
<file path=[Content_Types].xml><?xml version="1.0" encoding="utf-8"?>
<Types xmlns="http://schemas.openxmlformats.org/package/2006/content-types">
  <Default Extension="jpeg" ContentType="image/jpeg"/>
  <Default Extension="wav" ContentType="audio/x-wav"/>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94" r:id="rId3"/>
    <p:sldId id="350" r:id="rId4"/>
    <p:sldId id="257" r:id="rId5"/>
    <p:sldId id="351" r:id="rId6"/>
    <p:sldId id="352" r:id="rId7"/>
    <p:sldId id="258" r:id="rId8"/>
    <p:sldId id="277" r:id="rId9"/>
    <p:sldId id="278" r:id="rId10"/>
    <p:sldId id="270" r:id="rId11"/>
    <p:sldId id="279" r:id="rId12"/>
    <p:sldId id="287" r:id="rId13"/>
    <p:sldId id="305" r:id="rId14"/>
    <p:sldId id="295" r:id="rId15"/>
    <p:sldId id="281" r:id="rId16"/>
    <p:sldId id="306" r:id="rId17"/>
    <p:sldId id="296" r:id="rId18"/>
    <p:sldId id="307" r:id="rId19"/>
    <p:sldId id="298" r:id="rId20"/>
    <p:sldId id="271" r:id="rId21"/>
    <p:sldId id="308" r:id="rId22"/>
    <p:sldId id="297" r:id="rId23"/>
    <p:sldId id="310" r:id="rId24"/>
    <p:sldId id="324" r:id="rId25"/>
    <p:sldId id="300" r:id="rId26"/>
    <p:sldId id="354" r:id="rId27"/>
    <p:sldId id="353" r:id="rId28"/>
    <p:sldId id="311" r:id="rId29"/>
    <p:sldId id="312" r:id="rId30"/>
    <p:sldId id="320" r:id="rId31"/>
    <p:sldId id="327" r:id="rId32"/>
    <p:sldId id="328" r:id="rId33"/>
    <p:sldId id="325" r:id="rId34"/>
    <p:sldId id="326" r:id="rId35"/>
    <p:sldId id="315" r:id="rId36"/>
    <p:sldId id="259" r:id="rId37"/>
    <p:sldId id="282" r:id="rId38"/>
    <p:sldId id="275" r:id="rId39"/>
    <p:sldId id="318" r:id="rId40"/>
    <p:sldId id="261" r:id="rId41"/>
    <p:sldId id="309" r:id="rId42"/>
    <p:sldId id="302" r:id="rId43"/>
    <p:sldId id="288" r:id="rId44"/>
    <p:sldId id="316" r:id="rId45"/>
    <p:sldId id="321" r:id="rId46"/>
    <p:sldId id="322" r:id="rId47"/>
    <p:sldId id="266" r:id="rId48"/>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66" d="100"/>
          <a:sy n="66" d="100"/>
        </p:scale>
        <p:origin x="-1494" y="-96"/>
      </p:cViewPr>
      <p:guideLst>
        <p:guide orient="horz" pos="2156"/>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1" Type="http://schemas.openxmlformats.org/officeDocument/2006/relationships/tableStyles" Target="tableStyles.xml"/><Relationship Id="rId50" Type="http://schemas.openxmlformats.org/officeDocument/2006/relationships/viewProps" Target="viewProps.xml"/><Relationship Id="rId5" Type="http://schemas.openxmlformats.org/officeDocument/2006/relationships/slide" Target="slides/slide3.xml"/><Relationship Id="rId49" Type="http://schemas.openxmlformats.org/officeDocument/2006/relationships/presProps" Target="presProps.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5.jpeg"/><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audio" Target="../media/audio2.wav"/><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7.jpeg"/><Relationship Id="rId1"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9.jpeg"/><Relationship Id="rId1"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2.jpeg"/><Relationship Id="rId1" Type="http://schemas.openxmlformats.org/officeDocument/2006/relationships/image" Target="../media/image11.png"/></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image" Target="../media/image13.jpeg"/></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5.jpeg"/><Relationship Id="rId1" Type="http://schemas.openxmlformats.org/officeDocument/2006/relationships/image" Target="../media/image19.jpeg"/></Relationships>
</file>

<file path=ppt/slides/_rels/slide9.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3.jpeg"/><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image" Target="../media/image20.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2.jpeg"/><Relationship Id="rId1"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2.jpeg"/><Relationship Id="rId1"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2.jpeg"/><Relationship Id="rId1" Type="http://schemas.openxmlformats.org/officeDocument/2006/relationships/image" Target="../media/image11.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5.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2.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5.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5.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6.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7.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5.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8.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8.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8.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9.jpe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9.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0.jpe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2.jpeg"/><Relationship Id="rId1" Type="http://schemas.openxmlformats.org/officeDocument/2006/relationships/image" Target="../media/image31.jpe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2.jpeg"/><Relationship Id="rId1" Type="http://schemas.openxmlformats.org/officeDocument/2006/relationships/image" Target="../media/image31.jpe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2.jpeg"/><Relationship Id="rId1" Type="http://schemas.openxmlformats.org/officeDocument/2006/relationships/image" Target="../media/image31.jpe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0.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4.jpeg"/><Relationship Id="rId1" Type="http://schemas.openxmlformats.org/officeDocument/2006/relationships/image" Target="../media/image33.jpe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5.jpe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7.jpeg"/><Relationship Id="rId1" Type="http://schemas.openxmlformats.org/officeDocument/2006/relationships/image" Target="../media/image36.jpeg"/></Relationships>
</file>

<file path=ppt/slides/_rels/slide38.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GIF"/><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image" Target="../media/image1.jpe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7.jpeg"/></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8.jpeg"/></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8.jpe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4.jpeg"/><Relationship Id="rId1" Type="http://schemas.openxmlformats.org/officeDocument/2006/relationships/image" Target="../media/image15.jpeg"/></Relationships>
</file>

<file path=ppt/slides/_rels/slide44.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audio" Target="../media/audio2.wav"/><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image" Target="../media/image1.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lone"/>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0899" name="musi2405.wav">
            <a:hlinkClick r:id="" action="ppaction://media"/>
          </p:cNvPr>
          <p:cNvPicPr>
            <a:picLocks noRot="1" noChangeAspect="1" noChangeArrowheads="1"/>
          </p:cNvPicPr>
          <p:nvPr>
            <a:wavAudioFile r:embed="rId2" name="music08.wav"/>
          </p:nvPr>
        </p:nvPicPr>
        <p:blipFill>
          <a:blip r:embed="rId3">
            <a:extLst>
              <a:ext uri="{28A0092B-C50C-407E-A947-70E740481C1C}">
                <a14:useLocalDpi xmlns:a14="http://schemas.microsoft.com/office/drawing/2010/main" val="0"/>
              </a:ext>
            </a:extLst>
          </a:blip>
          <a:srcRect/>
          <a:stretch>
            <a:fillRect/>
          </a:stretch>
        </p:blipFill>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80900" name="cree2405.wav">
            <a:hlinkClick r:id="" action="ppaction://media"/>
          </p:cNvPr>
          <p:cNvPicPr>
            <a:picLocks noRot="1" noChangeAspect="1" noChangeArrowheads="1"/>
          </p:cNvPicPr>
          <p:nvPr>
            <a:wavAudioFile r:embed="rId4" name="creek.wav"/>
          </p:nvPr>
        </p:nvPicPr>
        <p:blipFill>
          <a:blip r:embed="rId3">
            <a:extLst>
              <a:ext uri="{28A0092B-C50C-407E-A947-70E740481C1C}">
                <a14:useLocalDpi xmlns:a14="http://schemas.microsoft.com/office/drawing/2010/main" val="0"/>
              </a:ext>
            </a:extLst>
          </a:blip>
          <a:srcRect/>
          <a:stretch>
            <a:fillRect/>
          </a:stretch>
        </p:blipFill>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80901" name="Picture 5"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659563" y="1196975"/>
            <a:ext cx="865187" cy="865188"/>
          </a:xfrm>
          <a:prstGeom prst="rect">
            <a:avLst/>
          </a:prstGeom>
          <a:noFill/>
          <a:extLst>
            <a:ext uri="{909E8E84-426E-40DD-AFC4-6F175D3DCCD1}">
              <a14:hiddenFill xmlns:a14="http://schemas.microsoft.com/office/drawing/2010/main">
                <a:solidFill>
                  <a:srgbClr val="FFFFFF"/>
                </a:solidFill>
              </a14:hiddenFill>
            </a:ext>
          </a:extLst>
        </p:spPr>
      </p:pic>
      <p:pic>
        <p:nvPicPr>
          <p:cNvPr id="80902" name="Picture 6"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235825" y="188913"/>
            <a:ext cx="792163" cy="792162"/>
          </a:xfrm>
          <a:prstGeom prst="rect">
            <a:avLst/>
          </a:prstGeom>
          <a:noFill/>
          <a:extLst>
            <a:ext uri="{909E8E84-426E-40DD-AFC4-6F175D3DCCD1}">
              <a14:hiddenFill xmlns:a14="http://schemas.microsoft.com/office/drawing/2010/main">
                <a:solidFill>
                  <a:srgbClr val="FFFFFF"/>
                </a:solidFill>
              </a14:hiddenFill>
            </a:ext>
          </a:extLst>
        </p:spPr>
      </p:pic>
      <p:pic>
        <p:nvPicPr>
          <p:cNvPr id="80903" name="Picture 7"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740650" y="981075"/>
            <a:ext cx="827088" cy="827088"/>
          </a:xfrm>
          <a:prstGeom prst="rect">
            <a:avLst/>
          </a:prstGeom>
          <a:noFill/>
          <a:extLst>
            <a:ext uri="{909E8E84-426E-40DD-AFC4-6F175D3DCCD1}">
              <a14:hiddenFill xmlns:a14="http://schemas.microsoft.com/office/drawing/2010/main">
                <a:solidFill>
                  <a:srgbClr val="FFFFFF"/>
                </a:solidFill>
              </a14:hiddenFill>
            </a:ext>
          </a:extLst>
        </p:spPr>
      </p:pic>
      <p:pic>
        <p:nvPicPr>
          <p:cNvPr id="80904" name="Picture 8"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8101013" y="0"/>
            <a:ext cx="652462" cy="652463"/>
          </a:xfrm>
          <a:prstGeom prst="rect">
            <a:avLst/>
          </a:prstGeom>
          <a:noFill/>
          <a:extLst>
            <a:ext uri="{909E8E84-426E-40DD-AFC4-6F175D3DCCD1}">
              <a14:hiddenFill xmlns:a14="http://schemas.microsoft.com/office/drawing/2010/main">
                <a:solidFill>
                  <a:srgbClr val="FFFFFF"/>
                </a:solidFill>
              </a14:hiddenFill>
            </a:ext>
          </a:extLst>
        </p:spPr>
      </p:pic>
      <p:pic>
        <p:nvPicPr>
          <p:cNvPr id="80905" name="Picture 9"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524750" y="3141663"/>
            <a:ext cx="936625" cy="936625"/>
          </a:xfrm>
          <a:prstGeom prst="rect">
            <a:avLst/>
          </a:prstGeom>
          <a:noFill/>
          <a:extLst>
            <a:ext uri="{909E8E84-426E-40DD-AFC4-6F175D3DCCD1}">
              <a14:hiddenFill xmlns:a14="http://schemas.microsoft.com/office/drawing/2010/main">
                <a:solidFill>
                  <a:srgbClr val="FFFFFF"/>
                </a:solidFill>
              </a14:hiddenFill>
            </a:ext>
          </a:extLst>
        </p:spPr>
      </p:pic>
      <p:pic>
        <p:nvPicPr>
          <p:cNvPr id="80906" name="Picture 10"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885113" y="1628775"/>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07" name="Picture 11"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643438" y="2492375"/>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08" name="Picture 12"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8027988" y="3716338"/>
            <a:ext cx="903287" cy="903287"/>
          </a:xfrm>
          <a:prstGeom prst="rect">
            <a:avLst/>
          </a:prstGeom>
          <a:noFill/>
          <a:extLst>
            <a:ext uri="{909E8E84-426E-40DD-AFC4-6F175D3DCCD1}">
              <a14:hiddenFill xmlns:a14="http://schemas.microsoft.com/office/drawing/2010/main">
                <a:solidFill>
                  <a:srgbClr val="FFFFFF"/>
                </a:solidFill>
              </a14:hiddenFill>
            </a:ext>
          </a:extLst>
        </p:spPr>
      </p:pic>
      <p:pic>
        <p:nvPicPr>
          <p:cNvPr id="80909" name="Picture 13"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932363" y="3429000"/>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0" name="Picture 14"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011863" y="1916113"/>
            <a:ext cx="936625" cy="936625"/>
          </a:xfrm>
          <a:prstGeom prst="rect">
            <a:avLst/>
          </a:prstGeom>
          <a:noFill/>
          <a:extLst>
            <a:ext uri="{909E8E84-426E-40DD-AFC4-6F175D3DCCD1}">
              <a14:hiddenFill xmlns:a14="http://schemas.microsoft.com/office/drawing/2010/main">
                <a:solidFill>
                  <a:srgbClr val="FFFFFF"/>
                </a:solidFill>
              </a14:hiddenFill>
            </a:ext>
          </a:extLst>
        </p:spPr>
      </p:pic>
      <p:pic>
        <p:nvPicPr>
          <p:cNvPr id="80911" name="Picture 15"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227763" y="3429000"/>
            <a:ext cx="1008062" cy="1008063"/>
          </a:xfrm>
          <a:prstGeom prst="rect">
            <a:avLst/>
          </a:prstGeom>
          <a:noFill/>
          <a:extLst>
            <a:ext uri="{909E8E84-426E-40DD-AFC4-6F175D3DCCD1}">
              <a14:hiddenFill xmlns:a14="http://schemas.microsoft.com/office/drawing/2010/main">
                <a:solidFill>
                  <a:srgbClr val="FFFFFF"/>
                </a:solidFill>
              </a14:hiddenFill>
            </a:ext>
          </a:extLst>
        </p:spPr>
      </p:pic>
      <p:pic>
        <p:nvPicPr>
          <p:cNvPr id="80912" name="Picture 16"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443663" y="260350"/>
            <a:ext cx="720725" cy="720725"/>
          </a:xfrm>
          <a:prstGeom prst="rect">
            <a:avLst/>
          </a:prstGeom>
          <a:noFill/>
          <a:extLst>
            <a:ext uri="{909E8E84-426E-40DD-AFC4-6F175D3DCCD1}">
              <a14:hiddenFill xmlns:a14="http://schemas.microsoft.com/office/drawing/2010/main">
                <a:solidFill>
                  <a:srgbClr val="FFFFFF"/>
                </a:solidFill>
              </a14:hiddenFill>
            </a:ext>
          </a:extLst>
        </p:spPr>
      </p:pic>
      <p:pic>
        <p:nvPicPr>
          <p:cNvPr id="80913" name="Picture 17"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148263" y="4868863"/>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4" name="Picture 18"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019925" y="3500438"/>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5" name="Picture 19"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372225" y="6021388"/>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6" name="Picture 20"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667625" y="4868863"/>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7" name="Picture 21"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227763" y="4724400"/>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8" name="Picture 22"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524750" y="5084763"/>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9" name="Picture 23"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3708400" y="4437063"/>
            <a:ext cx="817563" cy="817562"/>
          </a:xfrm>
          <a:prstGeom prst="rect">
            <a:avLst/>
          </a:prstGeom>
          <a:noFill/>
          <a:extLst>
            <a:ext uri="{909E8E84-426E-40DD-AFC4-6F175D3DCCD1}">
              <a14:hiddenFill xmlns:a14="http://schemas.microsoft.com/office/drawing/2010/main">
                <a:solidFill>
                  <a:srgbClr val="FFFFFF"/>
                </a:solidFill>
              </a14:hiddenFill>
            </a:ext>
          </a:extLst>
        </p:spPr>
      </p:pic>
      <p:pic>
        <p:nvPicPr>
          <p:cNvPr id="80920" name="Picture 24"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4787900" y="5300663"/>
            <a:ext cx="1392238" cy="1392237"/>
          </a:xfrm>
          <a:prstGeom prst="rect">
            <a:avLst/>
          </a:prstGeom>
          <a:noFill/>
          <a:extLst>
            <a:ext uri="{909E8E84-426E-40DD-AFC4-6F175D3DCCD1}">
              <a14:hiddenFill xmlns:a14="http://schemas.microsoft.com/office/drawing/2010/main">
                <a:solidFill>
                  <a:srgbClr val="FFFFFF"/>
                </a:solidFill>
              </a14:hiddenFill>
            </a:ext>
          </a:extLst>
        </p:spPr>
      </p:pic>
      <p:pic>
        <p:nvPicPr>
          <p:cNvPr id="80921" name="Picture 25"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308850" y="1412875"/>
            <a:ext cx="1223963" cy="1223963"/>
          </a:xfrm>
          <a:prstGeom prst="rect">
            <a:avLst/>
          </a:prstGeom>
          <a:noFill/>
          <a:extLst>
            <a:ext uri="{909E8E84-426E-40DD-AFC4-6F175D3DCCD1}">
              <a14:hiddenFill xmlns:a14="http://schemas.microsoft.com/office/drawing/2010/main">
                <a:solidFill>
                  <a:srgbClr val="FFFFFF"/>
                </a:solidFill>
              </a14:hiddenFill>
            </a:ext>
          </a:extLst>
        </p:spPr>
      </p:pic>
      <p:pic>
        <p:nvPicPr>
          <p:cNvPr id="80922" name="Picture 26"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5435600" y="5084763"/>
            <a:ext cx="1752600" cy="1752600"/>
          </a:xfrm>
          <a:prstGeom prst="rect">
            <a:avLst/>
          </a:prstGeom>
          <a:noFill/>
          <a:extLst>
            <a:ext uri="{909E8E84-426E-40DD-AFC4-6F175D3DCCD1}">
              <a14:hiddenFill xmlns:a14="http://schemas.microsoft.com/office/drawing/2010/main">
                <a:solidFill>
                  <a:srgbClr val="FFFFFF"/>
                </a:solidFill>
              </a14:hiddenFill>
            </a:ext>
          </a:extLst>
        </p:spPr>
      </p:pic>
      <p:pic>
        <p:nvPicPr>
          <p:cNvPr id="80923" name="Picture 27"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391400" y="5013325"/>
            <a:ext cx="1752600" cy="1752600"/>
          </a:xfrm>
          <a:prstGeom prst="rect">
            <a:avLst/>
          </a:prstGeom>
          <a:noFill/>
          <a:extLst>
            <a:ext uri="{909E8E84-426E-40DD-AFC4-6F175D3DCCD1}">
              <a14:hiddenFill xmlns:a14="http://schemas.microsoft.com/office/drawing/2010/main">
                <a:solidFill>
                  <a:srgbClr val="FFFFFF"/>
                </a:solidFill>
              </a14:hiddenFill>
            </a:ext>
          </a:extLst>
        </p:spPr>
      </p:pic>
      <p:pic>
        <p:nvPicPr>
          <p:cNvPr id="80924" name="Picture 28"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443663" y="2133600"/>
            <a:ext cx="1392237" cy="1392238"/>
          </a:xfrm>
          <a:prstGeom prst="rect">
            <a:avLst/>
          </a:prstGeom>
          <a:noFill/>
          <a:extLst>
            <a:ext uri="{909E8E84-426E-40DD-AFC4-6F175D3DCCD1}">
              <a14:hiddenFill xmlns:a14="http://schemas.microsoft.com/office/drawing/2010/main">
                <a:solidFill>
                  <a:srgbClr val="FFFFFF"/>
                </a:solidFill>
              </a14:hiddenFill>
            </a:ext>
          </a:extLst>
        </p:spPr>
      </p:pic>
      <p:pic>
        <p:nvPicPr>
          <p:cNvPr id="80925" name="Picture 29"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8172450" y="2636838"/>
            <a:ext cx="744538" cy="744537"/>
          </a:xfrm>
          <a:prstGeom prst="rect">
            <a:avLst/>
          </a:prstGeom>
          <a:noFill/>
          <a:extLst>
            <a:ext uri="{909E8E84-426E-40DD-AFC4-6F175D3DCCD1}">
              <a14:hiddenFill xmlns:a14="http://schemas.microsoft.com/office/drawing/2010/main">
                <a:solidFill>
                  <a:srgbClr val="FFFFFF"/>
                </a:solidFill>
              </a14:hiddenFill>
            </a:ext>
          </a:extLst>
        </p:spPr>
      </p:pic>
      <p:pic>
        <p:nvPicPr>
          <p:cNvPr id="80926" name="Picture 30"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3419475" y="5445125"/>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80927" name="Picture 31"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4427538" y="2708275"/>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80928" name="Picture 32"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5940425" y="404813"/>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80929" name="Picture 33"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1339850"/>
            <a:ext cx="601663" cy="601663"/>
          </a:xfrm>
          <a:prstGeom prst="rect">
            <a:avLst/>
          </a:prstGeom>
          <a:noFill/>
          <a:extLst>
            <a:ext uri="{909E8E84-426E-40DD-AFC4-6F175D3DCCD1}">
              <a14:hiddenFill xmlns:a14="http://schemas.microsoft.com/office/drawing/2010/main">
                <a:solidFill>
                  <a:srgbClr val="FFFFFF"/>
                </a:solidFill>
              </a14:hiddenFill>
            </a:ext>
          </a:extLst>
        </p:spPr>
      </p:pic>
      <p:sp>
        <p:nvSpPr>
          <p:cNvPr id="3074" name="Text Box 2"/>
          <p:cNvSpPr txBox="1">
            <a:spLocks noChangeArrowheads="1"/>
          </p:cNvSpPr>
          <p:nvPr/>
        </p:nvSpPr>
        <p:spPr bwMode="auto">
          <a:xfrm>
            <a:off x="0" y="1066800"/>
            <a:ext cx="4953000" cy="222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8000" b="1" dirty="0">
                <a:solidFill>
                  <a:srgbClr val="009900"/>
                </a:solidFill>
                <a:ea typeface="隶书" panose="02010509060101010101" pitchFamily="49" charset="-122"/>
              </a:rPr>
              <a:t>孤独之旅</a:t>
            </a:r>
            <a:endParaRPr lang="zh-CN" altLang="en-US" sz="8000" b="1" dirty="0">
              <a:solidFill>
                <a:srgbClr val="009900"/>
              </a:solidFill>
              <a:ea typeface="隶书" panose="02010509060101010101" pitchFamily="49" charset="-122"/>
            </a:endParaRPr>
          </a:p>
          <a:p>
            <a:pPr algn="r">
              <a:spcBef>
                <a:spcPct val="50000"/>
              </a:spcBef>
            </a:pPr>
            <a:r>
              <a:rPr lang="zh-CN" altLang="en-US" sz="4000" b="1" dirty="0">
                <a:solidFill>
                  <a:srgbClr val="009900"/>
                </a:solidFill>
                <a:ea typeface="隶书" panose="02010509060101010101" pitchFamily="49" charset="-122"/>
              </a:rPr>
              <a:t>曹文轩</a:t>
            </a:r>
            <a:endParaRPr lang="zh-CN" altLang="en-US" sz="4000" b="1" dirty="0">
              <a:solidFill>
                <a:srgbClr val="009900"/>
              </a:solidFill>
              <a:ea typeface="隶书" panose="02010509060101010101" pitchFamily="49" charset="-122"/>
            </a:endParaRPr>
          </a:p>
        </p:txBody>
      </p:sp>
      <p:pic>
        <p:nvPicPr>
          <p:cNvPr id="35" name="Picture 2" descr="E:\听雨这一届\初三\教学工作\2016年公开课\146215933074325369.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1520" y="3750899"/>
            <a:ext cx="2476500" cy="27707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416" fill="hold"/>
                                        <p:tgtEl>
                                          <p:spTgt spid="80900"/>
                                        </p:tgtEl>
                                      </p:cBhvr>
                                    </p:cmd>
                                  </p:childTnLst>
                                </p:cTn>
                              </p:par>
                            </p:childTnLst>
                          </p:cTn>
                        </p:par>
                        <p:par>
                          <p:cTn id="7" fill="hold">
                            <p:stCondLst>
                              <p:cond delay="3500"/>
                            </p:stCondLst>
                            <p:childTnLst>
                              <p:par>
                                <p:cTn id="8" presetID="1" presetClass="mediacall" presetSubtype="0" fill="hold" nodeType="afterEffect">
                                  <p:stCondLst>
                                    <p:cond delay="0"/>
                                  </p:stCondLst>
                                  <p:childTnLst>
                                    <p:cmd type="call" cmd="playFrom(0.0)">
                                      <p:cBhvr>
                                        <p:cTn id="9" dur="7512" fill="hold"/>
                                        <p:tgtEl>
                                          <p:spTgt spid="8089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0" fill="hold" display="0">
                  <p:stCondLst>
                    <p:cond delay="indefinite"/>
                  </p:stCondLst>
                  <p:endCondLst>
                    <p:cond evt="onNext" delay="0">
                      <p:tgtEl>
                        <p:sldTgt/>
                      </p:tgtEl>
                    </p:cond>
                    <p:cond evt="onPrev" delay="0">
                      <p:tgtEl>
                        <p:sldTgt/>
                      </p:tgtEl>
                    </p:cond>
                    <p:cond evt="onStopAudio" delay="0">
                      <p:tgtEl>
                        <p:sldTgt/>
                      </p:tgtEl>
                    </p:cond>
                  </p:endCondLst>
                </p:cTn>
                <p:tgtEl>
                  <p:spTgt spid="80900"/>
                </p:tgtEl>
              </p:cMediaNode>
            </p:audio>
            <p:audio>
              <p:cMediaNode>
                <p:cTn id="11" repeatCount="indefinite" fill="hold" display="0">
                  <p:stCondLst>
                    <p:cond delay="indefinite"/>
                  </p:stCondLst>
                  <p:endCondLst>
                    <p:cond evt="onNext" delay="0">
                      <p:tgtEl>
                        <p:sldTgt/>
                      </p:tgtEl>
                    </p:cond>
                    <p:cond evt="onPrev" delay="0">
                      <p:tgtEl>
                        <p:sldTgt/>
                      </p:tgtEl>
                    </p:cond>
                    <p:cond evt="onStopAudio" delay="0">
                      <p:tgtEl>
                        <p:sldTgt/>
                      </p:tgtEl>
                    </p:cond>
                  </p:endCondLst>
                </p:cTn>
                <p:tgtEl>
                  <p:spTgt spid="8089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内容占位符 2"/>
          <p:cNvSpPr>
            <a:spLocks noGrp="1"/>
          </p:cNvSpPr>
          <p:nvPr>
            <p:ph idx="1"/>
          </p:nvPr>
        </p:nvSpPr>
        <p:spPr>
          <a:xfrm>
            <a:off x="251520" y="1484784"/>
            <a:ext cx="4747973" cy="4392488"/>
          </a:xfrm>
          <a:solidFill>
            <a:schemeClr val="accent4">
              <a:lumMod val="20000"/>
              <a:lumOff val="80000"/>
            </a:schemeClr>
          </a:solidFill>
        </p:spPr>
        <p:txBody>
          <a:bodyPr>
            <a:normAutofit fontScale="77500" lnSpcReduction="20000"/>
          </a:bodyPr>
          <a:lstStyle/>
          <a:p>
            <a:pPr>
              <a:lnSpc>
                <a:spcPct val="150000"/>
              </a:lnSpc>
            </a:pPr>
            <a:r>
              <a:rPr lang="zh-CN" altLang="en-US" dirty="0" smtClean="0">
                <a:latin typeface="黑体" panose="02010609060101010101" pitchFamily="49" charset="-122"/>
                <a:ea typeface="黑体" panose="02010609060101010101" pitchFamily="49" charset="-122"/>
              </a:rPr>
              <a:t>当代</a:t>
            </a:r>
            <a:r>
              <a:rPr lang="zh-CN" altLang="en-US" dirty="0">
                <a:latin typeface="黑体" panose="02010609060101010101" pitchFamily="49" charset="-122"/>
                <a:ea typeface="黑体" panose="02010609060101010101" pitchFamily="49" charset="-122"/>
              </a:rPr>
              <a:t>著名</a:t>
            </a:r>
            <a:r>
              <a:rPr lang="zh-CN" altLang="en-US" dirty="0" smtClean="0">
                <a:latin typeface="黑体" panose="02010609060101010101" pitchFamily="49" charset="-122"/>
                <a:ea typeface="黑体" panose="02010609060101010101" pitchFamily="49" charset="-122"/>
              </a:rPr>
              <a:t>作家，北京大学教授。</a:t>
            </a:r>
            <a:endParaRPr lang="zh-CN" altLang="en-US" dirty="0">
              <a:latin typeface="黑体" panose="02010609060101010101" pitchFamily="49" charset="-122"/>
              <a:ea typeface="黑体" panose="02010609060101010101" pitchFamily="49" charset="-122"/>
            </a:endParaRPr>
          </a:p>
          <a:p>
            <a:pPr>
              <a:lnSpc>
                <a:spcPct val="150000"/>
              </a:lnSpc>
            </a:pPr>
            <a:r>
              <a:rPr lang="en-US" altLang="zh-CN" dirty="0" smtClean="0">
                <a:latin typeface="黑体" panose="02010609060101010101" pitchFamily="49" charset="-122"/>
                <a:ea typeface="黑体" panose="02010609060101010101" pitchFamily="49" charset="-122"/>
              </a:rPr>
              <a:t>1954</a:t>
            </a:r>
            <a:r>
              <a:rPr lang="zh-CN" altLang="en-US" dirty="0">
                <a:latin typeface="黑体" panose="02010609060101010101" pitchFamily="49" charset="-122"/>
                <a:ea typeface="黑体" panose="02010609060101010101" pitchFamily="49" charset="-122"/>
              </a:rPr>
              <a:t>年</a:t>
            </a:r>
            <a:r>
              <a:rPr lang="en-US" altLang="zh-CN" dirty="0">
                <a:latin typeface="黑体" panose="02010609060101010101" pitchFamily="49" charset="-122"/>
                <a:ea typeface="黑体" panose="02010609060101010101" pitchFamily="49" charset="-122"/>
              </a:rPr>
              <a:t>1</a:t>
            </a:r>
            <a:r>
              <a:rPr lang="zh-CN" altLang="en-US" dirty="0">
                <a:latin typeface="黑体" panose="02010609060101010101" pitchFamily="49" charset="-122"/>
                <a:ea typeface="黑体" panose="02010609060101010101" pitchFamily="49" charset="-122"/>
              </a:rPr>
              <a:t>月生，江苏盐城人，著名的儿童文学作家</a:t>
            </a:r>
            <a:r>
              <a:rPr lang="zh-CN" altLang="en-US" dirty="0" smtClean="0">
                <a:latin typeface="黑体" panose="02010609060101010101" pitchFamily="49" charset="-122"/>
                <a:ea typeface="黑体" panose="02010609060101010101" pitchFamily="49" charset="-122"/>
              </a:rPr>
              <a:t>。</a:t>
            </a:r>
            <a:endParaRPr lang="en-US" altLang="zh-CN" dirty="0" smtClean="0">
              <a:latin typeface="黑体" panose="02010609060101010101" pitchFamily="49" charset="-122"/>
              <a:ea typeface="黑体" panose="02010609060101010101" pitchFamily="49" charset="-122"/>
            </a:endParaRPr>
          </a:p>
          <a:p>
            <a:pPr>
              <a:lnSpc>
                <a:spcPct val="150000"/>
              </a:lnSpc>
            </a:pPr>
            <a:r>
              <a:rPr lang="en-US" altLang="zh-CN" dirty="0" smtClean="0">
                <a:latin typeface="黑体" panose="02010609060101010101" pitchFamily="49" charset="-122"/>
                <a:ea typeface="黑体" panose="02010609060101010101" pitchFamily="49" charset="-122"/>
              </a:rPr>
              <a:t>1977</a:t>
            </a:r>
            <a:r>
              <a:rPr lang="zh-CN" altLang="en-US" dirty="0">
                <a:latin typeface="黑体" panose="02010609060101010101" pitchFamily="49" charset="-122"/>
                <a:ea typeface="黑体" panose="02010609060101010101" pitchFamily="49" charset="-122"/>
              </a:rPr>
              <a:t>年毕业于北京大学中文系并留校任教</a:t>
            </a:r>
            <a:r>
              <a:rPr lang="zh-CN" altLang="en-US" dirty="0" smtClean="0">
                <a:latin typeface="黑体" panose="02010609060101010101" pitchFamily="49" charset="-122"/>
                <a:ea typeface="黑体" panose="02010609060101010101" pitchFamily="49" charset="-122"/>
              </a:rPr>
              <a:t>。</a:t>
            </a:r>
            <a:endParaRPr lang="en-US" altLang="zh-CN" dirty="0" smtClean="0">
              <a:latin typeface="黑体" panose="02010609060101010101" pitchFamily="49" charset="-122"/>
              <a:ea typeface="黑体" panose="02010609060101010101" pitchFamily="49" charset="-122"/>
            </a:endParaRPr>
          </a:p>
          <a:p>
            <a:pPr>
              <a:lnSpc>
                <a:spcPct val="150000"/>
              </a:lnSpc>
            </a:pPr>
            <a:r>
              <a:rPr lang="zh-CN" altLang="en-US" dirty="0" smtClean="0">
                <a:latin typeface="黑体" panose="02010609060101010101" pitchFamily="49" charset="-122"/>
                <a:ea typeface="黑体" panose="02010609060101010101" pitchFamily="49" charset="-122"/>
              </a:rPr>
              <a:t>主要作品有小说</a:t>
            </a:r>
            <a:r>
              <a:rPr lang="en-US" altLang="zh-CN" dirty="0" smtClean="0">
                <a:latin typeface="黑体" panose="02010609060101010101" pitchFamily="49" charset="-122"/>
                <a:ea typeface="黑体" panose="02010609060101010101" pitchFamily="49" charset="-122"/>
              </a:rPr>
              <a:t>《</a:t>
            </a:r>
            <a:r>
              <a:rPr lang="zh-CN" altLang="en-US" dirty="0" smtClean="0">
                <a:solidFill>
                  <a:srgbClr val="FF0000"/>
                </a:solidFill>
                <a:latin typeface="黑体" panose="02010609060101010101" pitchFamily="49" charset="-122"/>
                <a:ea typeface="黑体" panose="02010609060101010101" pitchFamily="49" charset="-122"/>
              </a:rPr>
              <a:t>草房子</a:t>
            </a:r>
            <a:r>
              <a:rPr lang="en-US" altLang="zh-CN" dirty="0" smtClean="0">
                <a:latin typeface="黑体" panose="02010609060101010101" pitchFamily="49" charset="-122"/>
                <a:ea typeface="黑体" panose="02010609060101010101" pitchFamily="49" charset="-122"/>
              </a:rPr>
              <a:t>》《</a:t>
            </a:r>
            <a:r>
              <a:rPr lang="zh-CN" altLang="en-US" dirty="0" smtClean="0">
                <a:latin typeface="黑体" panose="02010609060101010101" pitchFamily="49" charset="-122"/>
                <a:ea typeface="黑体" panose="02010609060101010101" pitchFamily="49" charset="-122"/>
              </a:rPr>
              <a:t>青铜葵花</a:t>
            </a:r>
            <a:r>
              <a:rPr lang="en-US" altLang="zh-CN" dirty="0" smtClean="0">
                <a:latin typeface="黑体" panose="02010609060101010101" pitchFamily="49" charset="-122"/>
                <a:ea typeface="黑体" panose="02010609060101010101" pitchFamily="49" charset="-122"/>
              </a:rPr>
              <a:t>》《</a:t>
            </a:r>
            <a:r>
              <a:rPr lang="zh-CN" altLang="en-US" dirty="0" smtClean="0">
                <a:latin typeface="黑体" panose="02010609060101010101" pitchFamily="49" charset="-122"/>
                <a:ea typeface="黑体" panose="02010609060101010101" pitchFamily="49" charset="-122"/>
              </a:rPr>
              <a:t>山羊不吃天堂草</a:t>
            </a:r>
            <a:r>
              <a:rPr lang="en-US" altLang="zh-CN" dirty="0" smtClean="0">
                <a:latin typeface="黑体" panose="02010609060101010101" pitchFamily="49" charset="-122"/>
                <a:ea typeface="黑体" panose="02010609060101010101" pitchFamily="49" charset="-122"/>
              </a:rPr>
              <a:t>》《</a:t>
            </a:r>
            <a:r>
              <a:rPr lang="zh-CN" altLang="en-US" dirty="0" smtClean="0">
                <a:latin typeface="黑体" panose="02010609060101010101" pitchFamily="49" charset="-122"/>
                <a:ea typeface="黑体" panose="02010609060101010101" pitchFamily="49" charset="-122"/>
              </a:rPr>
              <a:t>根鸟</a:t>
            </a:r>
            <a:r>
              <a:rPr lang="en-US" altLang="zh-CN" dirty="0" smtClean="0">
                <a:latin typeface="黑体" panose="02010609060101010101" pitchFamily="49" charset="-122"/>
                <a:ea typeface="黑体" panose="02010609060101010101" pitchFamily="49" charset="-122"/>
              </a:rPr>
              <a:t>》</a:t>
            </a:r>
            <a:r>
              <a:rPr lang="zh-CN" altLang="en-US" dirty="0" smtClean="0">
                <a:latin typeface="黑体" panose="02010609060101010101" pitchFamily="49" charset="-122"/>
                <a:ea typeface="黑体" panose="02010609060101010101" pitchFamily="49" charset="-122"/>
              </a:rPr>
              <a:t>等。</a:t>
            </a:r>
            <a:endParaRPr lang="zh-CN" altLang="en-US" dirty="0" smtClean="0">
              <a:latin typeface="黑体" panose="02010609060101010101" pitchFamily="49" charset="-122"/>
              <a:ea typeface="黑体" panose="02010609060101010101" pitchFamily="49" charset="-122"/>
            </a:endParaRPr>
          </a:p>
        </p:txBody>
      </p:sp>
      <p:pic>
        <p:nvPicPr>
          <p:cNvPr id="1026" name="Picture 2" descr="E:\听雨这一届\初三\教学工作\2016年公开课\u=1492628907,241423307&amp;fm=21&amp;gp=0.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rot="472244">
            <a:off x="5378536" y="116762"/>
            <a:ext cx="3384377" cy="3306162"/>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CL-pc\Desktop\u=1585570534,3617502682&amp;fm=21&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4106706"/>
            <a:ext cx="3681263" cy="2441905"/>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164336" y="260648"/>
            <a:ext cx="2615576" cy="923330"/>
          </a:xfrm>
          <a:prstGeom prst="rect">
            <a:avLst/>
          </a:prstGeom>
          <a:noFill/>
        </p:spPr>
        <p:txBody>
          <a:bodyPr wrap="square" lIns="91440" tIns="45720" rIns="91440" bIns="45720">
            <a:spAutoFit/>
          </a:bodyPr>
          <a:lstStyle/>
          <a:p>
            <a:pPr algn="ctr"/>
            <a:r>
              <a:rPr lang="zh-CN" alt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曹文轩</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1026" name="Picture 2" descr="E:\听雨这一届\初三\教学工作\2016年公开课\d6d432faf4f252f8ee5faea5e7ce3d0d.jpg"/>
          <p:cNvPicPr>
            <a:picLocks noGrp="1" noChangeAspect="1" noChangeArrowheads="1"/>
          </p:cNvPicPr>
          <p:nvPr>
            <p:ph idx="1"/>
          </p:nvPr>
        </p:nvPicPr>
        <p:blipFill>
          <a:blip r:embed="rId1">
            <a:extLst>
              <a:ext uri="{28A0092B-C50C-407E-A947-70E740481C1C}">
                <a14:useLocalDpi xmlns:a14="http://schemas.microsoft.com/office/drawing/2010/main" val="0"/>
              </a:ext>
            </a:extLst>
          </a:blip>
          <a:srcRect/>
          <a:stretch>
            <a:fillRect/>
          </a:stretch>
        </p:blipFill>
        <p:spPr bwMode="auto">
          <a:xfrm>
            <a:off x="5220072" y="125160"/>
            <a:ext cx="3666933" cy="399924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6374" y="5063978"/>
            <a:ext cx="9417963" cy="1569660"/>
          </a:xfrm>
          <a:prstGeom prst="rect">
            <a:avLst/>
          </a:prstGeom>
          <a:solidFill>
            <a:schemeClr val="accent6">
              <a:lumMod val="20000"/>
              <a:lumOff val="80000"/>
            </a:schemeClr>
          </a:solidFill>
        </p:spPr>
        <p:txBody>
          <a:bodyPr wrap="none" rtlCol="0">
            <a:spAutoFit/>
          </a:bodyPr>
          <a:lstStyle/>
          <a:p>
            <a:r>
              <a:rPr lang="zh-CN" altLang="en-US" sz="2400" dirty="0" smtClean="0"/>
              <a:t>         北京时间</a:t>
            </a:r>
            <a:r>
              <a:rPr lang="en-US" altLang="zh-CN" sz="2400" dirty="0"/>
              <a:t>2016</a:t>
            </a:r>
            <a:r>
              <a:rPr lang="zh-CN" altLang="en-US" sz="2400" dirty="0"/>
              <a:t>年</a:t>
            </a:r>
            <a:r>
              <a:rPr lang="en-US" altLang="zh-CN" sz="2400" dirty="0"/>
              <a:t>4</a:t>
            </a:r>
            <a:r>
              <a:rPr lang="zh-CN" altLang="en-US" sz="2400" dirty="0"/>
              <a:t>月</a:t>
            </a:r>
            <a:r>
              <a:rPr lang="en-US" altLang="zh-CN" sz="2400" dirty="0"/>
              <a:t>4</a:t>
            </a:r>
            <a:r>
              <a:rPr lang="zh-CN" altLang="en-US" sz="2400" dirty="0"/>
              <a:t>日</a:t>
            </a:r>
            <a:r>
              <a:rPr lang="en-US" altLang="zh-CN" sz="2400" dirty="0"/>
              <a:t>20:50</a:t>
            </a:r>
            <a:r>
              <a:rPr lang="zh-CN" altLang="en-US" sz="2400" dirty="0" smtClean="0"/>
              <a:t>，第</a:t>
            </a:r>
            <a:r>
              <a:rPr lang="en-US" altLang="zh-CN" sz="2400" dirty="0" smtClean="0"/>
              <a:t>53</a:t>
            </a:r>
            <a:r>
              <a:rPr lang="zh-CN" altLang="en-US" sz="2400" dirty="0"/>
              <a:t>届博洛尼亚儿童书展开幕</a:t>
            </a:r>
            <a:r>
              <a:rPr lang="zh-CN" altLang="en-US" sz="2400" dirty="0" smtClean="0"/>
              <a:t>日</a:t>
            </a:r>
            <a:endParaRPr lang="en-US" altLang="zh-CN" sz="2400" dirty="0" smtClean="0"/>
          </a:p>
          <a:p>
            <a:r>
              <a:rPr lang="zh-CN" altLang="en-US" sz="2400" dirty="0" smtClean="0"/>
              <a:t>当天公布</a:t>
            </a:r>
            <a:r>
              <a:rPr lang="zh-CN" altLang="en-US" sz="2400" dirty="0"/>
              <a:t>了</a:t>
            </a:r>
            <a:r>
              <a:rPr lang="en-US" altLang="zh-CN" sz="2400" dirty="0"/>
              <a:t>2016</a:t>
            </a:r>
            <a:r>
              <a:rPr lang="zh-CN" altLang="en-US" sz="2400" dirty="0"/>
              <a:t>年度“国际安徒生奖”获奖者</a:t>
            </a:r>
            <a:r>
              <a:rPr lang="zh-CN" altLang="en-US" sz="2400" dirty="0" smtClean="0"/>
              <a:t>名单。来自中国的儿</a:t>
            </a:r>
            <a:endParaRPr lang="en-US" altLang="zh-CN" sz="2400" dirty="0" smtClean="0"/>
          </a:p>
          <a:p>
            <a:r>
              <a:rPr lang="zh-CN" altLang="en-US" sz="2400" dirty="0" smtClean="0"/>
              <a:t>童文学</a:t>
            </a:r>
            <a:r>
              <a:rPr lang="zh-CN" altLang="en-US" sz="2400" dirty="0"/>
              <a:t>作家曹文轩不负众望，顺利摘得这一世界</a:t>
            </a:r>
            <a:r>
              <a:rPr lang="zh-CN" altLang="en-US" sz="2400" dirty="0" smtClean="0"/>
              <a:t>儿童文学领域的</a:t>
            </a:r>
            <a:r>
              <a:rPr lang="zh-CN" altLang="en-US" sz="2400" dirty="0"/>
              <a:t>至</a:t>
            </a:r>
            <a:r>
              <a:rPr lang="zh-CN" altLang="en-US" sz="2400" dirty="0" smtClean="0"/>
              <a:t>高</a:t>
            </a:r>
            <a:endParaRPr lang="en-US" altLang="zh-CN" sz="2400" dirty="0" smtClean="0"/>
          </a:p>
          <a:p>
            <a:r>
              <a:rPr lang="zh-CN" altLang="en-US" sz="2400" dirty="0" smtClean="0"/>
              <a:t>荣誉</a:t>
            </a:r>
            <a:r>
              <a:rPr lang="zh-CN" altLang="en-US" sz="2400" dirty="0"/>
              <a:t>，实现了华人在该奖上零的突破</a:t>
            </a:r>
            <a:r>
              <a:rPr lang="zh-CN" altLang="en-US" sz="2400" dirty="0" smtClean="0"/>
              <a:t>！</a:t>
            </a:r>
            <a:endParaRPr lang="zh-CN" altLang="en-US" sz="2400" b="1" dirty="0"/>
          </a:p>
        </p:txBody>
      </p:sp>
      <p:sp>
        <p:nvSpPr>
          <p:cNvPr id="5" name="矩形 4"/>
          <p:cNvSpPr/>
          <p:nvPr/>
        </p:nvSpPr>
        <p:spPr>
          <a:xfrm>
            <a:off x="4479635" y="2967335"/>
            <a:ext cx="184731" cy="923330"/>
          </a:xfrm>
          <a:prstGeom prst="rect">
            <a:avLst/>
          </a:prstGeom>
          <a:noFill/>
        </p:spPr>
        <p:txBody>
          <a:bodyPr wrap="none" lIns="91440" tIns="45720" rIns="91440" bIns="45720">
            <a:spAutoFit/>
          </a:bodyPr>
          <a:lstStyle/>
          <a:p>
            <a:pPr algn="ctr"/>
            <a:endParaRPr lang="zh-CN" altLang="en-US"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
        <p:nvSpPr>
          <p:cNvPr id="6" name="矩形 5"/>
          <p:cNvSpPr/>
          <p:nvPr/>
        </p:nvSpPr>
        <p:spPr>
          <a:xfrm>
            <a:off x="410251" y="248164"/>
            <a:ext cx="4358886" cy="923330"/>
          </a:xfrm>
          <a:prstGeom prst="rect">
            <a:avLst/>
          </a:prstGeom>
          <a:noFill/>
        </p:spPr>
        <p:txBody>
          <a:bodyPr wrap="none" lIns="91440" tIns="45720" rIns="91440" bIns="45720">
            <a:spAutoFit/>
          </a:bodyPr>
          <a:lstStyle/>
          <a:p>
            <a:pPr algn="ctr"/>
            <a:r>
              <a:rPr lang="zh-CN" altLang="en-US" sz="54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国际安徒生奖</a:t>
            </a:r>
            <a:endParaRPr lang="zh-CN" altLang="en-US"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pic>
        <p:nvPicPr>
          <p:cNvPr id="8" name="Picture 2" descr="E:\听雨这一届\初三\教学工作\2016年公开课\u=67218301,2921702666&amp;fm=21&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559" y="1340768"/>
            <a:ext cx="4408988" cy="349602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828083" y="4355241"/>
            <a:ext cx="4185761" cy="461665"/>
          </a:xfrm>
          <a:prstGeom prst="rect">
            <a:avLst/>
          </a:prstGeom>
          <a:noFill/>
        </p:spPr>
        <p:txBody>
          <a:bodyPr wrap="none" rtlCol="0">
            <a:spAutoFit/>
          </a:bodyPr>
          <a:lstStyle/>
          <a:p>
            <a:r>
              <a:rPr lang="zh-CN" altLang="en-US" sz="2400" b="1" dirty="0"/>
              <a:t>“</a:t>
            </a:r>
            <a:r>
              <a:rPr lang="zh-CN" altLang="en-US" sz="2400" b="1" dirty="0">
                <a:solidFill>
                  <a:srgbClr val="FF0000"/>
                </a:solidFill>
              </a:rPr>
              <a:t>儿童文学的诺贝尔文学奖</a:t>
            </a:r>
            <a:r>
              <a:rPr lang="zh-CN" altLang="en-US" sz="2400" b="1" dirty="0" smtClean="0"/>
              <a:t>”</a:t>
            </a:r>
            <a:endParaRPr lang="zh-CN" altLang="en-US" sz="2400" b="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6146" name="Picture 2" descr="b20060122021739_2756_Kp2O0g"/>
          <p:cNvPicPr>
            <a:picLocks noChangeAspect="1" noChangeArrowheads="1"/>
          </p:cNvPicPr>
          <p:nvPr/>
        </p:nvPicPr>
        <p:blipFill rotWithShape="1">
          <a:blip r:embed="rId1">
            <a:extLst>
              <a:ext uri="{28A0092B-C50C-407E-A947-70E740481C1C}">
                <a14:useLocalDpi xmlns:a14="http://schemas.microsoft.com/office/drawing/2010/main" val="0"/>
              </a:ext>
            </a:extLst>
          </a:blip>
          <a:srcRect l="2920" t="6041" r="14617" b="8844"/>
          <a:stretch>
            <a:fillRect/>
          </a:stretch>
        </p:blipFill>
        <p:spPr bwMode="auto">
          <a:xfrm>
            <a:off x="224805" y="1097089"/>
            <a:ext cx="8604448" cy="5553780"/>
          </a:xfrm>
          <a:prstGeom prst="rect">
            <a:avLst/>
          </a:prstGeom>
          <a:noFill/>
          <a:extLst>
            <a:ext uri="{909E8E84-426E-40DD-AFC4-6F175D3DCCD1}">
              <a14:hiddenFill xmlns:a14="http://schemas.microsoft.com/office/drawing/2010/main">
                <a:solidFill>
                  <a:srgbClr val="FFFFFF"/>
                </a:solidFill>
              </a14:hiddenFill>
            </a:ext>
          </a:extLst>
        </p:spPr>
      </p:pic>
      <p:sp>
        <p:nvSpPr>
          <p:cNvPr id="6147" name="Rectangle 3"/>
          <p:cNvSpPr>
            <a:spLocks noChangeArrowheads="1"/>
          </p:cNvSpPr>
          <p:nvPr/>
        </p:nvSpPr>
        <p:spPr bwMode="auto">
          <a:xfrm>
            <a:off x="1905000" y="1143000"/>
            <a:ext cx="5830888" cy="5191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2800" b="1" dirty="0">
                <a:solidFill>
                  <a:schemeClr val="bg1"/>
                </a:solidFill>
                <a:latin typeface="Times New Roman" panose="02020603050405020304" pitchFamily="18" charset="0"/>
              </a:rPr>
              <a:t>         </a:t>
            </a:r>
            <a:endParaRPr kumimoji="1" lang="en-US" altLang="zh-CN" sz="3200" b="1" dirty="0">
              <a:solidFill>
                <a:schemeClr val="bg1"/>
              </a:solidFill>
              <a:latin typeface="黑体" panose="02010609060101010101" pitchFamily="49" charset="-122"/>
              <a:ea typeface="黑体" panose="02010609060101010101" pitchFamily="49" charset="-122"/>
            </a:endParaRPr>
          </a:p>
        </p:txBody>
      </p:sp>
      <p:sp>
        <p:nvSpPr>
          <p:cNvPr id="4" name="Text Box 4"/>
          <p:cNvSpPr txBox="1">
            <a:spLocks noChangeArrowheads="1"/>
          </p:cNvSpPr>
          <p:nvPr/>
        </p:nvSpPr>
        <p:spPr bwMode="auto">
          <a:xfrm>
            <a:off x="172356" y="1149423"/>
            <a:ext cx="5611688" cy="550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kumimoji="1" lang="en-US" altLang="zh-CN" sz="3200" b="1" dirty="0">
                <a:solidFill>
                  <a:srgbClr val="07080F"/>
                </a:solidFill>
              </a:rPr>
              <a:t>      </a:t>
            </a:r>
            <a:r>
              <a:rPr kumimoji="1" lang="en-US" altLang="zh-CN" sz="3200" b="1" dirty="0" smtClean="0">
                <a:solidFill>
                  <a:srgbClr val="07080F"/>
                </a:solidFill>
              </a:rPr>
              <a:t>   </a:t>
            </a:r>
            <a:endParaRPr kumimoji="1" lang="en-US" altLang="zh-CN" sz="3200" b="1" dirty="0" smtClean="0">
              <a:solidFill>
                <a:srgbClr val="07080F"/>
              </a:solidFill>
            </a:endParaRPr>
          </a:p>
          <a:p>
            <a:r>
              <a:rPr kumimoji="1" lang="en-US" altLang="zh-CN" sz="3200" b="1" dirty="0">
                <a:solidFill>
                  <a:srgbClr val="07080F"/>
                </a:solidFill>
              </a:rPr>
              <a:t> </a:t>
            </a:r>
            <a:r>
              <a:rPr kumimoji="1" lang="en-US" altLang="zh-CN" sz="3200" b="1" dirty="0" smtClean="0">
                <a:solidFill>
                  <a:srgbClr val="07080F"/>
                </a:solidFill>
              </a:rPr>
              <a:t>      </a:t>
            </a:r>
            <a:r>
              <a:rPr kumimoji="1" lang="zh-CN" altLang="en-US" sz="3200" b="1" dirty="0" smtClean="0">
                <a:solidFill>
                  <a:schemeClr val="bg1"/>
                </a:solidFill>
              </a:rPr>
              <a:t>这</a:t>
            </a:r>
            <a:r>
              <a:rPr kumimoji="1" lang="zh-CN" altLang="en-US" sz="3200" b="1" dirty="0">
                <a:solidFill>
                  <a:schemeClr val="bg1"/>
                </a:solidFill>
              </a:rPr>
              <a:t>是一部关于少年成长的长篇小说。小说以一座建在“草房子”里的学校为背景，写了男孩</a:t>
            </a:r>
            <a:r>
              <a:rPr kumimoji="1" lang="zh-CN" altLang="en-US" sz="3200" b="1" u="sng" dirty="0">
                <a:solidFill>
                  <a:schemeClr val="bg1"/>
                </a:solidFill>
              </a:rPr>
              <a:t>桑桑</a:t>
            </a:r>
            <a:r>
              <a:rPr kumimoji="1" lang="zh-CN" altLang="en-US" sz="3200" b="1" dirty="0">
                <a:solidFill>
                  <a:schemeClr val="bg1"/>
                </a:solidFill>
              </a:rPr>
              <a:t>终身难忘的六年小学生活。他亲眼目睹或参与了 一连串看似寻常但又催人泪下的事件。描绘了几个孩子读书、生活、成长的历程，既弥漫着艰辛与苦痛，又闪烁着人性的光芒。</a:t>
            </a:r>
            <a:endParaRPr kumimoji="1" lang="zh-CN" altLang="en-US" sz="3200" b="1" dirty="0">
              <a:solidFill>
                <a:schemeClr val="bg1"/>
              </a:solidFill>
            </a:endParaRPr>
          </a:p>
        </p:txBody>
      </p:sp>
      <p:sp>
        <p:nvSpPr>
          <p:cNvPr id="2" name="矩形 1"/>
          <p:cNvSpPr/>
          <p:nvPr/>
        </p:nvSpPr>
        <p:spPr>
          <a:xfrm>
            <a:off x="1691680" y="17884"/>
            <a:ext cx="5054590" cy="923330"/>
          </a:xfrm>
          <a:prstGeom prst="rect">
            <a:avLst/>
          </a:prstGeom>
          <a:noFill/>
        </p:spPr>
        <p:txBody>
          <a:bodyPr wrap="none" lIns="91440" tIns="45720" rIns="91440" bIns="45720">
            <a:spAutoFit/>
          </a:bodyPr>
          <a:lstStyle/>
          <a:p>
            <a:pPr algn="ctr"/>
            <a:r>
              <a:rPr lang="en-US" altLang="zh-CN"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t>
            </a:r>
            <a:r>
              <a:rPr lang="zh-CN" altLang="en-US"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草房子</a:t>
            </a:r>
            <a:r>
              <a:rPr lang="en-US" altLang="zh-CN"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t>
            </a:r>
            <a:r>
              <a:rPr lang="zh-CN" altLang="en-US"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梗概</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6147">
                                            <p:txEl>
                                              <p:pRg st="4294967295" end="4294967295"/>
                                            </p:txEl>
                                          </p:spTgt>
                                        </p:tgtEl>
                                        <p:attrNameLst>
                                          <p:attrName>style.visibility</p:attrName>
                                        </p:attrNameLst>
                                      </p:cBhvr>
                                      <p:to>
                                        <p:strVal val="visible"/>
                                      </p:to>
                                    </p:set>
                                    <p:anim calcmode="lin" valueType="num">
                                      <p:cBhvr>
                                        <p:cTn id="7" dur="500" fill="hold"/>
                                        <p:tgtEl>
                                          <p:spTgt spid="6147">
                                            <p:txEl>
                                              <p:pRg st="4294967295" end="4294967295"/>
                                            </p:txEl>
                                          </p:spTgt>
                                        </p:tgtEl>
                                        <p:attrNameLst>
                                          <p:attrName>ppt_w</p:attrName>
                                        </p:attrNameLst>
                                      </p:cBhvr>
                                      <p:tavLst>
                                        <p:tav tm="0">
                                          <p:val>
                                            <p:fltVal val="0"/>
                                          </p:val>
                                        </p:tav>
                                        <p:tav tm="100000">
                                          <p:val>
                                            <p:strVal val="#ppt_w"/>
                                          </p:val>
                                        </p:tav>
                                      </p:tavLst>
                                    </p:anim>
                                    <p:anim calcmode="lin" valueType="num">
                                      <p:cBhvr>
                                        <p:cTn id="8" dur="500" fill="hold"/>
                                        <p:tgtEl>
                                          <p:spTgt spid="6147">
                                            <p:txEl>
                                              <p:pRg st="4294967295" end="4294967295"/>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6147">
                                            <p:txEl>
                                              <p:pRg st="0" end="0"/>
                                            </p:txEl>
                                          </p:spTgt>
                                        </p:tgtEl>
                                        <p:attrNameLst>
                                          <p:attrName>style.visibility</p:attrName>
                                        </p:attrNameLst>
                                      </p:cBhvr>
                                      <p:to>
                                        <p:strVal val="visible"/>
                                      </p:to>
                                    </p:set>
                                    <p:anim calcmode="lin" valueType="num">
                                      <p:cBhvr>
                                        <p:cTn id="13" dur="500" fill="hold"/>
                                        <p:tgtEl>
                                          <p:spTgt spid="6147">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6147">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allAtOnce"/>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2"/>
          <p:cNvSpPr txBox="1">
            <a:spLocks noChangeArrowheads="1"/>
          </p:cNvSpPr>
          <p:nvPr/>
        </p:nvSpPr>
        <p:spPr bwMode="auto">
          <a:xfrm>
            <a:off x="3429000" y="1628800"/>
            <a:ext cx="5329238" cy="39354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2800" b="1" dirty="0">
                <a:solidFill>
                  <a:srgbClr val="D60093"/>
                </a:solidFill>
                <a:latin typeface="Times New Roman" panose="02020603050405020304" pitchFamily="18" charset="0"/>
              </a:rPr>
              <a:t>       </a:t>
            </a:r>
            <a:r>
              <a:rPr kumimoji="1" lang="zh-CN" altLang="en-US" sz="2800" b="1" dirty="0">
                <a:solidFill>
                  <a:srgbClr val="D60093"/>
                </a:solidFill>
                <a:latin typeface="Times New Roman" panose="02020603050405020304" pitchFamily="18" charset="0"/>
              </a:rPr>
              <a:t>本文节选部分写的是不幸少年杜小康与厄运抗争时的悲怆。</a:t>
            </a:r>
            <a:r>
              <a:rPr kumimoji="1" lang="zh-CN" altLang="en-US" sz="2800" b="1" dirty="0">
                <a:solidFill>
                  <a:srgbClr val="07080F"/>
                </a:solidFill>
                <a:latin typeface="Times New Roman" panose="02020603050405020304" pitchFamily="18" charset="0"/>
              </a:rPr>
              <a:t>杜小康原本生活在油麻地家底最厚实的人家，生活的富裕，使他一直有一种优越感，他又是班里成绩最好的学生。一次意外变故，家中破产，他被迫辍学，过早地担负起生活的重担，跟随父亲背井离乡去放鸭。</a:t>
            </a:r>
            <a:endParaRPr kumimoji="1" lang="zh-CN" altLang="en-US" sz="2800" b="1" dirty="0">
              <a:solidFill>
                <a:srgbClr val="07080F"/>
              </a:solidFill>
              <a:latin typeface="Times New Roman" panose="02020603050405020304" pitchFamily="18" charset="0"/>
            </a:endParaRPr>
          </a:p>
        </p:txBody>
      </p:sp>
      <p:pic>
        <p:nvPicPr>
          <p:cNvPr id="47107" name="Picture 3" descr="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95288" y="260350"/>
            <a:ext cx="2808287" cy="3097213"/>
          </a:xfrm>
          <a:prstGeom prst="rect">
            <a:avLst/>
          </a:prstGeom>
          <a:noFill/>
          <a:extLst>
            <a:ext uri="{909E8E84-426E-40DD-AFC4-6F175D3DCCD1}">
              <a14:hiddenFill xmlns:a14="http://schemas.microsoft.com/office/drawing/2010/main">
                <a:solidFill>
                  <a:srgbClr val="FFFFFF"/>
                </a:solidFill>
              </a14:hiddenFill>
            </a:ext>
          </a:extLst>
        </p:spPr>
      </p:pic>
      <p:pic>
        <p:nvPicPr>
          <p:cNvPr id="47108" name="Picture 4" descr="20054302314285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3429000"/>
            <a:ext cx="2808287" cy="3168650"/>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3635896" y="404664"/>
            <a:ext cx="4358886" cy="923330"/>
          </a:xfrm>
          <a:prstGeom prst="rect">
            <a:avLst/>
          </a:prstGeom>
          <a:noFill/>
        </p:spPr>
        <p:txBody>
          <a:bodyPr wrap="none" lIns="91440" tIns="45720" rIns="91440" bIns="45720">
            <a:spAutoFit/>
          </a:bodyPr>
          <a:lstStyle/>
          <a:p>
            <a:pPr algn="ctr"/>
            <a:r>
              <a:rPr lang="en-US" altLang="zh-CN"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t>
            </a:r>
            <a:r>
              <a:rPr lang="zh-CN" altLang="en-US"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孤独之旅</a:t>
            </a:r>
            <a:r>
              <a:rPr lang="en-US" altLang="zh-CN"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7106"/>
                                        </p:tgtEl>
                                        <p:attrNameLst>
                                          <p:attrName>style.visibility</p:attrName>
                                        </p:attrNameLst>
                                      </p:cBhvr>
                                      <p:to>
                                        <p:strVal val="visible"/>
                                      </p:to>
                                    </p:set>
                                    <p:animEffect transition="in" filter="wheel(1)">
                                      <p:cBhvr>
                                        <p:cTn id="7" dur="2000"/>
                                        <p:tgtEl>
                                          <p:spTgt spid="47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6"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247284" y="4038232"/>
            <a:ext cx="8568952" cy="2664296"/>
          </a:xfrm>
          <a:solidFill>
            <a:schemeClr val="accent5">
              <a:lumMod val="20000"/>
              <a:lumOff val="80000"/>
            </a:schemeClr>
          </a:solidFill>
        </p:spPr>
        <p:txBody>
          <a:bodyPr/>
          <a:lstStyle/>
          <a:p>
            <a:r>
              <a:rPr lang="en-US" altLang="zh-CN" dirty="0" smtClean="0"/>
              <a:t>          </a:t>
            </a:r>
            <a:r>
              <a:rPr lang="zh-CN" altLang="zh-CN" b="1" dirty="0" smtClean="0"/>
              <a:t>曹文轩</a:t>
            </a:r>
            <a:r>
              <a:rPr lang="zh-CN" altLang="zh-CN" b="1" dirty="0"/>
              <a:t>的作品</a:t>
            </a:r>
            <a:r>
              <a:rPr lang="zh-CN" altLang="zh-CN" b="1" dirty="0">
                <a:solidFill>
                  <a:srgbClr val="FF0000"/>
                </a:solidFill>
              </a:rPr>
              <a:t>读起来很美</a:t>
            </a:r>
            <a:r>
              <a:rPr lang="zh-CN" altLang="zh-CN" b="1" dirty="0"/>
              <a:t>，书写了关于悲伤和苦痛的童年生活，树立了孩子们面对艰难生活挑战的榜样，能够赢得广泛的儿童读者的喜爱</a:t>
            </a:r>
            <a:r>
              <a:rPr lang="zh-CN" altLang="zh-CN" b="1" dirty="0" smtClean="0"/>
              <a:t>。</a:t>
            </a:r>
            <a:endParaRPr lang="en-US" altLang="zh-CN" b="1" dirty="0" smtClean="0"/>
          </a:p>
          <a:p>
            <a:pPr marL="0" indent="0">
              <a:buNone/>
            </a:pPr>
            <a:r>
              <a:rPr lang="en-US" altLang="zh-CN" b="1" dirty="0" smtClean="0"/>
              <a:t>                                          ——</a:t>
            </a:r>
            <a:r>
              <a:rPr lang="zh-CN" altLang="en-US" b="1" dirty="0" smtClean="0"/>
              <a:t>国际安徒生奖颁奖词</a:t>
            </a:r>
            <a:endParaRPr lang="zh-CN" altLang="en-US" b="1" dirty="0"/>
          </a:p>
        </p:txBody>
      </p:sp>
      <p:pic>
        <p:nvPicPr>
          <p:cNvPr id="1027" name="Picture 3" descr="E:\听雨这一届\初三\教学工作\2016年公开课\146215932964598047.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0" y="208381"/>
            <a:ext cx="3888432" cy="27908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听雨这一届\初三\教学工作\2016年公开课\u=2689667808,520798655&amp;fm=21&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348407"/>
            <a:ext cx="3838575" cy="2559050"/>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E:\听雨这一届\初三\教学工作\2016年公开课\10366049_926697.jpg"/>
          <p:cNvPicPr>
            <a:picLocks noChangeAspect="1" noChangeArrowheads="1"/>
          </p:cNvPicPr>
          <p:nvPr/>
        </p:nvPicPr>
        <p:blipFill rotWithShape="1">
          <a:blip r:embed="rId3">
            <a:extLst>
              <a:ext uri="{28A0092B-C50C-407E-A947-70E740481C1C}">
                <a14:useLocalDpi xmlns:a14="http://schemas.microsoft.com/office/drawing/2010/main" val="0"/>
              </a:ext>
            </a:extLst>
          </a:blip>
          <a:srcRect l="4513" t="7315" r="12575" b="16279"/>
          <a:stretch>
            <a:fillRect/>
          </a:stretch>
        </p:blipFill>
        <p:spPr bwMode="auto">
          <a:xfrm>
            <a:off x="3442111" y="1627931"/>
            <a:ext cx="2179299" cy="24099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dirty="0"/>
          </a:p>
        </p:txBody>
      </p:sp>
      <p:pic>
        <p:nvPicPr>
          <p:cNvPr id="2052" name="Picture 4" descr="E:\听雨这一届\初三\教学工作\2016年公开课\200509210201.jpg"/>
          <p:cNvPicPr>
            <a:picLocks noChangeAspect="1" noChangeArrowheads="1"/>
          </p:cNvPicPr>
          <p:nvPr/>
        </p:nvPicPr>
        <p:blipFill rotWithShape="1">
          <a:blip r:embed="rId1">
            <a:extLst>
              <a:ext uri="{28A0092B-C50C-407E-A947-70E740481C1C}">
                <a14:useLocalDpi xmlns:a14="http://schemas.microsoft.com/office/drawing/2010/main" val="0"/>
              </a:ext>
            </a:extLst>
          </a:blip>
          <a:srcRect b="28261"/>
          <a:stretch>
            <a:fillRect/>
          </a:stretch>
        </p:blipFill>
        <p:spPr bwMode="auto">
          <a:xfrm>
            <a:off x="140734" y="991681"/>
            <a:ext cx="5080000" cy="2221295"/>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E:\听雨这一届\初三\教学工作\2016年公开课\a0000153763.jpg"/>
          <p:cNvPicPr>
            <a:picLocks noChangeAspect="1" noChangeArrowheads="1"/>
          </p:cNvPicPr>
          <p:nvPr/>
        </p:nvPicPr>
        <p:blipFill rotWithShape="1">
          <a:blip r:embed="rId2">
            <a:extLst>
              <a:ext uri="{28A0092B-C50C-407E-A947-70E740481C1C}">
                <a14:useLocalDpi xmlns:a14="http://schemas.microsoft.com/office/drawing/2010/main" val="0"/>
              </a:ext>
            </a:extLst>
          </a:blip>
          <a:srcRect l="14053" r="13844"/>
          <a:stretch>
            <a:fillRect/>
          </a:stretch>
        </p:blipFill>
        <p:spPr bwMode="auto">
          <a:xfrm rot="891700">
            <a:off x="4875946" y="981547"/>
            <a:ext cx="4120737" cy="57150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E:\听雨这一届\初三\教学工作\2016年公开课\rBEhWFHpafIIAAAAAARYeczJ6FYAABMYgB7PgAABFiR98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0757626">
            <a:off x="178781" y="3641835"/>
            <a:ext cx="3960440" cy="3449915"/>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088261" y="87015"/>
            <a:ext cx="2967480" cy="92333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纯美小说</a:t>
            </a:r>
            <a:endParaRPr lang="zh-CN" altLang="en-U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503917" y="476672"/>
            <a:ext cx="6660232" cy="5256584"/>
          </a:xfrm>
          <a:solidFill>
            <a:schemeClr val="accent5">
              <a:lumMod val="40000"/>
              <a:lumOff val="60000"/>
            </a:schemeClr>
          </a:solidFill>
        </p:spPr>
        <p:txBody>
          <a:bodyPr>
            <a:noAutofit/>
          </a:bodyPr>
          <a:lstStyle/>
          <a:p>
            <a:r>
              <a:rPr lang="zh-CN" altLang="en-US" sz="2800" b="1" dirty="0" smtClean="0"/>
              <a:t>用</a:t>
            </a:r>
            <a:r>
              <a:rPr lang="zh-CN" altLang="en-US" sz="2800" b="1" dirty="0">
                <a:solidFill>
                  <a:srgbClr val="FF0000"/>
                </a:solidFill>
              </a:rPr>
              <a:t>诗意如水的笔触</a:t>
            </a:r>
            <a:r>
              <a:rPr lang="zh-CN" altLang="en-US" sz="2800" b="1" dirty="0"/>
              <a:t>，描写一些生活中真实而哀伤的</a:t>
            </a:r>
            <a:r>
              <a:rPr lang="zh-CN" altLang="en-US" sz="2800" b="1" dirty="0" smtClean="0"/>
              <a:t>瞬间</a:t>
            </a:r>
            <a:r>
              <a:rPr lang="zh-CN" altLang="en-US" sz="2800" b="1" dirty="0"/>
              <a:t>。</a:t>
            </a:r>
            <a:endParaRPr lang="en-US" altLang="zh-CN" sz="2800" b="1" dirty="0" smtClean="0"/>
          </a:p>
          <a:p>
            <a:r>
              <a:rPr lang="en-US" altLang="zh-CN" sz="2800" b="1" dirty="0" smtClean="0"/>
              <a:t>                 ——</a:t>
            </a:r>
            <a:r>
              <a:rPr lang="zh-CN" altLang="en-US" sz="2800" b="1" dirty="0" smtClean="0"/>
              <a:t>评委会</a:t>
            </a:r>
            <a:r>
              <a:rPr lang="zh-CN" altLang="en-US" sz="2800" b="1" dirty="0"/>
              <a:t>主席帕奇</a:t>
            </a:r>
            <a:r>
              <a:rPr lang="en-US" altLang="zh-CN" sz="2800" b="1" dirty="0"/>
              <a:t>·</a:t>
            </a:r>
            <a:r>
              <a:rPr lang="zh-CN" altLang="en-US" sz="2800" b="1" dirty="0" smtClean="0"/>
              <a:t>亚当娜</a:t>
            </a:r>
            <a:endParaRPr lang="en-US" altLang="zh-CN" sz="2800" b="1" dirty="0" smtClean="0"/>
          </a:p>
          <a:p>
            <a:endParaRPr lang="en-US" altLang="zh-CN" sz="2800" b="1" dirty="0" smtClean="0"/>
          </a:p>
          <a:p>
            <a:r>
              <a:rPr lang="zh-CN" altLang="zh-CN" sz="2800" b="1" dirty="0" smtClean="0"/>
              <a:t>他</a:t>
            </a:r>
            <a:r>
              <a:rPr lang="zh-CN" altLang="zh-CN" sz="2800" b="1" dirty="0"/>
              <a:t>的作品以庄重忧郁的风格、</a:t>
            </a:r>
            <a:r>
              <a:rPr lang="zh-CN" altLang="zh-CN" sz="2800" b="1" dirty="0">
                <a:solidFill>
                  <a:srgbClr val="FF0000"/>
                </a:solidFill>
              </a:rPr>
              <a:t>诗情画意的意境</a:t>
            </a:r>
            <a:r>
              <a:rPr lang="zh-CN" altLang="zh-CN" sz="2800" b="1" dirty="0"/>
              <a:t>、充满智慧的叙述方式，呈现给了我们一个真善美的</a:t>
            </a:r>
            <a:r>
              <a:rPr lang="zh-CN" altLang="zh-CN" sz="2800" b="1" dirty="0" smtClean="0"/>
              <a:t>艺术世界</a:t>
            </a:r>
            <a:r>
              <a:rPr lang="zh-CN" altLang="en-US" sz="2800" b="1" dirty="0" smtClean="0"/>
              <a:t>。</a:t>
            </a:r>
            <a:r>
              <a:rPr lang="en-US" altLang="zh-CN" sz="2800" b="1" dirty="0" smtClean="0"/>
              <a:t>                              </a:t>
            </a:r>
            <a:endParaRPr lang="en-US" altLang="zh-CN" sz="2800" b="1" dirty="0" smtClean="0"/>
          </a:p>
          <a:p>
            <a:r>
              <a:rPr lang="en-US" altLang="zh-CN" sz="2800" b="1" dirty="0"/>
              <a:t> </a:t>
            </a:r>
            <a:r>
              <a:rPr lang="en-US" altLang="zh-CN" sz="2800" b="1" dirty="0" smtClean="0"/>
              <a:t>                                                     ——</a:t>
            </a:r>
            <a:r>
              <a:rPr lang="zh-CN" altLang="en-US" sz="2800" b="1" dirty="0" smtClean="0"/>
              <a:t>评论</a:t>
            </a:r>
            <a:endParaRPr lang="en-US" altLang="zh-CN" sz="2800" b="1" dirty="0" smtClean="0"/>
          </a:p>
          <a:p>
            <a:r>
              <a:rPr lang="zh-CN" altLang="en-US" sz="2800" b="1" dirty="0"/>
              <a:t>在中国作家中，很少有人像曹文轩那样如此</a:t>
            </a:r>
            <a:r>
              <a:rPr lang="zh-CN" altLang="en-US" sz="2800" b="1" dirty="0">
                <a:solidFill>
                  <a:srgbClr val="FF0000"/>
                </a:solidFill>
              </a:rPr>
              <a:t>在意风景描写</a:t>
            </a:r>
            <a:r>
              <a:rPr lang="zh-CN" altLang="en-US" sz="2800" b="1" dirty="0"/>
              <a:t>。</a:t>
            </a:r>
            <a:endParaRPr lang="en-US" altLang="zh-CN" sz="2800" b="1" dirty="0"/>
          </a:p>
          <a:p>
            <a:r>
              <a:rPr lang="en-US" altLang="zh-CN" sz="2800" b="1" dirty="0"/>
              <a:t>                                                     ——</a:t>
            </a:r>
            <a:r>
              <a:rPr lang="zh-CN" altLang="en-US" sz="2800" b="1" dirty="0"/>
              <a:t>评论</a:t>
            </a:r>
            <a:endParaRPr lang="en-US" altLang="zh-CN" sz="2800" b="1" dirty="0"/>
          </a:p>
          <a:p>
            <a:endParaRPr lang="zh-CN" altLang="zh-CN" sz="2800" b="1" dirty="0" smtClean="0"/>
          </a:p>
          <a:p>
            <a:pPr marL="0" indent="0">
              <a:buNone/>
            </a:pPr>
            <a:r>
              <a:rPr lang="en-US" altLang="zh-CN" sz="2800" b="1" dirty="0" smtClean="0"/>
              <a:t>         </a:t>
            </a:r>
            <a:endParaRPr lang="zh-CN" altLang="en-US" sz="2800" b="1" dirty="0"/>
          </a:p>
        </p:txBody>
      </p:sp>
      <p:pic>
        <p:nvPicPr>
          <p:cNvPr id="4098" name="Picture 2" descr="E:\听雨这一届\初三\教学工作\2016年公开课\55453_P_1381169309860.jpg"/>
          <p:cNvPicPr>
            <a:picLocks noChangeAspect="1" noChangeArrowheads="1"/>
          </p:cNvPicPr>
          <p:nvPr/>
        </p:nvPicPr>
        <p:blipFill rotWithShape="1">
          <a:blip r:embed="rId1">
            <a:extLst>
              <a:ext uri="{28A0092B-C50C-407E-A947-70E740481C1C}">
                <a14:useLocalDpi xmlns:a14="http://schemas.microsoft.com/office/drawing/2010/main" val="0"/>
              </a:ext>
            </a:extLst>
          </a:blip>
          <a:srcRect l="14225" r="13308"/>
          <a:stretch>
            <a:fillRect/>
          </a:stretch>
        </p:blipFill>
        <p:spPr bwMode="auto">
          <a:xfrm>
            <a:off x="174533" y="260648"/>
            <a:ext cx="2208811" cy="30480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80528" y="6138898"/>
            <a:ext cx="6192688" cy="707886"/>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40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“纯美小说 ” 美在哪里？</a:t>
            </a:r>
            <a:endParaRPr lang="zh-CN" altLang="en-US" sz="40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5" name="Picture 5" descr="E:\听雨这一届\初三\教学工作\2016年公开课\10366049_926697.jpg"/>
          <p:cNvPicPr>
            <a:picLocks noChangeAspect="1" noChangeArrowheads="1"/>
          </p:cNvPicPr>
          <p:nvPr/>
        </p:nvPicPr>
        <p:blipFill rotWithShape="1">
          <a:blip r:embed="rId2">
            <a:extLst>
              <a:ext uri="{28A0092B-C50C-407E-A947-70E740481C1C}">
                <a14:useLocalDpi xmlns:a14="http://schemas.microsoft.com/office/drawing/2010/main" val="0"/>
              </a:ext>
            </a:extLst>
          </a:blip>
          <a:srcRect l="4513" t="7315" r="12575" b="16279"/>
          <a:stretch>
            <a:fillRect/>
          </a:stretch>
        </p:blipFill>
        <p:spPr bwMode="auto">
          <a:xfrm>
            <a:off x="176697" y="3728908"/>
            <a:ext cx="2179299" cy="24099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1)">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heel(1)">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heel(1)">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heel(1)">
                                      <p:cBhvr>
                                        <p:cTn id="37" dur="2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1" fill="hold" grpId="0"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wheel(1)">
                                      <p:cBhvr>
                                        <p:cTn id="42"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2"/>
          <p:cNvSpPr txBox="1">
            <a:spLocks noChangeArrowheads="1"/>
          </p:cNvSpPr>
          <p:nvPr/>
        </p:nvSpPr>
        <p:spPr bwMode="auto">
          <a:xfrm>
            <a:off x="609600" y="762000"/>
            <a:ext cx="4114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kumimoji="1" lang="zh-CN" altLang="zh-CN" sz="2400">
              <a:latin typeface="Times New Roman" panose="02020603050405020304" pitchFamily="18" charset="0"/>
            </a:endParaRPr>
          </a:p>
        </p:txBody>
      </p:sp>
      <p:pic>
        <p:nvPicPr>
          <p:cNvPr id="59395" name="Picture 3" descr="luwei"/>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5978" y="116403"/>
            <a:ext cx="2819400" cy="2114550"/>
          </a:xfrm>
          <a:prstGeom prst="rect">
            <a:avLst/>
          </a:prstGeom>
          <a:noFill/>
          <a:extLst>
            <a:ext uri="{909E8E84-426E-40DD-AFC4-6F175D3DCCD1}">
              <a14:hiddenFill xmlns:a14="http://schemas.microsoft.com/office/drawing/2010/main">
                <a:solidFill>
                  <a:srgbClr val="FFFFFF"/>
                </a:solidFill>
              </a14:hiddenFill>
            </a:ext>
          </a:extLst>
        </p:spPr>
      </p:pic>
      <p:pic>
        <p:nvPicPr>
          <p:cNvPr id="59396" name="Picture 4" descr="15_12_305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1707" y="116403"/>
            <a:ext cx="3200400" cy="2039937"/>
          </a:xfrm>
          <a:prstGeom prst="rect">
            <a:avLst/>
          </a:prstGeom>
          <a:noFill/>
          <a:extLst>
            <a:ext uri="{909E8E84-426E-40DD-AFC4-6F175D3DCCD1}">
              <a14:hiddenFill xmlns:a14="http://schemas.microsoft.com/office/drawing/2010/main">
                <a:solidFill>
                  <a:srgbClr val="FFFFFF"/>
                </a:solidFill>
              </a14:hiddenFill>
            </a:ext>
          </a:extLst>
        </p:spPr>
      </p:pic>
      <p:pic>
        <p:nvPicPr>
          <p:cNvPr id="59397" name="Picture 5" descr="anbian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128278"/>
            <a:ext cx="2819400" cy="1973263"/>
          </a:xfrm>
          <a:prstGeom prst="rect">
            <a:avLst/>
          </a:prstGeom>
          <a:noFill/>
          <a:extLst>
            <a:ext uri="{909E8E84-426E-40DD-AFC4-6F175D3DCCD1}">
              <a14:hiddenFill xmlns:a14="http://schemas.microsoft.com/office/drawing/2010/main">
                <a:solidFill>
                  <a:srgbClr val="FFFFFF"/>
                </a:solidFill>
              </a14:hiddenFill>
            </a:ext>
          </a:extLst>
        </p:spPr>
      </p:pic>
      <p:pic>
        <p:nvPicPr>
          <p:cNvPr id="59398" name="Picture 6" descr="bas409_01_pi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66906" y="128278"/>
            <a:ext cx="2286000" cy="1981200"/>
          </a:xfrm>
          <a:prstGeom prst="rect">
            <a:avLst/>
          </a:prstGeom>
          <a:noFill/>
          <a:extLst>
            <a:ext uri="{909E8E84-426E-40DD-AFC4-6F175D3DCCD1}">
              <a14:hiddenFill xmlns:a14="http://schemas.microsoft.com/office/drawing/2010/main">
                <a:solidFill>
                  <a:srgbClr val="FFFFFF"/>
                </a:solidFill>
              </a14:hiddenFill>
            </a:ext>
          </a:extLst>
        </p:spPr>
      </p:pic>
      <p:sp>
        <p:nvSpPr>
          <p:cNvPr id="59399" name="Rectangle 7"/>
          <p:cNvSpPr>
            <a:spLocks noChangeArrowheads="1"/>
          </p:cNvSpPr>
          <p:nvPr/>
        </p:nvSpPr>
        <p:spPr bwMode="auto">
          <a:xfrm>
            <a:off x="609600" y="2241150"/>
            <a:ext cx="8686800"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zh-CN" sz="3200" b="1" dirty="0"/>
              <a:t>诗意如水的笔触</a:t>
            </a:r>
            <a:r>
              <a:rPr lang="en-US" altLang="zh-CN" sz="3200" b="1" dirty="0"/>
              <a:t>   </a:t>
            </a:r>
            <a:r>
              <a:rPr lang="en-US" altLang="zh-CN" sz="3200" b="1" dirty="0" smtClean="0"/>
              <a:t>     </a:t>
            </a:r>
            <a:r>
              <a:rPr lang="zh-CN" altLang="zh-CN" sz="3200" b="1" dirty="0" smtClean="0"/>
              <a:t>至</a:t>
            </a:r>
            <a:r>
              <a:rPr lang="zh-CN" altLang="zh-CN" sz="3200" b="1" dirty="0"/>
              <a:t>纯至美的世界</a:t>
            </a:r>
            <a:endParaRPr lang="zh-CN" altLang="zh-CN" sz="3200" b="1" dirty="0"/>
          </a:p>
          <a:p>
            <a:endParaRPr lang="zh-CN" altLang="en-US" sz="6000" dirty="0">
              <a:solidFill>
                <a:schemeClr val="tx2"/>
              </a:solidFill>
            </a:endParaRPr>
          </a:p>
        </p:txBody>
      </p:sp>
      <p:pic>
        <p:nvPicPr>
          <p:cNvPr id="59400" name="Picture 8" descr="fangy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 y="3466825"/>
            <a:ext cx="9144000" cy="3194050"/>
          </a:xfrm>
          <a:prstGeom prst="rect">
            <a:avLst/>
          </a:prstGeom>
          <a:noFill/>
          <a:extLst>
            <a:ext uri="{909E8E84-426E-40DD-AFC4-6F175D3DCCD1}">
              <a14:hiddenFill xmlns:a14="http://schemas.microsoft.com/office/drawing/2010/main">
                <a:solidFill>
                  <a:srgbClr val="FFFFFF"/>
                </a:solidFill>
              </a14:hiddenFill>
            </a:ext>
          </a:extLst>
        </p:spPr>
      </p:pic>
      <p:sp>
        <p:nvSpPr>
          <p:cNvPr id="9" name="Text Box 2"/>
          <p:cNvSpPr txBox="1">
            <a:spLocks noChangeArrowheads="1"/>
          </p:cNvSpPr>
          <p:nvPr/>
        </p:nvSpPr>
        <p:spPr bwMode="auto">
          <a:xfrm>
            <a:off x="3098356" y="3180511"/>
            <a:ext cx="4953000" cy="222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8000" b="1" dirty="0">
                <a:solidFill>
                  <a:srgbClr val="009900"/>
                </a:solidFill>
                <a:ea typeface="隶书" panose="02010509060101010101" pitchFamily="49" charset="-122"/>
              </a:rPr>
              <a:t>孤独之旅</a:t>
            </a:r>
            <a:endParaRPr lang="zh-CN" altLang="en-US" sz="8000" b="1" dirty="0">
              <a:solidFill>
                <a:srgbClr val="009900"/>
              </a:solidFill>
              <a:ea typeface="隶书" panose="02010509060101010101" pitchFamily="49" charset="-122"/>
            </a:endParaRPr>
          </a:p>
          <a:p>
            <a:pPr algn="r">
              <a:spcBef>
                <a:spcPct val="50000"/>
              </a:spcBef>
            </a:pPr>
            <a:r>
              <a:rPr lang="zh-CN" altLang="en-US" sz="4000" b="1" dirty="0">
                <a:solidFill>
                  <a:srgbClr val="009900"/>
                </a:solidFill>
                <a:ea typeface="隶书" panose="02010509060101010101" pitchFamily="49" charset="-122"/>
              </a:rPr>
              <a:t>曹文轩</a:t>
            </a:r>
            <a:endParaRPr lang="zh-CN" altLang="en-US" sz="4000" b="1" dirty="0">
              <a:solidFill>
                <a:srgbClr val="009900"/>
              </a:solidFill>
              <a:ea typeface="隶书" panose="020105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grpId="0" nodeType="clickEffect">
                                  <p:stCondLst>
                                    <p:cond delay="0"/>
                                  </p:stCondLst>
                                  <p:childTnLst>
                                    <p:set>
                                      <p:cBhvr>
                                        <p:cTn id="6" dur="1" fill="hold">
                                          <p:stCondLst>
                                            <p:cond delay="0"/>
                                          </p:stCondLst>
                                        </p:cTn>
                                        <p:tgtEl>
                                          <p:spTgt spid="59399"/>
                                        </p:tgtEl>
                                        <p:attrNameLst>
                                          <p:attrName>style.visibility</p:attrName>
                                        </p:attrNameLst>
                                      </p:cBhvr>
                                      <p:to>
                                        <p:strVal val="visible"/>
                                      </p:to>
                                    </p:set>
                                    <p:anim calcmode="lin" valueType="num">
                                      <p:cBhvr>
                                        <p:cTn id="7" dur="500" fill="hold"/>
                                        <p:tgtEl>
                                          <p:spTgt spid="59399"/>
                                        </p:tgtEl>
                                        <p:attrNameLst>
                                          <p:attrName>ppt_w</p:attrName>
                                        </p:attrNameLst>
                                      </p:cBhvr>
                                      <p:tavLst>
                                        <p:tav tm="0">
                                          <p:val>
                                            <p:fltVal val="0"/>
                                          </p:val>
                                        </p:tav>
                                        <p:tav tm="100000">
                                          <p:val>
                                            <p:strVal val="#ppt_w"/>
                                          </p:val>
                                        </p:tav>
                                      </p:tavLst>
                                    </p:anim>
                                    <p:anim calcmode="lin" valueType="num">
                                      <p:cBhvr>
                                        <p:cTn id="8" dur="500" fill="hold"/>
                                        <p:tgtEl>
                                          <p:spTgt spid="59399"/>
                                        </p:tgtEl>
                                        <p:attrNameLst>
                                          <p:attrName>ppt_h</p:attrName>
                                        </p:attrNameLst>
                                      </p:cBhvr>
                                      <p:tavLst>
                                        <p:tav tm="0">
                                          <p:val>
                                            <p:fltVal val="0"/>
                                          </p:val>
                                        </p:tav>
                                        <p:tav tm="100000">
                                          <p:val>
                                            <p:strVal val="#ppt_h"/>
                                          </p:val>
                                        </p:tav>
                                      </p:tavLst>
                                    </p:anim>
                                    <p:anim calcmode="lin" valueType="num">
                                      <p:cBhvr>
                                        <p:cTn id="9" dur="500" fill="hold"/>
                                        <p:tgtEl>
                                          <p:spTgt spid="59399"/>
                                        </p:tgtEl>
                                        <p:attrNameLst>
                                          <p:attrName>ppt_x</p:attrName>
                                        </p:attrNameLst>
                                      </p:cBhvr>
                                      <p:tavLst>
                                        <p:tav tm="0">
                                          <p:val>
                                            <p:fltVal val="0.5"/>
                                          </p:val>
                                        </p:tav>
                                        <p:tav tm="100000">
                                          <p:val>
                                            <p:strVal val="#ppt_x"/>
                                          </p:val>
                                        </p:tav>
                                      </p:tavLst>
                                    </p:anim>
                                    <p:anim calcmode="lin" valueType="num">
                                      <p:cBhvr>
                                        <p:cTn id="10" dur="500" fill="hold"/>
                                        <p:tgtEl>
                                          <p:spTgt spid="5939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9"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7" name="Picture 3" descr="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23528" y="404664"/>
            <a:ext cx="2808287" cy="3097213"/>
          </a:xfrm>
          <a:prstGeom prst="rect">
            <a:avLst/>
          </a:prstGeom>
          <a:noFill/>
          <a:extLst>
            <a:ext uri="{909E8E84-426E-40DD-AFC4-6F175D3DCCD1}">
              <a14:hiddenFill xmlns:a14="http://schemas.microsoft.com/office/drawing/2010/main">
                <a:solidFill>
                  <a:srgbClr val="FFFFFF"/>
                </a:solidFill>
              </a14:hiddenFill>
            </a:ext>
          </a:extLst>
        </p:spPr>
      </p:pic>
      <p:pic>
        <p:nvPicPr>
          <p:cNvPr id="47108" name="Picture 4" descr="20054302314285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0154" y="3501877"/>
            <a:ext cx="2808287" cy="3168650"/>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4120208" y="260350"/>
            <a:ext cx="3583033" cy="1107996"/>
          </a:xfrm>
          <a:prstGeom prst="rect">
            <a:avLst/>
          </a:prstGeom>
          <a:noFill/>
        </p:spPr>
        <p:txBody>
          <a:bodyPr wrap="none" lIns="91440" tIns="45720" rIns="91440" bIns="45720">
            <a:spAutoFit/>
          </a:bodyPr>
          <a:lstStyle/>
          <a:p>
            <a:pPr algn="ctr"/>
            <a:r>
              <a:rPr lang="zh-CN" altLang="en-US" sz="6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学习目标</a:t>
            </a:r>
            <a:endParaRPr lang="zh-CN" altLang="en-US" sz="6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3" name="TextBox 2"/>
          <p:cNvSpPr txBox="1"/>
          <p:nvPr/>
        </p:nvSpPr>
        <p:spPr>
          <a:xfrm>
            <a:off x="2915816" y="2363104"/>
            <a:ext cx="6231193" cy="1631216"/>
          </a:xfrm>
          <a:prstGeom prst="rect">
            <a:avLst/>
          </a:prstGeom>
          <a:noFill/>
        </p:spPr>
        <p:txBody>
          <a:bodyPr wrap="none" rtlCol="0">
            <a:spAutoFit/>
          </a:bodyPr>
          <a:lstStyle/>
          <a:p>
            <a:r>
              <a:rPr lang="en-US" altLang="zh-CN" sz="3600" b="1" dirty="0" smtClean="0"/>
              <a:t>          </a:t>
            </a:r>
            <a:r>
              <a:rPr lang="zh-CN" altLang="zh-CN" sz="3200" b="1" dirty="0" smtClean="0"/>
              <a:t>通过</a:t>
            </a:r>
            <a:r>
              <a:rPr lang="zh-CN" altLang="zh-CN" sz="3200" b="1" dirty="0"/>
              <a:t>赏析自然环境描写</a:t>
            </a:r>
            <a:r>
              <a:rPr lang="zh-CN" altLang="zh-CN" sz="3200" b="1" dirty="0" smtClean="0"/>
              <a:t>，理</a:t>
            </a:r>
            <a:endParaRPr lang="en-US" altLang="zh-CN" sz="3200" b="1" dirty="0" smtClean="0"/>
          </a:p>
          <a:p>
            <a:r>
              <a:rPr lang="en-US" altLang="zh-CN" sz="3200" b="1" dirty="0"/>
              <a:t> </a:t>
            </a:r>
            <a:r>
              <a:rPr lang="en-US" altLang="zh-CN" sz="3200" b="1" dirty="0" smtClean="0"/>
              <a:t>  </a:t>
            </a:r>
            <a:r>
              <a:rPr lang="zh-CN" altLang="zh-CN" sz="3200" b="1" dirty="0" smtClean="0"/>
              <a:t>解杜</a:t>
            </a:r>
            <a:r>
              <a:rPr lang="zh-CN" altLang="zh-CN" sz="3200" b="1" dirty="0"/>
              <a:t>小康的成长和小说的主旨。</a:t>
            </a:r>
            <a:endParaRPr lang="zh-CN" altLang="zh-CN" sz="3200" b="1" dirty="0"/>
          </a:p>
          <a:p>
            <a:endParaRPr lang="zh-CN" altLang="en-US" sz="3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7" name="Picture 3" descr="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rot="21038197">
            <a:off x="812078" y="365454"/>
            <a:ext cx="2808287" cy="3097213"/>
          </a:xfrm>
          <a:prstGeom prst="rect">
            <a:avLst/>
          </a:prstGeom>
          <a:noFill/>
          <a:extLst>
            <a:ext uri="{909E8E84-426E-40DD-AFC4-6F175D3DCCD1}">
              <a14:hiddenFill xmlns:a14="http://schemas.microsoft.com/office/drawing/2010/main">
                <a:solidFill>
                  <a:srgbClr val="FFFFFF"/>
                </a:solidFill>
              </a14:hiddenFill>
            </a:ext>
          </a:extLst>
        </p:spPr>
      </p:pic>
      <p:pic>
        <p:nvPicPr>
          <p:cNvPr id="47108" name="Picture 4" descr="20054302314285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912702">
            <a:off x="4861417" y="188913"/>
            <a:ext cx="2808287" cy="3168650"/>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680052" y="3656832"/>
            <a:ext cx="4815742" cy="707886"/>
          </a:xfrm>
          <a:prstGeom prst="rect">
            <a:avLst/>
          </a:prstGeom>
          <a:noFill/>
        </p:spPr>
        <p:txBody>
          <a:bodyPr wrap="none" lIns="91440" tIns="45720" rIns="91440" bIns="45720">
            <a:spAutoFit/>
          </a:bodyPr>
          <a:lstStyle/>
          <a:p>
            <a:pPr algn="ctr"/>
            <a:r>
              <a:rPr lang="zh-CN" altLang="en-US" sz="4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注意下列词语的读音</a:t>
            </a:r>
            <a:endParaRPr lang="zh-CN" altLang="en-US"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3" name="TextBox 2"/>
          <p:cNvSpPr txBox="1"/>
          <p:nvPr/>
        </p:nvSpPr>
        <p:spPr>
          <a:xfrm>
            <a:off x="264422" y="4797152"/>
            <a:ext cx="8071440" cy="1200329"/>
          </a:xfrm>
          <a:prstGeom prst="rect">
            <a:avLst/>
          </a:prstGeom>
          <a:noFill/>
        </p:spPr>
        <p:txBody>
          <a:bodyPr wrap="none" rtlCol="0">
            <a:spAutoFit/>
          </a:bodyPr>
          <a:lstStyle/>
          <a:p>
            <a:r>
              <a:rPr lang="en-US" altLang="zh-CN" sz="3600" dirty="0" smtClean="0"/>
              <a:t>1.</a:t>
            </a:r>
            <a:r>
              <a:rPr lang="zh-CN" altLang="en-US" sz="3600" dirty="0">
                <a:solidFill>
                  <a:srgbClr val="FF0000"/>
                </a:solidFill>
              </a:rPr>
              <a:t>撩</a:t>
            </a:r>
            <a:r>
              <a:rPr lang="zh-CN" altLang="zh-CN" sz="3600" b="1" dirty="0" smtClean="0">
                <a:uFill>
                  <a:solidFill>
                    <a:srgbClr val="FF0000"/>
                  </a:solidFill>
                </a:uFill>
              </a:rPr>
              <a:t>逗</a:t>
            </a:r>
            <a:r>
              <a:rPr lang="zh-CN" altLang="zh-CN" sz="3600" dirty="0" smtClean="0"/>
              <a:t> </a:t>
            </a:r>
            <a:r>
              <a:rPr lang="en-US" altLang="zh-CN" sz="3600" u="sng" dirty="0" smtClean="0"/>
              <a:t>          </a:t>
            </a:r>
            <a:r>
              <a:rPr lang="en-US" altLang="zh-CN" sz="3600" dirty="0" smtClean="0"/>
              <a:t>  </a:t>
            </a:r>
            <a:r>
              <a:rPr lang="en-US" altLang="zh-CN" sz="3600" dirty="0"/>
              <a:t>2.</a:t>
            </a:r>
            <a:r>
              <a:rPr lang="zh-CN" altLang="zh-CN" sz="3600" dirty="0"/>
              <a:t>狗</a:t>
            </a:r>
            <a:r>
              <a:rPr lang="zh-CN" altLang="zh-CN" sz="3600" dirty="0">
                <a:solidFill>
                  <a:srgbClr val="FF0000"/>
                </a:solidFill>
              </a:rPr>
              <a:t>吠</a:t>
            </a:r>
            <a:r>
              <a:rPr lang="en-US" altLang="zh-CN" sz="3600" u="sng" dirty="0">
                <a:solidFill>
                  <a:srgbClr val="FF0000"/>
                </a:solidFill>
              </a:rPr>
              <a:t> </a:t>
            </a:r>
            <a:r>
              <a:rPr lang="en-US" altLang="zh-CN" sz="3600" u="sng" dirty="0"/>
              <a:t>           </a:t>
            </a:r>
            <a:r>
              <a:rPr lang="en-US" altLang="zh-CN" sz="3600" dirty="0"/>
              <a:t>   3.</a:t>
            </a:r>
            <a:r>
              <a:rPr lang="zh-CN" altLang="zh-CN" sz="3600" dirty="0"/>
              <a:t>胆</a:t>
            </a:r>
            <a:r>
              <a:rPr lang="zh-CN" altLang="zh-CN" sz="3600" dirty="0">
                <a:solidFill>
                  <a:srgbClr val="FF0000"/>
                </a:solidFill>
              </a:rPr>
              <a:t>怯</a:t>
            </a:r>
            <a:r>
              <a:rPr lang="en-US" altLang="zh-CN" sz="3600" u="sng" dirty="0"/>
              <a:t>           </a:t>
            </a:r>
            <a:endParaRPr lang="zh-CN" altLang="zh-CN" sz="3600" dirty="0"/>
          </a:p>
          <a:p>
            <a:r>
              <a:rPr lang="en-US" altLang="zh-CN" sz="3600" dirty="0"/>
              <a:t>4.</a:t>
            </a:r>
            <a:r>
              <a:rPr lang="zh-CN" altLang="zh-CN" sz="3600" dirty="0">
                <a:solidFill>
                  <a:srgbClr val="FF0000"/>
                </a:solidFill>
              </a:rPr>
              <a:t>掺</a:t>
            </a:r>
            <a:r>
              <a:rPr lang="zh-CN" altLang="zh-CN" sz="3600" dirty="0"/>
              <a:t>杂</a:t>
            </a:r>
            <a:r>
              <a:rPr lang="en-US" altLang="zh-CN" sz="3600" u="sng" dirty="0"/>
              <a:t>          </a:t>
            </a:r>
            <a:r>
              <a:rPr lang="en-US" altLang="zh-CN" sz="3600" dirty="0"/>
              <a:t>   </a:t>
            </a:r>
            <a:r>
              <a:rPr lang="en-US" altLang="zh-CN" sz="3600" dirty="0" smtClean="0"/>
              <a:t>5</a:t>
            </a:r>
            <a:r>
              <a:rPr lang="zh-CN" altLang="zh-CN" sz="3600" dirty="0" smtClean="0">
                <a:solidFill>
                  <a:srgbClr val="FF0000"/>
                </a:solidFill>
              </a:rPr>
              <a:t>撅</a:t>
            </a:r>
            <a:r>
              <a:rPr lang="zh-CN" altLang="zh-CN" sz="3600" dirty="0"/>
              <a:t>断</a:t>
            </a:r>
            <a:r>
              <a:rPr lang="en-US" altLang="zh-CN" sz="3600" u="sng" dirty="0"/>
              <a:t>            </a:t>
            </a:r>
            <a:r>
              <a:rPr lang="en-US" altLang="zh-CN" sz="3600" dirty="0"/>
              <a:t>6. </a:t>
            </a:r>
            <a:r>
              <a:rPr lang="zh-CN" altLang="zh-CN" sz="3600" dirty="0"/>
              <a:t>旧</a:t>
            </a:r>
            <a:r>
              <a:rPr lang="zh-CN" altLang="zh-CN" sz="3600" dirty="0">
                <a:solidFill>
                  <a:srgbClr val="FF0000"/>
                </a:solidFill>
              </a:rPr>
              <a:t>茬</a:t>
            </a:r>
            <a:r>
              <a:rPr lang="zh-CN" altLang="zh-CN" sz="3600" dirty="0"/>
              <a:t>儿</a:t>
            </a:r>
            <a:r>
              <a:rPr lang="en-US" altLang="zh-CN" sz="3600" u="sng" dirty="0"/>
              <a:t>        </a:t>
            </a:r>
            <a:endParaRPr lang="en-US" altLang="zh-CN" sz="3600" u="sng" dirty="0" smtClean="0"/>
          </a:p>
        </p:txBody>
      </p:sp>
      <p:sp>
        <p:nvSpPr>
          <p:cNvPr id="4" name="TextBox 3"/>
          <p:cNvSpPr txBox="1"/>
          <p:nvPr/>
        </p:nvSpPr>
        <p:spPr>
          <a:xfrm>
            <a:off x="1835696" y="4689430"/>
            <a:ext cx="934871" cy="707886"/>
          </a:xfrm>
          <a:prstGeom prst="rect">
            <a:avLst/>
          </a:prstGeom>
          <a:noFill/>
        </p:spPr>
        <p:txBody>
          <a:bodyPr wrap="none" rtlCol="0">
            <a:spAutoFit/>
          </a:bodyPr>
          <a:lstStyle/>
          <a:p>
            <a:r>
              <a:rPr lang="en-US" altLang="zh-CN" sz="4000" dirty="0" err="1"/>
              <a:t>liáo</a:t>
            </a:r>
            <a:endParaRPr lang="zh-CN" altLang="en-US" sz="4000" dirty="0"/>
          </a:p>
        </p:txBody>
      </p:sp>
      <p:sp>
        <p:nvSpPr>
          <p:cNvPr id="5" name="TextBox 4"/>
          <p:cNvSpPr txBox="1"/>
          <p:nvPr/>
        </p:nvSpPr>
        <p:spPr>
          <a:xfrm>
            <a:off x="4494907" y="4689430"/>
            <a:ext cx="722249" cy="707886"/>
          </a:xfrm>
          <a:prstGeom prst="rect">
            <a:avLst/>
          </a:prstGeom>
          <a:noFill/>
        </p:spPr>
        <p:txBody>
          <a:bodyPr wrap="none" rtlCol="0">
            <a:spAutoFit/>
          </a:bodyPr>
          <a:lstStyle/>
          <a:p>
            <a:r>
              <a:rPr lang="en-US" altLang="zh-CN" sz="4000" b="1" dirty="0" err="1"/>
              <a:t>fèi</a:t>
            </a:r>
            <a:endParaRPr lang="zh-CN" altLang="en-US" sz="4000" dirty="0"/>
          </a:p>
        </p:txBody>
      </p:sp>
      <p:sp>
        <p:nvSpPr>
          <p:cNvPr id="6" name="TextBox 5"/>
          <p:cNvSpPr txBox="1"/>
          <p:nvPr/>
        </p:nvSpPr>
        <p:spPr>
          <a:xfrm>
            <a:off x="7236296" y="4713790"/>
            <a:ext cx="825867" cy="707886"/>
          </a:xfrm>
          <a:prstGeom prst="rect">
            <a:avLst/>
          </a:prstGeom>
          <a:noFill/>
        </p:spPr>
        <p:txBody>
          <a:bodyPr wrap="none" rtlCol="0">
            <a:spAutoFit/>
          </a:bodyPr>
          <a:lstStyle/>
          <a:p>
            <a:r>
              <a:rPr lang="en-US" altLang="zh-CN" sz="4000" dirty="0" err="1"/>
              <a:t>qiè</a:t>
            </a:r>
            <a:endParaRPr lang="zh-CN" altLang="en-US" sz="4000" dirty="0"/>
          </a:p>
        </p:txBody>
      </p:sp>
      <p:sp>
        <p:nvSpPr>
          <p:cNvPr id="7" name="TextBox 6"/>
          <p:cNvSpPr txBox="1"/>
          <p:nvPr/>
        </p:nvSpPr>
        <p:spPr>
          <a:xfrm>
            <a:off x="1864194" y="5289595"/>
            <a:ext cx="1699693" cy="707886"/>
          </a:xfrm>
          <a:prstGeom prst="rect">
            <a:avLst/>
          </a:prstGeom>
          <a:noFill/>
        </p:spPr>
        <p:txBody>
          <a:bodyPr wrap="square" rtlCol="0">
            <a:spAutoFit/>
          </a:bodyPr>
          <a:lstStyle/>
          <a:p>
            <a:r>
              <a:rPr lang="en-US" altLang="zh-CN" sz="4000" dirty="0" err="1" smtClean="0"/>
              <a:t>chān</a:t>
            </a:r>
            <a:r>
              <a:rPr lang="en-US" altLang="zh-CN" sz="4000" dirty="0" smtClean="0"/>
              <a:t> </a:t>
            </a:r>
            <a:endParaRPr lang="zh-CN" altLang="en-US" sz="4000" dirty="0"/>
          </a:p>
        </p:txBody>
      </p:sp>
      <p:sp>
        <p:nvSpPr>
          <p:cNvPr id="8" name="TextBox 7"/>
          <p:cNvSpPr txBox="1"/>
          <p:nvPr/>
        </p:nvSpPr>
        <p:spPr>
          <a:xfrm>
            <a:off x="4313529" y="5289595"/>
            <a:ext cx="832279" cy="707886"/>
          </a:xfrm>
          <a:prstGeom prst="rect">
            <a:avLst/>
          </a:prstGeom>
          <a:noFill/>
        </p:spPr>
        <p:txBody>
          <a:bodyPr wrap="none" rtlCol="0">
            <a:spAutoFit/>
          </a:bodyPr>
          <a:lstStyle/>
          <a:p>
            <a:r>
              <a:rPr lang="en-US" altLang="zh-CN" sz="4000" dirty="0" err="1"/>
              <a:t>juē</a:t>
            </a:r>
            <a:endParaRPr lang="zh-CN" altLang="en-US" sz="4000" dirty="0"/>
          </a:p>
        </p:txBody>
      </p:sp>
      <p:sp>
        <p:nvSpPr>
          <p:cNvPr id="9" name="TextBox 8"/>
          <p:cNvSpPr txBox="1"/>
          <p:nvPr/>
        </p:nvSpPr>
        <p:spPr>
          <a:xfrm>
            <a:off x="7236296" y="5289595"/>
            <a:ext cx="915635" cy="707886"/>
          </a:xfrm>
          <a:prstGeom prst="rect">
            <a:avLst/>
          </a:prstGeom>
          <a:noFill/>
        </p:spPr>
        <p:txBody>
          <a:bodyPr wrap="none" rtlCol="0">
            <a:spAutoFit/>
          </a:bodyPr>
          <a:lstStyle/>
          <a:p>
            <a:r>
              <a:rPr lang="en-US" altLang="zh-CN" sz="4000" dirty="0" err="1"/>
              <a:t>chá</a:t>
            </a:r>
            <a:endParaRPr lang="zh-CN" altLang="en-US" sz="40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rot="21038197">
            <a:off x="1780906" y="884885"/>
            <a:ext cx="2808287" cy="309721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20054302314285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912702">
            <a:off x="5442564" y="437199"/>
            <a:ext cx="2808287" cy="31686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087" y="4060552"/>
            <a:ext cx="9129914" cy="2062103"/>
          </a:xfrm>
          <a:prstGeom prst="rect">
            <a:avLst/>
          </a:prstGeom>
          <a:noFill/>
        </p:spPr>
        <p:txBody>
          <a:bodyPr wrap="square" rtlCol="0">
            <a:spAutoFit/>
          </a:bodyPr>
          <a:lstStyle/>
          <a:p>
            <a:r>
              <a:rPr lang="en-US" altLang="zh-CN" sz="3200" b="1" dirty="0" smtClean="0"/>
              <a:t>         </a:t>
            </a:r>
            <a:r>
              <a:rPr lang="zh-CN" altLang="zh-CN" sz="3200" b="1" dirty="0" smtClean="0"/>
              <a:t>油</a:t>
            </a:r>
            <a:r>
              <a:rPr lang="zh-CN" altLang="zh-CN" sz="3200" b="1" dirty="0"/>
              <a:t>麻地家底最厚实的一户人家，就是杜小康家</a:t>
            </a:r>
            <a:r>
              <a:rPr lang="zh-CN" altLang="zh-CN" sz="3200" b="1" dirty="0" smtClean="0"/>
              <a:t>，但</a:t>
            </a:r>
            <a:r>
              <a:rPr lang="zh-CN" altLang="zh-CN" sz="3200" b="1" dirty="0"/>
              <a:t>它竟在一天早上，忽然一落千丈，跌落到了另</a:t>
            </a:r>
            <a:r>
              <a:rPr lang="zh-CN" altLang="zh-CN" sz="3200" b="1" dirty="0" smtClean="0"/>
              <a:t>一番</a:t>
            </a:r>
            <a:r>
              <a:rPr lang="zh-CN" altLang="zh-CN" sz="3200" b="1" dirty="0"/>
              <a:t>境地里，杜家的独生子杜小康失学了，只好</a:t>
            </a:r>
            <a:r>
              <a:rPr lang="zh-CN" altLang="zh-CN" sz="3200" b="1" dirty="0" smtClean="0"/>
              <a:t>跟着父亲</a:t>
            </a:r>
            <a:r>
              <a:rPr lang="zh-CN" altLang="zh-CN" sz="3200" b="1" dirty="0"/>
              <a:t>去放鸭。</a:t>
            </a:r>
            <a:r>
              <a:rPr lang="en-US" altLang="zh-CN" sz="3200" b="1" dirty="0"/>
              <a:t> </a:t>
            </a:r>
            <a:endParaRPr lang="zh-CN" altLang="en-US" sz="3200" dirty="0"/>
          </a:p>
        </p:txBody>
      </p:sp>
      <p:sp>
        <p:nvSpPr>
          <p:cNvPr id="5" name="椭圆 4"/>
          <p:cNvSpPr/>
          <p:nvPr/>
        </p:nvSpPr>
        <p:spPr>
          <a:xfrm>
            <a:off x="2987824" y="4060552"/>
            <a:ext cx="1368152" cy="66459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6" name="椭圆 5"/>
          <p:cNvSpPr/>
          <p:nvPr/>
        </p:nvSpPr>
        <p:spPr>
          <a:xfrm>
            <a:off x="5550562" y="4545248"/>
            <a:ext cx="1685733" cy="66459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7" name="矩形 6"/>
          <p:cNvSpPr/>
          <p:nvPr/>
        </p:nvSpPr>
        <p:spPr>
          <a:xfrm>
            <a:off x="-28330" y="124281"/>
            <a:ext cx="3663182" cy="923330"/>
          </a:xfrm>
          <a:prstGeom prst="rect">
            <a:avLst/>
          </a:prstGeom>
          <a:noFill/>
        </p:spPr>
        <p:txBody>
          <a:bodyPr wrap="none" lIns="91440" tIns="45720" rIns="91440" bIns="45720">
            <a:spAutoFit/>
          </a:bodyPr>
          <a:lstStyle/>
          <a:p>
            <a:pPr algn="ctr"/>
            <a:r>
              <a:rPr lang="zh-CN" alt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课文开头：</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descr="2-1-5-4"/>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92539" y="1340768"/>
            <a:ext cx="3203777" cy="4766594"/>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3"/>
          <p:cNvSpPr txBox="1">
            <a:spLocks noChangeArrowheads="1"/>
          </p:cNvSpPr>
          <p:nvPr/>
        </p:nvSpPr>
        <p:spPr bwMode="auto">
          <a:xfrm>
            <a:off x="1666795" y="260648"/>
            <a:ext cx="5641509" cy="830997"/>
          </a:xfrm>
          <a:prstGeom prst="rect">
            <a:avLst/>
          </a:prstGeom>
          <a:solidFill>
            <a:schemeClr val="accent2">
              <a:lumMod val="20000"/>
              <a:lumOff val="80000"/>
            </a:schemeClr>
          </a:solidFill>
          <a:ln>
            <a:noFill/>
          </a:ln>
          <a:effectLst/>
        </p:spPr>
        <p:txBody>
          <a:bodyPr wrap="square">
            <a:spAutoFit/>
          </a:bodyPr>
          <a:lstStyle/>
          <a:p>
            <a:pPr>
              <a:spcBef>
                <a:spcPct val="50000"/>
              </a:spcBef>
            </a:pPr>
            <a:r>
              <a:rPr kumimoji="1" lang="zh-CN" altLang="en-US" sz="4800" b="1" dirty="0">
                <a:latin typeface="Times New Roman" panose="02020603050405020304" pitchFamily="18" charset="0"/>
              </a:rPr>
              <a:t>体验</a:t>
            </a:r>
            <a:r>
              <a:rPr kumimoji="1" lang="zh-CN" altLang="en-US" sz="4800" b="1" dirty="0" smtClean="0">
                <a:latin typeface="Times New Roman" panose="02020603050405020304" pitchFamily="18" charset="0"/>
              </a:rPr>
              <a:t>“孤独之旅”                                      </a:t>
            </a:r>
            <a:endParaRPr kumimoji="1" lang="zh-CN" altLang="en-US" sz="4800" b="1" dirty="0">
              <a:latin typeface="Times New Roman" panose="02020603050405020304" pitchFamily="18" charset="0"/>
            </a:endParaRPr>
          </a:p>
        </p:txBody>
      </p:sp>
      <p:sp>
        <p:nvSpPr>
          <p:cNvPr id="6" name="Rectangle 3"/>
          <p:cNvSpPr>
            <a:spLocks noChangeArrowheads="1"/>
          </p:cNvSpPr>
          <p:nvPr/>
        </p:nvSpPr>
        <p:spPr bwMode="auto">
          <a:xfrm>
            <a:off x="3707904" y="2002157"/>
            <a:ext cx="482055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anose="05000000000000000000" pitchFamily="2" charset="2"/>
              <a:buNone/>
            </a:pPr>
            <a:r>
              <a:rPr kumimoji="1" lang="zh-CN" altLang="en-US" sz="3600" b="1" dirty="0" smtClean="0">
                <a:solidFill>
                  <a:schemeClr val="accent1"/>
                </a:solidFill>
                <a:latin typeface="黑体" panose="02010609060101010101" pitchFamily="49" charset="-122"/>
                <a:ea typeface="黑体" panose="02010609060101010101" pitchFamily="49" charset="-122"/>
              </a:rPr>
              <a:t>    刚出发的第一天，</a:t>
            </a:r>
            <a:endParaRPr kumimoji="1" lang="en-US" altLang="zh-CN" sz="3600" b="1" dirty="0" smtClean="0">
              <a:solidFill>
                <a:schemeClr val="accent1"/>
              </a:solidFill>
              <a:latin typeface="黑体" panose="02010609060101010101" pitchFamily="49" charset="-122"/>
              <a:ea typeface="黑体" panose="02010609060101010101" pitchFamily="49" charset="-122"/>
            </a:endParaRPr>
          </a:p>
          <a:p>
            <a:pPr>
              <a:buFont typeface="Wingdings" panose="05000000000000000000" pitchFamily="2" charset="2"/>
              <a:buNone/>
            </a:pPr>
            <a:r>
              <a:rPr kumimoji="1" lang="zh-CN" altLang="en-US" sz="3600" b="1" dirty="0" smtClean="0">
                <a:solidFill>
                  <a:schemeClr val="accent1"/>
                </a:solidFill>
                <a:latin typeface="黑体" panose="02010609060101010101" pitchFamily="49" charset="-122"/>
                <a:ea typeface="黑体" panose="02010609060101010101" pitchFamily="49" charset="-122"/>
              </a:rPr>
              <a:t>出现了怎样的风景？</a:t>
            </a:r>
            <a:endParaRPr kumimoji="1" lang="zh-CN" altLang="en-US" sz="3600" b="1" dirty="0">
              <a:solidFill>
                <a:schemeClr val="accent1"/>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39401" y="117693"/>
            <a:ext cx="5897095" cy="6001643"/>
          </a:xfrm>
          <a:prstGeom prst="rect">
            <a:avLst/>
          </a:prstGeom>
          <a:noFill/>
        </p:spPr>
        <p:txBody>
          <a:bodyPr wrap="square" rtlCol="0">
            <a:spAutoFit/>
          </a:bodyPr>
          <a:lstStyle/>
          <a:p>
            <a:r>
              <a:rPr lang="zh-CN" altLang="en-US" sz="2400" dirty="0" smtClean="0"/>
              <a:t>         杜小康</a:t>
            </a:r>
            <a:r>
              <a:rPr lang="zh-CN" altLang="en-US" sz="2400" dirty="0"/>
              <a:t>已不可能再去想他的油麻地。现在，占据</a:t>
            </a:r>
            <a:r>
              <a:rPr lang="zh-CN" altLang="en-US" sz="2400" dirty="0" smtClean="0"/>
              <a:t>他心灵</a:t>
            </a:r>
            <a:r>
              <a:rPr lang="zh-CN" altLang="en-US" sz="2400" dirty="0"/>
              <a:t>的全部是前方：还要走多远？ 前方是什么样子</a:t>
            </a:r>
            <a:r>
              <a:rPr lang="zh-CN" altLang="en-US" sz="2400" dirty="0" smtClean="0"/>
              <a:t>？前方</a:t>
            </a:r>
            <a:r>
              <a:rPr lang="zh-CN" altLang="en-US" sz="2400" dirty="0"/>
              <a:t>是未知的。未知的东西，似乎更能撩逗一个</a:t>
            </a:r>
            <a:r>
              <a:rPr lang="zh-CN" altLang="en-US" sz="2400" dirty="0" smtClean="0"/>
              <a:t>少年</a:t>
            </a:r>
            <a:r>
              <a:rPr lang="zh-CN" altLang="en-US" sz="2400" dirty="0"/>
              <a:t>的心思。他盘腿坐在船头上，望着</a:t>
            </a:r>
            <a:r>
              <a:rPr lang="zh-CN" altLang="en-US" sz="2400" b="1" dirty="0">
                <a:solidFill>
                  <a:srgbClr val="0070C0"/>
                </a:solidFill>
              </a:rPr>
              <a:t>一片茫茫的水。 </a:t>
            </a:r>
            <a:br>
              <a:rPr lang="zh-CN" altLang="en-US" sz="2400" b="1" dirty="0">
                <a:solidFill>
                  <a:srgbClr val="0070C0"/>
                </a:solidFill>
              </a:rPr>
            </a:br>
            <a:r>
              <a:rPr lang="zh-CN" altLang="en-US" sz="2400" b="1" dirty="0" smtClean="0">
                <a:solidFill>
                  <a:srgbClr val="0070C0"/>
                </a:solidFill>
              </a:rPr>
              <a:t> </a:t>
            </a:r>
            <a:r>
              <a:rPr lang="en-US" altLang="zh-CN" sz="2400" b="1" dirty="0">
                <a:solidFill>
                  <a:srgbClr val="0070C0"/>
                </a:solidFill>
              </a:rPr>
              <a:t> </a:t>
            </a:r>
            <a:r>
              <a:rPr lang="en-US" altLang="zh-CN" sz="2400" b="1" dirty="0" smtClean="0">
                <a:solidFill>
                  <a:srgbClr val="0070C0"/>
                </a:solidFill>
              </a:rPr>
              <a:t>     </a:t>
            </a:r>
            <a:r>
              <a:rPr lang="zh-CN" altLang="en-US" sz="2400" b="1" dirty="0" smtClean="0">
                <a:solidFill>
                  <a:srgbClr val="0070C0"/>
                </a:solidFill>
              </a:rPr>
              <a:t>四周</a:t>
            </a:r>
            <a:r>
              <a:rPr lang="zh-CN" altLang="en-US" sz="2400" b="1" dirty="0">
                <a:solidFill>
                  <a:srgbClr val="0070C0"/>
                </a:solidFill>
              </a:rPr>
              <a:t>只是草滩或凹地，已无一户人家。 </a:t>
            </a:r>
            <a:br>
              <a:rPr lang="zh-CN" altLang="en-US" sz="2400" b="1" dirty="0">
                <a:solidFill>
                  <a:srgbClr val="0070C0"/>
                </a:solidFill>
              </a:rPr>
            </a:br>
            <a:r>
              <a:rPr lang="en-US" altLang="zh-CN" sz="2400" b="1" dirty="0">
                <a:solidFill>
                  <a:srgbClr val="0070C0"/>
                </a:solidFill>
              </a:rPr>
              <a:t> </a:t>
            </a:r>
            <a:r>
              <a:rPr lang="en-US" altLang="zh-CN" sz="2400" b="1" dirty="0" smtClean="0">
                <a:solidFill>
                  <a:srgbClr val="0070C0"/>
                </a:solidFill>
              </a:rPr>
              <a:t>     </a:t>
            </a:r>
            <a:r>
              <a:rPr lang="zh-CN" altLang="en-US" sz="2400" b="1" dirty="0" smtClean="0">
                <a:solidFill>
                  <a:srgbClr val="0070C0"/>
                </a:solidFill>
              </a:rPr>
              <a:t>黄昏</a:t>
            </a:r>
            <a:r>
              <a:rPr lang="zh-CN" altLang="en-US" sz="2400" b="1" dirty="0">
                <a:solidFill>
                  <a:srgbClr val="0070C0"/>
                </a:solidFill>
              </a:rPr>
              <a:t>，船舱里的小泥炉，飘起第一</a:t>
            </a:r>
            <a:r>
              <a:rPr lang="zh-CN" altLang="en-US" sz="2400" b="1" dirty="0" smtClean="0">
                <a:solidFill>
                  <a:srgbClr val="0070C0"/>
                </a:solidFill>
              </a:rPr>
              <a:t>缕</a:t>
            </a:r>
            <a:endParaRPr lang="en-US" altLang="zh-CN" sz="2400" b="1" dirty="0" smtClean="0">
              <a:solidFill>
                <a:srgbClr val="0070C0"/>
              </a:solidFill>
            </a:endParaRPr>
          </a:p>
          <a:p>
            <a:r>
              <a:rPr lang="zh-CN" altLang="en-US" sz="2400" b="1" dirty="0" smtClean="0">
                <a:solidFill>
                  <a:srgbClr val="0070C0"/>
                </a:solidFill>
              </a:rPr>
              <a:t>炊烟</a:t>
            </a:r>
            <a:r>
              <a:rPr lang="zh-CN" altLang="en-US" sz="2400" b="1" dirty="0">
                <a:solidFill>
                  <a:srgbClr val="0070C0"/>
                </a:solidFill>
              </a:rPr>
              <a:t>，它是</a:t>
            </a:r>
            <a:r>
              <a:rPr lang="zh-CN" altLang="en-US" sz="2400" b="1" dirty="0" smtClean="0">
                <a:solidFill>
                  <a:srgbClr val="0070C0"/>
                </a:solidFill>
              </a:rPr>
              <a:t>这里的</a:t>
            </a:r>
            <a:r>
              <a:rPr lang="zh-CN" altLang="en-US" sz="2400" b="1" dirty="0">
                <a:solidFill>
                  <a:srgbClr val="0070C0"/>
                </a:solidFill>
              </a:rPr>
              <a:t>惟一的炊烟。它们在晚风中向水面飘去，然后又</a:t>
            </a:r>
            <a:r>
              <a:rPr lang="zh-CN" altLang="en-US" sz="2400" b="1" dirty="0" smtClean="0">
                <a:solidFill>
                  <a:srgbClr val="0070C0"/>
                </a:solidFill>
              </a:rPr>
              <a:t>贴着</a:t>
            </a:r>
            <a:r>
              <a:rPr lang="zh-CN" altLang="en-US" sz="2400" b="1" dirty="0">
                <a:solidFill>
                  <a:srgbClr val="0070C0"/>
                </a:solidFill>
              </a:rPr>
              <a:t>水面，慢慢飘去。当锅中的饭已经煮熟时，河水</a:t>
            </a:r>
            <a:r>
              <a:rPr lang="zh-CN" altLang="en-US" sz="2400" b="1" dirty="0" smtClean="0">
                <a:solidFill>
                  <a:srgbClr val="0070C0"/>
                </a:solidFill>
              </a:rPr>
              <a:t>因晒</a:t>
            </a:r>
            <a:r>
              <a:rPr lang="zh-CN" altLang="en-US" sz="2400" b="1" dirty="0">
                <a:solidFill>
                  <a:srgbClr val="0070C0"/>
                </a:solidFill>
              </a:rPr>
              <a:t>了一天太阳而开始飘起炊烟一样的热气。此时，</a:t>
            </a:r>
            <a:r>
              <a:rPr lang="zh-CN" altLang="en-US" sz="2400" b="1" dirty="0" smtClean="0">
                <a:solidFill>
                  <a:srgbClr val="0070C0"/>
                </a:solidFill>
              </a:rPr>
              <a:t>热气</a:t>
            </a:r>
            <a:r>
              <a:rPr lang="zh-CN" altLang="en-US" sz="2400" b="1" dirty="0">
                <a:solidFill>
                  <a:srgbClr val="0070C0"/>
                </a:solidFill>
              </a:rPr>
              <a:t>与炊烟，就再也无法分得清楚了</a:t>
            </a:r>
            <a:r>
              <a:rPr lang="zh-CN" altLang="en-US" sz="2400" b="1" dirty="0" smtClean="0">
                <a:solidFill>
                  <a:srgbClr val="0070C0"/>
                </a:solidFill>
              </a:rPr>
              <a:t>。</a:t>
            </a:r>
            <a:endParaRPr lang="en-US" altLang="zh-CN" sz="2400" b="1" dirty="0" smtClean="0">
              <a:solidFill>
                <a:srgbClr val="0070C0"/>
              </a:solidFill>
            </a:endParaRPr>
          </a:p>
          <a:p>
            <a:r>
              <a:rPr lang="zh-CN" altLang="en-US" sz="2400" b="1" dirty="0" smtClean="0">
                <a:solidFill>
                  <a:srgbClr val="0070C0"/>
                </a:solidFill>
              </a:rPr>
              <a:t> </a:t>
            </a:r>
            <a:br>
              <a:rPr lang="zh-CN" altLang="en-US" sz="2400" b="1" dirty="0">
                <a:solidFill>
                  <a:srgbClr val="0070C0"/>
                </a:solidFill>
              </a:rPr>
            </a:br>
            <a:r>
              <a:rPr lang="zh-CN" altLang="en-US" sz="2400" b="1" dirty="0" smtClean="0">
                <a:solidFill>
                  <a:srgbClr val="0070C0"/>
                </a:solidFill>
              </a:rPr>
              <a:t>     </a:t>
            </a:r>
            <a:endParaRPr lang="zh-CN" altLang="en-US" sz="2400" dirty="0"/>
          </a:p>
        </p:txBody>
      </p:sp>
      <p:pic>
        <p:nvPicPr>
          <p:cNvPr id="3" name="Picture 5" descr="anbian0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28984" y="1412776"/>
            <a:ext cx="2819400" cy="2261295"/>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283999" y="131374"/>
            <a:ext cx="2271776" cy="923330"/>
          </a:xfrm>
          <a:prstGeom prst="rect">
            <a:avLst/>
          </a:prstGeom>
          <a:noFill/>
        </p:spPr>
        <p:txBody>
          <a:bodyPr wrap="none" lIns="91440" tIns="45720" rIns="91440" bIns="45720">
            <a:spAutoFit/>
          </a:bodyPr>
          <a:lstStyle/>
          <a:p>
            <a:pPr algn="ctr"/>
            <a:r>
              <a:rPr lang="zh-CN" alt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品一品</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5" name="TextBox 4"/>
          <p:cNvSpPr txBox="1"/>
          <p:nvPr/>
        </p:nvSpPr>
        <p:spPr>
          <a:xfrm>
            <a:off x="1008193" y="1516369"/>
            <a:ext cx="1555234" cy="584775"/>
          </a:xfrm>
          <a:prstGeom prst="rect">
            <a:avLst/>
          </a:prstGeom>
          <a:noFill/>
        </p:spPr>
        <p:txBody>
          <a:bodyPr wrap="none" rtlCol="0">
            <a:spAutoFit/>
          </a:bodyPr>
          <a:lstStyle/>
          <a:p>
            <a:r>
              <a:rPr lang="en-US" altLang="zh-CN" sz="3200" b="1" dirty="0" smtClean="0"/>
              <a:t>11-13</a:t>
            </a:r>
            <a:r>
              <a:rPr lang="zh-CN" altLang="en-US" sz="3200" b="1" dirty="0" smtClean="0"/>
              <a:t>段</a:t>
            </a:r>
            <a:endParaRPr lang="zh-CN" altLang="en-US" sz="3200" b="1" dirty="0"/>
          </a:p>
        </p:txBody>
      </p:sp>
      <p:sp>
        <p:nvSpPr>
          <p:cNvPr id="6" name="TextBox 5"/>
          <p:cNvSpPr txBox="1"/>
          <p:nvPr/>
        </p:nvSpPr>
        <p:spPr>
          <a:xfrm>
            <a:off x="283999" y="972662"/>
            <a:ext cx="2646878" cy="461665"/>
          </a:xfrm>
          <a:prstGeom prst="rect">
            <a:avLst/>
          </a:prstGeom>
          <a:noFill/>
        </p:spPr>
        <p:txBody>
          <a:bodyPr wrap="none" rtlCol="0">
            <a:spAutoFit/>
          </a:bodyPr>
          <a:lstStyle/>
          <a:p>
            <a:r>
              <a:rPr lang="zh-CN" altLang="en-US" sz="2400" b="1" dirty="0" smtClean="0">
                <a:solidFill>
                  <a:srgbClr val="FF0000"/>
                </a:solidFill>
              </a:rPr>
              <a:t>环境描写的作用？</a:t>
            </a:r>
            <a:endParaRPr lang="zh-CN" altLang="en-US" sz="2400" b="1" dirty="0">
              <a:solidFill>
                <a:srgbClr val="FF0000"/>
              </a:solidFill>
            </a:endParaRPr>
          </a:p>
        </p:txBody>
      </p:sp>
      <p:sp>
        <p:nvSpPr>
          <p:cNvPr id="7" name="TextBox 6"/>
          <p:cNvSpPr txBox="1"/>
          <p:nvPr/>
        </p:nvSpPr>
        <p:spPr>
          <a:xfrm>
            <a:off x="114763" y="5312241"/>
            <a:ext cx="8691488" cy="1569660"/>
          </a:xfrm>
          <a:prstGeom prst="rect">
            <a:avLst/>
          </a:prstGeom>
          <a:solidFill>
            <a:schemeClr val="accent4">
              <a:lumMod val="20000"/>
              <a:lumOff val="80000"/>
            </a:schemeClr>
          </a:solidFill>
        </p:spPr>
        <p:txBody>
          <a:bodyPr wrap="square" rtlCol="0">
            <a:spAutoFit/>
          </a:bodyPr>
          <a:lstStyle/>
          <a:p>
            <a:r>
              <a:rPr lang="zh-CN" altLang="en-US" sz="3200" b="1" dirty="0" smtClean="0">
                <a:solidFill>
                  <a:srgbClr val="FF0000"/>
                </a:solidFill>
              </a:rPr>
              <a:t>交代了</a:t>
            </a:r>
            <a:r>
              <a:rPr lang="en-US" altLang="zh-CN" sz="3200" b="1" u="sng" dirty="0"/>
              <a:t> </a:t>
            </a:r>
            <a:r>
              <a:rPr lang="en-US" altLang="zh-CN" sz="3200" b="1" u="sng" dirty="0" smtClean="0"/>
              <a:t>                                                           </a:t>
            </a:r>
            <a:r>
              <a:rPr lang="zh-CN" altLang="en-US" sz="3200" b="1" dirty="0" smtClean="0"/>
              <a:t>的</a:t>
            </a:r>
            <a:r>
              <a:rPr lang="zh-CN" altLang="en-US" sz="3200" b="1" dirty="0" smtClean="0">
                <a:solidFill>
                  <a:srgbClr val="FF0000"/>
                </a:solidFill>
              </a:rPr>
              <a:t>环境</a:t>
            </a:r>
            <a:r>
              <a:rPr lang="zh-CN" altLang="en-US" sz="3200" b="1" dirty="0" smtClean="0"/>
              <a:t>，</a:t>
            </a:r>
            <a:endParaRPr lang="en-US" altLang="zh-CN" sz="3200" b="1" dirty="0" smtClean="0"/>
          </a:p>
          <a:p>
            <a:r>
              <a:rPr lang="zh-CN" altLang="en-US" sz="3200" b="1" dirty="0" smtClean="0">
                <a:solidFill>
                  <a:srgbClr val="FF0000"/>
                </a:solidFill>
              </a:rPr>
              <a:t>渲染了</a:t>
            </a:r>
            <a:r>
              <a:rPr lang="zh-CN" altLang="en-US" sz="3200" b="1" u="sng" dirty="0" smtClean="0"/>
              <a:t>                                                             的</a:t>
            </a:r>
            <a:r>
              <a:rPr lang="zh-CN" altLang="en-US" sz="3200" b="1" u="sng" dirty="0" smtClean="0">
                <a:solidFill>
                  <a:srgbClr val="FF0000"/>
                </a:solidFill>
              </a:rPr>
              <a:t>气氛</a:t>
            </a:r>
            <a:r>
              <a:rPr lang="zh-CN" altLang="en-US" sz="3200" b="1" u="sng" dirty="0" smtClean="0"/>
              <a:t>，</a:t>
            </a:r>
            <a:endParaRPr lang="en-US" altLang="zh-CN" sz="3200" b="1" dirty="0" smtClean="0"/>
          </a:p>
          <a:p>
            <a:r>
              <a:rPr lang="zh-CN" altLang="en-US" sz="3200" b="1" dirty="0" smtClean="0">
                <a:solidFill>
                  <a:srgbClr val="FF0000"/>
                </a:solidFill>
              </a:rPr>
              <a:t>烘托了</a:t>
            </a:r>
            <a:r>
              <a:rPr lang="en-US" altLang="zh-CN" sz="3200" b="1" u="sng" dirty="0" smtClean="0"/>
              <a:t>                                                            </a:t>
            </a:r>
            <a:r>
              <a:rPr lang="zh-CN" altLang="en-US" sz="3200" b="1" dirty="0" smtClean="0"/>
              <a:t>的</a:t>
            </a:r>
            <a:r>
              <a:rPr lang="zh-CN" altLang="en-US" sz="3200" b="1" dirty="0" smtClean="0">
                <a:solidFill>
                  <a:srgbClr val="FF0000"/>
                </a:solidFill>
              </a:rPr>
              <a:t>心情</a:t>
            </a:r>
            <a:r>
              <a:rPr lang="zh-CN" altLang="en-US" sz="3200" b="1" dirty="0" smtClean="0"/>
              <a:t>。</a:t>
            </a:r>
            <a:endParaRPr lang="zh-CN" altLang="en-US" sz="3200" b="1" dirty="0"/>
          </a:p>
        </p:txBody>
      </p:sp>
      <p:sp>
        <p:nvSpPr>
          <p:cNvPr id="11" name="减号 10"/>
          <p:cNvSpPr/>
          <p:nvPr/>
        </p:nvSpPr>
        <p:spPr>
          <a:xfrm>
            <a:off x="7668344" y="1988840"/>
            <a:ext cx="1152128" cy="45719"/>
          </a:xfrm>
          <a:prstGeom prst="mathMinus">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减号 11"/>
          <p:cNvSpPr/>
          <p:nvPr/>
        </p:nvSpPr>
        <p:spPr>
          <a:xfrm>
            <a:off x="7092280" y="2636912"/>
            <a:ext cx="1512168" cy="45719"/>
          </a:xfrm>
          <a:prstGeom prst="mathMinus">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减号 12"/>
          <p:cNvSpPr/>
          <p:nvPr/>
        </p:nvSpPr>
        <p:spPr>
          <a:xfrm>
            <a:off x="7654123" y="3068960"/>
            <a:ext cx="1152128" cy="45719"/>
          </a:xfrm>
          <a:prstGeom prst="mathMinus">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减号 13"/>
          <p:cNvSpPr/>
          <p:nvPr/>
        </p:nvSpPr>
        <p:spPr>
          <a:xfrm>
            <a:off x="5292080" y="3429000"/>
            <a:ext cx="1152128" cy="45719"/>
          </a:xfrm>
          <a:prstGeom prst="mathMinus">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减号 14"/>
          <p:cNvSpPr/>
          <p:nvPr/>
        </p:nvSpPr>
        <p:spPr>
          <a:xfrm>
            <a:off x="6516216" y="4941168"/>
            <a:ext cx="2088232" cy="45719"/>
          </a:xfrm>
          <a:prstGeom prst="mathMinus">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18"/>
          <p:cNvSpPr txBox="1"/>
          <p:nvPr/>
        </p:nvSpPr>
        <p:spPr>
          <a:xfrm>
            <a:off x="1679001" y="5226784"/>
            <a:ext cx="5234125" cy="523220"/>
          </a:xfrm>
          <a:prstGeom prst="rect">
            <a:avLst/>
          </a:prstGeom>
          <a:noFill/>
        </p:spPr>
        <p:txBody>
          <a:bodyPr wrap="none" rtlCol="0">
            <a:spAutoFit/>
          </a:bodyPr>
          <a:lstStyle/>
          <a:p>
            <a:r>
              <a:rPr lang="zh-CN" altLang="en-US" sz="2800" b="1" dirty="0" smtClean="0"/>
              <a:t>黄昏时分前往芦荡途中</a:t>
            </a:r>
            <a:r>
              <a:rPr lang="zh-CN" altLang="en-US" sz="2800" b="1" dirty="0" smtClean="0">
                <a:solidFill>
                  <a:srgbClr val="FF0000"/>
                </a:solidFill>
              </a:rPr>
              <a:t>荒无人烟</a:t>
            </a:r>
            <a:endParaRPr lang="zh-CN" altLang="en-US" sz="2800" b="1" dirty="0">
              <a:solidFill>
                <a:srgbClr val="FF0000"/>
              </a:solidFill>
            </a:endParaRPr>
          </a:p>
        </p:txBody>
      </p:sp>
      <p:sp>
        <p:nvSpPr>
          <p:cNvPr id="20" name="TextBox 19"/>
          <p:cNvSpPr txBox="1"/>
          <p:nvPr/>
        </p:nvSpPr>
        <p:spPr>
          <a:xfrm>
            <a:off x="3524551" y="6335499"/>
            <a:ext cx="3070071" cy="523220"/>
          </a:xfrm>
          <a:prstGeom prst="rect">
            <a:avLst/>
          </a:prstGeom>
          <a:noFill/>
        </p:spPr>
        <p:txBody>
          <a:bodyPr wrap="none" rtlCol="0">
            <a:spAutoFit/>
          </a:bodyPr>
          <a:lstStyle/>
          <a:p>
            <a:r>
              <a:rPr lang="zh-CN" altLang="en-US" sz="2800" b="1" dirty="0" smtClean="0"/>
              <a:t>杜小康</a:t>
            </a:r>
            <a:r>
              <a:rPr lang="zh-CN" altLang="en-US" sz="2800" b="1" dirty="0" smtClean="0">
                <a:solidFill>
                  <a:srgbClr val="FF0000"/>
                </a:solidFill>
              </a:rPr>
              <a:t>孤独、茫然</a:t>
            </a:r>
            <a:endParaRPr lang="zh-CN" altLang="en-US" sz="2800" dirty="0">
              <a:solidFill>
                <a:srgbClr val="FF0000"/>
              </a:solidFill>
            </a:endParaRPr>
          </a:p>
        </p:txBody>
      </p:sp>
      <p:sp>
        <p:nvSpPr>
          <p:cNvPr id="21" name="减号 20"/>
          <p:cNvSpPr/>
          <p:nvPr/>
        </p:nvSpPr>
        <p:spPr>
          <a:xfrm>
            <a:off x="3366446" y="3023241"/>
            <a:ext cx="1152128" cy="45719"/>
          </a:xfrm>
          <a:prstGeom prst="mathMinus">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TextBox 9"/>
          <p:cNvSpPr txBox="1"/>
          <p:nvPr/>
        </p:nvSpPr>
        <p:spPr>
          <a:xfrm>
            <a:off x="3139401" y="5798836"/>
            <a:ext cx="1980029" cy="523220"/>
          </a:xfrm>
          <a:prstGeom prst="rect">
            <a:avLst/>
          </a:prstGeom>
          <a:noFill/>
        </p:spPr>
        <p:txBody>
          <a:bodyPr wrap="none" rtlCol="0">
            <a:spAutoFit/>
          </a:bodyPr>
          <a:lstStyle/>
          <a:p>
            <a:r>
              <a:rPr lang="zh-CN" altLang="en-US" sz="2800" b="1" dirty="0" smtClean="0">
                <a:solidFill>
                  <a:srgbClr val="FF0000"/>
                </a:solidFill>
              </a:rPr>
              <a:t>空旷、荒凉</a:t>
            </a:r>
            <a:endParaRPr lang="zh-CN" altLang="en-US" sz="2800" b="1" dirty="0">
              <a:solidFill>
                <a:srgbClr val="FF0000"/>
              </a:solidFill>
            </a:endParaRPr>
          </a:p>
        </p:txBody>
      </p:sp>
      <p:sp>
        <p:nvSpPr>
          <p:cNvPr id="25" name="椭圆 24"/>
          <p:cNvSpPr/>
          <p:nvPr/>
        </p:nvSpPr>
        <p:spPr>
          <a:xfrm>
            <a:off x="3139173" y="3114679"/>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26" name="椭圆 25"/>
          <p:cNvSpPr/>
          <p:nvPr/>
        </p:nvSpPr>
        <p:spPr>
          <a:xfrm>
            <a:off x="6516216" y="3059419"/>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27" name="椭圆 26"/>
          <p:cNvSpPr/>
          <p:nvPr/>
        </p:nvSpPr>
        <p:spPr>
          <a:xfrm>
            <a:off x="6274429" y="4149080"/>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28" name="椭圆 27"/>
          <p:cNvSpPr/>
          <p:nvPr/>
        </p:nvSpPr>
        <p:spPr>
          <a:xfrm>
            <a:off x="5119430" y="4540560"/>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ppt_x"/>
                                          </p:val>
                                        </p:tav>
                                        <p:tav tm="100000">
                                          <p:val>
                                            <p:strVal val="#ppt_x"/>
                                          </p:val>
                                        </p:tav>
                                      </p:tavLst>
                                    </p:anim>
                                    <p:anim calcmode="lin" valueType="num">
                                      <p:cBhvr additive="base">
                                        <p:cTn id="3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ppt_x"/>
                                          </p:val>
                                        </p:tav>
                                        <p:tav tm="100000">
                                          <p:val>
                                            <p:strVal val="#ppt_x"/>
                                          </p:val>
                                        </p:tav>
                                      </p:tavLst>
                                    </p:anim>
                                    <p:anim calcmode="lin" valueType="num">
                                      <p:cBhvr additive="base">
                                        <p:cTn id="4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500" fill="hold"/>
                                        <p:tgtEl>
                                          <p:spTgt spid="26"/>
                                        </p:tgtEl>
                                        <p:attrNameLst>
                                          <p:attrName>ppt_x</p:attrName>
                                        </p:attrNameLst>
                                      </p:cBhvr>
                                      <p:tavLst>
                                        <p:tav tm="0">
                                          <p:val>
                                            <p:strVal val="#ppt_x"/>
                                          </p:val>
                                        </p:tav>
                                        <p:tav tm="100000">
                                          <p:val>
                                            <p:strVal val="#ppt_x"/>
                                          </p:val>
                                        </p:tav>
                                      </p:tavLst>
                                    </p:anim>
                                    <p:anim calcmode="lin" valueType="num">
                                      <p:cBhvr additive="base">
                                        <p:cTn id="5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7"/>
                                        </p:tgtEl>
                                        <p:attrNameLst>
                                          <p:attrName>style.visibility</p:attrName>
                                        </p:attrNameLst>
                                      </p:cBhvr>
                                      <p:to>
                                        <p:strVal val="visible"/>
                                      </p:to>
                                    </p:set>
                                    <p:anim calcmode="lin" valueType="num">
                                      <p:cBhvr additive="base">
                                        <p:cTn id="55" dur="500" fill="hold"/>
                                        <p:tgtEl>
                                          <p:spTgt spid="27"/>
                                        </p:tgtEl>
                                        <p:attrNameLst>
                                          <p:attrName>ppt_x</p:attrName>
                                        </p:attrNameLst>
                                      </p:cBhvr>
                                      <p:tavLst>
                                        <p:tav tm="0">
                                          <p:val>
                                            <p:strVal val="#ppt_x"/>
                                          </p:val>
                                        </p:tav>
                                        <p:tav tm="100000">
                                          <p:val>
                                            <p:strVal val="#ppt_x"/>
                                          </p:val>
                                        </p:tav>
                                      </p:tavLst>
                                    </p:anim>
                                    <p:anim calcmode="lin" valueType="num">
                                      <p:cBhvr additive="base">
                                        <p:cTn id="56"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additive="base">
                                        <p:cTn id="61" dur="500" fill="hold"/>
                                        <p:tgtEl>
                                          <p:spTgt spid="28"/>
                                        </p:tgtEl>
                                        <p:attrNameLst>
                                          <p:attrName>ppt_x</p:attrName>
                                        </p:attrNameLst>
                                      </p:cBhvr>
                                      <p:tavLst>
                                        <p:tav tm="0">
                                          <p:val>
                                            <p:strVal val="#ppt_x"/>
                                          </p:val>
                                        </p:tav>
                                        <p:tav tm="100000">
                                          <p:val>
                                            <p:strVal val="#ppt_x"/>
                                          </p:val>
                                        </p:tav>
                                      </p:tavLst>
                                    </p:anim>
                                    <p:anim calcmode="lin" valueType="num">
                                      <p:cBhvr additive="base">
                                        <p:cTn id="62"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1" presetClass="entr" presetSubtype="1" fill="hold" grpId="0" nodeType="click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heel(1)">
                                      <p:cBhvr>
                                        <p:cTn id="67" dur="2000"/>
                                        <p:tgtEl>
                                          <p:spTgt spid="7"/>
                                        </p:tgtEl>
                                      </p:cBhvr>
                                    </p:animEffect>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19"/>
                                        </p:tgtEl>
                                        <p:attrNameLst>
                                          <p:attrName>style.visibility</p:attrName>
                                        </p:attrNameLst>
                                      </p:cBhvr>
                                      <p:to>
                                        <p:strVal val="visible"/>
                                      </p:to>
                                    </p:set>
                                    <p:anim calcmode="lin" valueType="num">
                                      <p:cBhvr additive="base">
                                        <p:cTn id="72" dur="500" fill="hold"/>
                                        <p:tgtEl>
                                          <p:spTgt spid="19"/>
                                        </p:tgtEl>
                                        <p:attrNameLst>
                                          <p:attrName>ppt_x</p:attrName>
                                        </p:attrNameLst>
                                      </p:cBhvr>
                                      <p:tavLst>
                                        <p:tav tm="0">
                                          <p:val>
                                            <p:strVal val="#ppt_x"/>
                                          </p:val>
                                        </p:tav>
                                        <p:tav tm="100000">
                                          <p:val>
                                            <p:strVal val="#ppt_x"/>
                                          </p:val>
                                        </p:tav>
                                      </p:tavLst>
                                    </p:anim>
                                    <p:anim calcmode="lin" valueType="num">
                                      <p:cBhvr additive="base">
                                        <p:cTn id="73"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 presetClass="entr" presetSubtype="4" fill="hold" grpId="0" nodeType="click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additive="base">
                                        <p:cTn id="78" dur="500" fill="hold"/>
                                        <p:tgtEl>
                                          <p:spTgt spid="10"/>
                                        </p:tgtEl>
                                        <p:attrNameLst>
                                          <p:attrName>ppt_x</p:attrName>
                                        </p:attrNameLst>
                                      </p:cBhvr>
                                      <p:tavLst>
                                        <p:tav tm="0">
                                          <p:val>
                                            <p:strVal val="#ppt_x"/>
                                          </p:val>
                                        </p:tav>
                                        <p:tav tm="100000">
                                          <p:val>
                                            <p:strVal val="#ppt_x"/>
                                          </p:val>
                                        </p:tav>
                                      </p:tavLst>
                                    </p:anim>
                                    <p:anim calcmode="lin" valueType="num">
                                      <p:cBhvr additive="base">
                                        <p:cTn id="7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2" presetClass="entr" presetSubtype="4" fill="hold" grpId="0" nodeType="clickEffect">
                                  <p:stCondLst>
                                    <p:cond delay="0"/>
                                  </p:stCondLst>
                                  <p:childTnLst>
                                    <p:set>
                                      <p:cBhvr>
                                        <p:cTn id="83" dur="1" fill="hold">
                                          <p:stCondLst>
                                            <p:cond delay="0"/>
                                          </p:stCondLst>
                                        </p:cTn>
                                        <p:tgtEl>
                                          <p:spTgt spid="20"/>
                                        </p:tgtEl>
                                        <p:attrNameLst>
                                          <p:attrName>style.visibility</p:attrName>
                                        </p:attrNameLst>
                                      </p:cBhvr>
                                      <p:to>
                                        <p:strVal val="visible"/>
                                      </p:to>
                                    </p:set>
                                    <p:anim calcmode="lin" valueType="num">
                                      <p:cBhvr additive="base">
                                        <p:cTn id="84" dur="500" fill="hold"/>
                                        <p:tgtEl>
                                          <p:spTgt spid="20"/>
                                        </p:tgtEl>
                                        <p:attrNameLst>
                                          <p:attrName>ppt_x</p:attrName>
                                        </p:attrNameLst>
                                      </p:cBhvr>
                                      <p:tavLst>
                                        <p:tav tm="0">
                                          <p:val>
                                            <p:strVal val="#ppt_x"/>
                                          </p:val>
                                        </p:tav>
                                        <p:tav tm="100000">
                                          <p:val>
                                            <p:strVal val="#ppt_x"/>
                                          </p:val>
                                        </p:tav>
                                      </p:tavLst>
                                    </p:anim>
                                    <p:anim calcmode="lin" valueType="num">
                                      <p:cBhvr additive="base">
                                        <p:cTn id="85"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P spid="13" grpId="0" animBg="1"/>
      <p:bldP spid="14" grpId="0" animBg="1"/>
      <p:bldP spid="15" grpId="0" animBg="1"/>
      <p:bldP spid="19" grpId="0"/>
      <p:bldP spid="20" grpId="0"/>
      <p:bldP spid="21" grpId="0" animBg="1"/>
      <p:bldP spid="10" grpId="0"/>
      <p:bldP spid="25" grpId="0" animBg="1"/>
      <p:bldP spid="26" grpId="0" animBg="1"/>
      <p:bldP spid="27" grpId="0" animBg="1"/>
      <p:bldP spid="2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69" name="Text Box 17"/>
          <p:cNvSpPr txBox="1">
            <a:spLocks noChangeArrowheads="1"/>
          </p:cNvSpPr>
          <p:nvPr/>
        </p:nvSpPr>
        <p:spPr bwMode="auto">
          <a:xfrm>
            <a:off x="3693244" y="1887333"/>
            <a:ext cx="180850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solidFill>
                  <a:srgbClr val="0000CC"/>
                </a:solidFill>
                <a:latin typeface="黑体" panose="02010609060101010101" pitchFamily="49" charset="-122"/>
                <a:ea typeface="黑体" panose="02010609060101010101" pitchFamily="49" charset="-122"/>
              </a:rPr>
              <a:t> </a:t>
            </a:r>
            <a:r>
              <a:rPr kumimoji="1" lang="zh-CN" altLang="en-US" sz="3600" b="1" dirty="0" smtClean="0">
                <a:latin typeface="黑体" panose="02010609060101010101" pitchFamily="49" charset="-122"/>
                <a:ea typeface="黑体" panose="02010609060101010101" pitchFamily="49" charset="-122"/>
              </a:rPr>
              <a:t>茫然</a:t>
            </a:r>
            <a:r>
              <a:rPr kumimoji="1" lang="zh-CN" altLang="en-US" sz="3600" b="1" dirty="0" smtClean="0">
                <a:solidFill>
                  <a:srgbClr val="0000CC"/>
                </a:solidFill>
                <a:latin typeface="黑体" panose="02010609060101010101" pitchFamily="49" charset="-122"/>
                <a:ea typeface="黑体" panose="02010609060101010101" pitchFamily="49" charset="-122"/>
              </a:rPr>
              <a:t>  </a:t>
            </a:r>
            <a:endParaRPr kumimoji="1" lang="zh-CN" altLang="en-US" sz="3600" b="1" dirty="0">
              <a:solidFill>
                <a:srgbClr val="0000CC"/>
              </a:solidFill>
              <a:latin typeface="黑体" panose="02010609060101010101" pitchFamily="49" charset="-122"/>
              <a:ea typeface="黑体" panose="02010609060101010101" pitchFamily="49" charset="-122"/>
            </a:endParaRPr>
          </a:p>
        </p:txBody>
      </p:sp>
      <p:sp>
        <p:nvSpPr>
          <p:cNvPr id="74774" name="WordArt 22"/>
          <p:cNvSpPr>
            <a:spLocks noChangeArrowheads="1" noChangeShapeType="1" noTextEdit="1"/>
          </p:cNvSpPr>
          <p:nvPr/>
        </p:nvSpPr>
        <p:spPr bwMode="auto">
          <a:xfrm>
            <a:off x="1600200" y="381000"/>
            <a:ext cx="3424238" cy="1143000"/>
          </a:xfrm>
          <a:prstGeom prst="rect">
            <a:avLst/>
          </a:prstGeom>
          <a:extLst>
            <a:ext uri="{AF507438-7753-43E0-B8FC-AC1667EBCBE1}">
              <a14:hiddenEffects xmlns:a14="http://schemas.microsoft.com/office/drawing/2010/main">
                <a:effectLst/>
              </a14:hiddenEffects>
            </a:ext>
          </a:extLst>
        </p:spPr>
        <p:txBody>
          <a:bodyPr wrap="none" fromWordArt="1">
            <a:prstTxWarp prst="textChevron">
              <a:avLst>
                <a:gd name="adj" fmla="val 0"/>
              </a:avLst>
            </a:prstTxWarp>
            <a:scene3d>
              <a:camera prst="legacyPerspectiveTopLeft"/>
              <a:lightRig rig="legacyNormal3" dir="r"/>
            </a:scene3d>
            <a:sp3d extrusionH="201600" prstMaterial="legacyMetal">
              <a:extrusionClr>
                <a:srgbClr val="FFFFFF"/>
              </a:extrusionClr>
            </a:sp3d>
          </a:bodyPr>
          <a:lstStyle/>
          <a:p>
            <a:pPr algn="ctr"/>
            <a:r>
              <a:rPr lang="zh-CN" altLang="en-US" sz="4800" b="1" kern="10">
                <a:ln w="9525">
                  <a:round/>
                </a:ln>
                <a:solidFill>
                  <a:srgbClr val="0000FC"/>
                </a:solidFill>
                <a:latin typeface="华文中宋" panose="02010600040101010101" charset="-122"/>
                <a:ea typeface="华文中宋" panose="02010600040101010101" charset="-122"/>
              </a:rPr>
              <a:t>心路历程</a:t>
            </a:r>
            <a:endParaRPr lang="zh-CN" altLang="en-US" sz="4800" b="1" kern="10">
              <a:ln w="9525">
                <a:round/>
              </a:ln>
              <a:solidFill>
                <a:srgbClr val="0000FC"/>
              </a:solidFill>
              <a:latin typeface="华文中宋" panose="02010600040101010101" charset="-122"/>
              <a:ea typeface="华文中宋" panose="02010600040101010101" charset="-122"/>
            </a:endParaRPr>
          </a:p>
        </p:txBody>
      </p:sp>
      <p:sp>
        <p:nvSpPr>
          <p:cNvPr id="24" name="Rectangle 3"/>
          <p:cNvSpPr>
            <a:spLocks noChangeArrowheads="1"/>
          </p:cNvSpPr>
          <p:nvPr/>
        </p:nvSpPr>
        <p:spPr bwMode="auto">
          <a:xfrm>
            <a:off x="93998" y="1893218"/>
            <a:ext cx="389080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anose="05000000000000000000" pitchFamily="2" charset="2"/>
              <a:buNone/>
            </a:pPr>
            <a:r>
              <a:rPr kumimoji="1" lang="zh-CN" altLang="en-US" sz="3600" b="1" dirty="0" smtClean="0">
                <a:solidFill>
                  <a:schemeClr val="accent1"/>
                </a:solidFill>
                <a:latin typeface="黑体" panose="02010609060101010101" pitchFamily="49" charset="-122"/>
                <a:ea typeface="黑体" panose="02010609060101010101" pitchFamily="49" charset="-122"/>
              </a:rPr>
              <a:t>刚出发的第一天：</a:t>
            </a:r>
            <a:endParaRPr kumimoji="1" lang="zh-CN" altLang="en-US" sz="3600" b="1" dirty="0">
              <a:solidFill>
                <a:schemeClr val="accent1"/>
              </a:solidFill>
              <a:latin typeface="黑体" panose="02010609060101010101" pitchFamily="49" charset="-122"/>
              <a:ea typeface="黑体" panose="02010609060101010101" pitchFamily="49" charset="-122"/>
            </a:endParaRPr>
          </a:p>
        </p:txBody>
      </p:sp>
      <p:pic>
        <p:nvPicPr>
          <p:cNvPr id="13" name="Picture 5" descr="2-1-5-4"/>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501752" y="819065"/>
            <a:ext cx="3203777" cy="476659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4769"/>
                                        </p:tgtEl>
                                        <p:attrNameLst>
                                          <p:attrName>style.visibility</p:attrName>
                                        </p:attrNameLst>
                                      </p:cBhvr>
                                      <p:to>
                                        <p:strVal val="visible"/>
                                      </p:to>
                                    </p:set>
                                    <p:anim calcmode="lin" valueType="num">
                                      <p:cBhvr additive="base">
                                        <p:cTn id="7" dur="500" fill="hold"/>
                                        <p:tgtEl>
                                          <p:spTgt spid="74769"/>
                                        </p:tgtEl>
                                        <p:attrNameLst>
                                          <p:attrName>ppt_x</p:attrName>
                                        </p:attrNameLst>
                                      </p:cBhvr>
                                      <p:tavLst>
                                        <p:tav tm="0">
                                          <p:val>
                                            <p:strVal val="#ppt_x"/>
                                          </p:val>
                                        </p:tav>
                                        <p:tav tm="100000">
                                          <p:val>
                                            <p:strVal val="#ppt_x"/>
                                          </p:val>
                                        </p:tav>
                                      </p:tavLst>
                                    </p:anim>
                                    <p:anim calcmode="lin" valueType="num">
                                      <p:cBhvr additive="base">
                                        <p:cTn id="8" dur="500" fill="hold"/>
                                        <p:tgtEl>
                                          <p:spTgt spid="747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6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descr="2-1-5-4"/>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92539" y="1340768"/>
            <a:ext cx="3203777" cy="476659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3635896" y="1484783"/>
            <a:ext cx="4126451"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anose="05000000000000000000" pitchFamily="2" charset="2"/>
              <a:buNone/>
            </a:pPr>
            <a:r>
              <a:rPr kumimoji="1" lang="zh-CN" altLang="en-US" sz="3600" b="1" dirty="0" smtClean="0">
                <a:solidFill>
                  <a:schemeClr val="accent1"/>
                </a:solidFill>
                <a:latin typeface="黑体" panose="02010609060101010101" pitchFamily="49" charset="-122"/>
                <a:ea typeface="黑体" panose="02010609060101010101" pitchFamily="49" charset="-122"/>
              </a:rPr>
              <a:t>     初到芦荡时，</a:t>
            </a:r>
            <a:endParaRPr kumimoji="1" lang="en-US" altLang="zh-CN" sz="3600" b="1" dirty="0" smtClean="0">
              <a:solidFill>
                <a:schemeClr val="accent1"/>
              </a:solidFill>
              <a:latin typeface="黑体" panose="02010609060101010101" pitchFamily="49" charset="-122"/>
              <a:ea typeface="黑体" panose="02010609060101010101" pitchFamily="49" charset="-122"/>
            </a:endParaRPr>
          </a:p>
          <a:p>
            <a:pPr>
              <a:buFont typeface="Wingdings" panose="05000000000000000000" pitchFamily="2" charset="2"/>
              <a:buNone/>
            </a:pPr>
            <a:r>
              <a:rPr kumimoji="1" lang="zh-CN" altLang="en-US" sz="3600" b="1" dirty="0" smtClean="0">
                <a:solidFill>
                  <a:schemeClr val="accent1"/>
                </a:solidFill>
                <a:latin typeface="黑体" panose="02010609060101010101" pitchFamily="49" charset="-122"/>
                <a:ea typeface="黑体" panose="02010609060101010101" pitchFamily="49" charset="-122"/>
              </a:rPr>
              <a:t>出现怎样的风景？</a:t>
            </a:r>
            <a:endParaRPr kumimoji="1" lang="zh-CN" altLang="en-US" sz="3600" b="1" dirty="0">
              <a:solidFill>
                <a:schemeClr val="accent1"/>
              </a:solidFill>
              <a:latin typeface="黑体" panose="02010609060101010101" pitchFamily="49" charset="-122"/>
              <a:ea typeface="黑体" panose="02010609060101010101" pitchFamily="49" charset="-122"/>
            </a:endParaRPr>
          </a:p>
        </p:txBody>
      </p:sp>
      <p:sp>
        <p:nvSpPr>
          <p:cNvPr id="5" name="Text Box 3"/>
          <p:cNvSpPr txBox="1">
            <a:spLocks noChangeArrowheads="1"/>
          </p:cNvSpPr>
          <p:nvPr/>
        </p:nvSpPr>
        <p:spPr bwMode="auto">
          <a:xfrm>
            <a:off x="1666795" y="260648"/>
            <a:ext cx="5641509" cy="830997"/>
          </a:xfrm>
          <a:prstGeom prst="rect">
            <a:avLst/>
          </a:prstGeom>
          <a:solidFill>
            <a:schemeClr val="accent2">
              <a:lumMod val="20000"/>
              <a:lumOff val="80000"/>
            </a:schemeClr>
          </a:solidFill>
          <a:ln>
            <a:noFill/>
          </a:ln>
          <a:effectLst/>
        </p:spPr>
        <p:txBody>
          <a:bodyPr wrap="square">
            <a:spAutoFit/>
          </a:bodyPr>
          <a:lstStyle/>
          <a:p>
            <a:pPr>
              <a:spcBef>
                <a:spcPct val="50000"/>
              </a:spcBef>
            </a:pPr>
            <a:r>
              <a:rPr kumimoji="1" lang="zh-CN" altLang="en-US" sz="4800" b="1" dirty="0">
                <a:latin typeface="Times New Roman" panose="02020603050405020304" pitchFamily="18" charset="0"/>
              </a:rPr>
              <a:t>体验</a:t>
            </a:r>
            <a:r>
              <a:rPr kumimoji="1" lang="zh-CN" altLang="en-US" sz="4800" b="1" dirty="0" smtClean="0">
                <a:latin typeface="Times New Roman" panose="02020603050405020304" pitchFamily="18" charset="0"/>
              </a:rPr>
              <a:t>“孤独之旅”                                      </a:t>
            </a:r>
            <a:endParaRPr kumimoji="1" lang="zh-CN" altLang="en-US" sz="4800" b="1" dirty="0">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198" y="636622"/>
            <a:ext cx="3948321" cy="4893647"/>
          </a:xfrm>
          <a:prstGeom prst="rect">
            <a:avLst/>
          </a:prstGeom>
          <a:noFill/>
        </p:spPr>
        <p:txBody>
          <a:bodyPr wrap="square" rtlCol="0">
            <a:spAutoFit/>
          </a:bodyPr>
          <a:lstStyle/>
          <a:p>
            <a:r>
              <a:rPr lang="en-US" altLang="zh-CN" sz="2400" b="1" dirty="0" smtClean="0"/>
              <a:t>       </a:t>
            </a:r>
            <a:r>
              <a:rPr lang="zh-CN" altLang="zh-CN" sz="2400" b="1" dirty="0" smtClean="0"/>
              <a:t>这一天</a:t>
            </a:r>
            <a:r>
              <a:rPr lang="zh-CN" altLang="zh-CN" sz="2400" b="1" dirty="0"/>
              <a:t>，他们终于到达了目的地。</a:t>
            </a:r>
            <a:r>
              <a:rPr lang="en-US" altLang="zh-CN" sz="2400" b="1" dirty="0"/>
              <a:t> </a:t>
            </a:r>
            <a:br>
              <a:rPr lang="en-US" altLang="zh-CN" sz="2400" b="1" dirty="0"/>
            </a:br>
            <a:r>
              <a:rPr lang="en-US" altLang="zh-CN" sz="2400" b="1" dirty="0"/>
              <a:t> </a:t>
            </a:r>
            <a:r>
              <a:rPr lang="en-US" altLang="zh-CN" sz="2400" b="1" dirty="0" smtClean="0"/>
              <a:t>      </a:t>
            </a:r>
            <a:r>
              <a:rPr lang="zh-CN" altLang="zh-CN" sz="2400" b="1" dirty="0" smtClean="0"/>
              <a:t>这</a:t>
            </a:r>
            <a:r>
              <a:rPr lang="zh-CN" altLang="zh-CN" sz="2400" b="1" dirty="0"/>
              <a:t>才是真正的芦荡，是杜小康</a:t>
            </a:r>
            <a:r>
              <a:rPr lang="zh-CN" altLang="zh-CN" sz="2400" b="1" dirty="0" smtClean="0"/>
              <a:t>从未见过的</a:t>
            </a:r>
            <a:r>
              <a:rPr lang="zh-CN" altLang="zh-CN" sz="2400" b="1" dirty="0"/>
              <a:t>芦荡。到达这里时，已是</a:t>
            </a:r>
            <a:r>
              <a:rPr lang="zh-CN" altLang="zh-CN" sz="2400" b="1" dirty="0">
                <a:solidFill>
                  <a:schemeClr val="accent5"/>
                </a:solidFill>
              </a:rPr>
              <a:t>傍晚</a:t>
            </a:r>
            <a:r>
              <a:rPr lang="zh-CN" altLang="zh-CN" sz="2400" b="1" dirty="0" smtClean="0"/>
              <a:t>。当杜小康</a:t>
            </a:r>
            <a:r>
              <a:rPr lang="zh-CN" altLang="zh-CN" sz="2400" b="1" dirty="0"/>
              <a:t>一眼望去，看到</a:t>
            </a:r>
            <a:r>
              <a:rPr lang="zh-CN" altLang="zh-CN" sz="2400" b="1" dirty="0">
                <a:solidFill>
                  <a:schemeClr val="tx2">
                    <a:lumMod val="60000"/>
                    <a:lumOff val="40000"/>
                  </a:schemeClr>
                </a:solidFill>
              </a:rPr>
              <a:t>芦苇如绿色</a:t>
            </a:r>
            <a:r>
              <a:rPr lang="zh-CN" altLang="zh-CN" sz="2400" b="1" dirty="0" smtClean="0">
                <a:solidFill>
                  <a:schemeClr val="tx2">
                    <a:lumMod val="60000"/>
                    <a:lumOff val="40000"/>
                  </a:schemeClr>
                </a:solidFill>
              </a:rPr>
              <a:t>的浪潮直</a:t>
            </a:r>
            <a:r>
              <a:rPr lang="zh-CN" altLang="zh-CN" sz="2400" b="1" dirty="0">
                <a:solidFill>
                  <a:schemeClr val="tx2">
                    <a:lumMod val="60000"/>
                    <a:lumOff val="40000"/>
                  </a:schemeClr>
                </a:solidFill>
              </a:rPr>
              <a:t>涌到天边</a:t>
            </a:r>
            <a:r>
              <a:rPr lang="zh-CN" altLang="zh-CN" sz="2400" b="1" dirty="0"/>
              <a:t>时，他害怕了</a:t>
            </a:r>
            <a:r>
              <a:rPr lang="en-US" altLang="zh-CN" sz="2400" b="1" dirty="0"/>
              <a:t>——</a:t>
            </a:r>
            <a:r>
              <a:rPr lang="zh-CN" altLang="zh-CN" sz="2400" b="1" dirty="0"/>
              <a:t>这</a:t>
            </a:r>
            <a:r>
              <a:rPr lang="zh-CN" altLang="zh-CN" sz="2400" b="1" dirty="0" smtClean="0"/>
              <a:t>是他出门</a:t>
            </a:r>
            <a:r>
              <a:rPr lang="zh-CN" altLang="zh-CN" sz="2400" b="1" dirty="0"/>
              <a:t>以来第一回真正感到害怕。</a:t>
            </a:r>
            <a:r>
              <a:rPr lang="zh-CN" altLang="zh-CN" sz="2400" b="1" dirty="0" smtClean="0">
                <a:solidFill>
                  <a:schemeClr val="accent1"/>
                </a:solidFill>
              </a:rPr>
              <a:t>芦荡如万重</a:t>
            </a:r>
            <a:r>
              <a:rPr lang="zh-CN" altLang="zh-CN" sz="2400" b="1" dirty="0">
                <a:solidFill>
                  <a:schemeClr val="accent1"/>
                </a:solidFill>
              </a:rPr>
              <a:t>大山围住了小船。</a:t>
            </a:r>
            <a:r>
              <a:rPr lang="zh-CN" altLang="zh-CN" sz="2400" b="1" dirty="0"/>
              <a:t>杜小康一种</a:t>
            </a:r>
            <a:r>
              <a:rPr lang="zh-CN" altLang="zh-CN" sz="2400" b="1" dirty="0" smtClean="0"/>
              <a:t>永远逃不走</a:t>
            </a:r>
            <a:r>
              <a:rPr lang="zh-CN" altLang="zh-CN" sz="2400" b="1" dirty="0"/>
              <a:t>的感觉。他望着父亲，眼中</a:t>
            </a:r>
            <a:r>
              <a:rPr lang="zh-CN" altLang="zh-CN" sz="2400" b="1" dirty="0" smtClean="0"/>
              <a:t>露出了一</a:t>
            </a:r>
            <a:r>
              <a:rPr lang="zh-CN" altLang="zh-CN" sz="2400" b="1" dirty="0"/>
              <a:t>个孩子的胆怯。 </a:t>
            </a:r>
            <a:endParaRPr lang="zh-CN" altLang="en-US" sz="2400" b="1" dirty="0"/>
          </a:p>
        </p:txBody>
      </p:sp>
      <p:sp>
        <p:nvSpPr>
          <p:cNvPr id="10" name="TextBox 9"/>
          <p:cNvSpPr txBox="1"/>
          <p:nvPr/>
        </p:nvSpPr>
        <p:spPr>
          <a:xfrm>
            <a:off x="4104892" y="95659"/>
            <a:ext cx="5219636" cy="5632311"/>
          </a:xfrm>
          <a:prstGeom prst="rect">
            <a:avLst/>
          </a:prstGeom>
          <a:noFill/>
        </p:spPr>
        <p:txBody>
          <a:bodyPr wrap="square" rtlCol="0">
            <a:spAutoFit/>
          </a:bodyPr>
          <a:lstStyle/>
          <a:p>
            <a:r>
              <a:rPr lang="zh-CN" altLang="en-US" dirty="0" smtClean="0"/>
              <a:t>         </a:t>
            </a:r>
            <a:r>
              <a:rPr lang="zh-CN" altLang="en-US" sz="2400" b="1" dirty="0" smtClean="0"/>
              <a:t>吃</a:t>
            </a:r>
            <a:r>
              <a:rPr lang="zh-CN" altLang="en-US" sz="2400" b="1" dirty="0"/>
              <a:t>完饭，杜小康才稍稍从恐慌中安静下来。</a:t>
            </a:r>
            <a:endParaRPr lang="zh-CN" altLang="en-US" sz="2400" b="1" dirty="0"/>
          </a:p>
          <a:p>
            <a:r>
              <a:rPr lang="zh-CN" altLang="en-US" sz="2400" b="1" dirty="0"/>
              <a:t>　　</a:t>
            </a:r>
            <a:r>
              <a:rPr lang="zh-CN" altLang="en-US" sz="2400" b="1" dirty="0">
                <a:solidFill>
                  <a:srgbClr val="0070C0"/>
                </a:solidFill>
              </a:rPr>
              <a:t>这里的气味，倒是很好闻的。万顷芦苇</a:t>
            </a:r>
            <a:r>
              <a:rPr lang="zh-CN" altLang="en-US" sz="2400" b="1" dirty="0" smtClean="0">
                <a:solidFill>
                  <a:srgbClr val="0070C0"/>
                </a:solidFill>
              </a:rPr>
              <a:t>，且</a:t>
            </a:r>
            <a:r>
              <a:rPr lang="zh-CN" altLang="en-US" sz="2400" b="1" dirty="0">
                <a:solidFill>
                  <a:srgbClr val="0070C0"/>
                </a:solidFill>
              </a:rPr>
              <a:t>又是在夏季青森森一片时，空气里满是清香</a:t>
            </a:r>
            <a:r>
              <a:rPr lang="zh-CN" altLang="en-US" sz="2400" b="1" dirty="0" smtClean="0">
                <a:solidFill>
                  <a:srgbClr val="0070C0"/>
                </a:solidFill>
              </a:rPr>
              <a:t>。芦苇</a:t>
            </a:r>
            <a:r>
              <a:rPr lang="zh-CN" altLang="en-US" sz="2400" b="1" dirty="0">
                <a:solidFill>
                  <a:srgbClr val="0070C0"/>
                </a:solidFill>
              </a:rPr>
              <a:t>丛中还有一种不知名的香草，一缕一缕</a:t>
            </a:r>
            <a:r>
              <a:rPr lang="zh-CN" altLang="en-US" sz="2400" b="1" dirty="0" smtClean="0">
                <a:solidFill>
                  <a:srgbClr val="0070C0"/>
                </a:solidFill>
              </a:rPr>
              <a:t>地掺杂</a:t>
            </a:r>
            <a:r>
              <a:rPr lang="zh-CN" altLang="en-US" sz="2400" b="1" dirty="0">
                <a:solidFill>
                  <a:srgbClr val="0070C0"/>
                </a:solidFill>
              </a:rPr>
              <a:t>在芦叶的清香里，使杜小康不时地去</a:t>
            </a:r>
            <a:r>
              <a:rPr lang="zh-CN" altLang="en-US" sz="2400" b="1" dirty="0" smtClean="0">
                <a:solidFill>
                  <a:srgbClr val="0070C0"/>
                </a:solidFill>
              </a:rPr>
              <a:t>用劲嗅</a:t>
            </a:r>
            <a:r>
              <a:rPr lang="zh-CN" altLang="en-US" sz="2400" b="1" dirty="0">
                <a:solidFill>
                  <a:srgbClr val="0070C0"/>
                </a:solidFill>
              </a:rPr>
              <a:t>着。</a:t>
            </a:r>
            <a:endParaRPr lang="zh-CN" altLang="en-US" sz="2400" b="1" dirty="0">
              <a:solidFill>
                <a:srgbClr val="0070C0"/>
              </a:solidFill>
            </a:endParaRPr>
          </a:p>
          <a:p>
            <a:r>
              <a:rPr lang="zh-CN" altLang="en-US" sz="2400" b="1" dirty="0">
                <a:solidFill>
                  <a:srgbClr val="0070C0"/>
                </a:solidFill>
              </a:rPr>
              <a:t>　　水边的芦叶里，飞着无数萤火虫。有时</a:t>
            </a:r>
            <a:r>
              <a:rPr lang="zh-CN" altLang="en-US" sz="2400" b="1" dirty="0" smtClean="0">
                <a:solidFill>
                  <a:srgbClr val="0070C0"/>
                </a:solidFill>
              </a:rPr>
              <a:t>，它们</a:t>
            </a:r>
            <a:r>
              <a:rPr lang="zh-CN" altLang="en-US" sz="2400" b="1" dirty="0">
                <a:solidFill>
                  <a:srgbClr val="0070C0"/>
                </a:solidFill>
              </a:rPr>
              <a:t>几十只几百只地聚集在一起时，居然</a:t>
            </a:r>
            <a:r>
              <a:rPr lang="zh-CN" altLang="en-US" sz="2400" b="1" dirty="0" smtClean="0">
                <a:solidFill>
                  <a:srgbClr val="0070C0"/>
                </a:solidFill>
              </a:rPr>
              <a:t>能把</a:t>
            </a:r>
            <a:r>
              <a:rPr lang="zh-CN" altLang="en-US" sz="2400" b="1" dirty="0">
                <a:solidFill>
                  <a:srgbClr val="0070C0"/>
                </a:solidFill>
              </a:rPr>
              <a:t>水面照亮，使杜小康能看见一只小鸟正</a:t>
            </a:r>
            <a:r>
              <a:rPr lang="zh-CN" altLang="en-US" sz="2400" b="1" dirty="0" smtClean="0">
                <a:solidFill>
                  <a:srgbClr val="0070C0"/>
                </a:solidFill>
              </a:rPr>
              <a:t>浮在</a:t>
            </a:r>
            <a:r>
              <a:rPr lang="zh-CN" altLang="en-US" sz="2400" b="1" dirty="0">
                <a:solidFill>
                  <a:srgbClr val="0070C0"/>
                </a:solidFill>
              </a:rPr>
              <a:t>水面上。</a:t>
            </a:r>
            <a:endParaRPr lang="zh-CN" altLang="en-US" sz="2400" b="1" dirty="0">
              <a:solidFill>
                <a:srgbClr val="0070C0"/>
              </a:solidFill>
            </a:endParaRPr>
          </a:p>
          <a:p>
            <a:r>
              <a:rPr lang="zh-CN" altLang="en-US" sz="2400" b="1" dirty="0"/>
              <a:t>　</a:t>
            </a:r>
            <a:r>
              <a:rPr lang="zh-CN" altLang="en-US" sz="2400" b="1" dirty="0" smtClean="0"/>
              <a:t>但是，</a:t>
            </a:r>
            <a:r>
              <a:rPr lang="zh-CN" altLang="en-US" sz="2400" b="1" dirty="0"/>
              <a:t>这一切无论如何也不能完全驱除</a:t>
            </a:r>
            <a:r>
              <a:rPr lang="zh-CN" altLang="en-US" sz="2400" b="1" dirty="0" smtClean="0"/>
              <a:t>杜小康</a:t>
            </a:r>
            <a:r>
              <a:rPr lang="zh-CN" altLang="en-US" sz="2400" b="1" dirty="0"/>
              <a:t>的恐慌。夜里睡觉时，他紧紧地</a:t>
            </a:r>
            <a:r>
              <a:rPr lang="zh-CN" altLang="en-US" sz="2400" b="1" dirty="0" smtClean="0"/>
              <a:t>挨着父亲</a:t>
            </a:r>
            <a:r>
              <a:rPr lang="zh-CN" altLang="en-US" sz="2400" b="1" dirty="0"/>
              <a:t>，并且迟迟不能入睡</a:t>
            </a:r>
            <a:r>
              <a:rPr lang="zh-CN" altLang="en-US" sz="2400" b="1" dirty="0" smtClean="0"/>
              <a:t>。</a:t>
            </a:r>
            <a:endParaRPr lang="zh-CN" altLang="en-US" sz="2400" b="1" dirty="0"/>
          </a:p>
        </p:txBody>
      </p:sp>
      <p:cxnSp>
        <p:nvCxnSpPr>
          <p:cNvPr id="6" name="直接连接符 5"/>
          <p:cNvCxnSpPr/>
          <p:nvPr/>
        </p:nvCxnSpPr>
        <p:spPr>
          <a:xfrm>
            <a:off x="3931124" y="449602"/>
            <a:ext cx="0" cy="6148329"/>
          </a:xfrm>
          <a:prstGeom prst="line">
            <a:avLst/>
          </a:prstGeom>
          <a:ln w="69850">
            <a:solidFill>
              <a:srgbClr val="FF0000"/>
            </a:solidFill>
          </a:ln>
        </p:spPr>
        <p:style>
          <a:lnRef idx="1">
            <a:schemeClr val="accent1"/>
          </a:lnRef>
          <a:fillRef idx="0">
            <a:schemeClr val="accent1"/>
          </a:fillRef>
          <a:effectRef idx="0">
            <a:schemeClr val="accent1"/>
          </a:effectRef>
          <a:fontRef idx="minor">
            <a:schemeClr val="tx1"/>
          </a:fontRef>
        </p:style>
      </p:cxnSp>
      <p:sp>
        <p:nvSpPr>
          <p:cNvPr id="12" name="矩形 11"/>
          <p:cNvSpPr/>
          <p:nvPr/>
        </p:nvSpPr>
        <p:spPr>
          <a:xfrm>
            <a:off x="151212" y="95659"/>
            <a:ext cx="3779912" cy="707886"/>
          </a:xfrm>
          <a:prstGeom prst="rect">
            <a:avLst/>
          </a:prstGeom>
          <a:noFill/>
        </p:spPr>
        <p:txBody>
          <a:bodyPr wrap="square" lIns="91440" tIns="45720" rIns="91440" bIns="45720">
            <a:spAutoFit/>
          </a:bodyPr>
          <a:lstStyle/>
          <a:p>
            <a:pPr algn="ctr"/>
            <a:r>
              <a:rPr lang="zh-CN" altLang="en-US" sz="4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环境描写的作用</a:t>
            </a:r>
            <a:endParaRPr lang="zh-CN" altLang="en-US" sz="4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4" name="TextBox 13"/>
          <p:cNvSpPr txBox="1"/>
          <p:nvPr/>
        </p:nvSpPr>
        <p:spPr>
          <a:xfrm>
            <a:off x="949325" y="5657850"/>
            <a:ext cx="7837170" cy="1198880"/>
          </a:xfrm>
          <a:prstGeom prst="rect">
            <a:avLst/>
          </a:prstGeom>
          <a:solidFill>
            <a:schemeClr val="accent3">
              <a:lumMod val="60000"/>
              <a:lumOff val="40000"/>
            </a:schemeClr>
          </a:solidFill>
        </p:spPr>
        <p:txBody>
          <a:bodyPr wrap="square" rtlCol="0">
            <a:spAutoFit/>
          </a:bodyPr>
          <a:lstStyle/>
          <a:p>
            <a:r>
              <a:rPr lang="zh-CN" altLang="en-US" sz="2400" b="1" dirty="0">
                <a:solidFill>
                  <a:srgbClr val="FF0000"/>
                </a:solidFill>
              </a:rPr>
              <a:t>描绘</a:t>
            </a:r>
            <a:r>
              <a:rPr lang="zh-CN" altLang="en-US" sz="2400" b="1" dirty="0" smtClean="0">
                <a:solidFill>
                  <a:srgbClr val="FF0000"/>
                </a:solidFill>
              </a:rPr>
              <a:t>了</a:t>
            </a:r>
            <a:r>
              <a:rPr lang="en-US" altLang="zh-CN" sz="2400" b="1" u="sng" dirty="0" smtClean="0"/>
              <a:t>                                                                                            </a:t>
            </a:r>
            <a:r>
              <a:rPr lang="zh-CN" altLang="en-US" sz="2400" b="1" dirty="0" smtClean="0"/>
              <a:t>，</a:t>
            </a:r>
            <a:endParaRPr lang="en-US" altLang="zh-CN" sz="2400" b="1" dirty="0" smtClean="0"/>
          </a:p>
          <a:p>
            <a:r>
              <a:rPr lang="zh-CN" altLang="en-US" sz="2400" b="1" dirty="0" smtClean="0">
                <a:solidFill>
                  <a:srgbClr val="FF0000"/>
                </a:solidFill>
              </a:rPr>
              <a:t>渲染了</a:t>
            </a:r>
            <a:r>
              <a:rPr lang="zh-CN" altLang="en-US" sz="2400" b="1" dirty="0" smtClean="0"/>
              <a:t> </a:t>
            </a:r>
            <a:r>
              <a:rPr lang="zh-CN" altLang="en-US" sz="2400" b="1" u="sng" dirty="0" smtClean="0"/>
              <a:t>                                                                                </a:t>
            </a:r>
            <a:r>
              <a:rPr lang="zh-CN" altLang="en-US" sz="2400" b="1" dirty="0" smtClean="0">
                <a:solidFill>
                  <a:srgbClr val="FF0000"/>
                </a:solidFill>
              </a:rPr>
              <a:t>的气氛</a:t>
            </a:r>
            <a:endParaRPr lang="en-US" altLang="zh-CN" sz="2400" b="1" dirty="0" smtClean="0">
              <a:solidFill>
                <a:srgbClr val="FF0000"/>
              </a:solidFill>
            </a:endParaRPr>
          </a:p>
          <a:p>
            <a:r>
              <a:rPr lang="zh-CN" altLang="en-US" sz="2400" b="1" dirty="0" smtClean="0">
                <a:solidFill>
                  <a:srgbClr val="FF0000"/>
                </a:solidFill>
              </a:rPr>
              <a:t>烘托了</a:t>
            </a:r>
            <a:r>
              <a:rPr lang="en-US" altLang="zh-CN" sz="2400" b="1" dirty="0" smtClean="0"/>
              <a:t> </a:t>
            </a:r>
            <a:r>
              <a:rPr lang="en-US" altLang="zh-CN" sz="2400" b="1" u="sng" dirty="0" smtClean="0"/>
              <a:t>                                                                                </a:t>
            </a:r>
            <a:r>
              <a:rPr lang="zh-CN" altLang="en-US" sz="2400" b="1" dirty="0" smtClean="0"/>
              <a:t>的</a:t>
            </a:r>
            <a:r>
              <a:rPr lang="zh-CN" altLang="en-US" sz="2400" b="1" dirty="0" smtClean="0">
                <a:solidFill>
                  <a:srgbClr val="FF0000"/>
                </a:solidFill>
              </a:rPr>
              <a:t>心情</a:t>
            </a:r>
            <a:r>
              <a:rPr lang="zh-CN" altLang="en-US" sz="2400" b="1" dirty="0" smtClean="0"/>
              <a:t>。</a:t>
            </a:r>
            <a:endParaRPr lang="zh-CN" altLang="en-US" sz="2400" b="1" dirty="0"/>
          </a:p>
        </p:txBody>
      </p:sp>
      <p:sp>
        <p:nvSpPr>
          <p:cNvPr id="15" name="TextBox 14"/>
          <p:cNvSpPr txBox="1"/>
          <p:nvPr/>
        </p:nvSpPr>
        <p:spPr>
          <a:xfrm>
            <a:off x="2036232" y="954107"/>
            <a:ext cx="1555234" cy="584775"/>
          </a:xfrm>
          <a:prstGeom prst="rect">
            <a:avLst/>
          </a:prstGeom>
          <a:solidFill>
            <a:schemeClr val="tx2">
              <a:lumMod val="60000"/>
              <a:lumOff val="40000"/>
            </a:schemeClr>
          </a:solidFill>
        </p:spPr>
        <p:txBody>
          <a:bodyPr wrap="none" rtlCol="0">
            <a:spAutoFit/>
          </a:bodyPr>
          <a:lstStyle/>
          <a:p>
            <a:r>
              <a:rPr lang="en-US" altLang="zh-CN" sz="3200" b="1" dirty="0" smtClean="0"/>
              <a:t>20-21</a:t>
            </a:r>
            <a:r>
              <a:rPr lang="zh-CN" altLang="en-US" sz="3200" b="1" dirty="0" smtClean="0"/>
              <a:t>段</a:t>
            </a:r>
            <a:endParaRPr lang="zh-CN" altLang="en-US" sz="3200" b="1" dirty="0"/>
          </a:p>
        </p:txBody>
      </p:sp>
      <p:sp>
        <p:nvSpPr>
          <p:cNvPr id="16" name="TextBox 15"/>
          <p:cNvSpPr txBox="1"/>
          <p:nvPr/>
        </p:nvSpPr>
        <p:spPr>
          <a:xfrm>
            <a:off x="7452320" y="363993"/>
            <a:ext cx="1553630" cy="584775"/>
          </a:xfrm>
          <a:prstGeom prst="rect">
            <a:avLst/>
          </a:prstGeom>
          <a:solidFill>
            <a:schemeClr val="tx2">
              <a:lumMod val="60000"/>
              <a:lumOff val="40000"/>
            </a:schemeClr>
          </a:solidFill>
        </p:spPr>
        <p:txBody>
          <a:bodyPr wrap="none" rtlCol="0">
            <a:spAutoFit/>
          </a:bodyPr>
          <a:lstStyle/>
          <a:p>
            <a:r>
              <a:rPr lang="en-US" altLang="zh-CN" sz="3200" b="1" dirty="0" smtClean="0"/>
              <a:t>23-26</a:t>
            </a:r>
            <a:r>
              <a:rPr lang="zh-CN" altLang="en-US" sz="3200" b="1" dirty="0" smtClean="0"/>
              <a:t>段</a:t>
            </a:r>
            <a:endParaRPr lang="zh-CN" altLang="en-US" sz="3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563888" y="692696"/>
            <a:ext cx="5724644" cy="3785652"/>
          </a:xfrm>
          <a:prstGeom prst="rect">
            <a:avLst/>
          </a:prstGeom>
          <a:noFill/>
        </p:spPr>
        <p:txBody>
          <a:bodyPr wrap="none" rtlCol="0">
            <a:spAutoFit/>
          </a:bodyPr>
          <a:lstStyle/>
          <a:p>
            <a:r>
              <a:rPr lang="en-US" altLang="zh-CN" sz="2400" dirty="0" smtClean="0"/>
              <a:t>       </a:t>
            </a:r>
            <a:r>
              <a:rPr lang="zh-CN" altLang="zh-CN" sz="2400" dirty="0" smtClean="0"/>
              <a:t>这一天</a:t>
            </a:r>
            <a:r>
              <a:rPr lang="zh-CN" altLang="zh-CN" sz="2400" dirty="0"/>
              <a:t>，他们终于到达了目的地。</a:t>
            </a:r>
            <a:r>
              <a:rPr lang="en-US" altLang="zh-CN" sz="2400" dirty="0"/>
              <a:t> </a:t>
            </a:r>
            <a:br>
              <a:rPr lang="en-US" altLang="zh-CN" sz="2400" dirty="0"/>
            </a:br>
            <a:br>
              <a:rPr lang="en-US" altLang="zh-CN" sz="2400" dirty="0"/>
            </a:br>
            <a:r>
              <a:rPr lang="en-US" altLang="zh-CN" sz="2400" dirty="0" smtClean="0"/>
              <a:t>        </a:t>
            </a:r>
            <a:r>
              <a:rPr lang="zh-CN" altLang="zh-CN" sz="2400" dirty="0" smtClean="0"/>
              <a:t>这</a:t>
            </a:r>
            <a:r>
              <a:rPr lang="zh-CN" altLang="zh-CN" sz="2400" dirty="0"/>
              <a:t>才是真正的芦荡，是杜小康</a:t>
            </a:r>
            <a:r>
              <a:rPr lang="zh-CN" altLang="zh-CN" sz="2400" dirty="0" smtClean="0"/>
              <a:t>从未</a:t>
            </a:r>
            <a:endParaRPr lang="en-US" altLang="zh-CN" sz="2400" dirty="0" smtClean="0"/>
          </a:p>
          <a:p>
            <a:r>
              <a:rPr lang="zh-CN" altLang="zh-CN" sz="2400" dirty="0" smtClean="0"/>
              <a:t>见过的</a:t>
            </a:r>
            <a:r>
              <a:rPr lang="zh-CN" altLang="zh-CN" sz="2400" dirty="0"/>
              <a:t>芦荡。到达这里时，已是</a:t>
            </a:r>
            <a:r>
              <a:rPr lang="zh-CN" altLang="zh-CN" sz="2400" dirty="0">
                <a:solidFill>
                  <a:srgbClr val="FF0000"/>
                </a:solidFill>
              </a:rPr>
              <a:t>傍晚</a:t>
            </a:r>
            <a:r>
              <a:rPr lang="zh-CN" altLang="zh-CN" sz="2400" dirty="0" smtClean="0"/>
              <a:t>。</a:t>
            </a:r>
            <a:endParaRPr lang="en-US" altLang="zh-CN" sz="2400" dirty="0" smtClean="0"/>
          </a:p>
          <a:p>
            <a:r>
              <a:rPr lang="zh-CN" altLang="zh-CN" sz="2400" dirty="0" smtClean="0"/>
              <a:t>当杜小康</a:t>
            </a:r>
            <a:r>
              <a:rPr lang="zh-CN" altLang="zh-CN" sz="2400" dirty="0"/>
              <a:t>一眼望去，看到</a:t>
            </a:r>
            <a:r>
              <a:rPr lang="zh-CN" altLang="zh-CN" sz="2400" dirty="0">
                <a:solidFill>
                  <a:srgbClr val="FF0000"/>
                </a:solidFill>
              </a:rPr>
              <a:t>芦苇如绿色</a:t>
            </a:r>
            <a:r>
              <a:rPr lang="zh-CN" altLang="zh-CN" sz="2400" dirty="0" smtClean="0">
                <a:solidFill>
                  <a:srgbClr val="FF0000"/>
                </a:solidFill>
              </a:rPr>
              <a:t>的</a:t>
            </a:r>
            <a:endParaRPr lang="en-US" altLang="zh-CN" sz="2400" dirty="0" smtClean="0">
              <a:solidFill>
                <a:srgbClr val="FF0000"/>
              </a:solidFill>
            </a:endParaRPr>
          </a:p>
          <a:p>
            <a:r>
              <a:rPr lang="zh-CN" altLang="zh-CN" sz="2400" dirty="0" smtClean="0">
                <a:solidFill>
                  <a:srgbClr val="FF0000"/>
                </a:solidFill>
              </a:rPr>
              <a:t>浪潮直</a:t>
            </a:r>
            <a:r>
              <a:rPr lang="zh-CN" altLang="zh-CN" sz="2400" dirty="0">
                <a:solidFill>
                  <a:srgbClr val="FF0000"/>
                </a:solidFill>
              </a:rPr>
              <a:t>涌到天边</a:t>
            </a:r>
            <a:r>
              <a:rPr lang="zh-CN" altLang="zh-CN" sz="2400" dirty="0"/>
              <a:t>时，他害怕了</a:t>
            </a:r>
            <a:r>
              <a:rPr lang="en-US" altLang="zh-CN" sz="2400" dirty="0"/>
              <a:t>——</a:t>
            </a:r>
            <a:r>
              <a:rPr lang="zh-CN" altLang="zh-CN" sz="2400" dirty="0"/>
              <a:t>这</a:t>
            </a:r>
            <a:r>
              <a:rPr lang="zh-CN" altLang="zh-CN" sz="2400" dirty="0" smtClean="0"/>
              <a:t>是</a:t>
            </a:r>
            <a:endParaRPr lang="en-US" altLang="zh-CN" sz="2400" dirty="0" smtClean="0"/>
          </a:p>
          <a:p>
            <a:r>
              <a:rPr lang="zh-CN" altLang="zh-CN" sz="2400" dirty="0" smtClean="0"/>
              <a:t>他出门</a:t>
            </a:r>
            <a:r>
              <a:rPr lang="zh-CN" altLang="zh-CN" sz="2400" dirty="0"/>
              <a:t>以来第一回真正感到害怕。</a:t>
            </a:r>
            <a:r>
              <a:rPr lang="zh-CN" altLang="zh-CN" sz="2400" dirty="0" smtClean="0">
                <a:solidFill>
                  <a:srgbClr val="FF0000"/>
                </a:solidFill>
              </a:rPr>
              <a:t>芦荡</a:t>
            </a:r>
            <a:endParaRPr lang="en-US" altLang="zh-CN" sz="2400" dirty="0" smtClean="0">
              <a:solidFill>
                <a:srgbClr val="FF0000"/>
              </a:solidFill>
            </a:endParaRPr>
          </a:p>
          <a:p>
            <a:r>
              <a:rPr lang="zh-CN" altLang="zh-CN" sz="2400" dirty="0" smtClean="0">
                <a:solidFill>
                  <a:srgbClr val="FF0000"/>
                </a:solidFill>
              </a:rPr>
              <a:t>如万重</a:t>
            </a:r>
            <a:r>
              <a:rPr lang="zh-CN" altLang="zh-CN" sz="2400" dirty="0">
                <a:solidFill>
                  <a:srgbClr val="FF0000"/>
                </a:solidFill>
              </a:rPr>
              <a:t>大山围住了小船</a:t>
            </a:r>
            <a:r>
              <a:rPr lang="zh-CN" altLang="zh-CN" sz="2400" dirty="0"/>
              <a:t>。杜小康一</a:t>
            </a:r>
            <a:r>
              <a:rPr lang="zh-CN" altLang="zh-CN" sz="2400" dirty="0" smtClean="0"/>
              <a:t>种</a:t>
            </a:r>
            <a:endParaRPr lang="en-US" altLang="zh-CN" sz="2400" dirty="0" smtClean="0"/>
          </a:p>
          <a:p>
            <a:r>
              <a:rPr lang="zh-CN" altLang="zh-CN" sz="2400" dirty="0" smtClean="0"/>
              <a:t>永远逃不走</a:t>
            </a:r>
            <a:r>
              <a:rPr lang="zh-CN" altLang="zh-CN" sz="2400" dirty="0"/>
              <a:t>的感觉。他望着父亲，眼中</a:t>
            </a:r>
            <a:r>
              <a:rPr lang="zh-CN" altLang="zh-CN" sz="2400" dirty="0" smtClean="0"/>
              <a:t>露</a:t>
            </a:r>
            <a:endParaRPr lang="en-US" altLang="zh-CN" sz="2400" dirty="0" smtClean="0"/>
          </a:p>
          <a:p>
            <a:r>
              <a:rPr lang="zh-CN" altLang="zh-CN" sz="2400" dirty="0" smtClean="0"/>
              <a:t>出了一</a:t>
            </a:r>
            <a:r>
              <a:rPr lang="zh-CN" altLang="zh-CN" sz="2400" dirty="0"/>
              <a:t>个孩子的胆怯。 </a:t>
            </a:r>
            <a:endParaRPr lang="zh-CN" altLang="en-US" sz="2400" dirty="0"/>
          </a:p>
        </p:txBody>
      </p:sp>
      <p:sp>
        <p:nvSpPr>
          <p:cNvPr id="4" name="矩形 3"/>
          <p:cNvSpPr/>
          <p:nvPr/>
        </p:nvSpPr>
        <p:spPr>
          <a:xfrm>
            <a:off x="283999" y="131374"/>
            <a:ext cx="2271776" cy="923330"/>
          </a:xfrm>
          <a:prstGeom prst="rect">
            <a:avLst/>
          </a:prstGeom>
          <a:noFill/>
        </p:spPr>
        <p:txBody>
          <a:bodyPr wrap="none" lIns="91440" tIns="45720" rIns="91440" bIns="45720">
            <a:spAutoFit/>
          </a:bodyPr>
          <a:lstStyle/>
          <a:p>
            <a:pPr algn="ctr"/>
            <a:r>
              <a:rPr lang="zh-CN" alt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品一品</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5" name="TextBox 4"/>
          <p:cNvSpPr txBox="1"/>
          <p:nvPr/>
        </p:nvSpPr>
        <p:spPr>
          <a:xfrm>
            <a:off x="182709" y="1174670"/>
            <a:ext cx="2646878" cy="461665"/>
          </a:xfrm>
          <a:prstGeom prst="rect">
            <a:avLst/>
          </a:prstGeom>
          <a:noFill/>
        </p:spPr>
        <p:txBody>
          <a:bodyPr wrap="none" rtlCol="0">
            <a:spAutoFit/>
          </a:bodyPr>
          <a:lstStyle/>
          <a:p>
            <a:r>
              <a:rPr lang="zh-CN" altLang="en-US" sz="2400" b="1" dirty="0" smtClean="0">
                <a:solidFill>
                  <a:srgbClr val="FF0000"/>
                </a:solidFill>
              </a:rPr>
              <a:t>环境描写的作用？</a:t>
            </a:r>
            <a:endParaRPr lang="zh-CN" altLang="en-US" sz="2400" b="1" dirty="0">
              <a:solidFill>
                <a:srgbClr val="FF0000"/>
              </a:solidFill>
            </a:endParaRPr>
          </a:p>
        </p:txBody>
      </p:sp>
      <p:sp>
        <p:nvSpPr>
          <p:cNvPr id="7" name="TextBox 6"/>
          <p:cNvSpPr txBox="1"/>
          <p:nvPr/>
        </p:nvSpPr>
        <p:spPr>
          <a:xfrm>
            <a:off x="728531" y="1636335"/>
            <a:ext cx="1555234" cy="584775"/>
          </a:xfrm>
          <a:prstGeom prst="rect">
            <a:avLst/>
          </a:prstGeom>
          <a:noFill/>
        </p:spPr>
        <p:txBody>
          <a:bodyPr wrap="none" rtlCol="0">
            <a:spAutoFit/>
          </a:bodyPr>
          <a:lstStyle/>
          <a:p>
            <a:r>
              <a:rPr lang="en-US" altLang="zh-CN" sz="3200" b="1" dirty="0" smtClean="0"/>
              <a:t>20-21</a:t>
            </a:r>
            <a:r>
              <a:rPr lang="zh-CN" altLang="en-US" sz="3200" b="1" dirty="0" smtClean="0"/>
              <a:t>段</a:t>
            </a:r>
            <a:endParaRPr lang="zh-CN" altLang="en-US" sz="3200" b="1" dirty="0"/>
          </a:p>
        </p:txBody>
      </p:sp>
      <p:pic>
        <p:nvPicPr>
          <p:cNvPr id="8" name="Picture 7" descr="p00000050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a:xfrm>
            <a:off x="71873" y="2601975"/>
            <a:ext cx="3213205" cy="2402886"/>
          </a:xfrm>
          <a:prstGeom prst="rect">
            <a:avLst/>
          </a:prstGeom>
        </p:spPr>
      </p:pic>
      <p:sp>
        <p:nvSpPr>
          <p:cNvPr id="9" name="TextBox 8"/>
          <p:cNvSpPr txBox="1"/>
          <p:nvPr/>
        </p:nvSpPr>
        <p:spPr>
          <a:xfrm>
            <a:off x="271175" y="5445224"/>
            <a:ext cx="9249648" cy="1384995"/>
          </a:xfrm>
          <a:prstGeom prst="rect">
            <a:avLst/>
          </a:prstGeom>
          <a:solidFill>
            <a:schemeClr val="accent3">
              <a:lumMod val="60000"/>
              <a:lumOff val="40000"/>
            </a:schemeClr>
          </a:solidFill>
        </p:spPr>
        <p:txBody>
          <a:bodyPr wrap="none" rtlCol="0">
            <a:spAutoFit/>
          </a:bodyPr>
          <a:lstStyle/>
          <a:p>
            <a:r>
              <a:rPr lang="zh-CN" altLang="en-US" sz="2800" b="1" dirty="0">
                <a:solidFill>
                  <a:srgbClr val="FF0000"/>
                </a:solidFill>
              </a:rPr>
              <a:t>描绘</a:t>
            </a:r>
            <a:r>
              <a:rPr lang="zh-CN" altLang="en-US" sz="2800" b="1" dirty="0" smtClean="0">
                <a:solidFill>
                  <a:srgbClr val="FF0000"/>
                </a:solidFill>
              </a:rPr>
              <a:t>了</a:t>
            </a:r>
            <a:r>
              <a:rPr lang="en-US" altLang="zh-CN" sz="2800" b="1" u="sng" dirty="0" smtClean="0"/>
              <a:t>                                                                                  </a:t>
            </a:r>
            <a:r>
              <a:rPr lang="zh-CN" altLang="en-US" sz="2800" b="1" dirty="0" smtClean="0"/>
              <a:t>，</a:t>
            </a:r>
            <a:endParaRPr lang="en-US" altLang="zh-CN" sz="2800" b="1" dirty="0" smtClean="0"/>
          </a:p>
          <a:p>
            <a:r>
              <a:rPr lang="zh-CN" altLang="en-US" sz="2800" b="1" dirty="0" smtClean="0">
                <a:solidFill>
                  <a:srgbClr val="FF0000"/>
                </a:solidFill>
              </a:rPr>
              <a:t>渲染</a:t>
            </a:r>
            <a:r>
              <a:rPr lang="zh-CN" altLang="en-US" sz="2800" b="1" u="sng" dirty="0" smtClean="0">
                <a:solidFill>
                  <a:srgbClr val="FF0000"/>
                </a:solidFill>
              </a:rPr>
              <a:t>了</a:t>
            </a:r>
            <a:r>
              <a:rPr lang="zh-CN" altLang="en-US" sz="2800" b="1" u="sng" dirty="0" smtClean="0"/>
              <a:t>                                                                                </a:t>
            </a:r>
            <a:r>
              <a:rPr lang="zh-CN" altLang="en-US" sz="2800" b="1" dirty="0" smtClean="0"/>
              <a:t>的</a:t>
            </a:r>
            <a:r>
              <a:rPr lang="zh-CN" altLang="en-US" sz="2800" b="1" dirty="0" smtClean="0">
                <a:solidFill>
                  <a:srgbClr val="FF0000"/>
                </a:solidFill>
              </a:rPr>
              <a:t>气氛</a:t>
            </a:r>
            <a:r>
              <a:rPr lang="zh-CN" altLang="en-US" sz="2800" b="1" dirty="0" smtClean="0"/>
              <a:t>，</a:t>
            </a:r>
            <a:endParaRPr lang="en-US" altLang="zh-CN" sz="2800" b="1" dirty="0" smtClean="0"/>
          </a:p>
          <a:p>
            <a:r>
              <a:rPr lang="zh-CN" altLang="en-US" sz="2800" b="1" dirty="0" smtClean="0">
                <a:solidFill>
                  <a:srgbClr val="FF0000"/>
                </a:solidFill>
              </a:rPr>
              <a:t>烘托了</a:t>
            </a:r>
            <a:r>
              <a:rPr lang="en-US" altLang="zh-CN" sz="2800" b="1" dirty="0" smtClean="0"/>
              <a:t> </a:t>
            </a:r>
            <a:r>
              <a:rPr lang="en-US" altLang="zh-CN" sz="2800" b="1" u="sng" dirty="0" smtClean="0"/>
              <a:t>                                                                         </a:t>
            </a:r>
            <a:r>
              <a:rPr lang="zh-CN" altLang="en-US" sz="2800" b="1" dirty="0" smtClean="0"/>
              <a:t>的</a:t>
            </a:r>
            <a:r>
              <a:rPr lang="zh-CN" altLang="en-US" sz="2800" b="1" dirty="0" smtClean="0">
                <a:solidFill>
                  <a:srgbClr val="FF0000"/>
                </a:solidFill>
              </a:rPr>
              <a:t>心情</a:t>
            </a:r>
            <a:r>
              <a:rPr lang="zh-CN" altLang="en-US" sz="2800" b="1" dirty="0" smtClean="0"/>
              <a:t>。</a:t>
            </a:r>
            <a:endParaRPr lang="zh-CN" altLang="en-US" sz="2800" b="1" dirty="0"/>
          </a:p>
        </p:txBody>
      </p:sp>
      <p:sp>
        <p:nvSpPr>
          <p:cNvPr id="2" name="TextBox 1"/>
          <p:cNvSpPr txBox="1"/>
          <p:nvPr/>
        </p:nvSpPr>
        <p:spPr>
          <a:xfrm>
            <a:off x="2573087" y="5445224"/>
            <a:ext cx="2969083" cy="461665"/>
          </a:xfrm>
          <a:prstGeom prst="rect">
            <a:avLst/>
          </a:prstGeom>
          <a:noFill/>
        </p:spPr>
        <p:txBody>
          <a:bodyPr wrap="none" rtlCol="0">
            <a:spAutoFit/>
          </a:bodyPr>
          <a:lstStyle/>
          <a:p>
            <a:r>
              <a:rPr lang="zh-CN" altLang="en-US" sz="2400" b="1" dirty="0" smtClean="0"/>
              <a:t>傍晚时分芦苇</a:t>
            </a:r>
            <a:r>
              <a:rPr lang="zh-CN" altLang="en-US" sz="2400" b="1" dirty="0"/>
              <a:t>的</a:t>
            </a:r>
            <a:r>
              <a:rPr lang="zh-CN" altLang="en-US" sz="2400" b="1" dirty="0">
                <a:solidFill>
                  <a:srgbClr val="FF0000"/>
                </a:solidFill>
              </a:rPr>
              <a:t>茂密</a:t>
            </a:r>
            <a:endParaRPr lang="zh-CN" altLang="en-US" sz="2400" dirty="0">
              <a:solidFill>
                <a:srgbClr val="FF0000"/>
              </a:solidFill>
            </a:endParaRPr>
          </a:p>
        </p:txBody>
      </p:sp>
      <p:sp>
        <p:nvSpPr>
          <p:cNvPr id="6" name="TextBox 5"/>
          <p:cNvSpPr txBox="1"/>
          <p:nvPr/>
        </p:nvSpPr>
        <p:spPr>
          <a:xfrm>
            <a:off x="2083368" y="6353614"/>
            <a:ext cx="4206601" cy="461665"/>
          </a:xfrm>
          <a:prstGeom prst="rect">
            <a:avLst/>
          </a:prstGeom>
          <a:noFill/>
        </p:spPr>
        <p:txBody>
          <a:bodyPr wrap="none" rtlCol="0">
            <a:spAutoFit/>
          </a:bodyPr>
          <a:lstStyle/>
          <a:p>
            <a:r>
              <a:rPr lang="zh-CN" altLang="en-US" sz="2400" b="1" dirty="0" smtClean="0"/>
              <a:t>杜小康</a:t>
            </a:r>
            <a:r>
              <a:rPr lang="zh-CN" altLang="en-US" sz="2400" b="1" dirty="0"/>
              <a:t>初到</a:t>
            </a:r>
            <a:r>
              <a:rPr lang="zh-CN" altLang="en-US" sz="2400" b="1" dirty="0" smtClean="0"/>
              <a:t>芦荡</a:t>
            </a:r>
            <a:r>
              <a:rPr lang="zh-CN" altLang="en-US" sz="2400" b="1" dirty="0"/>
              <a:t>时</a:t>
            </a:r>
            <a:r>
              <a:rPr lang="zh-CN" altLang="en-US" sz="2400" b="1" dirty="0">
                <a:solidFill>
                  <a:srgbClr val="FF0000"/>
                </a:solidFill>
              </a:rPr>
              <a:t>害怕、</a:t>
            </a:r>
            <a:r>
              <a:rPr lang="zh-CN" altLang="en-US" sz="2400" b="1" dirty="0" smtClean="0">
                <a:solidFill>
                  <a:srgbClr val="FF0000"/>
                </a:solidFill>
              </a:rPr>
              <a:t>胆怯</a:t>
            </a:r>
            <a:endParaRPr lang="zh-CN" altLang="en-US" sz="2400" dirty="0">
              <a:solidFill>
                <a:srgbClr val="FF0000"/>
              </a:solidFill>
            </a:endParaRPr>
          </a:p>
        </p:txBody>
      </p:sp>
      <p:sp>
        <p:nvSpPr>
          <p:cNvPr id="10" name="TextBox 9"/>
          <p:cNvSpPr txBox="1"/>
          <p:nvPr/>
        </p:nvSpPr>
        <p:spPr>
          <a:xfrm>
            <a:off x="3382697" y="5906889"/>
            <a:ext cx="800219" cy="461665"/>
          </a:xfrm>
          <a:prstGeom prst="rect">
            <a:avLst/>
          </a:prstGeom>
          <a:noFill/>
        </p:spPr>
        <p:txBody>
          <a:bodyPr wrap="none" rtlCol="0">
            <a:spAutoFit/>
          </a:bodyPr>
          <a:lstStyle/>
          <a:p>
            <a:r>
              <a:rPr lang="zh-CN" altLang="en-US" sz="2400" b="1" dirty="0" smtClean="0">
                <a:solidFill>
                  <a:srgbClr val="FF0000"/>
                </a:solidFill>
              </a:rPr>
              <a:t>紧张</a:t>
            </a:r>
            <a:endParaRPr lang="zh-CN" altLang="en-US" sz="2400" b="1" dirty="0">
              <a:solidFill>
                <a:srgbClr val="FF0000"/>
              </a:solidFill>
            </a:endParaRPr>
          </a:p>
        </p:txBody>
      </p:sp>
      <p:sp>
        <p:nvSpPr>
          <p:cNvPr id="11" name="椭圆 10"/>
          <p:cNvSpPr/>
          <p:nvPr/>
        </p:nvSpPr>
        <p:spPr>
          <a:xfrm>
            <a:off x="6588224" y="2583111"/>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2" name="椭圆 11"/>
          <p:cNvSpPr/>
          <p:nvPr/>
        </p:nvSpPr>
        <p:spPr>
          <a:xfrm>
            <a:off x="7209656" y="2991845"/>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3" name="椭圆 12"/>
          <p:cNvSpPr/>
          <p:nvPr/>
        </p:nvSpPr>
        <p:spPr>
          <a:xfrm>
            <a:off x="3563888" y="3595768"/>
            <a:ext cx="1513025"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4" name="椭圆 13"/>
          <p:cNvSpPr/>
          <p:nvPr/>
        </p:nvSpPr>
        <p:spPr>
          <a:xfrm>
            <a:off x="5715148" y="4063048"/>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0" end="0"/>
                                            </p:txEl>
                                          </p:spTgt>
                                        </p:tgtEl>
                                        <p:attrNameLst>
                                          <p:attrName>style.visibility</p:attrName>
                                        </p:attrNameLst>
                                      </p:cBhvr>
                                      <p:to>
                                        <p:strVal val="visible"/>
                                      </p:to>
                                    </p:set>
                                    <p:anim calcmode="lin" valueType="num">
                                      <p:cBhvr additive="base">
                                        <p:cTn id="19"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p:bldP spid="6" grpId="0"/>
      <p:bldP spid="11" grpId="0" animBg="1"/>
      <p:bldP spid="12" grpId="0" animBg="1"/>
      <p:bldP spid="13" grpId="0"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osho"/>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26508" y="1844824"/>
            <a:ext cx="1800200" cy="302433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203848" y="151756"/>
            <a:ext cx="5832648" cy="5539978"/>
          </a:xfrm>
          <a:prstGeom prst="rect">
            <a:avLst/>
          </a:prstGeom>
          <a:noFill/>
        </p:spPr>
        <p:txBody>
          <a:bodyPr wrap="square" rtlCol="0">
            <a:spAutoFit/>
          </a:bodyPr>
          <a:lstStyle/>
          <a:p>
            <a:r>
              <a:rPr lang="zh-CN" altLang="en-US" dirty="0" smtClean="0"/>
              <a:t>         </a:t>
            </a:r>
            <a:r>
              <a:rPr lang="zh-CN" altLang="en-US" sz="2400" b="1" dirty="0" smtClean="0"/>
              <a:t>吃</a:t>
            </a:r>
            <a:r>
              <a:rPr lang="zh-CN" altLang="en-US" sz="2400" b="1" dirty="0"/>
              <a:t>完饭，杜小康才稍稍从恐慌中安静下来。</a:t>
            </a:r>
            <a:endParaRPr lang="zh-CN" altLang="en-US" sz="2400" b="1" dirty="0"/>
          </a:p>
          <a:p>
            <a:r>
              <a:rPr lang="zh-CN" altLang="en-US" sz="2400" b="1" dirty="0"/>
              <a:t>　　</a:t>
            </a:r>
            <a:r>
              <a:rPr lang="zh-CN" altLang="en-US" sz="2400" b="1" dirty="0">
                <a:solidFill>
                  <a:srgbClr val="0070C0"/>
                </a:solidFill>
              </a:rPr>
              <a:t>这里的气味，倒是很好闻的。万顷芦苇</a:t>
            </a:r>
            <a:r>
              <a:rPr lang="zh-CN" altLang="en-US" sz="2400" b="1" dirty="0" smtClean="0">
                <a:solidFill>
                  <a:srgbClr val="0070C0"/>
                </a:solidFill>
              </a:rPr>
              <a:t>，且</a:t>
            </a:r>
            <a:r>
              <a:rPr lang="zh-CN" altLang="en-US" sz="2400" b="1" dirty="0">
                <a:solidFill>
                  <a:srgbClr val="0070C0"/>
                </a:solidFill>
              </a:rPr>
              <a:t>又是在夏季青森森一片时，空气里满是清香</a:t>
            </a:r>
            <a:r>
              <a:rPr lang="zh-CN" altLang="en-US" sz="2400" b="1" dirty="0" smtClean="0">
                <a:solidFill>
                  <a:srgbClr val="0070C0"/>
                </a:solidFill>
              </a:rPr>
              <a:t>。芦苇</a:t>
            </a:r>
            <a:r>
              <a:rPr lang="zh-CN" altLang="en-US" sz="2400" b="1" dirty="0">
                <a:solidFill>
                  <a:srgbClr val="0070C0"/>
                </a:solidFill>
              </a:rPr>
              <a:t>丛中还有一种不知名的香草，一缕一缕</a:t>
            </a:r>
            <a:r>
              <a:rPr lang="zh-CN" altLang="en-US" sz="2400" b="1" dirty="0" smtClean="0">
                <a:solidFill>
                  <a:srgbClr val="0070C0"/>
                </a:solidFill>
              </a:rPr>
              <a:t>地掺杂</a:t>
            </a:r>
            <a:r>
              <a:rPr lang="zh-CN" altLang="en-US" sz="2400" b="1" dirty="0">
                <a:solidFill>
                  <a:srgbClr val="0070C0"/>
                </a:solidFill>
              </a:rPr>
              <a:t>在芦叶的清香里，使杜小康不时地去</a:t>
            </a:r>
            <a:r>
              <a:rPr lang="zh-CN" altLang="en-US" sz="2400" b="1" dirty="0" smtClean="0">
                <a:solidFill>
                  <a:srgbClr val="0070C0"/>
                </a:solidFill>
              </a:rPr>
              <a:t>用劲嗅</a:t>
            </a:r>
            <a:r>
              <a:rPr lang="zh-CN" altLang="en-US" sz="2400" b="1" dirty="0">
                <a:solidFill>
                  <a:srgbClr val="0070C0"/>
                </a:solidFill>
              </a:rPr>
              <a:t>着。</a:t>
            </a:r>
            <a:endParaRPr lang="zh-CN" altLang="en-US" sz="2400" b="1" dirty="0">
              <a:solidFill>
                <a:srgbClr val="0070C0"/>
              </a:solidFill>
            </a:endParaRPr>
          </a:p>
          <a:p>
            <a:r>
              <a:rPr lang="zh-CN" altLang="en-US" sz="2400" b="1" dirty="0">
                <a:solidFill>
                  <a:srgbClr val="0070C0"/>
                </a:solidFill>
              </a:rPr>
              <a:t>　　水边的芦叶里，飞着无数萤火虫。有时</a:t>
            </a:r>
            <a:r>
              <a:rPr lang="zh-CN" altLang="en-US" sz="2400" b="1" dirty="0" smtClean="0">
                <a:solidFill>
                  <a:srgbClr val="0070C0"/>
                </a:solidFill>
              </a:rPr>
              <a:t>，它们</a:t>
            </a:r>
            <a:r>
              <a:rPr lang="zh-CN" altLang="en-US" sz="2400" b="1" dirty="0">
                <a:solidFill>
                  <a:srgbClr val="0070C0"/>
                </a:solidFill>
              </a:rPr>
              <a:t>几十只几百只地聚集在一起时，居然</a:t>
            </a:r>
            <a:r>
              <a:rPr lang="zh-CN" altLang="en-US" sz="2400" b="1" dirty="0" smtClean="0">
                <a:solidFill>
                  <a:srgbClr val="0070C0"/>
                </a:solidFill>
              </a:rPr>
              <a:t>能把</a:t>
            </a:r>
            <a:r>
              <a:rPr lang="zh-CN" altLang="en-US" sz="2400" b="1" dirty="0">
                <a:solidFill>
                  <a:srgbClr val="0070C0"/>
                </a:solidFill>
              </a:rPr>
              <a:t>水面照亮，使杜小康能看见一只小鸟正</a:t>
            </a:r>
            <a:r>
              <a:rPr lang="zh-CN" altLang="en-US" sz="2400" b="1" dirty="0" smtClean="0">
                <a:solidFill>
                  <a:srgbClr val="0070C0"/>
                </a:solidFill>
              </a:rPr>
              <a:t>浮在</a:t>
            </a:r>
            <a:r>
              <a:rPr lang="zh-CN" altLang="en-US" sz="2400" b="1" dirty="0">
                <a:solidFill>
                  <a:srgbClr val="0070C0"/>
                </a:solidFill>
              </a:rPr>
              <a:t>水面上。</a:t>
            </a:r>
            <a:endParaRPr lang="zh-CN" altLang="en-US" sz="2400" b="1" dirty="0">
              <a:solidFill>
                <a:srgbClr val="0070C0"/>
              </a:solidFill>
            </a:endParaRPr>
          </a:p>
          <a:p>
            <a:r>
              <a:rPr lang="zh-CN" altLang="en-US" sz="2400" b="1" dirty="0"/>
              <a:t>　　但，这一切无论如何也不能完全驱除</a:t>
            </a:r>
            <a:r>
              <a:rPr lang="zh-CN" altLang="en-US" sz="2400" b="1" dirty="0" smtClean="0"/>
              <a:t>杜小康</a:t>
            </a:r>
            <a:r>
              <a:rPr lang="zh-CN" altLang="en-US" sz="2400" b="1" dirty="0"/>
              <a:t>的恐慌。夜里睡觉时，他紧紧地</a:t>
            </a:r>
            <a:r>
              <a:rPr lang="zh-CN" altLang="en-US" sz="2400" b="1" dirty="0" smtClean="0"/>
              <a:t>挨着父亲</a:t>
            </a:r>
            <a:r>
              <a:rPr lang="zh-CN" altLang="en-US" sz="2400" b="1" dirty="0"/>
              <a:t>，并且迟迟不能入睡。</a:t>
            </a:r>
            <a:endParaRPr lang="zh-CN" altLang="en-US" sz="2400" b="1" dirty="0"/>
          </a:p>
          <a:p>
            <a:endParaRPr lang="zh-CN" altLang="en-US" b="1" dirty="0"/>
          </a:p>
        </p:txBody>
      </p:sp>
      <p:sp>
        <p:nvSpPr>
          <p:cNvPr id="3" name="矩形 2"/>
          <p:cNvSpPr/>
          <p:nvPr/>
        </p:nvSpPr>
        <p:spPr>
          <a:xfrm>
            <a:off x="317448" y="188640"/>
            <a:ext cx="2271776" cy="923330"/>
          </a:xfrm>
          <a:prstGeom prst="rect">
            <a:avLst/>
          </a:prstGeom>
          <a:noFill/>
        </p:spPr>
        <p:txBody>
          <a:bodyPr wrap="none" lIns="91440" tIns="45720" rIns="91440" bIns="45720">
            <a:spAutoFit/>
          </a:bodyPr>
          <a:lstStyle/>
          <a:p>
            <a:pPr algn="ctr"/>
            <a:r>
              <a:rPr lang="zh-CN" alt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品一品</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4" name="TextBox 3"/>
          <p:cNvSpPr txBox="1"/>
          <p:nvPr/>
        </p:nvSpPr>
        <p:spPr>
          <a:xfrm>
            <a:off x="676521" y="1552436"/>
            <a:ext cx="1553630" cy="584775"/>
          </a:xfrm>
          <a:prstGeom prst="rect">
            <a:avLst/>
          </a:prstGeom>
          <a:noFill/>
        </p:spPr>
        <p:txBody>
          <a:bodyPr wrap="none" rtlCol="0">
            <a:spAutoFit/>
          </a:bodyPr>
          <a:lstStyle/>
          <a:p>
            <a:r>
              <a:rPr lang="en-US" altLang="zh-CN" sz="3200" b="1" dirty="0" smtClean="0"/>
              <a:t>23-26</a:t>
            </a:r>
            <a:r>
              <a:rPr lang="zh-CN" altLang="en-US" sz="3200" b="1" dirty="0" smtClean="0"/>
              <a:t>段</a:t>
            </a:r>
            <a:endParaRPr lang="zh-CN" altLang="en-US" sz="3200" b="1" dirty="0"/>
          </a:p>
        </p:txBody>
      </p:sp>
      <p:sp>
        <p:nvSpPr>
          <p:cNvPr id="6" name="TextBox 5"/>
          <p:cNvSpPr txBox="1"/>
          <p:nvPr/>
        </p:nvSpPr>
        <p:spPr>
          <a:xfrm>
            <a:off x="299329" y="1087832"/>
            <a:ext cx="2646878" cy="461665"/>
          </a:xfrm>
          <a:prstGeom prst="rect">
            <a:avLst/>
          </a:prstGeom>
          <a:noFill/>
        </p:spPr>
        <p:txBody>
          <a:bodyPr wrap="none" rtlCol="0">
            <a:spAutoFit/>
          </a:bodyPr>
          <a:lstStyle/>
          <a:p>
            <a:r>
              <a:rPr lang="zh-CN" altLang="en-US" sz="2400" b="1" dirty="0" smtClean="0"/>
              <a:t>环境描写的作用？</a:t>
            </a:r>
            <a:endParaRPr lang="zh-CN" altLang="en-US" sz="2400" b="1" dirty="0"/>
          </a:p>
        </p:txBody>
      </p:sp>
      <p:sp>
        <p:nvSpPr>
          <p:cNvPr id="8" name="TextBox 7"/>
          <p:cNvSpPr txBox="1"/>
          <p:nvPr/>
        </p:nvSpPr>
        <p:spPr>
          <a:xfrm>
            <a:off x="299329" y="5447119"/>
            <a:ext cx="9167894" cy="1384995"/>
          </a:xfrm>
          <a:prstGeom prst="rect">
            <a:avLst/>
          </a:prstGeom>
          <a:solidFill>
            <a:schemeClr val="accent3">
              <a:lumMod val="60000"/>
              <a:lumOff val="40000"/>
            </a:schemeClr>
          </a:solidFill>
        </p:spPr>
        <p:txBody>
          <a:bodyPr wrap="none" rtlCol="0">
            <a:spAutoFit/>
          </a:bodyPr>
          <a:lstStyle/>
          <a:p>
            <a:r>
              <a:rPr lang="zh-CN" altLang="en-US" sz="2800" b="1" dirty="0">
                <a:solidFill>
                  <a:srgbClr val="FF0000"/>
                </a:solidFill>
              </a:rPr>
              <a:t>描绘</a:t>
            </a:r>
            <a:r>
              <a:rPr lang="zh-CN" altLang="en-US" sz="2800" b="1" dirty="0" smtClean="0">
                <a:solidFill>
                  <a:srgbClr val="FF0000"/>
                </a:solidFill>
              </a:rPr>
              <a:t>了</a:t>
            </a:r>
            <a:r>
              <a:rPr lang="en-US" altLang="zh-CN" sz="2800" b="1" u="sng" dirty="0" smtClean="0"/>
              <a:t>                                                                                  </a:t>
            </a:r>
            <a:r>
              <a:rPr lang="zh-CN" altLang="en-US" sz="2800" b="1" dirty="0" smtClean="0"/>
              <a:t>，</a:t>
            </a:r>
            <a:endParaRPr lang="en-US" altLang="zh-CN" sz="2800" b="1" dirty="0" smtClean="0"/>
          </a:p>
          <a:p>
            <a:r>
              <a:rPr lang="zh-CN" altLang="en-US" sz="2800" b="1" dirty="0" smtClean="0">
                <a:solidFill>
                  <a:srgbClr val="FF0000"/>
                </a:solidFill>
              </a:rPr>
              <a:t>渲染了</a:t>
            </a:r>
            <a:r>
              <a:rPr lang="zh-CN" altLang="en-US" sz="2800" b="1" u="sng" dirty="0" smtClean="0"/>
              <a:t>                                                                               </a:t>
            </a:r>
            <a:r>
              <a:rPr lang="zh-CN" altLang="en-US" sz="2800" b="1" dirty="0" smtClean="0"/>
              <a:t>的</a:t>
            </a:r>
            <a:r>
              <a:rPr lang="zh-CN" altLang="en-US" sz="2800" b="1" dirty="0" smtClean="0">
                <a:solidFill>
                  <a:srgbClr val="FF0000"/>
                </a:solidFill>
              </a:rPr>
              <a:t>气氛</a:t>
            </a:r>
            <a:r>
              <a:rPr lang="zh-CN" altLang="en-US" sz="2800" b="1" dirty="0" smtClean="0"/>
              <a:t>，</a:t>
            </a:r>
            <a:endParaRPr lang="en-US" altLang="zh-CN" sz="2800" b="1" dirty="0" smtClean="0"/>
          </a:p>
          <a:p>
            <a:r>
              <a:rPr lang="zh-CN" altLang="en-US" sz="2800" b="1" dirty="0" smtClean="0">
                <a:solidFill>
                  <a:srgbClr val="FF0000"/>
                </a:solidFill>
              </a:rPr>
              <a:t>烘托了</a:t>
            </a:r>
            <a:r>
              <a:rPr lang="en-US" altLang="zh-CN" sz="2800" b="1" dirty="0" smtClean="0"/>
              <a:t> </a:t>
            </a:r>
            <a:r>
              <a:rPr lang="en-US" altLang="zh-CN" sz="2800" b="1" u="sng" dirty="0" smtClean="0"/>
              <a:t>                                                                         </a:t>
            </a:r>
            <a:r>
              <a:rPr lang="zh-CN" altLang="en-US" sz="2800" b="1" dirty="0" smtClean="0"/>
              <a:t>的</a:t>
            </a:r>
            <a:r>
              <a:rPr lang="zh-CN" altLang="en-US" sz="2800" b="1" dirty="0" smtClean="0">
                <a:solidFill>
                  <a:srgbClr val="FF0000"/>
                </a:solidFill>
              </a:rPr>
              <a:t>心情</a:t>
            </a:r>
            <a:r>
              <a:rPr lang="zh-CN" altLang="en-US" sz="2800" b="1" dirty="0" smtClean="0"/>
              <a:t>。</a:t>
            </a:r>
            <a:endParaRPr lang="zh-CN" altLang="en-US" sz="2800" b="1" dirty="0"/>
          </a:p>
        </p:txBody>
      </p:sp>
      <p:sp>
        <p:nvSpPr>
          <p:cNvPr id="9" name="TextBox 8"/>
          <p:cNvSpPr txBox="1"/>
          <p:nvPr/>
        </p:nvSpPr>
        <p:spPr>
          <a:xfrm>
            <a:off x="2326707" y="5447119"/>
            <a:ext cx="5134739" cy="461665"/>
          </a:xfrm>
          <a:prstGeom prst="rect">
            <a:avLst/>
          </a:prstGeom>
          <a:noFill/>
        </p:spPr>
        <p:txBody>
          <a:bodyPr wrap="none" rtlCol="0">
            <a:spAutoFit/>
          </a:bodyPr>
          <a:lstStyle/>
          <a:p>
            <a:r>
              <a:rPr lang="zh-CN" altLang="en-US" sz="2400" b="1" dirty="0" smtClean="0"/>
              <a:t>夏季芦苇</a:t>
            </a:r>
            <a:r>
              <a:rPr lang="zh-CN" altLang="en-US" sz="2400" b="1" dirty="0"/>
              <a:t>的</a:t>
            </a:r>
            <a:r>
              <a:rPr lang="zh-CN" altLang="en-US" sz="2400" b="1" dirty="0">
                <a:solidFill>
                  <a:srgbClr val="FF0000"/>
                </a:solidFill>
              </a:rPr>
              <a:t>茂密、</a:t>
            </a:r>
            <a:r>
              <a:rPr lang="zh-CN" altLang="en-US" sz="2400" b="1" dirty="0" smtClean="0">
                <a:solidFill>
                  <a:srgbClr val="FF0000"/>
                </a:solidFill>
              </a:rPr>
              <a:t>清香</a:t>
            </a:r>
            <a:r>
              <a:rPr lang="zh-CN" altLang="en-US" sz="2400" b="1" dirty="0" smtClean="0"/>
              <a:t>和</a:t>
            </a:r>
            <a:r>
              <a:rPr lang="zh-CN" altLang="en-US" sz="2400" b="1" dirty="0"/>
              <a:t>夜晚的</a:t>
            </a:r>
            <a:r>
              <a:rPr lang="zh-CN" altLang="en-US" sz="2400" b="1" dirty="0">
                <a:solidFill>
                  <a:srgbClr val="FF0000"/>
                </a:solidFill>
              </a:rPr>
              <a:t>宁静</a:t>
            </a:r>
            <a:endParaRPr lang="zh-CN" altLang="en-US" sz="2400" dirty="0">
              <a:solidFill>
                <a:srgbClr val="FF0000"/>
              </a:solidFill>
            </a:endParaRPr>
          </a:p>
        </p:txBody>
      </p:sp>
      <p:sp>
        <p:nvSpPr>
          <p:cNvPr id="10" name="TextBox 9"/>
          <p:cNvSpPr txBox="1"/>
          <p:nvPr/>
        </p:nvSpPr>
        <p:spPr>
          <a:xfrm>
            <a:off x="2607409" y="6370137"/>
            <a:ext cx="3587842" cy="461665"/>
          </a:xfrm>
          <a:prstGeom prst="rect">
            <a:avLst/>
          </a:prstGeom>
          <a:noFill/>
        </p:spPr>
        <p:txBody>
          <a:bodyPr wrap="none" rtlCol="0">
            <a:spAutoFit/>
          </a:bodyPr>
          <a:lstStyle/>
          <a:p>
            <a:r>
              <a:rPr lang="zh-CN" altLang="en-US" sz="2400" b="1" dirty="0"/>
              <a:t>杜小康在</a:t>
            </a:r>
            <a:r>
              <a:rPr lang="zh-CN" altLang="en-US" sz="2400" b="1" dirty="0">
                <a:solidFill>
                  <a:srgbClr val="FF0000"/>
                </a:solidFill>
              </a:rPr>
              <a:t>恐慌中稍稍平静</a:t>
            </a:r>
            <a:endParaRPr lang="zh-CN" altLang="en-US" sz="2400" dirty="0">
              <a:solidFill>
                <a:srgbClr val="FF0000"/>
              </a:solidFill>
            </a:endParaRPr>
          </a:p>
        </p:txBody>
      </p:sp>
      <p:sp>
        <p:nvSpPr>
          <p:cNvPr id="5" name="TextBox 4"/>
          <p:cNvSpPr txBox="1"/>
          <p:nvPr/>
        </p:nvSpPr>
        <p:spPr>
          <a:xfrm>
            <a:off x="3112953" y="5846917"/>
            <a:ext cx="902811" cy="523220"/>
          </a:xfrm>
          <a:prstGeom prst="rect">
            <a:avLst/>
          </a:prstGeom>
          <a:noFill/>
        </p:spPr>
        <p:txBody>
          <a:bodyPr wrap="none" rtlCol="0">
            <a:spAutoFit/>
          </a:bodyPr>
          <a:lstStyle/>
          <a:p>
            <a:r>
              <a:rPr lang="zh-CN" altLang="en-US" sz="2800" b="1" dirty="0" smtClean="0">
                <a:solidFill>
                  <a:srgbClr val="FF0000"/>
                </a:solidFill>
              </a:rPr>
              <a:t>宁静</a:t>
            </a:r>
            <a:endParaRPr lang="zh-CN" altLang="en-US" sz="2800" b="1" dirty="0">
              <a:solidFill>
                <a:srgbClr val="FF0000"/>
              </a:solidFill>
            </a:endParaRPr>
          </a:p>
        </p:txBody>
      </p:sp>
      <p:sp>
        <p:nvSpPr>
          <p:cNvPr id="11" name="椭圆 10"/>
          <p:cNvSpPr/>
          <p:nvPr/>
        </p:nvSpPr>
        <p:spPr>
          <a:xfrm>
            <a:off x="5758712" y="1318664"/>
            <a:ext cx="1045535"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2" name="椭圆 11"/>
          <p:cNvSpPr/>
          <p:nvPr/>
        </p:nvSpPr>
        <p:spPr>
          <a:xfrm>
            <a:off x="3851920" y="1637174"/>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3" name="椭圆 12"/>
          <p:cNvSpPr/>
          <p:nvPr/>
        </p:nvSpPr>
        <p:spPr>
          <a:xfrm>
            <a:off x="8270924" y="1621708"/>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4" name="椭圆 13"/>
          <p:cNvSpPr/>
          <p:nvPr/>
        </p:nvSpPr>
        <p:spPr>
          <a:xfrm>
            <a:off x="7236296" y="2037008"/>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5" name="椭圆 14"/>
          <p:cNvSpPr/>
          <p:nvPr/>
        </p:nvSpPr>
        <p:spPr>
          <a:xfrm>
            <a:off x="4288458" y="3501008"/>
            <a:ext cx="157968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6" name="椭圆 15"/>
          <p:cNvSpPr/>
          <p:nvPr/>
        </p:nvSpPr>
        <p:spPr>
          <a:xfrm>
            <a:off x="5683634" y="880182"/>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fill="hold"/>
                                        <p:tgtEl>
                                          <p:spTgt spid="15"/>
                                        </p:tgtEl>
                                        <p:attrNameLst>
                                          <p:attrName>ppt_x</p:attrName>
                                        </p:attrNameLst>
                                      </p:cBhvr>
                                      <p:tavLst>
                                        <p:tav tm="0">
                                          <p:val>
                                            <p:strVal val="#ppt_x"/>
                                          </p:val>
                                        </p:tav>
                                        <p:tav tm="100000">
                                          <p:val>
                                            <p:strVal val="#ppt_x"/>
                                          </p:val>
                                        </p:tav>
                                      </p:tavLst>
                                    </p:anim>
                                    <p:anim calcmode="lin" valueType="num">
                                      <p:cBhvr additive="base">
                                        <p:cTn id="5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 fill="hold"/>
                                        <p:tgtEl>
                                          <p:spTgt spid="16"/>
                                        </p:tgtEl>
                                        <p:attrNameLst>
                                          <p:attrName>ppt_x</p:attrName>
                                        </p:attrNameLst>
                                      </p:cBhvr>
                                      <p:tavLst>
                                        <p:tav tm="0">
                                          <p:val>
                                            <p:strVal val="#ppt_x"/>
                                          </p:val>
                                        </p:tav>
                                        <p:tav tm="100000">
                                          <p:val>
                                            <p:strVal val="#ppt_x"/>
                                          </p:val>
                                        </p:tav>
                                      </p:tavLst>
                                    </p:anim>
                                    <p:anim calcmode="lin" valueType="num">
                                      <p:cBhvr additive="base">
                                        <p:cTn id="6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P spid="5" grpId="0"/>
      <p:bldP spid="11" grpId="0" animBg="1"/>
      <p:bldP spid="12" grpId="0" animBg="1"/>
      <p:bldP spid="13" grpId="0" animBg="1"/>
      <p:bldP spid="14" grpId="0" animBg="1"/>
      <p:bldP spid="15" grpId="0" animBg="1"/>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69" name="Text Box 17"/>
          <p:cNvSpPr txBox="1">
            <a:spLocks noChangeArrowheads="1"/>
          </p:cNvSpPr>
          <p:nvPr/>
        </p:nvSpPr>
        <p:spPr bwMode="auto">
          <a:xfrm>
            <a:off x="3693244" y="1887333"/>
            <a:ext cx="296747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solidFill>
                  <a:srgbClr val="0000CC"/>
                </a:solidFill>
                <a:latin typeface="黑体" panose="02010609060101010101" pitchFamily="49" charset="-122"/>
                <a:ea typeface="黑体" panose="02010609060101010101" pitchFamily="49" charset="-122"/>
              </a:rPr>
              <a:t> </a:t>
            </a:r>
            <a:r>
              <a:rPr kumimoji="1" lang="zh-CN" altLang="en-US" sz="3600" b="1" dirty="0" smtClean="0">
                <a:latin typeface="黑体" panose="02010609060101010101" pitchFamily="49" charset="-122"/>
                <a:ea typeface="黑体" panose="02010609060101010101" pitchFamily="49" charset="-122"/>
              </a:rPr>
              <a:t>孤独 茫然  </a:t>
            </a:r>
            <a:endParaRPr kumimoji="1" lang="zh-CN" altLang="en-US" sz="3600" b="1" dirty="0">
              <a:latin typeface="黑体" panose="02010609060101010101" pitchFamily="49" charset="-122"/>
              <a:ea typeface="黑体" panose="02010609060101010101" pitchFamily="49" charset="-122"/>
            </a:endParaRPr>
          </a:p>
        </p:txBody>
      </p:sp>
      <p:sp>
        <p:nvSpPr>
          <p:cNvPr id="74774" name="WordArt 22"/>
          <p:cNvSpPr>
            <a:spLocks noChangeArrowheads="1" noChangeShapeType="1" noTextEdit="1"/>
          </p:cNvSpPr>
          <p:nvPr/>
        </p:nvSpPr>
        <p:spPr bwMode="auto">
          <a:xfrm>
            <a:off x="1600200" y="381000"/>
            <a:ext cx="3424238" cy="1143000"/>
          </a:xfrm>
          <a:prstGeom prst="rect">
            <a:avLst/>
          </a:prstGeom>
          <a:extLst>
            <a:ext uri="{AF507438-7753-43E0-B8FC-AC1667EBCBE1}">
              <a14:hiddenEffects xmlns:a14="http://schemas.microsoft.com/office/drawing/2010/main">
                <a:effectLst/>
              </a14:hiddenEffects>
            </a:ext>
          </a:extLst>
        </p:spPr>
        <p:txBody>
          <a:bodyPr wrap="none" fromWordArt="1">
            <a:prstTxWarp prst="textChevron">
              <a:avLst>
                <a:gd name="adj" fmla="val 0"/>
              </a:avLst>
            </a:prstTxWarp>
            <a:scene3d>
              <a:camera prst="legacyPerspectiveTopLeft"/>
              <a:lightRig rig="legacyNormal3" dir="r"/>
            </a:scene3d>
            <a:sp3d extrusionH="201600" prstMaterial="legacyMetal">
              <a:extrusionClr>
                <a:srgbClr val="FFFFFF"/>
              </a:extrusionClr>
            </a:sp3d>
          </a:bodyPr>
          <a:lstStyle/>
          <a:p>
            <a:pPr algn="ctr"/>
            <a:r>
              <a:rPr lang="zh-CN" altLang="en-US" sz="4800" b="1" kern="10">
                <a:ln w="9525">
                  <a:round/>
                </a:ln>
                <a:solidFill>
                  <a:srgbClr val="0000FC"/>
                </a:solidFill>
                <a:latin typeface="华文中宋" panose="02010600040101010101" charset="-122"/>
                <a:ea typeface="华文中宋" panose="02010600040101010101" charset="-122"/>
              </a:rPr>
              <a:t>心路历程</a:t>
            </a:r>
            <a:endParaRPr lang="zh-CN" altLang="en-US" sz="4800" b="1" kern="10">
              <a:ln w="9525">
                <a:round/>
              </a:ln>
              <a:solidFill>
                <a:srgbClr val="0000FC"/>
              </a:solidFill>
              <a:latin typeface="华文中宋" panose="02010600040101010101" charset="-122"/>
              <a:ea typeface="华文中宋" panose="02010600040101010101" charset="-122"/>
            </a:endParaRPr>
          </a:p>
        </p:txBody>
      </p:sp>
      <p:sp>
        <p:nvSpPr>
          <p:cNvPr id="24" name="Rectangle 3"/>
          <p:cNvSpPr>
            <a:spLocks noChangeArrowheads="1"/>
          </p:cNvSpPr>
          <p:nvPr/>
        </p:nvSpPr>
        <p:spPr bwMode="auto">
          <a:xfrm>
            <a:off x="148019" y="1893218"/>
            <a:ext cx="389080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anose="05000000000000000000" pitchFamily="2" charset="2"/>
              <a:buNone/>
            </a:pPr>
            <a:r>
              <a:rPr kumimoji="1" lang="zh-CN" altLang="en-US" sz="3600" b="1" dirty="0" smtClean="0">
                <a:solidFill>
                  <a:schemeClr val="accent1"/>
                </a:solidFill>
                <a:latin typeface="黑体" panose="02010609060101010101" pitchFamily="49" charset="-122"/>
                <a:ea typeface="黑体" panose="02010609060101010101" pitchFamily="49" charset="-122"/>
              </a:rPr>
              <a:t>刚出发的第一天：</a:t>
            </a:r>
            <a:endParaRPr kumimoji="1" lang="zh-CN" altLang="en-US" sz="3600" b="1" dirty="0">
              <a:solidFill>
                <a:schemeClr val="accent1"/>
              </a:solidFill>
              <a:latin typeface="黑体" panose="02010609060101010101" pitchFamily="49" charset="-122"/>
              <a:ea typeface="黑体" panose="02010609060101010101" pitchFamily="49" charset="-122"/>
            </a:endParaRPr>
          </a:p>
        </p:txBody>
      </p:sp>
      <p:pic>
        <p:nvPicPr>
          <p:cNvPr id="13" name="Picture 5" descr="2-1-5-4"/>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732240" y="548680"/>
            <a:ext cx="2267744" cy="476659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a:spLocks noChangeArrowheads="1"/>
          </p:cNvSpPr>
          <p:nvPr/>
        </p:nvSpPr>
        <p:spPr bwMode="auto">
          <a:xfrm>
            <a:off x="148019" y="3487710"/>
            <a:ext cx="296427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anose="05000000000000000000" pitchFamily="2" charset="2"/>
              <a:buNone/>
            </a:pPr>
            <a:r>
              <a:rPr kumimoji="1" lang="zh-CN" altLang="en-US" sz="3600" b="1" dirty="0" smtClean="0">
                <a:solidFill>
                  <a:schemeClr val="accent1"/>
                </a:solidFill>
                <a:latin typeface="黑体" panose="02010609060101010101" pitchFamily="49" charset="-122"/>
                <a:ea typeface="黑体" panose="02010609060101010101" pitchFamily="49" charset="-122"/>
              </a:rPr>
              <a:t>初到芦荡</a:t>
            </a:r>
            <a:r>
              <a:rPr kumimoji="1" lang="zh-CN" altLang="en-US" sz="3600" b="1" dirty="0">
                <a:solidFill>
                  <a:schemeClr val="accent1"/>
                </a:solidFill>
                <a:latin typeface="黑体" panose="02010609060101010101" pitchFamily="49" charset="-122"/>
                <a:ea typeface="黑体" panose="02010609060101010101" pitchFamily="49" charset="-122"/>
              </a:rPr>
              <a:t>时：</a:t>
            </a:r>
            <a:endParaRPr kumimoji="1" lang="zh-CN" altLang="en-US" sz="3600" b="1" dirty="0">
              <a:solidFill>
                <a:schemeClr val="accent1"/>
              </a:solidFill>
              <a:latin typeface="黑体" panose="02010609060101010101" pitchFamily="49" charset="-122"/>
              <a:ea typeface="黑体" panose="02010609060101010101" pitchFamily="49" charset="-122"/>
            </a:endParaRPr>
          </a:p>
        </p:txBody>
      </p:sp>
      <p:sp>
        <p:nvSpPr>
          <p:cNvPr id="7" name="Text Box 18"/>
          <p:cNvSpPr txBox="1">
            <a:spLocks noChangeArrowheads="1"/>
          </p:cNvSpPr>
          <p:nvPr/>
        </p:nvSpPr>
        <p:spPr bwMode="auto">
          <a:xfrm>
            <a:off x="2841431" y="3210710"/>
            <a:ext cx="3890809"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solidFill>
                  <a:schemeClr val="accent1"/>
                </a:solidFill>
                <a:latin typeface="黑体" panose="02010609060101010101" pitchFamily="49" charset="-122"/>
                <a:ea typeface="黑体" panose="02010609060101010101" pitchFamily="49" charset="-122"/>
              </a:rPr>
              <a:t>   </a:t>
            </a:r>
            <a:r>
              <a:rPr kumimoji="1" lang="zh-CN" altLang="en-US" sz="3600" b="1" dirty="0" smtClean="0">
                <a:latin typeface="黑体" panose="02010609060101010101" pitchFamily="49" charset="-122"/>
                <a:ea typeface="黑体" panose="02010609060101010101" pitchFamily="49" charset="-122"/>
              </a:rPr>
              <a:t>害怕  胆怯</a:t>
            </a:r>
            <a:endParaRPr kumimoji="1" lang="en-US" altLang="zh-CN" sz="3600" b="1" dirty="0" smtClean="0">
              <a:latin typeface="黑体" panose="02010609060101010101" pitchFamily="49" charset="-122"/>
              <a:ea typeface="黑体" panose="02010609060101010101" pitchFamily="49" charset="-122"/>
            </a:endParaRPr>
          </a:p>
          <a:p>
            <a:r>
              <a:rPr kumimoji="1" lang="zh-CN" altLang="en-US" sz="3600" b="1" dirty="0" smtClean="0">
                <a:latin typeface="黑体" panose="02010609060101010101" pitchFamily="49" charset="-122"/>
                <a:ea typeface="黑体" panose="02010609060101010101" pitchFamily="49" charset="-122"/>
              </a:rPr>
              <a:t>在恐慌中稍稍平静</a:t>
            </a:r>
            <a:endParaRPr kumimoji="1" lang="zh-CN" altLang="en-US" sz="3600" b="1" dirty="0">
              <a:latin typeface="黑体" panose="02010609060101010101" pitchFamily="49" charset="-122"/>
              <a:ea typeface="黑体" panose="02010609060101010101" pitchFamily="49" charset="-122"/>
            </a:endParaRPr>
          </a:p>
        </p:txBody>
      </p:sp>
      <p:sp>
        <p:nvSpPr>
          <p:cNvPr id="9" name="Line 4"/>
          <p:cNvSpPr>
            <a:spLocks noChangeShapeType="1"/>
          </p:cNvSpPr>
          <p:nvPr/>
        </p:nvSpPr>
        <p:spPr bwMode="auto">
          <a:xfrm>
            <a:off x="2267744" y="2632972"/>
            <a:ext cx="0" cy="828000"/>
          </a:xfrm>
          <a:prstGeom prst="line">
            <a:avLst/>
          </a:prstGeom>
          <a:noFill/>
          <a:ln w="57150">
            <a:solidFill>
              <a:srgbClr val="993366"/>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4139952" y="1268760"/>
            <a:ext cx="4357283"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anose="05000000000000000000" pitchFamily="2" charset="2"/>
              <a:buNone/>
            </a:pPr>
            <a:r>
              <a:rPr kumimoji="1" lang="zh-CN" altLang="en-US" sz="3600" b="1" dirty="0" smtClean="0">
                <a:solidFill>
                  <a:schemeClr val="accent1"/>
                </a:solidFill>
                <a:latin typeface="黑体" panose="02010609060101010101" pitchFamily="49" charset="-122"/>
                <a:ea typeface="黑体" panose="02010609060101010101" pitchFamily="49" charset="-122"/>
              </a:rPr>
              <a:t>    暴风雨来临时，</a:t>
            </a:r>
            <a:endParaRPr kumimoji="1" lang="en-US" altLang="zh-CN" sz="3600" b="1" dirty="0" smtClean="0">
              <a:solidFill>
                <a:schemeClr val="accent1"/>
              </a:solidFill>
              <a:latin typeface="黑体" panose="02010609060101010101" pitchFamily="49" charset="-122"/>
              <a:ea typeface="黑体" panose="02010609060101010101" pitchFamily="49" charset="-122"/>
            </a:endParaRPr>
          </a:p>
          <a:p>
            <a:pPr>
              <a:buFont typeface="Wingdings" panose="05000000000000000000" pitchFamily="2" charset="2"/>
              <a:buNone/>
            </a:pPr>
            <a:r>
              <a:rPr kumimoji="1" lang="zh-CN" altLang="en-US" sz="3600" b="1" dirty="0" smtClean="0">
                <a:solidFill>
                  <a:schemeClr val="accent1"/>
                </a:solidFill>
                <a:latin typeface="黑体" panose="02010609060101010101" pitchFamily="49" charset="-122"/>
                <a:ea typeface="黑体" panose="02010609060101010101" pitchFamily="49" charset="-122"/>
              </a:rPr>
              <a:t>是怎样的情景？</a:t>
            </a:r>
            <a:endParaRPr kumimoji="1" lang="en-US" altLang="zh-CN" sz="3600" b="1" dirty="0" smtClean="0">
              <a:solidFill>
                <a:schemeClr val="accent1"/>
              </a:solidFill>
              <a:latin typeface="黑体" panose="02010609060101010101" pitchFamily="49" charset="-122"/>
              <a:ea typeface="黑体" panose="02010609060101010101" pitchFamily="49" charset="-122"/>
            </a:endParaRPr>
          </a:p>
          <a:p>
            <a:pPr>
              <a:buFont typeface="Wingdings" panose="05000000000000000000" pitchFamily="2" charset="2"/>
              <a:buNone/>
            </a:pPr>
            <a:endParaRPr kumimoji="1" lang="zh-CN" altLang="en-US" sz="3600" b="1" dirty="0">
              <a:solidFill>
                <a:schemeClr val="accent1"/>
              </a:solidFill>
              <a:latin typeface="黑体" panose="02010609060101010101" pitchFamily="49" charset="-122"/>
              <a:ea typeface="黑体" panose="02010609060101010101" pitchFamily="49" charset="-122"/>
            </a:endParaRPr>
          </a:p>
        </p:txBody>
      </p:sp>
      <p:sp>
        <p:nvSpPr>
          <p:cNvPr id="6" name="TextBox 5"/>
          <p:cNvSpPr txBox="1"/>
          <p:nvPr/>
        </p:nvSpPr>
        <p:spPr>
          <a:xfrm>
            <a:off x="0" y="4005064"/>
            <a:ext cx="9824392" cy="3046988"/>
          </a:xfrm>
          <a:prstGeom prst="rect">
            <a:avLst/>
          </a:prstGeom>
          <a:noFill/>
        </p:spPr>
        <p:txBody>
          <a:bodyPr wrap="square" rtlCol="0">
            <a:spAutoFit/>
          </a:bodyPr>
          <a:lstStyle/>
          <a:p>
            <a:r>
              <a:rPr lang="en-US" altLang="zh-CN" sz="2400" b="1" dirty="0" smtClean="0"/>
              <a:t>       </a:t>
            </a:r>
            <a:r>
              <a:rPr lang="zh-CN" altLang="en-US" sz="2400" b="1" dirty="0" smtClean="0"/>
              <a:t>（第</a:t>
            </a:r>
            <a:r>
              <a:rPr lang="en-US" altLang="zh-CN" sz="2400" b="1" dirty="0" smtClean="0"/>
              <a:t>36</a:t>
            </a:r>
            <a:r>
              <a:rPr lang="zh-CN" altLang="en-US" sz="2400" b="1" dirty="0" smtClean="0"/>
              <a:t>段）</a:t>
            </a:r>
            <a:r>
              <a:rPr lang="zh-CN" altLang="zh-CN" sz="2400" b="1" dirty="0" smtClean="0"/>
              <a:t>那天</a:t>
            </a:r>
            <a:r>
              <a:rPr lang="zh-CN" altLang="zh-CN" sz="2400" b="1" dirty="0"/>
              <a:t>，是他们离家以来所遇到的一个最恶劣的天气</a:t>
            </a:r>
            <a:r>
              <a:rPr lang="zh-CN" altLang="zh-CN" sz="2400" b="1" dirty="0" smtClean="0"/>
              <a:t>。</a:t>
            </a:r>
            <a:endParaRPr lang="en-US" altLang="zh-CN" sz="2400" b="1" dirty="0" smtClean="0"/>
          </a:p>
          <a:p>
            <a:r>
              <a:rPr lang="zh-CN" altLang="zh-CN" sz="2400" b="1" dirty="0" smtClean="0"/>
              <a:t>一早</a:t>
            </a:r>
            <a:r>
              <a:rPr lang="zh-CN" altLang="zh-CN" sz="2400" b="1" dirty="0"/>
              <a:t>上</a:t>
            </a:r>
            <a:r>
              <a:rPr lang="zh-CN" altLang="zh-CN" sz="2400" b="1" dirty="0" smtClean="0"/>
              <a:t>，天</a:t>
            </a:r>
            <a:r>
              <a:rPr lang="zh-CN" altLang="zh-CN" sz="2400" b="1" dirty="0"/>
              <a:t>就阴沉下来。天黑，河水也黑，芦苇成</a:t>
            </a:r>
            <a:r>
              <a:rPr lang="zh-CN" altLang="zh-CN" sz="2400" b="1" dirty="0" smtClean="0"/>
              <a:t>了一</a:t>
            </a:r>
            <a:r>
              <a:rPr lang="zh-CN" altLang="zh-CN" sz="2400" b="1" dirty="0"/>
              <a:t>片黑海</a:t>
            </a:r>
            <a:r>
              <a:rPr lang="zh-CN" altLang="zh-CN" sz="2400" b="1" dirty="0" smtClean="0"/>
              <a:t>。</a:t>
            </a:r>
            <a:endParaRPr lang="en-US" altLang="zh-CN" sz="2400" b="1" dirty="0" smtClean="0"/>
          </a:p>
          <a:p>
            <a:r>
              <a:rPr lang="zh-CN" altLang="zh-CN" sz="2400" b="1" dirty="0" smtClean="0"/>
              <a:t>杜小康甚至</a:t>
            </a:r>
            <a:r>
              <a:rPr lang="zh-CN" altLang="zh-CN" sz="2400" b="1" dirty="0"/>
              <a:t>觉得风也是黑的。临近中午时</a:t>
            </a:r>
            <a:r>
              <a:rPr lang="zh-CN" altLang="zh-CN" sz="2400" b="1" dirty="0" smtClean="0"/>
              <a:t>，雷声</a:t>
            </a:r>
            <a:r>
              <a:rPr lang="zh-CN" altLang="zh-CN" sz="2400" b="1" dirty="0"/>
              <a:t>已如万辆战车</a:t>
            </a:r>
            <a:r>
              <a:rPr lang="zh-CN" altLang="zh-CN" sz="2400" b="1" dirty="0" smtClean="0"/>
              <a:t>从</a:t>
            </a:r>
            <a:endParaRPr lang="en-US" altLang="zh-CN" sz="2400" b="1" dirty="0" smtClean="0"/>
          </a:p>
          <a:p>
            <a:r>
              <a:rPr lang="zh-CN" altLang="zh-CN" sz="2400" b="1" dirty="0" smtClean="0"/>
              <a:t>天边滚动过来</a:t>
            </a:r>
            <a:r>
              <a:rPr lang="zh-CN" altLang="zh-CN" sz="2400" b="1" dirty="0"/>
              <a:t>，过不一会，</a:t>
            </a:r>
            <a:r>
              <a:rPr lang="zh-CN" altLang="zh-CN" sz="2400" b="1" dirty="0" smtClean="0"/>
              <a:t>暴风雨</a:t>
            </a:r>
            <a:r>
              <a:rPr lang="zh-CN" altLang="zh-CN" sz="2400" b="1" dirty="0"/>
              <a:t>就歇斯底里地开始了，顿时</a:t>
            </a:r>
            <a:r>
              <a:rPr lang="zh-CN" altLang="zh-CN" sz="2400" b="1" dirty="0" smtClean="0"/>
              <a:t>，</a:t>
            </a:r>
            <a:endParaRPr lang="en-US" altLang="zh-CN" sz="2400" b="1" dirty="0" smtClean="0"/>
          </a:p>
          <a:p>
            <a:r>
              <a:rPr lang="zh-CN" altLang="zh-CN" sz="2400" b="1" dirty="0" smtClean="0"/>
              <a:t>天昏地暗，仿佛世纪已</a:t>
            </a:r>
            <a:r>
              <a:rPr lang="zh-CN" altLang="zh-CN" sz="2400" b="1" dirty="0"/>
              <a:t>到了末日。四下里，一片呼呼的风声和</a:t>
            </a:r>
            <a:r>
              <a:rPr lang="zh-CN" altLang="zh-CN" sz="2400" b="1" dirty="0" smtClean="0"/>
              <a:t>千万</a:t>
            </a:r>
            <a:endParaRPr lang="en-US" altLang="zh-CN" sz="2400" b="1" dirty="0" smtClean="0"/>
          </a:p>
          <a:p>
            <a:r>
              <a:rPr lang="zh-CN" altLang="zh-CN" sz="2400" b="1" dirty="0" smtClean="0"/>
              <a:t>支芦苇被</a:t>
            </a:r>
            <a:r>
              <a:rPr lang="zh-CN" altLang="zh-CN" sz="2400" b="1" dirty="0"/>
              <a:t>风撅断的咔嚓声。</a:t>
            </a:r>
            <a:r>
              <a:rPr lang="en-US" altLang="zh-CN" sz="2400" b="1" dirty="0"/>
              <a:t> </a:t>
            </a:r>
            <a:endParaRPr lang="en-US" altLang="zh-CN" sz="2400" b="1" dirty="0" smtClean="0"/>
          </a:p>
          <a:p>
            <a:r>
              <a:rPr lang="en-US" altLang="zh-CN" sz="2400" b="1" dirty="0"/>
              <a:t>……</a:t>
            </a:r>
            <a:br>
              <a:rPr lang="en-US" altLang="zh-CN" sz="2400" b="1" dirty="0"/>
            </a:br>
            <a:endParaRPr lang="zh-CN" altLang="en-US" sz="2400" b="1" dirty="0"/>
          </a:p>
        </p:txBody>
      </p:sp>
      <p:pic>
        <p:nvPicPr>
          <p:cNvPr id="7" name="Picture 5" descr="bao"/>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80729" y="1218511"/>
            <a:ext cx="3371417" cy="2210489"/>
          </a:xfrm>
          <a:prstGeom prst="rect">
            <a:avLst/>
          </a:prstGeom>
          <a:noFill/>
          <a:extLst>
            <a:ext uri="{909E8E84-426E-40DD-AFC4-6F175D3DCCD1}">
              <a14:hiddenFill xmlns:a14="http://schemas.microsoft.com/office/drawing/2010/main">
                <a:solidFill>
                  <a:srgbClr val="FFFFFF"/>
                </a:solidFill>
              </a14:hiddenFill>
            </a:ext>
          </a:extLst>
        </p:spPr>
      </p:pic>
      <p:sp>
        <p:nvSpPr>
          <p:cNvPr id="8" name="Text Box 3"/>
          <p:cNvSpPr txBox="1">
            <a:spLocks noChangeArrowheads="1"/>
          </p:cNvSpPr>
          <p:nvPr/>
        </p:nvSpPr>
        <p:spPr bwMode="auto">
          <a:xfrm>
            <a:off x="1763688" y="169703"/>
            <a:ext cx="5641509" cy="830997"/>
          </a:xfrm>
          <a:prstGeom prst="rect">
            <a:avLst/>
          </a:prstGeom>
          <a:solidFill>
            <a:schemeClr val="accent2">
              <a:lumMod val="20000"/>
              <a:lumOff val="80000"/>
            </a:schemeClr>
          </a:solidFill>
          <a:ln>
            <a:noFill/>
          </a:ln>
          <a:effectLst/>
        </p:spPr>
        <p:txBody>
          <a:bodyPr wrap="square">
            <a:spAutoFit/>
          </a:bodyPr>
          <a:lstStyle/>
          <a:p>
            <a:pPr>
              <a:spcBef>
                <a:spcPct val="50000"/>
              </a:spcBef>
            </a:pPr>
            <a:r>
              <a:rPr kumimoji="1" lang="zh-CN" altLang="en-US" sz="4800" b="1" dirty="0">
                <a:latin typeface="Times New Roman" panose="02020603050405020304" pitchFamily="18" charset="0"/>
              </a:rPr>
              <a:t>体验</a:t>
            </a:r>
            <a:r>
              <a:rPr kumimoji="1" lang="zh-CN" altLang="en-US" sz="4800" b="1" dirty="0" smtClean="0">
                <a:latin typeface="Times New Roman" panose="02020603050405020304" pitchFamily="18" charset="0"/>
              </a:rPr>
              <a:t>“孤独之旅”                                      </a:t>
            </a:r>
            <a:endParaRPr kumimoji="1" lang="zh-CN" altLang="en-US" sz="4800" b="1" dirty="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612576" y="1052736"/>
            <a:ext cx="8856249"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buFont typeface="Wingdings" panose="05000000000000000000" pitchFamily="2" charset="2"/>
              <a:buNone/>
            </a:pPr>
            <a:r>
              <a:rPr kumimoji="1" lang="zh-CN" altLang="en-US" sz="3600" b="1" dirty="0" smtClean="0">
                <a:solidFill>
                  <a:schemeClr val="accent1"/>
                </a:solidFill>
                <a:latin typeface="黑体" panose="02010609060101010101" pitchFamily="49" charset="-122"/>
                <a:ea typeface="黑体" panose="02010609060101010101" pitchFamily="49" charset="-122"/>
              </a:rPr>
              <a:t>    暴风雨来临时，杜小康有怎样的表现？</a:t>
            </a:r>
            <a:endParaRPr kumimoji="1" lang="en-US" altLang="zh-CN" sz="3600" b="1" dirty="0" smtClean="0">
              <a:solidFill>
                <a:schemeClr val="accent1"/>
              </a:solidFill>
              <a:latin typeface="黑体" panose="02010609060101010101" pitchFamily="49" charset="-122"/>
              <a:ea typeface="黑体" panose="02010609060101010101" pitchFamily="49" charset="-122"/>
            </a:endParaRPr>
          </a:p>
          <a:p>
            <a:pPr>
              <a:buFont typeface="Wingdings" panose="05000000000000000000" pitchFamily="2" charset="2"/>
              <a:buNone/>
            </a:pPr>
            <a:endParaRPr kumimoji="1" lang="zh-CN" altLang="en-US" sz="3600" b="1" dirty="0">
              <a:solidFill>
                <a:schemeClr val="accent1"/>
              </a:solidFill>
              <a:latin typeface="黑体" panose="02010609060101010101" pitchFamily="49" charset="-122"/>
              <a:ea typeface="黑体" panose="02010609060101010101" pitchFamily="49" charset="-122"/>
            </a:endParaRPr>
          </a:p>
        </p:txBody>
      </p:sp>
      <p:sp>
        <p:nvSpPr>
          <p:cNvPr id="6" name="TextBox 5"/>
          <p:cNvSpPr txBox="1"/>
          <p:nvPr/>
        </p:nvSpPr>
        <p:spPr>
          <a:xfrm>
            <a:off x="246732" y="2132856"/>
            <a:ext cx="8837264" cy="1569660"/>
          </a:xfrm>
          <a:prstGeom prst="rect">
            <a:avLst/>
          </a:prstGeom>
          <a:solidFill>
            <a:schemeClr val="bg2">
              <a:lumMod val="90000"/>
            </a:schemeClr>
          </a:solidFill>
        </p:spPr>
        <p:txBody>
          <a:bodyPr wrap="square" rtlCol="0">
            <a:spAutoFit/>
          </a:bodyPr>
          <a:lstStyle/>
          <a:p>
            <a:r>
              <a:rPr lang="zh-CN" altLang="en-US" sz="2400" b="1" dirty="0" smtClean="0"/>
              <a:t>（第</a:t>
            </a:r>
            <a:r>
              <a:rPr lang="en-US" altLang="zh-CN" sz="2400" b="1" dirty="0" smtClean="0"/>
              <a:t>38</a:t>
            </a:r>
            <a:r>
              <a:rPr lang="zh-CN" altLang="en-US" sz="2400" b="1" dirty="0" smtClean="0"/>
              <a:t>段）</a:t>
            </a:r>
            <a:r>
              <a:rPr lang="zh-CN" altLang="zh-CN" sz="2400" b="1" dirty="0" smtClean="0"/>
              <a:t>杜小康</a:t>
            </a:r>
            <a:r>
              <a:rPr lang="zh-CN" altLang="zh-CN" sz="2400" b="1" dirty="0">
                <a:solidFill>
                  <a:srgbClr val="FF0000"/>
                </a:solidFill>
              </a:rPr>
              <a:t>忘记了父亲</a:t>
            </a:r>
            <a:r>
              <a:rPr lang="zh-CN" altLang="zh-CN" sz="2400" b="1" dirty="0"/>
              <a:t>，朝一股鸭子</a:t>
            </a:r>
            <a:r>
              <a:rPr lang="zh-CN" altLang="zh-CN" sz="2400" b="1" dirty="0">
                <a:solidFill>
                  <a:srgbClr val="FF0000"/>
                </a:solidFill>
              </a:rPr>
              <a:t>追</a:t>
            </a:r>
            <a:r>
              <a:rPr lang="zh-CN" altLang="zh-CN" sz="2400" b="1" dirty="0"/>
              <a:t>去</a:t>
            </a:r>
            <a:r>
              <a:rPr lang="zh-CN" altLang="zh-CN" sz="2400" b="1" dirty="0" smtClean="0"/>
              <a:t>。</a:t>
            </a:r>
            <a:r>
              <a:rPr lang="en-US" altLang="zh-CN" sz="2400" b="1" dirty="0" smtClean="0"/>
              <a:t>……</a:t>
            </a:r>
            <a:endParaRPr lang="en-US" altLang="zh-CN" sz="2400" b="1" dirty="0" smtClean="0"/>
          </a:p>
          <a:p>
            <a:r>
              <a:rPr lang="zh-CN" altLang="zh-CN" sz="2400" b="1" dirty="0"/>
              <a:t>他</a:t>
            </a:r>
            <a:r>
              <a:rPr lang="zh-CN" altLang="zh-CN" sz="2400" b="1" dirty="0">
                <a:solidFill>
                  <a:srgbClr val="FF0000"/>
                </a:solidFill>
              </a:rPr>
              <a:t>紧紧地跟随</a:t>
            </a:r>
            <a:r>
              <a:rPr lang="zh-CN" altLang="zh-CN" sz="2400" b="1" dirty="0"/>
              <a:t>着它们。他</a:t>
            </a:r>
            <a:r>
              <a:rPr lang="zh-CN" altLang="zh-CN" sz="2400" b="1" dirty="0">
                <a:solidFill>
                  <a:srgbClr val="FF0000"/>
                </a:solidFill>
              </a:rPr>
              <a:t>不停地用手拨</a:t>
            </a:r>
            <a:r>
              <a:rPr lang="zh-CN" altLang="zh-CN" sz="2400" b="1" dirty="0"/>
              <a:t>着眼前的芦苇</a:t>
            </a:r>
            <a:r>
              <a:rPr lang="zh-CN" altLang="zh-CN" sz="2400" b="1" dirty="0" smtClean="0"/>
              <a:t>。</a:t>
            </a:r>
            <a:r>
              <a:rPr lang="en-US" altLang="zh-CN" sz="2400" b="1" dirty="0" smtClean="0"/>
              <a:t>……</a:t>
            </a:r>
            <a:endParaRPr lang="en-US" altLang="zh-CN" sz="2400" b="1" dirty="0" smtClean="0"/>
          </a:p>
          <a:p>
            <a:r>
              <a:rPr lang="zh-CN" altLang="zh-CN" sz="2400" b="1" dirty="0"/>
              <a:t>他感到脚钻心地疼痛。他</a:t>
            </a:r>
            <a:r>
              <a:rPr lang="zh-CN" altLang="zh-CN" sz="2400" b="1" dirty="0">
                <a:solidFill>
                  <a:srgbClr val="FF0000"/>
                </a:solidFill>
              </a:rPr>
              <a:t>顾不得去察看</a:t>
            </a:r>
            <a:r>
              <a:rPr lang="zh-CN" altLang="zh-CN" sz="2400" b="1" dirty="0"/>
              <a:t>一下</a:t>
            </a:r>
            <a:r>
              <a:rPr lang="zh-CN" altLang="zh-CN" sz="2400" b="1" dirty="0" smtClean="0"/>
              <a:t>。</a:t>
            </a:r>
            <a:r>
              <a:rPr lang="en-US" altLang="zh-CN" sz="2400" b="1" dirty="0" smtClean="0"/>
              <a:t>……</a:t>
            </a:r>
            <a:endParaRPr lang="en-US" altLang="zh-CN" sz="2400" b="1" dirty="0" smtClean="0"/>
          </a:p>
          <a:p>
            <a:r>
              <a:rPr lang="zh-CN" altLang="en-US" sz="2400" b="1" dirty="0" smtClean="0"/>
              <a:t>（第</a:t>
            </a:r>
            <a:r>
              <a:rPr lang="en-US" altLang="zh-CN" sz="2400" b="1" dirty="0" smtClean="0"/>
              <a:t>41</a:t>
            </a:r>
            <a:r>
              <a:rPr lang="zh-CN" altLang="en-US" sz="2400" b="1" dirty="0" smtClean="0"/>
              <a:t>段）</a:t>
            </a:r>
            <a:r>
              <a:rPr lang="zh-CN" altLang="zh-CN" sz="2400" b="1" dirty="0" smtClean="0"/>
              <a:t>杜小康</a:t>
            </a:r>
            <a:r>
              <a:rPr lang="zh-CN" altLang="zh-CN" sz="2400" b="1" dirty="0">
                <a:solidFill>
                  <a:srgbClr val="FF0000"/>
                </a:solidFill>
              </a:rPr>
              <a:t>摇摇头：</a:t>
            </a:r>
            <a:r>
              <a:rPr lang="en-US" altLang="zh-CN" sz="2400" b="1" dirty="0">
                <a:solidFill>
                  <a:srgbClr val="FF0000"/>
                </a:solidFill>
              </a:rPr>
              <a:t>“</a:t>
            </a:r>
            <a:r>
              <a:rPr lang="zh-CN" altLang="zh-CN" sz="2400" b="1" dirty="0">
                <a:solidFill>
                  <a:srgbClr val="FF0000"/>
                </a:solidFill>
              </a:rPr>
              <a:t>还是分头去找吧。</a:t>
            </a:r>
            <a:r>
              <a:rPr lang="en-US" altLang="zh-CN" sz="2400" b="1" dirty="0"/>
              <a:t>”</a:t>
            </a:r>
            <a:r>
              <a:rPr lang="zh-CN" altLang="zh-CN" sz="2400" b="1" dirty="0"/>
              <a:t>说完，就又走了。</a:t>
            </a:r>
            <a:r>
              <a:rPr lang="en-US" altLang="zh-CN" sz="2400" b="1" dirty="0"/>
              <a:t> </a:t>
            </a:r>
            <a:endParaRPr lang="zh-CN" altLang="en-US" sz="2400" b="1" dirty="0"/>
          </a:p>
        </p:txBody>
      </p:sp>
      <p:sp>
        <p:nvSpPr>
          <p:cNvPr id="10" name="Rectangle 3"/>
          <p:cNvSpPr>
            <a:spLocks noChangeArrowheads="1"/>
          </p:cNvSpPr>
          <p:nvPr/>
        </p:nvSpPr>
        <p:spPr bwMode="auto">
          <a:xfrm>
            <a:off x="262238" y="5386578"/>
            <a:ext cx="8856249" cy="830997"/>
          </a:xfrm>
          <a:prstGeom prst="rect">
            <a:avLst/>
          </a:prstGeom>
          <a:solidFill>
            <a:schemeClr val="accent2">
              <a:lumMod val="20000"/>
              <a:lumOff val="80000"/>
            </a:schemeClr>
          </a:solidFill>
          <a:ln>
            <a:noFill/>
          </a:ln>
          <a:effectLst/>
        </p:spPr>
        <p:txBody>
          <a:bodyPr wrap="square">
            <a:spAutoFit/>
          </a:bodyPr>
          <a:lstStyle/>
          <a:p>
            <a:r>
              <a:rPr lang="zh-CN" altLang="en-US" sz="2400" b="1" dirty="0" smtClean="0">
                <a:latin typeface="宋体" panose="02010600030101010101" pitchFamily="2" charset="-122"/>
                <a:sym typeface="Wingdings" panose="05000000000000000000" pitchFamily="2" charset="2"/>
              </a:rPr>
              <a:t>（</a:t>
            </a:r>
            <a:r>
              <a:rPr lang="zh-CN" altLang="en-US" sz="2400" b="1" dirty="0">
                <a:latin typeface="宋体" panose="02010600030101010101" pitchFamily="2" charset="-122"/>
                <a:sym typeface="Wingdings" panose="05000000000000000000" pitchFamily="2" charset="2"/>
              </a:rPr>
              <a:t>第</a:t>
            </a:r>
            <a:r>
              <a:rPr lang="en-US" altLang="zh-CN" sz="2400" b="1" dirty="0" smtClean="0">
                <a:latin typeface="宋体" panose="02010600030101010101" pitchFamily="2" charset="-122"/>
                <a:sym typeface="Wingdings" panose="05000000000000000000" pitchFamily="2" charset="2"/>
              </a:rPr>
              <a:t>26</a:t>
            </a:r>
            <a:r>
              <a:rPr lang="zh-CN" altLang="en-US" sz="2400" b="1" dirty="0" smtClean="0">
                <a:latin typeface="宋体" panose="02010600030101010101" pitchFamily="2" charset="-122"/>
                <a:sym typeface="Wingdings" panose="05000000000000000000" pitchFamily="2" charset="2"/>
              </a:rPr>
              <a:t>段）</a:t>
            </a:r>
            <a:r>
              <a:rPr lang="zh-CN" altLang="en-US" sz="2400" b="1" dirty="0">
                <a:latin typeface="宋体" panose="02010600030101010101" pitchFamily="2" charset="-122"/>
                <a:sym typeface="Wingdings" panose="05000000000000000000" pitchFamily="2" charset="2"/>
              </a:rPr>
              <a:t>夜里睡觉时，他</a:t>
            </a:r>
            <a:r>
              <a:rPr lang="zh-CN" altLang="en-US" sz="2400" b="1" dirty="0">
                <a:solidFill>
                  <a:srgbClr val="FF0000"/>
                </a:solidFill>
                <a:latin typeface="宋体" panose="02010600030101010101" pitchFamily="2" charset="-122"/>
                <a:sym typeface="Wingdings" panose="05000000000000000000" pitchFamily="2" charset="2"/>
              </a:rPr>
              <a:t>紧紧地挨着</a:t>
            </a:r>
            <a:r>
              <a:rPr lang="zh-CN" altLang="en-US" sz="2400" b="1" dirty="0">
                <a:latin typeface="宋体" panose="02010600030101010101" pitchFamily="2" charset="-122"/>
                <a:sym typeface="Wingdings" panose="05000000000000000000" pitchFamily="2" charset="2"/>
              </a:rPr>
              <a:t>父亲，并且迟迟不能入睡。</a:t>
            </a:r>
            <a:endParaRPr lang="zh-CN" altLang="en-US" sz="2400" b="1" dirty="0">
              <a:latin typeface="宋体" panose="02010600030101010101" pitchFamily="2" charset="-122"/>
            </a:endParaRPr>
          </a:p>
          <a:p>
            <a:pPr>
              <a:buFont typeface="Wingdings" panose="05000000000000000000" pitchFamily="2" charset="2"/>
              <a:buNone/>
            </a:pPr>
            <a:r>
              <a:rPr kumimoji="1" lang="zh-CN" altLang="en-US" sz="2400" b="1" dirty="0" smtClean="0">
                <a:latin typeface="黑体" panose="02010609060101010101" pitchFamily="49" charset="-122"/>
                <a:ea typeface="黑体" panose="02010609060101010101" pitchFamily="49" charset="-122"/>
              </a:rPr>
              <a:t>（第</a:t>
            </a:r>
            <a:r>
              <a:rPr kumimoji="1" lang="en-US" altLang="zh-CN" sz="2400" b="1" dirty="0" smtClean="0">
                <a:latin typeface="黑体" panose="02010609060101010101" pitchFamily="49" charset="-122"/>
                <a:ea typeface="黑体" panose="02010609060101010101" pitchFamily="49" charset="-122"/>
              </a:rPr>
              <a:t>31</a:t>
            </a:r>
            <a:r>
              <a:rPr kumimoji="1" lang="zh-CN" altLang="en-US" sz="2400" b="1" dirty="0" smtClean="0">
                <a:latin typeface="黑体" panose="02010609060101010101" pitchFamily="49" charset="-122"/>
                <a:ea typeface="黑体" panose="02010609060101010101" pitchFamily="49" charset="-122"/>
              </a:rPr>
              <a:t>段）“</a:t>
            </a:r>
            <a:r>
              <a:rPr kumimoji="1" lang="zh-CN" altLang="en-US" sz="2400" b="1" dirty="0" smtClean="0">
                <a:solidFill>
                  <a:srgbClr val="FF0000"/>
                </a:solidFill>
                <a:latin typeface="黑体" panose="02010609060101010101" pitchFamily="49" charset="-122"/>
                <a:ea typeface="黑体" panose="02010609060101010101" pitchFamily="49" charset="-122"/>
              </a:rPr>
              <a:t>我要回家</a:t>
            </a:r>
            <a:r>
              <a:rPr kumimoji="1" lang="en-US" altLang="zh-CN" sz="2400" b="1" dirty="0" smtClean="0">
                <a:latin typeface="黑体" panose="02010609060101010101" pitchFamily="49" charset="-122"/>
                <a:ea typeface="黑体" panose="02010609060101010101" pitchFamily="49" charset="-122"/>
              </a:rPr>
              <a:t>……</a:t>
            </a:r>
            <a:r>
              <a:rPr kumimoji="1" lang="zh-CN" altLang="en-US" sz="2400" b="1" dirty="0" smtClean="0">
                <a:latin typeface="黑体" panose="02010609060101010101" pitchFamily="49" charset="-122"/>
                <a:ea typeface="黑体" panose="02010609060101010101" pitchFamily="49" charset="-122"/>
              </a:rPr>
              <a:t>”</a:t>
            </a:r>
            <a:endParaRPr kumimoji="1" lang="zh-CN" altLang="en-US" sz="2400" b="1" dirty="0">
              <a:latin typeface="黑体" panose="02010609060101010101" pitchFamily="49" charset="-122"/>
              <a:ea typeface="黑体" panose="02010609060101010101" pitchFamily="49" charset="-122"/>
            </a:endParaRPr>
          </a:p>
        </p:txBody>
      </p:sp>
      <p:sp>
        <p:nvSpPr>
          <p:cNvPr id="2" name="TextBox 1"/>
          <p:cNvSpPr txBox="1"/>
          <p:nvPr/>
        </p:nvSpPr>
        <p:spPr>
          <a:xfrm>
            <a:off x="306736" y="4463248"/>
            <a:ext cx="7596951" cy="923330"/>
          </a:xfrm>
          <a:prstGeom prst="rect">
            <a:avLst/>
          </a:prstGeom>
          <a:noFill/>
        </p:spPr>
        <p:txBody>
          <a:bodyPr wrap="none" rtlCol="0">
            <a:spAutoFit/>
          </a:bodyPr>
          <a:lstStyle/>
          <a:p>
            <a:r>
              <a:rPr kumimoji="1" lang="zh-CN" altLang="en-US" sz="3600" b="1" dirty="0">
                <a:solidFill>
                  <a:schemeClr val="accent1"/>
                </a:solidFill>
                <a:latin typeface="黑体" panose="02010609060101010101" pitchFamily="49" charset="-122"/>
                <a:ea typeface="黑体" panose="02010609060101010101" pitchFamily="49" charset="-122"/>
              </a:rPr>
              <a:t>初到芦荡时，杜小康有怎样</a:t>
            </a:r>
            <a:r>
              <a:rPr kumimoji="1" lang="zh-CN" altLang="en-US" sz="3600" b="1" dirty="0" smtClean="0">
                <a:solidFill>
                  <a:schemeClr val="accent1"/>
                </a:solidFill>
                <a:latin typeface="黑体" panose="02010609060101010101" pitchFamily="49" charset="-122"/>
                <a:ea typeface="黑体" panose="02010609060101010101" pitchFamily="49" charset="-122"/>
              </a:rPr>
              <a:t>的</a:t>
            </a:r>
            <a:r>
              <a:rPr kumimoji="1" lang="zh-CN" altLang="en-US" sz="3600" b="1" dirty="0">
                <a:solidFill>
                  <a:schemeClr val="accent1"/>
                </a:solidFill>
                <a:latin typeface="黑体" panose="02010609060101010101" pitchFamily="49" charset="-122"/>
                <a:ea typeface="黑体" panose="02010609060101010101" pitchFamily="49" charset="-122"/>
              </a:rPr>
              <a:t>表现</a:t>
            </a:r>
            <a:r>
              <a:rPr kumimoji="1" lang="zh-CN" altLang="en-US" sz="3600" b="1" dirty="0" smtClean="0">
                <a:solidFill>
                  <a:schemeClr val="accent1"/>
                </a:solidFill>
                <a:latin typeface="黑体" panose="02010609060101010101" pitchFamily="49" charset="-122"/>
                <a:ea typeface="黑体" panose="02010609060101010101" pitchFamily="49" charset="-122"/>
              </a:rPr>
              <a:t>？</a:t>
            </a:r>
            <a:endParaRPr kumimoji="1" lang="en-US" altLang="zh-CN" sz="3600" b="1" dirty="0">
              <a:solidFill>
                <a:schemeClr val="accent1"/>
              </a:solidFill>
              <a:latin typeface="黑体" panose="02010609060101010101" pitchFamily="49" charset="-122"/>
              <a:ea typeface="黑体" panose="02010609060101010101" pitchFamily="49" charset="-122"/>
            </a:endParaRPr>
          </a:p>
          <a:p>
            <a:endParaRPr lang="zh-CN" altLang="en-US" dirty="0"/>
          </a:p>
        </p:txBody>
      </p:sp>
      <p:sp>
        <p:nvSpPr>
          <p:cNvPr id="7" name="Text Box 3"/>
          <p:cNvSpPr txBox="1">
            <a:spLocks noChangeArrowheads="1"/>
          </p:cNvSpPr>
          <p:nvPr/>
        </p:nvSpPr>
        <p:spPr bwMode="auto">
          <a:xfrm>
            <a:off x="1844609" y="221739"/>
            <a:ext cx="5641509" cy="830997"/>
          </a:xfrm>
          <a:prstGeom prst="rect">
            <a:avLst/>
          </a:prstGeom>
          <a:solidFill>
            <a:schemeClr val="accent2">
              <a:lumMod val="20000"/>
              <a:lumOff val="80000"/>
            </a:schemeClr>
          </a:solidFill>
          <a:ln>
            <a:noFill/>
          </a:ln>
          <a:effectLst/>
        </p:spPr>
        <p:txBody>
          <a:bodyPr wrap="square">
            <a:spAutoFit/>
          </a:bodyPr>
          <a:lstStyle/>
          <a:p>
            <a:pPr>
              <a:spcBef>
                <a:spcPct val="50000"/>
              </a:spcBef>
            </a:pPr>
            <a:r>
              <a:rPr kumimoji="1" lang="zh-CN" altLang="en-US" sz="4800" b="1" dirty="0">
                <a:latin typeface="Times New Roman" panose="02020603050405020304" pitchFamily="18" charset="0"/>
              </a:rPr>
              <a:t>体验</a:t>
            </a:r>
            <a:r>
              <a:rPr kumimoji="1" lang="zh-CN" altLang="en-US" sz="4800" b="1" dirty="0" smtClean="0">
                <a:latin typeface="Times New Roman" panose="02020603050405020304" pitchFamily="18" charset="0"/>
              </a:rPr>
              <a:t>“孤独之旅”                                      </a:t>
            </a:r>
            <a:endParaRPr kumimoji="1" lang="zh-CN" altLang="en-US" sz="4800" b="1" dirty="0">
              <a:latin typeface="Times New Roman" panose="02020603050405020304" pitchFamily="18" charset="0"/>
            </a:endParaRPr>
          </a:p>
        </p:txBody>
      </p:sp>
      <p:sp>
        <p:nvSpPr>
          <p:cNvPr id="8" name="Text Box 17"/>
          <p:cNvSpPr txBox="1">
            <a:spLocks noChangeArrowheads="1"/>
          </p:cNvSpPr>
          <p:nvPr/>
        </p:nvSpPr>
        <p:spPr bwMode="auto">
          <a:xfrm>
            <a:off x="5227079" y="3702516"/>
            <a:ext cx="227017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latin typeface="黑体" panose="02010609060101010101" pitchFamily="49" charset="-122"/>
                <a:ea typeface="黑体" panose="02010609060101010101" pitchFamily="49" charset="-122"/>
              </a:rPr>
              <a:t>勇敢 坚强</a:t>
            </a:r>
            <a:endParaRPr kumimoji="1" lang="zh-CN" altLang="en-US" sz="3600"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2"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283999" y="131374"/>
            <a:ext cx="2271776" cy="923330"/>
          </a:xfrm>
          <a:prstGeom prst="rect">
            <a:avLst/>
          </a:prstGeom>
          <a:noFill/>
        </p:spPr>
        <p:txBody>
          <a:bodyPr wrap="none" lIns="91440" tIns="45720" rIns="91440" bIns="45720">
            <a:spAutoFit/>
          </a:bodyPr>
          <a:lstStyle/>
          <a:p>
            <a:pPr algn="ctr"/>
            <a:r>
              <a:rPr lang="zh-CN" alt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品一品</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3" name="TextBox 2"/>
          <p:cNvSpPr txBox="1"/>
          <p:nvPr/>
        </p:nvSpPr>
        <p:spPr>
          <a:xfrm>
            <a:off x="283999" y="972662"/>
            <a:ext cx="2646878" cy="461665"/>
          </a:xfrm>
          <a:prstGeom prst="rect">
            <a:avLst/>
          </a:prstGeom>
          <a:noFill/>
        </p:spPr>
        <p:txBody>
          <a:bodyPr wrap="none" rtlCol="0">
            <a:spAutoFit/>
          </a:bodyPr>
          <a:lstStyle/>
          <a:p>
            <a:r>
              <a:rPr lang="zh-CN" altLang="en-US" sz="2400" b="1" dirty="0" smtClean="0">
                <a:solidFill>
                  <a:srgbClr val="FF0000"/>
                </a:solidFill>
              </a:rPr>
              <a:t>环境描写的作用？</a:t>
            </a:r>
            <a:endParaRPr lang="zh-CN" altLang="en-US" sz="2400" b="1" dirty="0">
              <a:solidFill>
                <a:srgbClr val="FF0000"/>
              </a:solidFill>
            </a:endParaRPr>
          </a:p>
        </p:txBody>
      </p:sp>
      <p:pic>
        <p:nvPicPr>
          <p:cNvPr id="4" name="Picture 5" descr="bao"/>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094306" y="110454"/>
            <a:ext cx="2880320" cy="188849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1609" y="2095522"/>
            <a:ext cx="9303905" cy="2308324"/>
          </a:xfrm>
          <a:prstGeom prst="rect">
            <a:avLst/>
          </a:prstGeom>
          <a:noFill/>
        </p:spPr>
        <p:txBody>
          <a:bodyPr wrap="square" rtlCol="0">
            <a:spAutoFit/>
          </a:bodyPr>
          <a:lstStyle/>
          <a:p>
            <a:r>
              <a:rPr lang="en-US" altLang="zh-CN" sz="2400" b="1" dirty="0" smtClean="0"/>
              <a:t>       </a:t>
            </a:r>
            <a:r>
              <a:rPr lang="zh-CN" altLang="zh-CN" sz="2400" b="1" dirty="0" smtClean="0"/>
              <a:t>那天</a:t>
            </a:r>
            <a:r>
              <a:rPr lang="zh-CN" altLang="zh-CN" sz="2400" b="1" dirty="0"/>
              <a:t>，是他们离家以来所遇到的一个最恶劣的天气</a:t>
            </a:r>
            <a:r>
              <a:rPr lang="zh-CN" altLang="zh-CN" sz="2400" b="1" dirty="0" smtClean="0"/>
              <a:t>。一早</a:t>
            </a:r>
            <a:r>
              <a:rPr lang="zh-CN" altLang="zh-CN" sz="2400" b="1" dirty="0"/>
              <a:t>上，天就阴沉下来。天黑，河水也黑，芦苇成</a:t>
            </a:r>
            <a:r>
              <a:rPr lang="zh-CN" altLang="zh-CN" sz="2400" b="1" dirty="0" smtClean="0"/>
              <a:t>了一</a:t>
            </a:r>
            <a:r>
              <a:rPr lang="zh-CN" altLang="zh-CN" sz="2400" b="1" dirty="0"/>
              <a:t>片黑海。杜小康甚至觉得风也是黑的。临近中午时</a:t>
            </a:r>
            <a:r>
              <a:rPr lang="zh-CN" altLang="zh-CN" sz="2400" b="1" dirty="0" smtClean="0"/>
              <a:t>，雷声</a:t>
            </a:r>
            <a:r>
              <a:rPr lang="zh-CN" altLang="zh-CN" sz="2400" b="1" dirty="0"/>
              <a:t>已如万辆战车从天边滚动过来，过不一会，</a:t>
            </a:r>
            <a:r>
              <a:rPr lang="zh-CN" altLang="zh-CN" sz="2400" b="1" dirty="0" smtClean="0"/>
              <a:t>暴风雨</a:t>
            </a:r>
            <a:r>
              <a:rPr lang="zh-CN" altLang="zh-CN" sz="2400" b="1" dirty="0"/>
              <a:t>就歇斯底里地开始了，顿时，天昏地暗，仿佛</a:t>
            </a:r>
            <a:r>
              <a:rPr lang="zh-CN" altLang="zh-CN" sz="2400" b="1" dirty="0" smtClean="0"/>
              <a:t>世纪已</a:t>
            </a:r>
            <a:r>
              <a:rPr lang="zh-CN" altLang="zh-CN" sz="2400" b="1" dirty="0"/>
              <a:t>到了末日。四下里，一片呼呼的风声和千万支</a:t>
            </a:r>
            <a:r>
              <a:rPr lang="zh-CN" altLang="zh-CN" sz="2400" b="1" dirty="0" smtClean="0"/>
              <a:t>芦苇</a:t>
            </a:r>
            <a:endParaRPr lang="en-US" altLang="zh-CN" sz="2400" b="1" dirty="0" smtClean="0"/>
          </a:p>
          <a:p>
            <a:r>
              <a:rPr lang="zh-CN" altLang="zh-CN" sz="2400" b="1" dirty="0" smtClean="0"/>
              <a:t>被</a:t>
            </a:r>
            <a:r>
              <a:rPr lang="zh-CN" altLang="zh-CN" sz="2400" b="1" dirty="0"/>
              <a:t>风撅断的咔嚓声。</a:t>
            </a:r>
            <a:r>
              <a:rPr lang="en-US" altLang="zh-CN" sz="2400" b="1" dirty="0"/>
              <a:t> </a:t>
            </a:r>
            <a:endParaRPr lang="zh-CN" altLang="en-US" sz="2400" b="1" dirty="0"/>
          </a:p>
        </p:txBody>
      </p:sp>
      <p:sp>
        <p:nvSpPr>
          <p:cNvPr id="6" name="TextBox 5"/>
          <p:cNvSpPr txBox="1"/>
          <p:nvPr/>
        </p:nvSpPr>
        <p:spPr>
          <a:xfrm>
            <a:off x="2545340" y="300651"/>
            <a:ext cx="1422184" cy="584775"/>
          </a:xfrm>
          <a:prstGeom prst="rect">
            <a:avLst/>
          </a:prstGeom>
          <a:noFill/>
        </p:spPr>
        <p:txBody>
          <a:bodyPr wrap="none" rtlCol="0">
            <a:spAutoFit/>
          </a:bodyPr>
          <a:lstStyle/>
          <a:p>
            <a:r>
              <a:rPr lang="zh-CN" altLang="en-US" sz="3200" dirty="0" smtClean="0"/>
              <a:t>第</a:t>
            </a:r>
            <a:r>
              <a:rPr lang="en-US" altLang="zh-CN" sz="3200" dirty="0" smtClean="0"/>
              <a:t>36</a:t>
            </a:r>
            <a:r>
              <a:rPr lang="zh-CN" altLang="en-US" sz="3200" dirty="0" smtClean="0"/>
              <a:t>段</a:t>
            </a:r>
            <a:endParaRPr lang="zh-CN" altLang="en-US" sz="3200" dirty="0"/>
          </a:p>
        </p:txBody>
      </p:sp>
      <p:sp>
        <p:nvSpPr>
          <p:cNvPr id="7" name="TextBox 6"/>
          <p:cNvSpPr txBox="1"/>
          <p:nvPr/>
        </p:nvSpPr>
        <p:spPr>
          <a:xfrm>
            <a:off x="373309" y="4403846"/>
            <a:ext cx="8759129" cy="1815882"/>
          </a:xfrm>
          <a:prstGeom prst="rect">
            <a:avLst/>
          </a:prstGeom>
          <a:solidFill>
            <a:schemeClr val="tx2">
              <a:lumMod val="20000"/>
              <a:lumOff val="80000"/>
            </a:schemeClr>
          </a:solidFill>
        </p:spPr>
        <p:txBody>
          <a:bodyPr wrap="none" rtlCol="0">
            <a:spAutoFit/>
          </a:bodyPr>
          <a:lstStyle/>
          <a:p>
            <a:r>
              <a:rPr lang="zh-CN" altLang="en-US" sz="2800" b="1" dirty="0" smtClean="0">
                <a:solidFill>
                  <a:srgbClr val="FF0000"/>
                </a:solidFill>
              </a:rPr>
              <a:t>交代</a:t>
            </a:r>
            <a:r>
              <a:rPr lang="zh-CN" altLang="en-US" sz="2800" b="1" u="sng" dirty="0" smtClean="0">
                <a:solidFill>
                  <a:srgbClr val="FF0000"/>
                </a:solidFill>
              </a:rPr>
              <a:t>                                                                                </a:t>
            </a:r>
            <a:r>
              <a:rPr lang="zh-CN" altLang="en-US" sz="2800" b="1" dirty="0" smtClean="0"/>
              <a:t>，</a:t>
            </a:r>
            <a:endParaRPr lang="en-US" altLang="zh-CN" sz="2800" b="1" dirty="0" smtClean="0"/>
          </a:p>
          <a:p>
            <a:r>
              <a:rPr lang="zh-CN" altLang="en-US" sz="2800" b="1" dirty="0" smtClean="0">
                <a:solidFill>
                  <a:srgbClr val="FF0000"/>
                </a:solidFill>
              </a:rPr>
              <a:t>渲染了</a:t>
            </a:r>
            <a:r>
              <a:rPr lang="zh-CN" altLang="en-US" sz="2800" b="1" u="sng" dirty="0" smtClean="0"/>
              <a:t>                                                                 </a:t>
            </a:r>
            <a:r>
              <a:rPr lang="zh-CN" altLang="en-US" sz="2800" b="1" dirty="0" smtClean="0"/>
              <a:t>的</a:t>
            </a:r>
            <a:r>
              <a:rPr lang="zh-CN" altLang="en-US" sz="2800" b="1" dirty="0" smtClean="0">
                <a:solidFill>
                  <a:srgbClr val="FF0000"/>
                </a:solidFill>
              </a:rPr>
              <a:t>气氛</a:t>
            </a:r>
            <a:r>
              <a:rPr lang="zh-CN" altLang="en-US" sz="2800" b="1" dirty="0" smtClean="0"/>
              <a:t>，</a:t>
            </a:r>
            <a:endParaRPr lang="en-US" altLang="zh-CN" sz="2800" b="1" dirty="0" smtClean="0"/>
          </a:p>
          <a:p>
            <a:r>
              <a:rPr lang="zh-CN" altLang="en-US" sz="2800" b="1" dirty="0" smtClean="0">
                <a:solidFill>
                  <a:srgbClr val="FF0000"/>
                </a:solidFill>
              </a:rPr>
              <a:t>烘托了</a:t>
            </a:r>
            <a:r>
              <a:rPr lang="zh-CN" altLang="en-US" sz="2800" b="1" u="sng" dirty="0" smtClean="0">
                <a:solidFill>
                  <a:srgbClr val="FF0000"/>
                </a:solidFill>
              </a:rPr>
              <a:t>                                                                          </a:t>
            </a:r>
            <a:r>
              <a:rPr lang="zh-CN" altLang="en-US" sz="2800" b="1" dirty="0" smtClean="0">
                <a:solidFill>
                  <a:srgbClr val="FF0000"/>
                </a:solidFill>
              </a:rPr>
              <a:t>的心情</a:t>
            </a:r>
            <a:r>
              <a:rPr lang="zh-CN" altLang="en-US" sz="2800" b="1" dirty="0" smtClean="0"/>
              <a:t>，</a:t>
            </a:r>
            <a:endParaRPr lang="en-US" altLang="zh-CN" sz="2800" b="1" dirty="0" smtClean="0"/>
          </a:p>
          <a:p>
            <a:r>
              <a:rPr lang="en-US" altLang="zh-CN" sz="2800" b="1" dirty="0"/>
              <a:t>……</a:t>
            </a:r>
            <a:endParaRPr lang="en-US" altLang="zh-CN" sz="2800" b="1" dirty="0" smtClean="0"/>
          </a:p>
        </p:txBody>
      </p:sp>
      <p:sp>
        <p:nvSpPr>
          <p:cNvPr id="8" name="TextBox 7"/>
          <p:cNvSpPr txBox="1"/>
          <p:nvPr/>
        </p:nvSpPr>
        <p:spPr>
          <a:xfrm>
            <a:off x="391204" y="6310721"/>
            <a:ext cx="8759129" cy="523220"/>
          </a:xfrm>
          <a:prstGeom prst="rect">
            <a:avLst/>
          </a:prstGeom>
          <a:solidFill>
            <a:schemeClr val="accent5">
              <a:lumMod val="20000"/>
              <a:lumOff val="80000"/>
            </a:schemeClr>
          </a:solidFill>
        </p:spPr>
        <p:txBody>
          <a:bodyPr wrap="none" rtlCol="0">
            <a:spAutoFit/>
          </a:bodyPr>
          <a:lstStyle/>
          <a:p>
            <a:r>
              <a:rPr lang="zh-CN" altLang="en-US" sz="2800" b="1" dirty="0">
                <a:solidFill>
                  <a:srgbClr val="FF0000"/>
                </a:solidFill>
              </a:rPr>
              <a:t>为下文</a:t>
            </a:r>
            <a:r>
              <a:rPr lang="zh-CN" altLang="en-US" sz="2800" b="1" u="sng" dirty="0">
                <a:solidFill>
                  <a:srgbClr val="FF0000"/>
                </a:solidFill>
              </a:rPr>
              <a:t>                                                                          </a:t>
            </a:r>
            <a:r>
              <a:rPr lang="zh-CN" altLang="en-US" sz="2800" b="1" dirty="0">
                <a:solidFill>
                  <a:srgbClr val="FF0000"/>
                </a:solidFill>
              </a:rPr>
              <a:t>作铺垫</a:t>
            </a:r>
            <a:r>
              <a:rPr lang="zh-CN" altLang="en-US" sz="2800" b="1" dirty="0" smtClean="0"/>
              <a:t>。</a:t>
            </a:r>
            <a:endParaRPr lang="en-US" altLang="zh-CN" sz="2800" b="1"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83999" y="131374"/>
            <a:ext cx="2271776" cy="923330"/>
          </a:xfrm>
          <a:prstGeom prst="rect">
            <a:avLst/>
          </a:prstGeom>
          <a:noFill/>
        </p:spPr>
        <p:txBody>
          <a:bodyPr wrap="none" lIns="91440" tIns="45720" rIns="91440" bIns="45720">
            <a:spAutoFit/>
          </a:bodyPr>
          <a:lstStyle/>
          <a:p>
            <a:pPr algn="ctr"/>
            <a:r>
              <a:rPr lang="zh-CN" alt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品一品</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3" name="TextBox 2"/>
          <p:cNvSpPr txBox="1"/>
          <p:nvPr/>
        </p:nvSpPr>
        <p:spPr>
          <a:xfrm>
            <a:off x="283999" y="972662"/>
            <a:ext cx="2646878" cy="461665"/>
          </a:xfrm>
          <a:prstGeom prst="rect">
            <a:avLst/>
          </a:prstGeom>
          <a:noFill/>
        </p:spPr>
        <p:txBody>
          <a:bodyPr wrap="none" rtlCol="0">
            <a:spAutoFit/>
          </a:bodyPr>
          <a:lstStyle/>
          <a:p>
            <a:r>
              <a:rPr lang="zh-CN" altLang="en-US" sz="2400" b="1" dirty="0" smtClean="0">
                <a:solidFill>
                  <a:srgbClr val="FF0000"/>
                </a:solidFill>
              </a:rPr>
              <a:t>环境描写的作用？</a:t>
            </a:r>
            <a:endParaRPr lang="zh-CN" altLang="en-US" sz="2400" b="1" dirty="0">
              <a:solidFill>
                <a:srgbClr val="FF0000"/>
              </a:solidFill>
            </a:endParaRPr>
          </a:p>
        </p:txBody>
      </p:sp>
      <p:pic>
        <p:nvPicPr>
          <p:cNvPr id="4" name="Picture 5" descr="bao"/>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094306" y="110454"/>
            <a:ext cx="2880320" cy="188849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08655" y="2182212"/>
            <a:ext cx="8511817" cy="3046988"/>
          </a:xfrm>
          <a:prstGeom prst="rect">
            <a:avLst/>
          </a:prstGeom>
          <a:noFill/>
        </p:spPr>
        <p:txBody>
          <a:bodyPr wrap="square" rtlCol="0">
            <a:spAutoFit/>
          </a:bodyPr>
          <a:lstStyle/>
          <a:p>
            <a:r>
              <a:rPr lang="en-US" altLang="zh-CN" sz="2400" b="1" dirty="0" smtClean="0"/>
              <a:t>       </a:t>
            </a:r>
            <a:r>
              <a:rPr lang="zh-CN" altLang="zh-CN" sz="2400" b="1" dirty="0" smtClean="0"/>
              <a:t>那天</a:t>
            </a:r>
            <a:r>
              <a:rPr lang="zh-CN" altLang="zh-CN" sz="2400" b="1" dirty="0"/>
              <a:t>，是他们离家以来所遇到的一个最恶劣的天气</a:t>
            </a:r>
            <a:r>
              <a:rPr lang="zh-CN" altLang="zh-CN" sz="2400" b="1" dirty="0" smtClean="0"/>
              <a:t>。</a:t>
            </a:r>
            <a:endParaRPr lang="en-US" altLang="zh-CN" sz="2400" b="1" dirty="0" smtClean="0"/>
          </a:p>
          <a:p>
            <a:r>
              <a:rPr lang="zh-CN" altLang="zh-CN" sz="2400" b="1" dirty="0" smtClean="0"/>
              <a:t>一早</a:t>
            </a:r>
            <a:r>
              <a:rPr lang="zh-CN" altLang="zh-CN" sz="2400" b="1" dirty="0"/>
              <a:t>上，天就阴沉下来。天黑，河水也黑，芦苇成</a:t>
            </a:r>
            <a:r>
              <a:rPr lang="zh-CN" altLang="zh-CN" sz="2400" b="1" dirty="0" smtClean="0"/>
              <a:t>了</a:t>
            </a:r>
            <a:endParaRPr lang="en-US" altLang="zh-CN" sz="2400" b="1" dirty="0" smtClean="0"/>
          </a:p>
          <a:p>
            <a:r>
              <a:rPr lang="zh-CN" altLang="zh-CN" sz="2400" b="1" dirty="0" smtClean="0"/>
              <a:t>一</a:t>
            </a:r>
            <a:r>
              <a:rPr lang="zh-CN" altLang="zh-CN" sz="2400" b="1" dirty="0"/>
              <a:t>片黑海。杜小康甚至觉得风也是黑的。临近中午时</a:t>
            </a:r>
            <a:r>
              <a:rPr lang="zh-CN" altLang="zh-CN" sz="2400" b="1" dirty="0" smtClean="0"/>
              <a:t>，</a:t>
            </a:r>
            <a:endParaRPr lang="en-US" altLang="zh-CN" sz="2400" b="1" dirty="0" smtClean="0"/>
          </a:p>
          <a:p>
            <a:r>
              <a:rPr lang="zh-CN" altLang="zh-CN" sz="2400" b="1" dirty="0" smtClean="0"/>
              <a:t>雷声</a:t>
            </a:r>
            <a:r>
              <a:rPr lang="zh-CN" altLang="zh-CN" sz="2400" b="1" dirty="0"/>
              <a:t>已如万辆战车从天边滚动过来，过不一会，</a:t>
            </a:r>
            <a:r>
              <a:rPr lang="zh-CN" altLang="zh-CN" sz="2400" b="1" dirty="0" smtClean="0"/>
              <a:t>暴风</a:t>
            </a:r>
            <a:endParaRPr lang="en-US" altLang="zh-CN" sz="2400" b="1" dirty="0" smtClean="0"/>
          </a:p>
          <a:p>
            <a:r>
              <a:rPr lang="zh-CN" altLang="zh-CN" sz="2400" b="1" dirty="0" smtClean="0"/>
              <a:t>雨</a:t>
            </a:r>
            <a:r>
              <a:rPr lang="zh-CN" altLang="zh-CN" sz="2400" b="1" dirty="0"/>
              <a:t>就歇斯底里地开始了，顿时，天昏地暗，仿佛</a:t>
            </a:r>
            <a:r>
              <a:rPr lang="zh-CN" altLang="zh-CN" sz="2400" b="1" dirty="0" smtClean="0"/>
              <a:t>世纪</a:t>
            </a:r>
            <a:endParaRPr lang="en-US" altLang="zh-CN" sz="2400" b="1" dirty="0" smtClean="0"/>
          </a:p>
          <a:p>
            <a:r>
              <a:rPr lang="zh-CN" altLang="zh-CN" sz="2400" b="1" dirty="0" smtClean="0"/>
              <a:t>已</a:t>
            </a:r>
            <a:r>
              <a:rPr lang="zh-CN" altLang="zh-CN" sz="2400" b="1" dirty="0"/>
              <a:t>到了末日。四下里，一片呼呼的风声和千万支</a:t>
            </a:r>
            <a:r>
              <a:rPr lang="zh-CN" altLang="zh-CN" sz="2400" b="1" dirty="0" smtClean="0"/>
              <a:t>芦苇</a:t>
            </a:r>
            <a:endParaRPr lang="en-US" altLang="zh-CN" sz="2400" b="1" dirty="0" smtClean="0"/>
          </a:p>
          <a:p>
            <a:r>
              <a:rPr lang="zh-CN" altLang="zh-CN" sz="2400" b="1" dirty="0" smtClean="0"/>
              <a:t>被</a:t>
            </a:r>
            <a:r>
              <a:rPr lang="zh-CN" altLang="zh-CN" sz="2400" b="1" dirty="0"/>
              <a:t>风撅断的咔嚓声。</a:t>
            </a:r>
            <a:r>
              <a:rPr lang="en-US" altLang="zh-CN" sz="2400" b="1" dirty="0"/>
              <a:t> </a:t>
            </a:r>
            <a:br>
              <a:rPr lang="en-US" altLang="zh-CN" sz="2400" b="1" dirty="0"/>
            </a:br>
            <a:endParaRPr lang="zh-CN" altLang="en-US" sz="2400" b="1" dirty="0"/>
          </a:p>
        </p:txBody>
      </p:sp>
      <p:sp>
        <p:nvSpPr>
          <p:cNvPr id="6" name="TextBox 5"/>
          <p:cNvSpPr txBox="1"/>
          <p:nvPr/>
        </p:nvSpPr>
        <p:spPr>
          <a:xfrm>
            <a:off x="2545340" y="300651"/>
            <a:ext cx="1422184" cy="584775"/>
          </a:xfrm>
          <a:prstGeom prst="rect">
            <a:avLst/>
          </a:prstGeom>
          <a:noFill/>
        </p:spPr>
        <p:txBody>
          <a:bodyPr wrap="none" rtlCol="0">
            <a:spAutoFit/>
          </a:bodyPr>
          <a:lstStyle/>
          <a:p>
            <a:r>
              <a:rPr lang="zh-CN" altLang="en-US" sz="3200" dirty="0" smtClean="0"/>
              <a:t>第</a:t>
            </a:r>
            <a:r>
              <a:rPr lang="en-US" altLang="zh-CN" sz="3200" dirty="0" smtClean="0"/>
              <a:t>36</a:t>
            </a:r>
            <a:r>
              <a:rPr lang="zh-CN" altLang="en-US" sz="3200" dirty="0" smtClean="0"/>
              <a:t>段</a:t>
            </a:r>
            <a:endParaRPr lang="zh-CN" altLang="en-US" sz="3200" dirty="0"/>
          </a:p>
        </p:txBody>
      </p:sp>
      <p:sp>
        <p:nvSpPr>
          <p:cNvPr id="7" name="TextBox 6"/>
          <p:cNvSpPr txBox="1"/>
          <p:nvPr/>
        </p:nvSpPr>
        <p:spPr>
          <a:xfrm>
            <a:off x="179512" y="4889074"/>
            <a:ext cx="8964488" cy="1815882"/>
          </a:xfrm>
          <a:prstGeom prst="rect">
            <a:avLst/>
          </a:prstGeom>
          <a:solidFill>
            <a:schemeClr val="tx2">
              <a:lumMod val="20000"/>
              <a:lumOff val="80000"/>
            </a:schemeClr>
          </a:solidFill>
        </p:spPr>
        <p:txBody>
          <a:bodyPr wrap="square" rtlCol="0">
            <a:spAutoFit/>
          </a:bodyPr>
          <a:lstStyle/>
          <a:p>
            <a:r>
              <a:rPr lang="zh-CN" altLang="en-US" sz="2800" b="1" dirty="0" smtClean="0">
                <a:solidFill>
                  <a:srgbClr val="FF0000"/>
                </a:solidFill>
              </a:rPr>
              <a:t>交代了</a:t>
            </a:r>
            <a:r>
              <a:rPr lang="zh-CN" altLang="en-US" sz="2800" b="1" u="sng" dirty="0" smtClean="0">
                <a:solidFill>
                  <a:srgbClr val="FF0000"/>
                </a:solidFill>
              </a:rPr>
              <a:t>                                                                                             </a:t>
            </a:r>
            <a:r>
              <a:rPr lang="zh-CN" altLang="en-US" sz="2800" b="1" dirty="0" smtClean="0"/>
              <a:t>，</a:t>
            </a:r>
            <a:endParaRPr lang="en-US" altLang="zh-CN" sz="2800" b="1" dirty="0" smtClean="0"/>
          </a:p>
          <a:p>
            <a:r>
              <a:rPr lang="zh-CN" altLang="en-US" sz="2800" b="1" dirty="0" smtClean="0">
                <a:solidFill>
                  <a:srgbClr val="FF0000"/>
                </a:solidFill>
              </a:rPr>
              <a:t>渲染了</a:t>
            </a:r>
            <a:r>
              <a:rPr lang="zh-CN" altLang="en-US" sz="2800" b="1" u="sng" dirty="0" smtClean="0"/>
              <a:t>                                                                        </a:t>
            </a:r>
            <a:r>
              <a:rPr lang="zh-CN" altLang="en-US" sz="2800" b="1" u="sng" dirty="0" smtClean="0">
                <a:solidFill>
                  <a:srgbClr val="FF0000"/>
                </a:solidFill>
              </a:rPr>
              <a:t>气氛   </a:t>
            </a:r>
            <a:r>
              <a:rPr lang="zh-CN" altLang="en-US" sz="2800" b="1" u="sng" dirty="0" smtClean="0"/>
              <a:t>                                            </a:t>
            </a:r>
            <a:endParaRPr lang="en-US" altLang="zh-CN" sz="2800" b="1" dirty="0" smtClean="0">
              <a:solidFill>
                <a:srgbClr val="FF0000"/>
              </a:solidFill>
            </a:endParaRPr>
          </a:p>
          <a:p>
            <a:r>
              <a:rPr lang="zh-CN" altLang="en-US" sz="2800" b="1" dirty="0" smtClean="0">
                <a:solidFill>
                  <a:srgbClr val="FF0000"/>
                </a:solidFill>
              </a:rPr>
              <a:t>烘托了</a:t>
            </a:r>
            <a:r>
              <a:rPr lang="zh-CN" altLang="en-US" sz="2800" b="1" u="sng" dirty="0" smtClean="0">
                <a:solidFill>
                  <a:srgbClr val="FF0000"/>
                </a:solidFill>
              </a:rPr>
              <a:t>                                                                          </a:t>
            </a:r>
            <a:r>
              <a:rPr lang="zh-CN" altLang="en-US" sz="2800" b="1" dirty="0" smtClean="0">
                <a:solidFill>
                  <a:srgbClr val="FF0000"/>
                </a:solidFill>
              </a:rPr>
              <a:t>的心情</a:t>
            </a:r>
            <a:r>
              <a:rPr lang="zh-CN" altLang="en-US" sz="2800" b="1" dirty="0" smtClean="0"/>
              <a:t>，</a:t>
            </a:r>
            <a:endParaRPr lang="en-US" altLang="zh-CN" sz="2800" b="1" dirty="0" smtClean="0"/>
          </a:p>
          <a:p>
            <a:r>
              <a:rPr lang="zh-CN" altLang="en-US" sz="2800" b="1" dirty="0" smtClean="0">
                <a:solidFill>
                  <a:srgbClr val="FF0000"/>
                </a:solidFill>
              </a:rPr>
              <a:t>为下文</a:t>
            </a:r>
            <a:r>
              <a:rPr lang="zh-CN" altLang="en-US" sz="2800" b="1" u="sng" dirty="0" smtClean="0">
                <a:solidFill>
                  <a:srgbClr val="FF0000"/>
                </a:solidFill>
              </a:rPr>
              <a:t>                                                                          </a:t>
            </a:r>
            <a:r>
              <a:rPr lang="zh-CN" altLang="en-US" sz="2800" b="1" dirty="0" smtClean="0">
                <a:solidFill>
                  <a:srgbClr val="FF0000"/>
                </a:solidFill>
              </a:rPr>
              <a:t>作铺垫</a:t>
            </a:r>
            <a:r>
              <a:rPr lang="zh-CN" altLang="en-US" sz="2800" b="1" dirty="0" smtClean="0"/>
              <a:t>。</a:t>
            </a:r>
            <a:endParaRPr lang="en-US" altLang="zh-CN" sz="2800" b="1" dirty="0" smtClean="0"/>
          </a:p>
        </p:txBody>
      </p:sp>
      <p:sp>
        <p:nvSpPr>
          <p:cNvPr id="9" name="TextBox 8"/>
          <p:cNvSpPr txBox="1"/>
          <p:nvPr/>
        </p:nvSpPr>
        <p:spPr>
          <a:xfrm>
            <a:off x="1687813" y="4923459"/>
            <a:ext cx="2350323" cy="461665"/>
          </a:xfrm>
          <a:prstGeom prst="rect">
            <a:avLst/>
          </a:prstGeom>
          <a:noFill/>
        </p:spPr>
        <p:txBody>
          <a:bodyPr wrap="none" rtlCol="0">
            <a:spAutoFit/>
          </a:bodyPr>
          <a:lstStyle/>
          <a:p>
            <a:r>
              <a:rPr lang="zh-CN" altLang="en-US" sz="2400" b="1"/>
              <a:t>当</a:t>
            </a:r>
            <a:r>
              <a:rPr lang="zh-CN" altLang="en-US" sz="2400" b="1" smtClean="0"/>
              <a:t>时</a:t>
            </a:r>
            <a:r>
              <a:rPr lang="zh-CN" altLang="en-US" sz="2400" b="1" dirty="0">
                <a:solidFill>
                  <a:srgbClr val="FF0000"/>
                </a:solidFill>
              </a:rPr>
              <a:t>恶劣</a:t>
            </a:r>
            <a:r>
              <a:rPr lang="zh-CN" altLang="en-US" sz="2400" b="1" dirty="0"/>
              <a:t>的</a:t>
            </a:r>
            <a:r>
              <a:rPr lang="zh-CN" altLang="en-US" sz="2400" b="1" dirty="0" smtClean="0"/>
              <a:t>天气</a:t>
            </a:r>
            <a:endParaRPr lang="zh-CN" altLang="en-US" sz="2400" dirty="0"/>
          </a:p>
        </p:txBody>
      </p:sp>
      <p:sp>
        <p:nvSpPr>
          <p:cNvPr id="10" name="TextBox 9"/>
          <p:cNvSpPr txBox="1"/>
          <p:nvPr/>
        </p:nvSpPr>
        <p:spPr>
          <a:xfrm>
            <a:off x="2761475" y="5779431"/>
            <a:ext cx="3587842" cy="461665"/>
          </a:xfrm>
          <a:prstGeom prst="rect">
            <a:avLst/>
          </a:prstGeom>
          <a:noFill/>
        </p:spPr>
        <p:txBody>
          <a:bodyPr wrap="none" rtlCol="0">
            <a:spAutoFit/>
          </a:bodyPr>
          <a:lstStyle/>
          <a:p>
            <a:r>
              <a:rPr lang="zh-CN" altLang="en-US" sz="2400" b="1" dirty="0"/>
              <a:t>杜小康在暴风雨中的</a:t>
            </a:r>
            <a:r>
              <a:rPr lang="zh-CN" altLang="en-US" sz="2400" b="1" dirty="0">
                <a:solidFill>
                  <a:srgbClr val="FF0000"/>
                </a:solidFill>
              </a:rPr>
              <a:t>恐慌</a:t>
            </a:r>
            <a:endParaRPr lang="zh-CN" altLang="en-US" sz="2400" dirty="0">
              <a:solidFill>
                <a:srgbClr val="FF0000"/>
              </a:solidFill>
            </a:endParaRPr>
          </a:p>
        </p:txBody>
      </p:sp>
      <p:sp>
        <p:nvSpPr>
          <p:cNvPr id="11" name="TextBox 10"/>
          <p:cNvSpPr txBox="1"/>
          <p:nvPr/>
        </p:nvSpPr>
        <p:spPr>
          <a:xfrm>
            <a:off x="1879505" y="6243291"/>
            <a:ext cx="3897221" cy="461665"/>
          </a:xfrm>
          <a:prstGeom prst="rect">
            <a:avLst/>
          </a:prstGeom>
          <a:noFill/>
        </p:spPr>
        <p:txBody>
          <a:bodyPr wrap="none" rtlCol="0">
            <a:spAutoFit/>
          </a:bodyPr>
          <a:lstStyle/>
          <a:p>
            <a:r>
              <a:rPr lang="zh-CN" altLang="en-US" sz="2400" b="1" dirty="0"/>
              <a:t>杜小康</a:t>
            </a:r>
            <a:r>
              <a:rPr lang="zh-CN" altLang="en-US" sz="2400" b="1" dirty="0">
                <a:solidFill>
                  <a:srgbClr val="FF0000"/>
                </a:solidFill>
              </a:rPr>
              <a:t>在暴风雨</a:t>
            </a:r>
            <a:r>
              <a:rPr lang="zh-CN" altLang="en-US" sz="2400" b="1" dirty="0" smtClean="0">
                <a:solidFill>
                  <a:srgbClr val="FF0000"/>
                </a:solidFill>
              </a:rPr>
              <a:t>中寻找鸭子</a:t>
            </a:r>
            <a:endParaRPr lang="zh-CN" altLang="en-US" sz="2400" dirty="0">
              <a:solidFill>
                <a:srgbClr val="FF0000"/>
              </a:solidFill>
            </a:endParaRPr>
          </a:p>
        </p:txBody>
      </p:sp>
      <p:sp>
        <p:nvSpPr>
          <p:cNvPr id="8" name="TextBox 7"/>
          <p:cNvSpPr txBox="1"/>
          <p:nvPr/>
        </p:nvSpPr>
        <p:spPr>
          <a:xfrm>
            <a:off x="2557172" y="5273795"/>
            <a:ext cx="3430747" cy="523220"/>
          </a:xfrm>
          <a:prstGeom prst="rect">
            <a:avLst/>
          </a:prstGeom>
          <a:noFill/>
        </p:spPr>
        <p:txBody>
          <a:bodyPr wrap="none" rtlCol="0">
            <a:spAutoFit/>
          </a:bodyPr>
          <a:lstStyle/>
          <a:p>
            <a:r>
              <a:rPr lang="zh-CN" altLang="en-US" sz="2800" b="1" u="sng" dirty="0"/>
              <a:t>暴风雨来临时</a:t>
            </a:r>
            <a:r>
              <a:rPr lang="zh-CN" altLang="en-US" sz="2800" b="1" u="sng" dirty="0">
                <a:solidFill>
                  <a:srgbClr val="FF0000"/>
                </a:solidFill>
              </a:rPr>
              <a:t>恐怖</a:t>
            </a:r>
            <a:r>
              <a:rPr lang="zh-CN" altLang="en-US" sz="2800" b="1" u="sng" dirty="0"/>
              <a:t>的</a:t>
            </a:r>
            <a:endParaRPr lang="zh-CN" altLang="en-US" sz="2800" dirty="0"/>
          </a:p>
        </p:txBody>
      </p:sp>
      <p:sp>
        <p:nvSpPr>
          <p:cNvPr id="12" name="椭圆 11"/>
          <p:cNvSpPr/>
          <p:nvPr/>
        </p:nvSpPr>
        <p:spPr>
          <a:xfrm>
            <a:off x="5912779" y="2182212"/>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3" name="椭圆 12"/>
          <p:cNvSpPr/>
          <p:nvPr/>
        </p:nvSpPr>
        <p:spPr>
          <a:xfrm>
            <a:off x="2324937" y="2597512"/>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4" name="椭圆 13"/>
          <p:cNvSpPr/>
          <p:nvPr/>
        </p:nvSpPr>
        <p:spPr>
          <a:xfrm>
            <a:off x="4052041" y="2597512"/>
            <a:ext cx="597039"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5" name="椭圆 14"/>
          <p:cNvSpPr/>
          <p:nvPr/>
        </p:nvSpPr>
        <p:spPr>
          <a:xfrm>
            <a:off x="5561123" y="2597512"/>
            <a:ext cx="595053"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6" name="椭圆 15"/>
          <p:cNvSpPr/>
          <p:nvPr/>
        </p:nvSpPr>
        <p:spPr>
          <a:xfrm>
            <a:off x="1093444" y="2957562"/>
            <a:ext cx="597039"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7" name="椭圆 16"/>
          <p:cNvSpPr/>
          <p:nvPr/>
        </p:nvSpPr>
        <p:spPr>
          <a:xfrm>
            <a:off x="4937427" y="2957562"/>
            <a:ext cx="597039"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8" name="椭圆 17"/>
          <p:cNvSpPr/>
          <p:nvPr/>
        </p:nvSpPr>
        <p:spPr>
          <a:xfrm>
            <a:off x="1410986" y="3308825"/>
            <a:ext cx="1787027"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9" name="椭圆 18"/>
          <p:cNvSpPr/>
          <p:nvPr/>
        </p:nvSpPr>
        <p:spPr>
          <a:xfrm>
            <a:off x="794924" y="3724125"/>
            <a:ext cx="1509575"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20" name="椭圆 19"/>
          <p:cNvSpPr/>
          <p:nvPr/>
        </p:nvSpPr>
        <p:spPr>
          <a:xfrm>
            <a:off x="4789635" y="3695762"/>
            <a:ext cx="1198283"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21" name="椭圆 20"/>
          <p:cNvSpPr/>
          <p:nvPr/>
        </p:nvSpPr>
        <p:spPr>
          <a:xfrm>
            <a:off x="734362" y="2589710"/>
            <a:ext cx="873076" cy="415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fill="hold"/>
                                        <p:tgtEl>
                                          <p:spTgt spid="15"/>
                                        </p:tgtEl>
                                        <p:attrNameLst>
                                          <p:attrName>ppt_x</p:attrName>
                                        </p:attrNameLst>
                                      </p:cBhvr>
                                      <p:tavLst>
                                        <p:tav tm="0">
                                          <p:val>
                                            <p:strVal val="#ppt_x"/>
                                          </p:val>
                                        </p:tav>
                                        <p:tav tm="100000">
                                          <p:val>
                                            <p:strVal val="#ppt_x"/>
                                          </p:val>
                                        </p:tav>
                                      </p:tavLst>
                                    </p:anim>
                                    <p:anim calcmode="lin" valueType="num">
                                      <p:cBhvr additive="base">
                                        <p:cTn id="5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 fill="hold"/>
                                        <p:tgtEl>
                                          <p:spTgt spid="16"/>
                                        </p:tgtEl>
                                        <p:attrNameLst>
                                          <p:attrName>ppt_x</p:attrName>
                                        </p:attrNameLst>
                                      </p:cBhvr>
                                      <p:tavLst>
                                        <p:tav tm="0">
                                          <p:val>
                                            <p:strVal val="#ppt_x"/>
                                          </p:val>
                                        </p:tav>
                                        <p:tav tm="100000">
                                          <p:val>
                                            <p:strVal val="#ppt_x"/>
                                          </p:val>
                                        </p:tav>
                                      </p:tavLst>
                                    </p:anim>
                                    <p:anim calcmode="lin" valueType="num">
                                      <p:cBhvr additive="base">
                                        <p:cTn id="6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ppt_x"/>
                                          </p:val>
                                        </p:tav>
                                        <p:tav tm="100000">
                                          <p:val>
                                            <p:strVal val="#ppt_x"/>
                                          </p:val>
                                        </p:tav>
                                      </p:tavLst>
                                    </p:anim>
                                    <p:anim calcmode="lin" valueType="num">
                                      <p:cBhvr additive="base">
                                        <p:cTn id="6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500" fill="hold"/>
                                        <p:tgtEl>
                                          <p:spTgt spid="18"/>
                                        </p:tgtEl>
                                        <p:attrNameLst>
                                          <p:attrName>ppt_x</p:attrName>
                                        </p:attrNameLst>
                                      </p:cBhvr>
                                      <p:tavLst>
                                        <p:tav tm="0">
                                          <p:val>
                                            <p:strVal val="#ppt_x"/>
                                          </p:val>
                                        </p:tav>
                                        <p:tav tm="100000">
                                          <p:val>
                                            <p:strVal val="#ppt_x"/>
                                          </p:val>
                                        </p:tav>
                                      </p:tavLst>
                                    </p:anim>
                                    <p:anim calcmode="lin" valueType="num">
                                      <p:cBhvr additive="base">
                                        <p:cTn id="7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9"/>
                                        </p:tgtEl>
                                        <p:attrNameLst>
                                          <p:attrName>style.visibility</p:attrName>
                                        </p:attrNameLst>
                                      </p:cBhvr>
                                      <p:to>
                                        <p:strVal val="visible"/>
                                      </p:to>
                                    </p:set>
                                    <p:anim calcmode="lin" valueType="num">
                                      <p:cBhvr additive="base">
                                        <p:cTn id="79" dur="500" fill="hold"/>
                                        <p:tgtEl>
                                          <p:spTgt spid="19"/>
                                        </p:tgtEl>
                                        <p:attrNameLst>
                                          <p:attrName>ppt_x</p:attrName>
                                        </p:attrNameLst>
                                      </p:cBhvr>
                                      <p:tavLst>
                                        <p:tav tm="0">
                                          <p:val>
                                            <p:strVal val="#ppt_x"/>
                                          </p:val>
                                        </p:tav>
                                        <p:tav tm="100000">
                                          <p:val>
                                            <p:strVal val="#ppt_x"/>
                                          </p:val>
                                        </p:tav>
                                      </p:tavLst>
                                    </p:anim>
                                    <p:anim calcmode="lin" valueType="num">
                                      <p:cBhvr additive="base">
                                        <p:cTn id="8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500" fill="hold"/>
                                        <p:tgtEl>
                                          <p:spTgt spid="20"/>
                                        </p:tgtEl>
                                        <p:attrNameLst>
                                          <p:attrName>ppt_x</p:attrName>
                                        </p:attrNameLst>
                                      </p:cBhvr>
                                      <p:tavLst>
                                        <p:tav tm="0">
                                          <p:val>
                                            <p:strVal val="#ppt_x"/>
                                          </p:val>
                                        </p:tav>
                                        <p:tav tm="100000">
                                          <p:val>
                                            <p:strVal val="#ppt_x"/>
                                          </p:val>
                                        </p:tav>
                                      </p:tavLst>
                                    </p:anim>
                                    <p:anim calcmode="lin" valueType="num">
                                      <p:cBhvr additive="base">
                                        <p:cTn id="8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500" fill="hold"/>
                                        <p:tgtEl>
                                          <p:spTgt spid="21"/>
                                        </p:tgtEl>
                                        <p:attrNameLst>
                                          <p:attrName>ppt_x</p:attrName>
                                        </p:attrNameLst>
                                      </p:cBhvr>
                                      <p:tavLst>
                                        <p:tav tm="0">
                                          <p:val>
                                            <p:strVal val="#ppt_x"/>
                                          </p:val>
                                        </p:tav>
                                        <p:tav tm="100000">
                                          <p:val>
                                            <p:strVal val="#ppt_x"/>
                                          </p:val>
                                        </p:tav>
                                      </p:tavLst>
                                    </p:anim>
                                    <p:anim calcmode="lin" valueType="num">
                                      <p:cBhvr additive="base">
                                        <p:cTn id="9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p:bldP spid="10" grpId="0"/>
      <p:bldP spid="11" grpId="0"/>
      <p:bldP spid="8" grpId="0"/>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osho"/>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063458" y="73391"/>
            <a:ext cx="2080541" cy="335930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 y="1373105"/>
            <a:ext cx="7063458" cy="4524315"/>
          </a:xfrm>
          <a:prstGeom prst="rect">
            <a:avLst/>
          </a:prstGeom>
          <a:noFill/>
        </p:spPr>
        <p:txBody>
          <a:bodyPr wrap="square" rtlCol="0">
            <a:spAutoFit/>
          </a:bodyPr>
          <a:lstStyle/>
          <a:p>
            <a:r>
              <a:rPr lang="zh-CN" altLang="en-US" sz="2400" dirty="0" smtClean="0"/>
              <a:t>       </a:t>
            </a:r>
            <a:r>
              <a:rPr lang="zh-CN" altLang="en-US" sz="2400" b="1" dirty="0" smtClean="0"/>
              <a:t>杜小康闻到了一股鸭身上的羽绒气味。他把头歪过去，几乎把脸埋进了一只鸭的蓬松的羽毛里。他哭了起来，但并不是悲哀。他说不明白自己为什么想哭。 </a:t>
            </a:r>
            <a:br>
              <a:rPr lang="zh-CN" altLang="en-US" sz="2400" b="1" dirty="0" smtClean="0"/>
            </a:br>
            <a:r>
              <a:rPr lang="zh-CN" altLang="en-US" sz="2400" b="1" dirty="0" smtClean="0"/>
              <a:t>       </a:t>
            </a:r>
            <a:r>
              <a:rPr lang="zh-CN" altLang="en-US" sz="2400" b="1" dirty="0" smtClean="0">
                <a:solidFill>
                  <a:srgbClr val="0070C0"/>
                </a:solidFill>
              </a:rPr>
              <a:t>雨</a:t>
            </a:r>
            <a:r>
              <a:rPr lang="zh-CN" altLang="en-US" sz="2400" b="1" dirty="0">
                <a:solidFill>
                  <a:srgbClr val="0070C0"/>
                </a:solidFill>
              </a:rPr>
              <a:t>后天晴，天空比任何一个夜晚都要明亮。 </a:t>
            </a:r>
            <a:r>
              <a:rPr lang="zh-CN" altLang="en-US" sz="2400" b="1" dirty="0" smtClean="0">
                <a:solidFill>
                  <a:srgbClr val="0070C0"/>
                </a:solidFill>
              </a:rPr>
              <a:t>杜</a:t>
            </a:r>
            <a:endParaRPr lang="en-US" altLang="zh-CN" sz="2400" b="1" dirty="0" smtClean="0">
              <a:solidFill>
                <a:srgbClr val="0070C0"/>
              </a:solidFill>
            </a:endParaRPr>
          </a:p>
          <a:p>
            <a:r>
              <a:rPr lang="zh-CN" altLang="en-US" sz="2400" b="1" dirty="0" smtClean="0">
                <a:solidFill>
                  <a:srgbClr val="0070C0"/>
                </a:solidFill>
              </a:rPr>
              <a:t>小康长</a:t>
            </a:r>
            <a:r>
              <a:rPr lang="zh-CN" altLang="en-US" sz="2400" b="1" dirty="0">
                <a:solidFill>
                  <a:srgbClr val="0070C0"/>
                </a:solidFill>
              </a:rPr>
              <a:t>这么大，还从未见过蓝成这样的天空</a:t>
            </a:r>
            <a:r>
              <a:rPr lang="zh-CN" altLang="en-US" sz="2400" b="1" dirty="0" smtClean="0">
                <a:solidFill>
                  <a:srgbClr val="0070C0"/>
                </a:solidFill>
              </a:rPr>
              <a:t>。而月</a:t>
            </a:r>
            <a:endParaRPr lang="en-US" altLang="zh-CN" sz="2400" b="1" dirty="0" smtClean="0">
              <a:solidFill>
                <a:srgbClr val="0070C0"/>
              </a:solidFill>
            </a:endParaRPr>
          </a:p>
          <a:p>
            <a:r>
              <a:rPr lang="zh-CN" altLang="en-US" sz="2400" b="1" dirty="0" smtClean="0">
                <a:solidFill>
                  <a:srgbClr val="0070C0"/>
                </a:solidFill>
              </a:rPr>
              <a:t>亮又是</a:t>
            </a:r>
            <a:r>
              <a:rPr lang="zh-CN" altLang="en-US" sz="2400" b="1" dirty="0">
                <a:solidFill>
                  <a:srgbClr val="0070C0"/>
                </a:solidFill>
              </a:rPr>
              <a:t>那么明亮。 </a:t>
            </a:r>
            <a:br>
              <a:rPr lang="zh-CN" altLang="en-US" sz="2400" b="1" dirty="0">
                <a:solidFill>
                  <a:srgbClr val="0070C0"/>
                </a:solidFill>
              </a:rPr>
            </a:br>
            <a:r>
              <a:rPr lang="zh-CN" altLang="en-US" sz="2400" b="1" dirty="0" smtClean="0">
                <a:solidFill>
                  <a:srgbClr val="0070C0"/>
                </a:solidFill>
              </a:rPr>
              <a:t>      </a:t>
            </a:r>
            <a:r>
              <a:rPr lang="zh-CN" altLang="en-US" sz="2400" b="1" dirty="0" smtClean="0"/>
              <a:t>杜小康</a:t>
            </a:r>
            <a:r>
              <a:rPr lang="zh-CN" altLang="en-US" sz="2400" b="1" dirty="0"/>
              <a:t>顺手抠了几根白嫩的芦苇根，在嘴里嚼着</a:t>
            </a:r>
            <a:r>
              <a:rPr lang="zh-CN" altLang="en-US" sz="2400" b="1" dirty="0" smtClean="0"/>
              <a:t>，</a:t>
            </a:r>
            <a:endParaRPr lang="en-US" altLang="zh-CN" sz="2400" b="1" dirty="0" smtClean="0"/>
          </a:p>
          <a:p>
            <a:r>
              <a:rPr lang="zh-CN" altLang="en-US" sz="2400" b="1" dirty="0" smtClean="0"/>
              <a:t>望</a:t>
            </a:r>
            <a:r>
              <a:rPr lang="zh-CN" altLang="en-US" sz="2400" b="1" dirty="0"/>
              <a:t>着异乡的天空，心中不免又想起母亲，想起</a:t>
            </a:r>
            <a:r>
              <a:rPr lang="zh-CN" altLang="en-US" sz="2400" b="1" dirty="0" smtClean="0"/>
              <a:t>桑</a:t>
            </a:r>
            <a:endParaRPr lang="en-US" altLang="zh-CN" sz="2400" b="1" dirty="0" smtClean="0"/>
          </a:p>
          <a:p>
            <a:r>
              <a:rPr lang="zh-CN" altLang="en-US" sz="2400" b="1" dirty="0" smtClean="0"/>
              <a:t>桑</a:t>
            </a:r>
            <a:r>
              <a:rPr lang="zh-CN" altLang="en-US" sz="2400" b="1" dirty="0"/>
              <a:t>和许多油麻地的孩子。但他没有哭。他觉得</a:t>
            </a:r>
            <a:r>
              <a:rPr lang="zh-CN" altLang="en-US" sz="2400" b="1" dirty="0" smtClean="0"/>
              <a:t>自</a:t>
            </a:r>
            <a:endParaRPr lang="en-US" altLang="zh-CN" sz="2400" b="1" dirty="0" smtClean="0"/>
          </a:p>
          <a:p>
            <a:r>
              <a:rPr lang="zh-CN" altLang="en-US" sz="2400" b="1" dirty="0" smtClean="0"/>
              <a:t>己</a:t>
            </a:r>
            <a:r>
              <a:rPr lang="zh-CN" altLang="en-US" sz="2400" b="1" dirty="0"/>
              <a:t>突然长大了，坚强了。 </a:t>
            </a:r>
            <a:br>
              <a:rPr lang="zh-CN" altLang="en-US" sz="2400" b="1" dirty="0"/>
            </a:br>
            <a:r>
              <a:rPr lang="zh-CN" altLang="en-US" sz="2400" b="1" dirty="0" smtClean="0"/>
              <a:t>  </a:t>
            </a:r>
            <a:endParaRPr lang="zh-CN" altLang="en-US" sz="2400" b="1" dirty="0"/>
          </a:p>
        </p:txBody>
      </p:sp>
      <p:sp>
        <p:nvSpPr>
          <p:cNvPr id="5" name="矩形 4"/>
          <p:cNvSpPr/>
          <p:nvPr/>
        </p:nvSpPr>
        <p:spPr>
          <a:xfrm>
            <a:off x="179512" y="73391"/>
            <a:ext cx="2271776" cy="923330"/>
          </a:xfrm>
          <a:prstGeom prst="rect">
            <a:avLst/>
          </a:prstGeom>
          <a:noFill/>
        </p:spPr>
        <p:txBody>
          <a:bodyPr wrap="none" lIns="91440" tIns="45720" rIns="91440" bIns="45720">
            <a:spAutoFit/>
          </a:bodyPr>
          <a:lstStyle/>
          <a:p>
            <a:pPr algn="ctr"/>
            <a:r>
              <a:rPr lang="zh-CN" alt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品一品</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6" name="TextBox 5"/>
          <p:cNvSpPr txBox="1"/>
          <p:nvPr/>
        </p:nvSpPr>
        <p:spPr>
          <a:xfrm>
            <a:off x="2739298" y="242668"/>
            <a:ext cx="1555234" cy="584775"/>
          </a:xfrm>
          <a:prstGeom prst="rect">
            <a:avLst/>
          </a:prstGeom>
          <a:noFill/>
        </p:spPr>
        <p:txBody>
          <a:bodyPr wrap="none" rtlCol="0">
            <a:spAutoFit/>
          </a:bodyPr>
          <a:lstStyle/>
          <a:p>
            <a:r>
              <a:rPr lang="en-US" altLang="zh-CN" sz="3200" b="1" dirty="0" smtClean="0"/>
              <a:t>46-48</a:t>
            </a:r>
            <a:r>
              <a:rPr lang="zh-CN" altLang="en-US" sz="3200" b="1" dirty="0" smtClean="0"/>
              <a:t>段</a:t>
            </a:r>
            <a:endParaRPr lang="zh-CN" altLang="en-US" sz="3200" b="1" dirty="0"/>
          </a:p>
        </p:txBody>
      </p:sp>
      <p:sp>
        <p:nvSpPr>
          <p:cNvPr id="7" name="TextBox 6"/>
          <p:cNvSpPr txBox="1"/>
          <p:nvPr/>
        </p:nvSpPr>
        <p:spPr>
          <a:xfrm>
            <a:off x="292425" y="899802"/>
            <a:ext cx="2646878" cy="461665"/>
          </a:xfrm>
          <a:prstGeom prst="rect">
            <a:avLst/>
          </a:prstGeom>
          <a:noFill/>
        </p:spPr>
        <p:txBody>
          <a:bodyPr wrap="none" rtlCol="0">
            <a:spAutoFit/>
          </a:bodyPr>
          <a:lstStyle/>
          <a:p>
            <a:r>
              <a:rPr lang="zh-CN" altLang="en-US" sz="2400" b="1" dirty="0" smtClean="0">
                <a:solidFill>
                  <a:srgbClr val="FF0000"/>
                </a:solidFill>
              </a:rPr>
              <a:t>环境描写的作用？</a:t>
            </a:r>
            <a:endParaRPr lang="zh-CN" altLang="en-US" sz="2400" b="1" dirty="0">
              <a:solidFill>
                <a:srgbClr val="FF0000"/>
              </a:solidFill>
            </a:endParaRPr>
          </a:p>
        </p:txBody>
      </p:sp>
      <p:sp>
        <p:nvSpPr>
          <p:cNvPr id="2" name="TextBox 6"/>
          <p:cNvSpPr txBox="1"/>
          <p:nvPr/>
        </p:nvSpPr>
        <p:spPr>
          <a:xfrm>
            <a:off x="179705" y="5506085"/>
            <a:ext cx="8569325" cy="1198880"/>
          </a:xfrm>
          <a:prstGeom prst="rect">
            <a:avLst/>
          </a:prstGeom>
          <a:solidFill>
            <a:schemeClr val="tx2">
              <a:lumMod val="20000"/>
              <a:lumOff val="80000"/>
            </a:schemeClr>
          </a:solidFill>
        </p:spPr>
        <p:txBody>
          <a:bodyPr wrap="square" rtlCol="0">
            <a:spAutoFit/>
          </a:bodyPr>
          <a:p>
            <a:r>
              <a:rPr lang="zh-CN" altLang="en-US" sz="2400" b="1" dirty="0" smtClean="0">
                <a:solidFill>
                  <a:srgbClr val="FF0000"/>
                </a:solidFill>
              </a:rPr>
              <a:t>交代了</a:t>
            </a:r>
            <a:r>
              <a:rPr lang="zh-CN" altLang="en-US" sz="2400" b="1" u="sng" dirty="0" smtClean="0">
                <a:solidFill>
                  <a:srgbClr val="FF0000"/>
                </a:solidFill>
              </a:rPr>
              <a:t>                                                                                                     </a:t>
            </a:r>
            <a:r>
              <a:rPr lang="zh-CN" altLang="en-US" sz="2400" b="1" dirty="0" smtClean="0"/>
              <a:t>，</a:t>
            </a:r>
            <a:r>
              <a:rPr lang="zh-CN" altLang="en-US" sz="2400" b="1" u="sng" dirty="0" smtClean="0"/>
              <a:t>                                </a:t>
            </a:r>
            <a:endParaRPr lang="zh-CN" altLang="en-US" sz="2000" b="1" u="sng" dirty="0" smtClean="0">
              <a:solidFill>
                <a:srgbClr val="FF0000"/>
              </a:solidFill>
            </a:endParaRPr>
          </a:p>
          <a:p>
            <a:r>
              <a:rPr lang="zh-CN" altLang="en-US" sz="2400" b="1" dirty="0" smtClean="0">
                <a:solidFill>
                  <a:srgbClr val="FF0000"/>
                </a:solidFill>
              </a:rPr>
              <a:t>烘托了</a:t>
            </a:r>
            <a:r>
              <a:rPr lang="zh-CN" altLang="en-US" sz="2400" b="1" u="sng" dirty="0" smtClean="0">
                <a:solidFill>
                  <a:srgbClr val="FF0000"/>
                </a:solidFill>
              </a:rPr>
              <a:t>                                                                                         </a:t>
            </a:r>
            <a:r>
              <a:rPr lang="zh-CN" altLang="en-US" sz="2400" b="1" dirty="0" smtClean="0">
                <a:solidFill>
                  <a:srgbClr val="FF0000"/>
                </a:solidFill>
              </a:rPr>
              <a:t>的心情</a:t>
            </a:r>
            <a:r>
              <a:rPr lang="zh-CN" altLang="en-US" sz="2000" b="1" dirty="0" smtClean="0"/>
              <a:t>，</a:t>
            </a:r>
            <a:endParaRPr lang="zh-CN" altLang="en-US" sz="2000" b="1" dirty="0" smtClean="0"/>
          </a:p>
          <a:p>
            <a:r>
              <a:rPr lang="zh-CN" altLang="en-US" sz="2400" b="1" dirty="0" smtClean="0">
                <a:solidFill>
                  <a:srgbClr val="FF0000"/>
                </a:solidFill>
              </a:rPr>
              <a:t>暗示了</a:t>
            </a:r>
            <a:r>
              <a:rPr lang="zh-CN" altLang="en-US" sz="2400" b="1" u="sng" dirty="0" smtClean="0">
                <a:solidFill>
                  <a:srgbClr val="FF0000"/>
                </a:solidFill>
              </a:rPr>
              <a:t>                                                                                           </a:t>
            </a:r>
            <a:r>
              <a:rPr lang="zh-CN" altLang="en-US" sz="2400" b="1" dirty="0" smtClean="0">
                <a:solidFill>
                  <a:srgbClr val="FF0000"/>
                </a:solidFill>
              </a:rPr>
              <a:t>  </a:t>
            </a:r>
            <a:r>
              <a:rPr lang="zh-CN" altLang="en-US" sz="2400" b="1" dirty="0" smtClean="0"/>
              <a:t>。</a:t>
            </a:r>
            <a:endParaRPr lang="zh-CN" altLang="en-US" sz="2400" b="1" dirty="0" smtClean="0"/>
          </a:p>
        </p:txBody>
      </p:sp>
      <p:sp>
        <p:nvSpPr>
          <p:cNvPr id="9" name="TextBox 8"/>
          <p:cNvSpPr txBox="1"/>
          <p:nvPr/>
        </p:nvSpPr>
        <p:spPr>
          <a:xfrm>
            <a:off x="2835893" y="5435904"/>
            <a:ext cx="3243580" cy="460375"/>
          </a:xfrm>
          <a:prstGeom prst="rect">
            <a:avLst/>
          </a:prstGeom>
          <a:noFill/>
        </p:spPr>
        <p:txBody>
          <a:bodyPr wrap="none" rtlCol="0">
            <a:spAutoFit/>
          </a:bodyPr>
          <a:p>
            <a:pPr algn="l"/>
            <a:r>
              <a:rPr lang="zh-CN" altLang="en-US" sz="2400" b="1" dirty="0" smtClean="0">
                <a:sym typeface="+mn-ea"/>
              </a:rPr>
              <a:t>当时</a:t>
            </a:r>
            <a:r>
              <a:rPr lang="zh-CN" altLang="en-US" sz="2400" b="1" dirty="0" smtClean="0">
                <a:solidFill>
                  <a:srgbClr val="FF0000"/>
                </a:solidFill>
                <a:sym typeface="+mn-ea"/>
              </a:rPr>
              <a:t>明亮、宁静的环境</a:t>
            </a:r>
            <a:endParaRPr lang="zh-CN" altLang="en-US" sz="2400" b="1" dirty="0" smtClean="0">
              <a:solidFill>
                <a:srgbClr val="FF0000"/>
              </a:solidFill>
              <a:sym typeface="+mn-ea"/>
            </a:endParaRPr>
          </a:p>
        </p:txBody>
      </p:sp>
      <p:sp>
        <p:nvSpPr>
          <p:cNvPr id="10" name="TextBox 9"/>
          <p:cNvSpPr txBox="1"/>
          <p:nvPr/>
        </p:nvSpPr>
        <p:spPr>
          <a:xfrm>
            <a:off x="1277480" y="5875316"/>
            <a:ext cx="5386070" cy="460375"/>
          </a:xfrm>
          <a:prstGeom prst="rect">
            <a:avLst/>
          </a:prstGeom>
          <a:noFill/>
        </p:spPr>
        <p:txBody>
          <a:bodyPr wrap="none" rtlCol="0">
            <a:spAutoFit/>
          </a:bodyPr>
          <a:p>
            <a:pPr algn="l"/>
            <a:r>
              <a:rPr lang="zh-CN" altLang="en-US" sz="2400" b="1" dirty="0" smtClean="0">
                <a:sym typeface="+mn-ea"/>
              </a:rPr>
              <a:t>杜小康经历了磨难后的</a:t>
            </a:r>
            <a:r>
              <a:rPr lang="zh-CN" altLang="en-US" sz="2400" b="1" dirty="0" smtClean="0">
                <a:solidFill>
                  <a:srgbClr val="FF0000"/>
                </a:solidFill>
                <a:sym typeface="+mn-ea"/>
              </a:rPr>
              <a:t>如释重负和喜悦</a:t>
            </a:r>
            <a:endParaRPr lang="zh-CN" altLang="en-US" sz="2400" b="1" dirty="0" smtClean="0">
              <a:solidFill>
                <a:srgbClr val="FF0000"/>
              </a:solidFill>
              <a:sym typeface="+mn-ea"/>
            </a:endParaRPr>
          </a:p>
        </p:txBody>
      </p:sp>
      <p:sp>
        <p:nvSpPr>
          <p:cNvPr id="11" name="TextBox 10"/>
          <p:cNvSpPr txBox="1"/>
          <p:nvPr/>
        </p:nvSpPr>
        <p:spPr>
          <a:xfrm>
            <a:off x="1879505" y="6243291"/>
            <a:ext cx="4467860" cy="460375"/>
          </a:xfrm>
          <a:prstGeom prst="rect">
            <a:avLst/>
          </a:prstGeom>
          <a:noFill/>
        </p:spPr>
        <p:txBody>
          <a:bodyPr wrap="none" rtlCol="0">
            <a:spAutoFit/>
          </a:bodyPr>
          <a:p>
            <a:pPr algn="l"/>
            <a:r>
              <a:rPr lang="zh-CN" altLang="en-US" sz="2400" b="1" dirty="0" smtClean="0">
                <a:sym typeface="+mn-ea"/>
              </a:rPr>
              <a:t>杜小康战胜磨难后的</a:t>
            </a:r>
            <a:r>
              <a:rPr lang="zh-CN" altLang="en-US" sz="2400" b="1" dirty="0" smtClean="0">
                <a:solidFill>
                  <a:srgbClr val="FF0000"/>
                </a:solidFill>
                <a:sym typeface="+mn-ea"/>
              </a:rPr>
              <a:t>坚强和成长</a:t>
            </a:r>
            <a:endParaRPr lang="zh-CN" altLang="en-US" sz="2400" b="1" dirty="0" smtClean="0">
              <a:solidFill>
                <a:srgbClr val="FF0000"/>
              </a:solidFill>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9" grpId="0"/>
      <p:bldP spid="10" grpId="0"/>
      <p:bldP spid="1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osho"/>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063458" y="73391"/>
            <a:ext cx="2080541" cy="335930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 y="1373105"/>
            <a:ext cx="7063458" cy="4524315"/>
          </a:xfrm>
          <a:prstGeom prst="rect">
            <a:avLst/>
          </a:prstGeom>
          <a:noFill/>
        </p:spPr>
        <p:txBody>
          <a:bodyPr wrap="square" rtlCol="0">
            <a:spAutoFit/>
          </a:bodyPr>
          <a:lstStyle/>
          <a:p>
            <a:r>
              <a:rPr lang="zh-CN" altLang="en-US" sz="2400" dirty="0" smtClean="0"/>
              <a:t>       </a:t>
            </a:r>
            <a:r>
              <a:rPr lang="zh-CN" altLang="en-US" sz="2400" b="1" dirty="0" smtClean="0"/>
              <a:t>杜小康闻到了一股鸭身上的羽绒气味。他把头歪过去，几乎把脸埋进了一只鸭的蓬松的羽毛里。他哭了起来，但并不是悲哀。他说不明白自己为什么想哭。 </a:t>
            </a:r>
            <a:br>
              <a:rPr lang="zh-CN" altLang="en-US" sz="2400" b="1" dirty="0" smtClean="0"/>
            </a:br>
            <a:r>
              <a:rPr lang="zh-CN" altLang="en-US" sz="2400" b="1" dirty="0" smtClean="0"/>
              <a:t>       </a:t>
            </a:r>
            <a:r>
              <a:rPr lang="zh-CN" altLang="en-US" sz="2400" b="1" dirty="0" smtClean="0">
                <a:solidFill>
                  <a:srgbClr val="0070C0"/>
                </a:solidFill>
              </a:rPr>
              <a:t>雨</a:t>
            </a:r>
            <a:r>
              <a:rPr lang="zh-CN" altLang="en-US" sz="2400" b="1" dirty="0">
                <a:solidFill>
                  <a:srgbClr val="0070C0"/>
                </a:solidFill>
              </a:rPr>
              <a:t>后天晴，天空比任何一个夜晚都要明亮。 </a:t>
            </a:r>
            <a:r>
              <a:rPr lang="zh-CN" altLang="en-US" sz="2400" b="1" dirty="0" smtClean="0">
                <a:solidFill>
                  <a:srgbClr val="0070C0"/>
                </a:solidFill>
              </a:rPr>
              <a:t>杜</a:t>
            </a:r>
            <a:endParaRPr lang="en-US" altLang="zh-CN" sz="2400" b="1" dirty="0" smtClean="0">
              <a:solidFill>
                <a:srgbClr val="0070C0"/>
              </a:solidFill>
            </a:endParaRPr>
          </a:p>
          <a:p>
            <a:r>
              <a:rPr lang="zh-CN" altLang="en-US" sz="2400" b="1" dirty="0" smtClean="0">
                <a:solidFill>
                  <a:srgbClr val="0070C0"/>
                </a:solidFill>
              </a:rPr>
              <a:t>小康长</a:t>
            </a:r>
            <a:r>
              <a:rPr lang="zh-CN" altLang="en-US" sz="2400" b="1" dirty="0">
                <a:solidFill>
                  <a:srgbClr val="0070C0"/>
                </a:solidFill>
              </a:rPr>
              <a:t>这么大，还从未见过蓝成这样的天空</a:t>
            </a:r>
            <a:r>
              <a:rPr lang="zh-CN" altLang="en-US" sz="2400" b="1" dirty="0" smtClean="0">
                <a:solidFill>
                  <a:srgbClr val="0070C0"/>
                </a:solidFill>
              </a:rPr>
              <a:t>。而月</a:t>
            </a:r>
            <a:endParaRPr lang="en-US" altLang="zh-CN" sz="2400" b="1" dirty="0" smtClean="0">
              <a:solidFill>
                <a:srgbClr val="0070C0"/>
              </a:solidFill>
            </a:endParaRPr>
          </a:p>
          <a:p>
            <a:r>
              <a:rPr lang="zh-CN" altLang="en-US" sz="2400" b="1" dirty="0" smtClean="0">
                <a:solidFill>
                  <a:srgbClr val="0070C0"/>
                </a:solidFill>
              </a:rPr>
              <a:t>亮又是</a:t>
            </a:r>
            <a:r>
              <a:rPr lang="zh-CN" altLang="en-US" sz="2400" b="1" dirty="0">
                <a:solidFill>
                  <a:srgbClr val="0070C0"/>
                </a:solidFill>
              </a:rPr>
              <a:t>那么明亮。 </a:t>
            </a:r>
            <a:br>
              <a:rPr lang="zh-CN" altLang="en-US" sz="2400" b="1" dirty="0">
                <a:solidFill>
                  <a:srgbClr val="0070C0"/>
                </a:solidFill>
              </a:rPr>
            </a:br>
            <a:r>
              <a:rPr lang="zh-CN" altLang="en-US" sz="2400" b="1" dirty="0" smtClean="0">
                <a:solidFill>
                  <a:srgbClr val="0070C0"/>
                </a:solidFill>
              </a:rPr>
              <a:t>      </a:t>
            </a:r>
            <a:r>
              <a:rPr lang="zh-CN" altLang="en-US" sz="2400" b="1" dirty="0" smtClean="0"/>
              <a:t>杜小康</a:t>
            </a:r>
            <a:r>
              <a:rPr lang="zh-CN" altLang="en-US" sz="2400" b="1" dirty="0"/>
              <a:t>顺手抠了几根白嫩的芦苇根，在嘴里嚼着</a:t>
            </a:r>
            <a:r>
              <a:rPr lang="zh-CN" altLang="en-US" sz="2400" b="1" dirty="0" smtClean="0"/>
              <a:t>，</a:t>
            </a:r>
            <a:endParaRPr lang="en-US" altLang="zh-CN" sz="2400" b="1" dirty="0" smtClean="0"/>
          </a:p>
          <a:p>
            <a:r>
              <a:rPr lang="zh-CN" altLang="en-US" sz="2400" b="1" dirty="0" smtClean="0"/>
              <a:t>望</a:t>
            </a:r>
            <a:r>
              <a:rPr lang="zh-CN" altLang="en-US" sz="2400" b="1" dirty="0"/>
              <a:t>着异乡的天空，心中不免又想起母亲，想起</a:t>
            </a:r>
            <a:r>
              <a:rPr lang="zh-CN" altLang="en-US" sz="2400" b="1" dirty="0" smtClean="0"/>
              <a:t>桑</a:t>
            </a:r>
            <a:endParaRPr lang="en-US" altLang="zh-CN" sz="2400" b="1" dirty="0" smtClean="0"/>
          </a:p>
          <a:p>
            <a:r>
              <a:rPr lang="zh-CN" altLang="en-US" sz="2400" b="1" dirty="0" smtClean="0"/>
              <a:t>桑</a:t>
            </a:r>
            <a:r>
              <a:rPr lang="zh-CN" altLang="en-US" sz="2400" b="1" dirty="0"/>
              <a:t>和许多油麻地的孩子。但他没有哭。他觉得</a:t>
            </a:r>
            <a:r>
              <a:rPr lang="zh-CN" altLang="en-US" sz="2400" b="1" dirty="0" smtClean="0"/>
              <a:t>自</a:t>
            </a:r>
            <a:endParaRPr lang="en-US" altLang="zh-CN" sz="2400" b="1" dirty="0" smtClean="0"/>
          </a:p>
          <a:p>
            <a:r>
              <a:rPr lang="zh-CN" altLang="en-US" sz="2400" b="1" dirty="0" smtClean="0"/>
              <a:t>己</a:t>
            </a:r>
            <a:r>
              <a:rPr lang="zh-CN" altLang="en-US" sz="2400" b="1" dirty="0"/>
              <a:t>突然长大了，坚强了。 </a:t>
            </a:r>
            <a:br>
              <a:rPr lang="zh-CN" altLang="en-US" sz="2400" b="1" dirty="0"/>
            </a:br>
            <a:r>
              <a:rPr lang="zh-CN" altLang="en-US" sz="2400" b="1" dirty="0" smtClean="0"/>
              <a:t>  </a:t>
            </a:r>
            <a:endParaRPr lang="zh-CN" altLang="en-US" sz="2400" b="1" dirty="0"/>
          </a:p>
        </p:txBody>
      </p:sp>
      <p:sp>
        <p:nvSpPr>
          <p:cNvPr id="5" name="矩形 4"/>
          <p:cNvSpPr/>
          <p:nvPr/>
        </p:nvSpPr>
        <p:spPr>
          <a:xfrm>
            <a:off x="179512" y="73391"/>
            <a:ext cx="2271776" cy="923330"/>
          </a:xfrm>
          <a:prstGeom prst="rect">
            <a:avLst/>
          </a:prstGeom>
          <a:noFill/>
        </p:spPr>
        <p:txBody>
          <a:bodyPr wrap="none" lIns="91440" tIns="45720" rIns="91440" bIns="45720">
            <a:spAutoFit/>
          </a:bodyPr>
          <a:lstStyle/>
          <a:p>
            <a:pPr algn="ctr"/>
            <a:r>
              <a:rPr lang="zh-CN" alt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品一品</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6" name="TextBox 5"/>
          <p:cNvSpPr txBox="1"/>
          <p:nvPr/>
        </p:nvSpPr>
        <p:spPr>
          <a:xfrm>
            <a:off x="2739298" y="242668"/>
            <a:ext cx="1555234" cy="584775"/>
          </a:xfrm>
          <a:prstGeom prst="rect">
            <a:avLst/>
          </a:prstGeom>
          <a:noFill/>
        </p:spPr>
        <p:txBody>
          <a:bodyPr wrap="none" rtlCol="0">
            <a:spAutoFit/>
          </a:bodyPr>
          <a:lstStyle/>
          <a:p>
            <a:r>
              <a:rPr lang="en-US" altLang="zh-CN" sz="3200" b="1" dirty="0" smtClean="0"/>
              <a:t>46-48</a:t>
            </a:r>
            <a:r>
              <a:rPr lang="zh-CN" altLang="en-US" sz="3200" b="1" dirty="0" smtClean="0"/>
              <a:t>段</a:t>
            </a:r>
            <a:endParaRPr lang="zh-CN" altLang="en-US" sz="3200" b="1" dirty="0"/>
          </a:p>
        </p:txBody>
      </p:sp>
      <p:sp>
        <p:nvSpPr>
          <p:cNvPr id="7" name="TextBox 6"/>
          <p:cNvSpPr txBox="1"/>
          <p:nvPr/>
        </p:nvSpPr>
        <p:spPr>
          <a:xfrm>
            <a:off x="292425" y="899802"/>
            <a:ext cx="2646878" cy="461665"/>
          </a:xfrm>
          <a:prstGeom prst="rect">
            <a:avLst/>
          </a:prstGeom>
          <a:noFill/>
        </p:spPr>
        <p:txBody>
          <a:bodyPr wrap="none" rtlCol="0">
            <a:spAutoFit/>
          </a:bodyPr>
          <a:lstStyle/>
          <a:p>
            <a:r>
              <a:rPr lang="zh-CN" altLang="en-US" sz="2400" b="1" dirty="0" smtClean="0">
                <a:solidFill>
                  <a:srgbClr val="FF0000"/>
                </a:solidFill>
              </a:rPr>
              <a:t>环境描写的作用？</a:t>
            </a:r>
            <a:endParaRPr lang="zh-CN" altLang="en-US" sz="2400" b="1" dirty="0">
              <a:solidFill>
                <a:srgbClr val="FF0000"/>
              </a:solidFill>
            </a:endParaRPr>
          </a:p>
        </p:txBody>
      </p:sp>
      <p:sp>
        <p:nvSpPr>
          <p:cNvPr id="8" name="TextBox 7"/>
          <p:cNvSpPr txBox="1"/>
          <p:nvPr/>
        </p:nvSpPr>
        <p:spPr>
          <a:xfrm>
            <a:off x="596189" y="5672750"/>
            <a:ext cx="7300396" cy="1200329"/>
          </a:xfrm>
          <a:prstGeom prst="rect">
            <a:avLst/>
          </a:prstGeom>
          <a:solidFill>
            <a:schemeClr val="accent5">
              <a:lumMod val="40000"/>
              <a:lumOff val="60000"/>
            </a:schemeClr>
          </a:solidFill>
        </p:spPr>
        <p:txBody>
          <a:bodyPr wrap="none" rtlCol="0">
            <a:spAutoFit/>
          </a:bodyPr>
          <a:lstStyle/>
          <a:p>
            <a:r>
              <a:rPr lang="zh-CN" altLang="en-US" sz="2400" b="1" dirty="0" smtClean="0">
                <a:solidFill>
                  <a:srgbClr val="FF0000"/>
                </a:solidFill>
              </a:rPr>
              <a:t>交代了</a:t>
            </a:r>
            <a:r>
              <a:rPr lang="zh-CN" altLang="en-US" sz="2400" b="1" dirty="0" smtClean="0"/>
              <a:t>当时明亮、宁静的</a:t>
            </a:r>
            <a:r>
              <a:rPr lang="zh-CN" altLang="en-US" sz="2400" b="1" dirty="0" smtClean="0">
                <a:solidFill>
                  <a:srgbClr val="FF0000"/>
                </a:solidFill>
              </a:rPr>
              <a:t>环境</a:t>
            </a:r>
            <a:r>
              <a:rPr lang="zh-CN" altLang="en-US" sz="2400" b="1" dirty="0" smtClean="0"/>
              <a:t>，</a:t>
            </a:r>
            <a:endParaRPr lang="en-US" altLang="zh-CN" sz="2400" b="1" dirty="0" smtClean="0"/>
          </a:p>
          <a:p>
            <a:r>
              <a:rPr lang="zh-CN" altLang="en-US" sz="2400" b="1" dirty="0" smtClean="0">
                <a:solidFill>
                  <a:srgbClr val="FF0000"/>
                </a:solidFill>
              </a:rPr>
              <a:t>烘托了</a:t>
            </a:r>
            <a:r>
              <a:rPr lang="zh-CN" altLang="en-US" sz="2400" b="1" dirty="0" smtClean="0"/>
              <a:t>杜小康经历了磨难后的如释重负和喜悦</a:t>
            </a:r>
            <a:r>
              <a:rPr lang="zh-CN" altLang="en-US" sz="2400" b="1" dirty="0" smtClean="0">
                <a:solidFill>
                  <a:srgbClr val="FF0000"/>
                </a:solidFill>
              </a:rPr>
              <a:t>心情</a:t>
            </a:r>
            <a:r>
              <a:rPr lang="zh-CN" altLang="en-US" sz="2400" b="1" dirty="0" smtClean="0"/>
              <a:t>，</a:t>
            </a:r>
            <a:endParaRPr lang="en-US" altLang="zh-CN" sz="2400" b="1" dirty="0" smtClean="0"/>
          </a:p>
          <a:p>
            <a:r>
              <a:rPr lang="zh-CN" altLang="en-US" sz="2400" b="1" dirty="0">
                <a:solidFill>
                  <a:srgbClr val="FF0000"/>
                </a:solidFill>
              </a:rPr>
              <a:t>暗示</a:t>
            </a:r>
            <a:r>
              <a:rPr lang="zh-CN" altLang="en-US" sz="2400" b="1" dirty="0" smtClean="0">
                <a:solidFill>
                  <a:srgbClr val="FF0000"/>
                </a:solidFill>
              </a:rPr>
              <a:t>了</a:t>
            </a:r>
            <a:r>
              <a:rPr lang="zh-CN" altLang="en-US" sz="2400" b="1" dirty="0" smtClean="0"/>
              <a:t>杜小康战胜磨难后的坚强和成长。</a:t>
            </a:r>
            <a:endParaRPr lang="zh-CN" altLang="en-US" sz="2400" b="1"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69" name="Text Box 17"/>
          <p:cNvSpPr txBox="1">
            <a:spLocks noChangeArrowheads="1"/>
          </p:cNvSpPr>
          <p:nvPr/>
        </p:nvSpPr>
        <p:spPr bwMode="auto">
          <a:xfrm>
            <a:off x="3693244" y="1887333"/>
            <a:ext cx="319991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solidFill>
                  <a:srgbClr val="0000CC"/>
                </a:solidFill>
                <a:latin typeface="黑体" panose="02010609060101010101" pitchFamily="49" charset="-122"/>
                <a:ea typeface="黑体" panose="02010609060101010101" pitchFamily="49" charset="-122"/>
              </a:rPr>
              <a:t> </a:t>
            </a:r>
            <a:r>
              <a:rPr kumimoji="1" lang="zh-CN" altLang="en-US" sz="3600" b="1" dirty="0" smtClean="0">
                <a:latin typeface="黑体" panose="02010609060101010101" pitchFamily="49" charset="-122"/>
                <a:ea typeface="黑体" panose="02010609060101010101" pitchFamily="49" charset="-122"/>
              </a:rPr>
              <a:t>孤独 </a:t>
            </a:r>
            <a:r>
              <a:rPr kumimoji="1" lang="zh-CN" altLang="en-US" sz="3600" b="1" dirty="0" smtClean="0">
                <a:solidFill>
                  <a:srgbClr val="0000CC"/>
                </a:solidFill>
                <a:latin typeface="黑体" panose="02010609060101010101" pitchFamily="49" charset="-122"/>
                <a:ea typeface="黑体" panose="02010609060101010101" pitchFamily="49" charset="-122"/>
              </a:rPr>
              <a:t> </a:t>
            </a:r>
            <a:r>
              <a:rPr kumimoji="1" lang="zh-CN" altLang="en-US" sz="3600" b="1" dirty="0" smtClean="0">
                <a:latin typeface="黑体" panose="02010609060101010101" pitchFamily="49" charset="-122"/>
                <a:ea typeface="黑体" panose="02010609060101010101" pitchFamily="49" charset="-122"/>
              </a:rPr>
              <a:t>茫然</a:t>
            </a:r>
            <a:r>
              <a:rPr kumimoji="1" lang="zh-CN" altLang="en-US" sz="3600" b="1" dirty="0" smtClean="0">
                <a:solidFill>
                  <a:srgbClr val="0000CC"/>
                </a:solidFill>
                <a:latin typeface="黑体" panose="02010609060101010101" pitchFamily="49" charset="-122"/>
                <a:ea typeface="黑体" panose="02010609060101010101" pitchFamily="49" charset="-122"/>
              </a:rPr>
              <a:t>  </a:t>
            </a:r>
            <a:endParaRPr kumimoji="1" lang="zh-CN" altLang="en-US" sz="3600" b="1" dirty="0">
              <a:solidFill>
                <a:srgbClr val="0000CC"/>
              </a:solidFill>
              <a:latin typeface="黑体" panose="02010609060101010101" pitchFamily="49" charset="-122"/>
              <a:ea typeface="黑体" panose="02010609060101010101" pitchFamily="49" charset="-122"/>
            </a:endParaRPr>
          </a:p>
        </p:txBody>
      </p:sp>
      <p:sp>
        <p:nvSpPr>
          <p:cNvPr id="74774" name="WordArt 22"/>
          <p:cNvSpPr>
            <a:spLocks noChangeArrowheads="1" noChangeShapeType="1" noTextEdit="1"/>
          </p:cNvSpPr>
          <p:nvPr/>
        </p:nvSpPr>
        <p:spPr bwMode="auto">
          <a:xfrm>
            <a:off x="1600200" y="381000"/>
            <a:ext cx="3424238" cy="1143000"/>
          </a:xfrm>
          <a:prstGeom prst="rect">
            <a:avLst/>
          </a:prstGeom>
          <a:extLst>
            <a:ext uri="{AF507438-7753-43E0-B8FC-AC1667EBCBE1}">
              <a14:hiddenEffects xmlns:a14="http://schemas.microsoft.com/office/drawing/2010/main">
                <a:effectLst/>
              </a14:hiddenEffects>
            </a:ext>
          </a:extLst>
        </p:spPr>
        <p:txBody>
          <a:bodyPr wrap="none" fromWordArt="1">
            <a:prstTxWarp prst="textChevron">
              <a:avLst>
                <a:gd name="adj" fmla="val 0"/>
              </a:avLst>
            </a:prstTxWarp>
            <a:scene3d>
              <a:camera prst="legacyPerspectiveTopLeft"/>
              <a:lightRig rig="legacyNormal3" dir="r"/>
            </a:scene3d>
            <a:sp3d extrusionH="201600" prstMaterial="legacyMetal">
              <a:extrusionClr>
                <a:srgbClr val="FFFFFF"/>
              </a:extrusionClr>
            </a:sp3d>
          </a:bodyPr>
          <a:lstStyle/>
          <a:p>
            <a:pPr algn="ctr"/>
            <a:r>
              <a:rPr lang="zh-CN" altLang="en-US" sz="4800" b="1" kern="10">
                <a:ln w="9525">
                  <a:round/>
                </a:ln>
                <a:solidFill>
                  <a:srgbClr val="0000FC"/>
                </a:solidFill>
                <a:latin typeface="华文中宋" panose="02010600040101010101" charset="-122"/>
                <a:ea typeface="华文中宋" panose="02010600040101010101" charset="-122"/>
              </a:rPr>
              <a:t>心路历程</a:t>
            </a:r>
            <a:endParaRPr lang="zh-CN" altLang="en-US" sz="4800" b="1" kern="10">
              <a:ln w="9525">
                <a:round/>
              </a:ln>
              <a:solidFill>
                <a:srgbClr val="0000FC"/>
              </a:solidFill>
              <a:latin typeface="华文中宋" panose="02010600040101010101" charset="-122"/>
              <a:ea typeface="华文中宋" panose="02010600040101010101" charset="-122"/>
            </a:endParaRPr>
          </a:p>
        </p:txBody>
      </p:sp>
      <p:sp>
        <p:nvSpPr>
          <p:cNvPr id="24" name="Rectangle 3"/>
          <p:cNvSpPr>
            <a:spLocks noChangeArrowheads="1"/>
          </p:cNvSpPr>
          <p:nvPr/>
        </p:nvSpPr>
        <p:spPr bwMode="auto">
          <a:xfrm>
            <a:off x="93998" y="1893218"/>
            <a:ext cx="389080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anose="05000000000000000000" pitchFamily="2" charset="2"/>
              <a:buNone/>
            </a:pPr>
            <a:r>
              <a:rPr kumimoji="1" lang="zh-CN" altLang="en-US" sz="3600" b="1" dirty="0" smtClean="0">
                <a:solidFill>
                  <a:schemeClr val="accent1"/>
                </a:solidFill>
                <a:latin typeface="黑体" panose="02010609060101010101" pitchFamily="49" charset="-122"/>
                <a:ea typeface="黑体" panose="02010609060101010101" pitchFamily="49" charset="-122"/>
              </a:rPr>
              <a:t>刚出发的第一天：</a:t>
            </a:r>
            <a:endParaRPr kumimoji="1" lang="zh-CN" altLang="en-US" sz="3600" b="1" dirty="0">
              <a:solidFill>
                <a:schemeClr val="accent1"/>
              </a:solidFill>
              <a:latin typeface="黑体" panose="02010609060101010101" pitchFamily="49" charset="-122"/>
              <a:ea typeface="黑体" panose="02010609060101010101" pitchFamily="49" charset="-122"/>
            </a:endParaRPr>
          </a:p>
        </p:txBody>
      </p:sp>
      <p:sp>
        <p:nvSpPr>
          <p:cNvPr id="6" name="Rectangle 5"/>
          <p:cNvSpPr>
            <a:spLocks noChangeArrowheads="1"/>
          </p:cNvSpPr>
          <p:nvPr/>
        </p:nvSpPr>
        <p:spPr bwMode="auto">
          <a:xfrm>
            <a:off x="148019" y="3487710"/>
            <a:ext cx="296427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anose="05000000000000000000" pitchFamily="2" charset="2"/>
              <a:buNone/>
            </a:pPr>
            <a:r>
              <a:rPr kumimoji="1" lang="zh-CN" altLang="en-US" sz="3600" b="1" dirty="0" smtClean="0">
                <a:solidFill>
                  <a:schemeClr val="accent1"/>
                </a:solidFill>
                <a:latin typeface="黑体" panose="02010609060101010101" pitchFamily="49" charset="-122"/>
                <a:ea typeface="黑体" panose="02010609060101010101" pitchFamily="49" charset="-122"/>
              </a:rPr>
              <a:t>初到芦荡</a:t>
            </a:r>
            <a:r>
              <a:rPr kumimoji="1" lang="zh-CN" altLang="en-US" sz="3600" b="1" dirty="0">
                <a:solidFill>
                  <a:schemeClr val="accent1"/>
                </a:solidFill>
                <a:latin typeface="黑体" panose="02010609060101010101" pitchFamily="49" charset="-122"/>
                <a:ea typeface="黑体" panose="02010609060101010101" pitchFamily="49" charset="-122"/>
              </a:rPr>
              <a:t>时：</a:t>
            </a:r>
            <a:endParaRPr kumimoji="1" lang="zh-CN" altLang="en-US" sz="3600" b="1" dirty="0">
              <a:solidFill>
                <a:schemeClr val="accent1"/>
              </a:solidFill>
              <a:latin typeface="黑体" panose="02010609060101010101" pitchFamily="49" charset="-122"/>
              <a:ea typeface="黑体" panose="02010609060101010101" pitchFamily="49" charset="-122"/>
            </a:endParaRPr>
          </a:p>
        </p:txBody>
      </p:sp>
      <p:sp>
        <p:nvSpPr>
          <p:cNvPr id="7" name="Text Box 18"/>
          <p:cNvSpPr txBox="1">
            <a:spLocks noChangeArrowheads="1"/>
          </p:cNvSpPr>
          <p:nvPr/>
        </p:nvSpPr>
        <p:spPr bwMode="auto">
          <a:xfrm>
            <a:off x="2841431" y="3210710"/>
            <a:ext cx="3890809"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solidFill>
                  <a:schemeClr val="accent1"/>
                </a:solidFill>
                <a:latin typeface="黑体" panose="02010609060101010101" pitchFamily="49" charset="-122"/>
                <a:ea typeface="黑体" panose="02010609060101010101" pitchFamily="49" charset="-122"/>
              </a:rPr>
              <a:t>   </a:t>
            </a:r>
            <a:r>
              <a:rPr kumimoji="1" lang="zh-CN" altLang="en-US" sz="3600" b="1" dirty="0" smtClean="0">
                <a:latin typeface="黑体" panose="02010609060101010101" pitchFamily="49" charset="-122"/>
                <a:ea typeface="黑体" panose="02010609060101010101" pitchFamily="49" charset="-122"/>
              </a:rPr>
              <a:t>害怕  胆怯</a:t>
            </a:r>
            <a:endParaRPr kumimoji="1" lang="en-US" altLang="zh-CN" sz="3600" b="1" dirty="0" smtClean="0">
              <a:latin typeface="黑体" panose="02010609060101010101" pitchFamily="49" charset="-122"/>
              <a:ea typeface="黑体" panose="02010609060101010101" pitchFamily="49" charset="-122"/>
            </a:endParaRPr>
          </a:p>
          <a:p>
            <a:r>
              <a:rPr kumimoji="1" lang="zh-CN" altLang="en-US" sz="3600" b="1" dirty="0" smtClean="0">
                <a:latin typeface="黑体" panose="02010609060101010101" pitchFamily="49" charset="-122"/>
                <a:ea typeface="黑体" panose="02010609060101010101" pitchFamily="49" charset="-122"/>
              </a:rPr>
              <a:t>在恐慌中稍稍平静</a:t>
            </a:r>
            <a:endParaRPr kumimoji="1" lang="zh-CN" altLang="en-US" sz="3600" b="1" dirty="0">
              <a:latin typeface="黑体" panose="02010609060101010101" pitchFamily="49" charset="-122"/>
              <a:ea typeface="黑体" panose="02010609060101010101" pitchFamily="49" charset="-122"/>
            </a:endParaRPr>
          </a:p>
        </p:txBody>
      </p:sp>
      <p:sp>
        <p:nvSpPr>
          <p:cNvPr id="9" name="Line 4"/>
          <p:cNvSpPr>
            <a:spLocks noChangeShapeType="1"/>
          </p:cNvSpPr>
          <p:nvPr/>
        </p:nvSpPr>
        <p:spPr bwMode="auto">
          <a:xfrm>
            <a:off x="2267744" y="2632972"/>
            <a:ext cx="0" cy="828000"/>
          </a:xfrm>
          <a:prstGeom prst="line">
            <a:avLst/>
          </a:prstGeom>
          <a:noFill/>
          <a:ln w="57150">
            <a:solidFill>
              <a:srgbClr val="993366"/>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0" name="Rectangle 3"/>
          <p:cNvSpPr>
            <a:spLocks noChangeArrowheads="1"/>
          </p:cNvSpPr>
          <p:nvPr/>
        </p:nvSpPr>
        <p:spPr bwMode="auto">
          <a:xfrm>
            <a:off x="148019" y="5078244"/>
            <a:ext cx="342754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anose="05000000000000000000" pitchFamily="2" charset="2"/>
              <a:buNone/>
            </a:pPr>
            <a:r>
              <a:rPr kumimoji="1" lang="zh-CN" altLang="en-US" sz="3600" b="1" dirty="0" smtClean="0">
                <a:solidFill>
                  <a:schemeClr val="accent1"/>
                </a:solidFill>
                <a:latin typeface="黑体" panose="02010609060101010101" pitchFamily="49" charset="-122"/>
                <a:ea typeface="黑体" panose="02010609060101010101" pitchFamily="49" charset="-122"/>
              </a:rPr>
              <a:t>暴风雨来临时</a:t>
            </a:r>
            <a:r>
              <a:rPr kumimoji="1" lang="zh-CN" altLang="en-US" sz="3600" b="1" dirty="0">
                <a:solidFill>
                  <a:schemeClr val="accent1"/>
                </a:solidFill>
                <a:latin typeface="黑体" panose="02010609060101010101" pitchFamily="49" charset="-122"/>
                <a:ea typeface="黑体" panose="02010609060101010101" pitchFamily="49" charset="-122"/>
              </a:rPr>
              <a:t>：</a:t>
            </a:r>
            <a:endParaRPr kumimoji="1" lang="zh-CN" altLang="en-US" sz="3600" b="1" dirty="0">
              <a:solidFill>
                <a:schemeClr val="accent1"/>
              </a:solidFill>
              <a:latin typeface="黑体" panose="02010609060101010101" pitchFamily="49" charset="-122"/>
              <a:ea typeface="黑体" panose="02010609060101010101" pitchFamily="49" charset="-122"/>
            </a:endParaRPr>
          </a:p>
        </p:txBody>
      </p:sp>
      <p:sp>
        <p:nvSpPr>
          <p:cNvPr id="11" name="Line 4"/>
          <p:cNvSpPr>
            <a:spLocks noChangeShapeType="1"/>
          </p:cNvSpPr>
          <p:nvPr/>
        </p:nvSpPr>
        <p:spPr bwMode="auto">
          <a:xfrm>
            <a:off x="2220459" y="4134041"/>
            <a:ext cx="0" cy="828000"/>
          </a:xfrm>
          <a:prstGeom prst="line">
            <a:avLst/>
          </a:prstGeom>
          <a:noFill/>
          <a:ln w="57150">
            <a:solidFill>
              <a:srgbClr val="993366"/>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2" name="Text Box 17"/>
          <p:cNvSpPr txBox="1">
            <a:spLocks noChangeArrowheads="1"/>
          </p:cNvSpPr>
          <p:nvPr/>
        </p:nvSpPr>
        <p:spPr bwMode="auto">
          <a:xfrm>
            <a:off x="3575560" y="5125977"/>
            <a:ext cx="227017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latin typeface="黑体" panose="02010609060101010101" pitchFamily="49" charset="-122"/>
                <a:ea typeface="黑体" panose="02010609060101010101" pitchFamily="49" charset="-122"/>
              </a:rPr>
              <a:t>勇敢 坚强</a:t>
            </a:r>
            <a:endParaRPr kumimoji="1" lang="zh-CN" altLang="en-US" sz="3600"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Text Box 3"/>
          <p:cNvSpPr txBox="1">
            <a:spLocks noChangeArrowheads="1"/>
          </p:cNvSpPr>
          <p:nvPr/>
        </p:nvSpPr>
        <p:spPr bwMode="auto">
          <a:xfrm>
            <a:off x="1447800" y="381000"/>
            <a:ext cx="769620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endParaRPr lang="en-US" altLang="zh-CN" sz="3200" b="1">
              <a:solidFill>
                <a:schemeClr val="tx2"/>
              </a:solidFill>
            </a:endParaRPr>
          </a:p>
          <a:p>
            <a:pPr eaLnBrk="1" hangingPunct="1">
              <a:spcBef>
                <a:spcPct val="50000"/>
              </a:spcBef>
            </a:pPr>
            <a:endParaRPr lang="en-US" altLang="zh-CN" sz="3200" b="1">
              <a:solidFill>
                <a:schemeClr val="accent2"/>
              </a:solidFill>
              <a:latin typeface="隶书" panose="02010509060101010101" pitchFamily="49" charset="-122"/>
              <a:ea typeface="隶书" panose="02010509060101010101" pitchFamily="49" charset="-122"/>
            </a:endParaRPr>
          </a:p>
        </p:txBody>
      </p:sp>
      <p:sp>
        <p:nvSpPr>
          <p:cNvPr id="29700" name="Text Box 4"/>
          <p:cNvSpPr txBox="1">
            <a:spLocks noChangeArrowheads="1"/>
          </p:cNvSpPr>
          <p:nvPr/>
        </p:nvSpPr>
        <p:spPr bwMode="auto">
          <a:xfrm>
            <a:off x="7237413" y="5334000"/>
            <a:ext cx="458787"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endParaRPr lang="zh-CN" altLang="zh-CN"/>
          </a:p>
        </p:txBody>
      </p:sp>
      <p:sp>
        <p:nvSpPr>
          <p:cNvPr id="29702" name="Text Box 6"/>
          <p:cNvSpPr txBox="1">
            <a:spLocks noChangeArrowheads="1"/>
          </p:cNvSpPr>
          <p:nvPr/>
        </p:nvSpPr>
        <p:spPr bwMode="auto">
          <a:xfrm>
            <a:off x="362407" y="1844824"/>
            <a:ext cx="8153400" cy="4211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600" b="1" dirty="0">
                <a:solidFill>
                  <a:srgbClr val="0000CC"/>
                </a:solidFill>
                <a:ea typeface="楷体_GB2312" pitchFamily="49" charset="-122"/>
              </a:rPr>
              <a:t>       </a:t>
            </a:r>
            <a:r>
              <a:rPr lang="zh-CN" altLang="en-US" sz="3600" b="1" dirty="0" smtClean="0">
                <a:ea typeface="楷体_GB2312" pitchFamily="49" charset="-122"/>
              </a:rPr>
              <a:t>于是</a:t>
            </a:r>
            <a:r>
              <a:rPr lang="zh-CN" altLang="en-US" sz="3600" b="1" dirty="0">
                <a:ea typeface="楷体_GB2312" pitchFamily="49" charset="-122"/>
              </a:rPr>
              <a:t>这个昔日油麻地小学的骄子，能坦然的，甚至不带一丝卑微地在自己曾经辉煌过的油麻地小学的门口摆起了地摊，让油麻地小学的校长桑乔感慨道：</a:t>
            </a:r>
            <a:r>
              <a:rPr lang="zh-CN" altLang="en-US" sz="3600" b="1" dirty="0">
                <a:solidFill>
                  <a:srgbClr val="FF0000"/>
                </a:solidFill>
                <a:ea typeface="楷体_GB2312" pitchFamily="49" charset="-122"/>
              </a:rPr>
              <a:t>“油麻地最有出息的孩子，也许就是杜小康！”</a:t>
            </a:r>
            <a:endParaRPr lang="zh-CN" altLang="en-US" sz="3600" b="1" dirty="0">
              <a:solidFill>
                <a:srgbClr val="FF0000"/>
              </a:solidFill>
              <a:ea typeface="楷体_GB2312" pitchFamily="49" charset="-122"/>
            </a:endParaRPr>
          </a:p>
          <a:p>
            <a:pPr eaLnBrk="1" hangingPunct="1">
              <a:spcBef>
                <a:spcPct val="50000"/>
              </a:spcBef>
            </a:pPr>
            <a:r>
              <a:rPr lang="zh-CN" altLang="en-US" sz="3600" b="1" dirty="0">
                <a:ea typeface="楷体_GB2312" pitchFamily="49" charset="-122"/>
              </a:rPr>
              <a:t>            </a:t>
            </a:r>
            <a:r>
              <a:rPr lang="en-US" altLang="zh-CN" sz="3600" b="1" dirty="0">
                <a:ea typeface="楷体_GB2312" pitchFamily="49" charset="-122"/>
              </a:rPr>
              <a:t>——《</a:t>
            </a:r>
            <a:r>
              <a:rPr lang="zh-CN" altLang="en-US" sz="3600" b="1" dirty="0">
                <a:ea typeface="楷体_GB2312" pitchFamily="49" charset="-122"/>
              </a:rPr>
              <a:t>草房子</a:t>
            </a:r>
            <a:r>
              <a:rPr lang="en-US" altLang="zh-CN" sz="3600" b="1" dirty="0">
                <a:ea typeface="楷体_GB2312" pitchFamily="49" charset="-122"/>
              </a:rPr>
              <a:t>》</a:t>
            </a:r>
            <a:r>
              <a:rPr lang="zh-CN" altLang="en-US" sz="3600" b="1" dirty="0">
                <a:ea typeface="楷体_GB2312" pitchFamily="49" charset="-122"/>
              </a:rPr>
              <a:t>之“红门（二）”</a:t>
            </a:r>
            <a:endParaRPr lang="zh-CN" altLang="en-US" sz="3600" b="1" dirty="0">
              <a:ea typeface="楷体_GB2312" pitchFamily="49" charset="-122"/>
            </a:endParaRPr>
          </a:p>
        </p:txBody>
      </p:sp>
      <p:sp>
        <p:nvSpPr>
          <p:cNvPr id="2" name="矩形 1"/>
          <p:cNvSpPr/>
          <p:nvPr/>
        </p:nvSpPr>
        <p:spPr>
          <a:xfrm>
            <a:off x="1911812" y="409983"/>
            <a:ext cx="5054589" cy="923330"/>
          </a:xfrm>
          <a:prstGeom prst="rect">
            <a:avLst/>
          </a:prstGeom>
          <a:noFill/>
        </p:spPr>
        <p:txBody>
          <a:bodyPr wrap="none" lIns="91440" tIns="45720" rIns="91440" bIns="45720">
            <a:spAutoFit/>
          </a:bodyPr>
          <a:lstStyle/>
          <a:p>
            <a:pPr algn="ctr"/>
            <a:r>
              <a:rPr lang="zh-CN" altLang="en-US" sz="54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以后的杜小康？</a:t>
            </a:r>
            <a:endParaRPr lang="zh-CN" altLang="en-US" sz="54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9702"/>
                                        </p:tgtEl>
                                        <p:attrNameLst>
                                          <p:attrName>style.visibility</p:attrName>
                                        </p:attrNameLst>
                                      </p:cBhvr>
                                      <p:to>
                                        <p:strVal val="visible"/>
                                      </p:to>
                                    </p:set>
                                    <p:animEffect transition="in" filter="wipe(down)">
                                      <p:cBhvr>
                                        <p:cTn id="7" dur="500"/>
                                        <p:tgtEl>
                                          <p:spTgt spid="297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CL-pc\Desktop\u=196466377,2420204887&amp;fm=21&amp;gp=0.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79557" y="1628800"/>
            <a:ext cx="3960440" cy="5051125"/>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279557" y="116632"/>
            <a:ext cx="8622873" cy="1323439"/>
          </a:xfrm>
          <a:prstGeom prst="rect">
            <a:avLst/>
          </a:prstGeom>
          <a:noFill/>
        </p:spPr>
        <p:txBody>
          <a:bodyPr wrap="none" lIns="91440" tIns="45720" rIns="91440" bIns="45720">
            <a:spAutoFit/>
          </a:bodyPr>
          <a:lstStyle/>
          <a:p>
            <a:pPr algn="ctr"/>
            <a:r>
              <a:rPr lang="zh-CN" altLang="en-US" sz="40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rPr>
              <a:t>感受了杜小康的心路历程后，你觉得</a:t>
            </a:r>
            <a:endParaRPr lang="en-US" altLang="zh-CN" sz="40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endParaRPr>
          </a:p>
          <a:p>
            <a:pPr algn="ctr"/>
            <a:r>
              <a:rPr lang="zh-CN" altLang="en-US" sz="40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rPr>
              <a:t>成长需要什么？</a:t>
            </a:r>
            <a:endParaRPr lang="zh-CN" altLang="en-US" sz="40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67543" y="4317890"/>
            <a:ext cx="8432515" cy="1384995"/>
          </a:xfrm>
          <a:prstGeom prst="rect">
            <a:avLst/>
          </a:prstGeom>
          <a:solidFill>
            <a:schemeClr val="accent5">
              <a:lumMod val="40000"/>
              <a:lumOff val="60000"/>
            </a:schemeClr>
          </a:solidFill>
        </p:spPr>
        <p:txBody>
          <a:bodyPr wrap="square" rtlCol="0">
            <a:spAutoFit/>
          </a:bodyPr>
          <a:lstStyle/>
          <a:p>
            <a:r>
              <a:rPr lang="zh-CN" altLang="en-US" sz="2800" b="1" dirty="0" smtClean="0"/>
              <a:t>         少年时，就有一种</a:t>
            </a:r>
            <a:r>
              <a:rPr lang="zh-CN" altLang="en-US" sz="2800" b="1" dirty="0" smtClean="0">
                <a:solidFill>
                  <a:srgbClr val="FF0000"/>
                </a:solidFill>
              </a:rPr>
              <a:t>对痛苦的风度</a:t>
            </a:r>
            <a:r>
              <a:rPr lang="zh-CN" altLang="en-US" sz="2800" b="1" dirty="0" smtClean="0"/>
              <a:t>，长大时才可能是一个强者。</a:t>
            </a:r>
            <a:endParaRPr lang="en-US" altLang="zh-CN" sz="2800" b="1" dirty="0" smtClean="0"/>
          </a:p>
          <a:p>
            <a:r>
              <a:rPr lang="en-US" altLang="zh-CN" sz="2800" b="1" dirty="0"/>
              <a:t> </a:t>
            </a:r>
            <a:r>
              <a:rPr lang="en-US" altLang="zh-CN" sz="2800" b="1" dirty="0" smtClean="0"/>
              <a:t>                                             ——</a:t>
            </a:r>
            <a:r>
              <a:rPr lang="zh-CN" altLang="en-US" sz="2800" b="1" dirty="0" smtClean="0"/>
              <a:t>曹文轩</a:t>
            </a:r>
            <a:endParaRPr lang="zh-CN" altLang="en-US" sz="2800" b="1" dirty="0"/>
          </a:p>
        </p:txBody>
      </p:sp>
      <p:pic>
        <p:nvPicPr>
          <p:cNvPr id="1027" name="Picture 3" descr="C:\Users\CL-pc\Desktop\u=772410752,2085785674&amp;fm=21&amp;gp=0.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67544" y="476672"/>
            <a:ext cx="4510720" cy="300714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CL-pc\Desktop\u=2067702223,4242890555&amp;fm=21&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897496">
            <a:off x="5794072" y="-89940"/>
            <a:ext cx="2615962" cy="414037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67544" y="4581128"/>
            <a:ext cx="8432515" cy="1815882"/>
          </a:xfrm>
          <a:prstGeom prst="rect">
            <a:avLst/>
          </a:prstGeom>
          <a:solidFill>
            <a:schemeClr val="accent5">
              <a:lumMod val="40000"/>
              <a:lumOff val="60000"/>
            </a:schemeClr>
          </a:solidFill>
        </p:spPr>
        <p:txBody>
          <a:bodyPr wrap="square" rtlCol="0">
            <a:spAutoFit/>
          </a:bodyPr>
          <a:lstStyle/>
          <a:p>
            <a:r>
              <a:rPr lang="zh-CN" altLang="zh-CN" sz="2800" b="1" dirty="0"/>
              <a:t>人们早已发现，人生实质上是一场</a:t>
            </a:r>
            <a:r>
              <a:rPr lang="zh-CN" altLang="zh-CN" sz="2800" b="1" dirty="0">
                <a:solidFill>
                  <a:srgbClr val="FF0000"/>
                </a:solidFill>
              </a:rPr>
              <a:t>苦旅</a:t>
            </a:r>
            <a:r>
              <a:rPr lang="zh-CN" altLang="zh-CN" sz="2800" b="1" dirty="0"/>
              <a:t>。</a:t>
            </a:r>
            <a:br>
              <a:rPr lang="en-US" altLang="zh-CN" sz="2800" b="1" dirty="0"/>
            </a:br>
            <a:r>
              <a:rPr lang="zh-CN" altLang="zh-CN" sz="2800" b="1" dirty="0"/>
              <a:t>人们不分彼此，都是苦旅者。</a:t>
            </a:r>
            <a:r>
              <a:rPr lang="zh-CN" altLang="en-US" sz="2800" b="1" dirty="0" smtClean="0"/>
              <a:t> </a:t>
            </a:r>
            <a:endParaRPr lang="en-US" altLang="zh-CN" sz="2800" b="1" dirty="0" smtClean="0"/>
          </a:p>
          <a:p>
            <a:r>
              <a:rPr lang="en-US" altLang="zh-CN" sz="2800" b="1" dirty="0"/>
              <a:t> </a:t>
            </a:r>
            <a:r>
              <a:rPr lang="en-US" altLang="zh-CN" sz="2800" b="1" dirty="0" smtClean="0"/>
              <a:t>                                                      ——</a:t>
            </a:r>
            <a:r>
              <a:rPr lang="zh-CN" altLang="en-US" sz="2800" b="1" dirty="0" smtClean="0"/>
              <a:t>曹文轩</a:t>
            </a:r>
            <a:r>
              <a:rPr lang="en-US" altLang="zh-CN" sz="2800" b="1" dirty="0"/>
              <a:t>《</a:t>
            </a:r>
            <a:r>
              <a:rPr lang="zh-CN" altLang="en-US" sz="2800" b="1" dirty="0"/>
              <a:t>前方</a:t>
            </a:r>
            <a:r>
              <a:rPr lang="en-US" altLang="zh-CN" sz="2800" b="1" dirty="0"/>
              <a:t>》</a:t>
            </a:r>
            <a:endParaRPr lang="zh-CN" altLang="en-US" sz="2800" b="1" dirty="0"/>
          </a:p>
          <a:p>
            <a:endParaRPr lang="zh-CN" altLang="en-US" sz="2800" b="1" dirty="0"/>
          </a:p>
        </p:txBody>
      </p:sp>
      <p:pic>
        <p:nvPicPr>
          <p:cNvPr id="1027" name="Picture 3" descr="C:\Users\CL-pc\Desktop\u=772410752,2085785674&amp;fm=21&amp;gp=0.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67544" y="476672"/>
            <a:ext cx="4510720" cy="300714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CL-pc\Desktop\u=2067702223,4242890555&amp;fm=21&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897496">
            <a:off x="5794072" y="-89940"/>
            <a:ext cx="2615962" cy="414037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67544" y="5157192"/>
            <a:ext cx="8432515" cy="1384995"/>
          </a:xfrm>
          <a:prstGeom prst="rect">
            <a:avLst/>
          </a:prstGeom>
          <a:solidFill>
            <a:schemeClr val="accent5">
              <a:lumMod val="40000"/>
              <a:lumOff val="60000"/>
            </a:schemeClr>
          </a:solidFill>
        </p:spPr>
        <p:txBody>
          <a:bodyPr wrap="square" rtlCol="0">
            <a:spAutoFit/>
          </a:bodyPr>
          <a:lstStyle/>
          <a:p>
            <a:r>
              <a:rPr lang="en-US" altLang="zh-CN" sz="2800" b="1" dirty="0" smtClean="0"/>
              <a:t>         </a:t>
            </a:r>
            <a:r>
              <a:rPr lang="zh-CN" altLang="zh-CN" sz="2800" b="1" dirty="0" smtClean="0"/>
              <a:t>人</a:t>
            </a:r>
            <a:r>
              <a:rPr lang="zh-CN" altLang="zh-CN" sz="2800" b="1" dirty="0"/>
              <a:t>的眼中、心里，总</a:t>
            </a:r>
            <a:r>
              <a:rPr lang="zh-CN" altLang="zh-CN" sz="2800" b="1" dirty="0">
                <a:solidFill>
                  <a:srgbClr val="FF0000"/>
                </a:solidFill>
              </a:rPr>
              <a:t>有一个前方</a:t>
            </a:r>
            <a:r>
              <a:rPr lang="zh-CN" altLang="zh-CN" sz="2800" b="1" dirty="0" smtClean="0"/>
              <a:t>。前方</a:t>
            </a:r>
            <a:r>
              <a:rPr lang="zh-CN" altLang="zh-CN" sz="2800" b="1" dirty="0"/>
              <a:t>使他们兴奋，使他们行动，使他们陷入</a:t>
            </a:r>
            <a:r>
              <a:rPr lang="zh-CN" altLang="zh-CN" sz="2800" b="1" dirty="0" smtClean="0"/>
              <a:t>如痴如醉</a:t>
            </a:r>
            <a:r>
              <a:rPr lang="zh-CN" altLang="zh-CN" sz="2800" b="1" dirty="0"/>
              <a:t>的状态</a:t>
            </a:r>
            <a:r>
              <a:rPr lang="zh-CN" altLang="zh-CN" sz="2800" b="1" dirty="0" smtClean="0"/>
              <a:t>。</a:t>
            </a:r>
            <a:endParaRPr lang="en-US" altLang="zh-CN" sz="2800" b="1" dirty="0" smtClean="0"/>
          </a:p>
          <a:p>
            <a:r>
              <a:rPr lang="en-US" altLang="zh-CN" sz="2800" b="1" dirty="0" smtClean="0"/>
              <a:t>                                                               ——</a:t>
            </a:r>
            <a:r>
              <a:rPr lang="zh-CN" altLang="en-US" sz="2800" b="1" dirty="0" smtClean="0"/>
              <a:t>曹文轩</a:t>
            </a:r>
            <a:r>
              <a:rPr lang="en-US" altLang="zh-CN" sz="2800" b="1" dirty="0" smtClean="0"/>
              <a:t>《</a:t>
            </a:r>
            <a:r>
              <a:rPr lang="zh-CN" altLang="en-US" sz="2800" b="1" dirty="0" smtClean="0"/>
              <a:t>前方</a:t>
            </a:r>
            <a:r>
              <a:rPr lang="en-US" altLang="zh-CN" sz="2800" b="1" dirty="0" smtClean="0"/>
              <a:t>》</a:t>
            </a:r>
            <a:endParaRPr lang="zh-CN" altLang="en-US" sz="2800" b="1" dirty="0"/>
          </a:p>
        </p:txBody>
      </p:sp>
      <p:pic>
        <p:nvPicPr>
          <p:cNvPr id="1027" name="Picture 3" descr="C:\Users\CL-pc\Desktop\u=772410752,2085785674&amp;fm=21&amp;gp=0.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67544" y="476672"/>
            <a:ext cx="4510720" cy="300714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CL-pc\Desktop\u=2067702223,4242890555&amp;fm=21&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897496">
            <a:off x="5794072" y="-89940"/>
            <a:ext cx="2615962" cy="414037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CL-pc\Desktop\u=196466377,2420204887&amp;fm=21&amp;gp=0.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79557" y="1628800"/>
            <a:ext cx="3960440" cy="5051125"/>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279557" y="116632"/>
            <a:ext cx="8622873" cy="1323439"/>
          </a:xfrm>
          <a:prstGeom prst="rect">
            <a:avLst/>
          </a:prstGeom>
          <a:noFill/>
        </p:spPr>
        <p:txBody>
          <a:bodyPr wrap="none" lIns="91440" tIns="45720" rIns="91440" bIns="45720">
            <a:spAutoFit/>
          </a:bodyPr>
          <a:lstStyle/>
          <a:p>
            <a:pPr algn="ctr"/>
            <a:r>
              <a:rPr lang="zh-CN" altLang="en-US" sz="40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rPr>
              <a:t>感受了杜小康的心路历程后，你觉得</a:t>
            </a:r>
            <a:endParaRPr lang="en-US" altLang="zh-CN" sz="40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endParaRPr>
          </a:p>
          <a:p>
            <a:pPr algn="ctr"/>
            <a:r>
              <a:rPr lang="zh-CN" altLang="en-US" sz="40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rPr>
              <a:t>成长需要什么？</a:t>
            </a:r>
            <a:endParaRPr lang="zh-CN" altLang="en-US" sz="40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endParaRPr>
          </a:p>
        </p:txBody>
      </p:sp>
      <p:sp>
        <p:nvSpPr>
          <p:cNvPr id="3" name="TextBox 2"/>
          <p:cNvSpPr txBox="1"/>
          <p:nvPr/>
        </p:nvSpPr>
        <p:spPr>
          <a:xfrm>
            <a:off x="4792960" y="1988840"/>
            <a:ext cx="3892412" cy="4031873"/>
          </a:xfrm>
          <a:prstGeom prst="rect">
            <a:avLst/>
          </a:prstGeom>
          <a:noFill/>
        </p:spPr>
        <p:txBody>
          <a:bodyPr wrap="none" rtlCol="0">
            <a:spAutoFit/>
          </a:bodyPr>
          <a:lstStyle/>
          <a:p>
            <a:r>
              <a:rPr lang="zh-CN" altLang="en-US" sz="3200" b="1" dirty="0"/>
              <a:t>在艰苦的条件中</a:t>
            </a:r>
            <a:r>
              <a:rPr lang="zh-CN" altLang="en-US" sz="3200" b="1" dirty="0" smtClean="0"/>
              <a:t>锤炼</a:t>
            </a:r>
            <a:endParaRPr lang="en-US" altLang="zh-CN" sz="3200" b="1" dirty="0" smtClean="0"/>
          </a:p>
          <a:p>
            <a:endParaRPr lang="en-US" altLang="zh-CN" sz="3200" b="1" dirty="0" smtClean="0"/>
          </a:p>
          <a:p>
            <a:r>
              <a:rPr lang="zh-CN" altLang="en-US" sz="3200" b="1" dirty="0" smtClean="0"/>
              <a:t>在</a:t>
            </a:r>
            <a:r>
              <a:rPr lang="zh-CN" altLang="en-US" sz="3200" b="1" dirty="0"/>
              <a:t>孤寂中</a:t>
            </a:r>
            <a:r>
              <a:rPr lang="zh-CN" altLang="en-US" sz="3200" b="1" dirty="0" smtClean="0"/>
              <a:t>磨炼</a:t>
            </a:r>
            <a:endParaRPr lang="en-US" altLang="zh-CN" sz="3200" b="1" dirty="0" smtClean="0"/>
          </a:p>
          <a:p>
            <a:endParaRPr lang="en-US" altLang="zh-CN" sz="3200" b="1" dirty="0"/>
          </a:p>
          <a:p>
            <a:r>
              <a:rPr lang="zh-CN" altLang="en-US" sz="3200" b="1" dirty="0" smtClean="0"/>
              <a:t>怀揣一个远方的梦</a:t>
            </a:r>
            <a:endParaRPr lang="en-US" altLang="zh-CN" sz="3200" b="1" dirty="0" smtClean="0"/>
          </a:p>
          <a:p>
            <a:endParaRPr lang="en-US" altLang="zh-CN" sz="3200" b="1" dirty="0"/>
          </a:p>
          <a:p>
            <a:r>
              <a:rPr lang="zh-CN" altLang="en-US" sz="3200" b="1" dirty="0" smtClean="0"/>
              <a:t>走向远方</a:t>
            </a:r>
            <a:endParaRPr lang="en-US" altLang="zh-CN" sz="3200" b="1" dirty="0" smtClean="0"/>
          </a:p>
          <a:p>
            <a:r>
              <a:rPr lang="en-US" altLang="zh-CN" sz="3200" b="1" dirty="0"/>
              <a:t>……</a:t>
            </a:r>
            <a:endParaRPr lang="zh-CN" altLang="en-US" sz="3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69" name="Text Box 17"/>
          <p:cNvSpPr txBox="1">
            <a:spLocks noChangeArrowheads="1"/>
          </p:cNvSpPr>
          <p:nvPr/>
        </p:nvSpPr>
        <p:spPr bwMode="auto">
          <a:xfrm>
            <a:off x="3693244" y="1887333"/>
            <a:ext cx="180850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solidFill>
                  <a:srgbClr val="0000CC"/>
                </a:solidFill>
                <a:latin typeface="黑体" panose="02010609060101010101" pitchFamily="49" charset="-122"/>
                <a:ea typeface="黑体" panose="02010609060101010101" pitchFamily="49" charset="-122"/>
              </a:rPr>
              <a:t> </a:t>
            </a:r>
            <a:r>
              <a:rPr kumimoji="1" lang="zh-CN" altLang="en-US" sz="3600" b="1" dirty="0" smtClean="0">
                <a:latin typeface="黑体" panose="02010609060101010101" pitchFamily="49" charset="-122"/>
                <a:ea typeface="黑体" panose="02010609060101010101" pitchFamily="49" charset="-122"/>
              </a:rPr>
              <a:t>茫然</a:t>
            </a:r>
            <a:r>
              <a:rPr kumimoji="1" lang="zh-CN" altLang="en-US" sz="3600" b="1" dirty="0" smtClean="0">
                <a:solidFill>
                  <a:srgbClr val="0000CC"/>
                </a:solidFill>
                <a:latin typeface="黑体" panose="02010609060101010101" pitchFamily="49" charset="-122"/>
                <a:ea typeface="黑体" panose="02010609060101010101" pitchFamily="49" charset="-122"/>
              </a:rPr>
              <a:t>  </a:t>
            </a:r>
            <a:endParaRPr kumimoji="1" lang="zh-CN" altLang="en-US" sz="3600" b="1" dirty="0">
              <a:solidFill>
                <a:srgbClr val="0000CC"/>
              </a:solidFill>
              <a:latin typeface="黑体" panose="02010609060101010101" pitchFamily="49" charset="-122"/>
              <a:ea typeface="黑体" panose="02010609060101010101" pitchFamily="49" charset="-122"/>
            </a:endParaRPr>
          </a:p>
        </p:txBody>
      </p:sp>
      <p:sp>
        <p:nvSpPr>
          <p:cNvPr id="74774" name="WordArt 22"/>
          <p:cNvSpPr>
            <a:spLocks noChangeArrowheads="1" noChangeShapeType="1" noTextEdit="1"/>
          </p:cNvSpPr>
          <p:nvPr/>
        </p:nvSpPr>
        <p:spPr bwMode="auto">
          <a:xfrm>
            <a:off x="1600200" y="381000"/>
            <a:ext cx="3424238" cy="1143000"/>
          </a:xfrm>
          <a:prstGeom prst="rect">
            <a:avLst/>
          </a:prstGeom>
          <a:extLst>
            <a:ext uri="{AF507438-7753-43E0-B8FC-AC1667EBCBE1}">
              <a14:hiddenEffects xmlns:a14="http://schemas.microsoft.com/office/drawing/2010/main">
                <a:effectLst/>
              </a14:hiddenEffects>
            </a:ext>
          </a:extLst>
        </p:spPr>
        <p:txBody>
          <a:bodyPr wrap="none" fromWordArt="1">
            <a:prstTxWarp prst="textChevron">
              <a:avLst>
                <a:gd name="adj" fmla="val 0"/>
              </a:avLst>
            </a:prstTxWarp>
            <a:scene3d>
              <a:camera prst="legacyPerspectiveTopLeft"/>
              <a:lightRig rig="legacyNormal3" dir="r"/>
            </a:scene3d>
            <a:sp3d extrusionH="201600" prstMaterial="legacyMetal">
              <a:extrusionClr>
                <a:srgbClr val="FFFFFF"/>
              </a:extrusionClr>
            </a:sp3d>
          </a:bodyPr>
          <a:lstStyle/>
          <a:p>
            <a:pPr algn="ctr"/>
            <a:r>
              <a:rPr lang="zh-CN" altLang="en-US" sz="4800" b="1" kern="10">
                <a:ln w="9525">
                  <a:round/>
                </a:ln>
                <a:solidFill>
                  <a:srgbClr val="0000FC"/>
                </a:solidFill>
                <a:latin typeface="华文中宋" panose="02010600040101010101" charset="-122"/>
                <a:ea typeface="华文中宋" panose="02010600040101010101" charset="-122"/>
              </a:rPr>
              <a:t>心路历程</a:t>
            </a:r>
            <a:endParaRPr lang="zh-CN" altLang="en-US" sz="4800" b="1" kern="10">
              <a:ln w="9525">
                <a:round/>
              </a:ln>
              <a:solidFill>
                <a:srgbClr val="0000FC"/>
              </a:solidFill>
              <a:latin typeface="华文中宋" panose="02010600040101010101" charset="-122"/>
              <a:ea typeface="华文中宋" panose="02010600040101010101" charset="-122"/>
            </a:endParaRPr>
          </a:p>
        </p:txBody>
      </p:sp>
      <p:sp>
        <p:nvSpPr>
          <p:cNvPr id="24" name="Rectangle 3"/>
          <p:cNvSpPr>
            <a:spLocks noChangeArrowheads="1"/>
          </p:cNvSpPr>
          <p:nvPr/>
        </p:nvSpPr>
        <p:spPr bwMode="auto">
          <a:xfrm>
            <a:off x="93998" y="1893218"/>
            <a:ext cx="389080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anose="05000000000000000000" pitchFamily="2" charset="2"/>
              <a:buNone/>
            </a:pPr>
            <a:r>
              <a:rPr kumimoji="1" lang="zh-CN" altLang="en-US" sz="3600" b="1" dirty="0" smtClean="0">
                <a:solidFill>
                  <a:schemeClr val="accent1"/>
                </a:solidFill>
                <a:latin typeface="黑体" panose="02010609060101010101" pitchFamily="49" charset="-122"/>
                <a:ea typeface="黑体" panose="02010609060101010101" pitchFamily="49" charset="-122"/>
              </a:rPr>
              <a:t>刚出发的第一天：</a:t>
            </a:r>
            <a:endParaRPr kumimoji="1" lang="zh-CN" altLang="en-US" sz="3600" b="1" dirty="0">
              <a:solidFill>
                <a:schemeClr val="accent1"/>
              </a:solidFill>
              <a:latin typeface="黑体" panose="02010609060101010101" pitchFamily="49" charset="-122"/>
              <a:ea typeface="黑体" panose="02010609060101010101" pitchFamily="49" charset="-122"/>
            </a:endParaRPr>
          </a:p>
        </p:txBody>
      </p:sp>
      <p:sp>
        <p:nvSpPr>
          <p:cNvPr id="6" name="Rectangle 5"/>
          <p:cNvSpPr>
            <a:spLocks noChangeArrowheads="1"/>
          </p:cNvSpPr>
          <p:nvPr/>
        </p:nvSpPr>
        <p:spPr bwMode="auto">
          <a:xfrm>
            <a:off x="148019" y="3487710"/>
            <a:ext cx="296427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anose="05000000000000000000" pitchFamily="2" charset="2"/>
              <a:buNone/>
            </a:pPr>
            <a:r>
              <a:rPr kumimoji="1" lang="zh-CN" altLang="en-US" sz="3600" b="1" dirty="0" smtClean="0">
                <a:solidFill>
                  <a:schemeClr val="accent1"/>
                </a:solidFill>
                <a:latin typeface="黑体" panose="02010609060101010101" pitchFamily="49" charset="-122"/>
                <a:ea typeface="黑体" panose="02010609060101010101" pitchFamily="49" charset="-122"/>
              </a:rPr>
              <a:t>初到芦荡</a:t>
            </a:r>
            <a:r>
              <a:rPr kumimoji="1" lang="zh-CN" altLang="en-US" sz="3600" b="1" dirty="0">
                <a:solidFill>
                  <a:schemeClr val="accent1"/>
                </a:solidFill>
                <a:latin typeface="黑体" panose="02010609060101010101" pitchFamily="49" charset="-122"/>
                <a:ea typeface="黑体" panose="02010609060101010101" pitchFamily="49" charset="-122"/>
              </a:rPr>
              <a:t>时：</a:t>
            </a:r>
            <a:endParaRPr kumimoji="1" lang="zh-CN" altLang="en-US" sz="3600" b="1" dirty="0">
              <a:solidFill>
                <a:schemeClr val="accent1"/>
              </a:solidFill>
              <a:latin typeface="黑体" panose="02010609060101010101" pitchFamily="49" charset="-122"/>
              <a:ea typeface="黑体" panose="02010609060101010101" pitchFamily="49" charset="-122"/>
            </a:endParaRPr>
          </a:p>
        </p:txBody>
      </p:sp>
      <p:sp>
        <p:nvSpPr>
          <p:cNvPr id="7" name="Text Box 18"/>
          <p:cNvSpPr txBox="1">
            <a:spLocks noChangeArrowheads="1"/>
          </p:cNvSpPr>
          <p:nvPr/>
        </p:nvSpPr>
        <p:spPr bwMode="auto">
          <a:xfrm>
            <a:off x="2841431" y="3210710"/>
            <a:ext cx="3890809"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solidFill>
                  <a:schemeClr val="accent1"/>
                </a:solidFill>
                <a:latin typeface="黑体" panose="02010609060101010101" pitchFamily="49" charset="-122"/>
                <a:ea typeface="黑体" panose="02010609060101010101" pitchFamily="49" charset="-122"/>
              </a:rPr>
              <a:t>   </a:t>
            </a:r>
            <a:r>
              <a:rPr kumimoji="1" lang="zh-CN" altLang="en-US" sz="3600" b="1" dirty="0" smtClean="0">
                <a:latin typeface="黑体" panose="02010609060101010101" pitchFamily="49" charset="-122"/>
                <a:ea typeface="黑体" panose="02010609060101010101" pitchFamily="49" charset="-122"/>
              </a:rPr>
              <a:t>害怕  胆怯</a:t>
            </a:r>
            <a:endParaRPr kumimoji="1" lang="en-US" altLang="zh-CN" sz="3600" b="1" dirty="0" smtClean="0">
              <a:latin typeface="黑体" panose="02010609060101010101" pitchFamily="49" charset="-122"/>
              <a:ea typeface="黑体" panose="02010609060101010101" pitchFamily="49" charset="-122"/>
            </a:endParaRPr>
          </a:p>
          <a:p>
            <a:r>
              <a:rPr kumimoji="1" lang="zh-CN" altLang="en-US" sz="3600" b="1" dirty="0" smtClean="0">
                <a:latin typeface="黑体" panose="02010609060101010101" pitchFamily="49" charset="-122"/>
                <a:ea typeface="黑体" panose="02010609060101010101" pitchFamily="49" charset="-122"/>
              </a:rPr>
              <a:t>在恐慌中稍稍平静</a:t>
            </a:r>
            <a:endParaRPr kumimoji="1" lang="zh-CN" altLang="en-US" sz="3600" b="1" dirty="0">
              <a:latin typeface="黑体" panose="02010609060101010101" pitchFamily="49" charset="-122"/>
              <a:ea typeface="黑体" panose="02010609060101010101" pitchFamily="49" charset="-122"/>
            </a:endParaRPr>
          </a:p>
        </p:txBody>
      </p:sp>
      <p:sp>
        <p:nvSpPr>
          <p:cNvPr id="9" name="Line 4"/>
          <p:cNvSpPr>
            <a:spLocks noChangeShapeType="1"/>
          </p:cNvSpPr>
          <p:nvPr/>
        </p:nvSpPr>
        <p:spPr bwMode="auto">
          <a:xfrm>
            <a:off x="2267744" y="2632972"/>
            <a:ext cx="0" cy="828000"/>
          </a:xfrm>
          <a:prstGeom prst="line">
            <a:avLst/>
          </a:prstGeom>
          <a:noFill/>
          <a:ln w="57150">
            <a:solidFill>
              <a:srgbClr val="993366"/>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0" name="Rectangle 3"/>
          <p:cNvSpPr>
            <a:spLocks noChangeArrowheads="1"/>
          </p:cNvSpPr>
          <p:nvPr/>
        </p:nvSpPr>
        <p:spPr bwMode="auto">
          <a:xfrm>
            <a:off x="148019" y="5078244"/>
            <a:ext cx="342754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anose="05000000000000000000" pitchFamily="2" charset="2"/>
              <a:buNone/>
            </a:pPr>
            <a:r>
              <a:rPr kumimoji="1" lang="zh-CN" altLang="en-US" sz="3600" b="1" dirty="0" smtClean="0">
                <a:solidFill>
                  <a:schemeClr val="accent1"/>
                </a:solidFill>
                <a:latin typeface="黑体" panose="02010609060101010101" pitchFamily="49" charset="-122"/>
                <a:ea typeface="黑体" panose="02010609060101010101" pitchFamily="49" charset="-122"/>
              </a:rPr>
              <a:t>暴风雨来临时</a:t>
            </a:r>
            <a:r>
              <a:rPr kumimoji="1" lang="zh-CN" altLang="en-US" sz="3600" b="1" dirty="0">
                <a:solidFill>
                  <a:schemeClr val="accent1"/>
                </a:solidFill>
                <a:latin typeface="黑体" panose="02010609060101010101" pitchFamily="49" charset="-122"/>
                <a:ea typeface="黑体" panose="02010609060101010101" pitchFamily="49" charset="-122"/>
              </a:rPr>
              <a:t>：</a:t>
            </a:r>
            <a:endParaRPr kumimoji="1" lang="zh-CN" altLang="en-US" sz="3600" b="1" dirty="0">
              <a:solidFill>
                <a:schemeClr val="accent1"/>
              </a:solidFill>
              <a:latin typeface="黑体" panose="02010609060101010101" pitchFamily="49" charset="-122"/>
              <a:ea typeface="黑体" panose="02010609060101010101" pitchFamily="49" charset="-122"/>
            </a:endParaRPr>
          </a:p>
        </p:txBody>
      </p:sp>
      <p:sp>
        <p:nvSpPr>
          <p:cNvPr id="11" name="Line 4"/>
          <p:cNvSpPr>
            <a:spLocks noChangeShapeType="1"/>
          </p:cNvSpPr>
          <p:nvPr/>
        </p:nvSpPr>
        <p:spPr bwMode="auto">
          <a:xfrm>
            <a:off x="2220459" y="4134041"/>
            <a:ext cx="0" cy="828000"/>
          </a:xfrm>
          <a:prstGeom prst="line">
            <a:avLst/>
          </a:prstGeom>
          <a:noFill/>
          <a:ln w="57150">
            <a:solidFill>
              <a:srgbClr val="993366"/>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2" name="Text Box 17"/>
          <p:cNvSpPr txBox="1">
            <a:spLocks noChangeArrowheads="1"/>
          </p:cNvSpPr>
          <p:nvPr/>
        </p:nvSpPr>
        <p:spPr bwMode="auto">
          <a:xfrm>
            <a:off x="3575560" y="5125977"/>
            <a:ext cx="227017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latin typeface="黑体" panose="02010609060101010101" pitchFamily="49" charset="-122"/>
                <a:ea typeface="黑体" panose="02010609060101010101" pitchFamily="49" charset="-122"/>
              </a:rPr>
              <a:t>勇敢 坚强</a:t>
            </a:r>
            <a:endParaRPr kumimoji="1" lang="zh-CN" altLang="en-US" sz="3600" b="1" dirty="0">
              <a:latin typeface="黑体" panose="02010609060101010101" pitchFamily="49" charset="-122"/>
              <a:ea typeface="黑体" panose="02010609060101010101" pitchFamily="49" charset="-122"/>
            </a:endParaRPr>
          </a:p>
        </p:txBody>
      </p:sp>
      <p:sp>
        <p:nvSpPr>
          <p:cNvPr id="14" name="Line 14"/>
          <p:cNvSpPr>
            <a:spLocks noChangeShapeType="1"/>
          </p:cNvSpPr>
          <p:nvPr/>
        </p:nvSpPr>
        <p:spPr bwMode="auto">
          <a:xfrm>
            <a:off x="8028384" y="201218"/>
            <a:ext cx="0" cy="3384000"/>
          </a:xfrm>
          <a:prstGeom prst="line">
            <a:avLst/>
          </a:prstGeom>
          <a:noFill/>
          <a:ln w="76200">
            <a:solidFill>
              <a:srgbClr val="00800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15" name="Rectangle 16"/>
          <p:cNvSpPr>
            <a:spLocks noChangeArrowheads="1"/>
          </p:cNvSpPr>
          <p:nvPr/>
        </p:nvSpPr>
        <p:spPr bwMode="auto">
          <a:xfrm>
            <a:off x="8299276" y="807057"/>
            <a:ext cx="685800"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buFont typeface="Wingdings" panose="05000000000000000000" pitchFamily="2" charset="2"/>
              <a:buNone/>
            </a:pPr>
            <a:r>
              <a:rPr kumimoji="1" lang="zh-CN" altLang="en-US" sz="4800" b="1" dirty="0">
                <a:solidFill>
                  <a:srgbClr val="FF0000"/>
                </a:solidFill>
                <a:latin typeface="Times New Roman" panose="02020603050405020304" pitchFamily="18" charset="0"/>
                <a:ea typeface="方正舒体" panose="02010601030101010101" pitchFamily="2" charset="-122"/>
              </a:rPr>
              <a:t>成</a:t>
            </a:r>
            <a:endParaRPr kumimoji="1" lang="zh-CN" altLang="en-US" sz="4800" b="1" dirty="0">
              <a:solidFill>
                <a:srgbClr val="FF0000"/>
              </a:solidFill>
              <a:latin typeface="Times New Roman" panose="02020603050405020304" pitchFamily="18" charset="0"/>
              <a:ea typeface="方正舒体" panose="02010601030101010101" pitchFamily="2" charset="-122"/>
            </a:endParaRPr>
          </a:p>
          <a:p>
            <a:pPr>
              <a:spcBef>
                <a:spcPct val="50000"/>
              </a:spcBef>
              <a:buFont typeface="Wingdings" panose="05000000000000000000" pitchFamily="2" charset="2"/>
              <a:buNone/>
            </a:pPr>
            <a:r>
              <a:rPr kumimoji="1" lang="zh-CN" altLang="en-US" sz="4800" b="1" dirty="0">
                <a:solidFill>
                  <a:srgbClr val="FF0000"/>
                </a:solidFill>
                <a:latin typeface="Times New Roman" panose="02020603050405020304" pitchFamily="18" charset="0"/>
                <a:ea typeface="方正舒体" panose="02010601030101010101" pitchFamily="2" charset="-122"/>
              </a:rPr>
              <a:t>长</a:t>
            </a:r>
            <a:endParaRPr kumimoji="1" lang="zh-CN" altLang="en-US" sz="4800" b="1" dirty="0">
              <a:solidFill>
                <a:srgbClr val="FF0000"/>
              </a:solidFill>
              <a:latin typeface="Times New Roman" panose="02020603050405020304" pitchFamily="18" charset="0"/>
              <a:ea typeface="方正舒体" panose="02010601030101010101" pitchFamily="2" charset="-122"/>
            </a:endParaRPr>
          </a:p>
          <a:p>
            <a:pPr>
              <a:spcBef>
                <a:spcPct val="50000"/>
              </a:spcBef>
              <a:buFont typeface="Wingdings" panose="05000000000000000000" pitchFamily="2" charset="2"/>
              <a:buNone/>
            </a:pPr>
            <a:r>
              <a:rPr kumimoji="1" lang="zh-CN" altLang="en-US" sz="4800" b="1" dirty="0">
                <a:solidFill>
                  <a:srgbClr val="FF0000"/>
                </a:solidFill>
                <a:latin typeface="Times New Roman" panose="02020603050405020304" pitchFamily="18" charset="0"/>
                <a:ea typeface="方正舒体" panose="02010601030101010101" pitchFamily="2" charset="-122"/>
              </a:rPr>
              <a:t>之</a:t>
            </a:r>
            <a:endParaRPr kumimoji="1" lang="zh-CN" altLang="en-US" sz="4800" b="1" dirty="0">
              <a:solidFill>
                <a:srgbClr val="FF0000"/>
              </a:solidFill>
              <a:latin typeface="Times New Roman" panose="02020603050405020304" pitchFamily="18" charset="0"/>
              <a:ea typeface="方正舒体" panose="02010601030101010101" pitchFamily="2" charset="-122"/>
            </a:endParaRPr>
          </a:p>
          <a:p>
            <a:pPr>
              <a:spcBef>
                <a:spcPct val="50000"/>
              </a:spcBef>
              <a:buFont typeface="Wingdings" panose="05000000000000000000" pitchFamily="2" charset="2"/>
              <a:buNone/>
            </a:pPr>
            <a:r>
              <a:rPr kumimoji="1" lang="zh-CN" altLang="en-US" sz="4800" b="1" dirty="0">
                <a:solidFill>
                  <a:srgbClr val="FF0000"/>
                </a:solidFill>
                <a:latin typeface="Times New Roman" panose="02020603050405020304" pitchFamily="18" charset="0"/>
                <a:ea typeface="方正舒体" panose="02010601030101010101" pitchFamily="2" charset="-122"/>
              </a:rPr>
              <a:t>旅</a:t>
            </a:r>
            <a:endParaRPr kumimoji="1" lang="zh-CN" altLang="en-US" sz="4800" b="1" dirty="0">
              <a:solidFill>
                <a:srgbClr val="FF0000"/>
              </a:solidFill>
              <a:latin typeface="Times New Roman" panose="02020603050405020304" pitchFamily="18" charset="0"/>
              <a:ea typeface="方正舒体" panose="02010601030101010101" pitchFamily="2" charset="-122"/>
            </a:endParaRPr>
          </a:p>
        </p:txBody>
      </p:sp>
      <p:sp>
        <p:nvSpPr>
          <p:cNvPr id="2" name="矩形 1"/>
          <p:cNvSpPr/>
          <p:nvPr/>
        </p:nvSpPr>
        <p:spPr>
          <a:xfrm>
            <a:off x="1066439" y="5934670"/>
            <a:ext cx="6445996" cy="92333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纯美小说，纯美世界</a:t>
            </a:r>
            <a:endParaRPr lang="zh-CN" altLang="en-U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16" name="Rectangle 16"/>
          <p:cNvSpPr>
            <a:spLocks noChangeArrowheads="1"/>
          </p:cNvSpPr>
          <p:nvPr/>
        </p:nvSpPr>
        <p:spPr bwMode="auto">
          <a:xfrm>
            <a:off x="6756626" y="816128"/>
            <a:ext cx="685800"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buFont typeface="Wingdings" panose="05000000000000000000" pitchFamily="2" charset="2"/>
              <a:buNone/>
            </a:pPr>
            <a:r>
              <a:rPr kumimoji="1" lang="zh-CN" altLang="en-US" sz="4800" b="1" dirty="0" smtClean="0">
                <a:solidFill>
                  <a:srgbClr val="FF0000"/>
                </a:solidFill>
                <a:latin typeface="Times New Roman" panose="02020603050405020304" pitchFamily="18" charset="0"/>
                <a:ea typeface="方正舒体" panose="02010601030101010101" pitchFamily="2" charset="-122"/>
              </a:rPr>
              <a:t>孤</a:t>
            </a:r>
            <a:endParaRPr kumimoji="1" lang="en-US" altLang="zh-CN" sz="4800" b="1" dirty="0" smtClean="0">
              <a:solidFill>
                <a:srgbClr val="FF0000"/>
              </a:solidFill>
              <a:latin typeface="Times New Roman" panose="02020603050405020304" pitchFamily="18" charset="0"/>
              <a:ea typeface="方正舒体" panose="02010601030101010101" pitchFamily="2" charset="-122"/>
            </a:endParaRPr>
          </a:p>
          <a:p>
            <a:pPr>
              <a:spcBef>
                <a:spcPct val="50000"/>
              </a:spcBef>
              <a:buFont typeface="Wingdings" panose="05000000000000000000" pitchFamily="2" charset="2"/>
              <a:buNone/>
            </a:pPr>
            <a:r>
              <a:rPr kumimoji="1" lang="zh-CN" altLang="en-US" sz="4800" b="1" dirty="0" smtClean="0">
                <a:solidFill>
                  <a:srgbClr val="FF0000"/>
                </a:solidFill>
                <a:latin typeface="Times New Roman" panose="02020603050405020304" pitchFamily="18" charset="0"/>
                <a:ea typeface="方正舒体" panose="02010601030101010101" pitchFamily="2" charset="-122"/>
              </a:rPr>
              <a:t>独</a:t>
            </a:r>
            <a:endParaRPr kumimoji="1" lang="en-US" altLang="zh-CN" sz="4800" b="1" dirty="0" smtClean="0">
              <a:solidFill>
                <a:srgbClr val="FF0000"/>
              </a:solidFill>
              <a:latin typeface="Times New Roman" panose="02020603050405020304" pitchFamily="18" charset="0"/>
              <a:ea typeface="方正舒体" panose="02010601030101010101" pitchFamily="2" charset="-122"/>
            </a:endParaRPr>
          </a:p>
          <a:p>
            <a:pPr>
              <a:spcBef>
                <a:spcPct val="50000"/>
              </a:spcBef>
              <a:buFont typeface="Wingdings" panose="05000000000000000000" pitchFamily="2" charset="2"/>
              <a:buNone/>
            </a:pPr>
            <a:r>
              <a:rPr kumimoji="1" lang="zh-CN" altLang="en-US" sz="4800" b="1" dirty="0" smtClean="0">
                <a:solidFill>
                  <a:srgbClr val="FF0000"/>
                </a:solidFill>
                <a:latin typeface="Times New Roman" panose="02020603050405020304" pitchFamily="18" charset="0"/>
                <a:ea typeface="方正舒体" panose="02010601030101010101" pitchFamily="2" charset="-122"/>
              </a:rPr>
              <a:t>之</a:t>
            </a:r>
            <a:endParaRPr kumimoji="1" lang="zh-CN" altLang="en-US" sz="4800" b="1" dirty="0">
              <a:solidFill>
                <a:srgbClr val="FF0000"/>
              </a:solidFill>
              <a:latin typeface="Times New Roman" panose="02020603050405020304" pitchFamily="18" charset="0"/>
              <a:ea typeface="方正舒体" panose="02010601030101010101" pitchFamily="2" charset="-122"/>
            </a:endParaRPr>
          </a:p>
          <a:p>
            <a:pPr>
              <a:spcBef>
                <a:spcPct val="50000"/>
              </a:spcBef>
              <a:buFont typeface="Wingdings" panose="05000000000000000000" pitchFamily="2" charset="2"/>
              <a:buNone/>
            </a:pPr>
            <a:r>
              <a:rPr kumimoji="1" lang="zh-CN" altLang="en-US" sz="4800" b="1" dirty="0">
                <a:solidFill>
                  <a:srgbClr val="FF0000"/>
                </a:solidFill>
                <a:latin typeface="Times New Roman" panose="02020603050405020304" pitchFamily="18" charset="0"/>
                <a:ea typeface="方正舒体" panose="02010601030101010101" pitchFamily="2" charset="-122"/>
              </a:rPr>
              <a:t>旅</a:t>
            </a:r>
            <a:endParaRPr kumimoji="1" lang="zh-CN" altLang="en-US" sz="4800" b="1" dirty="0">
              <a:solidFill>
                <a:srgbClr val="FF0000"/>
              </a:solidFill>
              <a:latin typeface="Times New Roman" panose="02020603050405020304" pitchFamily="18" charset="0"/>
              <a:ea typeface="方正舒体" panose="02010601030101010101" pitchFamily="2" charset="-122"/>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323528" y="5085184"/>
            <a:ext cx="8496944" cy="4525963"/>
          </a:xfrm>
        </p:spPr>
        <p:txBody>
          <a:bodyPr/>
          <a:lstStyle/>
          <a:p>
            <a:r>
              <a:rPr lang="zh-CN" altLang="en-US" dirty="0" smtClean="0"/>
              <a:t>         生成美的途径尽管千条万条，但最重要并最容易收到效果的途径就是</a:t>
            </a:r>
            <a:r>
              <a:rPr lang="zh-CN" altLang="en-US" dirty="0" smtClean="0">
                <a:solidFill>
                  <a:srgbClr val="FF0000"/>
                </a:solidFill>
              </a:rPr>
              <a:t>描写风景</a:t>
            </a:r>
            <a:r>
              <a:rPr lang="zh-CN" altLang="en-US" dirty="0" smtClean="0"/>
              <a:t>。</a:t>
            </a:r>
            <a:endParaRPr lang="en-US" altLang="zh-CN" dirty="0" smtClean="0"/>
          </a:p>
          <a:p>
            <a:r>
              <a:rPr lang="en-US" altLang="zh-CN" dirty="0" smtClean="0"/>
              <a:t>                                                          ——</a:t>
            </a:r>
            <a:r>
              <a:rPr lang="zh-CN" altLang="en-US" dirty="0" smtClean="0"/>
              <a:t>曹文轩</a:t>
            </a:r>
            <a:endParaRPr lang="zh-CN" altLang="en-US" dirty="0"/>
          </a:p>
        </p:txBody>
      </p:sp>
      <p:pic>
        <p:nvPicPr>
          <p:cNvPr id="3074" name="Picture 2" descr="E:\听雨这一届\初三\教学工作\2016年公开课\u=302008790,3213660360&amp;fm=21&amp;gp=0.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67544" y="1268760"/>
            <a:ext cx="3830209" cy="3679676"/>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E:\听雨这一届\初三\教学工作\2016年公开课\u=2525595408,889729496&amp;fm=21&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7096" y="117759"/>
            <a:ext cx="3887352" cy="2918831"/>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539552" y="117759"/>
            <a:ext cx="2967480" cy="92333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纯美小说</a:t>
            </a:r>
            <a:endParaRPr lang="zh-CN" altLang="en-U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9" name="Picture 3" descr="BV-1226"/>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0" y="0"/>
            <a:ext cx="262778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2436138" y="404664"/>
            <a:ext cx="6445996" cy="92333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5400" b="1" cap="all" dirty="0" smtClean="0">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自然环境描写的作用</a:t>
            </a:r>
            <a:endParaRPr lang="zh-CN" altLang="en-US" sz="5400" b="1" cap="all" spc="0" dirty="0">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9" name="TextBox 8"/>
          <p:cNvSpPr txBox="1"/>
          <p:nvPr/>
        </p:nvSpPr>
        <p:spPr>
          <a:xfrm>
            <a:off x="2628347" y="1843479"/>
            <a:ext cx="5170005" cy="2677656"/>
          </a:xfrm>
          <a:prstGeom prst="rect">
            <a:avLst/>
          </a:prstGeom>
          <a:noFill/>
        </p:spPr>
        <p:txBody>
          <a:bodyPr wrap="none" rtlCol="0">
            <a:spAutoFit/>
          </a:bodyPr>
          <a:lstStyle/>
          <a:p>
            <a:r>
              <a:rPr lang="zh-CN" altLang="zh-CN" sz="2400" b="1" dirty="0" smtClean="0"/>
              <a:t>①</a:t>
            </a:r>
            <a:r>
              <a:rPr lang="zh-CN" altLang="zh-CN" sz="2400" b="1" dirty="0"/>
              <a:t>交代了当时</a:t>
            </a:r>
            <a:r>
              <a:rPr lang="en-US" altLang="zh-CN" sz="2400" b="1" dirty="0" smtClean="0"/>
              <a:t>……</a:t>
            </a:r>
            <a:endParaRPr lang="en-US" altLang="zh-CN" sz="2400" b="1" dirty="0" smtClean="0"/>
          </a:p>
          <a:p>
            <a:r>
              <a:rPr lang="en-US" altLang="zh-CN" sz="2400" b="1" dirty="0"/>
              <a:t> </a:t>
            </a:r>
            <a:r>
              <a:rPr lang="en-US" altLang="zh-CN" sz="2400" b="1" dirty="0" smtClean="0"/>
              <a:t>    </a:t>
            </a:r>
            <a:r>
              <a:rPr lang="zh-CN" altLang="zh-CN" sz="2400" b="1" dirty="0" smtClean="0"/>
              <a:t>（</a:t>
            </a:r>
            <a:r>
              <a:rPr lang="zh-CN" altLang="zh-CN" sz="2400" b="1" dirty="0"/>
              <a:t>围绕着时间、季节和景物特点）</a:t>
            </a:r>
            <a:endParaRPr lang="zh-CN" altLang="zh-CN" sz="2400" b="1" dirty="0"/>
          </a:p>
          <a:p>
            <a:r>
              <a:rPr lang="zh-CN" altLang="zh-CN" sz="2400" b="1" dirty="0"/>
              <a:t>②</a:t>
            </a:r>
            <a:r>
              <a:rPr lang="en-US" altLang="zh-CN" sz="2400" b="1" dirty="0"/>
              <a:t> </a:t>
            </a:r>
            <a:r>
              <a:rPr lang="zh-CN" altLang="zh-CN" sz="2400" b="1" dirty="0"/>
              <a:t>渲染了</a:t>
            </a:r>
            <a:r>
              <a:rPr lang="en-US" altLang="zh-CN" sz="2400" b="1" dirty="0"/>
              <a:t>……</a:t>
            </a:r>
            <a:r>
              <a:rPr lang="zh-CN" altLang="zh-CN" sz="2400" b="1" dirty="0"/>
              <a:t>的气氛。</a:t>
            </a:r>
            <a:endParaRPr lang="zh-CN" altLang="zh-CN" sz="2400" b="1" dirty="0"/>
          </a:p>
          <a:p>
            <a:r>
              <a:rPr lang="zh-CN" altLang="zh-CN" sz="2400" b="1" dirty="0"/>
              <a:t>③烘托人物……的心情。</a:t>
            </a:r>
            <a:endParaRPr lang="zh-CN" altLang="zh-CN" sz="2400" b="1" dirty="0"/>
          </a:p>
          <a:p>
            <a:r>
              <a:rPr lang="zh-CN" altLang="zh-CN" sz="2400" b="1" dirty="0"/>
              <a:t>④为下文……作铺垫。</a:t>
            </a:r>
            <a:endParaRPr lang="zh-CN" altLang="zh-CN" sz="2400" b="1" dirty="0"/>
          </a:p>
          <a:p>
            <a:r>
              <a:rPr lang="zh-CN" altLang="zh-CN" sz="2400" b="1" dirty="0"/>
              <a:t>⑤</a:t>
            </a:r>
            <a:r>
              <a:rPr lang="en-US" altLang="zh-CN" sz="2400" b="1" dirty="0"/>
              <a:t> ……</a:t>
            </a:r>
            <a:endParaRPr lang="zh-CN" altLang="zh-CN" sz="2400" b="1" dirty="0">
              <a:solidFill>
                <a:schemeClr val="accent5"/>
              </a:solidFill>
            </a:endParaRPr>
          </a:p>
          <a:p>
            <a:endParaRPr lang="zh-CN" altLang="en-US" sz="2400" dirty="0"/>
          </a:p>
        </p:txBody>
      </p:sp>
      <p:sp>
        <p:nvSpPr>
          <p:cNvPr id="3" name="矩形 2"/>
          <p:cNvSpPr/>
          <p:nvPr/>
        </p:nvSpPr>
        <p:spPr>
          <a:xfrm>
            <a:off x="4042791" y="4962413"/>
            <a:ext cx="3427541" cy="1200329"/>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zh-CN" altLang="en-US" sz="3600" b="1" cap="none" spc="0" dirty="0" smtClean="0">
                <a:solidFill>
                  <a:srgbClr val="FF0000"/>
                </a:solidFill>
                <a:effectLst/>
              </a:rPr>
              <a:t>联系小说三要素</a:t>
            </a:r>
            <a:endParaRPr lang="en-US" altLang="zh-CN" sz="3600" b="1" cap="none" spc="0" dirty="0" smtClean="0">
              <a:solidFill>
                <a:srgbClr val="FF0000"/>
              </a:solidFill>
              <a:effectLst/>
            </a:endParaRPr>
          </a:p>
          <a:p>
            <a:pPr algn="ctr"/>
            <a:r>
              <a:rPr lang="zh-CN" altLang="en-US" sz="3600" b="1" dirty="0" smtClean="0">
                <a:solidFill>
                  <a:srgbClr val="FF0000"/>
                </a:solidFill>
              </a:rPr>
              <a:t>联系主旨</a:t>
            </a:r>
            <a:endParaRPr lang="zh-CN" altLang="en-US" sz="3600" b="1" cap="none" spc="0" dirty="0">
              <a:solidFill>
                <a:srgbClr val="FF0000"/>
              </a:solidFill>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1069" y="2604444"/>
            <a:ext cx="8631411" cy="1446550"/>
          </a:xfrm>
          <a:prstGeom prst="rect">
            <a:avLst/>
          </a:prstGeom>
          <a:noFill/>
        </p:spPr>
        <p:txBody>
          <a:bodyPr wrap="square" lIns="91440" tIns="45720" rIns="91440" bIns="45720">
            <a:spAutoFit/>
          </a:bodyPr>
          <a:lstStyle/>
          <a:p>
            <a:pPr algn="ctr"/>
            <a:r>
              <a:rPr lang="zh-CN" altLang="en-US" sz="40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未经凝视的世界是毫无意义的。</a:t>
            </a:r>
            <a:endParaRPr lang="en-US" altLang="zh-CN" sz="40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a:p>
            <a:pPr algn="ctr"/>
            <a:endParaRPr lang="en-US" altLang="zh-CN" sz="2400" dirty="0" smtClean="0"/>
          </a:p>
          <a:p>
            <a:pPr algn="ctr"/>
            <a:r>
              <a:rPr lang="zh-CN" altLang="en-US" sz="2400" dirty="0" smtClean="0"/>
              <a:t>只有</a:t>
            </a:r>
            <a:r>
              <a:rPr lang="zh-CN" altLang="en-US" sz="2400" dirty="0"/>
              <a:t>认真观察生活的人，才能写出生活的美和生活的</a:t>
            </a:r>
            <a:r>
              <a:rPr lang="zh-CN" altLang="en-US" sz="2400" dirty="0" smtClean="0"/>
              <a:t>与众不同</a:t>
            </a:r>
            <a:endParaRPr lang="zh-CN" altLang="en-US" sz="24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pic>
        <p:nvPicPr>
          <p:cNvPr id="5122" name="Picture 2" descr="C:\Users\CL-pc\Desktop\u=1146773548,1924949430&amp;fm=21&amp;gp=0.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52189" y="4053068"/>
            <a:ext cx="4031779" cy="2687853"/>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CL-pc\Desktop\W02016040401279426767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9097" y="101736"/>
            <a:ext cx="3802869" cy="2537551"/>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p:nvSpPr>
        <p:spPr>
          <a:xfrm>
            <a:off x="217232" y="101736"/>
            <a:ext cx="4570791" cy="923330"/>
          </a:xfrm>
          <a:prstGeom prst="rect">
            <a:avLst/>
          </a:prstGeom>
          <a:noFill/>
        </p:spPr>
        <p:txBody>
          <a:bodyPr wrap="square" lIns="91440" tIns="45720" rIns="91440" bIns="45720">
            <a:spAutoFit/>
          </a:bodyPr>
          <a:lstStyle/>
          <a:p>
            <a:pPr algn="ctr"/>
            <a:r>
              <a:rPr lang="zh-CN" altLang="en-US"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曹文轩寄语：</a:t>
            </a:r>
            <a:endParaRPr lang="zh-CN" altLang="en-US"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lone"/>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0899" name="musi2405.wav">
            <a:hlinkClick r:id="" action="ppaction://media"/>
          </p:cNvPr>
          <p:cNvPicPr>
            <a:picLocks noRot="1" noChangeAspect="1" noChangeArrowheads="1"/>
          </p:cNvPicPr>
          <p:nvPr>
            <a:wavAudioFile r:embed="rId2" name="music08.wav"/>
          </p:nvPr>
        </p:nvPicPr>
        <p:blipFill>
          <a:blip r:embed="rId3">
            <a:extLst>
              <a:ext uri="{28A0092B-C50C-407E-A947-70E740481C1C}">
                <a14:useLocalDpi xmlns:a14="http://schemas.microsoft.com/office/drawing/2010/main" val="0"/>
              </a:ext>
            </a:extLst>
          </a:blip>
          <a:srcRect/>
          <a:stretch>
            <a:fillRect/>
          </a:stretch>
        </p:blipFill>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80901" name="Picture 5" descr="duck"/>
          <p:cNvPicPr>
            <a:picLocks noChangeAspect="1" noChangeArrowheads="1" noCrop="1"/>
          </p:cNvPicPr>
          <p:nvPr/>
        </p:nvPicPr>
        <p:blipFill>
          <a:blip r:embed="rId4"/>
          <a:srcRect/>
          <a:stretch>
            <a:fillRect/>
          </a:stretch>
        </p:blipFill>
        <p:spPr bwMode="auto">
          <a:xfrm>
            <a:off x="6659563" y="1196975"/>
            <a:ext cx="865187" cy="865188"/>
          </a:xfrm>
          <a:prstGeom prst="rect">
            <a:avLst/>
          </a:prstGeom>
          <a:noFill/>
          <a:extLst>
            <a:ext uri="{909E8E84-426E-40DD-AFC4-6F175D3DCCD1}">
              <a14:hiddenFill xmlns:a14="http://schemas.microsoft.com/office/drawing/2010/main">
                <a:solidFill>
                  <a:srgbClr val="FFFFFF"/>
                </a:solidFill>
              </a14:hiddenFill>
            </a:ext>
          </a:extLst>
        </p:spPr>
      </p:pic>
      <p:pic>
        <p:nvPicPr>
          <p:cNvPr id="80902" name="Picture 6" descr="duck"/>
          <p:cNvPicPr>
            <a:picLocks noChangeAspect="1" noChangeArrowheads="1" noCrop="1"/>
          </p:cNvPicPr>
          <p:nvPr/>
        </p:nvPicPr>
        <p:blipFill>
          <a:blip r:embed="rId4"/>
          <a:srcRect/>
          <a:stretch>
            <a:fillRect/>
          </a:stretch>
        </p:blipFill>
        <p:spPr bwMode="auto">
          <a:xfrm>
            <a:off x="7235825" y="188913"/>
            <a:ext cx="792163" cy="792162"/>
          </a:xfrm>
          <a:prstGeom prst="rect">
            <a:avLst/>
          </a:prstGeom>
          <a:noFill/>
          <a:extLst>
            <a:ext uri="{909E8E84-426E-40DD-AFC4-6F175D3DCCD1}">
              <a14:hiddenFill xmlns:a14="http://schemas.microsoft.com/office/drawing/2010/main">
                <a:solidFill>
                  <a:srgbClr val="FFFFFF"/>
                </a:solidFill>
              </a14:hiddenFill>
            </a:ext>
          </a:extLst>
        </p:spPr>
      </p:pic>
      <p:pic>
        <p:nvPicPr>
          <p:cNvPr id="80903" name="Picture 7" descr="duck"/>
          <p:cNvPicPr>
            <a:picLocks noChangeAspect="1" noChangeArrowheads="1" noCrop="1"/>
          </p:cNvPicPr>
          <p:nvPr/>
        </p:nvPicPr>
        <p:blipFill>
          <a:blip r:embed="rId4"/>
          <a:srcRect/>
          <a:stretch>
            <a:fillRect/>
          </a:stretch>
        </p:blipFill>
        <p:spPr bwMode="auto">
          <a:xfrm>
            <a:off x="7740650" y="981075"/>
            <a:ext cx="827088" cy="827088"/>
          </a:xfrm>
          <a:prstGeom prst="rect">
            <a:avLst/>
          </a:prstGeom>
          <a:noFill/>
          <a:extLst>
            <a:ext uri="{909E8E84-426E-40DD-AFC4-6F175D3DCCD1}">
              <a14:hiddenFill xmlns:a14="http://schemas.microsoft.com/office/drawing/2010/main">
                <a:solidFill>
                  <a:srgbClr val="FFFFFF"/>
                </a:solidFill>
              </a14:hiddenFill>
            </a:ext>
          </a:extLst>
        </p:spPr>
      </p:pic>
      <p:pic>
        <p:nvPicPr>
          <p:cNvPr id="80904" name="Picture 8" descr="duck"/>
          <p:cNvPicPr>
            <a:picLocks noChangeAspect="1" noChangeArrowheads="1" noCrop="1"/>
          </p:cNvPicPr>
          <p:nvPr/>
        </p:nvPicPr>
        <p:blipFill>
          <a:blip r:embed="rId4"/>
          <a:srcRect/>
          <a:stretch>
            <a:fillRect/>
          </a:stretch>
        </p:blipFill>
        <p:spPr bwMode="auto">
          <a:xfrm>
            <a:off x="8101013" y="0"/>
            <a:ext cx="652462" cy="652463"/>
          </a:xfrm>
          <a:prstGeom prst="rect">
            <a:avLst/>
          </a:prstGeom>
          <a:noFill/>
          <a:extLst>
            <a:ext uri="{909E8E84-426E-40DD-AFC4-6F175D3DCCD1}">
              <a14:hiddenFill xmlns:a14="http://schemas.microsoft.com/office/drawing/2010/main">
                <a:solidFill>
                  <a:srgbClr val="FFFFFF"/>
                </a:solidFill>
              </a14:hiddenFill>
            </a:ext>
          </a:extLst>
        </p:spPr>
      </p:pic>
      <p:pic>
        <p:nvPicPr>
          <p:cNvPr id="80905" name="Picture 9" descr="duck"/>
          <p:cNvPicPr>
            <a:picLocks noChangeAspect="1" noChangeArrowheads="1" noCrop="1"/>
          </p:cNvPicPr>
          <p:nvPr/>
        </p:nvPicPr>
        <p:blipFill>
          <a:blip r:embed="rId4"/>
          <a:srcRect/>
          <a:stretch>
            <a:fillRect/>
          </a:stretch>
        </p:blipFill>
        <p:spPr bwMode="auto">
          <a:xfrm>
            <a:off x="7524750" y="3141663"/>
            <a:ext cx="936625" cy="936625"/>
          </a:xfrm>
          <a:prstGeom prst="rect">
            <a:avLst/>
          </a:prstGeom>
          <a:noFill/>
          <a:extLst>
            <a:ext uri="{909E8E84-426E-40DD-AFC4-6F175D3DCCD1}">
              <a14:hiddenFill xmlns:a14="http://schemas.microsoft.com/office/drawing/2010/main">
                <a:solidFill>
                  <a:srgbClr val="FFFFFF"/>
                </a:solidFill>
              </a14:hiddenFill>
            </a:ext>
          </a:extLst>
        </p:spPr>
      </p:pic>
      <p:pic>
        <p:nvPicPr>
          <p:cNvPr id="80906" name="Picture 10" descr="duck"/>
          <p:cNvPicPr>
            <a:picLocks noChangeAspect="1" noChangeArrowheads="1" noCrop="1"/>
          </p:cNvPicPr>
          <p:nvPr/>
        </p:nvPicPr>
        <p:blipFill>
          <a:blip r:embed="rId4"/>
          <a:srcRect/>
          <a:stretch>
            <a:fillRect/>
          </a:stretch>
        </p:blipFill>
        <p:spPr bwMode="auto">
          <a:xfrm>
            <a:off x="7885113" y="1628775"/>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07" name="Picture 11" descr="duck"/>
          <p:cNvPicPr>
            <a:picLocks noChangeAspect="1" noChangeArrowheads="1" noCrop="1"/>
          </p:cNvPicPr>
          <p:nvPr/>
        </p:nvPicPr>
        <p:blipFill>
          <a:blip r:embed="rId4"/>
          <a:srcRect/>
          <a:stretch>
            <a:fillRect/>
          </a:stretch>
        </p:blipFill>
        <p:spPr bwMode="auto">
          <a:xfrm>
            <a:off x="4643438" y="2492375"/>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08" name="Picture 12" descr="duck"/>
          <p:cNvPicPr>
            <a:picLocks noChangeAspect="1" noChangeArrowheads="1" noCrop="1"/>
          </p:cNvPicPr>
          <p:nvPr/>
        </p:nvPicPr>
        <p:blipFill>
          <a:blip r:embed="rId4"/>
          <a:srcRect/>
          <a:stretch>
            <a:fillRect/>
          </a:stretch>
        </p:blipFill>
        <p:spPr bwMode="auto">
          <a:xfrm>
            <a:off x="8027988" y="3716338"/>
            <a:ext cx="903287" cy="903287"/>
          </a:xfrm>
          <a:prstGeom prst="rect">
            <a:avLst/>
          </a:prstGeom>
          <a:noFill/>
          <a:extLst>
            <a:ext uri="{909E8E84-426E-40DD-AFC4-6F175D3DCCD1}">
              <a14:hiddenFill xmlns:a14="http://schemas.microsoft.com/office/drawing/2010/main">
                <a:solidFill>
                  <a:srgbClr val="FFFFFF"/>
                </a:solidFill>
              </a14:hiddenFill>
            </a:ext>
          </a:extLst>
        </p:spPr>
      </p:pic>
      <p:pic>
        <p:nvPicPr>
          <p:cNvPr id="80909" name="Picture 13" descr="duck"/>
          <p:cNvPicPr>
            <a:picLocks noChangeAspect="1" noChangeArrowheads="1" noCrop="1"/>
          </p:cNvPicPr>
          <p:nvPr/>
        </p:nvPicPr>
        <p:blipFill>
          <a:blip r:embed="rId4"/>
          <a:srcRect/>
          <a:stretch>
            <a:fillRect/>
          </a:stretch>
        </p:blipFill>
        <p:spPr bwMode="auto">
          <a:xfrm>
            <a:off x="4932363" y="3429000"/>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0" name="Picture 14" descr="duck"/>
          <p:cNvPicPr>
            <a:picLocks noChangeAspect="1" noChangeArrowheads="1" noCrop="1"/>
          </p:cNvPicPr>
          <p:nvPr/>
        </p:nvPicPr>
        <p:blipFill>
          <a:blip r:embed="rId4"/>
          <a:srcRect/>
          <a:stretch>
            <a:fillRect/>
          </a:stretch>
        </p:blipFill>
        <p:spPr bwMode="auto">
          <a:xfrm>
            <a:off x="6011863" y="1916113"/>
            <a:ext cx="936625" cy="936625"/>
          </a:xfrm>
          <a:prstGeom prst="rect">
            <a:avLst/>
          </a:prstGeom>
          <a:noFill/>
          <a:extLst>
            <a:ext uri="{909E8E84-426E-40DD-AFC4-6F175D3DCCD1}">
              <a14:hiddenFill xmlns:a14="http://schemas.microsoft.com/office/drawing/2010/main">
                <a:solidFill>
                  <a:srgbClr val="FFFFFF"/>
                </a:solidFill>
              </a14:hiddenFill>
            </a:ext>
          </a:extLst>
        </p:spPr>
      </p:pic>
      <p:pic>
        <p:nvPicPr>
          <p:cNvPr id="80911" name="Picture 15" descr="duck"/>
          <p:cNvPicPr>
            <a:picLocks noChangeAspect="1" noChangeArrowheads="1" noCrop="1"/>
          </p:cNvPicPr>
          <p:nvPr/>
        </p:nvPicPr>
        <p:blipFill>
          <a:blip r:embed="rId4"/>
          <a:srcRect/>
          <a:stretch>
            <a:fillRect/>
          </a:stretch>
        </p:blipFill>
        <p:spPr bwMode="auto">
          <a:xfrm>
            <a:off x="6227763" y="3429000"/>
            <a:ext cx="1008062" cy="1008063"/>
          </a:xfrm>
          <a:prstGeom prst="rect">
            <a:avLst/>
          </a:prstGeom>
          <a:noFill/>
          <a:extLst>
            <a:ext uri="{909E8E84-426E-40DD-AFC4-6F175D3DCCD1}">
              <a14:hiddenFill xmlns:a14="http://schemas.microsoft.com/office/drawing/2010/main">
                <a:solidFill>
                  <a:srgbClr val="FFFFFF"/>
                </a:solidFill>
              </a14:hiddenFill>
            </a:ext>
          </a:extLst>
        </p:spPr>
      </p:pic>
      <p:pic>
        <p:nvPicPr>
          <p:cNvPr id="80912" name="Picture 16" descr="duck"/>
          <p:cNvPicPr>
            <a:picLocks noChangeAspect="1" noChangeArrowheads="1" noCrop="1"/>
          </p:cNvPicPr>
          <p:nvPr/>
        </p:nvPicPr>
        <p:blipFill>
          <a:blip r:embed="rId4"/>
          <a:srcRect/>
          <a:stretch>
            <a:fillRect/>
          </a:stretch>
        </p:blipFill>
        <p:spPr bwMode="auto">
          <a:xfrm>
            <a:off x="6443663" y="260350"/>
            <a:ext cx="720725" cy="720725"/>
          </a:xfrm>
          <a:prstGeom prst="rect">
            <a:avLst/>
          </a:prstGeom>
          <a:noFill/>
          <a:extLst>
            <a:ext uri="{909E8E84-426E-40DD-AFC4-6F175D3DCCD1}">
              <a14:hiddenFill xmlns:a14="http://schemas.microsoft.com/office/drawing/2010/main">
                <a:solidFill>
                  <a:srgbClr val="FFFFFF"/>
                </a:solidFill>
              </a14:hiddenFill>
            </a:ext>
          </a:extLst>
        </p:spPr>
      </p:pic>
      <p:pic>
        <p:nvPicPr>
          <p:cNvPr id="80913" name="Picture 17" descr="duck"/>
          <p:cNvPicPr>
            <a:picLocks noChangeAspect="1" noChangeArrowheads="1" noCrop="1"/>
          </p:cNvPicPr>
          <p:nvPr/>
        </p:nvPicPr>
        <p:blipFill>
          <a:blip r:embed="rId4"/>
          <a:srcRect/>
          <a:stretch>
            <a:fillRect/>
          </a:stretch>
        </p:blipFill>
        <p:spPr bwMode="auto">
          <a:xfrm>
            <a:off x="5148263" y="4868863"/>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4" name="Picture 18" descr="duck"/>
          <p:cNvPicPr>
            <a:picLocks noChangeAspect="1" noChangeArrowheads="1" noCrop="1"/>
          </p:cNvPicPr>
          <p:nvPr/>
        </p:nvPicPr>
        <p:blipFill>
          <a:blip r:embed="rId4"/>
          <a:srcRect/>
          <a:stretch>
            <a:fillRect/>
          </a:stretch>
        </p:blipFill>
        <p:spPr bwMode="auto">
          <a:xfrm>
            <a:off x="7019925" y="3500438"/>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5" name="Picture 19" descr="duck"/>
          <p:cNvPicPr>
            <a:picLocks noChangeAspect="1" noChangeArrowheads="1" noCrop="1"/>
          </p:cNvPicPr>
          <p:nvPr/>
        </p:nvPicPr>
        <p:blipFill>
          <a:blip r:embed="rId4"/>
          <a:srcRect/>
          <a:stretch>
            <a:fillRect/>
          </a:stretch>
        </p:blipFill>
        <p:spPr bwMode="auto">
          <a:xfrm>
            <a:off x="6372225" y="6021388"/>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6" name="Picture 20" descr="duck"/>
          <p:cNvPicPr>
            <a:picLocks noChangeAspect="1" noChangeArrowheads="1" noCrop="1"/>
          </p:cNvPicPr>
          <p:nvPr/>
        </p:nvPicPr>
        <p:blipFill>
          <a:blip r:embed="rId4"/>
          <a:srcRect/>
          <a:stretch>
            <a:fillRect/>
          </a:stretch>
        </p:blipFill>
        <p:spPr bwMode="auto">
          <a:xfrm>
            <a:off x="7667625" y="4868863"/>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7" name="Picture 21" descr="duck"/>
          <p:cNvPicPr>
            <a:picLocks noChangeAspect="1" noChangeArrowheads="1" noCrop="1"/>
          </p:cNvPicPr>
          <p:nvPr/>
        </p:nvPicPr>
        <p:blipFill>
          <a:blip r:embed="rId4"/>
          <a:srcRect/>
          <a:stretch>
            <a:fillRect/>
          </a:stretch>
        </p:blipFill>
        <p:spPr bwMode="auto">
          <a:xfrm>
            <a:off x="6227763" y="4724400"/>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8" name="Picture 22" descr="duck"/>
          <p:cNvPicPr>
            <a:picLocks noChangeAspect="1" noChangeArrowheads="1" noCrop="1"/>
          </p:cNvPicPr>
          <p:nvPr/>
        </p:nvPicPr>
        <p:blipFill>
          <a:blip r:embed="rId4"/>
          <a:srcRect/>
          <a:stretch>
            <a:fillRect/>
          </a:stretch>
        </p:blipFill>
        <p:spPr bwMode="auto">
          <a:xfrm>
            <a:off x="7524750" y="5084763"/>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9" name="Picture 23" descr="grass"/>
          <p:cNvPicPr>
            <a:picLocks noChangeAspect="1" noChangeArrowheads="1" noCrop="1"/>
          </p:cNvPicPr>
          <p:nvPr/>
        </p:nvPicPr>
        <p:blipFill>
          <a:blip r:embed="rId5"/>
          <a:srcRect/>
          <a:stretch>
            <a:fillRect/>
          </a:stretch>
        </p:blipFill>
        <p:spPr bwMode="auto">
          <a:xfrm>
            <a:off x="3708400" y="4437063"/>
            <a:ext cx="817563" cy="817562"/>
          </a:xfrm>
          <a:prstGeom prst="rect">
            <a:avLst/>
          </a:prstGeom>
          <a:noFill/>
          <a:extLst>
            <a:ext uri="{909E8E84-426E-40DD-AFC4-6F175D3DCCD1}">
              <a14:hiddenFill xmlns:a14="http://schemas.microsoft.com/office/drawing/2010/main">
                <a:solidFill>
                  <a:srgbClr val="FFFFFF"/>
                </a:solidFill>
              </a14:hiddenFill>
            </a:ext>
          </a:extLst>
        </p:spPr>
      </p:pic>
      <p:pic>
        <p:nvPicPr>
          <p:cNvPr id="80920" name="Picture 24" descr="grass"/>
          <p:cNvPicPr>
            <a:picLocks noChangeAspect="1" noChangeArrowheads="1" noCrop="1"/>
          </p:cNvPicPr>
          <p:nvPr/>
        </p:nvPicPr>
        <p:blipFill>
          <a:blip r:embed="rId5"/>
          <a:srcRect/>
          <a:stretch>
            <a:fillRect/>
          </a:stretch>
        </p:blipFill>
        <p:spPr bwMode="auto">
          <a:xfrm>
            <a:off x="4787900" y="5300663"/>
            <a:ext cx="1392238" cy="1392237"/>
          </a:xfrm>
          <a:prstGeom prst="rect">
            <a:avLst/>
          </a:prstGeom>
          <a:noFill/>
          <a:extLst>
            <a:ext uri="{909E8E84-426E-40DD-AFC4-6F175D3DCCD1}">
              <a14:hiddenFill xmlns:a14="http://schemas.microsoft.com/office/drawing/2010/main">
                <a:solidFill>
                  <a:srgbClr val="FFFFFF"/>
                </a:solidFill>
              </a14:hiddenFill>
            </a:ext>
          </a:extLst>
        </p:spPr>
      </p:pic>
      <p:pic>
        <p:nvPicPr>
          <p:cNvPr id="80921" name="Picture 25" descr="grass"/>
          <p:cNvPicPr>
            <a:picLocks noChangeAspect="1" noChangeArrowheads="1" noCrop="1"/>
          </p:cNvPicPr>
          <p:nvPr/>
        </p:nvPicPr>
        <p:blipFill>
          <a:blip r:embed="rId5"/>
          <a:srcRect/>
          <a:stretch>
            <a:fillRect/>
          </a:stretch>
        </p:blipFill>
        <p:spPr bwMode="auto">
          <a:xfrm>
            <a:off x="7308850" y="1412875"/>
            <a:ext cx="1223963" cy="1223963"/>
          </a:xfrm>
          <a:prstGeom prst="rect">
            <a:avLst/>
          </a:prstGeom>
          <a:noFill/>
          <a:extLst>
            <a:ext uri="{909E8E84-426E-40DD-AFC4-6F175D3DCCD1}">
              <a14:hiddenFill xmlns:a14="http://schemas.microsoft.com/office/drawing/2010/main">
                <a:solidFill>
                  <a:srgbClr val="FFFFFF"/>
                </a:solidFill>
              </a14:hiddenFill>
            </a:ext>
          </a:extLst>
        </p:spPr>
      </p:pic>
      <p:pic>
        <p:nvPicPr>
          <p:cNvPr id="80922" name="Picture 26" descr="grass"/>
          <p:cNvPicPr>
            <a:picLocks noChangeAspect="1" noChangeArrowheads="1" noCrop="1"/>
          </p:cNvPicPr>
          <p:nvPr/>
        </p:nvPicPr>
        <p:blipFill>
          <a:blip r:embed="rId5"/>
          <a:srcRect/>
          <a:stretch>
            <a:fillRect/>
          </a:stretch>
        </p:blipFill>
        <p:spPr bwMode="auto">
          <a:xfrm>
            <a:off x="5435600" y="5084763"/>
            <a:ext cx="1752600" cy="1752600"/>
          </a:xfrm>
          <a:prstGeom prst="rect">
            <a:avLst/>
          </a:prstGeom>
          <a:noFill/>
          <a:extLst>
            <a:ext uri="{909E8E84-426E-40DD-AFC4-6F175D3DCCD1}">
              <a14:hiddenFill xmlns:a14="http://schemas.microsoft.com/office/drawing/2010/main">
                <a:solidFill>
                  <a:srgbClr val="FFFFFF"/>
                </a:solidFill>
              </a14:hiddenFill>
            </a:ext>
          </a:extLst>
        </p:spPr>
      </p:pic>
      <p:pic>
        <p:nvPicPr>
          <p:cNvPr id="80923" name="Picture 27" descr="grass"/>
          <p:cNvPicPr>
            <a:picLocks noChangeAspect="1" noChangeArrowheads="1" noCrop="1"/>
          </p:cNvPicPr>
          <p:nvPr/>
        </p:nvPicPr>
        <p:blipFill>
          <a:blip r:embed="rId5"/>
          <a:srcRect/>
          <a:stretch>
            <a:fillRect/>
          </a:stretch>
        </p:blipFill>
        <p:spPr bwMode="auto">
          <a:xfrm>
            <a:off x="7391400" y="5013325"/>
            <a:ext cx="1752600" cy="1752600"/>
          </a:xfrm>
          <a:prstGeom prst="rect">
            <a:avLst/>
          </a:prstGeom>
          <a:noFill/>
          <a:extLst>
            <a:ext uri="{909E8E84-426E-40DD-AFC4-6F175D3DCCD1}">
              <a14:hiddenFill xmlns:a14="http://schemas.microsoft.com/office/drawing/2010/main">
                <a:solidFill>
                  <a:srgbClr val="FFFFFF"/>
                </a:solidFill>
              </a14:hiddenFill>
            </a:ext>
          </a:extLst>
        </p:spPr>
      </p:pic>
      <p:pic>
        <p:nvPicPr>
          <p:cNvPr id="80924" name="Picture 28" descr="grass"/>
          <p:cNvPicPr>
            <a:picLocks noChangeAspect="1" noChangeArrowheads="1" noCrop="1"/>
          </p:cNvPicPr>
          <p:nvPr/>
        </p:nvPicPr>
        <p:blipFill>
          <a:blip r:embed="rId5"/>
          <a:srcRect/>
          <a:stretch>
            <a:fillRect/>
          </a:stretch>
        </p:blipFill>
        <p:spPr bwMode="auto">
          <a:xfrm>
            <a:off x="6443663" y="2133600"/>
            <a:ext cx="1392237" cy="1392238"/>
          </a:xfrm>
          <a:prstGeom prst="rect">
            <a:avLst/>
          </a:prstGeom>
          <a:noFill/>
          <a:extLst>
            <a:ext uri="{909E8E84-426E-40DD-AFC4-6F175D3DCCD1}">
              <a14:hiddenFill xmlns:a14="http://schemas.microsoft.com/office/drawing/2010/main">
                <a:solidFill>
                  <a:srgbClr val="FFFFFF"/>
                </a:solidFill>
              </a14:hiddenFill>
            </a:ext>
          </a:extLst>
        </p:spPr>
      </p:pic>
      <p:pic>
        <p:nvPicPr>
          <p:cNvPr id="80925" name="Picture 29" descr="grass"/>
          <p:cNvPicPr>
            <a:picLocks noChangeAspect="1" noChangeArrowheads="1" noCrop="1"/>
          </p:cNvPicPr>
          <p:nvPr/>
        </p:nvPicPr>
        <p:blipFill>
          <a:blip r:embed="rId5"/>
          <a:srcRect/>
          <a:stretch>
            <a:fillRect/>
          </a:stretch>
        </p:blipFill>
        <p:spPr bwMode="auto">
          <a:xfrm>
            <a:off x="8172450" y="2636838"/>
            <a:ext cx="744538" cy="744537"/>
          </a:xfrm>
          <a:prstGeom prst="rect">
            <a:avLst/>
          </a:prstGeom>
          <a:noFill/>
          <a:extLst>
            <a:ext uri="{909E8E84-426E-40DD-AFC4-6F175D3DCCD1}">
              <a14:hiddenFill xmlns:a14="http://schemas.microsoft.com/office/drawing/2010/main">
                <a:solidFill>
                  <a:srgbClr val="FFFFFF"/>
                </a:solidFill>
              </a14:hiddenFill>
            </a:ext>
          </a:extLst>
        </p:spPr>
      </p:pic>
      <p:pic>
        <p:nvPicPr>
          <p:cNvPr id="80926" name="Picture 30" descr="grass"/>
          <p:cNvPicPr>
            <a:picLocks noChangeAspect="1" noChangeArrowheads="1" noCrop="1"/>
          </p:cNvPicPr>
          <p:nvPr/>
        </p:nvPicPr>
        <p:blipFill>
          <a:blip r:embed="rId5"/>
          <a:srcRect/>
          <a:stretch>
            <a:fillRect/>
          </a:stretch>
        </p:blipFill>
        <p:spPr bwMode="auto">
          <a:xfrm>
            <a:off x="3419475" y="5445125"/>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80927" name="Picture 31" descr="grass"/>
          <p:cNvPicPr>
            <a:picLocks noChangeAspect="1" noChangeArrowheads="1" noCrop="1"/>
          </p:cNvPicPr>
          <p:nvPr/>
        </p:nvPicPr>
        <p:blipFill>
          <a:blip r:embed="rId5"/>
          <a:srcRect/>
          <a:stretch>
            <a:fillRect/>
          </a:stretch>
        </p:blipFill>
        <p:spPr bwMode="auto">
          <a:xfrm>
            <a:off x="4427538" y="2708275"/>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80928" name="Picture 32" descr="grass"/>
          <p:cNvPicPr>
            <a:picLocks noChangeAspect="1" noChangeArrowheads="1" noCrop="1"/>
          </p:cNvPicPr>
          <p:nvPr/>
        </p:nvPicPr>
        <p:blipFill>
          <a:blip r:embed="rId5"/>
          <a:srcRect/>
          <a:stretch>
            <a:fillRect/>
          </a:stretch>
        </p:blipFill>
        <p:spPr bwMode="auto">
          <a:xfrm>
            <a:off x="5940425" y="404813"/>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80929" name="Picture 33" descr="grass"/>
          <p:cNvPicPr>
            <a:picLocks noChangeAspect="1" noChangeArrowheads="1" noCrop="1"/>
          </p:cNvPicPr>
          <p:nvPr/>
        </p:nvPicPr>
        <p:blipFill>
          <a:blip r:embed="rId5"/>
          <a:srcRect/>
          <a:stretch>
            <a:fillRect/>
          </a:stretch>
        </p:blipFill>
        <p:spPr bwMode="auto">
          <a:xfrm>
            <a:off x="4572000" y="1339850"/>
            <a:ext cx="601663" cy="601663"/>
          </a:xfrm>
          <a:prstGeom prst="rect">
            <a:avLst/>
          </a:prstGeom>
          <a:noFill/>
          <a:extLst>
            <a:ext uri="{909E8E84-426E-40DD-AFC4-6F175D3DCCD1}">
              <a14:hiddenFill xmlns:a14="http://schemas.microsoft.com/office/drawing/2010/main">
                <a:solidFill>
                  <a:srgbClr val="FFFFFF"/>
                </a:solidFill>
              </a14:hiddenFill>
            </a:ext>
          </a:extLst>
        </p:spPr>
      </p:pic>
      <p:sp>
        <p:nvSpPr>
          <p:cNvPr id="3074" name="Text Box 2"/>
          <p:cNvSpPr txBox="1">
            <a:spLocks noChangeArrowheads="1"/>
          </p:cNvSpPr>
          <p:nvPr/>
        </p:nvSpPr>
        <p:spPr bwMode="auto">
          <a:xfrm>
            <a:off x="0" y="1066800"/>
            <a:ext cx="4953000" cy="222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8000" b="1" dirty="0">
                <a:solidFill>
                  <a:srgbClr val="009900"/>
                </a:solidFill>
                <a:ea typeface="隶书" panose="02010509060101010101" pitchFamily="49" charset="-122"/>
              </a:rPr>
              <a:t>孤独之旅</a:t>
            </a:r>
            <a:endParaRPr lang="zh-CN" altLang="en-US" sz="8000" b="1" dirty="0">
              <a:solidFill>
                <a:srgbClr val="009900"/>
              </a:solidFill>
              <a:ea typeface="隶书" panose="02010509060101010101" pitchFamily="49" charset="-122"/>
            </a:endParaRPr>
          </a:p>
          <a:p>
            <a:pPr algn="r">
              <a:spcBef>
                <a:spcPct val="50000"/>
              </a:spcBef>
            </a:pPr>
            <a:r>
              <a:rPr lang="zh-CN" altLang="en-US" sz="4000" b="1" dirty="0">
                <a:solidFill>
                  <a:srgbClr val="009900"/>
                </a:solidFill>
                <a:ea typeface="隶书" panose="02010509060101010101" pitchFamily="49" charset="-122"/>
              </a:rPr>
              <a:t>曹文轩</a:t>
            </a:r>
            <a:endParaRPr lang="zh-CN" altLang="en-US" sz="4000" b="1" dirty="0">
              <a:solidFill>
                <a:srgbClr val="009900"/>
              </a:solidFill>
              <a:ea typeface="隶书" panose="02010509060101010101" pitchFamily="49" charset="-122"/>
            </a:endParaRPr>
          </a:p>
        </p:txBody>
      </p:sp>
      <p:sp>
        <p:nvSpPr>
          <p:cNvPr id="2" name="矩形 1"/>
          <p:cNvSpPr/>
          <p:nvPr/>
        </p:nvSpPr>
        <p:spPr>
          <a:xfrm>
            <a:off x="77225" y="5282293"/>
            <a:ext cx="7141700" cy="923330"/>
          </a:xfrm>
          <a:prstGeom prst="rect">
            <a:avLst/>
          </a:prstGeom>
          <a:solidFill>
            <a:schemeClr val="bg1"/>
          </a:solidFill>
        </p:spPr>
        <p:txBody>
          <a:bodyPr wrap="none" lIns="91440" tIns="45720" rIns="91440" bIns="45720">
            <a:spAutoFit/>
          </a:bodyPr>
          <a:lstStyle/>
          <a:p>
            <a:pPr algn="ctr"/>
            <a:r>
              <a:rPr lang="zh-CN" alt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想一想</a:t>
            </a:r>
            <a:r>
              <a:rPr lang="zh-CN" altLang="en-U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这一节课的收获</a:t>
            </a:r>
            <a:endParaRPr lang="zh-CN" alt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childTnLst>
            <p:audio>
              <p:cMediaNode>
                <p:cTn id="2" repeatCount="indefinite" fill="hold" display="0">
                  <p:stCondLst>
                    <p:cond delay="indefinite"/>
                  </p:stCondLst>
                  <p:endCondLst>
                    <p:cond evt="onNext" delay="0">
                      <p:tgtEl>
                        <p:sldTgt/>
                      </p:tgtEl>
                    </p:cond>
                    <p:cond evt="onPrev" delay="0">
                      <p:tgtEl>
                        <p:sldTgt/>
                      </p:tgtEl>
                    </p:cond>
                    <p:cond evt="onStopAudio" delay="0">
                      <p:tgtEl>
                        <p:sldTgt/>
                      </p:tgtEl>
                    </p:cond>
                  </p:endCondLst>
                </p:cTn>
                <p:tgtEl>
                  <p:spTgt spid="80899"/>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9552" y="1052736"/>
            <a:ext cx="8229600" cy="1143000"/>
          </a:xfrm>
        </p:spPr>
        <p:txBody>
          <a:bodyPr/>
          <a:lstStyle/>
          <a:p>
            <a:r>
              <a:rPr lang="zh-CN" altLang="en-US" b="1" dirty="0"/>
              <a:t>读书是最美好的人生</a:t>
            </a:r>
            <a:r>
              <a:rPr lang="zh-CN" altLang="en-US" b="1" dirty="0" smtClean="0"/>
              <a:t>姿态！</a:t>
            </a:r>
            <a:endParaRPr lang="zh-CN" altLang="en-US" dirty="0"/>
          </a:p>
        </p:txBody>
      </p:sp>
      <p:pic>
        <p:nvPicPr>
          <p:cNvPr id="5" name="Picture 3" descr="C:\Users\CL-pc\Desktop\W020160404012794267675.jpg"/>
          <p:cNvPicPr>
            <a:picLocks noGrp="1" noChangeAspect="1" noChangeArrowheads="1"/>
          </p:cNvPicPr>
          <p:nvPr>
            <p:ph idx="1"/>
          </p:nvPr>
        </p:nvPicPr>
        <p:blipFill>
          <a:blip r:embed="rId1">
            <a:extLst>
              <a:ext uri="{28A0092B-C50C-407E-A947-70E740481C1C}">
                <a14:useLocalDpi xmlns:a14="http://schemas.microsoft.com/office/drawing/2010/main" val="0"/>
              </a:ext>
            </a:extLst>
          </a:blip>
          <a:srcRect/>
          <a:stretch>
            <a:fillRect/>
          </a:stretch>
        </p:blipFill>
        <p:spPr bwMode="auto">
          <a:xfrm>
            <a:off x="1547664" y="2060848"/>
            <a:ext cx="6120680" cy="4084163"/>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217232" y="101736"/>
            <a:ext cx="4570791" cy="923330"/>
          </a:xfrm>
          <a:prstGeom prst="rect">
            <a:avLst/>
          </a:prstGeom>
          <a:noFill/>
        </p:spPr>
        <p:txBody>
          <a:bodyPr wrap="square" lIns="91440" tIns="45720" rIns="91440" bIns="45720">
            <a:spAutoFit/>
          </a:bodyPr>
          <a:lstStyle/>
          <a:p>
            <a:pPr algn="ctr"/>
            <a:r>
              <a:rPr lang="zh-CN" altLang="en-US"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曹文轩寄语：</a:t>
            </a:r>
            <a:endParaRPr lang="zh-CN" altLang="en-US"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4139952" y="1268760"/>
            <a:ext cx="296427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anose="05000000000000000000" pitchFamily="2" charset="2"/>
              <a:buNone/>
            </a:pPr>
            <a:r>
              <a:rPr kumimoji="1" lang="zh-CN" altLang="en-US" sz="3600" b="1" dirty="0" smtClean="0">
                <a:solidFill>
                  <a:schemeClr val="accent1"/>
                </a:solidFill>
                <a:latin typeface="黑体" panose="02010609060101010101" pitchFamily="49" charset="-122"/>
                <a:ea typeface="黑体" panose="02010609060101010101" pitchFamily="49" charset="-122"/>
              </a:rPr>
              <a:t>暴风雨来临：</a:t>
            </a:r>
            <a:endParaRPr kumimoji="1" lang="zh-CN" altLang="en-US" sz="3600" b="1" dirty="0">
              <a:solidFill>
                <a:schemeClr val="accent1"/>
              </a:solidFill>
              <a:latin typeface="黑体" panose="02010609060101010101" pitchFamily="49" charset="-122"/>
              <a:ea typeface="黑体" panose="02010609060101010101" pitchFamily="49" charset="-122"/>
            </a:endParaRPr>
          </a:p>
        </p:txBody>
      </p:sp>
      <p:sp>
        <p:nvSpPr>
          <p:cNvPr id="5" name="Text Box 17"/>
          <p:cNvSpPr txBox="1">
            <a:spLocks noChangeArrowheads="1"/>
          </p:cNvSpPr>
          <p:nvPr/>
        </p:nvSpPr>
        <p:spPr bwMode="auto">
          <a:xfrm>
            <a:off x="5724128" y="2033982"/>
            <a:ext cx="227017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latin typeface="黑体" panose="02010609060101010101" pitchFamily="49" charset="-122"/>
                <a:ea typeface="黑体" panose="02010609060101010101" pitchFamily="49" charset="-122"/>
              </a:rPr>
              <a:t>勇敢 坚强</a:t>
            </a:r>
            <a:endParaRPr kumimoji="1" lang="zh-CN" altLang="en-US" sz="3600" b="1" dirty="0">
              <a:latin typeface="黑体" panose="02010609060101010101" pitchFamily="49" charset="-122"/>
              <a:ea typeface="黑体" panose="02010609060101010101" pitchFamily="49" charset="-122"/>
            </a:endParaRPr>
          </a:p>
        </p:txBody>
      </p:sp>
      <p:sp>
        <p:nvSpPr>
          <p:cNvPr id="6" name="TextBox 5"/>
          <p:cNvSpPr txBox="1"/>
          <p:nvPr/>
        </p:nvSpPr>
        <p:spPr>
          <a:xfrm>
            <a:off x="76200" y="3139227"/>
            <a:ext cx="9824392" cy="3046988"/>
          </a:xfrm>
          <a:prstGeom prst="rect">
            <a:avLst/>
          </a:prstGeom>
          <a:noFill/>
        </p:spPr>
        <p:txBody>
          <a:bodyPr wrap="square" rtlCol="0">
            <a:spAutoFit/>
          </a:bodyPr>
          <a:lstStyle/>
          <a:p>
            <a:r>
              <a:rPr lang="en-US" altLang="zh-CN" sz="2400" b="1" dirty="0" smtClean="0"/>
              <a:t>       </a:t>
            </a:r>
            <a:r>
              <a:rPr lang="zh-CN" altLang="en-US" sz="2400" b="1" dirty="0" smtClean="0"/>
              <a:t>（第</a:t>
            </a:r>
            <a:r>
              <a:rPr lang="en-US" altLang="zh-CN" sz="2400" b="1" dirty="0" smtClean="0"/>
              <a:t>36</a:t>
            </a:r>
            <a:r>
              <a:rPr lang="zh-CN" altLang="en-US" sz="2400" b="1" dirty="0" smtClean="0"/>
              <a:t>段）</a:t>
            </a:r>
            <a:r>
              <a:rPr lang="zh-CN" altLang="zh-CN" sz="2400" b="1" dirty="0" smtClean="0"/>
              <a:t>那天</a:t>
            </a:r>
            <a:r>
              <a:rPr lang="zh-CN" altLang="zh-CN" sz="2400" b="1" dirty="0"/>
              <a:t>，是他们离家以来所遇到的一个最恶劣的天气</a:t>
            </a:r>
            <a:r>
              <a:rPr lang="zh-CN" altLang="zh-CN" sz="2400" b="1" dirty="0" smtClean="0"/>
              <a:t>。</a:t>
            </a:r>
            <a:endParaRPr lang="en-US" altLang="zh-CN" sz="2400" b="1" dirty="0" smtClean="0"/>
          </a:p>
          <a:p>
            <a:r>
              <a:rPr lang="zh-CN" altLang="zh-CN" sz="2400" b="1" dirty="0" smtClean="0"/>
              <a:t>一早</a:t>
            </a:r>
            <a:r>
              <a:rPr lang="zh-CN" altLang="zh-CN" sz="2400" b="1" dirty="0"/>
              <a:t>上</a:t>
            </a:r>
            <a:r>
              <a:rPr lang="zh-CN" altLang="zh-CN" sz="2400" b="1" dirty="0" smtClean="0"/>
              <a:t>，天</a:t>
            </a:r>
            <a:r>
              <a:rPr lang="zh-CN" altLang="zh-CN" sz="2400" b="1" dirty="0"/>
              <a:t>就阴沉下来。天黑，河水也黑，芦苇成</a:t>
            </a:r>
            <a:r>
              <a:rPr lang="zh-CN" altLang="zh-CN" sz="2400" b="1" dirty="0" smtClean="0"/>
              <a:t>了一</a:t>
            </a:r>
            <a:r>
              <a:rPr lang="zh-CN" altLang="zh-CN" sz="2400" b="1" dirty="0"/>
              <a:t>片黑海</a:t>
            </a:r>
            <a:r>
              <a:rPr lang="zh-CN" altLang="zh-CN" sz="2400" b="1" dirty="0" smtClean="0"/>
              <a:t>。</a:t>
            </a:r>
            <a:endParaRPr lang="en-US" altLang="zh-CN" sz="2400" b="1" dirty="0" smtClean="0"/>
          </a:p>
          <a:p>
            <a:r>
              <a:rPr lang="zh-CN" altLang="zh-CN" sz="2400" b="1" dirty="0" smtClean="0"/>
              <a:t>杜小康甚至</a:t>
            </a:r>
            <a:r>
              <a:rPr lang="zh-CN" altLang="zh-CN" sz="2400" b="1" dirty="0"/>
              <a:t>觉得风也是黑的。临近中午时</a:t>
            </a:r>
            <a:r>
              <a:rPr lang="zh-CN" altLang="zh-CN" sz="2400" b="1" dirty="0" smtClean="0"/>
              <a:t>，雷声</a:t>
            </a:r>
            <a:r>
              <a:rPr lang="zh-CN" altLang="zh-CN" sz="2400" b="1" dirty="0"/>
              <a:t>已如万辆战车</a:t>
            </a:r>
            <a:r>
              <a:rPr lang="zh-CN" altLang="zh-CN" sz="2400" b="1" dirty="0" smtClean="0"/>
              <a:t>从</a:t>
            </a:r>
            <a:endParaRPr lang="en-US" altLang="zh-CN" sz="2400" b="1" dirty="0" smtClean="0"/>
          </a:p>
          <a:p>
            <a:r>
              <a:rPr lang="zh-CN" altLang="zh-CN" sz="2400" b="1" dirty="0" smtClean="0"/>
              <a:t>天边滚动过来</a:t>
            </a:r>
            <a:r>
              <a:rPr lang="zh-CN" altLang="zh-CN" sz="2400" b="1" dirty="0"/>
              <a:t>，过不一会，</a:t>
            </a:r>
            <a:r>
              <a:rPr lang="zh-CN" altLang="zh-CN" sz="2400" b="1" dirty="0" smtClean="0"/>
              <a:t>暴风雨</a:t>
            </a:r>
            <a:r>
              <a:rPr lang="zh-CN" altLang="zh-CN" sz="2400" b="1" dirty="0"/>
              <a:t>就歇斯底里地开始了，顿时</a:t>
            </a:r>
            <a:r>
              <a:rPr lang="zh-CN" altLang="zh-CN" sz="2400" b="1" dirty="0" smtClean="0"/>
              <a:t>，</a:t>
            </a:r>
            <a:endParaRPr lang="en-US" altLang="zh-CN" sz="2400" b="1" dirty="0" smtClean="0"/>
          </a:p>
          <a:p>
            <a:r>
              <a:rPr lang="zh-CN" altLang="zh-CN" sz="2400" b="1" dirty="0" smtClean="0"/>
              <a:t>天昏地暗，仿佛世纪已</a:t>
            </a:r>
            <a:r>
              <a:rPr lang="zh-CN" altLang="zh-CN" sz="2400" b="1" dirty="0"/>
              <a:t>到了末日。四下里，一片呼呼的风声和</a:t>
            </a:r>
            <a:r>
              <a:rPr lang="zh-CN" altLang="zh-CN" sz="2400" b="1" dirty="0" smtClean="0"/>
              <a:t>千万</a:t>
            </a:r>
            <a:endParaRPr lang="en-US" altLang="zh-CN" sz="2400" b="1" dirty="0" smtClean="0"/>
          </a:p>
          <a:p>
            <a:r>
              <a:rPr lang="zh-CN" altLang="zh-CN" sz="2400" b="1" dirty="0" smtClean="0"/>
              <a:t>支芦苇被</a:t>
            </a:r>
            <a:r>
              <a:rPr lang="zh-CN" altLang="zh-CN" sz="2400" b="1" dirty="0"/>
              <a:t>风撅断的咔嚓声。</a:t>
            </a:r>
            <a:r>
              <a:rPr lang="en-US" altLang="zh-CN" sz="2400" b="1" dirty="0"/>
              <a:t> </a:t>
            </a:r>
            <a:endParaRPr lang="en-US" altLang="zh-CN" sz="2400" b="1" dirty="0" smtClean="0"/>
          </a:p>
          <a:p>
            <a:r>
              <a:rPr lang="en-US" altLang="zh-CN" sz="2400" b="1" dirty="0"/>
              <a:t>……</a:t>
            </a:r>
            <a:br>
              <a:rPr lang="en-US" altLang="zh-CN" sz="2400" b="1" dirty="0"/>
            </a:br>
            <a:endParaRPr lang="zh-CN" altLang="en-US" sz="2400" b="1" dirty="0"/>
          </a:p>
        </p:txBody>
      </p:sp>
      <p:pic>
        <p:nvPicPr>
          <p:cNvPr id="7" name="Picture 5" descr="bao"/>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92291" y="928738"/>
            <a:ext cx="3371417" cy="2210489"/>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76200" y="5733256"/>
            <a:ext cx="9067800" cy="1200329"/>
          </a:xfrm>
          <a:prstGeom prst="rect">
            <a:avLst/>
          </a:prstGeom>
          <a:noFill/>
        </p:spPr>
        <p:txBody>
          <a:bodyPr wrap="square" rtlCol="0">
            <a:spAutoFit/>
          </a:bodyPr>
          <a:lstStyle/>
          <a:p>
            <a:r>
              <a:rPr lang="zh-CN" altLang="en-US" sz="2400" b="1" dirty="0" smtClean="0">
                <a:solidFill>
                  <a:srgbClr val="0070C0"/>
                </a:solidFill>
              </a:rPr>
              <a:t>      （第</a:t>
            </a:r>
            <a:r>
              <a:rPr lang="en-US" altLang="zh-CN" sz="2400" b="1" dirty="0" smtClean="0">
                <a:solidFill>
                  <a:srgbClr val="0070C0"/>
                </a:solidFill>
              </a:rPr>
              <a:t>47</a:t>
            </a:r>
            <a:r>
              <a:rPr lang="zh-CN" altLang="en-US" sz="2400" b="1" dirty="0" smtClean="0">
                <a:solidFill>
                  <a:srgbClr val="0070C0"/>
                </a:solidFill>
              </a:rPr>
              <a:t>段）  雨</a:t>
            </a:r>
            <a:r>
              <a:rPr lang="zh-CN" altLang="en-US" sz="2400" b="1" dirty="0">
                <a:solidFill>
                  <a:srgbClr val="0070C0"/>
                </a:solidFill>
              </a:rPr>
              <a:t>后天晴，天空比任何一个夜晚都要明亮。 </a:t>
            </a:r>
            <a:r>
              <a:rPr lang="zh-CN" altLang="en-US" sz="2400" b="1" dirty="0" smtClean="0">
                <a:solidFill>
                  <a:srgbClr val="0070C0"/>
                </a:solidFill>
              </a:rPr>
              <a:t>杜小康长</a:t>
            </a:r>
            <a:r>
              <a:rPr lang="zh-CN" altLang="en-US" sz="2400" b="1" dirty="0">
                <a:solidFill>
                  <a:srgbClr val="0070C0"/>
                </a:solidFill>
              </a:rPr>
              <a:t>这么大，还从未见过蓝成这样的天空</a:t>
            </a:r>
            <a:r>
              <a:rPr lang="zh-CN" altLang="en-US" sz="2400" b="1" dirty="0" smtClean="0">
                <a:solidFill>
                  <a:srgbClr val="0070C0"/>
                </a:solidFill>
              </a:rPr>
              <a:t>。而月亮又是</a:t>
            </a:r>
            <a:r>
              <a:rPr lang="zh-CN" altLang="en-US" sz="2400" b="1" dirty="0">
                <a:solidFill>
                  <a:srgbClr val="0070C0"/>
                </a:solidFill>
              </a:rPr>
              <a:t>那么明亮。 </a:t>
            </a:r>
            <a:br>
              <a:rPr lang="zh-CN" altLang="en-US" sz="2400" b="1" dirty="0">
                <a:solidFill>
                  <a:srgbClr val="0070C0"/>
                </a:solidFill>
              </a:rPr>
            </a:br>
            <a:r>
              <a:rPr lang="zh-CN" altLang="en-US" sz="2400" b="1" dirty="0" smtClean="0">
                <a:solidFill>
                  <a:srgbClr val="0070C0"/>
                </a:solidFill>
              </a:rPr>
              <a:t>      </a:t>
            </a:r>
            <a:r>
              <a:rPr lang="zh-CN" altLang="en-US" sz="2400" b="1" dirty="0" smtClean="0"/>
              <a:t>  </a:t>
            </a:r>
            <a:endParaRPr lang="zh-CN" altLang="en-US" sz="2400" b="1" dirty="0"/>
          </a:p>
        </p:txBody>
      </p:sp>
      <p:sp>
        <p:nvSpPr>
          <p:cNvPr id="9" name="Text Box 3"/>
          <p:cNvSpPr txBox="1">
            <a:spLocks noChangeArrowheads="1"/>
          </p:cNvSpPr>
          <p:nvPr/>
        </p:nvSpPr>
        <p:spPr bwMode="auto">
          <a:xfrm>
            <a:off x="1682865" y="76200"/>
            <a:ext cx="5209461" cy="830997"/>
          </a:xfrm>
          <a:prstGeom prst="rect">
            <a:avLst/>
          </a:prstGeom>
          <a:solidFill>
            <a:schemeClr val="accent2">
              <a:lumMod val="20000"/>
              <a:lumOff val="80000"/>
            </a:schemeClr>
          </a:solidFill>
          <a:ln>
            <a:noFill/>
          </a:ln>
          <a:effectLst/>
        </p:spPr>
        <p:txBody>
          <a:bodyPr wrap="square">
            <a:spAutoFit/>
          </a:bodyPr>
          <a:lstStyle/>
          <a:p>
            <a:pPr>
              <a:spcBef>
                <a:spcPct val="50000"/>
              </a:spcBef>
            </a:pPr>
            <a:r>
              <a:rPr kumimoji="1" lang="zh-CN" altLang="en-US" sz="4800" b="1" dirty="0" smtClean="0">
                <a:latin typeface="Times New Roman" panose="02020603050405020304" pitchFamily="18" charset="0"/>
              </a:rPr>
              <a:t>杜小康的心路历程                                      </a:t>
            </a:r>
            <a:endParaRPr kumimoji="1" lang="zh-CN" altLang="en-US" sz="4800" b="1" dirty="0">
              <a:latin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TextBox 5"/>
          <p:cNvSpPr txBox="1"/>
          <p:nvPr/>
        </p:nvSpPr>
        <p:spPr>
          <a:xfrm>
            <a:off x="-31711" y="2636912"/>
            <a:ext cx="9824392" cy="3416320"/>
          </a:xfrm>
          <a:prstGeom prst="rect">
            <a:avLst/>
          </a:prstGeom>
          <a:noFill/>
        </p:spPr>
        <p:txBody>
          <a:bodyPr wrap="square" rtlCol="0">
            <a:spAutoFit/>
          </a:bodyPr>
          <a:lstStyle/>
          <a:p>
            <a:r>
              <a:rPr lang="en-US" altLang="zh-CN" sz="2400" b="1" dirty="0" smtClean="0"/>
              <a:t>      </a:t>
            </a:r>
            <a:r>
              <a:rPr lang="zh-CN" altLang="en-US" sz="2400" b="1" dirty="0" smtClean="0"/>
              <a:t>（第</a:t>
            </a:r>
            <a:r>
              <a:rPr lang="en-US" altLang="zh-CN" sz="2400" b="1" dirty="0" smtClean="0"/>
              <a:t>36</a:t>
            </a:r>
            <a:r>
              <a:rPr lang="zh-CN" altLang="en-US" sz="2400" b="1" dirty="0" smtClean="0"/>
              <a:t>段）</a:t>
            </a:r>
            <a:r>
              <a:rPr lang="en-US" altLang="zh-CN" sz="2400" b="1" dirty="0" smtClean="0"/>
              <a:t> </a:t>
            </a:r>
            <a:endParaRPr lang="en-US" altLang="zh-CN" sz="2400" b="1" dirty="0" smtClean="0"/>
          </a:p>
          <a:p>
            <a:r>
              <a:rPr lang="en-US" altLang="zh-CN" sz="2400" b="1" dirty="0"/>
              <a:t> </a:t>
            </a:r>
            <a:r>
              <a:rPr lang="en-US" altLang="zh-CN" sz="2400" b="1" dirty="0" smtClean="0"/>
              <a:t>      </a:t>
            </a:r>
            <a:r>
              <a:rPr lang="zh-CN" altLang="zh-CN" sz="2400" b="1" dirty="0" smtClean="0"/>
              <a:t>那天</a:t>
            </a:r>
            <a:r>
              <a:rPr lang="zh-CN" altLang="zh-CN" sz="2400" b="1" dirty="0"/>
              <a:t>，是他们离家以来所遇到的一个最恶劣的天气</a:t>
            </a:r>
            <a:r>
              <a:rPr lang="zh-CN" altLang="zh-CN" sz="2400" b="1" dirty="0" smtClean="0"/>
              <a:t>。一早</a:t>
            </a:r>
            <a:r>
              <a:rPr lang="zh-CN" altLang="zh-CN" sz="2400" b="1" dirty="0"/>
              <a:t>上</a:t>
            </a:r>
            <a:r>
              <a:rPr lang="zh-CN" altLang="zh-CN" sz="2400" b="1" dirty="0" smtClean="0"/>
              <a:t>，</a:t>
            </a:r>
            <a:endParaRPr lang="en-US" altLang="zh-CN" sz="2400" b="1" dirty="0" smtClean="0"/>
          </a:p>
          <a:p>
            <a:r>
              <a:rPr lang="zh-CN" altLang="zh-CN" sz="2400" b="1" dirty="0" smtClean="0"/>
              <a:t>天</a:t>
            </a:r>
            <a:r>
              <a:rPr lang="zh-CN" altLang="zh-CN" sz="2400" b="1" dirty="0"/>
              <a:t>就阴沉下来。天黑，河水也黑，芦苇成</a:t>
            </a:r>
            <a:r>
              <a:rPr lang="zh-CN" altLang="zh-CN" sz="2400" b="1" dirty="0" smtClean="0"/>
              <a:t>了一</a:t>
            </a:r>
            <a:r>
              <a:rPr lang="zh-CN" altLang="zh-CN" sz="2400" b="1" dirty="0"/>
              <a:t>片黑海。杜小康</a:t>
            </a:r>
            <a:r>
              <a:rPr lang="zh-CN" altLang="zh-CN" sz="2400" b="1" dirty="0" smtClean="0"/>
              <a:t>甚</a:t>
            </a:r>
            <a:endParaRPr lang="en-US" altLang="zh-CN" sz="2400" b="1" dirty="0" smtClean="0"/>
          </a:p>
          <a:p>
            <a:r>
              <a:rPr lang="zh-CN" altLang="zh-CN" sz="2400" b="1" dirty="0" smtClean="0"/>
              <a:t>至</a:t>
            </a:r>
            <a:r>
              <a:rPr lang="zh-CN" altLang="zh-CN" sz="2400" b="1" dirty="0"/>
              <a:t>觉得风也是黑的。临近中午时</a:t>
            </a:r>
            <a:r>
              <a:rPr lang="zh-CN" altLang="zh-CN" sz="2400" b="1" dirty="0" smtClean="0"/>
              <a:t>，雷声</a:t>
            </a:r>
            <a:r>
              <a:rPr lang="zh-CN" altLang="zh-CN" sz="2400" b="1" dirty="0"/>
              <a:t>已如万辆战车从天边</a:t>
            </a:r>
            <a:r>
              <a:rPr lang="zh-CN" altLang="zh-CN" sz="2400" b="1" dirty="0" smtClean="0"/>
              <a:t>滚动</a:t>
            </a:r>
            <a:endParaRPr lang="en-US" altLang="zh-CN" sz="2400" b="1" dirty="0" smtClean="0"/>
          </a:p>
          <a:p>
            <a:r>
              <a:rPr lang="zh-CN" altLang="zh-CN" sz="2400" b="1" dirty="0" smtClean="0"/>
              <a:t>过来</a:t>
            </a:r>
            <a:r>
              <a:rPr lang="zh-CN" altLang="zh-CN" sz="2400" b="1" dirty="0"/>
              <a:t>，过不一会，</a:t>
            </a:r>
            <a:r>
              <a:rPr lang="zh-CN" altLang="zh-CN" sz="2400" b="1" dirty="0" smtClean="0"/>
              <a:t>暴风雨</a:t>
            </a:r>
            <a:r>
              <a:rPr lang="zh-CN" altLang="zh-CN" sz="2400" b="1" dirty="0"/>
              <a:t>就歇斯底里地开始了，顿时，天昏地暗</a:t>
            </a:r>
            <a:r>
              <a:rPr lang="zh-CN" altLang="zh-CN" sz="2400" b="1" dirty="0" smtClean="0"/>
              <a:t>，</a:t>
            </a:r>
            <a:endParaRPr lang="en-US" altLang="zh-CN" sz="2400" b="1" dirty="0" smtClean="0"/>
          </a:p>
          <a:p>
            <a:r>
              <a:rPr lang="zh-CN" altLang="zh-CN" sz="2400" b="1" dirty="0" smtClean="0"/>
              <a:t>仿佛世纪已</a:t>
            </a:r>
            <a:r>
              <a:rPr lang="zh-CN" altLang="zh-CN" sz="2400" b="1" dirty="0"/>
              <a:t>到了末日。四下里，一片呼呼的风声和千万支</a:t>
            </a:r>
            <a:r>
              <a:rPr lang="zh-CN" altLang="zh-CN" sz="2400" b="1" dirty="0" smtClean="0"/>
              <a:t>芦苇</a:t>
            </a:r>
            <a:endParaRPr lang="en-US" altLang="zh-CN" sz="2400" b="1" dirty="0" smtClean="0"/>
          </a:p>
          <a:p>
            <a:r>
              <a:rPr lang="zh-CN" altLang="zh-CN" sz="2400" b="1" dirty="0" smtClean="0"/>
              <a:t>被</a:t>
            </a:r>
            <a:r>
              <a:rPr lang="zh-CN" altLang="zh-CN" sz="2400" b="1" dirty="0"/>
              <a:t>风撅断的咔嚓声。</a:t>
            </a:r>
            <a:r>
              <a:rPr lang="en-US" altLang="zh-CN" sz="2400" b="1" dirty="0"/>
              <a:t> </a:t>
            </a:r>
            <a:endParaRPr lang="en-US" altLang="zh-CN" sz="2400" b="1" dirty="0" smtClean="0"/>
          </a:p>
          <a:p>
            <a:r>
              <a:rPr lang="en-US" altLang="zh-CN" sz="2400" b="1" dirty="0"/>
              <a:t>……</a:t>
            </a:r>
            <a:br>
              <a:rPr lang="en-US" altLang="zh-CN" sz="2400" b="1" dirty="0"/>
            </a:br>
            <a:endParaRPr lang="zh-CN" altLang="en-US" sz="2400" b="1" dirty="0"/>
          </a:p>
        </p:txBody>
      </p:sp>
      <p:pic>
        <p:nvPicPr>
          <p:cNvPr id="7" name="Picture 5" descr="bao"/>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38720" y="306644"/>
            <a:ext cx="3371417" cy="2210489"/>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31711" y="5517232"/>
            <a:ext cx="9067800" cy="1569660"/>
          </a:xfrm>
          <a:prstGeom prst="rect">
            <a:avLst/>
          </a:prstGeom>
          <a:noFill/>
        </p:spPr>
        <p:txBody>
          <a:bodyPr wrap="square" rtlCol="0">
            <a:spAutoFit/>
          </a:bodyPr>
          <a:lstStyle/>
          <a:p>
            <a:r>
              <a:rPr lang="zh-CN" altLang="en-US" sz="2400" b="1" dirty="0" smtClean="0">
                <a:solidFill>
                  <a:srgbClr val="0070C0"/>
                </a:solidFill>
              </a:rPr>
              <a:t>       （第</a:t>
            </a:r>
            <a:r>
              <a:rPr lang="en-US" altLang="zh-CN" sz="2400" b="1" dirty="0" smtClean="0">
                <a:solidFill>
                  <a:srgbClr val="0070C0"/>
                </a:solidFill>
              </a:rPr>
              <a:t>47</a:t>
            </a:r>
            <a:r>
              <a:rPr lang="zh-CN" altLang="en-US" sz="2400" b="1" dirty="0" smtClean="0">
                <a:solidFill>
                  <a:srgbClr val="0070C0"/>
                </a:solidFill>
              </a:rPr>
              <a:t>段）</a:t>
            </a:r>
            <a:endParaRPr lang="en-US" altLang="zh-CN" sz="2400" b="1" dirty="0" smtClean="0">
              <a:solidFill>
                <a:srgbClr val="0070C0"/>
              </a:solidFill>
            </a:endParaRPr>
          </a:p>
          <a:p>
            <a:r>
              <a:rPr lang="zh-CN" altLang="en-US" sz="2400" b="1" dirty="0" smtClean="0">
                <a:solidFill>
                  <a:srgbClr val="0070C0"/>
                </a:solidFill>
              </a:rPr>
              <a:t>         雨</a:t>
            </a:r>
            <a:r>
              <a:rPr lang="zh-CN" altLang="en-US" sz="2400" b="1" dirty="0">
                <a:solidFill>
                  <a:srgbClr val="0070C0"/>
                </a:solidFill>
              </a:rPr>
              <a:t>后天晴，天空比任何一个夜晚都要明亮。 </a:t>
            </a:r>
            <a:r>
              <a:rPr lang="zh-CN" altLang="en-US" sz="2400" b="1" dirty="0" smtClean="0">
                <a:solidFill>
                  <a:srgbClr val="0070C0"/>
                </a:solidFill>
              </a:rPr>
              <a:t>杜小康长</a:t>
            </a:r>
            <a:r>
              <a:rPr lang="zh-CN" altLang="en-US" sz="2400" b="1" dirty="0">
                <a:solidFill>
                  <a:srgbClr val="0070C0"/>
                </a:solidFill>
              </a:rPr>
              <a:t>这么大，还从未见过蓝成这样的天空</a:t>
            </a:r>
            <a:r>
              <a:rPr lang="zh-CN" altLang="en-US" sz="2400" b="1" dirty="0" smtClean="0">
                <a:solidFill>
                  <a:srgbClr val="0070C0"/>
                </a:solidFill>
              </a:rPr>
              <a:t>。而月亮又是</a:t>
            </a:r>
            <a:r>
              <a:rPr lang="zh-CN" altLang="en-US" sz="2400" b="1" dirty="0">
                <a:solidFill>
                  <a:srgbClr val="0070C0"/>
                </a:solidFill>
              </a:rPr>
              <a:t>那么明亮。 </a:t>
            </a:r>
            <a:br>
              <a:rPr lang="zh-CN" altLang="en-US" sz="2400" b="1" dirty="0">
                <a:solidFill>
                  <a:srgbClr val="0070C0"/>
                </a:solidFill>
              </a:rPr>
            </a:br>
            <a:r>
              <a:rPr lang="zh-CN" altLang="en-US" sz="2400" b="1" dirty="0" smtClean="0">
                <a:solidFill>
                  <a:srgbClr val="0070C0"/>
                </a:solidFill>
              </a:rPr>
              <a:t>      </a:t>
            </a:r>
            <a:r>
              <a:rPr lang="zh-CN" altLang="en-US" sz="2400" b="1" dirty="0" smtClean="0"/>
              <a:t>  </a:t>
            </a:r>
            <a:endParaRPr lang="zh-CN" altLang="en-US" sz="2400" b="1" dirty="0"/>
          </a:p>
        </p:txBody>
      </p:sp>
      <p:sp>
        <p:nvSpPr>
          <p:cNvPr id="9" name="矩形 8"/>
          <p:cNvSpPr/>
          <p:nvPr/>
        </p:nvSpPr>
        <p:spPr>
          <a:xfrm>
            <a:off x="3474212" y="26894"/>
            <a:ext cx="2271776" cy="923330"/>
          </a:xfrm>
          <a:prstGeom prst="rect">
            <a:avLst/>
          </a:prstGeom>
          <a:noFill/>
        </p:spPr>
        <p:txBody>
          <a:bodyPr wrap="none" lIns="91440" tIns="45720" rIns="91440" bIns="45720">
            <a:spAutoFit/>
          </a:bodyPr>
          <a:lstStyle/>
          <a:p>
            <a:pPr algn="ctr"/>
            <a:r>
              <a:rPr lang="zh-CN" alt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品一品</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2" name="TextBox 1"/>
          <p:cNvSpPr txBox="1"/>
          <p:nvPr/>
        </p:nvSpPr>
        <p:spPr>
          <a:xfrm>
            <a:off x="4291390" y="1150279"/>
            <a:ext cx="4852610" cy="523220"/>
          </a:xfrm>
          <a:prstGeom prst="rect">
            <a:avLst/>
          </a:prstGeom>
          <a:solidFill>
            <a:schemeClr val="accent5">
              <a:lumMod val="40000"/>
              <a:lumOff val="60000"/>
            </a:schemeClr>
          </a:solidFill>
        </p:spPr>
        <p:txBody>
          <a:bodyPr wrap="none" rtlCol="0">
            <a:spAutoFit/>
          </a:bodyPr>
          <a:lstStyle/>
          <a:p>
            <a:r>
              <a:rPr lang="zh-CN" altLang="en-US" sz="2800" b="1" dirty="0" smtClean="0"/>
              <a:t>这两处环境描写有什么作用？</a:t>
            </a:r>
            <a:endParaRPr lang="zh-CN" altLang="en-US" sz="2800" b="1"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4756" name="Line 4"/>
          <p:cNvSpPr>
            <a:spLocks noChangeShapeType="1"/>
          </p:cNvSpPr>
          <p:nvPr/>
        </p:nvSpPr>
        <p:spPr bwMode="auto">
          <a:xfrm>
            <a:off x="2267744" y="2632973"/>
            <a:ext cx="0" cy="449263"/>
          </a:xfrm>
          <a:prstGeom prst="line">
            <a:avLst/>
          </a:prstGeom>
          <a:noFill/>
          <a:ln w="57150">
            <a:solidFill>
              <a:srgbClr val="993366"/>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74757" name="Rectangle 5"/>
          <p:cNvSpPr>
            <a:spLocks noChangeArrowheads="1"/>
          </p:cNvSpPr>
          <p:nvPr/>
        </p:nvSpPr>
        <p:spPr bwMode="auto">
          <a:xfrm>
            <a:off x="148019" y="3164545"/>
            <a:ext cx="296427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anose="05000000000000000000" pitchFamily="2" charset="2"/>
              <a:buNone/>
            </a:pPr>
            <a:r>
              <a:rPr kumimoji="1" lang="zh-CN" altLang="en-US" sz="3600" b="1" dirty="0" smtClean="0">
                <a:solidFill>
                  <a:schemeClr val="accent1"/>
                </a:solidFill>
                <a:latin typeface="黑体" panose="02010609060101010101" pitchFamily="49" charset="-122"/>
                <a:ea typeface="黑体" panose="02010609060101010101" pitchFamily="49" charset="-122"/>
              </a:rPr>
              <a:t>初到芦荡</a:t>
            </a:r>
            <a:r>
              <a:rPr kumimoji="1" lang="zh-CN" altLang="en-US" sz="3600" b="1" dirty="0">
                <a:solidFill>
                  <a:schemeClr val="accent1"/>
                </a:solidFill>
                <a:latin typeface="黑体" panose="02010609060101010101" pitchFamily="49" charset="-122"/>
                <a:ea typeface="黑体" panose="02010609060101010101" pitchFamily="49" charset="-122"/>
              </a:rPr>
              <a:t>时：</a:t>
            </a:r>
            <a:endParaRPr kumimoji="1" lang="zh-CN" altLang="en-US" sz="3600" b="1" dirty="0">
              <a:solidFill>
                <a:schemeClr val="accent1"/>
              </a:solidFill>
              <a:latin typeface="黑体" panose="02010609060101010101" pitchFamily="49" charset="-122"/>
              <a:ea typeface="黑体" panose="02010609060101010101" pitchFamily="49" charset="-122"/>
            </a:endParaRPr>
          </a:p>
        </p:txBody>
      </p:sp>
      <p:sp>
        <p:nvSpPr>
          <p:cNvPr id="74758" name="Line 6"/>
          <p:cNvSpPr>
            <a:spLocks noChangeShapeType="1"/>
          </p:cNvSpPr>
          <p:nvPr/>
        </p:nvSpPr>
        <p:spPr bwMode="auto">
          <a:xfrm>
            <a:off x="2288297" y="4177830"/>
            <a:ext cx="0" cy="449263"/>
          </a:xfrm>
          <a:prstGeom prst="line">
            <a:avLst/>
          </a:prstGeom>
          <a:noFill/>
          <a:ln w="57150">
            <a:solidFill>
              <a:srgbClr val="993366"/>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74766" name="Line 14"/>
          <p:cNvSpPr>
            <a:spLocks noChangeShapeType="1"/>
          </p:cNvSpPr>
          <p:nvPr/>
        </p:nvSpPr>
        <p:spPr bwMode="auto">
          <a:xfrm>
            <a:off x="7668344" y="2210498"/>
            <a:ext cx="0" cy="2701925"/>
          </a:xfrm>
          <a:prstGeom prst="line">
            <a:avLst/>
          </a:prstGeom>
          <a:noFill/>
          <a:ln w="76200">
            <a:solidFill>
              <a:srgbClr val="00800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74768" name="Rectangle 16"/>
          <p:cNvSpPr>
            <a:spLocks noChangeArrowheads="1"/>
          </p:cNvSpPr>
          <p:nvPr/>
        </p:nvSpPr>
        <p:spPr bwMode="auto">
          <a:xfrm>
            <a:off x="8100392" y="1267078"/>
            <a:ext cx="685800"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buFont typeface="Wingdings" panose="05000000000000000000" pitchFamily="2" charset="2"/>
              <a:buNone/>
            </a:pPr>
            <a:r>
              <a:rPr kumimoji="1" lang="zh-CN" altLang="en-US" sz="4800" b="1" dirty="0">
                <a:solidFill>
                  <a:srgbClr val="FF0000"/>
                </a:solidFill>
                <a:latin typeface="Times New Roman" panose="02020603050405020304" pitchFamily="18" charset="0"/>
                <a:ea typeface="方正舒体" panose="02010601030101010101" pitchFamily="2" charset="-122"/>
              </a:rPr>
              <a:t>成</a:t>
            </a:r>
            <a:endParaRPr kumimoji="1" lang="zh-CN" altLang="en-US" sz="4800" b="1" dirty="0">
              <a:solidFill>
                <a:srgbClr val="FF0000"/>
              </a:solidFill>
              <a:latin typeface="Times New Roman" panose="02020603050405020304" pitchFamily="18" charset="0"/>
              <a:ea typeface="方正舒体" panose="02010601030101010101" pitchFamily="2" charset="-122"/>
            </a:endParaRPr>
          </a:p>
          <a:p>
            <a:pPr>
              <a:spcBef>
                <a:spcPct val="50000"/>
              </a:spcBef>
              <a:buFont typeface="Wingdings" panose="05000000000000000000" pitchFamily="2" charset="2"/>
              <a:buNone/>
            </a:pPr>
            <a:r>
              <a:rPr kumimoji="1" lang="zh-CN" altLang="en-US" sz="4800" b="1" dirty="0">
                <a:solidFill>
                  <a:srgbClr val="FF0000"/>
                </a:solidFill>
                <a:latin typeface="Times New Roman" panose="02020603050405020304" pitchFamily="18" charset="0"/>
                <a:ea typeface="方正舒体" panose="02010601030101010101" pitchFamily="2" charset="-122"/>
              </a:rPr>
              <a:t>长</a:t>
            </a:r>
            <a:endParaRPr kumimoji="1" lang="zh-CN" altLang="en-US" sz="4800" b="1" dirty="0">
              <a:solidFill>
                <a:srgbClr val="FF0000"/>
              </a:solidFill>
              <a:latin typeface="Times New Roman" panose="02020603050405020304" pitchFamily="18" charset="0"/>
              <a:ea typeface="方正舒体" panose="02010601030101010101" pitchFamily="2" charset="-122"/>
            </a:endParaRPr>
          </a:p>
          <a:p>
            <a:pPr>
              <a:spcBef>
                <a:spcPct val="50000"/>
              </a:spcBef>
              <a:buFont typeface="Wingdings" panose="05000000000000000000" pitchFamily="2" charset="2"/>
              <a:buNone/>
            </a:pPr>
            <a:r>
              <a:rPr kumimoji="1" lang="zh-CN" altLang="en-US" sz="4800" b="1" dirty="0">
                <a:solidFill>
                  <a:srgbClr val="FF0000"/>
                </a:solidFill>
                <a:latin typeface="Times New Roman" panose="02020603050405020304" pitchFamily="18" charset="0"/>
                <a:ea typeface="方正舒体" panose="02010601030101010101" pitchFamily="2" charset="-122"/>
              </a:rPr>
              <a:t>之</a:t>
            </a:r>
            <a:endParaRPr kumimoji="1" lang="zh-CN" altLang="en-US" sz="4800" b="1" dirty="0">
              <a:solidFill>
                <a:srgbClr val="FF0000"/>
              </a:solidFill>
              <a:latin typeface="Times New Roman" panose="02020603050405020304" pitchFamily="18" charset="0"/>
              <a:ea typeface="方正舒体" panose="02010601030101010101" pitchFamily="2" charset="-122"/>
            </a:endParaRPr>
          </a:p>
          <a:p>
            <a:pPr>
              <a:spcBef>
                <a:spcPct val="50000"/>
              </a:spcBef>
              <a:buFont typeface="Wingdings" panose="05000000000000000000" pitchFamily="2" charset="2"/>
              <a:buNone/>
            </a:pPr>
            <a:r>
              <a:rPr kumimoji="1" lang="zh-CN" altLang="en-US" sz="4800" b="1" dirty="0">
                <a:solidFill>
                  <a:srgbClr val="FF0000"/>
                </a:solidFill>
                <a:latin typeface="Times New Roman" panose="02020603050405020304" pitchFamily="18" charset="0"/>
                <a:ea typeface="方正舒体" panose="02010601030101010101" pitchFamily="2" charset="-122"/>
              </a:rPr>
              <a:t>旅</a:t>
            </a:r>
            <a:endParaRPr kumimoji="1" lang="zh-CN" altLang="en-US" sz="4800" b="1" dirty="0">
              <a:solidFill>
                <a:srgbClr val="FF0000"/>
              </a:solidFill>
              <a:latin typeface="Times New Roman" panose="02020603050405020304" pitchFamily="18" charset="0"/>
              <a:ea typeface="方正舒体" panose="02010601030101010101" pitchFamily="2" charset="-122"/>
            </a:endParaRPr>
          </a:p>
        </p:txBody>
      </p:sp>
      <p:sp>
        <p:nvSpPr>
          <p:cNvPr id="74769" name="Text Box 17"/>
          <p:cNvSpPr txBox="1">
            <a:spLocks noChangeArrowheads="1"/>
          </p:cNvSpPr>
          <p:nvPr/>
        </p:nvSpPr>
        <p:spPr bwMode="auto">
          <a:xfrm>
            <a:off x="3693244" y="1887333"/>
            <a:ext cx="180850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solidFill>
                  <a:srgbClr val="0000CC"/>
                </a:solidFill>
                <a:latin typeface="黑体" panose="02010609060101010101" pitchFamily="49" charset="-122"/>
                <a:ea typeface="黑体" panose="02010609060101010101" pitchFamily="49" charset="-122"/>
              </a:rPr>
              <a:t> </a:t>
            </a:r>
            <a:r>
              <a:rPr kumimoji="1" lang="zh-CN" altLang="en-US" sz="3600" b="1" dirty="0" smtClean="0">
                <a:latin typeface="黑体" panose="02010609060101010101" pitchFamily="49" charset="-122"/>
                <a:ea typeface="黑体" panose="02010609060101010101" pitchFamily="49" charset="-122"/>
              </a:rPr>
              <a:t>茫然</a:t>
            </a:r>
            <a:r>
              <a:rPr kumimoji="1" lang="zh-CN" altLang="en-US" sz="3600" b="1" dirty="0" smtClean="0">
                <a:solidFill>
                  <a:srgbClr val="0000CC"/>
                </a:solidFill>
                <a:latin typeface="黑体" panose="02010609060101010101" pitchFamily="49" charset="-122"/>
                <a:ea typeface="黑体" panose="02010609060101010101" pitchFamily="49" charset="-122"/>
              </a:rPr>
              <a:t>  </a:t>
            </a:r>
            <a:endParaRPr kumimoji="1" lang="zh-CN" altLang="en-US" sz="3600" b="1" dirty="0">
              <a:solidFill>
                <a:srgbClr val="0000CC"/>
              </a:solidFill>
              <a:latin typeface="黑体" panose="02010609060101010101" pitchFamily="49" charset="-122"/>
              <a:ea typeface="黑体" panose="02010609060101010101" pitchFamily="49" charset="-122"/>
            </a:endParaRPr>
          </a:p>
        </p:txBody>
      </p:sp>
      <p:sp>
        <p:nvSpPr>
          <p:cNvPr id="74774" name="WordArt 22"/>
          <p:cNvSpPr>
            <a:spLocks noChangeArrowheads="1" noChangeShapeType="1" noTextEdit="1"/>
          </p:cNvSpPr>
          <p:nvPr/>
        </p:nvSpPr>
        <p:spPr bwMode="auto">
          <a:xfrm>
            <a:off x="1600200" y="381000"/>
            <a:ext cx="3424238" cy="1143000"/>
          </a:xfrm>
          <a:prstGeom prst="rect">
            <a:avLst/>
          </a:prstGeom>
          <a:extLst>
            <a:ext uri="{AF507438-7753-43E0-B8FC-AC1667EBCBE1}">
              <a14:hiddenEffects xmlns:a14="http://schemas.microsoft.com/office/drawing/2010/main">
                <a:effectLst/>
              </a14:hiddenEffects>
            </a:ext>
          </a:extLst>
        </p:spPr>
        <p:txBody>
          <a:bodyPr wrap="none" fromWordArt="1">
            <a:prstTxWarp prst="textChevron">
              <a:avLst>
                <a:gd name="adj" fmla="val 0"/>
              </a:avLst>
            </a:prstTxWarp>
            <a:scene3d>
              <a:camera prst="legacyPerspectiveTopLeft"/>
              <a:lightRig rig="legacyNormal3" dir="r"/>
            </a:scene3d>
            <a:sp3d extrusionH="201600" prstMaterial="legacyMetal">
              <a:extrusionClr>
                <a:srgbClr val="FFFFFF"/>
              </a:extrusionClr>
            </a:sp3d>
          </a:bodyPr>
          <a:lstStyle/>
          <a:p>
            <a:pPr algn="ctr"/>
            <a:r>
              <a:rPr lang="zh-CN" altLang="en-US" sz="4800" b="1" kern="10">
                <a:ln w="9525">
                  <a:round/>
                </a:ln>
                <a:solidFill>
                  <a:srgbClr val="0000FC"/>
                </a:solidFill>
                <a:latin typeface="华文中宋" panose="02010600040101010101" charset="-122"/>
                <a:ea typeface="华文中宋" panose="02010600040101010101" charset="-122"/>
              </a:rPr>
              <a:t>心路历程</a:t>
            </a:r>
            <a:endParaRPr lang="zh-CN" altLang="en-US" sz="4800" b="1" kern="10">
              <a:ln w="9525">
                <a:round/>
              </a:ln>
              <a:solidFill>
                <a:srgbClr val="0000FC"/>
              </a:solidFill>
              <a:latin typeface="华文中宋" panose="02010600040101010101" charset="-122"/>
              <a:ea typeface="华文中宋" panose="02010600040101010101" charset="-122"/>
            </a:endParaRPr>
          </a:p>
        </p:txBody>
      </p:sp>
      <p:sp>
        <p:nvSpPr>
          <p:cNvPr id="27" name="Text Box 18"/>
          <p:cNvSpPr txBox="1">
            <a:spLocks noChangeArrowheads="1"/>
          </p:cNvSpPr>
          <p:nvPr/>
        </p:nvSpPr>
        <p:spPr bwMode="auto">
          <a:xfrm>
            <a:off x="2997540" y="3184267"/>
            <a:ext cx="319991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solidFill>
                  <a:schemeClr val="accent1"/>
                </a:solidFill>
                <a:latin typeface="黑体" panose="02010609060101010101" pitchFamily="49" charset="-122"/>
                <a:ea typeface="黑体" panose="02010609060101010101" pitchFamily="49" charset="-122"/>
              </a:rPr>
              <a:t>   </a:t>
            </a:r>
            <a:r>
              <a:rPr kumimoji="1" lang="zh-CN" altLang="en-US" sz="3600" b="1" dirty="0" smtClean="0">
                <a:latin typeface="黑体" panose="02010609060101010101" pitchFamily="49" charset="-122"/>
                <a:ea typeface="黑体" panose="02010609060101010101" pitchFamily="49" charset="-122"/>
              </a:rPr>
              <a:t>害怕  胆怯</a:t>
            </a:r>
            <a:endParaRPr kumimoji="1" lang="zh-CN" altLang="en-US" sz="3600" b="1" dirty="0">
              <a:latin typeface="黑体" panose="02010609060101010101" pitchFamily="49" charset="-122"/>
              <a:ea typeface="黑体" panose="02010609060101010101" pitchFamily="49" charset="-122"/>
            </a:endParaRPr>
          </a:p>
        </p:txBody>
      </p:sp>
      <p:sp>
        <p:nvSpPr>
          <p:cNvPr id="24" name="Rectangle 3"/>
          <p:cNvSpPr>
            <a:spLocks noChangeArrowheads="1"/>
          </p:cNvSpPr>
          <p:nvPr/>
        </p:nvSpPr>
        <p:spPr bwMode="auto">
          <a:xfrm>
            <a:off x="93998" y="1893218"/>
            <a:ext cx="342754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anose="05000000000000000000" pitchFamily="2" charset="2"/>
              <a:buNone/>
            </a:pPr>
            <a:r>
              <a:rPr kumimoji="1" lang="zh-CN" altLang="en-US" sz="3600" b="1" dirty="0" smtClean="0">
                <a:solidFill>
                  <a:schemeClr val="accent1"/>
                </a:solidFill>
                <a:latin typeface="黑体" panose="02010609060101010101" pitchFamily="49" charset="-122"/>
                <a:ea typeface="黑体" panose="02010609060101010101" pitchFamily="49" charset="-122"/>
              </a:rPr>
              <a:t>刚出发的时候：</a:t>
            </a:r>
            <a:endParaRPr kumimoji="1" lang="zh-CN" altLang="en-US" sz="3600" b="1" dirty="0">
              <a:solidFill>
                <a:schemeClr val="accent1"/>
              </a:solidFill>
              <a:latin typeface="黑体" panose="02010609060101010101" pitchFamily="49" charset="-122"/>
              <a:ea typeface="黑体" panose="02010609060101010101" pitchFamily="49" charset="-122"/>
            </a:endParaRPr>
          </a:p>
        </p:txBody>
      </p:sp>
      <p:sp>
        <p:nvSpPr>
          <p:cNvPr id="25" name="Rectangle 3"/>
          <p:cNvSpPr>
            <a:spLocks noChangeArrowheads="1"/>
          </p:cNvSpPr>
          <p:nvPr/>
        </p:nvSpPr>
        <p:spPr bwMode="auto">
          <a:xfrm>
            <a:off x="98212" y="5078244"/>
            <a:ext cx="342754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Wingdings" panose="05000000000000000000" pitchFamily="2" charset="2"/>
              <a:buNone/>
            </a:pPr>
            <a:r>
              <a:rPr kumimoji="1" lang="zh-CN" altLang="en-US" sz="3600" b="1" dirty="0" smtClean="0">
                <a:solidFill>
                  <a:schemeClr val="accent1"/>
                </a:solidFill>
                <a:latin typeface="黑体" panose="02010609060101010101" pitchFamily="49" charset="-122"/>
                <a:ea typeface="黑体" panose="02010609060101010101" pitchFamily="49" charset="-122"/>
              </a:rPr>
              <a:t>暴风雨来临时</a:t>
            </a:r>
            <a:r>
              <a:rPr kumimoji="1" lang="zh-CN" altLang="en-US" sz="3600" b="1" dirty="0">
                <a:solidFill>
                  <a:schemeClr val="accent1"/>
                </a:solidFill>
                <a:latin typeface="黑体" panose="02010609060101010101" pitchFamily="49" charset="-122"/>
                <a:ea typeface="黑体" panose="02010609060101010101" pitchFamily="49" charset="-122"/>
              </a:rPr>
              <a:t>：</a:t>
            </a:r>
            <a:endParaRPr kumimoji="1" lang="zh-CN" altLang="en-US" sz="3600" b="1" dirty="0">
              <a:solidFill>
                <a:schemeClr val="accent1"/>
              </a:solidFill>
              <a:latin typeface="黑体" panose="02010609060101010101" pitchFamily="49" charset="-122"/>
              <a:ea typeface="黑体" panose="02010609060101010101" pitchFamily="49" charset="-122"/>
            </a:endParaRPr>
          </a:p>
        </p:txBody>
      </p:sp>
      <p:sp>
        <p:nvSpPr>
          <p:cNvPr id="35" name="Text Box 17"/>
          <p:cNvSpPr txBox="1">
            <a:spLocks noChangeArrowheads="1"/>
          </p:cNvSpPr>
          <p:nvPr/>
        </p:nvSpPr>
        <p:spPr bwMode="auto">
          <a:xfrm>
            <a:off x="3889351" y="5084190"/>
            <a:ext cx="227017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dirty="0" smtClean="0">
                <a:latin typeface="黑体" panose="02010609060101010101" pitchFamily="49" charset="-122"/>
                <a:ea typeface="黑体" panose="02010609060101010101" pitchFamily="49" charset="-122"/>
              </a:rPr>
              <a:t>勇敢 坚强</a:t>
            </a:r>
            <a:endParaRPr kumimoji="1" lang="zh-CN" altLang="en-US" sz="3600" b="1" dirty="0">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4766"/>
                                        </p:tgtEl>
                                        <p:attrNameLst>
                                          <p:attrName>style.visibility</p:attrName>
                                        </p:attrNameLst>
                                      </p:cBhvr>
                                      <p:to>
                                        <p:strVal val="visible"/>
                                      </p:to>
                                    </p:set>
                                    <p:anim calcmode="lin" valueType="num">
                                      <p:cBhvr additive="base">
                                        <p:cTn id="7" dur="500" fill="hold"/>
                                        <p:tgtEl>
                                          <p:spTgt spid="74766"/>
                                        </p:tgtEl>
                                        <p:attrNameLst>
                                          <p:attrName>ppt_x</p:attrName>
                                        </p:attrNameLst>
                                      </p:cBhvr>
                                      <p:tavLst>
                                        <p:tav tm="0">
                                          <p:val>
                                            <p:strVal val="#ppt_x"/>
                                          </p:val>
                                        </p:tav>
                                        <p:tav tm="100000">
                                          <p:val>
                                            <p:strVal val="#ppt_x"/>
                                          </p:val>
                                        </p:tav>
                                      </p:tavLst>
                                    </p:anim>
                                    <p:anim calcmode="lin" valueType="num">
                                      <p:cBhvr additive="base">
                                        <p:cTn id="8" dur="500" fill="hold"/>
                                        <p:tgtEl>
                                          <p:spTgt spid="7476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4768"/>
                                        </p:tgtEl>
                                        <p:attrNameLst>
                                          <p:attrName>style.visibility</p:attrName>
                                        </p:attrNameLst>
                                      </p:cBhvr>
                                      <p:to>
                                        <p:strVal val="visible"/>
                                      </p:to>
                                    </p:set>
                                    <p:anim calcmode="lin" valueType="num">
                                      <p:cBhvr additive="base">
                                        <p:cTn id="13" dur="500" fill="hold"/>
                                        <p:tgtEl>
                                          <p:spTgt spid="74768"/>
                                        </p:tgtEl>
                                        <p:attrNameLst>
                                          <p:attrName>ppt_x</p:attrName>
                                        </p:attrNameLst>
                                      </p:cBhvr>
                                      <p:tavLst>
                                        <p:tav tm="0">
                                          <p:val>
                                            <p:strVal val="#ppt_x"/>
                                          </p:val>
                                        </p:tav>
                                        <p:tav tm="100000">
                                          <p:val>
                                            <p:strVal val="#ppt_x"/>
                                          </p:val>
                                        </p:tav>
                                      </p:tavLst>
                                    </p:anim>
                                    <p:anim calcmode="lin" valueType="num">
                                      <p:cBhvr additive="base">
                                        <p:cTn id="14" dur="500" fill="hold"/>
                                        <p:tgtEl>
                                          <p:spTgt spid="747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66" grpId="0" animBg="1"/>
      <p:bldP spid="7476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555776" y="2542665"/>
            <a:ext cx="6336704" cy="3312368"/>
          </a:xfrm>
          <a:solidFill>
            <a:schemeClr val="accent5">
              <a:lumMod val="20000"/>
              <a:lumOff val="80000"/>
            </a:schemeClr>
          </a:solidFill>
        </p:spPr>
        <p:txBody>
          <a:bodyPr>
            <a:noAutofit/>
          </a:bodyPr>
          <a:lstStyle/>
          <a:p>
            <a:r>
              <a:rPr lang="zh-CN" altLang="en-US" sz="2800" b="1" dirty="0" smtClean="0"/>
              <a:t>          他</a:t>
            </a:r>
            <a:r>
              <a:rPr lang="zh-CN" altLang="en-US" sz="2800" b="1" dirty="0"/>
              <a:t>在自己的文学世界里创造了一个</a:t>
            </a:r>
            <a:r>
              <a:rPr lang="zh-CN" altLang="en-US" sz="2800" b="1" dirty="0">
                <a:solidFill>
                  <a:srgbClr val="FF0000"/>
                </a:solidFill>
              </a:rPr>
              <a:t>带着童话色彩的美的世界</a:t>
            </a:r>
            <a:r>
              <a:rPr lang="en-US" altLang="zh-CN" sz="2800" b="1" dirty="0"/>
              <a:t>,</a:t>
            </a:r>
            <a:r>
              <a:rPr lang="zh-CN" altLang="en-US" sz="2800" b="1" dirty="0"/>
              <a:t>表达着对美的追求</a:t>
            </a:r>
            <a:r>
              <a:rPr lang="en-US" altLang="zh-CN" sz="2800" b="1" dirty="0"/>
              <a:t>,</a:t>
            </a:r>
            <a:r>
              <a:rPr lang="zh-CN" altLang="en-US" sz="2800" b="1" dirty="0"/>
              <a:t>再把这个世界贡献给人们。人们可以在他作品中看到</a:t>
            </a:r>
            <a:r>
              <a:rPr lang="zh-CN" altLang="en-US" sz="2800" b="1" dirty="0">
                <a:solidFill>
                  <a:srgbClr val="FF0000"/>
                </a:solidFill>
              </a:rPr>
              <a:t>人情之美</a:t>
            </a:r>
            <a:r>
              <a:rPr lang="zh-CN" altLang="en-US" sz="2800" b="1" dirty="0"/>
              <a:t>、</a:t>
            </a:r>
            <a:r>
              <a:rPr lang="zh-CN" altLang="en-US" sz="2800" b="1" dirty="0">
                <a:solidFill>
                  <a:srgbClr val="FF0000"/>
                </a:solidFill>
              </a:rPr>
              <a:t>风景之美</a:t>
            </a:r>
            <a:r>
              <a:rPr lang="en-US" altLang="zh-CN" sz="2800" b="1" dirty="0"/>
              <a:t>,</a:t>
            </a:r>
            <a:r>
              <a:rPr lang="zh-CN" altLang="en-US" sz="2800" b="1" dirty="0"/>
              <a:t>这也是他的书受到那么多人喜爱的原因</a:t>
            </a:r>
            <a:r>
              <a:rPr lang="zh-CN" altLang="en-US" sz="2800" b="1" dirty="0" smtClean="0"/>
              <a:t>。</a:t>
            </a:r>
            <a:endParaRPr lang="en-US" altLang="zh-CN" sz="2800" b="1" dirty="0" smtClean="0"/>
          </a:p>
          <a:p>
            <a:r>
              <a:rPr lang="en-US" altLang="zh-CN" sz="2800" b="1" dirty="0" smtClean="0"/>
              <a:t>                                                     ——</a:t>
            </a:r>
            <a:r>
              <a:rPr lang="zh-CN" altLang="en-US" sz="2800" b="1" dirty="0" smtClean="0"/>
              <a:t>评论</a:t>
            </a:r>
            <a:endParaRPr lang="zh-CN" altLang="en-US" sz="2800" b="1" dirty="0"/>
          </a:p>
        </p:txBody>
      </p:sp>
      <p:sp>
        <p:nvSpPr>
          <p:cNvPr id="4" name="矩形 3"/>
          <p:cNvSpPr/>
          <p:nvPr/>
        </p:nvSpPr>
        <p:spPr>
          <a:xfrm>
            <a:off x="-252536" y="6150114"/>
            <a:ext cx="6192688" cy="707886"/>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40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“纯美小说”美在哪里？</a:t>
            </a:r>
            <a:endParaRPr lang="zh-CN" altLang="en-US" sz="40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5" name="Picture 5" descr="E:\听雨这一届\初三\教学工作\2016年公开课\10366049_926697.jpg"/>
          <p:cNvPicPr>
            <a:picLocks noChangeAspect="1" noChangeArrowheads="1"/>
          </p:cNvPicPr>
          <p:nvPr/>
        </p:nvPicPr>
        <p:blipFill rotWithShape="1">
          <a:blip r:embed="rId1">
            <a:extLst>
              <a:ext uri="{28A0092B-C50C-407E-A947-70E740481C1C}">
                <a14:useLocalDpi xmlns:a14="http://schemas.microsoft.com/office/drawing/2010/main" val="0"/>
              </a:ext>
            </a:extLst>
          </a:blip>
          <a:srcRect l="4513" t="7315" r="12575" b="16279"/>
          <a:stretch>
            <a:fillRect/>
          </a:stretch>
        </p:blipFill>
        <p:spPr bwMode="auto">
          <a:xfrm>
            <a:off x="281032" y="3501008"/>
            <a:ext cx="2179299" cy="240999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E:\听雨这一届\初三\教学工作\2016年公开课\u=2689667808,520798655&amp;fm=21&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515098">
            <a:off x="409850" y="529642"/>
            <a:ext cx="3838575" cy="2559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0898" name="Picture 2" descr="lone"/>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0899" name="musi2405.wav">
            <a:hlinkClick r:id="" action="ppaction://media"/>
          </p:cNvPr>
          <p:cNvPicPr>
            <a:picLocks noRot="1" noChangeAspect="1" noChangeArrowheads="1"/>
          </p:cNvPicPr>
          <p:nvPr>
            <a:wavAudioFile r:embed="rId2" name="music08.wav"/>
          </p:nvPr>
        </p:nvPicPr>
        <p:blipFill>
          <a:blip r:embed="rId3">
            <a:extLst>
              <a:ext uri="{28A0092B-C50C-407E-A947-70E740481C1C}">
                <a14:useLocalDpi xmlns:a14="http://schemas.microsoft.com/office/drawing/2010/main" val="0"/>
              </a:ext>
            </a:extLst>
          </a:blip>
          <a:srcRect/>
          <a:stretch>
            <a:fillRect/>
          </a:stretch>
        </p:blipFill>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80900" name="cree2405.wav">
            <a:hlinkClick r:id="" action="ppaction://media"/>
          </p:cNvPr>
          <p:cNvPicPr>
            <a:picLocks noRot="1" noChangeAspect="1" noChangeArrowheads="1"/>
          </p:cNvPicPr>
          <p:nvPr>
            <a:wavAudioFile r:embed="rId4" name="creek.wav"/>
          </p:nvPr>
        </p:nvPicPr>
        <p:blipFill>
          <a:blip r:embed="rId3">
            <a:extLst>
              <a:ext uri="{28A0092B-C50C-407E-A947-70E740481C1C}">
                <a14:useLocalDpi xmlns:a14="http://schemas.microsoft.com/office/drawing/2010/main" val="0"/>
              </a:ext>
            </a:extLst>
          </a:blip>
          <a:srcRect/>
          <a:stretch>
            <a:fillRect/>
          </a:stretch>
        </p:blipFill>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80901" name="Picture 5"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659563" y="1196975"/>
            <a:ext cx="865187" cy="865188"/>
          </a:xfrm>
          <a:prstGeom prst="rect">
            <a:avLst/>
          </a:prstGeom>
          <a:noFill/>
          <a:extLst>
            <a:ext uri="{909E8E84-426E-40DD-AFC4-6F175D3DCCD1}">
              <a14:hiddenFill xmlns:a14="http://schemas.microsoft.com/office/drawing/2010/main">
                <a:solidFill>
                  <a:srgbClr val="FFFFFF"/>
                </a:solidFill>
              </a14:hiddenFill>
            </a:ext>
          </a:extLst>
        </p:spPr>
      </p:pic>
      <p:pic>
        <p:nvPicPr>
          <p:cNvPr id="80902" name="Picture 6"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235825" y="188913"/>
            <a:ext cx="792163" cy="792162"/>
          </a:xfrm>
          <a:prstGeom prst="rect">
            <a:avLst/>
          </a:prstGeom>
          <a:noFill/>
          <a:extLst>
            <a:ext uri="{909E8E84-426E-40DD-AFC4-6F175D3DCCD1}">
              <a14:hiddenFill xmlns:a14="http://schemas.microsoft.com/office/drawing/2010/main">
                <a:solidFill>
                  <a:srgbClr val="FFFFFF"/>
                </a:solidFill>
              </a14:hiddenFill>
            </a:ext>
          </a:extLst>
        </p:spPr>
      </p:pic>
      <p:pic>
        <p:nvPicPr>
          <p:cNvPr id="80903" name="Picture 7"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740650" y="981075"/>
            <a:ext cx="827088" cy="827088"/>
          </a:xfrm>
          <a:prstGeom prst="rect">
            <a:avLst/>
          </a:prstGeom>
          <a:noFill/>
          <a:extLst>
            <a:ext uri="{909E8E84-426E-40DD-AFC4-6F175D3DCCD1}">
              <a14:hiddenFill xmlns:a14="http://schemas.microsoft.com/office/drawing/2010/main">
                <a:solidFill>
                  <a:srgbClr val="FFFFFF"/>
                </a:solidFill>
              </a14:hiddenFill>
            </a:ext>
          </a:extLst>
        </p:spPr>
      </p:pic>
      <p:pic>
        <p:nvPicPr>
          <p:cNvPr id="80904" name="Picture 8"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8101013" y="0"/>
            <a:ext cx="652462" cy="652463"/>
          </a:xfrm>
          <a:prstGeom prst="rect">
            <a:avLst/>
          </a:prstGeom>
          <a:noFill/>
          <a:extLst>
            <a:ext uri="{909E8E84-426E-40DD-AFC4-6F175D3DCCD1}">
              <a14:hiddenFill xmlns:a14="http://schemas.microsoft.com/office/drawing/2010/main">
                <a:solidFill>
                  <a:srgbClr val="FFFFFF"/>
                </a:solidFill>
              </a14:hiddenFill>
            </a:ext>
          </a:extLst>
        </p:spPr>
      </p:pic>
      <p:pic>
        <p:nvPicPr>
          <p:cNvPr id="80905" name="Picture 9"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524750" y="3141663"/>
            <a:ext cx="936625" cy="936625"/>
          </a:xfrm>
          <a:prstGeom prst="rect">
            <a:avLst/>
          </a:prstGeom>
          <a:noFill/>
          <a:extLst>
            <a:ext uri="{909E8E84-426E-40DD-AFC4-6F175D3DCCD1}">
              <a14:hiddenFill xmlns:a14="http://schemas.microsoft.com/office/drawing/2010/main">
                <a:solidFill>
                  <a:srgbClr val="FFFFFF"/>
                </a:solidFill>
              </a14:hiddenFill>
            </a:ext>
          </a:extLst>
        </p:spPr>
      </p:pic>
      <p:pic>
        <p:nvPicPr>
          <p:cNvPr id="80906" name="Picture 10"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885113" y="1628775"/>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07" name="Picture 11"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643438" y="2492375"/>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08" name="Picture 12"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8027988" y="3716338"/>
            <a:ext cx="903287" cy="903287"/>
          </a:xfrm>
          <a:prstGeom prst="rect">
            <a:avLst/>
          </a:prstGeom>
          <a:noFill/>
          <a:extLst>
            <a:ext uri="{909E8E84-426E-40DD-AFC4-6F175D3DCCD1}">
              <a14:hiddenFill xmlns:a14="http://schemas.microsoft.com/office/drawing/2010/main">
                <a:solidFill>
                  <a:srgbClr val="FFFFFF"/>
                </a:solidFill>
              </a14:hiddenFill>
            </a:ext>
          </a:extLst>
        </p:spPr>
      </p:pic>
      <p:pic>
        <p:nvPicPr>
          <p:cNvPr id="80909" name="Picture 13"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932363" y="3429000"/>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0" name="Picture 14"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011863" y="1916113"/>
            <a:ext cx="936625" cy="936625"/>
          </a:xfrm>
          <a:prstGeom prst="rect">
            <a:avLst/>
          </a:prstGeom>
          <a:noFill/>
          <a:extLst>
            <a:ext uri="{909E8E84-426E-40DD-AFC4-6F175D3DCCD1}">
              <a14:hiddenFill xmlns:a14="http://schemas.microsoft.com/office/drawing/2010/main">
                <a:solidFill>
                  <a:srgbClr val="FFFFFF"/>
                </a:solidFill>
              </a14:hiddenFill>
            </a:ext>
          </a:extLst>
        </p:spPr>
      </p:pic>
      <p:pic>
        <p:nvPicPr>
          <p:cNvPr id="80911" name="Picture 15"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227763" y="3429000"/>
            <a:ext cx="1008062" cy="1008063"/>
          </a:xfrm>
          <a:prstGeom prst="rect">
            <a:avLst/>
          </a:prstGeom>
          <a:noFill/>
          <a:extLst>
            <a:ext uri="{909E8E84-426E-40DD-AFC4-6F175D3DCCD1}">
              <a14:hiddenFill xmlns:a14="http://schemas.microsoft.com/office/drawing/2010/main">
                <a:solidFill>
                  <a:srgbClr val="FFFFFF"/>
                </a:solidFill>
              </a14:hiddenFill>
            </a:ext>
          </a:extLst>
        </p:spPr>
      </p:pic>
      <p:pic>
        <p:nvPicPr>
          <p:cNvPr id="80912" name="Picture 16"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443663" y="260350"/>
            <a:ext cx="720725" cy="720725"/>
          </a:xfrm>
          <a:prstGeom prst="rect">
            <a:avLst/>
          </a:prstGeom>
          <a:noFill/>
          <a:extLst>
            <a:ext uri="{909E8E84-426E-40DD-AFC4-6F175D3DCCD1}">
              <a14:hiddenFill xmlns:a14="http://schemas.microsoft.com/office/drawing/2010/main">
                <a:solidFill>
                  <a:srgbClr val="FFFFFF"/>
                </a:solidFill>
              </a14:hiddenFill>
            </a:ext>
          </a:extLst>
        </p:spPr>
      </p:pic>
      <p:pic>
        <p:nvPicPr>
          <p:cNvPr id="80913" name="Picture 17"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148263" y="4868863"/>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4" name="Picture 18"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019925" y="3500438"/>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5" name="Picture 19"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372225" y="6021388"/>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6" name="Picture 20"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667625" y="4868863"/>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7" name="Picture 21"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227763" y="4724400"/>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8" name="Picture 22" descr="duck"/>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524750" y="5084763"/>
            <a:ext cx="1047750" cy="1047750"/>
          </a:xfrm>
          <a:prstGeom prst="rect">
            <a:avLst/>
          </a:prstGeom>
          <a:noFill/>
          <a:extLst>
            <a:ext uri="{909E8E84-426E-40DD-AFC4-6F175D3DCCD1}">
              <a14:hiddenFill xmlns:a14="http://schemas.microsoft.com/office/drawing/2010/main">
                <a:solidFill>
                  <a:srgbClr val="FFFFFF"/>
                </a:solidFill>
              </a14:hiddenFill>
            </a:ext>
          </a:extLst>
        </p:spPr>
      </p:pic>
      <p:pic>
        <p:nvPicPr>
          <p:cNvPr id="80919" name="Picture 23"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3708400" y="4437063"/>
            <a:ext cx="817563" cy="817562"/>
          </a:xfrm>
          <a:prstGeom prst="rect">
            <a:avLst/>
          </a:prstGeom>
          <a:noFill/>
          <a:extLst>
            <a:ext uri="{909E8E84-426E-40DD-AFC4-6F175D3DCCD1}">
              <a14:hiddenFill xmlns:a14="http://schemas.microsoft.com/office/drawing/2010/main">
                <a:solidFill>
                  <a:srgbClr val="FFFFFF"/>
                </a:solidFill>
              </a14:hiddenFill>
            </a:ext>
          </a:extLst>
        </p:spPr>
      </p:pic>
      <p:pic>
        <p:nvPicPr>
          <p:cNvPr id="80920" name="Picture 24"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4787900" y="5300663"/>
            <a:ext cx="1392238" cy="1392237"/>
          </a:xfrm>
          <a:prstGeom prst="rect">
            <a:avLst/>
          </a:prstGeom>
          <a:noFill/>
          <a:extLst>
            <a:ext uri="{909E8E84-426E-40DD-AFC4-6F175D3DCCD1}">
              <a14:hiddenFill xmlns:a14="http://schemas.microsoft.com/office/drawing/2010/main">
                <a:solidFill>
                  <a:srgbClr val="FFFFFF"/>
                </a:solidFill>
              </a14:hiddenFill>
            </a:ext>
          </a:extLst>
        </p:spPr>
      </p:pic>
      <p:pic>
        <p:nvPicPr>
          <p:cNvPr id="80921" name="Picture 25"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308850" y="1412875"/>
            <a:ext cx="1223963" cy="1223963"/>
          </a:xfrm>
          <a:prstGeom prst="rect">
            <a:avLst/>
          </a:prstGeom>
          <a:noFill/>
          <a:extLst>
            <a:ext uri="{909E8E84-426E-40DD-AFC4-6F175D3DCCD1}">
              <a14:hiddenFill xmlns:a14="http://schemas.microsoft.com/office/drawing/2010/main">
                <a:solidFill>
                  <a:srgbClr val="FFFFFF"/>
                </a:solidFill>
              </a14:hiddenFill>
            </a:ext>
          </a:extLst>
        </p:spPr>
      </p:pic>
      <p:pic>
        <p:nvPicPr>
          <p:cNvPr id="80922" name="Picture 26"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5435600" y="5084763"/>
            <a:ext cx="1752600" cy="1752600"/>
          </a:xfrm>
          <a:prstGeom prst="rect">
            <a:avLst/>
          </a:prstGeom>
          <a:noFill/>
          <a:extLst>
            <a:ext uri="{909E8E84-426E-40DD-AFC4-6F175D3DCCD1}">
              <a14:hiddenFill xmlns:a14="http://schemas.microsoft.com/office/drawing/2010/main">
                <a:solidFill>
                  <a:srgbClr val="FFFFFF"/>
                </a:solidFill>
              </a14:hiddenFill>
            </a:ext>
          </a:extLst>
        </p:spPr>
      </p:pic>
      <p:pic>
        <p:nvPicPr>
          <p:cNvPr id="80923" name="Picture 27"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391400" y="5013325"/>
            <a:ext cx="1752600" cy="1752600"/>
          </a:xfrm>
          <a:prstGeom prst="rect">
            <a:avLst/>
          </a:prstGeom>
          <a:noFill/>
          <a:extLst>
            <a:ext uri="{909E8E84-426E-40DD-AFC4-6F175D3DCCD1}">
              <a14:hiddenFill xmlns:a14="http://schemas.microsoft.com/office/drawing/2010/main">
                <a:solidFill>
                  <a:srgbClr val="FFFFFF"/>
                </a:solidFill>
              </a14:hiddenFill>
            </a:ext>
          </a:extLst>
        </p:spPr>
      </p:pic>
      <p:pic>
        <p:nvPicPr>
          <p:cNvPr id="80924" name="Picture 28"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443663" y="2133600"/>
            <a:ext cx="1392237" cy="1392238"/>
          </a:xfrm>
          <a:prstGeom prst="rect">
            <a:avLst/>
          </a:prstGeom>
          <a:noFill/>
          <a:extLst>
            <a:ext uri="{909E8E84-426E-40DD-AFC4-6F175D3DCCD1}">
              <a14:hiddenFill xmlns:a14="http://schemas.microsoft.com/office/drawing/2010/main">
                <a:solidFill>
                  <a:srgbClr val="FFFFFF"/>
                </a:solidFill>
              </a14:hiddenFill>
            </a:ext>
          </a:extLst>
        </p:spPr>
      </p:pic>
      <p:pic>
        <p:nvPicPr>
          <p:cNvPr id="80925" name="Picture 29"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8172450" y="2636838"/>
            <a:ext cx="744538" cy="744537"/>
          </a:xfrm>
          <a:prstGeom prst="rect">
            <a:avLst/>
          </a:prstGeom>
          <a:noFill/>
          <a:extLst>
            <a:ext uri="{909E8E84-426E-40DD-AFC4-6F175D3DCCD1}">
              <a14:hiddenFill xmlns:a14="http://schemas.microsoft.com/office/drawing/2010/main">
                <a:solidFill>
                  <a:srgbClr val="FFFFFF"/>
                </a:solidFill>
              </a14:hiddenFill>
            </a:ext>
          </a:extLst>
        </p:spPr>
      </p:pic>
      <p:pic>
        <p:nvPicPr>
          <p:cNvPr id="80926" name="Picture 30"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3419475" y="5445125"/>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80927" name="Picture 31"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4427538" y="2708275"/>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80928" name="Picture 32"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5940425" y="404813"/>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80929" name="Picture 33" descr="grass"/>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1339850"/>
            <a:ext cx="601663" cy="601663"/>
          </a:xfrm>
          <a:prstGeom prst="rect">
            <a:avLst/>
          </a:prstGeom>
          <a:noFill/>
          <a:extLst>
            <a:ext uri="{909E8E84-426E-40DD-AFC4-6F175D3DCCD1}">
              <a14:hiddenFill xmlns:a14="http://schemas.microsoft.com/office/drawing/2010/main">
                <a:solidFill>
                  <a:srgbClr val="FFFFFF"/>
                </a:solidFill>
              </a14:hiddenFill>
            </a:ext>
          </a:extLst>
        </p:spPr>
      </p:pic>
      <p:sp>
        <p:nvSpPr>
          <p:cNvPr id="3074" name="Text Box 2"/>
          <p:cNvSpPr txBox="1">
            <a:spLocks noChangeArrowheads="1"/>
          </p:cNvSpPr>
          <p:nvPr/>
        </p:nvSpPr>
        <p:spPr bwMode="auto">
          <a:xfrm>
            <a:off x="0" y="1066800"/>
            <a:ext cx="4953000" cy="222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8000" b="1" dirty="0">
                <a:solidFill>
                  <a:srgbClr val="009900"/>
                </a:solidFill>
                <a:ea typeface="隶书" panose="02010509060101010101" pitchFamily="49" charset="-122"/>
              </a:rPr>
              <a:t>孤独之旅</a:t>
            </a:r>
            <a:endParaRPr lang="zh-CN" altLang="en-US" sz="8000" b="1" dirty="0">
              <a:solidFill>
                <a:srgbClr val="009900"/>
              </a:solidFill>
              <a:ea typeface="隶书" panose="02010509060101010101" pitchFamily="49" charset="-122"/>
            </a:endParaRPr>
          </a:p>
          <a:p>
            <a:pPr algn="r">
              <a:spcBef>
                <a:spcPct val="50000"/>
              </a:spcBef>
            </a:pPr>
            <a:r>
              <a:rPr lang="zh-CN" altLang="en-US" sz="4000" b="1" dirty="0">
                <a:solidFill>
                  <a:srgbClr val="009900"/>
                </a:solidFill>
                <a:ea typeface="隶书" panose="02010509060101010101" pitchFamily="49" charset="-122"/>
              </a:rPr>
              <a:t>曹文轩</a:t>
            </a:r>
            <a:endParaRPr lang="zh-CN" altLang="en-US" sz="4000" b="1" dirty="0">
              <a:solidFill>
                <a:srgbClr val="009900"/>
              </a:solidFill>
              <a:ea typeface="隶书" panose="02010509060101010101" pitchFamily="49" charset="-122"/>
            </a:endParaRPr>
          </a:p>
        </p:txBody>
      </p:sp>
      <p:sp>
        <p:nvSpPr>
          <p:cNvPr id="36" name="Text Box 5"/>
          <p:cNvSpPr txBox="1">
            <a:spLocks noChangeArrowheads="1"/>
          </p:cNvSpPr>
          <p:nvPr/>
        </p:nvSpPr>
        <p:spPr bwMode="auto">
          <a:xfrm>
            <a:off x="763587" y="127794"/>
            <a:ext cx="3960813"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5400" dirty="0">
                <a:solidFill>
                  <a:srgbClr val="000000"/>
                </a:solidFill>
                <a:ea typeface="隶书" panose="02010509060101010101" pitchFamily="49" charset="-122"/>
              </a:rPr>
              <a:t>题目探究</a:t>
            </a:r>
            <a:endParaRPr lang="zh-CN" altLang="en-US" sz="5400" dirty="0">
              <a:solidFill>
                <a:srgbClr val="000000"/>
              </a:solidFill>
              <a:ea typeface="隶书" panose="020105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416" fill="hold"/>
                                        <p:tgtEl>
                                          <p:spTgt spid="80900"/>
                                        </p:tgtEl>
                                      </p:cBhvr>
                                    </p:cmd>
                                  </p:childTnLst>
                                </p:cTn>
                              </p:par>
                            </p:childTnLst>
                          </p:cTn>
                        </p:par>
                        <p:par>
                          <p:cTn id="7" fill="hold">
                            <p:stCondLst>
                              <p:cond delay="3500"/>
                            </p:stCondLst>
                            <p:childTnLst>
                              <p:par>
                                <p:cTn id="8" presetID="1" presetClass="mediacall" presetSubtype="0" fill="hold" nodeType="afterEffect">
                                  <p:stCondLst>
                                    <p:cond delay="0"/>
                                  </p:stCondLst>
                                  <p:childTnLst>
                                    <p:cmd type="call" cmd="playFrom(0.0)">
                                      <p:cBhvr>
                                        <p:cTn id="9" dur="7512" fill="hold"/>
                                        <p:tgtEl>
                                          <p:spTgt spid="80899"/>
                                        </p:tgtEl>
                                      </p:cBhvr>
                                    </p:cmd>
                                  </p:childTnLst>
                                </p:cTn>
                              </p:par>
                            </p:childTnLst>
                          </p:cTn>
                        </p:par>
                      </p:childTnLst>
                    </p:cTn>
                  </p:par>
                  <p:par>
                    <p:cTn id="10" fill="hold">
                      <p:stCondLst>
                        <p:cond delay="indefinite"/>
                      </p:stCondLst>
                      <p:childTnLst>
                        <p:par>
                          <p:cTn id="11" fill="hold">
                            <p:stCondLst>
                              <p:cond delay="0"/>
                            </p:stCondLst>
                            <p:childTnLst>
                              <p:par>
                                <p:cTn id="12" presetID="8" presetClass="entr" presetSubtype="16" fill="hold" nodeType="clickEffect">
                                  <p:stCondLst>
                                    <p:cond delay="0"/>
                                  </p:stCondLst>
                                  <p:childTnLst>
                                    <p:set>
                                      <p:cBhvr>
                                        <p:cTn id="13" dur="1" fill="hold">
                                          <p:stCondLst>
                                            <p:cond delay="0"/>
                                          </p:stCondLst>
                                        </p:cTn>
                                        <p:tgtEl>
                                          <p:spTgt spid="3074">
                                            <p:txEl>
                                              <p:pRg st="0" end="0"/>
                                            </p:txEl>
                                          </p:spTgt>
                                        </p:tgtEl>
                                        <p:attrNameLst>
                                          <p:attrName>style.visibility</p:attrName>
                                        </p:attrNameLst>
                                      </p:cBhvr>
                                      <p:to>
                                        <p:strVal val="visible"/>
                                      </p:to>
                                    </p:set>
                                    <p:animEffect transition="in" filter="diamond(in)">
                                      <p:cBhvr>
                                        <p:cTn id="14" dur="2000"/>
                                        <p:tgtEl>
                                          <p:spTgt spid="307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8" presetClass="entr" presetSubtype="16" fill="hold" nodeType="clickEffect">
                                  <p:stCondLst>
                                    <p:cond delay="0"/>
                                  </p:stCondLst>
                                  <p:childTnLst>
                                    <p:set>
                                      <p:cBhvr>
                                        <p:cTn id="18" dur="1" fill="hold">
                                          <p:stCondLst>
                                            <p:cond delay="0"/>
                                          </p:stCondLst>
                                        </p:cTn>
                                        <p:tgtEl>
                                          <p:spTgt spid="3074">
                                            <p:txEl>
                                              <p:pRg st="1" end="1"/>
                                            </p:txEl>
                                          </p:spTgt>
                                        </p:tgtEl>
                                        <p:attrNameLst>
                                          <p:attrName>style.visibility</p:attrName>
                                        </p:attrNameLst>
                                      </p:cBhvr>
                                      <p:to>
                                        <p:strVal val="visible"/>
                                      </p:to>
                                    </p:set>
                                    <p:animEffect transition="in" filter="diamond(in)">
                                      <p:cBhvr>
                                        <p:cTn id="19" dur="2000"/>
                                        <p:tgtEl>
                                          <p:spTgt spid="3074">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6"/>
                                        </p:tgtEl>
                                        <p:attrNameLst>
                                          <p:attrName>style.visibility</p:attrName>
                                        </p:attrNameLst>
                                      </p:cBhvr>
                                      <p:to>
                                        <p:strVal val="visible"/>
                                      </p:to>
                                    </p:set>
                                    <p:anim calcmode="lin" valueType="num">
                                      <p:cBhvr additive="base">
                                        <p:cTn id="24" dur="500" fill="hold"/>
                                        <p:tgtEl>
                                          <p:spTgt spid="36"/>
                                        </p:tgtEl>
                                        <p:attrNameLst>
                                          <p:attrName>ppt_x</p:attrName>
                                        </p:attrNameLst>
                                      </p:cBhvr>
                                      <p:tavLst>
                                        <p:tav tm="0">
                                          <p:val>
                                            <p:strVal val="#ppt_x"/>
                                          </p:val>
                                        </p:tav>
                                        <p:tav tm="100000">
                                          <p:val>
                                            <p:strVal val="#ppt_x"/>
                                          </p:val>
                                        </p:tav>
                                      </p:tavLst>
                                    </p:anim>
                                    <p:anim calcmode="lin" valueType="num">
                                      <p:cBhvr additive="base">
                                        <p:cTn id="25"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p:cTn id="26" fill="hold" display="0">
                  <p:stCondLst>
                    <p:cond delay="indefinite"/>
                  </p:stCondLst>
                  <p:endCondLst>
                    <p:cond evt="onNext" delay="0">
                      <p:tgtEl>
                        <p:sldTgt/>
                      </p:tgtEl>
                    </p:cond>
                    <p:cond evt="onPrev" delay="0">
                      <p:tgtEl>
                        <p:sldTgt/>
                      </p:tgtEl>
                    </p:cond>
                    <p:cond evt="onStopAudio" delay="0">
                      <p:tgtEl>
                        <p:sldTgt/>
                      </p:tgtEl>
                    </p:cond>
                  </p:endCondLst>
                </p:cTn>
                <p:tgtEl>
                  <p:spTgt spid="80900"/>
                </p:tgtEl>
              </p:cMediaNode>
            </p:audio>
            <p:audio>
              <p:cMediaNode>
                <p:cTn id="27" repeatCount="indefinite" fill="hold" display="0">
                  <p:stCondLst>
                    <p:cond delay="indefinite"/>
                  </p:stCondLst>
                  <p:endCondLst>
                    <p:cond evt="onNext" delay="0">
                      <p:tgtEl>
                        <p:sldTgt/>
                      </p:tgtEl>
                    </p:cond>
                    <p:cond evt="onPrev" delay="0">
                      <p:tgtEl>
                        <p:sldTgt/>
                      </p:tgtEl>
                    </p:cond>
                    <p:cond evt="onStopAudio" delay="0">
                      <p:tgtEl>
                        <p:sldTgt/>
                      </p:tgtEl>
                    </p:cond>
                  </p:endCondLst>
                </p:cTn>
                <p:tgtEl>
                  <p:spTgt spid="80899"/>
                </p:tgtEl>
              </p:cMediaNode>
            </p:audio>
          </p:childTnLst>
        </p:cTn>
      </p:par>
    </p:tnLst>
    <p:bldLst>
      <p:bldP spid="36" grpId="0"/>
    </p:bldLst>
  </p:timing>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5059" name="Rectangle 3"/>
          <p:cNvSpPr>
            <a:spLocks noGrp="1" noChangeArrowheads="1"/>
          </p:cNvSpPr>
          <p:nvPr>
            <p:ph type="ctrTitle"/>
          </p:nvPr>
        </p:nvSpPr>
        <p:spPr>
          <a:xfrm>
            <a:off x="228600" y="1524000"/>
            <a:ext cx="9220200" cy="4276725"/>
          </a:xfrm>
        </p:spPr>
        <p:txBody>
          <a:bodyPr>
            <a:normAutofit fontScale="90000"/>
          </a:bodyPr>
          <a:lstStyle/>
          <a:p>
            <a:pPr algn="l" eaLnBrk="1" hangingPunct="1"/>
            <a:r>
              <a:rPr lang="zh-CN" altLang="en-US" sz="2000" b="1" dirty="0" smtClean="0"/>
              <a:t>　</a:t>
            </a:r>
            <a:r>
              <a:rPr lang="zh-CN" altLang="en-US" sz="2800" b="1" dirty="0" smtClean="0"/>
              <a:t>　 </a:t>
            </a:r>
            <a:r>
              <a:rPr lang="zh-CN" altLang="en-US" sz="2400" b="1" dirty="0" smtClean="0">
                <a:solidFill>
                  <a:schemeClr val="tx1"/>
                </a:solidFill>
                <a:latin typeface="宋体" panose="02010600030101010101" pitchFamily="2" charset="-122"/>
              </a:rPr>
              <a:t>　</a:t>
            </a:r>
            <a:br>
              <a:rPr lang="zh-CN" altLang="en-US" sz="2400" b="1" dirty="0" smtClean="0">
                <a:solidFill>
                  <a:schemeClr val="tx1"/>
                </a:solidFill>
                <a:latin typeface="宋体" panose="02010600030101010101" pitchFamily="2" charset="-122"/>
              </a:rPr>
            </a:br>
            <a:r>
              <a:rPr lang="zh-CN" altLang="en-US" sz="3200" b="1" dirty="0" smtClean="0">
                <a:solidFill>
                  <a:schemeClr val="tx1"/>
                </a:solidFill>
                <a:latin typeface="宋体" panose="02010600030101010101" pitchFamily="2" charset="-122"/>
              </a:rPr>
              <a:t>　</a:t>
            </a:r>
            <a:r>
              <a:rPr lang="en-US" altLang="zh-CN" sz="3200" b="1" dirty="0" smtClean="0">
                <a:solidFill>
                  <a:schemeClr val="tx1"/>
                </a:solidFill>
                <a:latin typeface="宋体" panose="02010600030101010101" pitchFamily="2" charset="-122"/>
              </a:rPr>
              <a:t>1.</a:t>
            </a:r>
            <a:r>
              <a:rPr lang="zh-CN" altLang="en-US" sz="3200" b="1" dirty="0" smtClean="0">
                <a:solidFill>
                  <a:srgbClr val="0000FF"/>
                </a:solidFill>
                <a:latin typeface="宋体" panose="02010600030101010101" pitchFamily="2" charset="-122"/>
              </a:rPr>
              <a:t>情感世界的孤独。</a:t>
            </a:r>
            <a:r>
              <a:rPr lang="zh-CN" altLang="en-US" sz="3200" b="1" dirty="0" smtClean="0">
                <a:solidFill>
                  <a:schemeClr val="tx1"/>
                </a:solidFill>
                <a:latin typeface="宋体" panose="02010600030101010101" pitchFamily="2" charset="-122"/>
              </a:rPr>
              <a:t>杜小康离开学校，没有同学间的情感交流；远离人群；与父亲没有共同语言，缺乏心灵的沟通和交流。　　　</a:t>
            </a:r>
            <a:br>
              <a:rPr lang="zh-CN" altLang="en-US" sz="3200" b="1" dirty="0" smtClean="0">
                <a:solidFill>
                  <a:schemeClr val="tx1"/>
                </a:solidFill>
                <a:latin typeface="宋体" panose="02010600030101010101" pitchFamily="2" charset="-122"/>
              </a:rPr>
            </a:br>
            <a:r>
              <a:rPr lang="zh-CN" altLang="en-US" sz="3200" b="1" dirty="0" smtClean="0">
                <a:solidFill>
                  <a:schemeClr val="tx1"/>
                </a:solidFill>
                <a:latin typeface="宋体" panose="02010600030101010101" pitchFamily="2" charset="-122"/>
              </a:rPr>
              <a:t>  </a:t>
            </a:r>
            <a:r>
              <a:rPr lang="en-US" altLang="zh-CN" sz="3200" b="1" dirty="0" smtClean="0">
                <a:solidFill>
                  <a:schemeClr val="tx1"/>
                </a:solidFill>
                <a:latin typeface="宋体" panose="02010600030101010101" pitchFamily="2" charset="-122"/>
              </a:rPr>
              <a:t>2.</a:t>
            </a:r>
            <a:r>
              <a:rPr lang="zh-CN" altLang="en-US" sz="3200" b="1" dirty="0" smtClean="0">
                <a:solidFill>
                  <a:srgbClr val="0000FF"/>
                </a:solidFill>
                <a:latin typeface="宋体" panose="02010600030101010101" pitchFamily="2" charset="-122"/>
              </a:rPr>
              <a:t>面对自然环境的孤独。</a:t>
            </a:r>
            <a:r>
              <a:rPr lang="zh-CN" altLang="en-US" sz="3200" b="1" dirty="0" smtClean="0">
                <a:solidFill>
                  <a:schemeClr val="tx1"/>
                </a:solidFill>
                <a:latin typeface="宋体" panose="02010600030101010101" pitchFamily="2" charset="-122"/>
              </a:rPr>
              <a:t>离开村庄，来到一个无比广阔而又神秘莫测的大自然，幼小的心灵感觉到了巨大的孤独。　　</a:t>
            </a:r>
            <a:br>
              <a:rPr lang="zh-CN" altLang="en-US" sz="3200" b="1" dirty="0" smtClean="0">
                <a:solidFill>
                  <a:schemeClr val="tx1"/>
                </a:solidFill>
                <a:latin typeface="宋体" panose="02010600030101010101" pitchFamily="2" charset="-122"/>
              </a:rPr>
            </a:br>
            <a:r>
              <a:rPr lang="zh-CN" altLang="en-US" sz="3200" b="1" dirty="0" smtClean="0">
                <a:solidFill>
                  <a:schemeClr val="tx1"/>
                </a:solidFill>
                <a:latin typeface="宋体" panose="02010600030101010101" pitchFamily="2" charset="-122"/>
              </a:rPr>
              <a:t>  </a:t>
            </a:r>
            <a:r>
              <a:rPr lang="en-US" altLang="zh-CN" sz="3200" b="1" dirty="0" smtClean="0">
                <a:solidFill>
                  <a:schemeClr val="tx1"/>
                </a:solidFill>
                <a:latin typeface="宋体" panose="02010600030101010101" pitchFamily="2" charset="-122"/>
              </a:rPr>
              <a:t>3.</a:t>
            </a:r>
            <a:r>
              <a:rPr lang="zh-CN" altLang="en-US" sz="3200" b="1" dirty="0" smtClean="0">
                <a:solidFill>
                  <a:srgbClr val="0000FF"/>
                </a:solidFill>
                <a:latin typeface="宋体" panose="02010600030101010101" pitchFamily="2" charset="-122"/>
              </a:rPr>
              <a:t>对未来的恐惧。</a:t>
            </a:r>
            <a:r>
              <a:rPr lang="zh-CN" altLang="en-US" sz="3200" b="1" dirty="0" smtClean="0">
                <a:solidFill>
                  <a:schemeClr val="tx1"/>
                </a:solidFill>
                <a:latin typeface="宋体" panose="02010600030101010101" pitchFamily="2" charset="-122"/>
              </a:rPr>
              <a:t>漫漫放鸭路，何处是尽头？　</a:t>
            </a:r>
            <a:br>
              <a:rPr lang="zh-CN" altLang="en-US" sz="3200" b="1" dirty="0" smtClean="0">
                <a:solidFill>
                  <a:schemeClr val="tx1"/>
                </a:solidFill>
                <a:latin typeface="宋体" panose="02010600030101010101" pitchFamily="2" charset="-122"/>
              </a:rPr>
            </a:br>
            <a:r>
              <a:rPr lang="zh-CN" altLang="en-US" sz="3200" b="1" dirty="0" smtClean="0">
                <a:solidFill>
                  <a:schemeClr val="tx1"/>
                </a:solidFill>
                <a:latin typeface="宋体" panose="02010600030101010101" pitchFamily="2" charset="-122"/>
              </a:rPr>
              <a:t>    </a:t>
            </a:r>
            <a:br>
              <a:rPr lang="en-US" altLang="zh-CN" sz="3200" b="1" dirty="0" smtClean="0">
                <a:solidFill>
                  <a:schemeClr val="tx1"/>
                </a:solidFill>
                <a:latin typeface="宋体" panose="02010600030101010101" pitchFamily="2" charset="-122"/>
              </a:rPr>
            </a:br>
            <a:r>
              <a:rPr lang="zh-CN" altLang="en-US" sz="3200" b="1" dirty="0" smtClean="0">
                <a:solidFill>
                  <a:srgbClr val="990033"/>
                </a:solidFill>
                <a:latin typeface="宋体" panose="02010600030101010101" pitchFamily="2" charset="-122"/>
              </a:rPr>
              <a:t>所有的这一切构成了人生的一段“孤独之旅”。</a:t>
            </a:r>
            <a:r>
              <a:rPr lang="zh-CN" altLang="en-US" sz="3200" b="1" dirty="0" smtClean="0">
                <a:solidFill>
                  <a:schemeClr val="tx1"/>
                </a:solidFill>
                <a:latin typeface="宋体" panose="02010600030101010101" pitchFamily="2" charset="-122"/>
              </a:rPr>
              <a:t>　</a:t>
            </a:r>
            <a:r>
              <a:rPr lang="zh-CN" altLang="en-US" sz="3200" b="1" dirty="0" smtClean="0">
                <a:latin typeface="宋体" panose="02010600030101010101" pitchFamily="2" charset="-122"/>
              </a:rPr>
              <a:t>　　　　</a:t>
            </a:r>
            <a:endParaRPr lang="zh-CN" altLang="en-US" sz="3200" b="1" dirty="0" smtClean="0">
              <a:latin typeface="宋体" panose="02010600030101010101" pitchFamily="2" charset="-122"/>
            </a:endParaRPr>
          </a:p>
        </p:txBody>
      </p:sp>
      <p:sp>
        <p:nvSpPr>
          <p:cNvPr id="26627" name="Text Box 4"/>
          <p:cNvSpPr txBox="1">
            <a:spLocks noChangeArrowheads="1"/>
          </p:cNvSpPr>
          <p:nvPr/>
        </p:nvSpPr>
        <p:spPr bwMode="auto">
          <a:xfrm>
            <a:off x="827088" y="5876925"/>
            <a:ext cx="7696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000" b="1">
                <a:solidFill>
                  <a:srgbClr val="FF5050"/>
                </a:solidFill>
              </a:rPr>
              <a:t>        </a:t>
            </a:r>
            <a:endParaRPr kumimoji="1" lang="en-US" altLang="zh-CN" sz="2000" b="1">
              <a:solidFill>
                <a:srgbClr val="FF5050"/>
              </a:solidFill>
            </a:endParaRPr>
          </a:p>
        </p:txBody>
      </p:sp>
      <p:sp>
        <p:nvSpPr>
          <p:cNvPr id="45061" name="Text Box 5"/>
          <p:cNvSpPr txBox="1">
            <a:spLocks noChangeArrowheads="1"/>
          </p:cNvSpPr>
          <p:nvPr/>
        </p:nvSpPr>
        <p:spPr bwMode="auto">
          <a:xfrm>
            <a:off x="250825" y="260350"/>
            <a:ext cx="3960813"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5400" dirty="0">
                <a:solidFill>
                  <a:srgbClr val="000000"/>
                </a:solidFill>
                <a:ea typeface="隶书" panose="02010509060101010101" pitchFamily="49" charset="-122"/>
              </a:rPr>
              <a:t>题目探究</a:t>
            </a:r>
            <a:endParaRPr lang="zh-CN" altLang="en-US" sz="5400" dirty="0">
              <a:solidFill>
                <a:srgbClr val="000000"/>
              </a:solidFill>
              <a:ea typeface="隶书" panose="02010509060101010101" pitchFamily="49" charset="-122"/>
            </a:endParaRPr>
          </a:p>
        </p:txBody>
      </p:sp>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5061"/>
                                        </p:tgtEl>
                                        <p:attrNameLst>
                                          <p:attrName>style.visibility</p:attrName>
                                        </p:attrNameLst>
                                      </p:cBhvr>
                                      <p:to>
                                        <p:strVal val="visible"/>
                                      </p:to>
                                    </p:set>
                                    <p:anim calcmode="lin" valueType="num">
                                      <p:cBhvr additive="base">
                                        <p:cTn id="7" dur="500" fill="hold"/>
                                        <p:tgtEl>
                                          <p:spTgt spid="45061"/>
                                        </p:tgtEl>
                                        <p:attrNameLst>
                                          <p:attrName>ppt_x</p:attrName>
                                        </p:attrNameLst>
                                      </p:cBhvr>
                                      <p:tavLst>
                                        <p:tav tm="0">
                                          <p:val>
                                            <p:strVal val="#ppt_x"/>
                                          </p:val>
                                        </p:tav>
                                        <p:tav tm="100000">
                                          <p:val>
                                            <p:strVal val="#ppt_x"/>
                                          </p:val>
                                        </p:tav>
                                      </p:tavLst>
                                    </p:anim>
                                    <p:anim calcmode="lin" valueType="num">
                                      <p:cBhvr additive="base">
                                        <p:cTn id="8" dur="500" fill="hold"/>
                                        <p:tgtEl>
                                          <p:spTgt spid="4506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grpId="0" nodeType="clickEffect">
                                  <p:stCondLst>
                                    <p:cond delay="0"/>
                                  </p:stCondLst>
                                  <p:childTnLst>
                                    <p:set>
                                      <p:cBhvr>
                                        <p:cTn id="12" dur="1" fill="hold">
                                          <p:stCondLst>
                                            <p:cond delay="0"/>
                                          </p:stCondLst>
                                        </p:cTn>
                                        <p:tgtEl>
                                          <p:spTgt spid="45059"/>
                                        </p:tgtEl>
                                        <p:attrNameLst>
                                          <p:attrName>style.visibility</p:attrName>
                                        </p:attrNameLst>
                                      </p:cBhvr>
                                      <p:to>
                                        <p:strVal val="visible"/>
                                      </p:to>
                                    </p:set>
                                    <p:anim to="" calcmode="lin" valueType="num">
                                      <p:cBhvr>
                                        <p:cTn id="13" dur="1" fill="hold"/>
                                        <p:tgtEl>
                                          <p:spTgt spid="45059"/>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p:bldP spid="45061" grpId="0"/>
    </p:bldLst>
  </p:timing>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386" name="Picture 7" descr="p000000503"/>
          <p:cNvPicPr>
            <a:picLocks noGrp="1" noChangeAspect="1" noChangeArrowheads="1"/>
          </p:cNvPicPr>
          <p:nvPr>
            <p:ph type="clipArt" sz="half" idx="4294967295"/>
          </p:nvPr>
        </p:nvPicPr>
        <p:blipFill>
          <a:blip r:embed="rId1">
            <a:extLst>
              <a:ext uri="{28A0092B-C50C-407E-A947-70E740481C1C}">
                <a14:useLocalDpi xmlns:a14="http://schemas.microsoft.com/office/drawing/2010/main" val="0"/>
              </a:ext>
            </a:extLst>
          </a:blip>
          <a:srcRect/>
          <a:stretch>
            <a:fillRect/>
          </a:stretch>
        </p:blipFill>
        <p:spPr>
          <a:xfrm>
            <a:off x="0" y="0"/>
            <a:ext cx="9144000" cy="6858000"/>
          </a:xfrm>
        </p:spPr>
      </p:pic>
      <p:sp>
        <p:nvSpPr>
          <p:cNvPr id="16387" name="Rectangle 2"/>
          <p:cNvSpPr>
            <a:spLocks noGrp="1" noChangeArrowheads="1"/>
          </p:cNvSpPr>
          <p:nvPr>
            <p:ph type="title" idx="4294967295"/>
          </p:nvPr>
        </p:nvSpPr>
        <p:spPr>
          <a:xfrm>
            <a:off x="441325" y="331123"/>
            <a:ext cx="8229600" cy="1143000"/>
          </a:xfrm>
        </p:spPr>
        <p:txBody>
          <a:bodyPr>
            <a:normAutofit fontScale="90000"/>
          </a:bodyPr>
          <a:lstStyle/>
          <a:p>
            <a:pPr algn="l"/>
            <a:r>
              <a:rPr lang="zh-CN" altLang="en-US" sz="8000" b="1" dirty="0">
                <a:solidFill>
                  <a:schemeClr val="bg1"/>
                </a:solidFill>
                <a:latin typeface="华文琥珀" panose="02010800040101010101" pitchFamily="2" charset="-122"/>
                <a:ea typeface="华文琥珀" panose="02010800040101010101" pitchFamily="2" charset="-122"/>
              </a:rPr>
              <a:t>孤独之旅</a:t>
            </a:r>
            <a:endParaRPr lang="zh-CN" altLang="en-US" sz="8000" b="1" dirty="0">
              <a:solidFill>
                <a:schemeClr val="bg1"/>
              </a:solidFill>
              <a:latin typeface="华文琥珀" panose="02010800040101010101" pitchFamily="2" charset="-122"/>
              <a:ea typeface="华文琥珀" panose="02010800040101010101" pitchFamily="2" charset="-122"/>
            </a:endParaRPr>
          </a:p>
        </p:txBody>
      </p:sp>
      <p:sp>
        <p:nvSpPr>
          <p:cNvPr id="4" name="Text Box 8"/>
          <p:cNvSpPr txBox="1">
            <a:spLocks noChangeArrowheads="1"/>
          </p:cNvSpPr>
          <p:nvPr/>
        </p:nvSpPr>
        <p:spPr bwMode="auto">
          <a:xfrm>
            <a:off x="1115616" y="1568986"/>
            <a:ext cx="608211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4000" b="1" dirty="0">
                <a:solidFill>
                  <a:schemeClr val="bg1"/>
                </a:solidFill>
              </a:rPr>
              <a:t>本文</a:t>
            </a:r>
            <a:r>
              <a:rPr lang="zh-CN" altLang="en-US" sz="4000" b="1" dirty="0" smtClean="0">
                <a:solidFill>
                  <a:schemeClr val="bg1"/>
                </a:solidFill>
              </a:rPr>
              <a:t>讲</a:t>
            </a:r>
            <a:r>
              <a:rPr lang="zh-CN" altLang="en-US" sz="4000" b="1" dirty="0">
                <a:solidFill>
                  <a:schemeClr val="bg1"/>
                </a:solidFill>
              </a:rPr>
              <a:t>了一个怎样的故事</a:t>
            </a:r>
            <a:r>
              <a:rPr lang="en-US" altLang="zh-CN" sz="4000" b="1" dirty="0">
                <a:solidFill>
                  <a:schemeClr val="bg1"/>
                </a:solidFill>
              </a:rPr>
              <a:t>?</a:t>
            </a:r>
            <a:endParaRPr lang="en-US" altLang="zh-CN" sz="4000" b="1" dirty="0">
              <a:solidFill>
                <a:schemeClr val="bg1"/>
              </a:solidFill>
            </a:endParaRPr>
          </a:p>
        </p:txBody>
      </p:sp>
      <p:sp>
        <p:nvSpPr>
          <p:cNvPr id="5" name="Rectangle 5"/>
          <p:cNvSpPr>
            <a:spLocks noChangeArrowheads="1"/>
          </p:cNvSpPr>
          <p:nvPr/>
        </p:nvSpPr>
        <p:spPr bwMode="auto">
          <a:xfrm>
            <a:off x="683568" y="2852936"/>
            <a:ext cx="7632700" cy="255454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kumimoji="1" lang="en-US" altLang="zh-CN" sz="4000" b="1" dirty="0">
                <a:latin typeface="Times New Roman" panose="02020603050405020304" pitchFamily="18" charset="0"/>
              </a:rPr>
              <a:t>        </a:t>
            </a:r>
            <a:r>
              <a:rPr kumimoji="1" lang="zh-CN" altLang="en-US" sz="4000" b="1" dirty="0">
                <a:latin typeface="Times New Roman" panose="02020603050405020304" pitchFamily="18" charset="0"/>
              </a:rPr>
              <a:t>贫困失学后的</a:t>
            </a:r>
            <a:r>
              <a:rPr kumimoji="1" lang="zh-CN" altLang="en-US" sz="4000" b="1" dirty="0" smtClean="0">
                <a:solidFill>
                  <a:srgbClr val="FF0000"/>
                </a:solidFill>
                <a:latin typeface="Times New Roman" panose="02020603050405020304" pitchFamily="18" charset="0"/>
              </a:rPr>
              <a:t>（背景）</a:t>
            </a:r>
            <a:r>
              <a:rPr kumimoji="1" lang="zh-CN" altLang="en-US" sz="4000" b="1" dirty="0" smtClean="0"/>
              <a:t>杜小康</a:t>
            </a:r>
            <a:r>
              <a:rPr kumimoji="1" lang="zh-CN" altLang="en-US" sz="4000" b="1" dirty="0" smtClean="0">
                <a:solidFill>
                  <a:srgbClr val="FF0000"/>
                </a:solidFill>
              </a:rPr>
              <a:t>（人）</a:t>
            </a:r>
            <a:r>
              <a:rPr kumimoji="1" lang="zh-CN" altLang="en-US" sz="4000" b="1" dirty="0" smtClean="0">
                <a:latin typeface="Times New Roman" panose="02020603050405020304" pitchFamily="18" charset="0"/>
              </a:rPr>
              <a:t>和</a:t>
            </a:r>
            <a:r>
              <a:rPr kumimoji="1" lang="zh-CN" altLang="en-US" sz="4000" b="1" dirty="0">
                <a:latin typeface="Times New Roman" panose="02020603050405020304" pitchFamily="18" charset="0"/>
              </a:rPr>
              <a:t>父亲一起去放鸭</a:t>
            </a:r>
            <a:r>
              <a:rPr kumimoji="1" lang="en-US" altLang="zh-CN" sz="4000" b="1" dirty="0" smtClean="0">
                <a:latin typeface="Times New Roman" panose="02020603050405020304" pitchFamily="18" charset="0"/>
              </a:rPr>
              <a:t>,</a:t>
            </a:r>
            <a:r>
              <a:rPr kumimoji="1" lang="zh-CN" altLang="en-US" sz="4000" b="1" dirty="0" smtClean="0">
                <a:latin typeface="Times New Roman" panose="02020603050405020304" pitchFamily="18" charset="0"/>
              </a:rPr>
              <a:t>在</a:t>
            </a:r>
            <a:endParaRPr kumimoji="1" lang="en-US" altLang="zh-CN" sz="4000" b="1" dirty="0" smtClean="0">
              <a:latin typeface="Times New Roman" panose="02020603050405020304" pitchFamily="18" charset="0"/>
            </a:endParaRPr>
          </a:p>
          <a:p>
            <a:r>
              <a:rPr kumimoji="1" lang="zh-CN" altLang="en-US" sz="4000" b="1" dirty="0" smtClean="0">
                <a:latin typeface="Times New Roman" panose="02020603050405020304" pitchFamily="18" charset="0"/>
              </a:rPr>
              <a:t>暴风雨中经受磨难</a:t>
            </a:r>
            <a:r>
              <a:rPr kumimoji="1" lang="zh-CN" altLang="en-US" sz="4000" b="1" dirty="0" smtClean="0">
                <a:solidFill>
                  <a:srgbClr val="FF0000"/>
                </a:solidFill>
                <a:latin typeface="Times New Roman" panose="02020603050405020304" pitchFamily="18" charset="0"/>
              </a:rPr>
              <a:t>（事）</a:t>
            </a:r>
            <a:r>
              <a:rPr kumimoji="1" lang="zh-CN" altLang="en-US" sz="4000" b="1" dirty="0" smtClean="0">
                <a:latin typeface="Times New Roman" panose="02020603050405020304" pitchFamily="18" charset="0"/>
              </a:rPr>
              <a:t>，</a:t>
            </a:r>
            <a:r>
              <a:rPr kumimoji="1" lang="zh-CN" altLang="en-US" sz="4000" b="1" dirty="0">
                <a:latin typeface="Times New Roman" panose="02020603050405020304" pitchFamily="18" charset="0"/>
              </a:rPr>
              <a:t>逐渐成长、坚强的</a:t>
            </a:r>
            <a:r>
              <a:rPr kumimoji="1" lang="zh-CN" altLang="en-US" sz="4000" b="1" dirty="0" smtClean="0">
                <a:latin typeface="Times New Roman" panose="02020603050405020304" pitchFamily="18" charset="0"/>
              </a:rPr>
              <a:t>故事</a:t>
            </a:r>
            <a:r>
              <a:rPr kumimoji="1" lang="zh-CN" altLang="en-US" sz="4000" b="1" dirty="0" smtClean="0">
                <a:solidFill>
                  <a:srgbClr val="FF0000"/>
                </a:solidFill>
                <a:latin typeface="Times New Roman" panose="02020603050405020304" pitchFamily="18" charset="0"/>
              </a:rPr>
              <a:t>（果）</a:t>
            </a:r>
            <a:r>
              <a:rPr kumimoji="1" lang="zh-CN" altLang="en-US" sz="4000" b="1" dirty="0" smtClean="0">
                <a:latin typeface="Times New Roman" panose="02020603050405020304" pitchFamily="18" charset="0"/>
              </a:rPr>
              <a:t>。</a:t>
            </a:r>
            <a:endParaRPr kumimoji="1" lang="en-US" altLang="zh-CN" sz="4000" b="1" dirty="0" smtClean="0">
              <a:latin typeface="Times New Roman" panose="02020603050405020304" pitchFamily="18" charset="0"/>
            </a:endParaRPr>
          </a:p>
        </p:txBody>
      </p:sp>
      <p:sp>
        <p:nvSpPr>
          <p:cNvPr id="6" name="TextBox 5"/>
          <p:cNvSpPr txBox="1"/>
          <p:nvPr/>
        </p:nvSpPr>
        <p:spPr>
          <a:xfrm>
            <a:off x="4156673" y="5747883"/>
            <a:ext cx="4540025" cy="707886"/>
          </a:xfrm>
          <a:prstGeom prst="rect">
            <a:avLst/>
          </a:prstGeom>
          <a:solidFill>
            <a:schemeClr val="bg1"/>
          </a:solidFill>
        </p:spPr>
        <p:txBody>
          <a:bodyPr wrap="none" rtlCol="0">
            <a:spAutoFit/>
          </a:bodyPr>
          <a:lstStyle/>
          <a:p>
            <a:r>
              <a:rPr lang="zh-CN" altLang="en-US" sz="4000" b="1" dirty="0" smtClean="0"/>
              <a:t>（背景）</a:t>
            </a:r>
            <a:r>
              <a:rPr lang="en-US" altLang="zh-CN" sz="4000" b="1" dirty="0" smtClean="0"/>
              <a:t>+</a:t>
            </a:r>
            <a:r>
              <a:rPr lang="zh-CN" altLang="en-US" sz="4000" b="1" dirty="0" smtClean="0"/>
              <a:t>人</a:t>
            </a:r>
            <a:r>
              <a:rPr lang="en-US" altLang="zh-CN" sz="4000" b="1" dirty="0"/>
              <a:t>+</a:t>
            </a:r>
            <a:r>
              <a:rPr lang="zh-CN" altLang="en-US" sz="4000" b="1" dirty="0" smtClean="0"/>
              <a:t>事</a:t>
            </a:r>
            <a:r>
              <a:rPr lang="en-US" altLang="zh-CN" sz="4000" b="1" dirty="0"/>
              <a:t>+</a:t>
            </a:r>
            <a:r>
              <a:rPr lang="zh-CN" altLang="en-US" sz="4000" b="1" dirty="0" smtClean="0"/>
              <a:t>果</a:t>
            </a:r>
            <a:endParaRPr lang="zh-CN" altLang="en-US" sz="4000" b="1"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4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outHorizontal)">
                                      <p:cBhvr>
                                        <p:cTn id="13" dur="500"/>
                                        <p:tgtEl>
                                          <p:spTgt spid="5"/>
                                        </p:tgtEl>
                                      </p:cBhvr>
                                    </p:animEffect>
                                  </p:childTnLst>
                                  <p:subTnLst>
                                    <p:animClr clrSpc="rgb" dir="cw">
                                      <p:cBhvr override="childStyle">
                                        <p:cTn dur="1" fill="hold" display="0" masterRel="nextClick" afterEffect="1"/>
                                        <p:tgtEl>
                                          <p:spTgt spid="5"/>
                                        </p:tgtEl>
                                        <p:attrNameLst>
                                          <p:attrName>ppt_c</p:attrName>
                                        </p:attrNameLst>
                                      </p:cBhvr>
                                      <p:to>
                                        <a:srgbClr val="CC3300"/>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6" grpId="0" animBg="1"/>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8008</Words>
  <Application>WPS 演示</Application>
  <PresentationFormat>全屏显示(4:3)</PresentationFormat>
  <Paragraphs>489</Paragraphs>
  <Slides>46</Slides>
  <Notes>0</Notes>
  <HiddenSlides>11</HiddenSlides>
  <MMClips>5</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46</vt:i4>
      </vt:variant>
    </vt:vector>
  </HeadingPairs>
  <TitlesOfParts>
    <vt:vector size="61" baseType="lpstr">
      <vt:lpstr>Arial</vt:lpstr>
      <vt:lpstr>宋体</vt:lpstr>
      <vt:lpstr>Wingdings</vt:lpstr>
      <vt:lpstr>隶书</vt:lpstr>
      <vt:lpstr>Times New Roman</vt:lpstr>
      <vt:lpstr>黑体</vt:lpstr>
      <vt:lpstr>微软雅黑</vt:lpstr>
      <vt:lpstr>Arial Unicode MS</vt:lpstr>
      <vt:lpstr>Calibri</vt:lpstr>
      <vt:lpstr>华文中宋</vt:lpstr>
      <vt:lpstr>楷体_GB2312</vt:lpstr>
      <vt:lpstr>方正舒体</vt:lpstr>
      <vt:lpstr>华文琥珀</vt:lpstr>
      <vt:lpstr>新宋体</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读书是最美好的人生姿态！</vt:lpstr>
      <vt:lpstr>PowerPoint 演示文稿</vt:lpstr>
      <vt:lpstr>PowerPoint 演示文稿</vt:lpstr>
      <vt:lpstr>PowerPoint 演示文稿</vt:lpstr>
      <vt:lpstr>PowerPoint 演示文稿</vt:lpstr>
      <vt:lpstr>PowerPoint 演示文稿</vt:lpstr>
      <vt:lpstr>　　 　 　1.情感世界的孤独。杜小康离开学校，没有同学间的情感交流；远离人群；与父亲没有共同语言，缺乏心灵的沟通和交流。　　　   2.面对自然环境的孤独。离开村庄，来到一个无比广阔而又神秘莫测的大自然，幼小的心灵感觉到了巨大的孤独。　　   3.对未来的恐惧。漫漫放鸭路，何处是尽头？　      所有的这一切构成了人生的一段“孤独之旅”。　　　　　</vt:lpstr>
      <vt:lpstr>孤独之旅</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CL-pc</dc:creator>
  <cp:lastModifiedBy>young</cp:lastModifiedBy>
  <cp:revision>232</cp:revision>
  <dcterms:created xsi:type="dcterms:W3CDTF">2016-09-25T11:16:00Z</dcterms:created>
  <dcterms:modified xsi:type="dcterms:W3CDTF">2017-10-30T11:38:26Z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2052-10.1.0.6877</vt:lpwstr>
  </property>
</Properties>
</file>