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9" r:id="rId3"/>
    <p:sldId id="272" r:id="rId4"/>
    <p:sldId id="261" r:id="rId5"/>
    <p:sldId id="262" r:id="rId6"/>
    <p:sldId id="273" r:id="rId7"/>
    <p:sldId id="263" r:id="rId8"/>
    <p:sldId id="260" r:id="rId9"/>
    <p:sldId id="264" r:id="rId10"/>
    <p:sldId id="265" r:id="rId11"/>
    <p:sldId id="271" r:id="rId12"/>
    <p:sldId id="266" r:id="rId13"/>
    <p:sldId id="267" r:id="rId14"/>
    <p:sldId id="275" r:id="rId15"/>
    <p:sldId id="268" r:id="rId16"/>
    <p:sldId id="274" r:id="rId17"/>
    <p:sldId id="269" r:id="rId18"/>
    <p:sldId id="278" r:id="rId19"/>
    <p:sldId id="277" r:id="rId20"/>
    <p:sldId id="270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0" y="0"/>
            <a:ext cx="1557338" cy="6878638"/>
            <a:chOff x="0" y="-6"/>
            <a:chExt cx="981" cy="4333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>
                <a:gd name="T0" fmla="*/ 264 w 265"/>
                <a:gd name="T1" fmla="*/ 52 h 392"/>
                <a:gd name="T2" fmla="*/ 264 w 265"/>
                <a:gd name="T3" fmla="*/ 194 h 392"/>
                <a:gd name="T4" fmla="*/ 256 w 265"/>
                <a:gd name="T5" fmla="*/ 188 h 392"/>
                <a:gd name="T6" fmla="*/ 236 w 265"/>
                <a:gd name="T7" fmla="*/ 188 h 392"/>
                <a:gd name="T8" fmla="*/ 221 w 265"/>
                <a:gd name="T9" fmla="*/ 194 h 392"/>
                <a:gd name="T10" fmla="*/ 205 w 265"/>
                <a:gd name="T11" fmla="*/ 209 h 392"/>
                <a:gd name="T12" fmla="*/ 162 w 265"/>
                <a:gd name="T13" fmla="*/ 261 h 392"/>
                <a:gd name="T14" fmla="*/ 66 w 265"/>
                <a:gd name="T15" fmla="*/ 366 h 392"/>
                <a:gd name="T16" fmla="*/ 45 w 265"/>
                <a:gd name="T17" fmla="*/ 391 h 392"/>
                <a:gd name="T18" fmla="*/ 0 w 265"/>
                <a:gd name="T19" fmla="*/ 391 h 392"/>
                <a:gd name="T20" fmla="*/ 178 w 265"/>
                <a:gd name="T21" fmla="*/ 190 h 392"/>
                <a:gd name="T22" fmla="*/ 218 w 265"/>
                <a:gd name="T23" fmla="*/ 138 h 392"/>
                <a:gd name="T24" fmla="*/ 233 w 265"/>
                <a:gd name="T25" fmla="*/ 111 h 392"/>
                <a:gd name="T26" fmla="*/ 246 w 265"/>
                <a:gd name="T27" fmla="*/ 84 h 392"/>
                <a:gd name="T28" fmla="*/ 256 w 265"/>
                <a:gd name="T29" fmla="*/ 39 h 392"/>
                <a:gd name="T30" fmla="*/ 264 w 265"/>
                <a:gd name="T31" fmla="*/ 0 h 392"/>
                <a:gd name="T32" fmla="*/ 264 w 265"/>
                <a:gd name="T33" fmla="*/ 11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>
                <a:gd name="T0" fmla="*/ 345 w 346"/>
                <a:gd name="T1" fmla="*/ 0 h 575"/>
                <a:gd name="T2" fmla="*/ 343 w 346"/>
                <a:gd name="T3" fmla="*/ 122 h 575"/>
                <a:gd name="T4" fmla="*/ 336 w 346"/>
                <a:gd name="T5" fmla="*/ 116 h 575"/>
                <a:gd name="T6" fmla="*/ 315 w 346"/>
                <a:gd name="T7" fmla="*/ 116 h 575"/>
                <a:gd name="T8" fmla="*/ 300 w 346"/>
                <a:gd name="T9" fmla="*/ 122 h 575"/>
                <a:gd name="T10" fmla="*/ 285 w 346"/>
                <a:gd name="T11" fmla="*/ 137 h 575"/>
                <a:gd name="T12" fmla="*/ 242 w 346"/>
                <a:gd name="T13" fmla="*/ 188 h 575"/>
                <a:gd name="T14" fmla="*/ 146 w 346"/>
                <a:gd name="T15" fmla="*/ 294 h 575"/>
                <a:gd name="T16" fmla="*/ 50 w 346"/>
                <a:gd name="T17" fmla="*/ 403 h 575"/>
                <a:gd name="T18" fmla="*/ 30 w 346"/>
                <a:gd name="T19" fmla="*/ 433 h 575"/>
                <a:gd name="T20" fmla="*/ 17 w 346"/>
                <a:gd name="T21" fmla="*/ 463 h 575"/>
                <a:gd name="T22" fmla="*/ 10 w 346"/>
                <a:gd name="T23" fmla="*/ 510 h 575"/>
                <a:gd name="T24" fmla="*/ 0 w 346"/>
                <a:gd name="T25" fmla="*/ 574 h 575"/>
                <a:gd name="T26" fmla="*/ 0 w 346"/>
                <a:gd name="T27" fmla="*/ 293 h 575"/>
                <a:gd name="T28" fmla="*/ 5 w 346"/>
                <a:gd name="T29" fmla="*/ 320 h 575"/>
                <a:gd name="T30" fmla="*/ 10 w 346"/>
                <a:gd name="T31" fmla="*/ 332 h 575"/>
                <a:gd name="T32" fmla="*/ 20 w 346"/>
                <a:gd name="T33" fmla="*/ 338 h 575"/>
                <a:gd name="T34" fmla="*/ 30 w 346"/>
                <a:gd name="T35" fmla="*/ 341 h 575"/>
                <a:gd name="T36" fmla="*/ 45 w 346"/>
                <a:gd name="T37" fmla="*/ 341 h 575"/>
                <a:gd name="T38" fmla="*/ 60 w 346"/>
                <a:gd name="T39" fmla="*/ 335 h 575"/>
                <a:gd name="T40" fmla="*/ 257 w 346"/>
                <a:gd name="T41" fmla="*/ 117 h 575"/>
                <a:gd name="T42" fmla="*/ 298 w 346"/>
                <a:gd name="T43" fmla="*/ 66 h 575"/>
                <a:gd name="T44" fmla="*/ 313 w 346"/>
                <a:gd name="T45" fmla="*/ 39 h 575"/>
                <a:gd name="T46" fmla="*/ 326 w 346"/>
                <a:gd name="T47" fmla="*/ 12 h 575"/>
                <a:gd name="T48" fmla="*/ 329 w 346"/>
                <a:gd name="T49" fmla="*/ 0 h 575"/>
                <a:gd name="T50" fmla="*/ 345 w 346"/>
                <a:gd name="T51" fmla="*/ 3 h 575"/>
                <a:gd name="T52" fmla="*/ 343 w 346"/>
                <a:gd name="T53" fmla="*/ 45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>
                <a:gd name="T0" fmla="*/ 345 w 349"/>
                <a:gd name="T1" fmla="*/ 52 h 149"/>
                <a:gd name="T2" fmla="*/ 348 w 349"/>
                <a:gd name="T3" fmla="*/ 144 h 149"/>
                <a:gd name="T4" fmla="*/ 0 w 349"/>
                <a:gd name="T5" fmla="*/ 148 h 149"/>
                <a:gd name="T6" fmla="*/ 299 w 349"/>
                <a:gd name="T7" fmla="*/ 143 h 149"/>
                <a:gd name="T8" fmla="*/ 315 w 349"/>
                <a:gd name="T9" fmla="*/ 111 h 149"/>
                <a:gd name="T10" fmla="*/ 328 w 349"/>
                <a:gd name="T11" fmla="*/ 84 h 149"/>
                <a:gd name="T12" fmla="*/ 338 w 349"/>
                <a:gd name="T13" fmla="*/ 39 h 149"/>
                <a:gd name="T14" fmla="*/ 345 w 349"/>
                <a:gd name="T15" fmla="*/ 0 h 149"/>
                <a:gd name="T16" fmla="*/ 345 w 349"/>
                <a:gd name="T17" fmla="*/ 11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>
                <a:gd name="T0" fmla="*/ 345 w 346"/>
                <a:gd name="T1" fmla="*/ 0 h 574"/>
                <a:gd name="T2" fmla="*/ 343 w 346"/>
                <a:gd name="T3" fmla="*/ 122 h 574"/>
                <a:gd name="T4" fmla="*/ 336 w 346"/>
                <a:gd name="T5" fmla="*/ 116 h 574"/>
                <a:gd name="T6" fmla="*/ 315 w 346"/>
                <a:gd name="T7" fmla="*/ 116 h 574"/>
                <a:gd name="T8" fmla="*/ 300 w 346"/>
                <a:gd name="T9" fmla="*/ 122 h 574"/>
                <a:gd name="T10" fmla="*/ 285 w 346"/>
                <a:gd name="T11" fmla="*/ 137 h 574"/>
                <a:gd name="T12" fmla="*/ 242 w 346"/>
                <a:gd name="T13" fmla="*/ 188 h 574"/>
                <a:gd name="T14" fmla="*/ 146 w 346"/>
                <a:gd name="T15" fmla="*/ 294 h 574"/>
                <a:gd name="T16" fmla="*/ 50 w 346"/>
                <a:gd name="T17" fmla="*/ 402 h 574"/>
                <a:gd name="T18" fmla="*/ 30 w 346"/>
                <a:gd name="T19" fmla="*/ 432 h 574"/>
                <a:gd name="T20" fmla="*/ 17 w 346"/>
                <a:gd name="T21" fmla="*/ 462 h 574"/>
                <a:gd name="T22" fmla="*/ 10 w 346"/>
                <a:gd name="T23" fmla="*/ 509 h 574"/>
                <a:gd name="T24" fmla="*/ 0 w 346"/>
                <a:gd name="T25" fmla="*/ 573 h 574"/>
                <a:gd name="T26" fmla="*/ 0 w 346"/>
                <a:gd name="T27" fmla="*/ 292 h 574"/>
                <a:gd name="T28" fmla="*/ 5 w 346"/>
                <a:gd name="T29" fmla="*/ 319 h 574"/>
                <a:gd name="T30" fmla="*/ 10 w 346"/>
                <a:gd name="T31" fmla="*/ 331 h 574"/>
                <a:gd name="T32" fmla="*/ 20 w 346"/>
                <a:gd name="T33" fmla="*/ 337 h 574"/>
                <a:gd name="T34" fmla="*/ 30 w 346"/>
                <a:gd name="T35" fmla="*/ 340 h 574"/>
                <a:gd name="T36" fmla="*/ 45 w 346"/>
                <a:gd name="T37" fmla="*/ 340 h 574"/>
                <a:gd name="T38" fmla="*/ 60 w 346"/>
                <a:gd name="T39" fmla="*/ 334 h 574"/>
                <a:gd name="T40" fmla="*/ 257 w 346"/>
                <a:gd name="T41" fmla="*/ 117 h 574"/>
                <a:gd name="T42" fmla="*/ 298 w 346"/>
                <a:gd name="T43" fmla="*/ 66 h 574"/>
                <a:gd name="T44" fmla="*/ 313 w 346"/>
                <a:gd name="T45" fmla="*/ 39 h 574"/>
                <a:gd name="T46" fmla="*/ 326 w 346"/>
                <a:gd name="T47" fmla="*/ 12 h 574"/>
                <a:gd name="T48" fmla="*/ 329 w 346"/>
                <a:gd name="T49" fmla="*/ 0 h 574"/>
                <a:gd name="T50" fmla="*/ 345 w 346"/>
                <a:gd name="T51" fmla="*/ 3 h 574"/>
                <a:gd name="T52" fmla="*/ 343 w 346"/>
                <a:gd name="T53" fmla="*/ 45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>
                <a:gd name="T0" fmla="*/ 153 w 154"/>
                <a:gd name="T1" fmla="*/ 3 h 294"/>
                <a:gd name="T2" fmla="*/ 50 w 154"/>
                <a:gd name="T3" fmla="*/ 122 h 294"/>
                <a:gd name="T4" fmla="*/ 30 w 154"/>
                <a:gd name="T5" fmla="*/ 152 h 294"/>
                <a:gd name="T6" fmla="*/ 17 w 154"/>
                <a:gd name="T7" fmla="*/ 182 h 294"/>
                <a:gd name="T8" fmla="*/ 10 w 154"/>
                <a:gd name="T9" fmla="*/ 229 h 294"/>
                <a:gd name="T10" fmla="*/ 0 w 154"/>
                <a:gd name="T11" fmla="*/ 293 h 294"/>
                <a:gd name="T12" fmla="*/ 0 w 154"/>
                <a:gd name="T13" fmla="*/ 12 h 294"/>
                <a:gd name="T14" fmla="*/ 5 w 154"/>
                <a:gd name="T15" fmla="*/ 39 h 294"/>
                <a:gd name="T16" fmla="*/ 10 w 154"/>
                <a:gd name="T17" fmla="*/ 51 h 294"/>
                <a:gd name="T18" fmla="*/ 20 w 154"/>
                <a:gd name="T19" fmla="*/ 57 h 294"/>
                <a:gd name="T20" fmla="*/ 30 w 154"/>
                <a:gd name="T21" fmla="*/ 60 h 294"/>
                <a:gd name="T22" fmla="*/ 45 w 154"/>
                <a:gd name="T23" fmla="*/ 60 h 294"/>
                <a:gd name="T24" fmla="*/ 60 w 154"/>
                <a:gd name="T25" fmla="*/ 54 h 294"/>
                <a:gd name="T26" fmla="*/ 110 w 154"/>
                <a:gd name="T2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Rectangle 32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Line 33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34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" name="Group 35"/>
          <p:cNvGrpSpPr>
            <a:grpSpLocks/>
          </p:cNvGrpSpPr>
          <p:nvPr/>
        </p:nvGrpSpPr>
        <p:grpSpPr bwMode="auto">
          <a:xfrm>
            <a:off x="523875" y="1428750"/>
            <a:ext cx="2095500" cy="2095500"/>
            <a:chOff x="330" y="900"/>
            <a:chExt cx="1320" cy="1320"/>
          </a:xfrm>
        </p:grpSpPr>
        <p:sp>
          <p:nvSpPr>
            <p:cNvPr id="35" name="Rectangle 36"/>
            <p:cNvSpPr>
              <a:spLocks noChangeArrowheads="1"/>
            </p:cNvSpPr>
            <p:nvPr/>
          </p:nvSpPr>
          <p:spPr bwMode="auto">
            <a:xfrm>
              <a:off x="975" y="900"/>
              <a:ext cx="675" cy="1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36" name="Group 37"/>
            <p:cNvGrpSpPr>
              <a:grpSpLocks/>
            </p:cNvGrpSpPr>
            <p:nvPr/>
          </p:nvGrpSpPr>
          <p:grpSpPr bwMode="auto">
            <a:xfrm>
              <a:off x="330" y="1015"/>
              <a:ext cx="1079" cy="1060"/>
              <a:chOff x="330" y="1015"/>
              <a:chExt cx="1079" cy="1060"/>
            </a:xfrm>
          </p:grpSpPr>
          <p:grpSp>
            <p:nvGrpSpPr>
              <p:cNvPr id="37" name="Group 38"/>
              <p:cNvGrpSpPr>
                <a:grpSpLocks/>
              </p:cNvGrpSpPr>
              <p:nvPr/>
            </p:nvGrpSpPr>
            <p:grpSpPr bwMode="auto">
              <a:xfrm>
                <a:off x="330" y="1015"/>
                <a:ext cx="1079" cy="1060"/>
                <a:chOff x="330" y="1015"/>
                <a:chExt cx="1079" cy="1060"/>
              </a:xfrm>
            </p:grpSpPr>
            <p:grpSp>
              <p:nvGrpSpPr>
                <p:cNvPr id="45" name="Group 39"/>
                <p:cNvGrpSpPr>
                  <a:grpSpLocks/>
                </p:cNvGrpSpPr>
                <p:nvPr/>
              </p:nvGrpSpPr>
              <p:grpSpPr bwMode="auto">
                <a:xfrm>
                  <a:off x="330" y="1015"/>
                  <a:ext cx="1079" cy="1060"/>
                  <a:chOff x="330" y="1015"/>
                  <a:chExt cx="1079" cy="1060"/>
                </a:xfrm>
              </p:grpSpPr>
              <p:sp>
                <p:nvSpPr>
                  <p:cNvPr id="50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910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1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015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2" name="AutoShape 42"/>
                  <p:cNvSpPr>
                    <a:spLocks noChangeArrowheads="1"/>
                  </p:cNvSpPr>
                  <p:nvPr/>
                </p:nvSpPr>
                <p:spPr bwMode="auto">
                  <a:xfrm rot="5400000" flipV="1">
                    <a:off x="-91" y="144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3" name="AutoShape 43"/>
                  <p:cNvSpPr>
                    <a:spLocks noChangeArrowheads="1"/>
                  </p:cNvSpPr>
                  <p:nvPr/>
                </p:nvSpPr>
                <p:spPr bwMode="auto">
                  <a:xfrm rot="-5400000" flipH="1" flipV="1">
                    <a:off x="802" y="143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</p:grpSp>
            <p:sp>
              <p:nvSpPr>
                <p:cNvPr id="46" name="Rectangle 44"/>
                <p:cNvSpPr>
                  <a:spLocks noChangeArrowheads="1"/>
                </p:cNvSpPr>
                <p:nvPr/>
              </p:nvSpPr>
              <p:spPr bwMode="auto">
                <a:xfrm>
                  <a:off x="433" y="1111"/>
                  <a:ext cx="874" cy="86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7" name="Oval 45"/>
                <p:cNvSpPr>
                  <a:spLocks noChangeArrowheads="1"/>
                </p:cNvSpPr>
                <p:nvPr/>
              </p:nvSpPr>
              <p:spPr bwMode="auto">
                <a:xfrm>
                  <a:off x="484" y="1170"/>
                  <a:ext cx="772" cy="7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  <p:sp>
              <p:nvSpPr>
                <p:cNvPr id="48" name="Oval 46"/>
                <p:cNvSpPr>
                  <a:spLocks noChangeArrowheads="1"/>
                </p:cNvSpPr>
                <p:nvPr/>
              </p:nvSpPr>
              <p:spPr bwMode="auto">
                <a:xfrm>
                  <a:off x="559" y="1241"/>
                  <a:ext cx="622" cy="608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  <p:sp>
              <p:nvSpPr>
                <p:cNvPr id="49" name="Oval 47"/>
                <p:cNvSpPr>
                  <a:spLocks noChangeArrowheads="1"/>
                </p:cNvSpPr>
                <p:nvPr/>
              </p:nvSpPr>
              <p:spPr bwMode="auto">
                <a:xfrm>
                  <a:off x="624" y="1303"/>
                  <a:ext cx="492" cy="48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</p:grpSp>
          <p:grpSp>
            <p:nvGrpSpPr>
              <p:cNvPr id="38" name="Group 48"/>
              <p:cNvGrpSpPr>
                <a:grpSpLocks/>
              </p:cNvGrpSpPr>
              <p:nvPr/>
            </p:nvGrpSpPr>
            <p:grpSpPr bwMode="auto">
              <a:xfrm>
                <a:off x="634" y="1345"/>
                <a:ext cx="447" cy="402"/>
                <a:chOff x="634" y="1345"/>
                <a:chExt cx="447" cy="402"/>
              </a:xfrm>
            </p:grpSpPr>
            <p:sp>
              <p:nvSpPr>
                <p:cNvPr id="39" name="Arc 49"/>
                <p:cNvSpPr>
                  <a:spLocks/>
                </p:cNvSpPr>
                <p:nvPr/>
              </p:nvSpPr>
              <p:spPr bwMode="auto">
                <a:xfrm>
                  <a:off x="856" y="1409"/>
                  <a:ext cx="34" cy="288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3200"/>
                    <a:gd name="T2" fmla="*/ 0 w 21600"/>
                    <a:gd name="T3" fmla="*/ 43200 h 43200"/>
                    <a:gd name="T4" fmla="*/ 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</a:path>
                    <a:path w="21600" h="432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0" name="Arc 50"/>
                <p:cNvSpPr>
                  <a:spLocks/>
                </p:cNvSpPr>
                <p:nvPr/>
              </p:nvSpPr>
              <p:spPr bwMode="auto">
                <a:xfrm>
                  <a:off x="827" y="1409"/>
                  <a:ext cx="34" cy="288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21600 w 21600"/>
                    <a:gd name="T1" fmla="*/ 43200 h 43200"/>
                    <a:gd name="T2" fmla="*/ 21600 w 21600"/>
                    <a:gd name="T3" fmla="*/ 0 h 43200"/>
                    <a:gd name="T4" fmla="*/ 2160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</a:path>
                    <a:path w="21600" h="43200" stroke="0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1" name="AutoShape 51"/>
                <p:cNvSpPr>
                  <a:spLocks noChangeArrowheads="1"/>
                </p:cNvSpPr>
                <p:nvPr/>
              </p:nvSpPr>
              <p:spPr bwMode="auto">
                <a:xfrm>
                  <a:off x="798" y="1694"/>
                  <a:ext cx="122" cy="53"/>
                </a:xfrm>
                <a:prstGeom prst="roundRect">
                  <a:avLst>
                    <a:gd name="adj" fmla="val 49995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2" name="Freeform 52"/>
                <p:cNvSpPr>
                  <a:spLocks/>
                </p:cNvSpPr>
                <p:nvPr/>
              </p:nvSpPr>
              <p:spPr bwMode="auto">
                <a:xfrm>
                  <a:off x="634" y="1467"/>
                  <a:ext cx="221" cy="230"/>
                </a:xfrm>
                <a:custGeom>
                  <a:avLst/>
                  <a:gdLst>
                    <a:gd name="T0" fmla="*/ 212 w 221"/>
                    <a:gd name="T1" fmla="*/ 204 h 230"/>
                    <a:gd name="T2" fmla="*/ 194 w 221"/>
                    <a:gd name="T3" fmla="*/ 158 h 230"/>
                    <a:gd name="T4" fmla="*/ 188 w 221"/>
                    <a:gd name="T5" fmla="*/ 111 h 230"/>
                    <a:gd name="T6" fmla="*/ 183 w 221"/>
                    <a:gd name="T7" fmla="*/ 72 h 230"/>
                    <a:gd name="T8" fmla="*/ 178 w 221"/>
                    <a:gd name="T9" fmla="*/ 52 h 230"/>
                    <a:gd name="T10" fmla="*/ 169 w 221"/>
                    <a:gd name="T11" fmla="*/ 37 h 230"/>
                    <a:gd name="T12" fmla="*/ 157 w 221"/>
                    <a:gd name="T13" fmla="*/ 24 h 230"/>
                    <a:gd name="T14" fmla="*/ 143 w 221"/>
                    <a:gd name="T15" fmla="*/ 13 h 230"/>
                    <a:gd name="T16" fmla="*/ 124 w 221"/>
                    <a:gd name="T17" fmla="*/ 5 h 230"/>
                    <a:gd name="T18" fmla="*/ 100 w 221"/>
                    <a:gd name="T19" fmla="*/ 0 h 230"/>
                    <a:gd name="T20" fmla="*/ 76 w 221"/>
                    <a:gd name="T21" fmla="*/ 0 h 230"/>
                    <a:gd name="T22" fmla="*/ 54 w 221"/>
                    <a:gd name="T23" fmla="*/ 7 h 230"/>
                    <a:gd name="T24" fmla="*/ 35 w 221"/>
                    <a:gd name="T25" fmla="*/ 16 h 230"/>
                    <a:gd name="T26" fmla="*/ 18 w 221"/>
                    <a:gd name="T27" fmla="*/ 31 h 230"/>
                    <a:gd name="T28" fmla="*/ 5 w 221"/>
                    <a:gd name="T29" fmla="*/ 51 h 230"/>
                    <a:gd name="T30" fmla="*/ 0 w 221"/>
                    <a:gd name="T31" fmla="*/ 73 h 230"/>
                    <a:gd name="T32" fmla="*/ 3 w 221"/>
                    <a:gd name="T33" fmla="*/ 72 h 230"/>
                    <a:gd name="T34" fmla="*/ 15 w 221"/>
                    <a:gd name="T35" fmla="*/ 64 h 230"/>
                    <a:gd name="T36" fmla="*/ 35 w 221"/>
                    <a:gd name="T37" fmla="*/ 58 h 230"/>
                    <a:gd name="T38" fmla="*/ 56 w 221"/>
                    <a:gd name="T39" fmla="*/ 57 h 230"/>
                    <a:gd name="T40" fmla="*/ 74 w 221"/>
                    <a:gd name="T41" fmla="*/ 63 h 230"/>
                    <a:gd name="T42" fmla="*/ 87 w 221"/>
                    <a:gd name="T43" fmla="*/ 73 h 230"/>
                    <a:gd name="T44" fmla="*/ 93 w 221"/>
                    <a:gd name="T45" fmla="*/ 85 h 230"/>
                    <a:gd name="T46" fmla="*/ 96 w 221"/>
                    <a:gd name="T47" fmla="*/ 102 h 230"/>
                    <a:gd name="T48" fmla="*/ 100 w 221"/>
                    <a:gd name="T49" fmla="*/ 124 h 230"/>
                    <a:gd name="T50" fmla="*/ 106 w 221"/>
                    <a:gd name="T51" fmla="*/ 147 h 230"/>
                    <a:gd name="T52" fmla="*/ 116 w 221"/>
                    <a:gd name="T53" fmla="*/ 168 h 230"/>
                    <a:gd name="T54" fmla="*/ 131 w 221"/>
                    <a:gd name="T55" fmla="*/ 190 h 230"/>
                    <a:gd name="T56" fmla="*/ 150 w 221"/>
                    <a:gd name="T57" fmla="*/ 207 h 230"/>
                    <a:gd name="T58" fmla="*/ 172 w 221"/>
                    <a:gd name="T59" fmla="*/ 219 h 230"/>
                    <a:gd name="T60" fmla="*/ 194 w 221"/>
                    <a:gd name="T61" fmla="*/ 226 h 230"/>
                    <a:gd name="T62" fmla="*/ 220 w 221"/>
                    <a:gd name="T63" fmla="*/ 229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221" h="230">
                      <a:moveTo>
                        <a:pt x="220" y="229"/>
                      </a:moveTo>
                      <a:lnTo>
                        <a:pt x="212" y="204"/>
                      </a:lnTo>
                      <a:lnTo>
                        <a:pt x="202" y="180"/>
                      </a:lnTo>
                      <a:lnTo>
                        <a:pt x="194" y="158"/>
                      </a:lnTo>
                      <a:lnTo>
                        <a:pt x="190" y="136"/>
                      </a:lnTo>
                      <a:lnTo>
                        <a:pt x="188" y="111"/>
                      </a:lnTo>
                      <a:lnTo>
                        <a:pt x="185" y="85"/>
                      </a:lnTo>
                      <a:lnTo>
                        <a:pt x="183" y="72"/>
                      </a:lnTo>
                      <a:lnTo>
                        <a:pt x="181" y="61"/>
                      </a:lnTo>
                      <a:lnTo>
                        <a:pt x="178" y="52"/>
                      </a:lnTo>
                      <a:lnTo>
                        <a:pt x="173" y="43"/>
                      </a:lnTo>
                      <a:lnTo>
                        <a:pt x="169" y="37"/>
                      </a:lnTo>
                      <a:lnTo>
                        <a:pt x="164" y="30"/>
                      </a:lnTo>
                      <a:lnTo>
                        <a:pt x="157" y="24"/>
                      </a:lnTo>
                      <a:lnTo>
                        <a:pt x="150" y="18"/>
                      </a:lnTo>
                      <a:lnTo>
                        <a:pt x="143" y="13"/>
                      </a:lnTo>
                      <a:lnTo>
                        <a:pt x="134" y="9"/>
                      </a:lnTo>
                      <a:lnTo>
                        <a:pt x="124" y="5"/>
                      </a:lnTo>
                      <a:lnTo>
                        <a:pt x="112" y="2"/>
                      </a:lnTo>
                      <a:lnTo>
                        <a:pt x="100" y="0"/>
                      </a:lnTo>
                      <a:lnTo>
                        <a:pt x="88" y="0"/>
                      </a:lnTo>
                      <a:lnTo>
                        <a:pt x="76" y="0"/>
                      </a:lnTo>
                      <a:lnTo>
                        <a:pt x="65" y="2"/>
                      </a:lnTo>
                      <a:lnTo>
                        <a:pt x="54" y="7"/>
                      </a:lnTo>
                      <a:lnTo>
                        <a:pt x="45" y="10"/>
                      </a:lnTo>
                      <a:lnTo>
                        <a:pt x="35" y="16"/>
                      </a:lnTo>
                      <a:lnTo>
                        <a:pt x="25" y="24"/>
                      </a:lnTo>
                      <a:lnTo>
                        <a:pt x="18" y="31"/>
                      </a:lnTo>
                      <a:lnTo>
                        <a:pt x="11" y="41"/>
                      </a:lnTo>
                      <a:lnTo>
                        <a:pt x="5" y="51"/>
                      </a:lnTo>
                      <a:lnTo>
                        <a:pt x="1" y="63"/>
                      </a:lnTo>
                      <a:lnTo>
                        <a:pt x="0" y="73"/>
                      </a:lnTo>
                      <a:lnTo>
                        <a:pt x="0" y="79"/>
                      </a:lnTo>
                      <a:lnTo>
                        <a:pt x="3" y="72"/>
                      </a:lnTo>
                      <a:lnTo>
                        <a:pt x="8" y="67"/>
                      </a:lnTo>
                      <a:lnTo>
                        <a:pt x="15" y="64"/>
                      </a:lnTo>
                      <a:lnTo>
                        <a:pt x="25" y="60"/>
                      </a:lnTo>
                      <a:lnTo>
                        <a:pt x="35" y="58"/>
                      </a:lnTo>
                      <a:lnTo>
                        <a:pt x="46" y="57"/>
                      </a:lnTo>
                      <a:lnTo>
                        <a:pt x="56" y="57"/>
                      </a:lnTo>
                      <a:lnTo>
                        <a:pt x="67" y="60"/>
                      </a:lnTo>
                      <a:lnTo>
                        <a:pt x="74" y="63"/>
                      </a:lnTo>
                      <a:lnTo>
                        <a:pt x="81" y="67"/>
                      </a:lnTo>
                      <a:lnTo>
                        <a:pt x="87" y="73"/>
                      </a:lnTo>
                      <a:lnTo>
                        <a:pt x="91" y="78"/>
                      </a:lnTo>
                      <a:lnTo>
                        <a:pt x="93" y="85"/>
                      </a:lnTo>
                      <a:lnTo>
                        <a:pt x="95" y="92"/>
                      </a:lnTo>
                      <a:lnTo>
                        <a:pt x="96" y="102"/>
                      </a:lnTo>
                      <a:lnTo>
                        <a:pt x="98" y="112"/>
                      </a:lnTo>
                      <a:lnTo>
                        <a:pt x="100" y="124"/>
                      </a:lnTo>
                      <a:lnTo>
                        <a:pt x="103" y="135"/>
                      </a:lnTo>
                      <a:lnTo>
                        <a:pt x="106" y="147"/>
                      </a:lnTo>
                      <a:lnTo>
                        <a:pt x="111" y="158"/>
                      </a:lnTo>
                      <a:lnTo>
                        <a:pt x="116" y="168"/>
                      </a:lnTo>
                      <a:lnTo>
                        <a:pt x="123" y="180"/>
                      </a:lnTo>
                      <a:lnTo>
                        <a:pt x="131" y="190"/>
                      </a:lnTo>
                      <a:lnTo>
                        <a:pt x="140" y="199"/>
                      </a:lnTo>
                      <a:lnTo>
                        <a:pt x="150" y="207"/>
                      </a:lnTo>
                      <a:lnTo>
                        <a:pt x="163" y="215"/>
                      </a:lnTo>
                      <a:lnTo>
                        <a:pt x="172" y="219"/>
                      </a:lnTo>
                      <a:lnTo>
                        <a:pt x="183" y="223"/>
                      </a:lnTo>
                      <a:lnTo>
                        <a:pt x="194" y="226"/>
                      </a:lnTo>
                      <a:lnTo>
                        <a:pt x="207" y="228"/>
                      </a:lnTo>
                      <a:lnTo>
                        <a:pt x="22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3" name="Freeform 53"/>
                <p:cNvSpPr>
                  <a:spLocks/>
                </p:cNvSpPr>
                <p:nvPr/>
              </p:nvSpPr>
              <p:spPr bwMode="auto">
                <a:xfrm>
                  <a:off x="859" y="1467"/>
                  <a:ext cx="222" cy="230"/>
                </a:xfrm>
                <a:custGeom>
                  <a:avLst/>
                  <a:gdLst>
                    <a:gd name="T0" fmla="*/ 7 w 222"/>
                    <a:gd name="T1" fmla="*/ 204 h 230"/>
                    <a:gd name="T2" fmla="*/ 25 w 222"/>
                    <a:gd name="T3" fmla="*/ 158 h 230"/>
                    <a:gd name="T4" fmla="*/ 31 w 222"/>
                    <a:gd name="T5" fmla="*/ 111 h 230"/>
                    <a:gd name="T6" fmla="*/ 36 w 222"/>
                    <a:gd name="T7" fmla="*/ 72 h 230"/>
                    <a:gd name="T8" fmla="*/ 41 w 222"/>
                    <a:gd name="T9" fmla="*/ 52 h 230"/>
                    <a:gd name="T10" fmla="*/ 50 w 222"/>
                    <a:gd name="T11" fmla="*/ 37 h 230"/>
                    <a:gd name="T12" fmla="*/ 62 w 222"/>
                    <a:gd name="T13" fmla="*/ 24 h 230"/>
                    <a:gd name="T14" fmla="*/ 77 w 222"/>
                    <a:gd name="T15" fmla="*/ 13 h 230"/>
                    <a:gd name="T16" fmla="*/ 96 w 222"/>
                    <a:gd name="T17" fmla="*/ 5 h 230"/>
                    <a:gd name="T18" fmla="*/ 120 w 222"/>
                    <a:gd name="T19" fmla="*/ 0 h 230"/>
                    <a:gd name="T20" fmla="*/ 143 w 222"/>
                    <a:gd name="T21" fmla="*/ 0 h 230"/>
                    <a:gd name="T22" fmla="*/ 165 w 222"/>
                    <a:gd name="T23" fmla="*/ 7 h 230"/>
                    <a:gd name="T24" fmla="*/ 184 w 222"/>
                    <a:gd name="T25" fmla="*/ 16 h 230"/>
                    <a:gd name="T26" fmla="*/ 201 w 222"/>
                    <a:gd name="T27" fmla="*/ 31 h 230"/>
                    <a:gd name="T28" fmla="*/ 215 w 222"/>
                    <a:gd name="T29" fmla="*/ 51 h 230"/>
                    <a:gd name="T30" fmla="*/ 221 w 222"/>
                    <a:gd name="T31" fmla="*/ 73 h 230"/>
                    <a:gd name="T32" fmla="*/ 217 w 222"/>
                    <a:gd name="T33" fmla="*/ 72 h 230"/>
                    <a:gd name="T34" fmla="*/ 205 w 222"/>
                    <a:gd name="T35" fmla="*/ 64 h 230"/>
                    <a:gd name="T36" fmla="*/ 184 w 222"/>
                    <a:gd name="T37" fmla="*/ 58 h 230"/>
                    <a:gd name="T38" fmla="*/ 164 w 222"/>
                    <a:gd name="T39" fmla="*/ 57 h 230"/>
                    <a:gd name="T40" fmla="*/ 145 w 222"/>
                    <a:gd name="T41" fmla="*/ 63 h 230"/>
                    <a:gd name="T42" fmla="*/ 132 w 222"/>
                    <a:gd name="T43" fmla="*/ 73 h 230"/>
                    <a:gd name="T44" fmla="*/ 127 w 222"/>
                    <a:gd name="T45" fmla="*/ 85 h 230"/>
                    <a:gd name="T46" fmla="*/ 123 w 222"/>
                    <a:gd name="T47" fmla="*/ 102 h 230"/>
                    <a:gd name="T48" fmla="*/ 120 w 222"/>
                    <a:gd name="T49" fmla="*/ 124 h 230"/>
                    <a:gd name="T50" fmla="*/ 113 w 222"/>
                    <a:gd name="T51" fmla="*/ 147 h 230"/>
                    <a:gd name="T52" fmla="*/ 104 w 222"/>
                    <a:gd name="T53" fmla="*/ 168 h 230"/>
                    <a:gd name="T54" fmla="*/ 89 w 222"/>
                    <a:gd name="T55" fmla="*/ 190 h 230"/>
                    <a:gd name="T56" fmla="*/ 69 w 222"/>
                    <a:gd name="T57" fmla="*/ 207 h 230"/>
                    <a:gd name="T58" fmla="*/ 47 w 222"/>
                    <a:gd name="T59" fmla="*/ 219 h 230"/>
                    <a:gd name="T60" fmla="*/ 25 w 222"/>
                    <a:gd name="T61" fmla="*/ 226 h 230"/>
                    <a:gd name="T62" fmla="*/ 0 w 222"/>
                    <a:gd name="T63" fmla="*/ 229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222" h="230">
                      <a:moveTo>
                        <a:pt x="0" y="229"/>
                      </a:moveTo>
                      <a:lnTo>
                        <a:pt x="7" y="204"/>
                      </a:lnTo>
                      <a:lnTo>
                        <a:pt x="17" y="180"/>
                      </a:lnTo>
                      <a:lnTo>
                        <a:pt x="25" y="158"/>
                      </a:lnTo>
                      <a:lnTo>
                        <a:pt x="29" y="136"/>
                      </a:lnTo>
                      <a:lnTo>
                        <a:pt x="31" y="111"/>
                      </a:lnTo>
                      <a:lnTo>
                        <a:pt x="34" y="85"/>
                      </a:lnTo>
                      <a:lnTo>
                        <a:pt x="36" y="72"/>
                      </a:lnTo>
                      <a:lnTo>
                        <a:pt x="38" y="61"/>
                      </a:lnTo>
                      <a:lnTo>
                        <a:pt x="41" y="52"/>
                      </a:lnTo>
                      <a:lnTo>
                        <a:pt x="46" y="43"/>
                      </a:lnTo>
                      <a:lnTo>
                        <a:pt x="50" y="37"/>
                      </a:lnTo>
                      <a:lnTo>
                        <a:pt x="56" y="30"/>
                      </a:lnTo>
                      <a:lnTo>
                        <a:pt x="62" y="24"/>
                      </a:lnTo>
                      <a:lnTo>
                        <a:pt x="69" y="18"/>
                      </a:lnTo>
                      <a:lnTo>
                        <a:pt x="77" y="13"/>
                      </a:lnTo>
                      <a:lnTo>
                        <a:pt x="86" y="9"/>
                      </a:lnTo>
                      <a:lnTo>
                        <a:pt x="96" y="5"/>
                      </a:lnTo>
                      <a:lnTo>
                        <a:pt x="108" y="2"/>
                      </a:lnTo>
                      <a:lnTo>
                        <a:pt x="120" y="0"/>
                      </a:lnTo>
                      <a:lnTo>
                        <a:pt x="132" y="0"/>
                      </a:lnTo>
                      <a:lnTo>
                        <a:pt x="143" y="0"/>
                      </a:lnTo>
                      <a:lnTo>
                        <a:pt x="155" y="2"/>
                      </a:lnTo>
                      <a:lnTo>
                        <a:pt x="165" y="7"/>
                      </a:lnTo>
                      <a:lnTo>
                        <a:pt x="175" y="10"/>
                      </a:lnTo>
                      <a:lnTo>
                        <a:pt x="184" y="16"/>
                      </a:lnTo>
                      <a:lnTo>
                        <a:pt x="195" y="24"/>
                      </a:lnTo>
                      <a:lnTo>
                        <a:pt x="201" y="31"/>
                      </a:lnTo>
                      <a:lnTo>
                        <a:pt x="209" y="41"/>
                      </a:lnTo>
                      <a:lnTo>
                        <a:pt x="215" y="51"/>
                      </a:lnTo>
                      <a:lnTo>
                        <a:pt x="219" y="63"/>
                      </a:lnTo>
                      <a:lnTo>
                        <a:pt x="221" y="73"/>
                      </a:lnTo>
                      <a:lnTo>
                        <a:pt x="220" y="79"/>
                      </a:lnTo>
                      <a:lnTo>
                        <a:pt x="217" y="72"/>
                      </a:lnTo>
                      <a:lnTo>
                        <a:pt x="212" y="67"/>
                      </a:lnTo>
                      <a:lnTo>
                        <a:pt x="205" y="64"/>
                      </a:lnTo>
                      <a:lnTo>
                        <a:pt x="195" y="60"/>
                      </a:lnTo>
                      <a:lnTo>
                        <a:pt x="184" y="58"/>
                      </a:lnTo>
                      <a:lnTo>
                        <a:pt x="174" y="57"/>
                      </a:lnTo>
                      <a:lnTo>
                        <a:pt x="164" y="57"/>
                      </a:lnTo>
                      <a:lnTo>
                        <a:pt x="153" y="60"/>
                      </a:lnTo>
                      <a:lnTo>
                        <a:pt x="145" y="63"/>
                      </a:lnTo>
                      <a:lnTo>
                        <a:pt x="139" y="67"/>
                      </a:lnTo>
                      <a:lnTo>
                        <a:pt x="132" y="73"/>
                      </a:lnTo>
                      <a:lnTo>
                        <a:pt x="129" y="78"/>
                      </a:lnTo>
                      <a:lnTo>
                        <a:pt x="127" y="85"/>
                      </a:lnTo>
                      <a:lnTo>
                        <a:pt x="125" y="92"/>
                      </a:lnTo>
                      <a:lnTo>
                        <a:pt x="123" y="102"/>
                      </a:lnTo>
                      <a:lnTo>
                        <a:pt x="122" y="112"/>
                      </a:lnTo>
                      <a:lnTo>
                        <a:pt x="120" y="124"/>
                      </a:lnTo>
                      <a:lnTo>
                        <a:pt x="117" y="135"/>
                      </a:lnTo>
                      <a:lnTo>
                        <a:pt x="113" y="147"/>
                      </a:lnTo>
                      <a:lnTo>
                        <a:pt x="109" y="158"/>
                      </a:lnTo>
                      <a:lnTo>
                        <a:pt x="104" y="168"/>
                      </a:lnTo>
                      <a:lnTo>
                        <a:pt x="97" y="180"/>
                      </a:lnTo>
                      <a:lnTo>
                        <a:pt x="89" y="190"/>
                      </a:lnTo>
                      <a:lnTo>
                        <a:pt x="79" y="199"/>
                      </a:lnTo>
                      <a:lnTo>
                        <a:pt x="69" y="207"/>
                      </a:lnTo>
                      <a:lnTo>
                        <a:pt x="57" y="215"/>
                      </a:lnTo>
                      <a:lnTo>
                        <a:pt x="47" y="219"/>
                      </a:lnTo>
                      <a:lnTo>
                        <a:pt x="37" y="223"/>
                      </a:lnTo>
                      <a:lnTo>
                        <a:pt x="25" y="226"/>
                      </a:lnTo>
                      <a:lnTo>
                        <a:pt x="12" y="228"/>
                      </a:lnTo>
                      <a:lnTo>
                        <a:pt x="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4" name="Oval 54"/>
                <p:cNvSpPr>
                  <a:spLocks noChangeArrowheads="1"/>
                </p:cNvSpPr>
                <p:nvPr/>
              </p:nvSpPr>
              <p:spPr bwMode="auto">
                <a:xfrm>
                  <a:off x="829" y="1345"/>
                  <a:ext cx="56" cy="5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</p:grpSp>
        </p:grpSp>
      </p:grpSp>
      <p:sp>
        <p:nvSpPr>
          <p:cNvPr id="225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738438" y="1381125"/>
            <a:ext cx="6253162" cy="23336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4124325"/>
            <a:ext cx="6249987" cy="12858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4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2743200" y="5410200"/>
            <a:ext cx="6248400" cy="457200"/>
          </a:xfrm>
        </p:spPr>
        <p:txBody>
          <a:bodyPr wrap="none"/>
          <a:lstStyle>
            <a:lvl1pPr>
              <a:defRPr sz="3200" b="1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5" name="Rectangle 5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6" name="Rectangle 5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0765B-5F54-478D-AE06-B6EC638435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459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B7031-6FAF-47A0-99AB-76A64946A29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0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52884-44B2-44A7-9AFE-F326C93AC9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786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6A370-4B00-474D-A818-9EB5C4FDD4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6933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15921-776E-4854-9338-DF84648AF82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552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1FC18-A0DC-4FA9-AA27-29F99C19700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4824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32344-CEDC-44C0-9A28-CF1CB0D1EFA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1372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8B1A1-CFC0-4087-A441-24525BF777B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5283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08DCB-B844-4B84-B52B-F81D211990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1324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21B67-76D4-4BE2-B9FE-73566929845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9807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19938" y="228600"/>
            <a:ext cx="1871662" cy="60102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00188" y="228600"/>
            <a:ext cx="5467350" cy="60102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728F5-1DFB-4DDF-A575-5764B28785E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0894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500188" y="228600"/>
            <a:ext cx="7491412" cy="60102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0642F-57E7-4624-956D-18AEFBFFA98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9736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-9525"/>
            <a:ext cx="1557338" cy="6878638"/>
            <a:chOff x="0" y="-6"/>
            <a:chExt cx="981" cy="4333"/>
          </a:xfrm>
        </p:grpSpPr>
        <p:sp>
          <p:nvSpPr>
            <p:cNvPr id="21507" name="Rectangle 3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08" name="Rectangle 4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09" name="Rectangle 5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0" name="Rectangle 6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11" name="Freeform 7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2" name="Freeform 8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3" name="Freeform 9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4" name="Freeform 10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5" name="Freeform 11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6" name="Freeform 12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>
                <a:gd name="T0" fmla="*/ 264 w 265"/>
                <a:gd name="T1" fmla="*/ 52 h 392"/>
                <a:gd name="T2" fmla="*/ 264 w 265"/>
                <a:gd name="T3" fmla="*/ 194 h 392"/>
                <a:gd name="T4" fmla="*/ 256 w 265"/>
                <a:gd name="T5" fmla="*/ 188 h 392"/>
                <a:gd name="T6" fmla="*/ 236 w 265"/>
                <a:gd name="T7" fmla="*/ 188 h 392"/>
                <a:gd name="T8" fmla="*/ 221 w 265"/>
                <a:gd name="T9" fmla="*/ 194 h 392"/>
                <a:gd name="T10" fmla="*/ 205 w 265"/>
                <a:gd name="T11" fmla="*/ 209 h 392"/>
                <a:gd name="T12" fmla="*/ 162 w 265"/>
                <a:gd name="T13" fmla="*/ 261 h 392"/>
                <a:gd name="T14" fmla="*/ 66 w 265"/>
                <a:gd name="T15" fmla="*/ 366 h 392"/>
                <a:gd name="T16" fmla="*/ 45 w 265"/>
                <a:gd name="T17" fmla="*/ 391 h 392"/>
                <a:gd name="T18" fmla="*/ 0 w 265"/>
                <a:gd name="T19" fmla="*/ 391 h 392"/>
                <a:gd name="T20" fmla="*/ 178 w 265"/>
                <a:gd name="T21" fmla="*/ 190 h 392"/>
                <a:gd name="T22" fmla="*/ 218 w 265"/>
                <a:gd name="T23" fmla="*/ 138 h 392"/>
                <a:gd name="T24" fmla="*/ 233 w 265"/>
                <a:gd name="T25" fmla="*/ 111 h 392"/>
                <a:gd name="T26" fmla="*/ 246 w 265"/>
                <a:gd name="T27" fmla="*/ 84 h 392"/>
                <a:gd name="T28" fmla="*/ 256 w 265"/>
                <a:gd name="T29" fmla="*/ 39 h 392"/>
                <a:gd name="T30" fmla="*/ 264 w 265"/>
                <a:gd name="T31" fmla="*/ 0 h 392"/>
                <a:gd name="T32" fmla="*/ 264 w 265"/>
                <a:gd name="T33" fmla="*/ 11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8" name="Freeform 14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>
                <a:gd name="T0" fmla="*/ 345 w 346"/>
                <a:gd name="T1" fmla="*/ 0 h 575"/>
                <a:gd name="T2" fmla="*/ 343 w 346"/>
                <a:gd name="T3" fmla="*/ 122 h 575"/>
                <a:gd name="T4" fmla="*/ 336 w 346"/>
                <a:gd name="T5" fmla="*/ 116 h 575"/>
                <a:gd name="T6" fmla="*/ 315 w 346"/>
                <a:gd name="T7" fmla="*/ 116 h 575"/>
                <a:gd name="T8" fmla="*/ 300 w 346"/>
                <a:gd name="T9" fmla="*/ 122 h 575"/>
                <a:gd name="T10" fmla="*/ 285 w 346"/>
                <a:gd name="T11" fmla="*/ 137 h 575"/>
                <a:gd name="T12" fmla="*/ 242 w 346"/>
                <a:gd name="T13" fmla="*/ 188 h 575"/>
                <a:gd name="T14" fmla="*/ 146 w 346"/>
                <a:gd name="T15" fmla="*/ 294 h 575"/>
                <a:gd name="T16" fmla="*/ 50 w 346"/>
                <a:gd name="T17" fmla="*/ 403 h 575"/>
                <a:gd name="T18" fmla="*/ 30 w 346"/>
                <a:gd name="T19" fmla="*/ 433 h 575"/>
                <a:gd name="T20" fmla="*/ 17 w 346"/>
                <a:gd name="T21" fmla="*/ 463 h 575"/>
                <a:gd name="T22" fmla="*/ 10 w 346"/>
                <a:gd name="T23" fmla="*/ 510 h 575"/>
                <a:gd name="T24" fmla="*/ 0 w 346"/>
                <a:gd name="T25" fmla="*/ 574 h 575"/>
                <a:gd name="T26" fmla="*/ 0 w 346"/>
                <a:gd name="T27" fmla="*/ 293 h 575"/>
                <a:gd name="T28" fmla="*/ 5 w 346"/>
                <a:gd name="T29" fmla="*/ 320 h 575"/>
                <a:gd name="T30" fmla="*/ 10 w 346"/>
                <a:gd name="T31" fmla="*/ 332 h 575"/>
                <a:gd name="T32" fmla="*/ 20 w 346"/>
                <a:gd name="T33" fmla="*/ 338 h 575"/>
                <a:gd name="T34" fmla="*/ 30 w 346"/>
                <a:gd name="T35" fmla="*/ 341 h 575"/>
                <a:gd name="T36" fmla="*/ 45 w 346"/>
                <a:gd name="T37" fmla="*/ 341 h 575"/>
                <a:gd name="T38" fmla="*/ 60 w 346"/>
                <a:gd name="T39" fmla="*/ 335 h 575"/>
                <a:gd name="T40" fmla="*/ 257 w 346"/>
                <a:gd name="T41" fmla="*/ 117 h 575"/>
                <a:gd name="T42" fmla="*/ 298 w 346"/>
                <a:gd name="T43" fmla="*/ 66 h 575"/>
                <a:gd name="T44" fmla="*/ 313 w 346"/>
                <a:gd name="T45" fmla="*/ 39 h 575"/>
                <a:gd name="T46" fmla="*/ 326 w 346"/>
                <a:gd name="T47" fmla="*/ 12 h 575"/>
                <a:gd name="T48" fmla="*/ 329 w 346"/>
                <a:gd name="T49" fmla="*/ 0 h 575"/>
                <a:gd name="T50" fmla="*/ 345 w 346"/>
                <a:gd name="T51" fmla="*/ 3 h 575"/>
                <a:gd name="T52" fmla="*/ 343 w 346"/>
                <a:gd name="T53" fmla="*/ 45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9" name="Rectangle 15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0" name="Rectangle 16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21" name="Rectangle 17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2" name="Rectangle 18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23" name="Freeform 19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4" name="Freeform 20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5" name="Freeform 21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6" name="Freeform 22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7" name="Freeform 23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8" name="Freeform 24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>
                <a:gd name="T0" fmla="*/ 345 w 349"/>
                <a:gd name="T1" fmla="*/ 52 h 149"/>
                <a:gd name="T2" fmla="*/ 348 w 349"/>
                <a:gd name="T3" fmla="*/ 144 h 149"/>
                <a:gd name="T4" fmla="*/ 0 w 349"/>
                <a:gd name="T5" fmla="*/ 148 h 149"/>
                <a:gd name="T6" fmla="*/ 299 w 349"/>
                <a:gd name="T7" fmla="*/ 143 h 149"/>
                <a:gd name="T8" fmla="*/ 315 w 349"/>
                <a:gd name="T9" fmla="*/ 111 h 149"/>
                <a:gd name="T10" fmla="*/ 328 w 349"/>
                <a:gd name="T11" fmla="*/ 84 h 149"/>
                <a:gd name="T12" fmla="*/ 338 w 349"/>
                <a:gd name="T13" fmla="*/ 39 h 149"/>
                <a:gd name="T14" fmla="*/ 345 w 349"/>
                <a:gd name="T15" fmla="*/ 0 h 149"/>
                <a:gd name="T16" fmla="*/ 345 w 349"/>
                <a:gd name="T17" fmla="*/ 11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9" name="Freeform 25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0" name="Freeform 26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>
                <a:gd name="T0" fmla="*/ 345 w 346"/>
                <a:gd name="T1" fmla="*/ 0 h 574"/>
                <a:gd name="T2" fmla="*/ 343 w 346"/>
                <a:gd name="T3" fmla="*/ 122 h 574"/>
                <a:gd name="T4" fmla="*/ 336 w 346"/>
                <a:gd name="T5" fmla="*/ 116 h 574"/>
                <a:gd name="T6" fmla="*/ 315 w 346"/>
                <a:gd name="T7" fmla="*/ 116 h 574"/>
                <a:gd name="T8" fmla="*/ 300 w 346"/>
                <a:gd name="T9" fmla="*/ 122 h 574"/>
                <a:gd name="T10" fmla="*/ 285 w 346"/>
                <a:gd name="T11" fmla="*/ 137 h 574"/>
                <a:gd name="T12" fmla="*/ 242 w 346"/>
                <a:gd name="T13" fmla="*/ 188 h 574"/>
                <a:gd name="T14" fmla="*/ 146 w 346"/>
                <a:gd name="T15" fmla="*/ 294 h 574"/>
                <a:gd name="T16" fmla="*/ 50 w 346"/>
                <a:gd name="T17" fmla="*/ 402 h 574"/>
                <a:gd name="T18" fmla="*/ 30 w 346"/>
                <a:gd name="T19" fmla="*/ 432 h 574"/>
                <a:gd name="T20" fmla="*/ 17 w 346"/>
                <a:gd name="T21" fmla="*/ 462 h 574"/>
                <a:gd name="T22" fmla="*/ 10 w 346"/>
                <a:gd name="T23" fmla="*/ 509 h 574"/>
                <a:gd name="T24" fmla="*/ 0 w 346"/>
                <a:gd name="T25" fmla="*/ 573 h 574"/>
                <a:gd name="T26" fmla="*/ 0 w 346"/>
                <a:gd name="T27" fmla="*/ 292 h 574"/>
                <a:gd name="T28" fmla="*/ 5 w 346"/>
                <a:gd name="T29" fmla="*/ 319 h 574"/>
                <a:gd name="T30" fmla="*/ 10 w 346"/>
                <a:gd name="T31" fmla="*/ 331 h 574"/>
                <a:gd name="T32" fmla="*/ 20 w 346"/>
                <a:gd name="T33" fmla="*/ 337 h 574"/>
                <a:gd name="T34" fmla="*/ 30 w 346"/>
                <a:gd name="T35" fmla="*/ 340 h 574"/>
                <a:gd name="T36" fmla="*/ 45 w 346"/>
                <a:gd name="T37" fmla="*/ 340 h 574"/>
                <a:gd name="T38" fmla="*/ 60 w 346"/>
                <a:gd name="T39" fmla="*/ 334 h 574"/>
                <a:gd name="T40" fmla="*/ 257 w 346"/>
                <a:gd name="T41" fmla="*/ 117 h 574"/>
                <a:gd name="T42" fmla="*/ 298 w 346"/>
                <a:gd name="T43" fmla="*/ 66 h 574"/>
                <a:gd name="T44" fmla="*/ 313 w 346"/>
                <a:gd name="T45" fmla="*/ 39 h 574"/>
                <a:gd name="T46" fmla="*/ 326 w 346"/>
                <a:gd name="T47" fmla="*/ 12 h 574"/>
                <a:gd name="T48" fmla="*/ 329 w 346"/>
                <a:gd name="T49" fmla="*/ 0 h 574"/>
                <a:gd name="T50" fmla="*/ 345 w 346"/>
                <a:gd name="T51" fmla="*/ 3 h 574"/>
                <a:gd name="T52" fmla="*/ 343 w 346"/>
                <a:gd name="T53" fmla="*/ 45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1" name="Freeform 27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>
                <a:gd name="T0" fmla="*/ 153 w 154"/>
                <a:gd name="T1" fmla="*/ 3 h 294"/>
                <a:gd name="T2" fmla="*/ 50 w 154"/>
                <a:gd name="T3" fmla="*/ 122 h 294"/>
                <a:gd name="T4" fmla="*/ 30 w 154"/>
                <a:gd name="T5" fmla="*/ 152 h 294"/>
                <a:gd name="T6" fmla="*/ 17 w 154"/>
                <a:gd name="T7" fmla="*/ 182 h 294"/>
                <a:gd name="T8" fmla="*/ 10 w 154"/>
                <a:gd name="T9" fmla="*/ 229 h 294"/>
                <a:gd name="T10" fmla="*/ 0 w 154"/>
                <a:gd name="T11" fmla="*/ 293 h 294"/>
                <a:gd name="T12" fmla="*/ 0 w 154"/>
                <a:gd name="T13" fmla="*/ 12 h 294"/>
                <a:gd name="T14" fmla="*/ 5 w 154"/>
                <a:gd name="T15" fmla="*/ 39 h 294"/>
                <a:gd name="T16" fmla="*/ 10 w 154"/>
                <a:gd name="T17" fmla="*/ 51 h 294"/>
                <a:gd name="T18" fmla="*/ 20 w 154"/>
                <a:gd name="T19" fmla="*/ 57 h 294"/>
                <a:gd name="T20" fmla="*/ 30 w 154"/>
                <a:gd name="T21" fmla="*/ 60 h 294"/>
                <a:gd name="T22" fmla="*/ 45 w 154"/>
                <a:gd name="T23" fmla="*/ 60 h 294"/>
                <a:gd name="T24" fmla="*/ 60 w 154"/>
                <a:gd name="T25" fmla="*/ 54 h 294"/>
                <a:gd name="T26" fmla="*/ 110 w 154"/>
                <a:gd name="T2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2" name="Freeform 28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3" name="Rectangle 29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9" name="Line 30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0" name="Line 31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7" name="Rectangle 32"/>
          <p:cNvSpPr>
            <a:spLocks noGrp="1" noChangeArrowheads="1"/>
          </p:cNvSpPr>
          <p:nvPr>
            <p:ph type="title"/>
          </p:nvPr>
        </p:nvSpPr>
        <p:spPr bwMode="auto">
          <a:xfrm>
            <a:off x="1500188" y="228600"/>
            <a:ext cx="74914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3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88" y="1524000"/>
            <a:ext cx="7491412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第二层</a:t>
            </a:r>
          </a:p>
          <a:p>
            <a:pPr lvl="2"/>
            <a:r>
              <a:rPr lang="zh-CN" altLang="en-US" smtClean="0"/>
              <a:t>第三层</a:t>
            </a:r>
          </a:p>
          <a:p>
            <a:pPr lvl="3"/>
            <a:r>
              <a:rPr lang="zh-CN" altLang="en-US" smtClean="0"/>
              <a:t>第四层</a:t>
            </a:r>
          </a:p>
          <a:p>
            <a:pPr lvl="4"/>
            <a:r>
              <a:rPr lang="zh-CN" altLang="en-US" smtClean="0"/>
              <a:t>第五层</a:t>
            </a:r>
          </a:p>
        </p:txBody>
      </p:sp>
      <p:sp>
        <p:nvSpPr>
          <p:cNvPr id="21538" name="Rectangle 3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324600"/>
            <a:ext cx="1409700" cy="49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39" name="Rectangle 3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40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0EF26E68-DB2B-4922-B77F-93EB1C6B46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0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22909;&#33713;&#22366;&#30005;&#24433;&#29305;&#27931;&#20234;&#26408;&#39532;&#23648;&#22478;.flv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slide" Target="slide15.xml"/><Relationship Id="rId4" Type="http://schemas.openxmlformats.org/officeDocument/2006/relationships/slide" Target="slide6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hyperlink" Target="&#12298;&#26408;&#39532;&#23648;&#22478;&#35745;&#12299;&#29255;&#27573;&#8212;&#8212;&#29305;&#27931;&#20234;&#25112;&#20105;.flv" TargetMode="External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2.163.com/" TargetMode="External"/><Relationship Id="rId2" Type="http://schemas.openxmlformats.org/officeDocument/2006/relationships/hyperlink" Target="http://www.iais-pc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honge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WordArt 5"/>
          <p:cNvSpPr>
            <a:spLocks noChangeArrowheads="1" noChangeShapeType="1" noTextEdit="1"/>
          </p:cNvSpPr>
          <p:nvPr/>
        </p:nvSpPr>
        <p:spPr bwMode="auto">
          <a:xfrm>
            <a:off x="2430435" y="3549898"/>
            <a:ext cx="3960664" cy="3342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中山大学附属中学  田强</a:t>
            </a:r>
          </a:p>
        </p:txBody>
      </p:sp>
      <p:pic>
        <p:nvPicPr>
          <p:cNvPr id="4" name="Picture 10" descr="D:\资源库\图文\雕塑\古希腊\维纳斯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0201"/>
            <a:ext cx="2269559" cy="676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2411413" y="2420938"/>
            <a:ext cx="547370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53882" dir="2700000" algn="ctr" rotWithShape="0">
                    <a:srgbClr val="111111"/>
                  </a:outerShdw>
                </a:effectLst>
                <a:latin typeface="方正大黑简体"/>
                <a:ea typeface="方正大黑简体"/>
              </a:rPr>
              <a:t>典雅优美的古希腊雕塑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476375" y="260350"/>
            <a:ext cx="3095625" cy="405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en-US" altLang="zh-CN" sz="2000"/>
              <a:t>        </a:t>
            </a:r>
            <a:r>
              <a:rPr kumimoji="1" lang="zh-CN" altLang="en-US" sz="2000" b="1"/>
              <a:t>希腊，全称希腊共和国，为世界文明 古国之一，奥林匹克运动发源地。位于欧洲巴尔干半岛南端，东地中海北岸。三面环海，东临爱琴海，南与非洲大陆隔地中 海相望，西南濒爱奥尼亚海，北部与阿尔巴尼亚、马其顿共和国、保加利亚接壤，东北部与土耳其的欧洲部分相连。面积 </a:t>
            </a:r>
            <a:r>
              <a:rPr kumimoji="1" lang="en-US" altLang="zh-CN" sz="2000" b="1"/>
              <a:t>13.199</a:t>
            </a:r>
            <a:r>
              <a:rPr kumimoji="1" lang="zh-CN" altLang="en-US" sz="2000" b="1"/>
              <a:t>万平方公里</a:t>
            </a:r>
            <a:r>
              <a:rPr kumimoji="1" lang="en-US" altLang="zh-CN" sz="2000" b="1"/>
              <a:t>……        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pic>
        <p:nvPicPr>
          <p:cNvPr id="4100" name="Picture 4" descr="greece-posi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0"/>
            <a:ext cx="4356100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763713" y="4981575"/>
            <a:ext cx="70104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       </a:t>
            </a:r>
            <a:r>
              <a:rPr kumimoji="1" lang="zh-CN" altLang="en-US" sz="2000" b="1"/>
              <a:t>古代希腊人创造了辉煌的文明，涌现出了历史上许多不朽的大师，如悲剧家埃斯库罗斯、欧里庇得斯，喜剧家阿里斯托芬，历史学家希罗多德和修昔底德，哲学家柏拉图、苏格拉底和亚里士多德，雕刻家菲狄亚斯、米隆等，为后人留下了许多不朽的作品</a:t>
            </a:r>
            <a:r>
              <a:rPr kumimoji="1" lang="en-US" altLang="zh-CN" sz="2000" b="1"/>
              <a:t>……  </a:t>
            </a:r>
          </a:p>
        </p:txBody>
      </p:sp>
      <p:sp>
        <p:nvSpPr>
          <p:cNvPr id="2" name="TextBox 1">
            <a:hlinkClick r:id="rId3" action="ppaction://hlinkfile"/>
          </p:cNvPr>
          <p:cNvSpPr txBox="1"/>
          <p:nvPr/>
        </p:nvSpPr>
        <p:spPr>
          <a:xfrm>
            <a:off x="6965950" y="6453188"/>
            <a:ext cx="21780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zh-CN" altLang="en-U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视频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1763713" y="1557338"/>
            <a:ext cx="70564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pic>
        <p:nvPicPr>
          <p:cNvPr id="6147" name="Picture 6" descr="青铜武士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1752600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7" descr="art005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663" y="0"/>
            <a:ext cx="1590675" cy="263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9" name="Picture 8" descr="普拉克西特列斯名作：《尼多斯的阿芙洛蒂忒》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0"/>
            <a:ext cx="18065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9" descr="命运三女神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509814"/>
            <a:ext cx="5543773" cy="3159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0" descr="拉奥孔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8" b="4565"/>
          <a:stretch>
            <a:fillRect/>
          </a:stretch>
        </p:blipFill>
        <p:spPr bwMode="auto">
          <a:xfrm>
            <a:off x="4932040" y="0"/>
            <a:ext cx="2162175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 Box 12"/>
          <p:cNvSpPr txBox="1">
            <a:spLocks noChangeArrowheads="1"/>
          </p:cNvSpPr>
          <p:nvPr/>
        </p:nvSpPr>
        <p:spPr bwMode="auto">
          <a:xfrm>
            <a:off x="1399381" y="2708920"/>
            <a:ext cx="53292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/>
              <a:t>感受古希腊的雕像之美</a:t>
            </a:r>
          </a:p>
        </p:txBody>
      </p:sp>
      <p:pic>
        <p:nvPicPr>
          <p:cNvPr id="6154" name="Picture 10" descr="D:\资源库\图文\雕塑\古希腊\维纳斯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-27384"/>
            <a:ext cx="2269559" cy="676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青铜武士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56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受伤的战士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5638800" cy="349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114800" y="3810000"/>
            <a:ext cx="472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2400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029200" y="4845050"/>
            <a:ext cx="3810000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/>
              <a:t>希腊本土气候宜人，阳光充足，温度适中，在这样的自然条件下适宜于户外裸体锻炼和比赛。由于裸体运动，改变了人们的观念，不以露体为耻，反以健美身体为光荣</a:t>
            </a:r>
          </a:p>
          <a:p>
            <a:pPr eaLnBrk="1" hangingPunct="1">
              <a:spcBef>
                <a:spcPct val="50000"/>
              </a:spcBef>
            </a:pPr>
            <a:endParaRPr kumimoji="1" lang="en-US" altLang="zh-CN" sz="2400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029200" y="3581400"/>
            <a:ext cx="38862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/>
              <a:t>希腊城邦国家实行强国强兵政策，十分重视民族体格素质的锻炼。</a:t>
            </a:r>
          </a:p>
          <a:p>
            <a:pPr eaLnBrk="1" hangingPunct="1">
              <a:spcBef>
                <a:spcPct val="50000"/>
              </a:spcBef>
            </a:pPr>
            <a:endParaRPr kumimoji="1" lang="en-US" altLang="zh-CN" sz="2400"/>
          </a:p>
        </p:txBody>
      </p:sp>
      <p:sp>
        <p:nvSpPr>
          <p:cNvPr id="7175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48713" y="6453188"/>
            <a:ext cx="395287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8" name="Picture 3" descr="D:\资源库\图文\雕塑\古希腊\自杀的高卢人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0"/>
            <a:ext cx="4402138" cy="667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  <p:bldP spid="7173" grpId="0" autoUpdateAnimBg="0"/>
      <p:bldP spid="7174" grpId="0" autoUpdateAnimBg="0"/>
      <p:bldP spid="717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rt0070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549275"/>
            <a:ext cx="4546600" cy="5867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979613" y="4807098"/>
            <a:ext cx="2328862" cy="164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latin typeface="Arial" charset="0"/>
              </a:rPr>
              <a:t>受鼻伤的拳击手</a:t>
            </a:r>
          </a:p>
          <a:p>
            <a:pPr eaLnBrk="1" hangingPunct="1"/>
            <a:endParaRPr lang="zh-CN" altLang="en-US" dirty="0">
              <a:latin typeface="Arial" charset="0"/>
            </a:endParaRPr>
          </a:p>
          <a:p>
            <a:pPr eaLnBrk="1" hangingPunct="1"/>
            <a:r>
              <a:rPr lang="zh-CN" altLang="en-US" sz="2000" b="1" dirty="0">
                <a:latin typeface="Arial" charset="0"/>
              </a:rPr>
              <a:t>阿坡隆尼奥斯</a:t>
            </a:r>
          </a:p>
          <a:p>
            <a:pPr eaLnBrk="1" hangingPunct="1"/>
            <a:endParaRPr lang="zh-CN" altLang="en-US" sz="2000" b="1" dirty="0">
              <a:latin typeface="Arial" charset="0"/>
            </a:endParaRPr>
          </a:p>
          <a:p>
            <a:pPr eaLnBrk="1" hangingPunct="1"/>
            <a:r>
              <a:rPr lang="zh-CN" altLang="en-US" sz="2000" b="1" dirty="0">
                <a:latin typeface="Arial" charset="0"/>
              </a:rPr>
              <a:t>高</a:t>
            </a:r>
            <a:r>
              <a:rPr lang="en-US" altLang="zh-CN" sz="2000" b="1" dirty="0">
                <a:latin typeface="Arial" charset="0"/>
              </a:rPr>
              <a:t>128</a:t>
            </a:r>
            <a:r>
              <a:rPr lang="zh-CN" altLang="en-US" sz="2000" b="1" dirty="0">
                <a:latin typeface="Arial" charset="0"/>
              </a:rPr>
              <a:t>厘米</a:t>
            </a:r>
          </a:p>
        </p:txBody>
      </p:sp>
      <p:sp>
        <p:nvSpPr>
          <p:cNvPr id="8196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8198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258888" y="2997200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1686156" y="548680"/>
            <a:ext cx="2087562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比例和谐美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运动力量美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人体美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体态美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悲剧力量美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持矛者（古希腊）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t="4385" r="7408" b="5710"/>
          <a:stretch>
            <a:fillRect/>
          </a:stretch>
        </p:blipFill>
        <p:spPr bwMode="auto">
          <a:xfrm>
            <a:off x="381000" y="0"/>
            <a:ext cx="4014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掷铁饼者   米隆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" t="2531" r="7172" b="3798"/>
          <a:stretch>
            <a:fillRect/>
          </a:stretch>
        </p:blipFill>
        <p:spPr bwMode="auto">
          <a:xfrm>
            <a:off x="4572000" y="0"/>
            <a:ext cx="4354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09600" y="5791200"/>
            <a:ext cx="3733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2000" b="1">
              <a:solidFill>
                <a:schemeClr val="bg1"/>
              </a:solidFill>
            </a:endParaRPr>
          </a:p>
        </p:txBody>
      </p:sp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 rot="5400000">
            <a:off x="7505700" y="5524500"/>
            <a:ext cx="1828800" cy="381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掷铁饼者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57200" y="5105400"/>
            <a:ext cx="3810000" cy="14747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chemeClr val="bg1"/>
                </a:solidFill>
              </a:rPr>
              <a:t>由于裸体运动，改变了人们的观念，不以露体为耻，反以健美身体为光荣，这引起美学家们的关注和艺术家的表现，美学家们发现人体的美，艺术家们创造美的人体。</a:t>
            </a:r>
          </a:p>
        </p:txBody>
      </p:sp>
      <p:sp>
        <p:nvSpPr>
          <p:cNvPr id="26631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utoUpdateAnimBg="0"/>
      <p:bldP spid="26629" grpId="0" animBg="1"/>
      <p:bldP spid="26630" grpId="0" animBg="1" autoUpdateAnimBg="0"/>
      <p:bldP spid="266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rt0056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0" y="-26988"/>
            <a:ext cx="4129088" cy="68405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172200" y="1371600"/>
            <a:ext cx="20224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Arial" charset="0"/>
                <a:ea typeface="黑体" pitchFamily="2" charset="-122"/>
              </a:rPr>
              <a:t>《</a:t>
            </a:r>
            <a:r>
              <a:rPr lang="zh-CN" altLang="en-US" sz="2400" b="1">
                <a:latin typeface="Arial" charset="0"/>
                <a:ea typeface="黑体" pitchFamily="2" charset="-122"/>
              </a:rPr>
              <a:t>掷铁饼者</a:t>
            </a:r>
            <a:r>
              <a:rPr lang="en-US" altLang="zh-CN" sz="2400" b="1">
                <a:latin typeface="Arial" charset="0"/>
                <a:ea typeface="黑体" pitchFamily="2" charset="-122"/>
              </a:rPr>
              <a:t>》</a:t>
            </a:r>
          </a:p>
          <a:p>
            <a:pPr eaLnBrk="1" hangingPunct="1"/>
            <a:r>
              <a:rPr lang="zh-CN" altLang="en-US" sz="2400" b="1">
                <a:latin typeface="Arial" charset="0"/>
                <a:ea typeface="黑体" pitchFamily="2" charset="-122"/>
              </a:rPr>
              <a:t>米隆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19800" y="3556000"/>
            <a:ext cx="2438400" cy="2844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        </a:t>
            </a:r>
            <a:r>
              <a:rPr kumimoji="1" lang="zh-CN" altLang="en-US" sz="2000" b="1"/>
              <a:t>由于裸体运动，改变了人们的观念，不以露体为耻，反以健美身体为光荣，这引起美学家们的关注和艺术家的表现，美学家们发现人体的美，艺术家们创造美的人体。</a:t>
            </a:r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9223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258888" y="2924175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 autoUpdateAnimBg="0"/>
      <p:bldP spid="92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萨莫克里特的胜利女神"/>
          <p:cNvPicPr>
            <a:picLocks noChangeAspect="1" noChangeArrowheads="1"/>
          </p:cNvPicPr>
          <p:nvPr/>
        </p:nvPicPr>
        <p:blipFill>
          <a:blip r:embed="rId2">
            <a:lum bright="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5"/>
          <a:stretch>
            <a:fillRect/>
          </a:stretch>
        </p:blipFill>
        <p:spPr bwMode="auto">
          <a:xfrm>
            <a:off x="4413250" y="0"/>
            <a:ext cx="473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 rot="5400000">
            <a:off x="6344444" y="4099719"/>
            <a:ext cx="4757738" cy="381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defRPr/>
            </a:pPr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萨莫色雷斯的胜利女神（大理石  公元前</a:t>
            </a:r>
            <a:r>
              <a:rPr lang="en-US" altLang="zh-C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2</a:t>
            </a:r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世纪左右）</a:t>
            </a:r>
          </a:p>
        </p:txBody>
      </p:sp>
      <p:sp>
        <p:nvSpPr>
          <p:cNvPr id="5124" name="WordArt 6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5125" name="TextBox 1"/>
          <p:cNvSpPr txBox="1">
            <a:spLocks noChangeArrowheads="1"/>
          </p:cNvSpPr>
          <p:nvPr/>
        </p:nvSpPr>
        <p:spPr bwMode="auto">
          <a:xfrm>
            <a:off x="1476375" y="477838"/>
            <a:ext cx="2865438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/>
              <a:t>大理石雕像，高</a:t>
            </a:r>
            <a:r>
              <a:rPr lang="en-US" altLang="zh-CN" b="1"/>
              <a:t>328</a:t>
            </a:r>
            <a:r>
              <a:rPr lang="zh-CN" altLang="en-US" b="1"/>
              <a:t>厘米。</a:t>
            </a:r>
            <a:endParaRPr lang="en-US" altLang="zh-CN" b="1"/>
          </a:p>
          <a:p>
            <a:pPr eaLnBrk="1" hangingPunct="1">
              <a:lnSpc>
                <a:spcPct val="150000"/>
              </a:lnSpc>
            </a:pPr>
            <a:r>
              <a:rPr lang="zh-CN" altLang="zh-CN" b="1"/>
              <a:t>是前3世纪古希腊的胜利女神大理石雕塑，</a:t>
            </a:r>
            <a:r>
              <a:rPr lang="zh-CN" altLang="en-US" b="1"/>
              <a:t>现</a:t>
            </a:r>
            <a:r>
              <a:rPr lang="zh-CN" altLang="zh-CN" b="1"/>
              <a:t>藏</a:t>
            </a:r>
            <a:r>
              <a:rPr lang="zh-CN" altLang="en-US" b="1"/>
              <a:t>于</a:t>
            </a:r>
            <a:r>
              <a:rPr lang="zh-CN" altLang="zh-CN" b="1"/>
              <a:t>卢浮宫。</a:t>
            </a:r>
            <a:r>
              <a:rPr lang="zh-CN" altLang="en-US" b="1"/>
              <a:t>女神迎着海风，张开华美的翅膀，好像就要拥抱上岸的英雄们。雕像的头部已经被损坏，但是她美丽的身体，仍然能透过薄薄的衣衫及衣褶显现出来，焕发出生命的活力。整座雕像将近三米高，有一种压倒一切的气概，充分地体现了它的主题，给人留下难以忘怀的形象。</a:t>
            </a:r>
            <a:endParaRPr lang="zh-CN" altLang="zh-CN" b="1"/>
          </a:p>
          <a:p>
            <a:pPr eaLnBrk="1" hangingPunct="1"/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命运三女神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688"/>
            <a:ext cx="9144000" cy="521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547813" y="5241925"/>
            <a:ext cx="736758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>
                <a:ea typeface="黑体" pitchFamily="2" charset="-122"/>
              </a:rPr>
              <a:t>     </a:t>
            </a:r>
            <a:r>
              <a:rPr kumimoji="1" lang="zh-CN" altLang="en-US" sz="2000">
                <a:ea typeface="黑体" pitchFamily="2" charset="-122"/>
              </a:rPr>
              <a:t>命运三女神</a:t>
            </a:r>
            <a:r>
              <a:rPr kumimoji="1" lang="zh-CN" altLang="en-US" sz="2000"/>
              <a:t>       </a:t>
            </a:r>
            <a:r>
              <a:rPr kumimoji="1" lang="zh-CN" altLang="en-US" sz="2000" b="1"/>
              <a:t>希腊神话中的命运三女神是三个掉牙缺齿的老太婆，她们手摇纺车摇出每个人的命运。在这里则表现为三个依偎在一起的富有青春活力的年轻女性，完美的身姿，熟练的技巧显示了古希腊人高超的雕塑水平和审美意识</a:t>
            </a:r>
          </a:p>
        </p:txBody>
      </p:sp>
      <p:sp>
        <p:nvSpPr>
          <p:cNvPr id="10245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49275"/>
            <a:ext cx="3014662" cy="559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ltGray">
          <a:xfrm>
            <a:off x="4114800" y="6172200"/>
            <a:ext cx="480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《</a:t>
            </a:r>
            <a:r>
              <a:rPr kumimoji="1" lang="zh-CN" altLang="en-US" sz="2000" b="1"/>
              <a:t>尼多斯的阿芙洛蒂忒</a:t>
            </a:r>
            <a:r>
              <a:rPr kumimoji="1" lang="en-US" altLang="zh-CN" sz="2000" b="1"/>
              <a:t>》</a:t>
            </a:r>
            <a:r>
              <a:rPr kumimoji="1" lang="zh-CN" altLang="en-US" sz="2000" b="1"/>
              <a:t>普拉克西特列斯</a:t>
            </a:r>
            <a:endParaRPr kumimoji="1" lang="zh-CN" altLang="en-US" sz="2000"/>
          </a:p>
        </p:txBody>
      </p:sp>
      <p:pic>
        <p:nvPicPr>
          <p:cNvPr id="12292" name="Picture 4" descr="普拉克西特列斯名作：《尼多斯的阿芙洛蒂忒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692150"/>
            <a:ext cx="2455863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1271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出浴的维纳斯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04813"/>
            <a:ext cx="2286000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沐浴的维纳斯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04813"/>
            <a:ext cx="4327525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米洛斯的阿芙罗蒂德（前1世纪）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2145" r="5418" b="3488"/>
          <a:stretch>
            <a:fillRect/>
          </a:stretch>
        </p:blipFill>
        <p:spPr bwMode="auto">
          <a:xfrm>
            <a:off x="3903663" y="228600"/>
            <a:ext cx="2181225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维纳斯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8" y="228600"/>
            <a:ext cx="2805112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084888" y="1268413"/>
            <a:ext cx="2819400" cy="491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ct val="50000"/>
              </a:spcBef>
            </a:pPr>
            <a:r>
              <a:rPr kumimoji="1" lang="en-US" altLang="zh-CN" sz="2400"/>
              <a:t>        </a:t>
            </a:r>
            <a:r>
              <a:rPr kumimoji="1" lang="zh-CN" altLang="en-US" sz="2400"/>
              <a:t>女神的头、胸、腰、胯和腿都形成自然而微妙的方向变化，而作为整体，这些部分又统一于女神那呈反</a:t>
            </a:r>
            <a:r>
              <a:rPr kumimoji="1" lang="en-US" altLang="zh-CN" sz="2400"/>
              <a:t>S</a:t>
            </a:r>
            <a:r>
              <a:rPr kumimoji="1" lang="zh-CN" altLang="en-US" sz="2400"/>
              <a:t>形的人体中轴线，从而构成一种富有魅力的优美、高雅的身姿，体现了多样统一的形式美的典范作品。</a:t>
            </a:r>
          </a:p>
        </p:txBody>
      </p:sp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6372225" y="304800"/>
            <a:ext cx="23622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幼圆"/>
                <a:ea typeface="幼圆"/>
              </a:rPr>
              <a:t>米罗斯的阿芙罗蒂德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562600" y="4648200"/>
            <a:ext cx="3581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b="1">
              <a:solidFill>
                <a:schemeClr val="accent2"/>
              </a:solidFill>
            </a:endParaRPr>
          </a:p>
        </p:txBody>
      </p:sp>
      <p:sp>
        <p:nvSpPr>
          <p:cNvPr id="14343" name="Freeform 7"/>
          <p:cNvSpPr>
            <a:spLocks/>
          </p:cNvSpPr>
          <p:nvPr/>
        </p:nvSpPr>
        <p:spPr bwMode="auto">
          <a:xfrm>
            <a:off x="4614863" y="381000"/>
            <a:ext cx="533400" cy="6172200"/>
          </a:xfrm>
          <a:custGeom>
            <a:avLst/>
            <a:gdLst>
              <a:gd name="T0" fmla="*/ 0 w 336"/>
              <a:gd name="T1" fmla="*/ 0 h 3888"/>
              <a:gd name="T2" fmla="*/ 2147483647 w 336"/>
              <a:gd name="T3" fmla="*/ 2147483647 h 3888"/>
              <a:gd name="T4" fmla="*/ 2147483647 w 336"/>
              <a:gd name="T5" fmla="*/ 2147483647 h 3888"/>
              <a:gd name="T6" fmla="*/ 2147483647 w 336"/>
              <a:gd name="T7" fmla="*/ 2147483647 h 3888"/>
              <a:gd name="T8" fmla="*/ 2147483647 w 336"/>
              <a:gd name="T9" fmla="*/ 2147483647 h 3888"/>
              <a:gd name="T10" fmla="*/ 2147483647 w 336"/>
              <a:gd name="T11" fmla="*/ 2147483647 h 3888"/>
              <a:gd name="T12" fmla="*/ 2147483647 w 336"/>
              <a:gd name="T13" fmla="*/ 2147483647 h 3888"/>
              <a:gd name="T14" fmla="*/ 2147483647 w 336"/>
              <a:gd name="T15" fmla="*/ 2147483647 h 3888"/>
              <a:gd name="T16" fmla="*/ 2147483647 w 336"/>
              <a:gd name="T17" fmla="*/ 2147483647 h 3888"/>
              <a:gd name="T18" fmla="*/ 2147483647 w 336"/>
              <a:gd name="T19" fmla="*/ 2147483647 h 3888"/>
              <a:gd name="T20" fmla="*/ 2147483647 w 336"/>
              <a:gd name="T21" fmla="*/ 2147483647 h 38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36" h="3888">
                <a:moveTo>
                  <a:pt x="0" y="0"/>
                </a:moveTo>
                <a:cubicBezTo>
                  <a:pt x="52" y="228"/>
                  <a:pt x="104" y="456"/>
                  <a:pt x="144" y="624"/>
                </a:cubicBezTo>
                <a:cubicBezTo>
                  <a:pt x="184" y="792"/>
                  <a:pt x="224" y="888"/>
                  <a:pt x="240" y="1008"/>
                </a:cubicBezTo>
                <a:cubicBezTo>
                  <a:pt x="256" y="1128"/>
                  <a:pt x="248" y="1256"/>
                  <a:pt x="240" y="1344"/>
                </a:cubicBezTo>
                <a:cubicBezTo>
                  <a:pt x="232" y="1432"/>
                  <a:pt x="216" y="1440"/>
                  <a:pt x="192" y="1536"/>
                </a:cubicBezTo>
                <a:cubicBezTo>
                  <a:pt x="168" y="1632"/>
                  <a:pt x="120" y="1784"/>
                  <a:pt x="96" y="1920"/>
                </a:cubicBezTo>
                <a:cubicBezTo>
                  <a:pt x="72" y="2056"/>
                  <a:pt x="56" y="2224"/>
                  <a:pt x="48" y="2352"/>
                </a:cubicBezTo>
                <a:cubicBezTo>
                  <a:pt x="40" y="2480"/>
                  <a:pt x="40" y="2560"/>
                  <a:pt x="48" y="2688"/>
                </a:cubicBezTo>
                <a:cubicBezTo>
                  <a:pt x="56" y="2816"/>
                  <a:pt x="72" y="2984"/>
                  <a:pt x="96" y="3120"/>
                </a:cubicBezTo>
                <a:cubicBezTo>
                  <a:pt x="120" y="3256"/>
                  <a:pt x="152" y="3376"/>
                  <a:pt x="192" y="3504"/>
                </a:cubicBezTo>
                <a:cubicBezTo>
                  <a:pt x="232" y="3632"/>
                  <a:pt x="312" y="3824"/>
                  <a:pt x="336" y="3888"/>
                </a:cubicBezTo>
              </a:path>
            </a:pathLst>
          </a:custGeom>
          <a:noFill/>
          <a:ln w="28575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2296" name="Picture 8" descr="维纳斯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60350"/>
            <a:ext cx="22098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2299" name="AutoShape 11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nimBg="1"/>
      <p:bldP spid="12294" grpId="0" autoUpdateAnimBg="0"/>
      <p:bldP spid="1229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维纳斯黄金分割图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40338" y="0"/>
            <a:ext cx="2752725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8353425" y="620713"/>
            <a:ext cx="611188" cy="542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>
                <a:latin typeface="Arial" charset="0"/>
                <a:ea typeface="黑体" pitchFamily="2" charset="-122"/>
              </a:rPr>
              <a:t>米洛的阿芙罗蒂德的黄金分割比值</a:t>
            </a:r>
          </a:p>
        </p:txBody>
      </p:sp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3318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5366" name="Picture 6" descr="D:\资源库\图文\雕塑\米洛的阿芙罗狄德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4176712" cy="700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1476375" y="476250"/>
            <a:ext cx="7343775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en-US" altLang="zh-CN"/>
              <a:t>1820</a:t>
            </a:r>
            <a:r>
              <a:rPr lang="zh-CN" altLang="en-US"/>
              <a:t>年</a:t>
            </a:r>
            <a:r>
              <a:rPr lang="en-US" altLang="zh-CN"/>
              <a:t>2</a:t>
            </a:r>
            <a:r>
              <a:rPr lang="zh-CN" altLang="en-US"/>
              <a:t>月，在爱琴海的米洛斯岛上，一个农夫在一座古墓旁整地时挖掘到一尊女性雕像。她分成上、下两截，并与刻着名字的台座、拿着苹果的手腕以及其它碎片等等一道散落在附近的田地下。已懂得这是值钱的东西的农夫，立刻将它们埋于原地，并报告了在岛上的法国领事。领事稍付定金，即通知当时设在君士坦丁堡的法国大使。几乎与此同时，在爱琴海搞测量的一位法国海军士官，名叫鸠尔</a:t>
            </a:r>
            <a:r>
              <a:rPr lang="en-US" altLang="zh-CN"/>
              <a:t>·</a:t>
            </a:r>
            <a:r>
              <a:rPr lang="zh-CN" altLang="en-US"/>
              <a:t>丢孟</a:t>
            </a:r>
            <a:r>
              <a:rPr lang="en-US" altLang="zh-CN"/>
              <a:t>·</a:t>
            </a:r>
            <a:r>
              <a:rPr lang="zh-CN" altLang="en-US"/>
              <a:t>都尔维尔对此表示了更大的关注。这是一位希腊艺术的爱好者，当他看过这些雕像的部分碎片以后，认为它们是一个整体，并第一个断定这就是维纳斯的雕像。于是立刻告诉农夫，法国决定把她买下，要他不必再到处声张了。随即赶到君士坦丁堡，向大使陈述详情，促使大使下了决心并派专人前去交易。不料岛上的长老出于本岛的利益而中途插手，开会决议命农夫将雕像卖给在土耳其任职的一位希腊大官，当法国人赶到岛上时已经是雕像装船的关头了。见此情景，他们几乎要动武，命令法国船舰随时准备行动。顿时，爱琴海上战云密布。恰巧，一场暴风雨解了围。它推迟了土耳其船只的起航，为法国使者争得了斡旋的时机，他们软硬兼施，把雕像终于转到了法国船上。后来又给岛上赠送金钱，从而取得了岛上放弃雕像的誓约书。雕像顺利运抵巴黎，由于种种政治、人事方面的原因，一直推至 </a:t>
            </a:r>
            <a:r>
              <a:rPr lang="en-US" altLang="zh-CN"/>
              <a:t>1821</a:t>
            </a:r>
            <a:r>
              <a:rPr lang="zh-CN" altLang="en-US"/>
              <a:t>年</a:t>
            </a:r>
            <a:r>
              <a:rPr lang="en-US" altLang="zh-CN"/>
              <a:t>3</a:t>
            </a:r>
            <a:r>
              <a:rPr lang="zh-CN" altLang="en-US"/>
              <a:t>月</a:t>
            </a:r>
            <a:r>
              <a:rPr lang="en-US" altLang="zh-CN"/>
              <a:t>2</a:t>
            </a:r>
            <a:r>
              <a:rPr lang="zh-CN" altLang="en-US"/>
              <a:t>日，国王路易十八才正式接受献礼。从这一天开始，她便成为法国国家财产。当时的登记名称是“在希腊群岛中的米罗斯所发现的维纳斯像”，并被陈列于卢浮宫特辟的专门展室中</a:t>
            </a:r>
            <a:r>
              <a:rPr lang="en-US" altLang="zh-CN"/>
              <a:t>,</a:t>
            </a:r>
            <a:r>
              <a:rPr lang="zh-CN" altLang="en-US"/>
              <a:t>与蒙娜丽莎的微笑、胜利女神的雕像并称为卢浮宫三大镇馆之宝。</a:t>
            </a:r>
          </a:p>
          <a:p>
            <a:pPr algn="just" eaLnBrk="1" hangingPunct="1"/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460500" y="914400"/>
            <a:ext cx="4191000" cy="5715000"/>
            <a:chOff x="144" y="144"/>
            <a:chExt cx="3247" cy="3936"/>
          </a:xfrm>
        </p:grpSpPr>
        <p:pic>
          <p:nvPicPr>
            <p:cNvPr id="17415" name="Picture 3" descr="拉奥孔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" y="144"/>
              <a:ext cx="3247" cy="3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6" name="WordArt 4"/>
            <p:cNvSpPr>
              <a:spLocks noChangeArrowheads="1" noChangeShapeType="1" noTextEdit="1"/>
            </p:cNvSpPr>
            <p:nvPr/>
          </p:nvSpPr>
          <p:spPr bwMode="auto">
            <a:xfrm>
              <a:off x="2256" y="336"/>
              <a:ext cx="864" cy="24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FF00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latin typeface="宋体"/>
                  <a:ea typeface="宋体"/>
                </a:rPr>
                <a:t>拉奥孔</a:t>
              </a:r>
            </a:p>
          </p:txBody>
        </p:sp>
      </p:grpSp>
      <p:pic>
        <p:nvPicPr>
          <p:cNvPr id="14341" name="Picture 5" descr="拉奥孔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2362200"/>
            <a:ext cx="312737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WordArt 7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4345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042988" y="3429000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4" name="TextBox 1">
            <a:hlinkClick r:id="rId5" action="ppaction://hlinkfile"/>
          </p:cNvPr>
          <p:cNvSpPr txBox="1">
            <a:spLocks noChangeArrowheads="1"/>
          </p:cNvSpPr>
          <p:nvPr/>
        </p:nvSpPr>
        <p:spPr bwMode="auto">
          <a:xfrm>
            <a:off x="1460500" y="188913"/>
            <a:ext cx="2390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/>
              <a:t>木马计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资源库\图文\雕塑\古希腊\雅典娜头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60350"/>
            <a:ext cx="3284538" cy="462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4" descr="D:\资源库\图文\雕塑\古希腊\雅典娜168 古希腊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1925"/>
            <a:ext cx="3695700" cy="64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1"/>
          <p:cNvSpPr txBox="1">
            <a:spLocks noChangeArrowheads="1"/>
          </p:cNvSpPr>
          <p:nvPr/>
        </p:nvSpPr>
        <p:spPr bwMode="auto">
          <a:xfrm>
            <a:off x="5651500" y="5508625"/>
            <a:ext cx="2925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 b="1"/>
              <a:t>雅典娜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抱鹅少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97682"/>
            <a:ext cx="4103687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WordArt 4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教学\教学设计-课件\初二\古希腊雕塑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53" name="Group 25"/>
          <p:cNvGraphicFramePr>
            <a:graphicFrameLocks noGrp="1"/>
          </p:cNvGraphicFramePr>
          <p:nvPr/>
        </p:nvGraphicFramePr>
        <p:xfrm>
          <a:off x="1547813" y="908050"/>
          <a:ext cx="6624637" cy="4991101"/>
        </p:xfrm>
        <a:graphic>
          <a:graphicData uri="http://schemas.openxmlformats.org/drawingml/2006/table">
            <a:tbl>
              <a:tblPr/>
              <a:tblGrid>
                <a:gridCol w="1828800"/>
                <a:gridCol w="4795837"/>
              </a:tblGrid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作品名称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7620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《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掷铁饼者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》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造型描述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一个运动员即将抛出铁饼的瞬间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1908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形式特点分析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抓住了运动过程中凝聚力爆发前最精彩的瞬间，展示了运动中人体所具有的冲动感和力度美，把人体的和谐健美和青春的力量表现的淋漓尽致。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内容意义解释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取材于希腊现实生活中的体育竞技活动。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1273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价值判断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是代表体育运动的最佳标志；被认为是“空间中凝固的永恒”。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</a:tbl>
          </a:graphicData>
        </a:graphic>
      </p:graphicFrame>
      <p:sp>
        <p:nvSpPr>
          <p:cNvPr id="21526" name="矩形 5"/>
          <p:cNvSpPr>
            <a:spLocks noChangeArrowheads="1"/>
          </p:cNvSpPr>
          <p:nvPr/>
        </p:nvSpPr>
        <p:spPr bwMode="auto">
          <a:xfrm>
            <a:off x="8316913" y="2062163"/>
            <a:ext cx="719137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感知 </a:t>
            </a:r>
            <a:endParaRPr lang="en-US" altLang="zh-CN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理解</a:t>
            </a:r>
            <a:endParaRPr lang="en-US" altLang="zh-CN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判断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2"/>
          <p:cNvSpPr>
            <a:spLocks noChangeArrowheads="1" noChangeShapeType="1" noTextEdit="1"/>
          </p:cNvSpPr>
          <p:nvPr/>
        </p:nvSpPr>
        <p:spPr bwMode="auto">
          <a:xfrm>
            <a:off x="1676400" y="2514600"/>
            <a:ext cx="1219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宋体"/>
                <a:ea typeface="宋体"/>
              </a:rPr>
              <a:t>参考书目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048000" y="2438400"/>
            <a:ext cx="647700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西方美术史话</a:t>
            </a:r>
            <a:r>
              <a:rPr kumimoji="1" lang="en-US" altLang="zh-CN" sz="2400" b="1"/>
              <a:t>》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外国美术史</a:t>
            </a:r>
            <a:r>
              <a:rPr kumimoji="1" lang="en-US" altLang="zh-CN" sz="2400" b="1"/>
              <a:t>》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西方文化史</a:t>
            </a:r>
            <a:r>
              <a:rPr kumimoji="1" lang="en-US" altLang="zh-CN" sz="2400" b="1"/>
              <a:t>》5</a:t>
            </a:r>
          </a:p>
        </p:txBody>
      </p:sp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1752600" y="4419600"/>
            <a:ext cx="1219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宋体"/>
                <a:ea typeface="宋体"/>
              </a:rPr>
              <a:t>相关链接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276600" y="4376738"/>
            <a:ext cx="6248400" cy="210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2"/>
              </a:rPr>
              <a:t>http://www.iais-pc.com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3"/>
              </a:rPr>
              <a:t>http://www.go2.163.com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4"/>
              </a:rPr>
              <a:t>http://www.hongen.com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kumimoji="1" lang="en-US" altLang="zh-CN" sz="2400" b="1">
              <a:solidFill>
                <a:srgbClr val="FF3300"/>
              </a:solidFill>
            </a:endParaRPr>
          </a:p>
        </p:txBody>
      </p:sp>
      <p:sp>
        <p:nvSpPr>
          <p:cNvPr id="22534" name="WordArt 7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项目状态">
  <a:themeElements>
    <a:clrScheme name="项目状态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项目状态">
      <a:majorFont>
        <a:latin typeface="Times New Roman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项目状态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项目状态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项目状态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项目状态</Template>
  <TotalTime>1206</TotalTime>
  <Words>1184</Words>
  <Application>Microsoft Office PowerPoint</Application>
  <PresentationFormat>全屏显示(4:3)</PresentationFormat>
  <Paragraphs>73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项目状态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典雅优美的古希腊雕塑</dc:title>
  <dc:creator>tianqiang</dc:creator>
  <cp:lastModifiedBy>TIANQIANG</cp:lastModifiedBy>
  <cp:revision>25</cp:revision>
  <dcterms:created xsi:type="dcterms:W3CDTF">2007-03-06T00:33:08Z</dcterms:created>
  <dcterms:modified xsi:type="dcterms:W3CDTF">2015-06-30T07:50:08Z</dcterms:modified>
</cp:coreProperties>
</file>