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04" r:id="rId4"/>
    <p:sldId id="384" r:id="rId5"/>
    <p:sldId id="360" r:id="rId6"/>
    <p:sldId id="383" r:id="rId7"/>
    <p:sldId id="385" r:id="rId8"/>
    <p:sldId id="386" r:id="rId9"/>
    <p:sldId id="387" r:id="rId10"/>
    <p:sldId id="398" r:id="rId11"/>
    <p:sldId id="388" r:id="rId12"/>
    <p:sldId id="389" r:id="rId13"/>
    <p:sldId id="390" r:id="rId14"/>
    <p:sldId id="391" r:id="rId15"/>
    <p:sldId id="392" r:id="rId16"/>
    <p:sldId id="393" r:id="rId17"/>
    <p:sldId id="394" r:id="rId18"/>
    <p:sldId id="396" r:id="rId19"/>
    <p:sldId id="397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24.wmf"/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28.wmf"/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1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e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9.e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12.e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wmf"/><Relationship Id="rId8" Type="http://schemas.openxmlformats.org/officeDocument/2006/relationships/oleObject" Target="../embeddings/oleObject11.bin"/><Relationship Id="rId7" Type="http://schemas.openxmlformats.org/officeDocument/2006/relationships/image" Target="../media/image16.wmf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Relationship Id="rId3" Type="http://schemas.openxmlformats.org/officeDocument/2006/relationships/image" Target="../media/image14.wmf"/><Relationship Id="rId2" Type="http://schemas.openxmlformats.org/officeDocument/2006/relationships/oleObject" Target="../embeddings/oleObject8.bin"/><Relationship Id="rId13" Type="http://schemas.openxmlformats.org/officeDocument/2006/relationships/vmlDrawing" Target="../drawings/vmlDrawing4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18.wmf"/><Relationship Id="rId10" Type="http://schemas.openxmlformats.org/officeDocument/2006/relationships/oleObject" Target="../embeddings/oleObject12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e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wmf"/><Relationship Id="rId8" Type="http://schemas.openxmlformats.org/officeDocument/2006/relationships/oleObject" Target="../embeddings/oleObject17.bin"/><Relationship Id="rId7" Type="http://schemas.openxmlformats.org/officeDocument/2006/relationships/image" Target="../media/image22.wmf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5.bin"/><Relationship Id="rId3" Type="http://schemas.openxmlformats.org/officeDocument/2006/relationships/image" Target="../media/image20.wmf"/><Relationship Id="rId2" Type="http://schemas.openxmlformats.org/officeDocument/2006/relationships/oleObject" Target="../embeddings/oleObject14.bin"/><Relationship Id="rId13" Type="http://schemas.openxmlformats.org/officeDocument/2006/relationships/vmlDrawing" Target="../drawings/vmlDrawing6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24.wmf"/><Relationship Id="rId10" Type="http://schemas.openxmlformats.org/officeDocument/2006/relationships/oleObject" Target="../embeddings/oleObject18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wmf"/><Relationship Id="rId8" Type="http://schemas.openxmlformats.org/officeDocument/2006/relationships/oleObject" Target="../embeddings/oleObject22.bin"/><Relationship Id="rId7" Type="http://schemas.openxmlformats.org/officeDocument/2006/relationships/image" Target="../media/image27.wmf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0.bin"/><Relationship Id="rId3" Type="http://schemas.openxmlformats.org/officeDocument/2006/relationships/image" Target="../media/image25.wmf"/><Relationship Id="rId2" Type="http://schemas.openxmlformats.org/officeDocument/2006/relationships/oleObject" Target="../embeddings/oleObject19.bin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42390" y="1332230"/>
            <a:ext cx="9467850" cy="2387600"/>
          </a:xfrm>
        </p:spPr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3.1.2</a:t>
            </a:r>
            <a:r>
              <a:rPr lang="zh-CN" altLang="en-US" b="1">
                <a:solidFill>
                  <a:srgbClr val="7030A0"/>
                </a:solidFill>
              </a:rPr>
              <a:t>函数的表示法</a:t>
            </a:r>
            <a:endParaRPr lang="zh-CN" altLang="en-US" b="1">
              <a:solidFill>
                <a:srgbClr val="7030A0"/>
              </a:solidFill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292985" y="1437005"/>
            <a:ext cx="551688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P67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92985" y="2373630"/>
            <a:ext cx="776033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体会用三种方法表示函数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Rectangle 2"/>
          <p:cNvSpPr/>
          <p:nvPr/>
        </p:nvSpPr>
        <p:spPr>
          <a:xfrm>
            <a:off x="1290320" y="1185545"/>
            <a:ext cx="1032764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360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如图，把截面半径为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25cm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的圆形木头锯成矩形木料，如果矩形的一边长为</a:t>
            </a:r>
            <a:r>
              <a:rPr lang="en-US" altLang="zh-CN" sz="3600" err="1">
                <a:solidFill>
                  <a:srgbClr val="0000FF"/>
                </a:solidFill>
                <a:latin typeface="宋体" panose="02010600030101010101" pitchFamily="2" charset="-122"/>
              </a:rPr>
              <a:t>xcm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，面积为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ycm</a:t>
            </a:r>
            <a:r>
              <a:rPr lang="en-US" altLang="zh-CN" sz="3600" baseline="300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，把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表示为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的函数．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4101" name="Group 3"/>
          <p:cNvGrpSpPr/>
          <p:nvPr/>
        </p:nvGrpSpPr>
        <p:grpSpPr>
          <a:xfrm>
            <a:off x="4150678" y="2564765"/>
            <a:ext cx="2384425" cy="2411413"/>
            <a:chOff x="3936" y="1632"/>
            <a:chExt cx="1502" cy="1519"/>
          </a:xfrm>
        </p:grpSpPr>
        <p:grpSp>
          <p:nvGrpSpPr>
            <p:cNvPr id="4109" name="Group 4"/>
            <p:cNvGrpSpPr/>
            <p:nvPr/>
          </p:nvGrpSpPr>
          <p:grpSpPr>
            <a:xfrm>
              <a:off x="3936" y="1632"/>
              <a:ext cx="1488" cy="1488"/>
              <a:chOff x="3936" y="1632"/>
              <a:chExt cx="1488" cy="1488"/>
            </a:xfrm>
          </p:grpSpPr>
          <p:grpSp>
            <p:nvGrpSpPr>
              <p:cNvPr id="4112" name="Group 5"/>
              <p:cNvGrpSpPr/>
              <p:nvPr/>
            </p:nvGrpSpPr>
            <p:grpSpPr>
              <a:xfrm>
                <a:off x="3936" y="1632"/>
                <a:ext cx="1488" cy="1488"/>
                <a:chOff x="3936" y="1632"/>
                <a:chExt cx="1488" cy="1488"/>
              </a:xfrm>
            </p:grpSpPr>
            <p:sp>
              <p:nvSpPr>
                <p:cNvPr id="4115" name="Oval 6"/>
                <p:cNvSpPr/>
                <p:nvPr/>
              </p:nvSpPr>
              <p:spPr>
                <a:xfrm>
                  <a:off x="3936" y="1632"/>
                  <a:ext cx="1488" cy="1488"/>
                </a:xfrm>
                <a:prstGeom prst="ellipse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sz="3600" dirty="0">
                    <a:latin typeface="宋体" panose="02010600030101010101" pitchFamily="2" charset="-122"/>
                  </a:endParaRPr>
                </a:p>
              </p:txBody>
            </p:sp>
            <p:sp>
              <p:nvSpPr>
                <p:cNvPr id="4116" name="Rectangle 7"/>
                <p:cNvSpPr/>
                <p:nvPr/>
              </p:nvSpPr>
              <p:spPr>
                <a:xfrm>
                  <a:off x="4080" y="1941"/>
                  <a:ext cx="1200" cy="864"/>
                </a:xfrm>
                <a:prstGeom prst="rect">
                  <a:avLst/>
                </a:prstGeom>
                <a:noFill/>
                <a:ln w="2857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sz="3600" dirty="0">
                    <a:latin typeface="宋体" panose="02010600030101010101" pitchFamily="2" charset="-122"/>
                  </a:endParaRPr>
                </a:p>
              </p:txBody>
            </p:sp>
          </p:grpSp>
          <p:sp>
            <p:nvSpPr>
              <p:cNvPr id="4113" name="Line 8"/>
              <p:cNvSpPr/>
              <p:nvPr/>
            </p:nvSpPr>
            <p:spPr>
              <a:xfrm rot="-180000" flipH="1">
                <a:off x="4704" y="1968"/>
                <a:ext cx="576" cy="384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114" name="Oval 9"/>
              <p:cNvSpPr/>
              <p:nvPr/>
            </p:nvSpPr>
            <p:spPr>
              <a:xfrm>
                <a:off x="4683" y="2352"/>
                <a:ext cx="48" cy="48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3600" dirty="0">
                  <a:latin typeface="宋体" panose="02010600030101010101" pitchFamily="2" charset="-122"/>
                </a:endParaRPr>
              </a:p>
            </p:txBody>
          </p:sp>
        </p:grpSp>
        <p:sp>
          <p:nvSpPr>
            <p:cNvPr id="4110" name="Text Box 10"/>
            <p:cNvSpPr txBox="1"/>
            <p:nvPr/>
          </p:nvSpPr>
          <p:spPr>
            <a:xfrm>
              <a:off x="4560" y="2745"/>
              <a:ext cx="576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600" i="1">
                  <a:latin typeface="Times New Roman" panose="02020603050405020304" charset="0"/>
                </a:rPr>
                <a:t>x</a:t>
              </a:r>
              <a:endParaRPr lang="en-US" altLang="zh-CN" sz="3600" i="1">
                <a:latin typeface="Times New Roman" panose="02020603050405020304" charset="0"/>
              </a:endParaRPr>
            </a:p>
          </p:txBody>
        </p:sp>
        <p:sp>
          <p:nvSpPr>
            <p:cNvPr id="4111" name="Text Box 11"/>
            <p:cNvSpPr txBox="1"/>
            <p:nvPr/>
          </p:nvSpPr>
          <p:spPr>
            <a:xfrm rot="-2176815">
              <a:off x="4574" y="1920"/>
              <a:ext cx="864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600">
                  <a:latin typeface="Arial" panose="020B0604020202020204" pitchFamily="34" charset="0"/>
                </a:rPr>
                <a:t>25cm</a:t>
              </a:r>
              <a:endParaRPr lang="en-US" altLang="zh-CN" sz="3600">
                <a:latin typeface="Arial" panose="020B0604020202020204" pitchFamily="34" charset="0"/>
              </a:endParaRPr>
            </a:p>
          </p:txBody>
        </p:sp>
      </p:grpSp>
      <p:sp>
        <p:nvSpPr>
          <p:cNvPr id="487436" name="Line 12"/>
          <p:cNvSpPr/>
          <p:nvPr/>
        </p:nvSpPr>
        <p:spPr>
          <a:xfrm rot="-120000" flipV="1">
            <a:off x="4401503" y="3761740"/>
            <a:ext cx="990600" cy="6096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</p:sp>
      <p:graphicFrame>
        <p:nvGraphicFramePr>
          <p:cNvPr id="487437" name="Object 13"/>
          <p:cNvGraphicFramePr>
            <a:graphicFrameLocks noChangeAspect="1"/>
          </p:cNvGraphicFramePr>
          <p:nvPr/>
        </p:nvGraphicFramePr>
        <p:xfrm>
          <a:off x="2518728" y="5272405"/>
          <a:ext cx="2678112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1155065" imgH="266700" progId="Equation.DSMT4">
                  <p:embed/>
                </p:oleObj>
              </mc:Choice>
              <mc:Fallback>
                <p:oleObj name="" r:id="rId2" imgW="1155065" imgH="2667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18728" y="5272405"/>
                        <a:ext cx="2678112" cy="617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7438" name="Object 14"/>
          <p:cNvGraphicFramePr>
            <a:graphicFrameLocks noChangeAspect="1"/>
          </p:cNvGraphicFramePr>
          <p:nvPr/>
        </p:nvGraphicFramePr>
        <p:xfrm>
          <a:off x="5404803" y="5393055"/>
          <a:ext cx="1693862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774065" imgH="203200" progId="Equation.DSMT4">
                  <p:embed/>
                </p:oleObj>
              </mc:Choice>
              <mc:Fallback>
                <p:oleObj name="" r:id="rId4" imgW="774065" imgH="2032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4803" y="5393055"/>
                        <a:ext cx="1693862" cy="44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Text Box 15"/>
          <p:cNvSpPr txBox="1"/>
          <p:nvPr/>
        </p:nvSpPr>
        <p:spPr>
          <a:xfrm>
            <a:off x="3961765" y="2815590"/>
            <a:ext cx="457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3600" b="0">
                <a:latin typeface="Arial" panose="020B0604020202020204" pitchFamily="34" charset="0"/>
              </a:rPr>
              <a:t>A</a:t>
            </a:r>
            <a:endParaRPr lang="en-US" altLang="zh-CN" sz="3600" b="0">
              <a:latin typeface="Arial" panose="020B0604020202020204" pitchFamily="34" charset="0"/>
            </a:endParaRPr>
          </a:p>
        </p:txBody>
      </p:sp>
      <p:sp>
        <p:nvSpPr>
          <p:cNvPr id="4104" name="Text Box 16"/>
          <p:cNvSpPr txBox="1"/>
          <p:nvPr/>
        </p:nvSpPr>
        <p:spPr>
          <a:xfrm>
            <a:off x="3983990" y="4331653"/>
            <a:ext cx="457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3600" b="0">
                <a:latin typeface="Arial" panose="020B0604020202020204" pitchFamily="34" charset="0"/>
              </a:rPr>
              <a:t>B</a:t>
            </a:r>
            <a:endParaRPr lang="en-US" altLang="zh-CN" sz="3600" b="0">
              <a:latin typeface="Arial" panose="020B0604020202020204" pitchFamily="34" charset="0"/>
            </a:endParaRPr>
          </a:p>
        </p:txBody>
      </p:sp>
      <p:sp>
        <p:nvSpPr>
          <p:cNvPr id="4105" name="Text Box 17"/>
          <p:cNvSpPr txBox="1"/>
          <p:nvPr/>
        </p:nvSpPr>
        <p:spPr>
          <a:xfrm>
            <a:off x="6317615" y="4396740"/>
            <a:ext cx="457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3600" b="0">
                <a:latin typeface="Arial" panose="020B0604020202020204" pitchFamily="34" charset="0"/>
              </a:rPr>
              <a:t>C</a:t>
            </a:r>
            <a:endParaRPr lang="en-US" altLang="zh-CN" sz="3600" b="0">
              <a:latin typeface="Arial" panose="020B0604020202020204" pitchFamily="34" charset="0"/>
            </a:endParaRPr>
          </a:p>
        </p:txBody>
      </p:sp>
      <p:sp>
        <p:nvSpPr>
          <p:cNvPr id="4106" name="Text Box 18"/>
          <p:cNvSpPr txBox="1"/>
          <p:nvPr/>
        </p:nvSpPr>
        <p:spPr>
          <a:xfrm>
            <a:off x="6350953" y="2802890"/>
            <a:ext cx="457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3600" b="0">
                <a:latin typeface="Arial" panose="020B0604020202020204" pitchFamily="34" charset="0"/>
              </a:rPr>
              <a:t>D</a:t>
            </a:r>
            <a:endParaRPr lang="en-US" altLang="zh-CN" sz="3600" b="0">
              <a:latin typeface="Arial" panose="020B0604020202020204" pitchFamily="34" charset="0"/>
            </a:endParaRPr>
          </a:p>
        </p:txBody>
      </p:sp>
      <p:sp>
        <p:nvSpPr>
          <p:cNvPr id="487445" name="Rectangle 21"/>
          <p:cNvSpPr/>
          <p:nvPr/>
        </p:nvSpPr>
        <p:spPr>
          <a:xfrm>
            <a:off x="1412240" y="5166043"/>
            <a:ext cx="1550670" cy="646430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>
            <a:spAutoFit/>
          </a:bodyPr>
          <a:p>
            <a:r>
              <a:rPr lang="zh-CN" altLang="en-US" sz="3600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提示：</a:t>
            </a:r>
            <a:endParaRPr lang="zh-CN" altLang="en-US" sz="3600" dirty="0">
              <a:solidFill>
                <a:srgbClr val="CC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48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48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48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Text Box 2"/>
          <p:cNvSpPr txBox="1"/>
          <p:nvPr/>
        </p:nvSpPr>
        <p:spPr>
          <a:xfrm>
            <a:off x="684213" y="1146493"/>
            <a:ext cx="47720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charset="0"/>
              </a:rPr>
              <a:t>例</a:t>
            </a:r>
            <a:r>
              <a:rPr lang="en-US" altLang="zh-CN" sz="3200" b="1">
                <a:latin typeface="Times New Roman" panose="02020603050405020304" charset="0"/>
              </a:rPr>
              <a:t>5  </a:t>
            </a:r>
            <a:r>
              <a:rPr lang="zh-CN" altLang="en-US" sz="3200" b="1" dirty="0">
                <a:latin typeface="Times New Roman" panose="02020603050405020304" charset="0"/>
              </a:rPr>
              <a:t>画出函数</a:t>
            </a:r>
            <a:r>
              <a:rPr lang="en-US" altLang="zh-CN" sz="3200" b="1">
                <a:latin typeface="Times New Roman" panose="02020603050405020304" charset="0"/>
              </a:rPr>
              <a:t>y=|x|</a:t>
            </a:r>
            <a:r>
              <a:rPr lang="zh-CN" altLang="en-US" sz="3200" b="1" dirty="0">
                <a:latin typeface="Times New Roman" panose="02020603050405020304" charset="0"/>
              </a:rPr>
              <a:t>的图象</a:t>
            </a:r>
            <a:r>
              <a:rPr lang="en-US" altLang="zh-CN" sz="3200" b="1">
                <a:latin typeface="Times New Roman" panose="02020603050405020304" charset="0"/>
              </a:rPr>
              <a:t>.</a:t>
            </a:r>
            <a:endParaRPr lang="en-US" altLang="zh-CN" sz="3200" b="1">
              <a:latin typeface="Times New Roman" panose="02020603050405020304" charset="0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684213" y="1938655"/>
            <a:ext cx="5157787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000" b="1" dirty="0">
                <a:latin typeface="Times New Roman" panose="02020603050405020304" charset="0"/>
              </a:rPr>
              <a:t>解：由绝对值的概念，我们有</a:t>
            </a:r>
            <a:endParaRPr lang="zh-CN" altLang="en-US" sz="3000" b="1" dirty="0">
              <a:latin typeface="Times New Roman" panose="02020603050405020304" charset="0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2124075" y="3018155"/>
            <a:ext cx="6159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3200" b="1">
                <a:latin typeface="Times New Roman" panose="02020603050405020304" charset="0"/>
              </a:rPr>
              <a:t>y=</a:t>
            </a:r>
            <a:endParaRPr lang="en-US" altLang="zh-CN" sz="3200" b="1">
              <a:latin typeface="Times New Roman" panose="02020603050405020304" charset="0"/>
            </a:endParaRPr>
          </a:p>
        </p:txBody>
      </p:sp>
      <p:sp>
        <p:nvSpPr>
          <p:cNvPr id="19461" name="AutoShape 5"/>
          <p:cNvSpPr/>
          <p:nvPr/>
        </p:nvSpPr>
        <p:spPr>
          <a:xfrm>
            <a:off x="2843213" y="287528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Verdana" panose="020B0604030504040204" pitchFamily="34" charset="0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3059113" y="2730818"/>
            <a:ext cx="1708150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latin typeface="Times New Roman" panose="02020603050405020304" charset="0"/>
              </a:rPr>
              <a:t>x,   x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≥0,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-x,  x&lt;0.</a:t>
            </a:r>
            <a:endParaRPr lang="en-US" altLang="zh-CN" sz="3200" b="1"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2405380" y="4301490"/>
            <a:ext cx="18815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Times New Roman" panose="02020603050405020304" charset="0"/>
              </a:rPr>
              <a:t>图象如下：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grpSp>
        <p:nvGrpSpPr>
          <p:cNvPr id="8235" name="组合 8234"/>
          <p:cNvGrpSpPr/>
          <p:nvPr/>
        </p:nvGrpSpPr>
        <p:grpSpPr>
          <a:xfrm>
            <a:off x="6286500" y="2636838"/>
            <a:ext cx="5221288" cy="3338512"/>
            <a:chOff x="1698" y="2055"/>
            <a:chExt cx="3289" cy="2103"/>
          </a:xfrm>
        </p:grpSpPr>
        <p:sp>
          <p:nvSpPr>
            <p:cNvPr id="8204" name="Line 11"/>
            <p:cNvSpPr/>
            <p:nvPr/>
          </p:nvSpPr>
          <p:spPr>
            <a:xfrm>
              <a:off x="3286" y="3812"/>
              <a:ext cx="0" cy="11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05" name="Line 12"/>
            <p:cNvSpPr/>
            <p:nvPr/>
          </p:nvSpPr>
          <p:spPr>
            <a:xfrm flipV="1">
              <a:off x="3513" y="3812"/>
              <a:ext cx="0" cy="11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06" name="Line 13"/>
            <p:cNvSpPr/>
            <p:nvPr/>
          </p:nvSpPr>
          <p:spPr>
            <a:xfrm>
              <a:off x="3740" y="3812"/>
              <a:ext cx="0" cy="11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07" name="Line 14"/>
            <p:cNvSpPr/>
            <p:nvPr/>
          </p:nvSpPr>
          <p:spPr>
            <a:xfrm>
              <a:off x="2832" y="3812"/>
              <a:ext cx="0" cy="11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08" name="Line 15"/>
            <p:cNvSpPr/>
            <p:nvPr/>
          </p:nvSpPr>
          <p:spPr>
            <a:xfrm>
              <a:off x="2606" y="3812"/>
              <a:ext cx="0" cy="11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09" name="Line 16"/>
            <p:cNvSpPr/>
            <p:nvPr/>
          </p:nvSpPr>
          <p:spPr>
            <a:xfrm flipV="1">
              <a:off x="2379" y="3812"/>
              <a:ext cx="0" cy="113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0" name="Line 18"/>
            <p:cNvSpPr/>
            <p:nvPr/>
          </p:nvSpPr>
          <p:spPr>
            <a:xfrm>
              <a:off x="3059" y="3699"/>
              <a:ext cx="114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1" name="Line 19"/>
            <p:cNvSpPr/>
            <p:nvPr/>
          </p:nvSpPr>
          <p:spPr>
            <a:xfrm>
              <a:off x="3059" y="3472"/>
              <a:ext cx="114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2" name="Line 21"/>
            <p:cNvSpPr/>
            <p:nvPr/>
          </p:nvSpPr>
          <p:spPr>
            <a:xfrm>
              <a:off x="3059" y="3245"/>
              <a:ext cx="114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3" name="Line 22"/>
            <p:cNvSpPr/>
            <p:nvPr/>
          </p:nvSpPr>
          <p:spPr>
            <a:xfrm>
              <a:off x="3059" y="3018"/>
              <a:ext cx="114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4" name="Line 37"/>
            <p:cNvSpPr/>
            <p:nvPr/>
          </p:nvSpPr>
          <p:spPr>
            <a:xfrm>
              <a:off x="3059" y="2791"/>
              <a:ext cx="114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6" name="Line 8"/>
            <p:cNvSpPr/>
            <p:nvPr/>
          </p:nvSpPr>
          <p:spPr>
            <a:xfrm>
              <a:off x="1811" y="3925"/>
              <a:ext cx="3176" cy="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8217" name="Line 9"/>
            <p:cNvSpPr/>
            <p:nvPr/>
          </p:nvSpPr>
          <p:spPr>
            <a:xfrm flipV="1">
              <a:off x="3059" y="2111"/>
              <a:ext cx="0" cy="2041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8221" name="Text Box 24"/>
            <p:cNvSpPr txBox="1"/>
            <p:nvPr/>
          </p:nvSpPr>
          <p:spPr>
            <a:xfrm>
              <a:off x="2492" y="3925"/>
              <a:ext cx="454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Arial" panose="020B0604020202020204" pitchFamily="34" charset="0"/>
                </a:rPr>
                <a:t>-2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2" name="Text Box 26"/>
            <p:cNvSpPr txBox="1"/>
            <p:nvPr/>
          </p:nvSpPr>
          <p:spPr>
            <a:xfrm>
              <a:off x="2265" y="3925"/>
              <a:ext cx="244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-3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3" name="Text Box 27"/>
            <p:cNvSpPr txBox="1"/>
            <p:nvPr/>
          </p:nvSpPr>
          <p:spPr>
            <a:xfrm>
              <a:off x="2882" y="3925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0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4" name="Text Box 28"/>
            <p:cNvSpPr txBox="1"/>
            <p:nvPr/>
          </p:nvSpPr>
          <p:spPr>
            <a:xfrm>
              <a:off x="3171" y="3925"/>
              <a:ext cx="228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Arial" panose="020B0604020202020204" pitchFamily="34" charset="0"/>
                </a:rPr>
                <a:t>1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5" name="Text Box 29"/>
            <p:cNvSpPr txBox="1"/>
            <p:nvPr/>
          </p:nvSpPr>
          <p:spPr>
            <a:xfrm>
              <a:off x="3430" y="3921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2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6" name="Text Box 30"/>
            <p:cNvSpPr txBox="1"/>
            <p:nvPr/>
          </p:nvSpPr>
          <p:spPr>
            <a:xfrm>
              <a:off x="3682" y="3921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3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7" name="Text Box 31"/>
            <p:cNvSpPr txBox="1"/>
            <p:nvPr/>
          </p:nvSpPr>
          <p:spPr>
            <a:xfrm>
              <a:off x="4760" y="3870"/>
              <a:ext cx="188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x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8" name="Text Box 32"/>
            <p:cNvSpPr txBox="1"/>
            <p:nvPr/>
          </p:nvSpPr>
          <p:spPr>
            <a:xfrm>
              <a:off x="2888" y="2055"/>
              <a:ext cx="188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y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29" name="Text Box 33"/>
            <p:cNvSpPr txBox="1"/>
            <p:nvPr/>
          </p:nvSpPr>
          <p:spPr>
            <a:xfrm>
              <a:off x="2888" y="3581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1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30" name="Text Box 34"/>
            <p:cNvSpPr txBox="1"/>
            <p:nvPr/>
          </p:nvSpPr>
          <p:spPr>
            <a:xfrm>
              <a:off x="2888" y="3354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2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31" name="Text Box 35"/>
            <p:cNvSpPr txBox="1"/>
            <p:nvPr/>
          </p:nvSpPr>
          <p:spPr>
            <a:xfrm>
              <a:off x="2888" y="3132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3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32" name="Text Box 36"/>
            <p:cNvSpPr txBox="1"/>
            <p:nvPr/>
          </p:nvSpPr>
          <p:spPr>
            <a:xfrm>
              <a:off x="2888" y="2901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4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33" name="Text Box 38"/>
            <p:cNvSpPr txBox="1"/>
            <p:nvPr/>
          </p:nvSpPr>
          <p:spPr>
            <a:xfrm>
              <a:off x="2888" y="2674"/>
              <a:ext cx="196" cy="231"/>
            </a:xfrm>
            <a:prstGeom prst="rect">
              <a:avLst/>
            </a:prstGeom>
            <a:noFill/>
            <a:ln w="31750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5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8219" name="Line 41"/>
            <p:cNvSpPr/>
            <p:nvPr/>
          </p:nvSpPr>
          <p:spPr>
            <a:xfrm flipV="1">
              <a:off x="3059" y="2565"/>
              <a:ext cx="1361" cy="136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20" name="Line 42"/>
            <p:cNvSpPr/>
            <p:nvPr/>
          </p:nvSpPr>
          <p:spPr>
            <a:xfrm flipH="1" flipV="1">
              <a:off x="1698" y="2565"/>
              <a:ext cx="1361" cy="1360"/>
            </a:xfrm>
            <a:prstGeom prst="line">
              <a:avLst/>
            </a:prstGeom>
            <a:ln w="317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03" name="Text Box 46"/>
            <p:cNvSpPr txBox="1"/>
            <p:nvPr/>
          </p:nvSpPr>
          <p:spPr>
            <a:xfrm>
              <a:off x="2719" y="3927"/>
              <a:ext cx="24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Arial" panose="020B0604020202020204" pitchFamily="34" charset="0"/>
                </a:rPr>
                <a:t>-1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186930" y="1754505"/>
            <a:ext cx="551688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画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P69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练习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 bldLvl="0" animBg="1"/>
      <p:bldP spid="19462" grpId="0"/>
      <p:bldP spid="1946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9458" name="Text Box 2"/>
              <p:cNvSpPr txBox="1"/>
              <p:nvPr/>
            </p:nvSpPr>
            <p:spPr>
              <a:xfrm>
                <a:off x="684530" y="1146810"/>
                <a:ext cx="11229975" cy="27311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 algn="l">
                  <a:lnSpc>
                    <a:spcPct val="130000"/>
                  </a:lnSpc>
                </a:pPr>
                <a:r>
                  <a:rPr lang="zh-CN" altLang="en-US" sz="3200" b="1" dirty="0">
                    <a:latin typeface="Times New Roman" panose="02020603050405020304" charset="0"/>
                  </a:rPr>
                  <a:t>例</a:t>
                </a:r>
                <a:r>
                  <a:rPr lang="en-US" altLang="zh-CN" sz="3200" b="1">
                    <a:latin typeface="Times New Roman" panose="02020603050405020304" charset="0"/>
                  </a:rPr>
                  <a:t>6  </a:t>
                </a:r>
                <a:r>
                  <a:rPr lang="zh-CN" altLang="en-US" sz="3200" b="1" dirty="0">
                    <a:latin typeface="Times New Roman" panose="02020603050405020304" charset="0"/>
                  </a:rPr>
                  <a:t>函数</a:t>
                </a:r>
                <a:r>
                  <a:rPr lang="en-US" altLang="zh-CN" sz="3200" b="1" dirty="0">
                    <a:latin typeface="Times New Roman" panose="02020603050405020304" charset="0"/>
                  </a:rPr>
                  <a:t> </a:t>
                </a:r>
                <a:r>
                  <a:rPr lang="en-US" altLang="zh-CN" sz="3600" b="1" i="1" dirty="0">
                    <a:latin typeface="Times New Roman" panose="02020603050405020304" charset="0"/>
                  </a:rPr>
                  <a:t>f</a:t>
                </a:r>
                <a:r>
                  <a:rPr lang="en-US" altLang="zh-CN" sz="3600" b="1" dirty="0">
                    <a:latin typeface="Times New Roman" panose="02020603050405020304" charset="0"/>
                  </a:rPr>
                  <a:t>(</a:t>
                </a:r>
                <a:r>
                  <a:rPr lang="en-US" altLang="zh-CN" sz="3600" b="1" i="1" dirty="0">
                    <a:latin typeface="Times New Roman" panose="02020603050405020304" charset="0"/>
                  </a:rPr>
                  <a:t>x</a:t>
                </a:r>
                <a:r>
                  <a:rPr lang="en-US" altLang="zh-CN" sz="3600" b="1" dirty="0">
                    <a:latin typeface="Times New Roman" panose="02020603050405020304" charset="0"/>
                  </a:rPr>
                  <a:t>)=</a:t>
                </a:r>
                <a:r>
                  <a:rPr lang="en-US" altLang="zh-CN" sz="3600" b="1" i="1" dirty="0">
                    <a:latin typeface="Times New Roman" panose="02020603050405020304" charset="0"/>
                  </a:rPr>
                  <a:t>x</a:t>
                </a:r>
                <a:r>
                  <a:rPr lang="en-US" altLang="zh-CN" sz="3600" b="1" dirty="0">
                    <a:latin typeface="Times New Roman" panose="02020603050405020304" charset="0"/>
                  </a:rPr>
                  <a:t>+1, </a:t>
                </a:r>
                <a:r>
                  <a:rPr lang="en-US" altLang="zh-CN" sz="3600" b="1" i="1" dirty="0">
                    <a:latin typeface="Times New Roman" panose="02020603050405020304" charset="0"/>
                  </a:rPr>
                  <a:t>g</a:t>
                </a:r>
                <a:r>
                  <a:rPr lang="en-US" altLang="zh-CN" sz="3600" b="1" dirty="0">
                    <a:latin typeface="Times New Roman" panose="02020603050405020304" charset="0"/>
                  </a:rPr>
                  <a:t>(</a:t>
                </a:r>
                <a:r>
                  <a:rPr lang="en-US" altLang="zh-CN" sz="3600" b="1" i="1" dirty="0">
                    <a:latin typeface="Times New Roman" panose="02020603050405020304" charset="0"/>
                  </a:rPr>
                  <a:t>x</a:t>
                </a:r>
                <a:r>
                  <a:rPr lang="en-US" altLang="zh-CN" sz="3600" b="1" dirty="0">
                    <a:latin typeface="Times New Roman" panose="02020603050405020304" charset="0"/>
                  </a:rPr>
                  <a:t>)=(x+1)</a:t>
                </a:r>
                <a:r>
                  <a:rPr lang="en-US" altLang="zh-CN" sz="3600" b="1" baseline="30000" dirty="0">
                    <a:latin typeface="Times New Roman" panose="02020603050405020304" charset="0"/>
                  </a:rPr>
                  <a:t>2</a:t>
                </a:r>
                <a:r>
                  <a:rPr lang="en-US" altLang="zh-CN" sz="3200" b="1" dirty="0">
                    <a:latin typeface="Times New Roman" panose="02020603050405020304" charset="0"/>
                  </a:rPr>
                  <a:t>, x</a:t>
                </a:r>
                <a14:m>
                  <m:oMath xmlns:m="http://schemas.openxmlformats.org/officeDocument/2006/math">
                    <m:r>
                      <a:rPr lang="en-US" altLang="zh-CN" sz="3200" b="1" i="1" dirty="0">
                        <a:latin typeface="Cambria Math" panose="02040503050406030204" charset="0"/>
                        <a:cs typeface="Cambria Math" panose="02040503050406030204" charset="0"/>
                      </a:rPr>
                      <m:t>∈</m:t>
                    </m:r>
                    <m:r>
                      <a:rPr lang="en-US" altLang="zh-CN" sz="3200" b="1" i="1" dirty="0">
                        <a:latin typeface="Cambria Math" panose="02040503050406030204" charset="0"/>
                        <a:cs typeface="Cambria Math" panose="02040503050406030204" charset="0"/>
                      </a:rPr>
                      <m:t>𝑹</m:t>
                    </m:r>
                  </m:oMath>
                </a14:m>
                <a:r>
                  <a:rPr lang="en-US" altLang="zh-CN" sz="3200" b="1">
                    <a:latin typeface="Times New Roman" panose="02020603050405020304" charset="0"/>
                  </a:rPr>
                  <a:t>.</a:t>
                </a:r>
                <a:endParaRPr lang="en-US" altLang="zh-CN" sz="3200" b="1">
                  <a:latin typeface="Times New Roman" panose="02020603050405020304" charset="0"/>
                </a:endParaRPr>
              </a:p>
              <a:p>
                <a:pPr algn="l">
                  <a:lnSpc>
                    <a:spcPct val="130000"/>
                  </a:lnSpc>
                </a:pPr>
                <a:r>
                  <a:rPr lang="en-US" altLang="zh-CN" sz="3200" b="1">
                    <a:latin typeface="Times New Roman" panose="02020603050405020304" charset="0"/>
                  </a:rPr>
                  <a:t>       (1)</a:t>
                </a:r>
                <a:r>
                  <a:rPr lang="zh-CN" altLang="en-US" sz="3200" b="1">
                    <a:latin typeface="Times New Roman" panose="02020603050405020304" charset="0"/>
                  </a:rPr>
                  <a:t>在同一直角坐标系中画出两个函数的图像；</a:t>
                </a:r>
                <a:endParaRPr lang="zh-CN" altLang="en-US" sz="3200" b="1">
                  <a:latin typeface="Times New Roman" panose="02020603050405020304" charset="0"/>
                </a:endParaRPr>
              </a:p>
              <a:p>
                <a:pPr marL="0" lvl="0" indent="0" algn="l">
                  <a:lnSpc>
                    <a:spcPct val="130000"/>
                  </a:lnSpc>
                  <a:buNone/>
                </a:pPr>
                <a:r>
                  <a:rPr lang="en-US" altLang="zh-CN" sz="3200" b="1">
                    <a:solidFill>
                      <a:schemeClr val="tx1"/>
                    </a:solidFill>
                    <a:latin typeface="Times New Roman" panose="02020603050405020304" charset="0"/>
                  </a:rPr>
                  <a:t>       </a:t>
                </a:r>
                <a:r>
                  <a:rPr lang="zh-CN" altLang="en-US" sz="3200" b="1">
                    <a:solidFill>
                      <a:schemeClr val="tx1"/>
                    </a:solidFill>
                    <a:latin typeface="Times New Roman" panose="02020603050405020304" charset="0"/>
                  </a:rPr>
                  <a:t>(2)</a:t>
                </a:r>
                <a14:m>
                  <m:oMath xmlns:m="http://schemas.openxmlformats.org/officeDocument/2006/math">
                    <m:r>
                      <a:rPr lang="zh-CN" altLang="en-US" sz="3200" b="1">
                        <a:latin typeface="Times New Roman" panose="02020603050405020304" charset="0"/>
                      </a:rPr>
                      <m:t>∀</m:t>
                    </m:r>
                  </m:oMath>
                </a14:m>
                <a:r>
                  <a:rPr lang="zh-CN" altLang="en-US" sz="3200" b="1">
                    <a:latin typeface="Times New Roman" panose="02020603050405020304" charset="0"/>
                    <a:sym typeface="+mn-ea"/>
                  </a:rPr>
                  <a:t>x</a:t>
                </a:r>
                <a14:m>
                  <m:oMath xmlns:m="http://schemas.openxmlformats.org/officeDocument/2006/math">
                    <m:r>
                      <a:rPr lang="zh-CN" altLang="en-US" sz="3200" b="1">
                        <a:latin typeface="Times New Roman" panose="02020603050405020304" charset="0"/>
                      </a:rPr>
                      <m:t>∈</m:t>
                    </m:r>
                    <m:r>
                      <a:rPr lang="zh-CN" altLang="en-US" sz="3200" b="1">
                        <a:latin typeface="Times New Roman" panose="02020603050405020304" charset="0"/>
                      </a:rPr>
                      <m:t>𝑹</m:t>
                    </m:r>
                  </m:oMath>
                </a14:m>
                <a:r>
                  <a:rPr lang="zh-CN" altLang="en-US" sz="3200" b="1">
                    <a:latin typeface="Times New Roman" panose="02020603050405020304" charset="0"/>
                  </a:rPr>
                  <a:t>，用</a:t>
                </a:r>
                <a:r>
                  <a:rPr lang="en-US" altLang="zh-CN" sz="3200" b="1">
                    <a:latin typeface="Times New Roman" panose="02020603050405020304" charset="0"/>
                  </a:rPr>
                  <a:t>M(x)</a:t>
                </a:r>
                <a:r>
                  <a:rPr lang="zh-CN" altLang="en-US" sz="3200" b="1">
                    <a:latin typeface="Times New Roman" panose="02020603050405020304" charset="0"/>
                  </a:rPr>
                  <a:t>表示</a:t>
                </a:r>
                <a:r>
                  <a:rPr lang="en-US" altLang="zh-CN" sz="3200" b="1" i="1">
                    <a:latin typeface="Times New Roman" panose="02020603050405020304" charset="0"/>
                    <a:sym typeface="+mn-ea"/>
                  </a:rPr>
                  <a:t>f</a:t>
                </a:r>
                <a:r>
                  <a:rPr lang="en-US" altLang="zh-CN" sz="3200" b="1">
                    <a:latin typeface="Times New Roman" panose="02020603050405020304" charset="0"/>
                    <a:sym typeface="+mn-ea"/>
                  </a:rPr>
                  <a:t>(x), </a:t>
                </a:r>
                <a:r>
                  <a:rPr lang="en-US" altLang="zh-CN" sz="3200" b="1" i="1" dirty="0">
                    <a:latin typeface="Times New Roman" panose="02020603050405020304" charset="0"/>
                    <a:sym typeface="+mn-ea"/>
                  </a:rPr>
                  <a:t>g</a:t>
                </a:r>
                <a:r>
                  <a:rPr lang="en-US" altLang="zh-CN" sz="3200" b="1" dirty="0">
                    <a:latin typeface="Times New Roman" panose="02020603050405020304" charset="0"/>
                    <a:sym typeface="+mn-ea"/>
                  </a:rPr>
                  <a:t>(</a:t>
                </a:r>
                <a:r>
                  <a:rPr lang="en-US" altLang="zh-CN" sz="3200" b="1" i="1" dirty="0">
                    <a:latin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3200" b="1" dirty="0">
                    <a:latin typeface="Times New Roman" panose="02020603050405020304" charset="0"/>
                    <a:sym typeface="+mn-ea"/>
                  </a:rPr>
                  <a:t>)</a:t>
                </a:r>
                <a:r>
                  <a:rPr lang="zh-CN" altLang="en-US" sz="3200" b="1" dirty="0">
                    <a:latin typeface="Times New Roman" panose="02020603050405020304" charset="0"/>
                    <a:sym typeface="+mn-ea"/>
                  </a:rPr>
                  <a:t>中的最大者，记为：</a:t>
                </a:r>
                <a:r>
                  <a:rPr lang="en-US" altLang="zh-CN" sz="3200" b="1" dirty="0">
                    <a:latin typeface="Times New Roman" panose="02020603050405020304" charset="0"/>
                    <a:sym typeface="+mn-ea"/>
                  </a:rPr>
                  <a:t>  </a:t>
                </a:r>
                <a:endParaRPr lang="en-US" altLang="zh-CN" sz="3200" b="1" dirty="0">
                  <a:latin typeface="Times New Roman" panose="02020603050405020304" charset="0"/>
                  <a:sym typeface="+mn-ea"/>
                </a:endParaRPr>
              </a:p>
              <a:p>
                <a:pPr marL="0" lvl="0" indent="0" algn="l">
                  <a:lnSpc>
                    <a:spcPct val="130000"/>
                  </a:lnSpc>
                  <a:buNone/>
                </a:pPr>
                <a:r>
                  <a:rPr lang="en-US" altLang="zh-CN" sz="3200" b="1" dirty="0">
                    <a:latin typeface="Times New Roman" panose="02020603050405020304" charset="0"/>
                    <a:sym typeface="+mn-ea"/>
                  </a:rPr>
                  <a:t>                        </a:t>
                </a:r>
                <a:r>
                  <a:rPr lang="en-US" altLang="zh-CN" sz="3200" b="1">
                    <a:latin typeface="Times New Roman" panose="02020603050405020304" charset="0"/>
                    <a:sym typeface="+mn-ea"/>
                  </a:rPr>
                  <a:t>M(x)</a:t>
                </a:r>
                <a:r>
                  <a:rPr lang="en-US" altLang="zh-CN" sz="3200" b="1">
                    <a:latin typeface="Times New Roman" panose="02020603050405020304" charset="0"/>
                  </a:rPr>
                  <a:t>=max{</a:t>
                </a:r>
                <a:r>
                  <a:rPr lang="en-US" altLang="zh-CN" sz="3200" b="1" i="1">
                    <a:latin typeface="Times New Roman" panose="02020603050405020304" charset="0"/>
                  </a:rPr>
                  <a:t>f</a:t>
                </a:r>
                <a:r>
                  <a:rPr lang="en-US" altLang="zh-CN" sz="3200" b="1">
                    <a:latin typeface="Times New Roman" panose="02020603050405020304" charset="0"/>
                  </a:rPr>
                  <a:t>(x), </a:t>
                </a:r>
                <a:r>
                  <a:rPr lang="en-US" altLang="zh-CN" sz="3200" b="1" i="1" dirty="0">
                    <a:latin typeface="Times New Roman" panose="02020603050405020304" charset="0"/>
                    <a:sym typeface="+mn-ea"/>
                  </a:rPr>
                  <a:t>g</a:t>
                </a:r>
                <a:r>
                  <a:rPr lang="en-US" altLang="zh-CN" sz="3200" b="1" dirty="0">
                    <a:latin typeface="Times New Roman" panose="02020603050405020304" charset="0"/>
                    <a:sym typeface="+mn-ea"/>
                  </a:rPr>
                  <a:t>(</a:t>
                </a:r>
                <a:r>
                  <a:rPr lang="en-US" altLang="zh-CN" sz="3200" b="1" i="1" dirty="0">
                    <a:latin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3200" b="1" dirty="0">
                    <a:latin typeface="Times New Roman" panose="02020603050405020304" charset="0"/>
                    <a:sym typeface="+mn-ea"/>
                  </a:rPr>
                  <a:t>)}</a:t>
                </a:r>
                <a:endParaRPr lang="zh-CN" altLang="en-US" sz="3200" b="1">
                  <a:latin typeface="Times New Roman" panose="02020603050405020304" charset="0"/>
                </a:endParaRPr>
              </a:p>
            </p:txBody>
          </p:sp>
        </mc:Choice>
        <mc:Fallback>
          <p:sp>
            <p:nvSpPr>
              <p:cNvPr id="19458" name="Text 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530" y="1146810"/>
                <a:ext cx="11229975" cy="2731135"/>
              </a:xfrm>
              <a:prstGeom prst="rect">
                <a:avLst/>
              </a:prstGeom>
              <a:blipFill rotWithShape="1">
                <a:blip r:embed="rId2"/>
                <a:stretch>
                  <a:fillRect t="-2511"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文本框 1"/>
          <p:cNvSpPr txBox="1"/>
          <p:nvPr/>
        </p:nvSpPr>
        <p:spPr>
          <a:xfrm>
            <a:off x="1997075" y="4490085"/>
            <a:ext cx="551688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做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P69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练习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3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0722" name="内容占位符 30721"/>
          <p:cNvGraphicFramePr/>
          <p:nvPr>
            <p:ph idx="4294967295"/>
            <p:custDataLst>
              <p:tags r:id="rId2"/>
            </p:custDataLst>
          </p:nvPr>
        </p:nvGraphicFramePr>
        <p:xfrm>
          <a:off x="1260475" y="2260600"/>
          <a:ext cx="10498455" cy="3291205"/>
        </p:xfrm>
        <a:graphic>
          <a:graphicData uri="http://schemas.openxmlformats.org/drawingml/2006/table">
            <a:tbl>
              <a:tblPr/>
              <a:tblGrid>
                <a:gridCol w="1816735"/>
                <a:gridCol w="1447165"/>
                <a:gridCol w="1446530"/>
                <a:gridCol w="1447165"/>
                <a:gridCol w="1446530"/>
                <a:gridCol w="1447165"/>
                <a:gridCol w="1447165"/>
              </a:tblGrid>
              <a:tr h="780415"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zh-CN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1">
                    <a:lnL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第</a:t>
                      </a: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次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第</a:t>
                      </a: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2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次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第</a:t>
                      </a: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3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次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第</a:t>
                      </a: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4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次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第</a:t>
                      </a: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5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次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第</a:t>
                      </a: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6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次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王伟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1">
                    <a:lnL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98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87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91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88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335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张城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1">
                    <a:lnL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90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76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88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75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86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80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赵磊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1">
                    <a:lnL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68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65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73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72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75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82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8055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班级平均分</a:t>
                      </a:r>
                      <a:endParaRPr lang="zh-CN" altLang="en-US" sz="2800" b="1" dirty="0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1">
                    <a:lnL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88.2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78.3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85.4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80.3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75.7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82.6</a:t>
                      </a:r>
                      <a:endParaRPr lang="en-US" altLang="zh-CN" sz="28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90000" marR="90000" marT="46806" marB="46806" anchor="ctr" anchorCtr="0">
                    <a:lnL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9900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72" name="Text Box 60"/>
          <p:cNvSpPr txBox="1"/>
          <p:nvPr/>
        </p:nvSpPr>
        <p:spPr>
          <a:xfrm>
            <a:off x="1260475" y="1014095"/>
            <a:ext cx="10499090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2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下表是某校高一（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）班三名同学在高一学年度六次数学测试的成绩及班级平均分表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 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773" name="Text Box 61"/>
          <p:cNvSpPr txBox="1"/>
          <p:nvPr/>
        </p:nvSpPr>
        <p:spPr>
          <a:xfrm>
            <a:off x="1311275" y="5653405"/>
            <a:ext cx="103422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请你对这三位同学在高一学年度的数学学习情况做一个分析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774" name="Line 149"/>
          <p:cNvSpPr/>
          <p:nvPr/>
        </p:nvSpPr>
        <p:spPr>
          <a:xfrm>
            <a:off x="1330008" y="2540000"/>
            <a:ext cx="1125537" cy="252413"/>
          </a:xfrm>
          <a:prstGeom prst="line">
            <a:avLst/>
          </a:prstGeom>
          <a:ln w="9525">
            <a:noFill/>
          </a:ln>
        </p:spPr>
      </p:sp>
      <p:sp>
        <p:nvSpPr>
          <p:cNvPr id="30775" name="Line 150"/>
          <p:cNvSpPr/>
          <p:nvPr/>
        </p:nvSpPr>
        <p:spPr>
          <a:xfrm>
            <a:off x="1560195" y="2260600"/>
            <a:ext cx="1160463" cy="793750"/>
          </a:xfrm>
          <a:prstGeom prst="line">
            <a:avLst/>
          </a:prstGeom>
          <a:ln w="952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76" name="Line 151"/>
          <p:cNvSpPr/>
          <p:nvPr/>
        </p:nvSpPr>
        <p:spPr>
          <a:xfrm>
            <a:off x="1341120" y="2571750"/>
            <a:ext cx="1390650" cy="488950"/>
          </a:xfrm>
          <a:prstGeom prst="line">
            <a:avLst/>
          </a:prstGeom>
          <a:ln w="952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77" name="Text Box 152"/>
          <p:cNvSpPr txBox="1"/>
          <p:nvPr/>
        </p:nvSpPr>
        <p:spPr>
          <a:xfrm>
            <a:off x="1997075" y="2362200"/>
            <a:ext cx="1208405" cy="4349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4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测试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4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序号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778" name="Text Box 153"/>
          <p:cNvSpPr txBox="1"/>
          <p:nvPr/>
        </p:nvSpPr>
        <p:spPr>
          <a:xfrm>
            <a:off x="1355408" y="2292350"/>
            <a:ext cx="1651000" cy="779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成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     绩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779" name="Text Box 154"/>
          <p:cNvSpPr txBox="1"/>
          <p:nvPr/>
        </p:nvSpPr>
        <p:spPr>
          <a:xfrm>
            <a:off x="1356995" y="2641600"/>
            <a:ext cx="12458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姓名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3739" name="Picture 267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7055" y="1385570"/>
            <a:ext cx="8215630" cy="4116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906635" y="2223135"/>
            <a:ext cx="210947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看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P69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例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7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最后一段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4" name="Text Box 2"/>
          <p:cNvSpPr txBox="1"/>
          <p:nvPr/>
        </p:nvSpPr>
        <p:spPr>
          <a:xfrm>
            <a:off x="304800" y="1073150"/>
            <a:ext cx="1153604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下图中哪几个图象与下述三件事分别吻合得最好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我离开家不久，发现自己把作业本忘在家里了，于是返回家里找到了作业本再上学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我骑着车一路匀速行驶，只是在途中遇到一次交通堵塞，耽搁了一些时间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(3)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我出发后，心情轻松，缓缓行进，后来为了赶时间开始加速．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387118" y="3812540"/>
            <a:ext cx="9273644" cy="2362023"/>
            <a:chOff x="249" y="2544"/>
            <a:chExt cx="6143" cy="1684"/>
          </a:xfrm>
        </p:grpSpPr>
        <p:grpSp>
          <p:nvGrpSpPr>
            <p:cNvPr id="3" name="Group 4"/>
            <p:cNvGrpSpPr/>
            <p:nvPr/>
          </p:nvGrpSpPr>
          <p:grpSpPr>
            <a:xfrm>
              <a:off x="406" y="2544"/>
              <a:ext cx="5986" cy="1580"/>
              <a:chOff x="296" y="1488"/>
              <a:chExt cx="4568" cy="869"/>
            </a:xfrm>
          </p:grpSpPr>
          <p:pic>
            <p:nvPicPr>
              <p:cNvPr id="5" name="Picture 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96" y="1488"/>
                <a:ext cx="991" cy="8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92" y="1488"/>
                <a:ext cx="3072" cy="8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7" name="Rectangle 7"/>
            <p:cNvSpPr/>
            <p:nvPr/>
          </p:nvSpPr>
          <p:spPr>
            <a:xfrm>
              <a:off x="249" y="2571"/>
              <a:ext cx="1534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离开家的距离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" name="Rectangle 8"/>
            <p:cNvSpPr/>
            <p:nvPr/>
          </p:nvSpPr>
          <p:spPr>
            <a:xfrm>
              <a:off x="1714" y="2571"/>
              <a:ext cx="1534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离开家的距离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9" name="Rectangle 9"/>
            <p:cNvSpPr/>
            <p:nvPr/>
          </p:nvSpPr>
          <p:spPr>
            <a:xfrm>
              <a:off x="3035" y="2571"/>
              <a:ext cx="1534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离开家的距离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4463" y="2571"/>
              <a:ext cx="1534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离开家的距离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" name="Rectangle 11"/>
            <p:cNvSpPr/>
            <p:nvPr/>
          </p:nvSpPr>
          <p:spPr>
            <a:xfrm>
              <a:off x="997" y="3856"/>
              <a:ext cx="592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时间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" name="Rectangle 12"/>
            <p:cNvSpPr/>
            <p:nvPr/>
          </p:nvSpPr>
          <p:spPr>
            <a:xfrm>
              <a:off x="2417" y="3856"/>
              <a:ext cx="592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时间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" name="Rectangle 13"/>
            <p:cNvSpPr/>
            <p:nvPr/>
          </p:nvSpPr>
          <p:spPr>
            <a:xfrm>
              <a:off x="3764" y="3856"/>
              <a:ext cx="592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时间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5226" y="3850"/>
              <a:ext cx="592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800" dirty="0">
                  <a:solidFill>
                    <a:srgbClr val="0000FF"/>
                  </a:solidFill>
                  <a:latin typeface="Arial" panose="020B0604020202020204" pitchFamily="34" charset="0"/>
                </a:rPr>
                <a:t>时间</a:t>
              </a:r>
              <a:endPara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5" name="Text Box 15"/>
          <p:cNvSpPr txBox="1"/>
          <p:nvPr/>
        </p:nvSpPr>
        <p:spPr>
          <a:xfrm>
            <a:off x="288925" y="6035040"/>
            <a:ext cx="104584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en-US" altLang="zh-CN" sz="2800">
                <a:latin typeface="黑体" panose="02010609060101010101" charset="-122"/>
                <a:ea typeface="黑体" panose="02010609060101010101" charset="-122"/>
              </a:rPr>
              <a:t>     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             B            C             D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Text Box 16"/>
          <p:cNvSpPr txBox="1"/>
          <p:nvPr/>
        </p:nvSpPr>
        <p:spPr>
          <a:xfrm>
            <a:off x="2808605" y="1853248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D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7" name="Text Box 17"/>
          <p:cNvSpPr txBox="1"/>
          <p:nvPr/>
        </p:nvSpPr>
        <p:spPr>
          <a:xfrm>
            <a:off x="1407795" y="2714625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Text Box 18"/>
          <p:cNvSpPr txBox="1"/>
          <p:nvPr/>
        </p:nvSpPr>
        <p:spPr>
          <a:xfrm>
            <a:off x="10545128" y="3236595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9" name="Text Box 9"/>
          <p:cNvSpPr txBox="1"/>
          <p:nvPr/>
        </p:nvSpPr>
        <p:spPr>
          <a:xfrm>
            <a:off x="1085850" y="1684338"/>
            <a:ext cx="8686800" cy="29222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已知函数，分别由下表给出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0"/>
              </a:spcBef>
            </a:pP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0"/>
              </a:spcBef>
            </a:pP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      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   则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g(1)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3200" u="sng">
                <a:solidFill>
                  <a:srgbClr val="0000FF"/>
                </a:solidFill>
                <a:latin typeface="宋体" panose="02010600030101010101" pitchFamily="2" charset="-122"/>
              </a:rPr>
              <a:t>       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f[g(1)]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3200" u="sng">
                <a:solidFill>
                  <a:srgbClr val="0000FF"/>
                </a:solidFill>
                <a:latin typeface="宋体" panose="02010600030101010101" pitchFamily="2" charset="-122"/>
              </a:rPr>
              <a:t>        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．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36870" name="内容占位符 36869"/>
          <p:cNvGraphicFramePr/>
          <p:nvPr>
            <p:ph sz="half" idx="4294967295"/>
            <p:custDataLst>
              <p:tags r:id="rId2"/>
            </p:custDataLst>
          </p:nvPr>
        </p:nvGraphicFramePr>
        <p:xfrm>
          <a:off x="1677988" y="2474913"/>
          <a:ext cx="3535363" cy="1069023"/>
        </p:xfrm>
        <a:graphic>
          <a:graphicData uri="http://schemas.openxmlformats.org/drawingml/2006/table">
            <a:tbl>
              <a:tblPr/>
              <a:tblGrid>
                <a:gridCol w="1093788"/>
                <a:gridCol w="722312"/>
                <a:gridCol w="858838"/>
                <a:gridCol w="860425"/>
              </a:tblGrid>
              <a:tr h="51816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x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T="45658" marB="45658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58" marB="45658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2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58" marB="45658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3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58" marB="45658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863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200" b="1" i="1" err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f</a:t>
                      </a:r>
                      <a:r>
                        <a:rPr lang="en-US" altLang="zh-CN" sz="3200" b="1" err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(x</a:t>
                      </a: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)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T="45658" marB="45658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58" marB="45658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3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58" marB="45658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58" marB="45658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6887" name="表格 36886"/>
          <p:cNvGraphicFramePr/>
          <p:nvPr/>
        </p:nvGraphicFramePr>
        <p:xfrm>
          <a:off x="5499100" y="2419350"/>
          <a:ext cx="3678238" cy="1108075"/>
        </p:xfrm>
        <a:graphic>
          <a:graphicData uri="http://schemas.openxmlformats.org/drawingml/2006/table">
            <a:tbl>
              <a:tblPr/>
              <a:tblGrid>
                <a:gridCol w="1074738"/>
                <a:gridCol w="766762"/>
                <a:gridCol w="919163"/>
                <a:gridCol w="917575"/>
              </a:tblGrid>
              <a:tr h="517525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x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T="45661" marB="45661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61" marB="45661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2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61" marB="45661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3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61" marB="45661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200" b="1" err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g(x</a:t>
                      </a: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)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T="45661" marB="45661" anchor="ctr" anchorCtr="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3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T="45661" marB="45661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</a:rPr>
                        <a:t>2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T="45661" marB="45661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endParaRPr lang="en-US" altLang="zh-CN" sz="3200" b="1">
                        <a:solidFill>
                          <a:srgbClr val="0000FF"/>
                        </a:solidFill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T="45661" marB="45661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100" name="Text Box 60"/>
          <p:cNvSpPr txBox="1"/>
          <p:nvPr/>
        </p:nvSpPr>
        <p:spPr>
          <a:xfrm>
            <a:off x="3471228" y="3940175"/>
            <a:ext cx="925512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71101" name="Text Box 61"/>
          <p:cNvSpPr txBox="1"/>
          <p:nvPr/>
        </p:nvSpPr>
        <p:spPr>
          <a:xfrm>
            <a:off x="7261225" y="3869055"/>
            <a:ext cx="768350" cy="58483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06635" y="2223135"/>
            <a:ext cx="2109470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做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金榜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P43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右侧例题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0" grpId="0"/>
      <p:bldP spid="471101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2" name="Text Box 7"/>
          <p:cNvSpPr txBox="1"/>
          <p:nvPr/>
        </p:nvSpPr>
        <p:spPr>
          <a:xfrm>
            <a:off x="593725" y="2043430"/>
            <a:ext cx="11283315" cy="1419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</a:rPr>
              <a:t>　　把两个变量的函数关系，用一个等式来表示，这个</a:t>
            </a:r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en-US" altLang="zh-CN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rgbClr val="0000FF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</a:rPr>
              <a:t>等式就叫函数的解析式，简称解析式</a:t>
            </a:r>
            <a:r>
              <a:rPr lang="en-US" altLang="zh-CN" sz="3600">
                <a:solidFill>
                  <a:srgbClr val="0000FF"/>
                </a:solidFill>
                <a:latin typeface="Arial" panose="020B0604020202020204" pitchFamily="34" charset="0"/>
              </a:rPr>
              <a:t>.  </a:t>
            </a:r>
            <a:endParaRPr lang="en-US" altLang="zh-CN" sz="36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5843" name="Rectangle 10"/>
          <p:cNvSpPr/>
          <p:nvPr/>
        </p:nvSpPr>
        <p:spPr>
          <a:xfrm>
            <a:off x="584200" y="1017270"/>
            <a:ext cx="43164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</a:rPr>
              <a:t>专题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</a:rPr>
              <a:t>求函数解析式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91182" name="Text Box 14"/>
          <p:cNvSpPr txBox="1"/>
          <p:nvPr/>
        </p:nvSpPr>
        <p:spPr>
          <a:xfrm>
            <a:off x="630238" y="3420428"/>
            <a:ext cx="7451725" cy="8115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Times New Roman" panose="02020603050405020304" charset="0"/>
              </a:rPr>
              <a:t>二、求函数解析式的常用方法有：</a:t>
            </a:r>
            <a:endParaRPr lang="zh-CN" altLang="en-US" sz="3600" dirty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391183" name="Rectangle 15"/>
          <p:cNvSpPr/>
          <p:nvPr/>
        </p:nvSpPr>
        <p:spPr>
          <a:xfrm>
            <a:off x="2244408" y="4189095"/>
            <a:ext cx="45720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待定系数法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36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换元法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构造法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).</a:t>
            </a:r>
            <a:endParaRPr lang="en-US" altLang="zh-CN" sz="36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消元法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36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5846" name="Text Box 16"/>
          <p:cNvSpPr txBox="1"/>
          <p:nvPr/>
        </p:nvSpPr>
        <p:spPr>
          <a:xfrm>
            <a:off x="593725" y="1436688"/>
            <a:ext cx="7451725" cy="8115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一、函数的解析式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  <a:endParaRPr lang="en-US" altLang="zh-CN" sz="36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pic>
        <p:nvPicPr>
          <p:cNvPr id="35848" name="Picture 36" descr="雪松柏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02495" y="3639503"/>
            <a:ext cx="2389188" cy="25908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3" name="直接连接符 2"/>
          <p:cNvCxnSpPr/>
          <p:nvPr/>
        </p:nvCxnSpPr>
        <p:spPr>
          <a:xfrm flipV="1">
            <a:off x="7583170" y="3460115"/>
            <a:ext cx="1294765" cy="317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" name="直接连接符 2"/>
          <p:cNvCxnSpPr/>
          <p:nvPr/>
        </p:nvCxnSpPr>
        <p:spPr>
          <a:xfrm>
            <a:off x="3495675" y="3444240"/>
            <a:ext cx="2620645" cy="1905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82" grpId="0"/>
      <p:bldP spid="3911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1357313" y="1198245"/>
          <a:ext cx="7704137" cy="451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2" imgW="7797800" imgH="4587240" progId="Word.Document.8">
                  <p:embed/>
                </p:oleObj>
              </mc:Choice>
              <mc:Fallback>
                <p:oleObj name="" r:id="rId2" imgW="7797800" imgH="458724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57313" y="1198245"/>
                        <a:ext cx="7704137" cy="4516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1720215" y="2651125"/>
          <a:ext cx="7019925" cy="442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7965440" imgH="4619625" progId="Word.Document.8">
                  <p:embed/>
                </p:oleObj>
              </mc:Choice>
              <mc:Fallback>
                <p:oleObj name="" r:id="rId4" imgW="7965440" imgH="461962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0215" y="2651125"/>
                        <a:ext cx="7019925" cy="442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3495675" y="1704658"/>
            <a:ext cx="2820670" cy="584835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ctr" anchorCtr="0">
            <a:spAutoFit/>
          </a:bodyPr>
          <a:p>
            <a:pPr eaLnBrk="0" hangingPunct="0"/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</a:rPr>
              <a:t>4x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</a:rPr>
              <a:t>－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</a:rPr>
              <a:t>5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</a:rPr>
              <a:t>或－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</a:rPr>
              <a:t>4x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charset="0"/>
              </a:rPr>
              <a:t>＋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6259830" y="1617345"/>
          <a:ext cx="4143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6" imgW="254000" imgH="443865" progId="Equation.DSMT4">
                  <p:embed/>
                </p:oleObj>
              </mc:Choice>
              <mc:Fallback>
                <p:oleObj name="" r:id="rId6" imgW="254000" imgH="44386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259830" y="1617345"/>
                        <a:ext cx="414338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1364615" y="1226820"/>
          <a:ext cx="9608185" cy="1864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10795000" imgH="2057400" progId="Word.Document.8">
                  <p:embed/>
                </p:oleObj>
              </mc:Choice>
              <mc:Fallback>
                <p:oleObj name="" r:id="rId2" imgW="10795000" imgH="205740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364615" y="1226820"/>
                        <a:ext cx="9608185" cy="18643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7496" name="Object 8"/>
          <p:cNvGraphicFramePr>
            <a:graphicFrameLocks noChangeAspect="1"/>
          </p:cNvGraphicFramePr>
          <p:nvPr/>
        </p:nvGraphicFramePr>
        <p:xfrm>
          <a:off x="1188720" y="2435225"/>
          <a:ext cx="9052560" cy="5528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4" imgW="10693400" imgH="6527800" progId="Word.Document.8">
                  <p:embed/>
                </p:oleObj>
              </mc:Choice>
              <mc:Fallback>
                <p:oleObj name="" r:id="rId4" imgW="10693400" imgH="652780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FF"/>
                          </a:clrFrom>
                          <a:clrTo>
                            <a:srgbClr val="CC00CC"/>
                          </a:clrTo>
                        </a:clrChange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188720" y="2435225"/>
                        <a:ext cx="9052560" cy="55289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7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3" name="Text Box 7"/>
          <p:cNvSpPr txBox="1"/>
          <p:nvPr/>
        </p:nvSpPr>
        <p:spPr>
          <a:xfrm>
            <a:off x="592455" y="1504950"/>
            <a:ext cx="25266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4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已知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9218" name="Object 8"/>
          <p:cNvGraphicFramePr>
            <a:graphicFrameLocks noChangeAspect="1"/>
          </p:cNvGraphicFramePr>
          <p:nvPr/>
        </p:nvGraphicFramePr>
        <p:xfrm>
          <a:off x="2918460" y="1520825"/>
          <a:ext cx="367601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" imgW="2159000" imgH="342900" progId="Equation.DSMT4">
                  <p:embed/>
                </p:oleObj>
              </mc:Choice>
              <mc:Fallback>
                <p:oleObj name="" r:id="rId2" imgW="2159000" imgH="3429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18460" y="1520825"/>
                        <a:ext cx="3676015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4" name="Text Box 9"/>
          <p:cNvSpPr txBox="1"/>
          <p:nvPr/>
        </p:nvSpPr>
        <p:spPr>
          <a:xfrm>
            <a:off x="5511800" y="1524000"/>
            <a:ext cx="29273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，求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9219" name="Object 10"/>
          <p:cNvGraphicFramePr>
            <a:graphicFrameLocks noChangeAspect="1"/>
          </p:cNvGraphicFramePr>
          <p:nvPr/>
        </p:nvGraphicFramePr>
        <p:xfrm>
          <a:off x="7739380" y="1613535"/>
          <a:ext cx="1016635" cy="526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533400" imgH="304800" progId="Equation.DSMT4">
                  <p:embed/>
                </p:oleObj>
              </mc:Choice>
              <mc:Fallback>
                <p:oleObj name="" r:id="rId4" imgW="533400" imgH="3048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739380" y="1613535"/>
                        <a:ext cx="1016635" cy="5264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0155" name="Text Box 11"/>
          <p:cNvSpPr txBox="1"/>
          <p:nvPr/>
        </p:nvSpPr>
        <p:spPr>
          <a:xfrm>
            <a:off x="654050" y="2225675"/>
            <a:ext cx="11477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endParaRPr lang="zh-CN" altLang="en-US" sz="3600" dirty="0">
              <a:solidFill>
                <a:srgbClr val="99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90156" name="Object 12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1335405" y="2297430"/>
          <a:ext cx="365252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6" imgW="2171700" imgH="317500" progId="Equation.DSMT4">
                  <p:embed/>
                </p:oleObj>
              </mc:Choice>
              <mc:Fallback>
                <p:oleObj name="" r:id="rId6" imgW="2171700" imgH="3175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35405" y="2297430"/>
                        <a:ext cx="3652520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0158" name="Object 14"/>
          <p:cNvGraphicFramePr>
            <a:graphicFrameLocks noGrp="1" noChangeAspect="1"/>
          </p:cNvGraphicFramePr>
          <p:nvPr/>
        </p:nvGraphicFramePr>
        <p:xfrm>
          <a:off x="738505" y="2932430"/>
          <a:ext cx="6064885" cy="789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8" imgW="2146300" imgH="279400" progId="Equation.DSMT4">
                  <p:embed/>
                </p:oleObj>
              </mc:Choice>
              <mc:Fallback>
                <p:oleObj name="" r:id="rId8" imgW="2146300" imgH="2794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38505" y="2932430"/>
                        <a:ext cx="6064885" cy="7893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0161" name="Object 17"/>
          <p:cNvGraphicFramePr>
            <a:graphicFrameLocks noGrp="1" noChangeAspect="1"/>
          </p:cNvGraphicFramePr>
          <p:nvPr/>
        </p:nvGraphicFramePr>
        <p:xfrm>
          <a:off x="717550" y="3779520"/>
          <a:ext cx="261747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0" imgW="914400" imgH="254000" progId="Equation.DSMT4">
                  <p:embed/>
                </p:oleObj>
              </mc:Choice>
              <mc:Fallback>
                <p:oleObj name="" r:id="rId10" imgW="914400" imgH="2540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17550" y="3779520"/>
                        <a:ext cx="2617470" cy="727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0164" name="Text Box 20"/>
          <p:cNvSpPr txBox="1"/>
          <p:nvPr/>
        </p:nvSpPr>
        <p:spPr>
          <a:xfrm>
            <a:off x="665163" y="4516914"/>
            <a:ext cx="7773987" cy="64516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0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适合：</a:t>
            </a:r>
            <a:r>
              <a:rPr lang="zh-CN" altLang="en-US" sz="36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已知</a:t>
            </a:r>
            <a:r>
              <a:rPr lang="en-US" altLang="zh-CN" sz="3600" err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f(g(x</a:t>
            </a:r>
            <a:r>
              <a:rPr lang="en-US" altLang="zh-CN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))</a:t>
            </a:r>
            <a:r>
              <a:rPr lang="zh-CN" altLang="en-US" sz="36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的解析式</a:t>
            </a:r>
            <a:r>
              <a:rPr lang="en-US" altLang="zh-CN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求</a:t>
            </a:r>
            <a:r>
              <a:rPr lang="en-US" altLang="zh-CN" sz="3600" err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f(x</a:t>
            </a:r>
            <a:r>
              <a:rPr lang="en-US" altLang="zh-CN" sz="36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).</a:t>
            </a:r>
            <a:endParaRPr lang="en-US" altLang="zh-CN" sz="360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0165" name="AutoShape 21"/>
          <p:cNvSpPr/>
          <p:nvPr/>
        </p:nvSpPr>
        <p:spPr>
          <a:xfrm>
            <a:off x="8128318" y="2432557"/>
            <a:ext cx="2116137" cy="1699200"/>
          </a:xfrm>
          <a:prstGeom prst="cloudCallout">
            <a:avLst>
              <a:gd name="adj1" fmla="val -88486"/>
              <a:gd name="adj2" fmla="val 6412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换元法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55" grpId="0"/>
      <p:bldP spid="390164" grpId="0"/>
      <p:bldP spid="39016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3082925" y="1170940"/>
          <a:ext cx="7846060" cy="4516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" imgW="7790815" imgH="4585970" progId="Word.Document.8">
                  <p:embed/>
                </p:oleObj>
              </mc:Choice>
              <mc:Fallback>
                <p:oleObj name="" r:id="rId2" imgW="7790815" imgH="458597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82925" y="1170940"/>
                        <a:ext cx="7846060" cy="45161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Rectangle 15"/>
          <p:cNvSpPr/>
          <p:nvPr/>
        </p:nvSpPr>
        <p:spPr>
          <a:xfrm>
            <a:off x="137795" y="1283970"/>
            <a:ext cx="3087688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dirty="0">
                <a:solidFill>
                  <a:srgbClr val="CC00CC"/>
                </a:solidFill>
                <a:latin typeface="Arial" panose="020B0604020202020204" pitchFamily="34" charset="0"/>
              </a:rPr>
              <a:t>变式练习</a:t>
            </a: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  <p:sp>
        <p:nvSpPr>
          <p:cNvPr id="36866" name="Rectangle 5"/>
          <p:cNvSpPr/>
          <p:nvPr/>
        </p:nvSpPr>
        <p:spPr>
          <a:xfrm>
            <a:off x="2112010" y="3460115"/>
            <a:ext cx="9518015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p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f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x+1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=2x</a:t>
            </a:r>
            <a:r>
              <a:rPr lang="en-US" altLang="zh-CN" sz="3200" baseline="250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+1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，则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f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x-1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=________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．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71046" name="Text Box 6"/>
          <p:cNvSpPr txBox="1"/>
          <p:nvPr/>
        </p:nvSpPr>
        <p:spPr>
          <a:xfrm>
            <a:off x="8868410" y="3368675"/>
            <a:ext cx="2972435" cy="64643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b" anchorCtr="1">
            <a:spAutoFit/>
          </a:bodyPr>
          <a:p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</a:rPr>
              <a:t>2x</a:t>
            </a:r>
            <a:r>
              <a:rPr lang="en-US" altLang="zh-CN" sz="3600" baseline="2500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</a:rPr>
              <a:t>-8x+9</a:t>
            </a:r>
            <a:endParaRPr lang="en-US" altLang="zh-CN" sz="36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0182" name="Rectangle 6"/>
          <p:cNvSpPr/>
          <p:nvPr/>
        </p:nvSpPr>
        <p:spPr>
          <a:xfrm>
            <a:off x="4902835" y="1670368"/>
            <a:ext cx="1314450" cy="708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ctr" anchorCtr="0">
            <a:spAutoFit/>
          </a:bodyPr>
          <a:p>
            <a:pPr eaLnBrk="0" hangingPunct="0"/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4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46" grpId="0"/>
      <p:bldP spid="36866" grpId="0"/>
      <p:bldP spid="501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Text Box 7"/>
          <p:cNvSpPr txBox="1"/>
          <p:nvPr/>
        </p:nvSpPr>
        <p:spPr>
          <a:xfrm>
            <a:off x="622300" y="1294765"/>
            <a:ext cx="30749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5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已知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5705475" y="1303020"/>
            <a:ext cx="24028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，求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1266" name="Object 9"/>
          <p:cNvGraphicFramePr>
            <a:graphicFrameLocks noChangeAspect="1"/>
          </p:cNvGraphicFramePr>
          <p:nvPr/>
        </p:nvGraphicFramePr>
        <p:xfrm>
          <a:off x="7752715" y="1382395"/>
          <a:ext cx="1040765" cy="594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2" imgW="533400" imgH="304800" progId="Equation.DSMT4">
                  <p:embed/>
                </p:oleObj>
              </mc:Choice>
              <mc:Fallback>
                <p:oleObj name="" r:id="rId2" imgW="533400" imgH="3048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752715" y="1382395"/>
                        <a:ext cx="1040765" cy="5943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10"/>
          <p:cNvGraphicFramePr>
            <a:graphicFrameLocks noChangeAspect="1"/>
          </p:cNvGraphicFramePr>
          <p:nvPr/>
        </p:nvGraphicFramePr>
        <p:xfrm>
          <a:off x="2820035" y="1121410"/>
          <a:ext cx="3937000" cy="1090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4" imgW="1586865" imgH="393700" progId="Equation.DSMT4">
                  <p:embed/>
                </p:oleObj>
              </mc:Choice>
              <mc:Fallback>
                <p:oleObj name="" r:id="rId4" imgW="1586865" imgH="3937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20035" y="1121410"/>
                        <a:ext cx="3937000" cy="10902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5277" name="Object 13"/>
          <p:cNvGraphicFramePr>
            <a:graphicFrameLocks noChangeAspect="1"/>
          </p:cNvGraphicFramePr>
          <p:nvPr/>
        </p:nvGraphicFramePr>
        <p:xfrm>
          <a:off x="1966913" y="2236153"/>
          <a:ext cx="3048000" cy="2011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6" imgW="1270000" imgH="838200" progId="Equation.DSMT4">
                  <p:embed/>
                </p:oleObj>
              </mc:Choice>
              <mc:Fallback>
                <p:oleObj name="" r:id="rId6" imgW="1270000" imgH="8382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66913" y="2236153"/>
                        <a:ext cx="3048000" cy="2011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5278" name="Text Box 14"/>
          <p:cNvSpPr txBox="1"/>
          <p:nvPr/>
        </p:nvSpPr>
        <p:spPr>
          <a:xfrm>
            <a:off x="727075" y="2921953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95280" name="Object 16"/>
          <p:cNvGraphicFramePr>
            <a:graphicFrameLocks noChangeAspect="1"/>
          </p:cNvGraphicFramePr>
          <p:nvPr/>
        </p:nvGraphicFramePr>
        <p:xfrm>
          <a:off x="1576388" y="4526915"/>
          <a:ext cx="332581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8" imgW="1396365" imgH="393700" progId="Equation.DSMT4">
                  <p:embed/>
                </p:oleObj>
              </mc:Choice>
              <mc:Fallback>
                <p:oleObj name="" r:id="rId8" imgW="1396365" imgH="3937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76388" y="4526915"/>
                        <a:ext cx="3325812" cy="938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5282" name="Text Box 18"/>
          <p:cNvSpPr txBox="1"/>
          <p:nvPr/>
        </p:nvSpPr>
        <p:spPr>
          <a:xfrm>
            <a:off x="714375" y="4750753"/>
            <a:ext cx="20161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5283" name="AutoShape 19"/>
          <p:cNvSpPr/>
          <p:nvPr/>
        </p:nvSpPr>
        <p:spPr>
          <a:xfrm>
            <a:off x="5945188" y="2241991"/>
            <a:ext cx="2116137" cy="1710760"/>
          </a:xfrm>
          <a:prstGeom prst="cloudCallout">
            <a:avLst>
              <a:gd name="adj1" fmla="val -71532"/>
              <a:gd name="adj2" fmla="val 88926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消元法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5284" name="Text Box 20"/>
          <p:cNvSpPr txBox="1"/>
          <p:nvPr/>
        </p:nvSpPr>
        <p:spPr>
          <a:xfrm>
            <a:off x="730250" y="5570220"/>
            <a:ext cx="38227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适合</a:t>
            </a:r>
            <a:r>
              <a:rPr lang="en-US" altLang="zh-CN" sz="36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: </a:t>
            </a:r>
            <a:r>
              <a:rPr lang="zh-CN" altLang="en-US" sz="36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同时含有</a:t>
            </a:r>
            <a:endParaRPr lang="zh-CN" altLang="en-US" sz="36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95285" name="Object 21"/>
          <p:cNvGraphicFramePr>
            <a:graphicFrameLocks noGrp="1" noChangeAspect="1"/>
          </p:cNvGraphicFramePr>
          <p:nvPr>
            <p:ph idx="4294967295"/>
          </p:nvPr>
        </p:nvGraphicFramePr>
        <p:xfrm>
          <a:off x="4329430" y="5226050"/>
          <a:ext cx="6612255" cy="1004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0" imgW="4013200" imgH="609600" progId="Equation.DSMT4">
                  <p:embed/>
                </p:oleObj>
              </mc:Choice>
              <mc:Fallback>
                <p:oleObj name="" r:id="rId10" imgW="4013200" imgH="6096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29430" y="5226050"/>
                        <a:ext cx="6612255" cy="10045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78" grpId="0"/>
      <p:bldP spid="395282" grpId="0"/>
      <p:bldP spid="395283" grpId="0" bldLvl="0" animBg="1"/>
      <p:bldP spid="39528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Text Box 7"/>
          <p:cNvSpPr txBox="1"/>
          <p:nvPr/>
        </p:nvSpPr>
        <p:spPr>
          <a:xfrm>
            <a:off x="1529080" y="1955483"/>
            <a:ext cx="18557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已知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2295" name="Text Box 8"/>
          <p:cNvSpPr txBox="1"/>
          <p:nvPr/>
        </p:nvSpPr>
        <p:spPr>
          <a:xfrm>
            <a:off x="5372735" y="1924050"/>
            <a:ext cx="23368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，求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2290" name="Object 10"/>
          <p:cNvGraphicFramePr>
            <a:graphicFrameLocks noChangeAspect="1"/>
          </p:cNvGraphicFramePr>
          <p:nvPr/>
        </p:nvGraphicFramePr>
        <p:xfrm>
          <a:off x="2486660" y="1988820"/>
          <a:ext cx="359473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2" imgW="1231265" imgH="203200" progId="Equation.DSMT4">
                  <p:embed/>
                </p:oleObj>
              </mc:Choice>
              <mc:Fallback>
                <p:oleObj name="" r:id="rId2" imgW="1231265" imgH="203200" progId="Equation.DSMT4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86660" y="1988820"/>
                        <a:ext cx="3594735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5277" name="Object 13"/>
          <p:cNvGraphicFramePr>
            <a:graphicFrameLocks noChangeAspect="1"/>
          </p:cNvGraphicFramePr>
          <p:nvPr/>
        </p:nvGraphicFramePr>
        <p:xfrm>
          <a:off x="2873693" y="3068320"/>
          <a:ext cx="335280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4" imgW="1397000" imgH="457200" progId="Equation.DSMT4">
                  <p:embed/>
                </p:oleObj>
              </mc:Choice>
              <mc:Fallback>
                <p:oleObj name="" r:id="rId4" imgW="1397000" imgH="4572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73693" y="3068320"/>
                        <a:ext cx="3352800" cy="1096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5278" name="Text Box 14"/>
          <p:cNvSpPr txBox="1"/>
          <p:nvPr/>
        </p:nvSpPr>
        <p:spPr>
          <a:xfrm>
            <a:off x="1583055" y="3296920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95280" name="Object 16"/>
          <p:cNvGraphicFramePr>
            <a:graphicFrameLocks noChangeAspect="1"/>
          </p:cNvGraphicFramePr>
          <p:nvPr/>
        </p:nvGraphicFramePr>
        <p:xfrm>
          <a:off x="3032443" y="4733608"/>
          <a:ext cx="1362075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6" imgW="571500" imgH="203200" progId="Equation.DSMT4">
                  <p:embed/>
                </p:oleObj>
              </mc:Choice>
              <mc:Fallback>
                <p:oleObj name="" r:id="rId6" imgW="571500" imgH="2032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32443" y="4733608"/>
                        <a:ext cx="1362075" cy="48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5282" name="Text Box 18"/>
          <p:cNvSpPr txBox="1"/>
          <p:nvPr/>
        </p:nvSpPr>
        <p:spPr>
          <a:xfrm>
            <a:off x="1583055" y="4628833"/>
            <a:ext cx="20161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5283" name="AutoShape 19"/>
          <p:cNvSpPr/>
          <p:nvPr/>
        </p:nvSpPr>
        <p:spPr>
          <a:xfrm>
            <a:off x="6775768" y="2619564"/>
            <a:ext cx="2116137" cy="1699200"/>
          </a:xfrm>
          <a:prstGeom prst="cloudCallout">
            <a:avLst>
              <a:gd name="adj1" fmla="val -70931"/>
              <a:gd name="adj2" fmla="val 15968"/>
            </a:avLst>
          </a:prstGeom>
          <a:gradFill rotWithShape="1">
            <a:gsLst>
              <a:gs pos="0">
                <a:schemeClr val="bg1"/>
              </a:gs>
              <a:gs pos="100000">
                <a:srgbClr val="CCFFFF"/>
              </a:gs>
            </a:gsLst>
            <a:path path="rect">
              <a:fillToRect l="50000" t="50000" r="50000" b="50000"/>
            </a:path>
            <a:tileRect/>
          </a:gradFill>
          <a:ln w="28575" cap="flat" cmpd="sng">
            <a:solidFill>
              <a:srgbClr val="9900FF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消元法</a:t>
            </a:r>
            <a:endParaRPr lang="zh-CN" altLang="en-US" sz="3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2293" name="Object 11"/>
          <p:cNvGraphicFramePr>
            <a:graphicFrameLocks noChangeAspect="1"/>
          </p:cNvGraphicFramePr>
          <p:nvPr/>
        </p:nvGraphicFramePr>
        <p:xfrm>
          <a:off x="6938645" y="1871345"/>
          <a:ext cx="1146810" cy="677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8" imgW="342900" imgH="203200" progId="Equation.DSMT4">
                  <p:embed/>
                </p:oleObj>
              </mc:Choice>
              <mc:Fallback>
                <p:oleObj name="" r:id="rId8" imgW="342900" imgH="2032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938645" y="1871345"/>
                        <a:ext cx="1146810" cy="677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0" name="Text Box 73"/>
          <p:cNvSpPr txBox="1"/>
          <p:nvPr/>
        </p:nvSpPr>
        <p:spPr>
          <a:xfrm>
            <a:off x="1549718" y="1114108"/>
            <a:ext cx="30257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00000"/>
              </a:lnSpc>
            </a:pPr>
            <a:r>
              <a:rPr lang="en-US" altLang="zh-CN" sz="36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600" dirty="0">
                <a:solidFill>
                  <a:srgbClr val="CC00CC"/>
                </a:solidFill>
                <a:latin typeface="Arial" panose="020B0604020202020204" pitchFamily="34" charset="0"/>
              </a:rPr>
              <a:t>互动探究</a:t>
            </a:r>
            <a:r>
              <a:rPr lang="en-US" altLang="zh-CN" sz="36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6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78" grpId="0"/>
      <p:bldP spid="395282" grpId="0"/>
      <p:bldP spid="39528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73b72a5a-70a5-49e3-bb12-76617baba035}"/>
  <p:tag name="TABLE_ENDDRAG_ORIGIN_RECT" val="826*259"/>
  <p:tag name="TABLE_ENDDRAG_RECT" val="99*178*826*259"/>
</p:tagLst>
</file>

<file path=ppt/tags/tag2.xml><?xml version="1.0" encoding="utf-8"?>
<p:tagLst xmlns:p="http://schemas.openxmlformats.org/presentationml/2006/main">
  <p:tag name="KSO_WM_UNIT_TABLE_BEAUTIFY" val="smartTable{4dc57f2a-b297-4a17-9f93-0f81a0d362d6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1133</Words>
  <Application>WPS 演示</Application>
  <PresentationFormat>宽屏</PresentationFormat>
  <Paragraphs>282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22</vt:i4>
      </vt:variant>
      <vt:variant>
        <vt:lpstr>幻灯片标题</vt:lpstr>
      </vt:variant>
      <vt:variant>
        <vt:i4>18</vt:i4>
      </vt:variant>
    </vt:vector>
  </HeadingPairs>
  <TitlesOfParts>
    <vt:vector size="53" baseType="lpstr">
      <vt:lpstr>Arial</vt:lpstr>
      <vt:lpstr>宋体</vt:lpstr>
      <vt:lpstr>Wingdings</vt:lpstr>
      <vt:lpstr>Times New Roman</vt:lpstr>
      <vt:lpstr>黑体</vt:lpstr>
      <vt:lpstr>楷体_GB2312</vt:lpstr>
      <vt:lpstr>新宋体</vt:lpstr>
      <vt:lpstr>Verdana</vt:lpstr>
      <vt:lpstr>Cambria Math</vt:lpstr>
      <vt:lpstr>Calibri</vt:lpstr>
      <vt:lpstr>微软雅黑</vt:lpstr>
      <vt:lpstr>Arial Unicode MS</vt:lpstr>
      <vt:lpstr>Office 主题</vt:lpstr>
      <vt:lpstr>Equation.DSMT4</vt:lpstr>
      <vt:lpstr>Equation.DSMT4</vt:lpstr>
      <vt:lpstr>Equation.DSMT4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Word.Document.8</vt:lpstr>
      <vt:lpstr>Equation.DSMT4</vt:lpstr>
      <vt:lpstr>Word.Document.8</vt:lpstr>
      <vt:lpstr>Word.Document.8</vt:lpstr>
      <vt:lpstr>Equation.DSMT4</vt:lpstr>
      <vt:lpstr>Equation.DSMT4</vt:lpstr>
      <vt:lpstr>3.1.2函数的表示法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52</cp:revision>
  <dcterms:created xsi:type="dcterms:W3CDTF">2021-08-30T01:33:00Z</dcterms:created>
  <dcterms:modified xsi:type="dcterms:W3CDTF">2021-09-27T23:50:58Z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2052-11.1.0.10938</vt:lpwstr>
  </property>
</Properties>
</file>