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45" r:id="rId3"/>
    <p:sldId id="316" r:id="rId5"/>
    <p:sldId id="327" r:id="rId6"/>
    <p:sldId id="329" r:id="rId7"/>
    <p:sldId id="328" r:id="rId8"/>
    <p:sldId id="300" r:id="rId9"/>
    <p:sldId id="301" r:id="rId10"/>
    <p:sldId id="330" r:id="rId11"/>
    <p:sldId id="319" r:id="rId12"/>
    <p:sldId id="292" r:id="rId13"/>
    <p:sldId id="333" r:id="rId14"/>
    <p:sldId id="334" r:id="rId15"/>
    <p:sldId id="335" r:id="rId16"/>
    <p:sldId id="339" r:id="rId17"/>
    <p:sldId id="341" r:id="rId18"/>
    <p:sldId id="308" r:id="rId19"/>
    <p:sldId id="346" r:id="rId20"/>
    <p:sldId id="347" r:id="rId21"/>
    <p:sldId id="348" r:id="rId22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009900"/>
    <a:srgbClr val="333300"/>
    <a:srgbClr val="9900CC"/>
    <a:srgbClr val="FF6600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825"/>
  </p:normalViewPr>
  <p:slideViewPr>
    <p:cSldViewPr snapToGrid="0" snapToObjects="1" showGuides="1">
      <p:cViewPr varScale="1">
        <p:scale>
          <a:sx n="81" d="100"/>
          <a:sy n="81" d="100"/>
        </p:scale>
        <p:origin x="1086" y="90"/>
      </p:cViewPr>
      <p:guideLst>
        <p:guide orient="horz" pos="2263"/>
        <p:guide pos="296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64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6" name="Rectangle 4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65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65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65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4BBECE8-F7C0-4D13-A427-4CB1E25A56E0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  <p:sp>
        <p:nvSpPr>
          <p:cNvPr id="102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 anchorCtr="0"/>
          <a:p>
            <a:pPr lvl="0" algn="r"/>
            <a:fld id="{9A0DB2DC-4C9A-4742-B13C-FB6460FD3503}" type="slidenum">
              <a:rPr lang="en-US" altLang="zh-CN" sz="1200" b="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z="12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 anchorCtr="0"/>
          <a:p>
            <a:pPr lvl="0" algn="r"/>
            <a:fld id="{9A0DB2DC-4C9A-4742-B13C-FB6460FD3503}" type="slidenum">
              <a:rPr lang="en-US" altLang="zh-CN" sz="1200" b="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z="12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6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r>
              <a:rPr lang="en-US" altLang="zh-CN" dirty="0"/>
              <a:t>www.czsx.com.cn</a:t>
            </a:r>
            <a:endParaRPr lang="en-US" altLang="zh-CN" dirty="0"/>
          </a:p>
          <a:p>
            <a:pPr lvl="0" eaLnBrk="1" hangingPunct="1"/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7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8"/>
          <p:cNvCxnSpPr/>
          <p:nvPr/>
        </p:nvCxnSpPr>
        <p:spPr>
          <a:xfrm>
            <a:off x="906463" y="4343400"/>
            <a:ext cx="740568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fontAlgn="auto"/>
            <a:r>
              <a:rPr lang="zh-CN" altLang="en-US" strike="noStrike" noProof="1" smtClean="0"/>
              <a:t>单击此处编辑母版副标题样式</a:t>
            </a:r>
            <a:endParaRPr lang="en-US" strike="noStrike" noProof="1" dirty="0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all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CE8128-9A3A-4DD6-A673-C996D7759F49}" type="slidenum">
              <a:rPr kumimoji="0" lang="en-US" altLang="zh-CN" sz="1050" b="1" i="0" strike="noStrike" kern="1200" cap="none" spc="0" normalizeH="0" baseline="0" noProof="0" smtClean="0">
                <a:latin typeface="Times New Roman" panose="02020603050405020304" pitchFamily="18" charset="0"/>
                <a:ea typeface="楷体_GB2312" pitchFamily="49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1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36DB80E-D7FE-422B-A15B-5BA447F3CE62}" type="slidenum">
              <a:rPr kumimoji="0" lang="en-US" altLang="zh-CN" sz="105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</a:fld>
            <a:endParaRPr kumimoji="0" lang="en-US" altLang="zh-CN" sz="105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7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8"/>
          <p:cNvCxnSpPr/>
          <p:nvPr/>
        </p:nvCxnSpPr>
        <p:spPr>
          <a:xfrm>
            <a:off x="906463" y="4343400"/>
            <a:ext cx="740568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all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21DE3B7-68C7-4948-9F48-59460B7559E1}" type="slidenum">
              <a:rPr kumimoji="0" lang="en-US" altLang="zh-CN" sz="1050" b="1" i="0" strike="noStrike" kern="1200" cap="none" spc="0" normalizeH="0" baseline="0" noProof="0" smtClean="0">
                <a:latin typeface="Times New Roman" panose="02020603050405020304" pitchFamily="18" charset="0"/>
                <a:ea typeface="楷体_GB2312" pitchFamily="49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1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36DB80E-D7FE-422B-A15B-5BA447F3CE62}" type="slidenum">
              <a:rPr kumimoji="0" lang="en-US" altLang="zh-CN" sz="105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</a:fld>
            <a:endParaRPr kumimoji="0" lang="en-US" altLang="zh-CN" sz="105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1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36DB80E-D7FE-422B-A15B-5BA447F3CE62}" type="slidenum">
              <a:rPr kumimoji="0" lang="en-US" altLang="zh-CN" sz="105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</a:fld>
            <a:endParaRPr kumimoji="0" lang="en-US" altLang="zh-CN" sz="105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1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36DB80E-D7FE-422B-A15B-5BA447F3CE62}" type="slidenum">
              <a:rPr kumimoji="0" lang="en-US" altLang="zh-CN" sz="105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</a:fld>
            <a:endParaRPr kumimoji="0" lang="en-US" altLang="zh-CN" sz="105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4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5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Date Placeholder 6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4" name="Footer Placeholder 7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all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5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54F50B5-183F-4625-A296-4FD011E4F760}" type="slidenum">
              <a:rPr kumimoji="0" lang="en-US" altLang="zh-CN" sz="1050" b="1" i="0" strike="noStrike" kern="1200" cap="none" spc="0" normalizeH="0" baseline="0" noProof="0" smtClean="0">
                <a:latin typeface="Times New Roman" panose="02020603050405020304" pitchFamily="18" charset="0"/>
                <a:ea typeface="楷体_GB2312" pitchFamily="49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/>
          <p:nvPr/>
        </p:nvSpPr>
        <p:spPr>
          <a:xfrm>
            <a:off x="0" y="0"/>
            <a:ext cx="3038475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8"/>
          <p:cNvSpPr/>
          <p:nvPr/>
        </p:nvSpPr>
        <p:spPr>
          <a:xfrm>
            <a:off x="3030538" y="0"/>
            <a:ext cx="4762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2"/>
          </p:nvPr>
        </p:nvSpPr>
        <p:spPr>
          <a:xfrm>
            <a:off x="349250" y="6459538"/>
            <a:ext cx="19637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450" y="6459538"/>
            <a:ext cx="34861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all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DD77B2C-0E6E-420A-A6E8-1A25A17E3B73}" type="slidenum">
              <a:rPr kumimoji="0" lang="en-US" altLang="zh-CN" sz="1050" b="1" i="0" strike="noStrike" kern="1200" cap="none" spc="0" normalizeH="0" baseline="0" noProof="0" smtClean="0">
                <a:latin typeface="Times New Roman" panose="02020603050405020304" pitchFamily="18" charset="0"/>
                <a:ea typeface="楷体_GB2312" pitchFamily="49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/>
          <p:nvPr/>
        </p:nvSpPr>
        <p:spPr>
          <a:xfrm>
            <a:off x="0" y="4953000"/>
            <a:ext cx="9142413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8"/>
          <p:cNvSpPr/>
          <p:nvPr/>
        </p:nvSpPr>
        <p:spPr>
          <a:xfrm>
            <a:off x="0" y="4914900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vert="horz" lIns="457200" tIns="457200" rIns="0" bIns="45720" rtlCol="0" anchor="t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all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AED7D8F-90F6-47F1-9068-BFC055BDCB7C}" type="slidenum">
              <a:rPr kumimoji="0" lang="en-US" altLang="zh-CN" sz="1050" b="1" i="0" strike="noStrike" kern="1200" cap="none" spc="0" normalizeH="0" baseline="0" noProof="0" smtClean="0">
                <a:latin typeface="Times New Roman" panose="02020603050405020304" pitchFamily="18" charset="0"/>
                <a:ea typeface="楷体_GB2312" pitchFamily="49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1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36DB80E-D7FE-422B-A15B-5BA447F3CE62}" type="slidenum">
              <a:rPr kumimoji="0" lang="en-US" altLang="zh-CN" sz="105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</a:fld>
            <a:endParaRPr kumimoji="0" lang="en-US" altLang="zh-CN" sz="105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7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all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B28360-2197-4E7B-BA64-8D43B47315ED}" type="slidenum">
              <a:rPr kumimoji="0" lang="en-US" altLang="zh-CN" sz="1050" b="1" i="0" strike="noStrike" kern="1200" cap="none" spc="0" normalizeH="0" baseline="0" noProof="0" smtClean="0">
                <a:latin typeface="Times New Roman" panose="02020603050405020304" pitchFamily="18" charset="0"/>
                <a:ea typeface="楷体_GB2312" pitchFamily="49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9144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>
          <a:xfrm>
            <a:off x="822325" y="287338"/>
            <a:ext cx="7543800" cy="1449387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/>
            <a:r>
              <a:rPr lang="zh-CN" altLang="en-US"/>
              <a:t>单击此处编辑母版标题样式</a:t>
            </a:r>
            <a:endParaRPr lang="en-US" alt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/>
          </p:nvPr>
        </p:nvSpPr>
        <p:spPr>
          <a:xfrm>
            <a:off x="822325" y="1846263"/>
            <a:ext cx="7543800" cy="4022725"/>
          </a:xfrm>
          <a:prstGeom prst="rect">
            <a:avLst/>
          </a:prstGeom>
          <a:noFill/>
          <a:ln w="9525">
            <a:noFill/>
          </a:ln>
        </p:spPr>
        <p:txBody>
          <a:bodyPr lIns="0" rIns="0"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182245"/>
            <a:r>
              <a:rPr lang="zh-CN" altLang="en-US" dirty="0"/>
              <a:t>第二级</a:t>
            </a:r>
            <a:endParaRPr lang="zh-CN" altLang="en-US" dirty="0"/>
          </a:p>
          <a:p>
            <a:pPr lvl="2" indent="-182880"/>
            <a:r>
              <a:rPr lang="zh-CN" altLang="en-US" dirty="0"/>
              <a:t>第三级</a:t>
            </a:r>
            <a:endParaRPr lang="zh-CN" altLang="en-US" dirty="0"/>
          </a:p>
          <a:p>
            <a:pPr lvl="3" indent="-182880"/>
            <a:r>
              <a:rPr lang="zh-CN" altLang="en-US" dirty="0"/>
              <a:t>第四级</a:t>
            </a:r>
            <a:endParaRPr lang="zh-CN" altLang="en-US" dirty="0"/>
          </a:p>
          <a:p>
            <a:pPr lvl="4" indent="-183515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1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36DB80E-D7FE-422B-A15B-5BA447F3CE62}" type="slidenum">
              <a:rPr kumimoji="0" lang="en-US" altLang="zh-CN" sz="105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</a:fld>
            <a:endParaRPr kumimoji="0" lang="en-US" altLang="zh-CN" sz="105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350" y="1738313"/>
            <a:ext cx="747553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17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705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93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81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09982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84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87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89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wmf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8.GI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4.wmf"/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wmf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Relationship Id="rId3" Type="http://schemas.openxmlformats.org/officeDocument/2006/relationships/image" Target="../media/image34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822325" y="287338"/>
            <a:ext cx="7543800" cy="1449388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4800" b="0" i="0" u="none" strike="noStrike" kern="1200" cap="none" spc="-5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218" name="Rectangle 3"/>
          <p:cNvSpPr>
            <a:spLocks noGrp="1"/>
          </p:cNvSpPr>
          <p:nvPr>
            <p:ph idx="1"/>
          </p:nvPr>
        </p:nvSpPr>
        <p:spPr>
          <a:ln/>
        </p:spPr>
        <p:txBody>
          <a:bodyPr wrap="square" lIns="0" tIns="45720" rIns="0" bIns="45720" anchor="t" anchorCtr="0"/>
          <a:p>
            <a:endParaRPr lang="zh-CN" altLang="zh-CN" dirty="0"/>
          </a:p>
        </p:txBody>
      </p:sp>
      <p:sp>
        <p:nvSpPr>
          <p:cNvPr id="27652" name="WordArt 4"/>
          <p:cNvSpPr>
            <a:spLocks noTextEdit="1"/>
          </p:cNvSpPr>
          <p:nvPr/>
        </p:nvSpPr>
        <p:spPr>
          <a:xfrm>
            <a:off x="1041400" y="1471613"/>
            <a:ext cx="7034213" cy="24241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26.2. 实际问题与反比例函数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81" name="Text Box 5"/>
          <p:cNvSpPr txBox="1"/>
          <p:nvPr/>
        </p:nvSpPr>
        <p:spPr>
          <a:xfrm>
            <a:off x="1338263" y="2205038"/>
            <a:ext cx="6759575" cy="2655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spcAft>
                <a:spcPct val="50000"/>
              </a:spcAft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压强是物体单位面积受到的压力．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  <a:spcAft>
                <a:spcPct val="50000"/>
              </a:spcAft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         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同一压力作用在支承物的表面上，若受力面积不同，所产生的压强大小也有所不同．受力面积小时，压强大；受力面积大时，压强小．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75784" name="Picture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11638" y="4902200"/>
            <a:ext cx="995362" cy="1196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2087563" y="1004888"/>
            <a:ext cx="533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例</a:t>
            </a:r>
            <a:r>
              <a:rPr kumimoji="0" lang="en-US" altLang="zh-CN" sz="3200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1</a:t>
            </a:r>
            <a:r>
              <a:rPr kumimoji="0" lang="zh-CN" altLang="en-US" sz="3200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　压强问题 </a:t>
            </a:r>
            <a:endParaRPr kumimoji="0" lang="zh-CN" altLang="en-US" sz="3200" kern="1200" cap="none" spc="0" normalizeH="0" baseline="0" noProof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pic>
        <p:nvPicPr>
          <p:cNvPr id="75785" name="Picture 9" descr="png-02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4925" y="593725"/>
            <a:ext cx="1439863" cy="14398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1" grpId="0"/>
      <p:bldP spid="7578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5" name="Text Box 5"/>
          <p:cNvSpPr txBox="1"/>
          <p:nvPr/>
        </p:nvSpPr>
        <p:spPr>
          <a:xfrm>
            <a:off x="4044950" y="307975"/>
            <a:ext cx="4681538" cy="5730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某科技小组进行野外考察，途中遇到一片十几米宽的烂泥湿地．为了安全迅速通过这片湿地，他们沿着前进路线铺垫了若干木板，构筑了一条临时通道，从而顺利完成了任务．你能解释他们这样做的道理吗？当人和木板对湿地的压力一定时，随着木板面积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S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en-US" altLang="zh-CN" baseline="30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）的变化，人和木板对地面的压强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P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Pa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）将如何变化？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87046" name="Picture 6" descr="Image1"/>
          <p:cNvPicPr>
            <a:picLocks noChangeAspect="1"/>
          </p:cNvPicPr>
          <p:nvPr/>
        </p:nvPicPr>
        <p:blipFill>
          <a:blip r:embed="rId1">
            <a:lum bright="12000"/>
          </a:blip>
          <a:srcRect r="127" b="98"/>
          <a:stretch>
            <a:fillRect/>
          </a:stretch>
        </p:blipFill>
        <p:spPr>
          <a:xfrm>
            <a:off x="342900" y="1538288"/>
            <a:ext cx="3529013" cy="4492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7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2" name="Text Box 4"/>
          <p:cNvSpPr txBox="1"/>
          <p:nvPr/>
        </p:nvSpPr>
        <p:spPr>
          <a:xfrm>
            <a:off x="457200" y="1076325"/>
            <a:ext cx="8072438" cy="1373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　　如果人和木板对湿地地面的压力合计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600N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，那么（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）用含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S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的代数式表示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P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P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是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S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的反比例函数吗？为什么？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89101" name="Group 13"/>
          <p:cNvGrpSpPr/>
          <p:nvPr/>
        </p:nvGrpSpPr>
        <p:grpSpPr>
          <a:xfrm>
            <a:off x="1200150" y="2663825"/>
            <a:ext cx="4525963" cy="968375"/>
            <a:chOff x="531" y="1543"/>
            <a:chExt cx="2851" cy="610"/>
          </a:xfrm>
        </p:grpSpPr>
        <p:sp>
          <p:nvSpPr>
            <p:cNvPr id="13315" name="Text Box 6"/>
            <p:cNvSpPr txBox="1"/>
            <p:nvPr/>
          </p:nvSpPr>
          <p:spPr>
            <a:xfrm>
              <a:off x="531" y="1690"/>
              <a:ext cx="285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解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  <a:sym typeface="Wingdings" panose="05000000000000000000" pitchFamily="2" charset="2"/>
                </a:rPr>
                <a:t>：                      　， </a:t>
              </a:r>
              <a:endPara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pic>
          <p:nvPicPr>
            <p:cNvPr id="13316" name="Picture 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977" y="1543"/>
              <a:ext cx="1496" cy="61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89096" name="Text Box 8"/>
          <p:cNvSpPr txBox="1"/>
          <p:nvPr/>
        </p:nvSpPr>
        <p:spPr>
          <a:xfrm>
            <a:off x="1071563" y="4689475"/>
            <a:ext cx="751998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）当木板面积为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0.2m</a:t>
            </a:r>
            <a:r>
              <a:rPr lang="en-US" altLang="zh-CN" baseline="30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时，压强是多少？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89097" name="Text Box 9"/>
          <p:cNvSpPr txBox="1"/>
          <p:nvPr/>
        </p:nvSpPr>
        <p:spPr>
          <a:xfrm>
            <a:off x="1257300" y="5462588"/>
            <a:ext cx="7272338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解：当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S=0.2m</a:t>
            </a:r>
            <a:r>
              <a:rPr lang="en-US" altLang="zh-CN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时，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P=600/0.2=3000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Pa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13319" name="Picture 10" descr="png-02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2838" y="5194300"/>
            <a:ext cx="1617662" cy="1617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099" name="Text Box 11"/>
          <p:cNvSpPr txBox="1"/>
          <p:nvPr/>
        </p:nvSpPr>
        <p:spPr>
          <a:xfrm>
            <a:off x="1171575" y="3871913"/>
            <a:ext cx="5678488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所以，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P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是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S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的反比例函数．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9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9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9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9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9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2" grpId="0"/>
      <p:bldP spid="89096" grpId="0"/>
      <p:bldP spid="89097" grpId="0"/>
      <p:bldP spid="8909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83" name="Text Box 19"/>
          <p:cNvSpPr txBox="1"/>
          <p:nvPr/>
        </p:nvSpPr>
        <p:spPr>
          <a:xfrm>
            <a:off x="792163" y="1543050"/>
            <a:ext cx="7416800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）如果要求压强不超过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6000Pa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，木板面积至少要多大？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88084" name="Text Box 20"/>
          <p:cNvSpPr txBox="1"/>
          <p:nvPr/>
        </p:nvSpPr>
        <p:spPr>
          <a:xfrm>
            <a:off x="825500" y="3200400"/>
            <a:ext cx="7686675" cy="11604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解：当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P≤6000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时，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S≥600/6000=0.1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en-US" altLang="zh-CN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        所以木板面积至少要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0.1m</a:t>
            </a:r>
            <a:r>
              <a:rPr lang="en-US" altLang="zh-CN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．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14339" name="Picture 22" descr="png-02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24663" y="5059363"/>
            <a:ext cx="1719262" cy="17192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8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83" grpId="0"/>
      <p:bldP spid="880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0420" name="Picture 4" descr="阿基米德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5825" y="3122613"/>
            <a:ext cx="7720013" cy="3860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422" name="Picture 6" descr="xi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225" y="1739900"/>
            <a:ext cx="2274888" cy="27701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26" name="Text Box 10"/>
          <p:cNvSpPr txBox="1"/>
          <p:nvPr/>
        </p:nvSpPr>
        <p:spPr>
          <a:xfrm>
            <a:off x="4540250" y="4102100"/>
            <a:ext cx="4264025" cy="11906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solidFill>
                  <a:srgbClr val="9900CC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你认为这可能吗？为什么？</a:t>
            </a:r>
            <a:endParaRPr lang="zh-CN" altLang="en-US" sz="3600" dirty="0">
              <a:solidFill>
                <a:srgbClr val="9900CC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grpSp>
        <p:nvGrpSpPr>
          <p:cNvPr id="60440" name="Group 24"/>
          <p:cNvGrpSpPr/>
          <p:nvPr/>
        </p:nvGrpSpPr>
        <p:grpSpPr>
          <a:xfrm>
            <a:off x="3386138" y="1690688"/>
            <a:ext cx="5076825" cy="2216150"/>
            <a:chOff x="1971" y="1119"/>
            <a:chExt cx="3198" cy="1396"/>
          </a:xfrm>
        </p:grpSpPr>
        <p:sp>
          <p:nvSpPr>
            <p:cNvPr id="15365" name="AutoShape 19"/>
            <p:cNvSpPr/>
            <p:nvPr/>
          </p:nvSpPr>
          <p:spPr>
            <a:xfrm>
              <a:off x="1971" y="1119"/>
              <a:ext cx="3198" cy="1396"/>
            </a:xfrm>
            <a:prstGeom prst="cloudCallout">
              <a:avLst>
                <a:gd name="adj1" fmla="val -64977"/>
                <a:gd name="adj2" fmla="val 59958"/>
              </a:avLst>
            </a:prstGeom>
            <a:solidFill>
              <a:srgbClr val="CCFFCC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zh-CN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15366" name="Text Box 20"/>
            <p:cNvSpPr txBox="1"/>
            <p:nvPr/>
          </p:nvSpPr>
          <p:spPr>
            <a:xfrm>
              <a:off x="2116" y="1270"/>
              <a:ext cx="2837" cy="109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0" dirty="0">
                  <a:latin typeface="Arial" panose="020B0604020202020204" pitchFamily="34" charset="0"/>
                  <a:ea typeface="华文行楷" panose="02010800040101010101" pitchFamily="2" charset="-122"/>
                </a:rPr>
                <a:t>       </a:t>
              </a:r>
              <a:r>
                <a:rPr lang="zh-CN" altLang="en-US" dirty="0">
                  <a:latin typeface="Arial" panose="020B0604020202020204" pitchFamily="34" charset="0"/>
                  <a:ea typeface="楷体_GB2312" pitchFamily="49" charset="-122"/>
                </a:rPr>
                <a:t>给我一个支点，我可以撬动地球！</a:t>
              </a:r>
              <a:endParaRPr lang="zh-CN" altLang="en-US" dirty="0">
                <a:latin typeface="Arial" panose="020B0604020202020204" pitchFamily="34" charset="0"/>
                <a:ea typeface="楷体_GB2312" pitchFamily="49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Arial" panose="020B0604020202020204" pitchFamily="34" charset="0"/>
                  <a:ea typeface="楷体_GB2312" pitchFamily="49" charset="-122"/>
                </a:rPr>
                <a:t>        </a:t>
              </a:r>
              <a:r>
                <a:rPr lang="en-US" altLang="zh-CN" sz="3200" b="0" dirty="0">
                  <a:latin typeface="Arial" panose="020B0604020202020204" pitchFamily="34" charset="0"/>
                  <a:ea typeface="华文行楷" panose="02010800040101010101" pitchFamily="2" charset="-122"/>
                </a:rPr>
                <a:t>——</a:t>
              </a:r>
              <a:r>
                <a:rPr lang="zh-CN" altLang="en-US" sz="3200" b="0" dirty="0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阿基米德</a:t>
              </a:r>
              <a:endParaRPr lang="zh-CN" altLang="en-US" sz="3200" b="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</p:grpSp>
      <p:sp>
        <p:nvSpPr>
          <p:cNvPr id="60427" name="Text Box 11"/>
          <p:cNvSpPr txBox="1"/>
          <p:nvPr/>
        </p:nvSpPr>
        <p:spPr>
          <a:xfrm>
            <a:off x="144463" y="228600"/>
            <a:ext cx="53340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楷体_GB2312" pitchFamily="49" charset="-122"/>
              </a:rPr>
              <a:t>例</a:t>
            </a:r>
            <a:r>
              <a:rPr lang="en-US" altLang="zh-CN" sz="3200" dirty="0">
                <a:latin typeface="Times New Roman" panose="02020603050405020304" pitchFamily="18" charset="0"/>
                <a:ea typeface="楷体_GB2312" pitchFamily="49" charset="-122"/>
              </a:rPr>
              <a:t>2    </a:t>
            </a:r>
            <a:r>
              <a:rPr lang="zh-CN" altLang="en-US" sz="3200" dirty="0">
                <a:latin typeface="Times New Roman" panose="02020603050405020304" pitchFamily="18" charset="0"/>
                <a:ea typeface="楷体_GB2312" pitchFamily="49" charset="-122"/>
              </a:rPr>
              <a:t>杠杆问题 </a:t>
            </a:r>
            <a:endParaRPr lang="zh-CN" altLang="en-US" sz="32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0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6" grpId="0"/>
      <p:bldP spid="604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4" name="WordArt 4"/>
          <p:cNvSpPr>
            <a:spLocks noTextEdit="1"/>
          </p:cNvSpPr>
          <p:nvPr/>
        </p:nvSpPr>
        <p:spPr>
          <a:xfrm>
            <a:off x="757238" y="5576888"/>
            <a:ext cx="7820025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ln w="9525" cap="flat" cmpd="sng">
                  <a:solidFill>
                    <a:srgbClr val="00FF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楷体_GB2312" charset="0"/>
                <a:ea typeface="楷体_GB2312" charset="0"/>
              </a:rPr>
              <a:t>阻力×阻力臂=动力×动力臂</a:t>
            </a:r>
            <a:endParaRPr lang="zh-CN" altLang="en-US" sz="4800" b="1">
              <a:ln w="9525" cap="flat" cmpd="sng">
                <a:solidFill>
                  <a:srgbClr val="00FF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楷体_GB2312" charset="0"/>
              <a:ea typeface="楷体_GB2312" charset="0"/>
            </a:endParaRPr>
          </a:p>
        </p:txBody>
      </p:sp>
      <p:grpSp>
        <p:nvGrpSpPr>
          <p:cNvPr id="61477" name="Group 37"/>
          <p:cNvGrpSpPr/>
          <p:nvPr/>
        </p:nvGrpSpPr>
        <p:grpSpPr>
          <a:xfrm>
            <a:off x="2235200" y="3986213"/>
            <a:ext cx="5761038" cy="574675"/>
            <a:chOff x="1543" y="2439"/>
            <a:chExt cx="3629" cy="362"/>
          </a:xfrm>
        </p:grpSpPr>
        <p:sp>
          <p:nvSpPr>
            <p:cNvPr id="17411" name="Rectangle 6"/>
            <p:cNvSpPr/>
            <p:nvPr/>
          </p:nvSpPr>
          <p:spPr>
            <a:xfrm>
              <a:off x="1543" y="2439"/>
              <a:ext cx="3629" cy="113"/>
            </a:xfrm>
            <a:prstGeom prst="rect">
              <a:avLst/>
            </a:prstGeom>
            <a:noFill/>
            <a:ln w="762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17412" name="AutoShape 7"/>
            <p:cNvSpPr/>
            <p:nvPr/>
          </p:nvSpPr>
          <p:spPr>
            <a:xfrm>
              <a:off x="2450" y="2574"/>
              <a:ext cx="227" cy="227"/>
            </a:xfrm>
            <a:prstGeom prst="triangle">
              <a:avLst>
                <a:gd name="adj" fmla="val 50000"/>
              </a:avLst>
            </a:prstGeom>
            <a:noFill/>
            <a:ln w="762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61448" name="Line 8"/>
          <p:cNvSpPr/>
          <p:nvPr/>
        </p:nvSpPr>
        <p:spPr>
          <a:xfrm>
            <a:off x="2235200" y="2809875"/>
            <a:ext cx="0" cy="1081088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 anchorCtr="0"/>
          <a:p>
            <a:pPr eaLnBrk="0" hangingPunct="0"/>
            <a:endParaRPr lang="zh-CN" altLang="en-US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1449" name="Line 9"/>
          <p:cNvSpPr/>
          <p:nvPr/>
        </p:nvSpPr>
        <p:spPr>
          <a:xfrm>
            <a:off x="8020050" y="2667000"/>
            <a:ext cx="0" cy="12192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 anchorCtr="0"/>
          <a:p>
            <a:pPr eaLnBrk="0" hangingPunct="0"/>
            <a:endParaRPr lang="zh-CN" altLang="en-US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1450" name="AutoShape 10"/>
          <p:cNvSpPr/>
          <p:nvPr/>
        </p:nvSpPr>
        <p:spPr>
          <a:xfrm rot="-5400000">
            <a:off x="2803525" y="3733800"/>
            <a:ext cx="360363" cy="1439863"/>
          </a:xfrm>
          <a:prstGeom prst="leftBrace">
            <a:avLst>
              <a:gd name="adj1" fmla="val 33241"/>
              <a:gd name="adj2" fmla="val 50000"/>
            </a:avLst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1451" name="AutoShape 11"/>
          <p:cNvSpPr/>
          <p:nvPr/>
        </p:nvSpPr>
        <p:spPr>
          <a:xfrm rot="-5400000">
            <a:off x="5835650" y="2497138"/>
            <a:ext cx="360363" cy="3960812"/>
          </a:xfrm>
          <a:prstGeom prst="leftBrace">
            <a:avLst>
              <a:gd name="adj1" fmla="val 91440"/>
              <a:gd name="adj2" fmla="val 50000"/>
            </a:avLst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1452" name="Text Box 12"/>
          <p:cNvSpPr txBox="1"/>
          <p:nvPr/>
        </p:nvSpPr>
        <p:spPr>
          <a:xfrm>
            <a:off x="2098675" y="4611688"/>
            <a:ext cx="1800225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0" dirty="0">
                <a:latin typeface="Arial" panose="020B0604020202020204" pitchFamily="34" charset="0"/>
                <a:ea typeface="华文新魏" panose="02010800040101010101" pitchFamily="2" charset="-122"/>
              </a:rPr>
              <a:t>阻力臂</a:t>
            </a:r>
            <a:endParaRPr lang="zh-CN" altLang="en-US" sz="4000" b="0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453" name="Text Box 13"/>
          <p:cNvSpPr txBox="1"/>
          <p:nvPr/>
        </p:nvSpPr>
        <p:spPr>
          <a:xfrm>
            <a:off x="2281238" y="2667000"/>
            <a:ext cx="720725" cy="1311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0" dirty="0">
                <a:latin typeface="Arial" panose="020B0604020202020204" pitchFamily="34" charset="0"/>
                <a:ea typeface="华文新魏" panose="02010800040101010101" pitchFamily="2" charset="-122"/>
              </a:rPr>
              <a:t>阻力</a:t>
            </a:r>
            <a:endParaRPr lang="zh-CN" altLang="en-US" sz="4000" b="0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454" name="Text Box 14"/>
          <p:cNvSpPr txBox="1"/>
          <p:nvPr/>
        </p:nvSpPr>
        <p:spPr>
          <a:xfrm>
            <a:off x="5154613" y="4610100"/>
            <a:ext cx="1800225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0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动力臂</a:t>
            </a:r>
            <a:endParaRPr lang="zh-CN" altLang="en-US" sz="4000" b="0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455" name="Text Box 15"/>
          <p:cNvSpPr txBox="1"/>
          <p:nvPr/>
        </p:nvSpPr>
        <p:spPr>
          <a:xfrm>
            <a:off x="7313613" y="2624138"/>
            <a:ext cx="830262" cy="1311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0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动力</a:t>
            </a:r>
            <a:endParaRPr lang="zh-CN" altLang="en-US" sz="4000" b="0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459" name="Rectangle 19"/>
          <p:cNvSpPr>
            <a:spLocks noChangeArrowheads="1"/>
          </p:cNvSpPr>
          <p:nvPr/>
        </p:nvSpPr>
        <p:spPr bwMode="auto">
          <a:xfrm>
            <a:off x="630238" y="2436813"/>
            <a:ext cx="793750" cy="25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CC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杠杆定律</a:t>
            </a:r>
            <a:endParaRPr kumimoji="0" lang="zh-CN" altLang="en-US" sz="4000" b="1" i="0" u="none" strike="noStrike" kern="1200" cap="none" spc="0" normalizeH="0" baseline="0" noProof="0" smtClean="0">
              <a:ln>
                <a:noFill/>
              </a:ln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pic>
        <p:nvPicPr>
          <p:cNvPr id="61460" name="Picture 20" descr="h49"/>
          <p:cNvPicPr>
            <a:picLocks noChangeAspect="1"/>
          </p:cNvPicPr>
          <p:nvPr/>
        </p:nvPicPr>
        <p:blipFill>
          <a:blip r:embed="rId1"/>
          <a:srcRect r="-14" b="75"/>
          <a:stretch>
            <a:fillRect/>
          </a:stretch>
        </p:blipFill>
        <p:spPr>
          <a:xfrm>
            <a:off x="3321050" y="792163"/>
            <a:ext cx="3808413" cy="25257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1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1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1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61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61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1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0" grpId="0" animBg="1"/>
      <p:bldP spid="61451" grpId="0" animBg="1"/>
      <p:bldP spid="61452" grpId="0"/>
      <p:bldP spid="61453" grpId="0"/>
      <p:bldP spid="61454" grpId="0"/>
      <p:bldP spid="61455" grpId="0"/>
      <p:bldP spid="614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6" name="Text Box 4"/>
          <p:cNvSpPr txBox="1"/>
          <p:nvPr/>
        </p:nvSpPr>
        <p:spPr>
          <a:xfrm>
            <a:off x="847725" y="1041400"/>
            <a:ext cx="7764463" cy="1373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几位同学玩撬石头的游戏，已知阻力和阻力臂不变，分别是</a:t>
            </a:r>
            <a:r>
              <a:rPr lang="en-US" altLang="zh-CN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1200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牛顿和</a:t>
            </a:r>
            <a:r>
              <a:rPr lang="en-US" altLang="zh-CN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0.5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米，设动力为</a:t>
            </a:r>
            <a:r>
              <a:rPr lang="en-US" altLang="zh-CN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，动力臂为</a:t>
            </a:r>
            <a:r>
              <a:rPr lang="en-US" altLang="zh-CN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L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．回答下列问题：</a:t>
            </a:r>
            <a:endParaRPr lang="zh-CN" altLang="en-US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0117" name="Text Box 5"/>
          <p:cNvSpPr txBox="1"/>
          <p:nvPr/>
        </p:nvSpPr>
        <p:spPr>
          <a:xfrm>
            <a:off x="1438275" y="2943225"/>
            <a:ext cx="7275513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）动力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与动力臂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L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有怎样的函数关系？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0121" name="Text Box 9"/>
          <p:cNvSpPr txBox="1"/>
          <p:nvPr/>
        </p:nvSpPr>
        <p:spPr>
          <a:xfrm>
            <a:off x="1585913" y="3902075"/>
            <a:ext cx="702627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解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：（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由已知得Ｆ</a:t>
            </a:r>
            <a:r>
              <a:rPr lang="en-US" altLang="zh-CN" sz="18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×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L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＝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1200×0.5</a:t>
            </a:r>
            <a:endParaRPr lang="en-US" altLang="zh-CN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0122" name="Text Box 10"/>
          <p:cNvSpPr txBox="1"/>
          <p:nvPr/>
        </p:nvSpPr>
        <p:spPr>
          <a:xfrm>
            <a:off x="2243138" y="5083175"/>
            <a:ext cx="230663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变形得：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90123" name="Picture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70313" y="4933950"/>
            <a:ext cx="1400175" cy="965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8" name="Picture 12" descr="png-02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9775" y="4773613"/>
            <a:ext cx="1597025" cy="1597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90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90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90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6" grpId="0"/>
      <p:bldP spid="90117" grpId="0"/>
      <p:bldP spid="90121" grpId="0"/>
      <p:bldP spid="901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53" name="Text Box 5"/>
          <p:cNvSpPr txBox="1"/>
          <p:nvPr/>
        </p:nvSpPr>
        <p:spPr>
          <a:xfrm>
            <a:off x="136525" y="1214438"/>
            <a:ext cx="8604250" cy="2484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30000"/>
              </a:spcBef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1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．在某一电路中，保持电压不变，电流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I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（安培）和电阻（欧姆）成反比例，当电阻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R=8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欧姆时，电流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I=1.5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安培．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30000"/>
              </a:spcBef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        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）求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I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R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之间的函数关系式；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30000"/>
              </a:spcBef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        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）当电流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I=2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时，求电阻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R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的值．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8854" name="Text Box 6"/>
          <p:cNvSpPr txBox="1"/>
          <p:nvPr/>
        </p:nvSpPr>
        <p:spPr>
          <a:xfrm>
            <a:off x="908050" y="3878263"/>
            <a:ext cx="5019675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解：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U=IR=1.5×8=12V</a:t>
            </a:r>
            <a:endParaRPr lang="en-US" altLang="zh-CN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pic>
        <p:nvPicPr>
          <p:cNvPr id="78855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9363" y="4405313"/>
            <a:ext cx="1300162" cy="8223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8861" name="Group 13"/>
          <p:cNvGrpSpPr/>
          <p:nvPr/>
        </p:nvGrpSpPr>
        <p:grpSpPr>
          <a:xfrm>
            <a:off x="1585913" y="5127625"/>
            <a:ext cx="5621337" cy="966788"/>
            <a:chOff x="1321" y="3595"/>
            <a:chExt cx="3541" cy="609"/>
          </a:xfrm>
        </p:grpSpPr>
        <p:sp>
          <p:nvSpPr>
            <p:cNvPr id="19461" name="Text Box 9"/>
            <p:cNvSpPr txBox="1"/>
            <p:nvPr/>
          </p:nvSpPr>
          <p:spPr>
            <a:xfrm>
              <a:off x="1321" y="3703"/>
              <a:ext cx="354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（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）把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I=2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代入              ，得：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R=6</a:t>
              </a:r>
              <a:endPara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pic>
          <p:nvPicPr>
            <p:cNvPr id="19462" name="Picture 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84" y="3595"/>
              <a:ext cx="688" cy="60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78852" name="Text Box 4"/>
          <p:cNvSpPr txBox="1"/>
          <p:nvPr/>
        </p:nvSpPr>
        <p:spPr>
          <a:xfrm>
            <a:off x="906463" y="222250"/>
            <a:ext cx="53340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楷体_GB2312" pitchFamily="49" charset="-122"/>
              </a:rPr>
              <a:t>例</a:t>
            </a:r>
            <a:r>
              <a:rPr lang="en-US" altLang="zh-CN" sz="3200" dirty="0">
                <a:latin typeface="Times New Roman" panose="02020603050405020304" pitchFamily="18" charset="0"/>
                <a:ea typeface="楷体_GB2312" pitchFamily="49" charset="-122"/>
              </a:rPr>
              <a:t>3    </a:t>
            </a:r>
            <a:r>
              <a:rPr lang="zh-CN" altLang="en-US" sz="3200" dirty="0">
                <a:latin typeface="Times New Roman" panose="02020603050405020304" pitchFamily="18" charset="0"/>
                <a:ea typeface="楷体_GB2312" pitchFamily="49" charset="-122"/>
              </a:rPr>
              <a:t>电阻问题 </a:t>
            </a:r>
            <a:endParaRPr lang="zh-CN" altLang="en-US" sz="32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3" grpId="0"/>
      <p:bldP spid="78854" grpId="0"/>
      <p:bldP spid="788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8" name="Rectangle 4"/>
          <p:cNvSpPr/>
          <p:nvPr/>
        </p:nvSpPr>
        <p:spPr>
          <a:xfrm>
            <a:off x="1157288" y="3281363"/>
            <a:ext cx="584835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）用电器输出功率的范围多大？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2236" name="Text Box 12"/>
          <p:cNvSpPr txBox="1"/>
          <p:nvPr/>
        </p:nvSpPr>
        <p:spPr>
          <a:xfrm>
            <a:off x="584200" y="974725"/>
            <a:ext cx="8193088" cy="1373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2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．一个用电器的电阻是可调节的，其范围为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110~220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欧姆．已知电压为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220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伏，这个用电器的电路图如图所示．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2237" name="Rectangle 13"/>
          <p:cNvSpPr/>
          <p:nvPr/>
        </p:nvSpPr>
        <p:spPr>
          <a:xfrm>
            <a:off x="1157288" y="2505075"/>
            <a:ext cx="78486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）输出功率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P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与电阻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R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有怎样的函数关系？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52238" name="Picture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0938" y="5146675"/>
            <a:ext cx="1535112" cy="10017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2254" name="Group 30"/>
          <p:cNvGrpSpPr/>
          <p:nvPr/>
        </p:nvGrpSpPr>
        <p:grpSpPr>
          <a:xfrm>
            <a:off x="5467350" y="4533900"/>
            <a:ext cx="3124200" cy="1524000"/>
            <a:chOff x="3552" y="2496"/>
            <a:chExt cx="1968" cy="960"/>
          </a:xfrm>
        </p:grpSpPr>
        <p:sp>
          <p:nvSpPr>
            <p:cNvPr id="20486" name="Rectangle 15"/>
            <p:cNvSpPr/>
            <p:nvPr/>
          </p:nvSpPr>
          <p:spPr>
            <a:xfrm>
              <a:off x="3552" y="2496"/>
              <a:ext cx="16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r"/>
              <a:r>
                <a:rPr lang="en-US" altLang="zh-CN" dirty="0">
                  <a:latin typeface="Times New Roman" panose="02020603050405020304" pitchFamily="18" charset="0"/>
                  <a:ea typeface="楷体_GB2312" pitchFamily="49" charset="-122"/>
                </a:rPr>
                <a:t>︳ ︳</a:t>
              </a:r>
              <a:endParaRPr lang="en-US" altLang="zh-CN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0487" name="Line 19"/>
            <p:cNvSpPr/>
            <p:nvPr/>
          </p:nvSpPr>
          <p:spPr>
            <a:xfrm flipH="1">
              <a:off x="3600" y="2640"/>
              <a:ext cx="100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eaLnBrk="0" hangingPunct="0"/>
              <a:endParaRPr lang="zh-CN" altLang="en-US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cxnSp>
          <p:nvCxnSpPr>
            <p:cNvPr id="20488" name="AutoShape 22"/>
            <p:cNvCxnSpPr>
              <a:stCxn id="20487" idx="1"/>
              <a:endCxn id="20492" idx="0"/>
            </p:cNvCxnSpPr>
            <p:nvPr/>
          </p:nvCxnSpPr>
          <p:spPr>
            <a:xfrm rot="-5400000" flipH="1">
              <a:off x="3565" y="2677"/>
              <a:ext cx="615" cy="552"/>
            </a:xfrm>
            <a:prstGeom prst="bentConnector3">
              <a:avLst>
                <a:gd name="adj1" fmla="val 49269"/>
              </a:avLst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20489" name="Line 24"/>
            <p:cNvSpPr/>
            <p:nvPr/>
          </p:nvSpPr>
          <p:spPr>
            <a:xfrm>
              <a:off x="4944" y="2640"/>
              <a:ext cx="57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eaLnBrk="0" hangingPunct="0"/>
              <a:endParaRPr lang="zh-CN" altLang="en-US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0490" name="Line 25"/>
            <p:cNvSpPr/>
            <p:nvPr/>
          </p:nvSpPr>
          <p:spPr>
            <a:xfrm>
              <a:off x="5520" y="2640"/>
              <a:ext cx="0" cy="72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eaLnBrk="0" hangingPunct="0"/>
              <a:endParaRPr lang="zh-CN" altLang="en-US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0491" name="Line 26"/>
            <p:cNvSpPr/>
            <p:nvPr/>
          </p:nvSpPr>
          <p:spPr>
            <a:xfrm flipH="1">
              <a:off x="4800" y="3360"/>
              <a:ext cx="72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eaLnBrk="0" hangingPunct="0"/>
              <a:endParaRPr lang="zh-CN" altLang="en-US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0492" name="Rectangle 27"/>
            <p:cNvSpPr/>
            <p:nvPr/>
          </p:nvSpPr>
          <p:spPr>
            <a:xfrm>
              <a:off x="3936" y="3264"/>
              <a:ext cx="432" cy="192"/>
            </a:xfrm>
            <a:prstGeom prst="rect">
              <a:avLst/>
            </a:prstGeom>
            <a:solidFill>
              <a:srgbClr val="CC99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0493" name="Rectangle 28"/>
            <p:cNvSpPr/>
            <p:nvPr/>
          </p:nvSpPr>
          <p:spPr>
            <a:xfrm>
              <a:off x="4368" y="3264"/>
              <a:ext cx="432" cy="192"/>
            </a:xfrm>
            <a:prstGeom prst="rect">
              <a:avLst/>
            </a:prstGeom>
            <a:solidFill>
              <a:srgbClr val="FF99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52253" name="Text Box 29"/>
          <p:cNvSpPr txBox="1"/>
          <p:nvPr/>
        </p:nvSpPr>
        <p:spPr>
          <a:xfrm>
            <a:off x="647700" y="4117975"/>
            <a:ext cx="4894263" cy="1373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解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：（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）输出功率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P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与电阻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R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呈反比例，它们的函数关系为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2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2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2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36" grpId="0"/>
      <p:bldP spid="52237" grpId="0"/>
      <p:bldP spid="522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8" name="Text Box 4"/>
          <p:cNvSpPr txBox="1"/>
          <p:nvPr/>
        </p:nvSpPr>
        <p:spPr>
          <a:xfrm>
            <a:off x="869950" y="1081088"/>
            <a:ext cx="804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）从（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）式可以看出，电阻越大则功率越小．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93189" name="Picture 5"/>
          <p:cNvPicPr>
            <a:picLocks noChangeAspect="1"/>
          </p:cNvPicPr>
          <p:nvPr/>
        </p:nvPicPr>
        <p:blipFill>
          <a:blip r:embed="rId1"/>
          <a:srcRect r="-11212"/>
          <a:stretch>
            <a:fillRect/>
          </a:stretch>
        </p:blipFill>
        <p:spPr>
          <a:xfrm>
            <a:off x="981075" y="4140200"/>
            <a:ext cx="2746375" cy="1117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3190" name="Text Box 6"/>
          <p:cNvSpPr txBox="1"/>
          <p:nvPr/>
        </p:nvSpPr>
        <p:spPr>
          <a:xfrm>
            <a:off x="5386388" y="2146300"/>
            <a:ext cx="2941637" cy="1800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把电阻的最大值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R=220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代入①式，则得到输出功率的最小值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93191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0" y="4192588"/>
            <a:ext cx="2627313" cy="106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3192" name="Text Box 8"/>
          <p:cNvSpPr txBox="1"/>
          <p:nvPr/>
        </p:nvSpPr>
        <p:spPr>
          <a:xfrm>
            <a:off x="925513" y="5545138"/>
            <a:ext cx="7680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因此，用电器的输出功率在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220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瓦到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440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瓦之间．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3193" name="Text Box 9"/>
          <p:cNvSpPr txBox="1"/>
          <p:nvPr/>
        </p:nvSpPr>
        <p:spPr>
          <a:xfrm>
            <a:off x="908050" y="2174875"/>
            <a:ext cx="3200400" cy="1800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把电阻的最小值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R=110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代入①式，得到输出功率最大值：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93194" name="Picture 10" descr="图片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4838" y="2265363"/>
            <a:ext cx="400050" cy="2606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3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3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/>
      <p:bldP spid="93190" grpId="0"/>
      <p:bldP spid="93192" grpId="0"/>
      <p:bldP spid="931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10" name="Text Box 2"/>
          <p:cNvSpPr txBox="1"/>
          <p:nvPr/>
        </p:nvSpPr>
        <p:spPr>
          <a:xfrm>
            <a:off x="485775" y="1606550"/>
            <a:ext cx="8153400" cy="24415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30000"/>
              </a:spcBef>
              <a:spcAft>
                <a:spcPct val="20000"/>
              </a:spcAft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码头工人以每天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30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吨的速度往一艘轮船上装载货物，把轮船装载完毕恰好用了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8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天时间．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30000"/>
              </a:spcBef>
              <a:spcAft>
                <a:spcPct val="20000"/>
              </a:spcAft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       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）轮船到达目的地后开始卸货，卸货速度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v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（单位：吨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/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天）与卸货时间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t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（单位：天）之间有怎样的函数关系？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4212" name="Text Box 4"/>
          <p:cNvSpPr txBox="1"/>
          <p:nvPr/>
        </p:nvSpPr>
        <p:spPr>
          <a:xfrm>
            <a:off x="549275" y="284163"/>
            <a:ext cx="4660900" cy="5778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楷体_GB2312" pitchFamily="49" charset="-122"/>
              </a:rPr>
              <a:t>例</a:t>
            </a:r>
            <a:r>
              <a:rPr lang="en-US" altLang="zh-CN" sz="3200" dirty="0">
                <a:latin typeface="Times New Roman" panose="02020603050405020304" pitchFamily="18" charset="0"/>
                <a:ea typeface="楷体_GB2312" pitchFamily="49" charset="-122"/>
              </a:rPr>
              <a:t>4    </a:t>
            </a:r>
            <a:r>
              <a:rPr lang="zh-CN" altLang="en-US" sz="3200" dirty="0">
                <a:latin typeface="Times New Roman" panose="02020603050405020304" pitchFamily="18" charset="0"/>
                <a:ea typeface="楷体_GB2312" pitchFamily="49" charset="-122"/>
              </a:rPr>
              <a:t>速度与时间问题 </a:t>
            </a:r>
            <a:endParaRPr lang="zh-CN" altLang="en-US" sz="32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94213" name="Picture 5" descr="png-02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32375" y="-36512"/>
            <a:ext cx="1219200" cy="1219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4215" name="Text Box 7"/>
          <p:cNvSpPr txBox="1"/>
          <p:nvPr/>
        </p:nvSpPr>
        <p:spPr>
          <a:xfrm>
            <a:off x="417513" y="4419600"/>
            <a:ext cx="5370512" cy="1798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30000"/>
              </a:spcBef>
              <a:spcAft>
                <a:spcPct val="20000"/>
              </a:spcAft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）由于遇到紧急情况，船上的货物必须在不超过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5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日内卸载完毕，那么平均每天要卸多少吨货物？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94217" name="Picture 9" descr="50000t-1"/>
          <p:cNvPicPr>
            <a:picLocks noChangeAspect="1"/>
          </p:cNvPicPr>
          <p:nvPr/>
        </p:nvPicPr>
        <p:blipFill>
          <a:blip r:embed="rId2"/>
          <a:srcRect r="-23"/>
          <a:stretch>
            <a:fillRect/>
          </a:stretch>
        </p:blipFill>
        <p:spPr>
          <a:xfrm>
            <a:off x="5773738" y="4362450"/>
            <a:ext cx="3179762" cy="1863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P spid="94212" grpId="0"/>
      <p:bldP spid="942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930275" y="742950"/>
            <a:ext cx="7423150" cy="103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rtl="0">
              <a:lnSpc>
                <a:spcPct val="110000"/>
              </a:lnSpc>
              <a:spcBef>
                <a:spcPct val="40000"/>
              </a:spcBef>
              <a:buClrTx/>
              <a:buSzTx/>
              <a:buFontTx/>
              <a:buNone/>
              <a:defRPr/>
            </a:pPr>
            <a:r>
              <a:rPr kumimoji="0" lang="en-US" altLang="zh-CN" kern="1200" cap="none" spc="0" normalizeH="0" baseline="0" noProof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kern="1200" cap="none" spc="0" normalizeH="0" baseline="0" noProof="0" smtClean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解</a:t>
            </a:r>
            <a:r>
              <a:rPr kumimoji="0" lang="zh-CN" altLang="en-US" kern="1200" cap="none" spc="0" normalizeH="0" baseline="0" noProof="0" smtClean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cs typeface="+mn-cs"/>
                <a:sym typeface="Wingdings" panose="05000000000000000000" pitchFamily="2" charset="2"/>
              </a:rPr>
              <a:t>：（</a:t>
            </a:r>
            <a:r>
              <a:rPr kumimoji="0" lang="en-US" altLang="zh-CN" kern="1200" cap="none" spc="0" normalizeH="0" baseline="0" noProof="0" smtClean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cs typeface="+mn-cs"/>
                <a:sym typeface="Wingdings" panose="05000000000000000000" pitchFamily="2" charset="2"/>
              </a:rPr>
              <a:t>1</a:t>
            </a:r>
            <a:r>
              <a:rPr kumimoji="0" lang="zh-CN" altLang="en-US" kern="1200" cap="none" spc="0" normalizeH="0" baseline="0" noProof="0" smtClean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cs typeface="+mn-cs"/>
                <a:sym typeface="Wingdings" panose="05000000000000000000" pitchFamily="2" charset="2"/>
              </a:rPr>
              <a:t>）设轮船上的货物总量为</a:t>
            </a:r>
            <a:r>
              <a:rPr kumimoji="0" lang="en-US" altLang="zh-CN" kern="1200" cap="none" spc="0" normalizeH="0" baseline="0" noProof="0" smtClean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cs typeface="+mn-cs"/>
                <a:sym typeface="Wingdings" panose="05000000000000000000" pitchFamily="2" charset="2"/>
              </a:rPr>
              <a:t>k</a:t>
            </a:r>
            <a:r>
              <a:rPr kumimoji="0" lang="zh-CN" altLang="en-US" kern="1200" cap="none" spc="0" normalizeH="0" baseline="0" noProof="0" smtClean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cs typeface="+mn-cs"/>
                <a:sym typeface="Wingdings" panose="05000000000000000000" pitchFamily="2" charset="2"/>
              </a:rPr>
              <a:t>吨，则根据已知条件有        </a:t>
            </a:r>
            <a:endParaRPr kumimoji="0" lang="zh-CN" altLang="en-US" kern="1200" cap="none" spc="0" normalizeH="0" baseline="0" noProof="0" smtClean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pic>
        <p:nvPicPr>
          <p:cNvPr id="95235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41563" y="1989138"/>
            <a:ext cx="2890837" cy="506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5236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6650" y="2481263"/>
            <a:ext cx="1482725" cy="11223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5238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3756025"/>
            <a:ext cx="2147888" cy="1025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5239" name="Text Box 7"/>
          <p:cNvSpPr txBox="1"/>
          <p:nvPr/>
        </p:nvSpPr>
        <p:spPr>
          <a:xfrm>
            <a:off x="1624013" y="2743200"/>
            <a:ext cx="5540375" cy="561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10000"/>
              </a:lnSpc>
              <a:spcBef>
                <a:spcPct val="40000"/>
              </a:spcBef>
            </a:pP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所以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v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与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t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的函数式为        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95242" name="Group 10"/>
          <p:cNvGrpSpPr/>
          <p:nvPr/>
        </p:nvGrpSpPr>
        <p:grpSpPr>
          <a:xfrm>
            <a:off x="1458913" y="3729038"/>
            <a:ext cx="6213475" cy="1152525"/>
            <a:chOff x="406" y="2214"/>
            <a:chExt cx="3914" cy="726"/>
          </a:xfrm>
        </p:grpSpPr>
        <p:pic>
          <p:nvPicPr>
            <p:cNvPr id="23559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16" y="2214"/>
              <a:ext cx="959" cy="72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60" name="Text Box 8"/>
            <p:cNvSpPr txBox="1"/>
            <p:nvPr/>
          </p:nvSpPr>
          <p:spPr>
            <a:xfrm>
              <a:off x="406" y="2369"/>
              <a:ext cx="3914" cy="3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10000"/>
                </a:lnSpc>
                <a:spcBef>
                  <a:spcPct val="40000"/>
                </a:spcBef>
              </a:pP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  <a:sym typeface="Wingdings" panose="05000000000000000000" pitchFamily="2" charset="2"/>
                </a:rPr>
                <a:t>（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  <a:sym typeface="Wingdings" panose="05000000000000000000" pitchFamily="2" charset="2"/>
                </a:rPr>
                <a:t>2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  <a:sym typeface="Wingdings" panose="05000000000000000000" pitchFamily="2" charset="2"/>
                </a:rPr>
                <a:t>）把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  <a:sym typeface="Wingdings" panose="05000000000000000000" pitchFamily="2" charset="2"/>
                </a:rPr>
                <a:t>t=5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  <a:sym typeface="Wingdings" panose="05000000000000000000" pitchFamily="2" charset="2"/>
                </a:rPr>
                <a:t>代入                  ，得</a:t>
              </a:r>
              <a:endPara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95241" name="Text Box 9"/>
          <p:cNvSpPr txBox="1"/>
          <p:nvPr/>
        </p:nvSpPr>
        <p:spPr>
          <a:xfrm>
            <a:off x="752475" y="4876800"/>
            <a:ext cx="7596188" cy="15017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10000"/>
              </a:lnSpc>
              <a:spcBef>
                <a:spcPct val="40000"/>
              </a:spcBef>
            </a:pP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        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从结果可以看出，如果全部货物恰好用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5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天卸完，则平均每天卸载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48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吨．若货物在不超过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5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天内卸完，则平均每天至少要卸货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48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吨．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234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234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523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523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5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1">
                                            <p:txEl>
                                              <p:charRg st="0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5241">
                                            <p:txEl>
                                              <p:charRg st="0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5241">
                                            <p:txEl>
                                              <p:charRg st="0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241">
                                            <p:txEl>
                                              <p:charRg st="0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9332" name="Text Box 4"/>
          <p:cNvSpPr txBox="1"/>
          <p:nvPr/>
        </p:nvSpPr>
        <p:spPr>
          <a:xfrm>
            <a:off x="496888" y="863600"/>
            <a:ext cx="8291512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1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．某蓄水池的排水管每时排水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8m</a:t>
            </a:r>
            <a:r>
              <a:rPr lang="en-US" altLang="zh-CN" baseline="30000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6h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可将满池水全部排空．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9334" name="Text Box 6"/>
          <p:cNvSpPr txBox="1"/>
          <p:nvPr/>
        </p:nvSpPr>
        <p:spPr>
          <a:xfrm>
            <a:off x="381000" y="2428875"/>
            <a:ext cx="8158163" cy="1373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）如果增加排水管，使每时的排水量达到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Q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en-US" altLang="zh-CN" baseline="30000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），那么将满池水排空所需的时间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t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h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）将如何变化？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9336" name="Text Box 8"/>
          <p:cNvSpPr txBox="1"/>
          <p:nvPr/>
        </p:nvSpPr>
        <p:spPr>
          <a:xfrm>
            <a:off x="1066800" y="3803650"/>
            <a:ext cx="6500813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）写出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t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Q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之间的函数关系式？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9341" name="Text Box 13"/>
          <p:cNvSpPr txBox="1"/>
          <p:nvPr/>
        </p:nvSpPr>
        <p:spPr>
          <a:xfrm>
            <a:off x="344488" y="5326063"/>
            <a:ext cx="8208962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5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）已知排水管的最大排水量为每时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12m</a:t>
            </a:r>
            <a:r>
              <a:rPr lang="en-US" altLang="zh-CN" baseline="30000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，那么最少多长时间可将满池水全部排空？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9343" name="Rectangle 15"/>
          <p:cNvSpPr/>
          <p:nvPr/>
        </p:nvSpPr>
        <p:spPr>
          <a:xfrm>
            <a:off x="344488" y="4351338"/>
            <a:ext cx="8208962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4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）如果准备在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5h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内将满池水排空，那么每时的排水量至少为多少？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9345" name="Rectangle 17"/>
          <p:cNvSpPr/>
          <p:nvPr/>
        </p:nvSpPr>
        <p:spPr>
          <a:xfrm>
            <a:off x="1073150" y="1854200"/>
            <a:ext cx="46482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）蓄水池的容积是多少？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9340" name="Text Box 12"/>
          <p:cNvSpPr txBox="1"/>
          <p:nvPr/>
        </p:nvSpPr>
        <p:spPr>
          <a:xfrm>
            <a:off x="107950" y="266700"/>
            <a:ext cx="6530975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楷体_GB2312" pitchFamily="49" charset="-122"/>
              </a:rPr>
              <a:t>例</a:t>
            </a:r>
            <a:r>
              <a:rPr lang="en-US" altLang="zh-CN" sz="3200" dirty="0">
                <a:latin typeface="Times New Roman" panose="02020603050405020304" pitchFamily="18" charset="0"/>
                <a:ea typeface="楷体_GB2312" pitchFamily="49" charset="-122"/>
              </a:rPr>
              <a:t>5    </a:t>
            </a:r>
            <a:r>
              <a:rPr lang="zh-CN" altLang="en-US" sz="3200" dirty="0">
                <a:latin typeface="Times New Roman" panose="02020603050405020304" pitchFamily="18" charset="0"/>
                <a:ea typeface="楷体_GB2312" pitchFamily="49" charset="-122"/>
              </a:rPr>
              <a:t>排水问题 </a:t>
            </a:r>
            <a:endParaRPr lang="zh-CN" altLang="en-US" sz="32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99346" name="Picture 18" descr="png-02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54388" y="-106362"/>
            <a:ext cx="1219200" cy="1219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9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9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9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9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9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9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9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9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9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99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99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2" grpId="0"/>
      <p:bldP spid="99334" grpId="0"/>
      <p:bldP spid="99336" grpId="0"/>
      <p:bldP spid="99341" grpId="0"/>
      <p:bldP spid="99343" grpId="0"/>
      <p:bldP spid="99345" grpId="0"/>
      <p:bldP spid="993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380" name="Text Box 4"/>
          <p:cNvSpPr txBox="1"/>
          <p:nvPr/>
        </p:nvSpPr>
        <p:spPr>
          <a:xfrm>
            <a:off x="427038" y="557213"/>
            <a:ext cx="828040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解：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蓄水池的容积为：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8×6=48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en-US" altLang="zh-CN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）．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1381" name="Text Box 5"/>
          <p:cNvSpPr txBox="1"/>
          <p:nvPr/>
        </p:nvSpPr>
        <p:spPr>
          <a:xfrm>
            <a:off x="1162050" y="1376363"/>
            <a:ext cx="6048375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）此时所需时间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t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h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）将减少．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101389" name="Group 13"/>
          <p:cNvGrpSpPr/>
          <p:nvPr/>
        </p:nvGrpSpPr>
        <p:grpSpPr>
          <a:xfrm>
            <a:off x="1203325" y="2117725"/>
            <a:ext cx="6624638" cy="930275"/>
            <a:chOff x="848" y="1868"/>
            <a:chExt cx="4173" cy="586"/>
          </a:xfrm>
        </p:grpSpPr>
        <p:sp>
          <p:nvSpPr>
            <p:cNvPr id="25604" name="Text Box 7"/>
            <p:cNvSpPr txBox="1"/>
            <p:nvPr/>
          </p:nvSpPr>
          <p:spPr>
            <a:xfrm>
              <a:off x="848" y="1953"/>
              <a:ext cx="417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（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3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）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t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与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Q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之间的函数关系式为：</a:t>
              </a:r>
              <a:endPara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pic>
          <p:nvPicPr>
            <p:cNvPr id="25605" name="Picture 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108" y="1868"/>
              <a:ext cx="604" cy="58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01385" name="Text Box 9"/>
          <p:cNvSpPr txBox="1"/>
          <p:nvPr/>
        </p:nvSpPr>
        <p:spPr>
          <a:xfrm>
            <a:off x="481013" y="3170238"/>
            <a:ext cx="7640637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4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）当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t=5h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时，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Q=48/5=9.6m</a:t>
            </a:r>
            <a:r>
              <a:rPr lang="en-US" altLang="zh-CN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．所以每时的排水量至少为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9.6m</a:t>
            </a:r>
            <a:r>
              <a:rPr lang="en-US" altLang="zh-CN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．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1386" name="Text Box 10"/>
          <p:cNvSpPr txBox="1"/>
          <p:nvPr/>
        </p:nvSpPr>
        <p:spPr>
          <a:xfrm>
            <a:off x="519113" y="4344988"/>
            <a:ext cx="7881937" cy="9445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5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）当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Q=12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en-US" altLang="zh-CN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）时，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t=48/12=4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h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）， 所以最少需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4h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可将满池水全部排空．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0" grpId="0"/>
      <p:bldP spid="101381" grpId="0"/>
      <p:bldP spid="101385" grpId="0"/>
      <p:bldP spid="1013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1" name="Rectangle 3"/>
          <p:cNvSpPr/>
          <p:nvPr/>
        </p:nvSpPr>
        <p:spPr>
          <a:xfrm>
            <a:off x="0" y="17463"/>
            <a:ext cx="9048750" cy="228409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15000"/>
              </a:lnSpc>
            </a:pPr>
            <a:r>
              <a:rPr lang="en-US" altLang="zh-CN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        </a:t>
            </a:r>
            <a:r>
              <a:rPr lang="zh-CN" altLang="en-US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练习</a:t>
            </a:r>
            <a:r>
              <a:rPr lang="en-US" altLang="zh-CN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1</a:t>
            </a:r>
            <a:r>
              <a:rPr lang="zh-CN" altLang="en-US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．</a:t>
            </a:r>
            <a:r>
              <a:rPr lang="zh-CN" altLang="en-US" sz="2400" dirty="0">
                <a:latin typeface="Times New Roman" panose="02020603050405020304" pitchFamily="18" charset="0"/>
                <a:ea typeface="楷体_GB2312" pitchFamily="49" charset="-122"/>
              </a:rPr>
              <a:t>为了预防“新冠”，某学校对教室采用药熏消毒法进行消毒．已知药物燃烧时，室内每立方米空气中的含药量</a:t>
            </a:r>
            <a:r>
              <a:rPr lang="en-US" altLang="zh-CN" sz="2400" dirty="0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zh-CN" altLang="en-US" sz="2400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  <a:ea typeface="楷体_GB2312" pitchFamily="49" charset="-122"/>
              </a:rPr>
              <a:t>mg</a:t>
            </a:r>
            <a:r>
              <a:rPr lang="zh-CN" altLang="en-US" sz="2400" dirty="0">
                <a:latin typeface="Times New Roman" panose="02020603050405020304" pitchFamily="18" charset="0"/>
                <a:ea typeface="楷体_GB2312" pitchFamily="49" charset="-122"/>
              </a:rPr>
              <a:t>）与时间</a:t>
            </a:r>
            <a:r>
              <a:rPr lang="en-US" altLang="zh-CN" sz="2400" dirty="0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  <a:ea typeface="楷体_GB2312" pitchFamily="49" charset="-122"/>
              </a:rPr>
              <a:t>min</a:t>
            </a:r>
            <a:r>
              <a:rPr lang="zh-CN" altLang="en-US" sz="2400" dirty="0">
                <a:latin typeface="Times New Roman" panose="02020603050405020304" pitchFamily="18" charset="0"/>
                <a:ea typeface="楷体_GB2312" pitchFamily="49" charset="-122"/>
              </a:rPr>
              <a:t>）成正比例，药物燃烧完后，</a:t>
            </a:r>
            <a:r>
              <a:rPr lang="en-US" altLang="zh-CN" sz="2400" dirty="0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zh-CN" altLang="en-US" sz="2400" dirty="0"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 sz="2400" dirty="0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楷体_GB2312" pitchFamily="49" charset="-122"/>
              </a:rPr>
              <a:t>成反比例，现测得药物</a:t>
            </a:r>
            <a:r>
              <a:rPr lang="en-US" altLang="zh-CN" sz="2400" dirty="0">
                <a:latin typeface="Times New Roman" panose="02020603050405020304" pitchFamily="18" charset="0"/>
                <a:ea typeface="楷体_GB2312" pitchFamily="49" charset="-122"/>
              </a:rPr>
              <a:t>8min</a:t>
            </a:r>
            <a:r>
              <a:rPr lang="zh-CN" altLang="en-US" sz="2400" dirty="0">
                <a:latin typeface="Times New Roman" panose="02020603050405020304" pitchFamily="18" charset="0"/>
                <a:ea typeface="楷体_GB2312" pitchFamily="49" charset="-122"/>
              </a:rPr>
              <a:t>燃毕，此时室内空气中每立方米的含药量为</a:t>
            </a:r>
            <a:r>
              <a:rPr lang="en-US" altLang="zh-CN" sz="2400" dirty="0">
                <a:latin typeface="Times New Roman" panose="02020603050405020304" pitchFamily="18" charset="0"/>
                <a:ea typeface="楷体_GB2312" pitchFamily="49" charset="-122"/>
              </a:rPr>
              <a:t>6mg</a:t>
            </a:r>
            <a:r>
              <a:rPr lang="zh-CN" altLang="en-US" sz="2400" dirty="0">
                <a:latin typeface="Times New Roman" panose="02020603050405020304" pitchFamily="18" charset="0"/>
                <a:ea typeface="楷体_GB2312" pitchFamily="49" charset="-122"/>
              </a:rPr>
              <a:t>．请根据题中所提供的信息，解答下列问题： </a:t>
            </a:r>
            <a:endParaRPr lang="zh-CN" altLang="en-US" sz="24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9" name="Picture 4" descr="1-3-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26150" y="2676525"/>
            <a:ext cx="3022600" cy="3009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Rectangle 5"/>
          <p:cNvSpPr/>
          <p:nvPr/>
        </p:nvSpPr>
        <p:spPr>
          <a:xfrm>
            <a:off x="31750" y="4090988"/>
            <a:ext cx="5924550" cy="17145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90000"/>
              </a:lnSpc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）药物燃烧完后，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的关系式为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__________________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； 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1" name="Rectangle 9"/>
          <p:cNvSpPr/>
          <p:nvPr/>
        </p:nvSpPr>
        <p:spPr>
          <a:xfrm>
            <a:off x="0" y="2068513"/>
            <a:ext cx="5956300" cy="17145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90000"/>
              </a:lnSpc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）药物燃烧时，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的关系式为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____________________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； 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12" name="Group 19"/>
          <p:cNvGrpSpPr/>
          <p:nvPr/>
        </p:nvGrpSpPr>
        <p:grpSpPr>
          <a:xfrm>
            <a:off x="965200" y="2752725"/>
            <a:ext cx="3109913" cy="922338"/>
            <a:chOff x="2693" y="1458"/>
            <a:chExt cx="1959" cy="581"/>
          </a:xfrm>
        </p:grpSpPr>
        <p:sp>
          <p:nvSpPr>
            <p:cNvPr id="26630" name="Text Box 15"/>
            <p:cNvSpPr txBox="1"/>
            <p:nvPr/>
          </p:nvSpPr>
          <p:spPr>
            <a:xfrm>
              <a:off x="2938" y="1602"/>
              <a:ext cx="171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r"/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（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0&lt;x≤8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）</a:t>
              </a:r>
              <a:endPara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pic>
          <p:nvPicPr>
            <p:cNvPr id="26631" name="Picture 1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693" y="1458"/>
              <a:ext cx="749" cy="581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5" name="Group 26"/>
          <p:cNvGrpSpPr/>
          <p:nvPr/>
        </p:nvGrpSpPr>
        <p:grpSpPr>
          <a:xfrm>
            <a:off x="1406525" y="4764088"/>
            <a:ext cx="2720975" cy="922337"/>
            <a:chOff x="1785" y="2560"/>
            <a:chExt cx="1714" cy="581"/>
          </a:xfrm>
        </p:grpSpPr>
        <p:sp>
          <p:nvSpPr>
            <p:cNvPr id="26633" name="Text Box 24"/>
            <p:cNvSpPr txBox="1"/>
            <p:nvPr/>
          </p:nvSpPr>
          <p:spPr>
            <a:xfrm>
              <a:off x="1785" y="2704"/>
              <a:ext cx="171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r"/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（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x</a:t>
              </a:r>
              <a:r>
                <a:rPr lang="en-US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≥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8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）</a:t>
              </a:r>
              <a:endPara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pic>
          <p:nvPicPr>
            <p:cNvPr id="26634" name="Picture 2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65" y="2560"/>
              <a:ext cx="693" cy="581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矩形 1"/>
          <p:cNvSpPr/>
          <p:nvPr/>
        </p:nvSpPr>
        <p:spPr>
          <a:xfrm>
            <a:off x="0" y="0"/>
            <a:ext cx="1420813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练习</a:t>
            </a:r>
            <a:r>
              <a:rPr lang="en-US" altLang="zh-CN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．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50800"/>
            <a:ext cx="8983663" cy="3048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某工艺品厂生产一种汽车装饰品，每件生产成本为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元，销售价格在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30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元至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80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元之间（含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30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元和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80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元），销售过程中的管理、仓储、运输等各种费用（不含生产成本）总计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50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万元，其销售量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（万个）与销售价格（元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个）的函数关系如图所示．</a:t>
            </a:r>
            <a:endParaRPr kumimoji="0" lang="zh-CN" altLang="zh-CN" sz="2400" b="1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）当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30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≤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≤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60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时，求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的函数关系式；</a:t>
            </a:r>
            <a:endParaRPr kumimoji="0" lang="zh-CN" altLang="zh-CN" sz="2400" b="1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）求出该厂生产销售这种产品的纯利润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w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（万元）与销售价格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（元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个）的函数关系式；</a:t>
            </a:r>
            <a:endParaRPr kumimoji="0" lang="zh-CN" altLang="zh-CN" sz="2400" b="1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）销售价格应定为多少元时，获得利润最大，最大利润是多少？</a:t>
            </a:r>
            <a:endParaRPr kumimoji="0" lang="zh-CN" altLang="zh-CN" sz="2400" b="1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7651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56113" y="3149600"/>
            <a:ext cx="4381500" cy="304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013" y="0"/>
            <a:ext cx="3367087" cy="2616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9988" y="1308100"/>
            <a:ext cx="6172200" cy="4724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75" y="1649413"/>
            <a:ext cx="3978275" cy="416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331788" y="30163"/>
            <a:ext cx="7980363" cy="1939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练习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 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一次函数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y=</a:t>
            </a:r>
            <a:r>
              <a:rPr kumimoji="0" lang="en-US" altLang="zh-CN" sz="2000" b="1" i="0" u="none" strike="noStrike" kern="1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kx+b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的图象与反比例函数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的图象相交于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两点，且交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轴于点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．已知点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），点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在第三象限，且点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的横坐标为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＜﹣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）．</a:t>
            </a:r>
            <a:endParaRPr kumimoji="0" lang="zh-CN" altLang="zh-CN" sz="2000" b="1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）求反比例函数的解析式；</a:t>
            </a:r>
            <a:endParaRPr kumimoji="0" lang="zh-CN" altLang="zh-CN" sz="2000" b="1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）用含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的式子表示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endParaRPr kumimoji="0" lang="zh-CN" altLang="zh-CN" sz="2000" b="1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）若△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AOB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的面积为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，求点</a:t>
            </a:r>
            <a:r>
              <a:rPr kumimoji="0" lang="en-US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zh-CN" sz="20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的坐标．</a:t>
            </a:r>
            <a:endParaRPr kumimoji="0" lang="zh-CN" altLang="zh-CN" sz="2000" b="1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9699" name="对象 5"/>
          <p:cNvGraphicFramePr>
            <a:graphicFrameLocks noChangeAspect="1"/>
          </p:cNvGraphicFramePr>
          <p:nvPr/>
        </p:nvGraphicFramePr>
        <p:xfrm>
          <a:off x="5259388" y="-95250"/>
          <a:ext cx="622300" cy="58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419735" imgH="394335" progId="Equation.DSMT4">
                  <p:embed/>
                </p:oleObj>
              </mc:Choice>
              <mc:Fallback>
                <p:oleObj name="" r:id="rId2" imgW="419735" imgH="39433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259388" y="-95250"/>
                        <a:ext cx="622300" cy="585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700" name="图片 150" descr="学科网 版权所有"/>
          <p:cNvPicPr preferRelativeResize="0"/>
          <p:nvPr/>
        </p:nvPicPr>
        <p:blipFill>
          <a:blip r:embed="rId4"/>
          <a:srcRect r="751" b="670"/>
          <a:stretch>
            <a:fillRect/>
          </a:stretch>
        </p:blipFill>
        <p:spPr>
          <a:xfrm>
            <a:off x="5997575" y="1714500"/>
            <a:ext cx="2955925" cy="29527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600700"/>
            <a:ext cx="6970713" cy="12906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2447</Words>
  <Application>WPS 演示</Application>
  <PresentationFormat>全屏显示(4:3)</PresentationFormat>
  <Paragraphs>140</Paragraphs>
  <Slides>19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7" baseType="lpstr">
      <vt:lpstr>Arial</vt:lpstr>
      <vt:lpstr>宋体</vt:lpstr>
      <vt:lpstr>Wingdings</vt:lpstr>
      <vt:lpstr>Times New Roman</vt:lpstr>
      <vt:lpstr>楷体_GB2312</vt:lpstr>
      <vt:lpstr>新宋体</vt:lpstr>
      <vt:lpstr>Calibri Light</vt:lpstr>
      <vt:lpstr>Calibri</vt:lpstr>
      <vt:lpstr>华文新魏</vt:lpstr>
      <vt:lpstr>华文行楷</vt:lpstr>
      <vt:lpstr>华文隶书</vt:lpstr>
      <vt:lpstr>迷你简齿轮</vt:lpstr>
      <vt:lpstr>Segoe Print</vt:lpstr>
      <vt:lpstr>微软雅黑</vt:lpstr>
      <vt:lpstr>楷体_GB2312</vt:lpstr>
      <vt:lpstr>Arial Unicode MS</vt:lpstr>
      <vt:lpstr>回顾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cp:lastModifiedBy>貪戀那縷陽光</cp:lastModifiedBy>
  <cp:revision>13</cp:revision>
  <dcterms:created xsi:type="dcterms:W3CDTF">2017-12-07T10:22:39Z</dcterms:created>
  <dcterms:modified xsi:type="dcterms:W3CDTF">2021-12-27T02:18:41Z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NXTAG2">
    <vt:lpwstr>000800d4130000000000010250600207f7000400038000</vt:lpwstr>
  </property>
  <property fmtid="{D5CDD505-2E9C-101B-9397-08002B2CF9AE}" pid="4" name="KSOProductBuildVer">
    <vt:lpwstr>2052-11.1.0.11194</vt:lpwstr>
  </property>
  <property fmtid="{D5CDD505-2E9C-101B-9397-08002B2CF9AE}" pid="5" name="ICV">
    <vt:lpwstr>5C3AB78C3AFF474FB7EDE453F4B73F19</vt:lpwstr>
  </property>
</Properties>
</file>