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13"/>
  </p:notesMasterIdLst>
  <p:sldIdLst>
    <p:sldId id="586" r:id="rId3"/>
    <p:sldId id="421" r:id="rId4"/>
    <p:sldId id="864" r:id="rId5"/>
    <p:sldId id="910" r:id="rId6"/>
    <p:sldId id="870" r:id="rId7"/>
    <p:sldId id="911" r:id="rId8"/>
    <p:sldId id="912" r:id="rId9"/>
    <p:sldId id="258" r:id="rId10"/>
    <p:sldId id="259" r:id="rId11"/>
    <p:sldId id="867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FBD8FC-E775-46E1-AA99-4292CECBD2B0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EB6947-D9EE-4FE3-A8A9-23FC75F276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53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4</a:t>
            </a:r>
            <a:r>
              <a:rPr lang="zh-CN" altLang="en-US" dirty="0"/>
              <a:t>、政府这样做的意义</a:t>
            </a:r>
          </a:p>
          <a:p>
            <a:r>
              <a:rPr lang="en-US" altLang="zh-CN" dirty="0"/>
              <a:t>[</a:t>
            </a:r>
            <a:r>
              <a:rPr lang="zh-CN" altLang="en-US" dirty="0"/>
              <a:t>解题思路</a:t>
            </a:r>
            <a:r>
              <a:rPr lang="en-US" altLang="zh-CN" dirty="0"/>
              <a:t>]</a:t>
            </a:r>
            <a:r>
              <a:rPr lang="zh-CN" altLang="en-US" dirty="0"/>
              <a:t>　公民角度＋政府角度</a:t>
            </a:r>
          </a:p>
          <a:p>
            <a:r>
              <a:rPr lang="en-US" altLang="zh-CN" dirty="0"/>
              <a:t>[</a:t>
            </a:r>
            <a:r>
              <a:rPr lang="zh-CN" altLang="en-US" dirty="0"/>
              <a:t>答题要素</a:t>
            </a:r>
            <a:r>
              <a:rPr lang="en-US" altLang="zh-CN" dirty="0"/>
              <a:t>]</a:t>
            </a:r>
            <a:r>
              <a:rPr lang="zh-CN" altLang="en-US" dirty="0"/>
              <a:t>　</a:t>
            </a:r>
            <a:r>
              <a:rPr lang="en-US" altLang="zh-CN" dirty="0"/>
              <a:t>(1)</a:t>
            </a:r>
            <a:r>
              <a:rPr lang="zh-CN" altLang="en-US" dirty="0"/>
              <a:t>公民角度： ①保障人民民主，保障人民的政治权利与自由，实现好、维护好最广大人民的根本利益。</a:t>
            </a:r>
          </a:p>
          <a:p>
            <a:r>
              <a:rPr lang="zh-CN" altLang="en-US" dirty="0"/>
              <a:t>②推进社会主义民主政治建设。</a:t>
            </a:r>
          </a:p>
          <a:p>
            <a:r>
              <a:rPr lang="en-US" altLang="zh-CN" dirty="0"/>
              <a:t>(2)</a:t>
            </a:r>
            <a:r>
              <a:rPr lang="zh-CN" altLang="en-US" dirty="0"/>
              <a:t>政府的角度： ①有利于提高政府依法行政的水平，提高政府的行政管理效率，打造高效便民的政府。推进民主法治建设。</a:t>
            </a:r>
          </a:p>
          <a:p>
            <a:r>
              <a:rPr lang="zh-CN" altLang="en-US" dirty="0"/>
              <a:t>②有利于政府的廉政建设，防止行政权力的缺失与滥用，保证政府工作人员不变质，推进法治政府建设。</a:t>
            </a:r>
          </a:p>
          <a:p>
            <a:r>
              <a:rPr lang="zh-CN" altLang="en-US" dirty="0"/>
              <a:t>③取信于民，提高政府形象，增强政府的公信力，打造权威政府、服务型政府。</a:t>
            </a:r>
          </a:p>
          <a:p>
            <a:r>
              <a:rPr lang="zh-CN" altLang="en-US" dirty="0"/>
              <a:t>④有利于政府科学、民主、依法决策。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EB6947-D9EE-4FE3-A8A9-23FC75F2764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8503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dirty="0"/>
              <a:t>坚持为人民服务的工作态度，树立求真务实的工作作风，坚持从群众中来到群众中去的工作方法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EB6947-D9EE-4FE3-A8A9-23FC75F2764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0103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FC6A77-0C1C-45A5-899B-E35C363928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F582DA6-3FAF-46D6-9F86-2164F3E406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C0555B5-E595-4FD9-9E1B-FE876B677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1A2A-FE37-4EFE-9613-71E407100C6F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8A6E7CB-BCB7-426E-945E-A1C1C5FC5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7DB4454-F584-46C0-B609-9EBCD32D7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F5C42-91B0-4B49-BB6B-D3CC3B1899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9965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245C22E-EF83-409C-B5D4-7778B8531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AC496BC-73BA-49E4-BA9E-EB4D647DAC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46ED3E2-29F1-44AC-B5E2-B0A6193FD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1A2A-FE37-4EFE-9613-71E407100C6F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9D63705-8DCA-4F07-A712-C3C4A07C3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2B09163-360A-4F82-A02A-0BE5BE95A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F5C42-91B0-4B49-BB6B-D3CC3B1899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6286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57BEFBC-8434-45ED-A055-FE0BEAED5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3F4840E-FC6A-4B1C-B239-BC56A93450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F1455D-8693-41D7-8656-171A7C43B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1A2A-FE37-4EFE-9613-71E407100C6F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AA8BAF1-3923-466E-A7C4-B3F3C626D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21CB1D2-FE54-4C04-94E7-46AB1C166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F5C42-91B0-4B49-BB6B-D3CC3B1899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84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D2974D-888A-424E-B3DD-4F4814609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91A5455-6321-4967-8216-47DF27F83A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F0CFE18-CA31-4713-A30F-DC576F0D5D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AB40868-E8A8-4C4A-BE84-46C7128D9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1A2A-FE37-4EFE-9613-71E407100C6F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4732F94-523F-4DBE-B8D3-8EA73B3FD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F9AED8C-30F2-4F61-AED7-200EAA173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F5C42-91B0-4B49-BB6B-D3CC3B1899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8868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C67C1B-DFD7-45F3-8EDA-4C8BFD2B5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E8E9A86-EA35-43A9-AF38-759A8F8364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953BA91-CF54-4117-8C00-7C4FE94F4C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0AD036B-CFEA-4822-9BB8-1FD27B9EFF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737D99E-1C56-4E7B-B22C-2B3F5DF011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E259739-6D2F-4E75-93B1-54BAF1950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1A2A-FE37-4EFE-9613-71E407100C6F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06BDB3A-2BB8-4079-BE3D-C5D59E0B5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E0DF65E-B355-4DCB-86DE-6A167F2A1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F5C42-91B0-4B49-BB6B-D3CC3B1899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370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4AA4AF8-D8D1-4FA9-99D7-98CAE59B1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3780F35-6CE7-4793-92D4-D23712B09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1A2A-FE37-4EFE-9613-71E407100C6F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0D7FBAE-E440-49C0-903E-F73506804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FAD09FB-1E53-4A5D-98C7-8E3EEDA90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F5C42-91B0-4B49-BB6B-D3CC3B1899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824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058DD65-34CF-4CCE-A42D-56FBF751D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1A2A-FE37-4EFE-9613-71E407100C6F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85714E5-27C2-4D51-866F-6D4FA2F6D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795808A-6B88-48E4-BE3C-E8E733A74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F5C42-91B0-4B49-BB6B-D3CC3B1899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1610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19EB9E-2B9A-4C82-8EF2-38B1C5131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CA528D7-BB4B-4C03-8FEB-639DC6E0E1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0F3C1F1-6327-42D6-AEE7-C93B24D259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9425E63-E750-4CEF-8DEE-74A1335D2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1A2A-FE37-4EFE-9613-71E407100C6F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5F7A39E-CB54-4FF9-92DD-AAC47F31E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54F934D-3EDE-4277-9421-A545D1EFA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F5C42-91B0-4B49-BB6B-D3CC3B1899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017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C9A45F-CE15-4F19-9F80-EE120C015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0F390FE-D8C7-49EC-8617-461795028B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FD66FC8-3B46-4081-93D7-9E7025D5A1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FDFC8F8-FD61-4AED-85F4-0E08AD54A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1A2A-FE37-4EFE-9613-71E407100C6F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7CA3814-FEAC-475D-931E-F41117830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C9B40F5-8786-40C9-8DE1-1EB83B316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F5C42-91B0-4B49-BB6B-D3CC3B1899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261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2E55009-49E1-466A-A9A2-871927BE4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2C8F599-7736-4D89-9DB4-CE8BA8F92D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C1827C5-C527-4CA8-B631-CFA80F958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1A2A-FE37-4EFE-9613-71E407100C6F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CB8D690-3BA5-400A-A206-402A3F466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E3DF4A-A321-4007-8FC5-8717B7DB8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F5C42-91B0-4B49-BB6B-D3CC3B1899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762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09D28E8-9FD0-4A44-9DD8-20B3EFE383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DADC22B-9557-49EE-B804-F19EF75B1C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1769175-94F3-4DA2-8246-27227C338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1A2A-FE37-4EFE-9613-71E407100C6F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CD6622B-9B8A-4477-B753-27FF67C92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ABBB97E-04C1-4E9D-8E0C-D47F5B033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F5C42-91B0-4B49-BB6B-D3CC3B1899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8170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209923">
            <a:extLst>
              <a:ext uri="{FF2B5EF4-FFF2-40B4-BE49-F238E27FC236}">
                <a16:creationId xmlns:a16="http://schemas.microsoft.com/office/drawing/2014/main" id="{665D1266-B555-4510-80DB-3E6D751306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90A26A-59ED-42D5-BC07-DA1EDDB48BDB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5" name="页脚占位符 209924">
            <a:extLst>
              <a:ext uri="{FF2B5EF4-FFF2-40B4-BE49-F238E27FC236}">
                <a16:creationId xmlns:a16="http://schemas.microsoft.com/office/drawing/2014/main" id="{E6D0DB45-EAAC-4BAB-B225-D9CDF6556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209925">
            <a:extLst>
              <a:ext uri="{FF2B5EF4-FFF2-40B4-BE49-F238E27FC236}">
                <a16:creationId xmlns:a16="http://schemas.microsoft.com/office/drawing/2014/main" id="{BE28C008-568F-401E-BD29-36BDD1897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84109-BA5A-47C7-A8F8-95288A59A58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1527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209923">
            <a:extLst>
              <a:ext uri="{FF2B5EF4-FFF2-40B4-BE49-F238E27FC236}">
                <a16:creationId xmlns:a16="http://schemas.microsoft.com/office/drawing/2014/main" id="{2EB04A8E-E0A2-440B-8552-23881B5C97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E0FCDD-5038-4953-9150-D2F448CD0148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5" name="页脚占位符 209924">
            <a:extLst>
              <a:ext uri="{FF2B5EF4-FFF2-40B4-BE49-F238E27FC236}">
                <a16:creationId xmlns:a16="http://schemas.microsoft.com/office/drawing/2014/main" id="{E6534C91-77F7-4E34-AB7A-A445AB325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209925">
            <a:extLst>
              <a:ext uri="{FF2B5EF4-FFF2-40B4-BE49-F238E27FC236}">
                <a16:creationId xmlns:a16="http://schemas.microsoft.com/office/drawing/2014/main" id="{38DC3BFF-B6DD-4BB7-BFA0-C559CE5B0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58CAE-D8DF-4B6A-8673-DA4C1C3C404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05784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209923">
            <a:extLst>
              <a:ext uri="{FF2B5EF4-FFF2-40B4-BE49-F238E27FC236}">
                <a16:creationId xmlns:a16="http://schemas.microsoft.com/office/drawing/2014/main" id="{017778E2-D42C-4733-BE7E-EB14AA52BE6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DF5871-370A-45D4-A808-AAC8FCE1FBA9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5" name="页脚占位符 209924">
            <a:extLst>
              <a:ext uri="{FF2B5EF4-FFF2-40B4-BE49-F238E27FC236}">
                <a16:creationId xmlns:a16="http://schemas.microsoft.com/office/drawing/2014/main" id="{FB5EC00B-36B5-460B-9EB3-8785C5FE3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209925">
            <a:extLst>
              <a:ext uri="{FF2B5EF4-FFF2-40B4-BE49-F238E27FC236}">
                <a16:creationId xmlns:a16="http://schemas.microsoft.com/office/drawing/2014/main" id="{F435443B-166E-468A-BBEA-38C2C1F8B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6F897-5BB1-4C5B-9172-4C9FFE9D16E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0453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1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209923">
            <a:extLst>
              <a:ext uri="{FF2B5EF4-FFF2-40B4-BE49-F238E27FC236}">
                <a16:creationId xmlns:a16="http://schemas.microsoft.com/office/drawing/2014/main" id="{CBEA22B6-0566-4E41-96AE-C073C41F271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3F813-B998-4F00-9E29-10BE084935E7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6" name="页脚占位符 209924">
            <a:extLst>
              <a:ext uri="{FF2B5EF4-FFF2-40B4-BE49-F238E27FC236}">
                <a16:creationId xmlns:a16="http://schemas.microsoft.com/office/drawing/2014/main" id="{EE7D4055-654D-4891-9E3A-F7DF95E60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209925">
            <a:extLst>
              <a:ext uri="{FF2B5EF4-FFF2-40B4-BE49-F238E27FC236}">
                <a16:creationId xmlns:a16="http://schemas.microsoft.com/office/drawing/2014/main" id="{528111F1-CE5C-4258-B8B6-89237F076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EAA66-2572-4C4F-ADCE-50E05FCF6FD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41701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209923">
            <a:extLst>
              <a:ext uri="{FF2B5EF4-FFF2-40B4-BE49-F238E27FC236}">
                <a16:creationId xmlns:a16="http://schemas.microsoft.com/office/drawing/2014/main" id="{89D7EB26-F7C5-4601-B8BE-C110778FAF3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A88FAA-F39E-44BA-8EBD-752A0BB6F013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8" name="页脚占位符 209924">
            <a:extLst>
              <a:ext uri="{FF2B5EF4-FFF2-40B4-BE49-F238E27FC236}">
                <a16:creationId xmlns:a16="http://schemas.microsoft.com/office/drawing/2014/main" id="{8192457F-0536-445B-BFD9-9D8697003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209925">
            <a:extLst>
              <a:ext uri="{FF2B5EF4-FFF2-40B4-BE49-F238E27FC236}">
                <a16:creationId xmlns:a16="http://schemas.microsoft.com/office/drawing/2014/main" id="{81E2B624-91E0-45A9-A064-3AD67994D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3C7B28-76E5-44E5-9008-981CC5A8A18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866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209923">
            <a:extLst>
              <a:ext uri="{FF2B5EF4-FFF2-40B4-BE49-F238E27FC236}">
                <a16:creationId xmlns:a16="http://schemas.microsoft.com/office/drawing/2014/main" id="{8E4DE408-48E5-489A-A02D-C34A9979F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973500-EAF5-4D51-8B6E-889B791A5266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4" name="页脚占位符 209924">
            <a:extLst>
              <a:ext uri="{FF2B5EF4-FFF2-40B4-BE49-F238E27FC236}">
                <a16:creationId xmlns:a16="http://schemas.microsoft.com/office/drawing/2014/main" id="{0DECA713-9BF7-4F1E-A2BA-5B2279ED3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209925">
            <a:extLst>
              <a:ext uri="{FF2B5EF4-FFF2-40B4-BE49-F238E27FC236}">
                <a16:creationId xmlns:a16="http://schemas.microsoft.com/office/drawing/2014/main" id="{AD625EA8-3E7D-4DE3-9D86-79B2D195E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5A317-3BB5-49FF-B228-4F25842F36A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098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09923">
            <a:extLst>
              <a:ext uri="{FF2B5EF4-FFF2-40B4-BE49-F238E27FC236}">
                <a16:creationId xmlns:a16="http://schemas.microsoft.com/office/drawing/2014/main" id="{922B5E3F-0846-4B03-B4D7-57A077B456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00FD4C-BA98-43A6-8EEE-7557C2AAB9C2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3" name="页脚占位符 209924">
            <a:extLst>
              <a:ext uri="{FF2B5EF4-FFF2-40B4-BE49-F238E27FC236}">
                <a16:creationId xmlns:a16="http://schemas.microsoft.com/office/drawing/2014/main" id="{C7BE90DB-19DB-4C2E-BD21-059AC204C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209925">
            <a:extLst>
              <a:ext uri="{FF2B5EF4-FFF2-40B4-BE49-F238E27FC236}">
                <a16:creationId xmlns:a16="http://schemas.microsoft.com/office/drawing/2014/main" id="{4A1B6782-5C48-4394-A5D0-6DC7F7CF2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6EBCA-0A68-4B14-BCAA-F1756497EB8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07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209923">
            <a:extLst>
              <a:ext uri="{FF2B5EF4-FFF2-40B4-BE49-F238E27FC236}">
                <a16:creationId xmlns:a16="http://schemas.microsoft.com/office/drawing/2014/main" id="{B31604D3-8D48-401A-B7E1-273B732C1B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7644C2-F377-43BC-96BD-5C52ED4EE41F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6" name="页脚占位符 209924">
            <a:extLst>
              <a:ext uri="{FF2B5EF4-FFF2-40B4-BE49-F238E27FC236}">
                <a16:creationId xmlns:a16="http://schemas.microsoft.com/office/drawing/2014/main" id="{151A3F17-8745-41FC-AB7B-BA13C9C80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209925">
            <a:extLst>
              <a:ext uri="{FF2B5EF4-FFF2-40B4-BE49-F238E27FC236}">
                <a16:creationId xmlns:a16="http://schemas.microsoft.com/office/drawing/2014/main" id="{3B8F2D3A-9F6A-4FE5-B343-8FE3797CF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E02D9-453F-4B40-B6A4-FA56CD73E5E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2461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209923">
            <a:extLst>
              <a:ext uri="{FF2B5EF4-FFF2-40B4-BE49-F238E27FC236}">
                <a16:creationId xmlns:a16="http://schemas.microsoft.com/office/drawing/2014/main" id="{420F0103-08A4-4058-8F3B-5341987F17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63317-E8AF-4853-AB01-FFF979A942BE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6" name="页脚占位符 209924">
            <a:extLst>
              <a:ext uri="{FF2B5EF4-FFF2-40B4-BE49-F238E27FC236}">
                <a16:creationId xmlns:a16="http://schemas.microsoft.com/office/drawing/2014/main" id="{9A1EE6C2-3D2E-42D8-92A9-C25F9BD8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209925">
            <a:extLst>
              <a:ext uri="{FF2B5EF4-FFF2-40B4-BE49-F238E27FC236}">
                <a16:creationId xmlns:a16="http://schemas.microsoft.com/office/drawing/2014/main" id="{BDC14988-4BD5-4202-A821-549CF34D6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B101F-7EAB-428C-9207-71B1B1D4A84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9474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209923">
            <a:extLst>
              <a:ext uri="{FF2B5EF4-FFF2-40B4-BE49-F238E27FC236}">
                <a16:creationId xmlns:a16="http://schemas.microsoft.com/office/drawing/2014/main" id="{34E16A16-E9E6-4117-ACCF-F714FE887B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90270-79C0-4BCD-AE60-ED47A34A251C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5" name="页脚占位符 209924">
            <a:extLst>
              <a:ext uri="{FF2B5EF4-FFF2-40B4-BE49-F238E27FC236}">
                <a16:creationId xmlns:a16="http://schemas.microsoft.com/office/drawing/2014/main" id="{CDB26622-0DC6-442C-A856-F10E26908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209925">
            <a:extLst>
              <a:ext uri="{FF2B5EF4-FFF2-40B4-BE49-F238E27FC236}">
                <a16:creationId xmlns:a16="http://schemas.microsoft.com/office/drawing/2014/main" id="{F05504AD-8015-4C8D-93B5-C89692016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DA6681-76CC-4B72-A3C1-657237113A3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44033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209923">
            <a:extLst>
              <a:ext uri="{FF2B5EF4-FFF2-40B4-BE49-F238E27FC236}">
                <a16:creationId xmlns:a16="http://schemas.microsoft.com/office/drawing/2014/main" id="{8BBE06E2-727A-47FE-86B4-1263024CBD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A62A04-8524-4E9F-ACE3-F13526A579A4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5" name="页脚占位符 209924">
            <a:extLst>
              <a:ext uri="{FF2B5EF4-FFF2-40B4-BE49-F238E27FC236}">
                <a16:creationId xmlns:a16="http://schemas.microsoft.com/office/drawing/2014/main" id="{FE51FA72-2882-4582-8765-9FBEAA70A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209925">
            <a:extLst>
              <a:ext uri="{FF2B5EF4-FFF2-40B4-BE49-F238E27FC236}">
                <a16:creationId xmlns:a16="http://schemas.microsoft.com/office/drawing/2014/main" id="{39AC52DA-893A-47EC-B3D1-63E094090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E66604-DE96-4AE4-99A7-2E9AD1C605D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2525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85E1D73-4E32-46A6-B821-834D16764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53D417D-0034-463B-8A60-0633855ED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2CC46F2-DD93-4D8C-A5DE-722879BAEB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321A2A-FE37-4EFE-9613-71E407100C6F}" type="datetimeFigureOut">
              <a:rPr lang="zh-CN" altLang="en-US" smtClean="0"/>
              <a:t>2020/7/1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BCA4805-F9E5-459D-870E-BA15F436D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A711AE0-4291-4B5F-B8A5-218933D144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F5C42-91B0-4B49-BB6B-D3CC3B1899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818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209921">
            <a:extLst>
              <a:ext uri="{FF2B5EF4-FFF2-40B4-BE49-F238E27FC236}">
                <a16:creationId xmlns:a16="http://schemas.microsoft.com/office/drawing/2014/main" id="{20C0E45A-D3F3-4796-B177-76D9393755A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43" name="文本占位符 209922">
            <a:extLst>
              <a:ext uri="{FF2B5EF4-FFF2-40B4-BE49-F238E27FC236}">
                <a16:creationId xmlns:a16="http://schemas.microsoft.com/office/drawing/2014/main" id="{8CCF1C22-58EC-4825-9BA4-437BA42F544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209924" name="日期占位符 209923">
            <a:extLst>
              <a:ext uri="{FF2B5EF4-FFF2-40B4-BE49-F238E27FC236}">
                <a16:creationId xmlns:a16="http://schemas.microsoft.com/office/drawing/2014/main" id="{4D0BB404-A3A9-492E-A60F-495DC53405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defRPr sz="14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75DAA14B-233C-40EE-A3E0-F1E1D6E6DE6C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209925" name="页脚占位符 209924">
            <a:extLst>
              <a:ext uri="{FF2B5EF4-FFF2-40B4-BE49-F238E27FC236}">
                <a16:creationId xmlns:a16="http://schemas.microsoft.com/office/drawing/2014/main" id="{F14AA821-C250-4F0C-85BE-BA43F3AFAA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 eaLnBrk="1" hangingPunct="1">
              <a:defRPr sz="14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9926" name="灯片编号占位符 209925">
            <a:extLst>
              <a:ext uri="{FF2B5EF4-FFF2-40B4-BE49-F238E27FC236}">
                <a16:creationId xmlns:a16="http://schemas.microsoft.com/office/drawing/2014/main" id="{5AB9D428-96F6-47DB-92C6-4B59DDC468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498D8A36-0CF4-4FEE-956C-6C28CBE13AE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509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文本框 183297">
            <a:extLst>
              <a:ext uri="{FF2B5EF4-FFF2-40B4-BE49-F238E27FC236}">
                <a16:creationId xmlns:a16="http://schemas.microsoft.com/office/drawing/2014/main" id="{172B7B7D-A2F8-4349-ACBF-738EB31EA6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7453" y="1232218"/>
            <a:ext cx="1898650" cy="523220"/>
          </a:xfrm>
          <a:prstGeom prst="rect">
            <a:avLst/>
          </a:prstGeom>
          <a:solidFill>
            <a:srgbClr val="FF6600"/>
          </a:solidFill>
          <a:ln w="38100" cap="rnd">
            <a:solidFill>
              <a:schemeClr val="folHlink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国家性质</a:t>
            </a:r>
          </a:p>
        </p:txBody>
      </p:sp>
      <p:sp>
        <p:nvSpPr>
          <p:cNvPr id="183299" name="直接连接符 183298">
            <a:extLst>
              <a:ext uri="{FF2B5EF4-FFF2-40B4-BE49-F238E27FC236}">
                <a16:creationId xmlns:a16="http://schemas.microsoft.com/office/drawing/2014/main" id="{3C9DD18A-D843-41C0-92EF-38648D9290E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98178" y="1881505"/>
            <a:ext cx="0" cy="596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3300" name="文本框 183299">
            <a:extLst>
              <a:ext uri="{FF2B5EF4-FFF2-40B4-BE49-F238E27FC236}">
                <a16:creationId xmlns:a16="http://schemas.microsoft.com/office/drawing/2014/main" id="{6F07749D-A2B2-4B2D-A487-A1E5DE09BE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4429" y="1932306"/>
            <a:ext cx="11509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决定</a:t>
            </a:r>
          </a:p>
        </p:txBody>
      </p:sp>
      <p:sp>
        <p:nvSpPr>
          <p:cNvPr id="183301" name="文本框 183300">
            <a:extLst>
              <a:ext uri="{FF2B5EF4-FFF2-40B4-BE49-F238E27FC236}">
                <a16:creationId xmlns:a16="http://schemas.microsoft.com/office/drawing/2014/main" id="{065B98D2-C45B-416F-A246-562DA6A960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7453" y="2672080"/>
            <a:ext cx="2087562" cy="984250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我国政府是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人民的政府</a:t>
            </a:r>
          </a:p>
        </p:txBody>
      </p:sp>
      <p:sp>
        <p:nvSpPr>
          <p:cNvPr id="183302" name="文本框 183301">
            <a:extLst>
              <a:ext uri="{FF2B5EF4-FFF2-40B4-BE49-F238E27FC236}">
                <a16:creationId xmlns:a16="http://schemas.microsoft.com/office/drawing/2014/main" id="{D6ABC756-44D6-4DBF-82A1-7BF4879236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7454" y="4832668"/>
            <a:ext cx="2016125" cy="984250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我国政府受人民的监督</a:t>
            </a:r>
          </a:p>
        </p:txBody>
      </p:sp>
      <p:sp>
        <p:nvSpPr>
          <p:cNvPr id="183303" name="直接连接符 183302">
            <a:extLst>
              <a:ext uri="{FF2B5EF4-FFF2-40B4-BE49-F238E27FC236}">
                <a16:creationId xmlns:a16="http://schemas.microsoft.com/office/drawing/2014/main" id="{FADC3B16-0F2C-4F7C-AE93-8F38C9FCCDA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274378" y="3856355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3304" name="文本框 183303">
            <a:extLst>
              <a:ext uri="{FF2B5EF4-FFF2-40B4-BE49-F238E27FC236}">
                <a16:creationId xmlns:a16="http://schemas.microsoft.com/office/drawing/2014/main" id="{0BB71DA6-10FE-4C7D-8519-6B7545DD51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1251" y="4859645"/>
            <a:ext cx="7053259" cy="954107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ea typeface="黑体" panose="02010609060101010101" pitchFamily="49" charset="-122"/>
              </a:rPr>
              <a:t>政府权力的行使（决策环节、执行环节、监督环节）</a:t>
            </a:r>
            <a:endParaRPr lang="en-US" altLang="zh-CN" sz="2800" b="1" dirty="0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  <p:sp>
        <p:nvSpPr>
          <p:cNvPr id="18441" name="文本框 183304">
            <a:extLst>
              <a:ext uri="{FF2B5EF4-FFF2-40B4-BE49-F238E27FC236}">
                <a16:creationId xmlns:a16="http://schemas.microsoft.com/office/drawing/2014/main" id="{321A047C-0D32-475B-9401-E71F3B04E6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7539" y="237908"/>
            <a:ext cx="402546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第二单元 单元结构</a:t>
            </a:r>
          </a:p>
        </p:txBody>
      </p:sp>
      <p:sp>
        <p:nvSpPr>
          <p:cNvPr id="183306" name="直接连接符 183305">
            <a:extLst>
              <a:ext uri="{FF2B5EF4-FFF2-40B4-BE49-F238E27FC236}">
                <a16:creationId xmlns:a16="http://schemas.microsoft.com/office/drawing/2014/main" id="{2AA1DA93-4656-4C2A-B6EA-09D7BA60EA46}"/>
              </a:ext>
            </a:extLst>
          </p:cNvPr>
          <p:cNvSpPr>
            <a:spLocks noChangeShapeType="1"/>
          </p:cNvSpPr>
          <p:nvPr/>
        </p:nvSpPr>
        <p:spPr bwMode="auto">
          <a:xfrm>
            <a:off x="4565015" y="5408930"/>
            <a:ext cx="304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3308" name="直接连接符 183307">
            <a:extLst>
              <a:ext uri="{FF2B5EF4-FFF2-40B4-BE49-F238E27FC236}">
                <a16:creationId xmlns:a16="http://schemas.microsoft.com/office/drawing/2014/main" id="{25FFBD7B-332B-474A-8006-CB385DEE56D6}"/>
              </a:ext>
            </a:extLst>
          </p:cNvPr>
          <p:cNvSpPr>
            <a:spLocks noChangeShapeType="1"/>
          </p:cNvSpPr>
          <p:nvPr/>
        </p:nvSpPr>
        <p:spPr bwMode="auto">
          <a:xfrm>
            <a:off x="4565015" y="3175318"/>
            <a:ext cx="304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3309" name="文本框 183308">
            <a:extLst>
              <a:ext uri="{FF2B5EF4-FFF2-40B4-BE49-F238E27FC236}">
                <a16:creationId xmlns:a16="http://schemas.microsoft.com/office/drawing/2014/main" id="{2EB97CB0-6F49-4F54-869A-E430FE231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6178" y="3902394"/>
            <a:ext cx="838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决定</a:t>
            </a:r>
          </a:p>
        </p:txBody>
      </p:sp>
      <p:sp>
        <p:nvSpPr>
          <p:cNvPr id="183310" name="直接连接符 183309">
            <a:extLst>
              <a:ext uri="{FF2B5EF4-FFF2-40B4-BE49-F238E27FC236}">
                <a16:creationId xmlns:a16="http://schemas.microsoft.com/office/drawing/2014/main" id="{05B7B1FC-CC47-4B1E-8420-5A1FF31AD69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350578" y="1805305"/>
            <a:ext cx="0" cy="685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3311" name="文本框 183310">
            <a:extLst>
              <a:ext uri="{FF2B5EF4-FFF2-40B4-BE49-F238E27FC236}">
                <a16:creationId xmlns:a16="http://schemas.microsoft.com/office/drawing/2014/main" id="{20840DE8-9F64-4D4D-A75B-383D66D3A6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6779" y="1768794"/>
            <a:ext cx="796925" cy="558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None/>
            </a:pP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None/>
            </a:pP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体现</a:t>
            </a:r>
          </a:p>
        </p:txBody>
      </p:sp>
      <p:sp>
        <p:nvSpPr>
          <p:cNvPr id="183312" name="直接连接符 183311">
            <a:extLst>
              <a:ext uri="{FF2B5EF4-FFF2-40B4-BE49-F238E27FC236}">
                <a16:creationId xmlns:a16="http://schemas.microsoft.com/office/drawing/2014/main" id="{BEC1A8BD-F68F-4B70-9B5D-DBB2451E8CB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426778" y="3757930"/>
            <a:ext cx="0" cy="914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3313" name="文本框 183312">
            <a:extLst>
              <a:ext uri="{FF2B5EF4-FFF2-40B4-BE49-F238E27FC236}">
                <a16:creationId xmlns:a16="http://schemas.microsoft.com/office/drawing/2014/main" id="{8F57CB92-9DFC-4C09-B3FA-E8697CABCD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8054" y="3711894"/>
            <a:ext cx="796925" cy="558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None/>
            </a:pP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None/>
            </a:pP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</a:rPr>
              <a:t>体现</a:t>
            </a:r>
          </a:p>
        </p:txBody>
      </p:sp>
      <p:sp>
        <p:nvSpPr>
          <p:cNvPr id="183314" name="矩形 183313">
            <a:extLst>
              <a:ext uri="{FF2B5EF4-FFF2-40B4-BE49-F238E27FC236}">
                <a16:creationId xmlns:a16="http://schemas.microsoft.com/office/drawing/2014/main" id="{235F793C-EA09-4FD9-8828-9E50DAF667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8866" y="2311719"/>
            <a:ext cx="6524608" cy="1384995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我国政府的</a:t>
            </a:r>
            <a:r>
              <a:rPr lang="zh-CN" altLang="en-US" sz="2800" b="1" u="sng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我国政府的</a:t>
            </a:r>
            <a:r>
              <a:rPr lang="zh-CN" altLang="en-US" sz="2800" b="1" u="sng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基本职能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我国政府</a:t>
            </a:r>
            <a:r>
              <a:rPr lang="zh-CN" altLang="en-US" sz="2800" b="1" u="sng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的宗旨和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政府工作的</a:t>
            </a:r>
            <a:r>
              <a:rPr lang="zh-CN" altLang="en-US" sz="2800" b="1" u="sng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基本原则</a:t>
            </a:r>
          </a:p>
        </p:txBody>
      </p:sp>
      <p:sp>
        <p:nvSpPr>
          <p:cNvPr id="18450" name="缺角矩形 183314">
            <a:extLst>
              <a:ext uri="{FF2B5EF4-FFF2-40B4-BE49-F238E27FC236}">
                <a16:creationId xmlns:a16="http://schemas.microsoft.com/office/drawing/2014/main" id="{74223956-F377-4065-88AF-8F3D2ADEED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1440" y="1159194"/>
            <a:ext cx="863600" cy="865187"/>
          </a:xfrm>
          <a:prstGeom prst="plaque">
            <a:avLst>
              <a:gd name="adj" fmla="val 16667"/>
            </a:avLst>
          </a:prstGeom>
          <a:gradFill rotWithShape="0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</a:gradFill>
          <a:ln>
            <a:noFill/>
          </a:ln>
          <a:effectLst>
            <a:outerShdw dist="107763" dir="189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zh-CN" altLang="en-US" sz="24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为什么</a:t>
            </a:r>
          </a:p>
        </p:txBody>
      </p:sp>
      <p:grpSp>
        <p:nvGrpSpPr>
          <p:cNvPr id="18451" name="组合 183315">
            <a:extLst>
              <a:ext uri="{FF2B5EF4-FFF2-40B4-BE49-F238E27FC236}">
                <a16:creationId xmlns:a16="http://schemas.microsoft.com/office/drawing/2014/main" id="{C6A6C7ED-4B3A-4366-9C32-DB3FFBC7883F}"/>
              </a:ext>
            </a:extLst>
          </p:cNvPr>
          <p:cNvGrpSpPr>
            <a:grpSpLocks/>
          </p:cNvGrpSpPr>
          <p:nvPr/>
        </p:nvGrpSpPr>
        <p:grpSpPr bwMode="auto">
          <a:xfrm>
            <a:off x="1361440" y="2816544"/>
            <a:ext cx="863600" cy="865187"/>
            <a:chOff x="1296" y="3024"/>
            <a:chExt cx="912" cy="624"/>
          </a:xfrm>
        </p:grpSpPr>
        <p:sp>
          <p:nvSpPr>
            <p:cNvPr id="18453" name="缺角矩形 183316">
              <a:extLst>
                <a:ext uri="{FF2B5EF4-FFF2-40B4-BE49-F238E27FC236}">
                  <a16:creationId xmlns:a16="http://schemas.microsoft.com/office/drawing/2014/main" id="{459D23D1-1777-4C29-9570-2B85C75B94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6" y="3024"/>
              <a:ext cx="912" cy="624"/>
            </a:xfrm>
            <a:prstGeom prst="plaque">
              <a:avLst>
                <a:gd name="adj" fmla="val 16667"/>
              </a:avLst>
            </a:prstGeom>
            <a:gradFill rotWithShape="0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1"/>
            </a:gradFill>
            <a:ln>
              <a:noFill/>
            </a:ln>
            <a:effectLst>
              <a:outerShdw dist="107763" dir="189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None/>
              </a:pPr>
              <a:r>
                <a:rPr lang="zh-CN" altLang="en-US" sz="2400">
                  <a:solidFill>
                    <a:srgbClr val="FF0066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是什么</a:t>
              </a:r>
            </a:p>
          </p:txBody>
        </p:sp>
        <p:sp>
          <p:nvSpPr>
            <p:cNvPr id="18454" name="文本框 183317">
              <a:extLst>
                <a:ext uri="{FF2B5EF4-FFF2-40B4-BE49-F238E27FC236}">
                  <a16:creationId xmlns:a16="http://schemas.microsoft.com/office/drawing/2014/main" id="{48DC775D-B5C1-4416-BE9F-908D8B7131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3" y="3072"/>
              <a:ext cx="76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50000"/>
                </a:spcBef>
                <a:spcAft>
                  <a:spcPct val="0"/>
                </a:spcAft>
                <a:buNone/>
              </a:pPr>
              <a:r>
                <a:rPr lang="zh-CN" altLang="en-US" sz="2400">
                  <a:solidFill>
                    <a:srgbClr val="FF0066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</a:t>
              </a:r>
            </a:p>
          </p:txBody>
        </p:sp>
      </p:grpSp>
      <p:sp>
        <p:nvSpPr>
          <p:cNvPr id="18452" name="缺角矩形 183318">
            <a:extLst>
              <a:ext uri="{FF2B5EF4-FFF2-40B4-BE49-F238E27FC236}">
                <a16:creationId xmlns:a16="http://schemas.microsoft.com/office/drawing/2014/main" id="{2C04AA55-FA3C-4A51-B460-59A25FAC8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9390" y="4904105"/>
            <a:ext cx="863600" cy="865188"/>
          </a:xfrm>
          <a:prstGeom prst="plaque">
            <a:avLst>
              <a:gd name="adj" fmla="val 16667"/>
            </a:avLst>
          </a:prstGeom>
          <a:gradFill rotWithShape="0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</a:gradFill>
          <a:ln>
            <a:noFill/>
          </a:ln>
          <a:effectLst>
            <a:outerShdw dist="107763" dir="189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zh-CN" altLang="en-US" sz="24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怎么办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298" grpId="0" bldLvl="0" animBg="1"/>
      <p:bldP spid="183300" grpId="0"/>
      <p:bldP spid="183301" grpId="0" bldLvl="0" animBg="1"/>
      <p:bldP spid="183302" grpId="0" bldLvl="0" animBg="1"/>
      <p:bldP spid="183304" grpId="0" bldLvl="0" animBg="1"/>
      <p:bldP spid="183309" grpId="0"/>
      <p:bldP spid="183311" grpId="0"/>
      <p:bldP spid="183313" grpId="0"/>
      <p:bldP spid="183314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2"/>
          <p:cNvSpPr txBox="1"/>
          <p:nvPr/>
        </p:nvSpPr>
        <p:spPr>
          <a:xfrm>
            <a:off x="1647349" y="877889"/>
            <a:ext cx="738664" cy="5411787"/>
          </a:xfrm>
          <a:prstGeom prst="rect">
            <a:avLst/>
          </a:prstGeom>
          <a:solidFill>
            <a:srgbClr val="CCFFFF"/>
          </a:solidFill>
          <a:ln w="38100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square" anchor="t">
            <a:spAutoFit/>
          </a:bodyPr>
          <a:lstStyle/>
          <a:p>
            <a:r>
              <a:rPr lang="zh-CN" altLang="en-US" sz="32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</a:rPr>
              <a:t>第二单元  为人民服务的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政府</a:t>
            </a:r>
          </a:p>
        </p:txBody>
      </p:sp>
      <p:sp>
        <p:nvSpPr>
          <p:cNvPr id="12290" name="AutoShape 3"/>
          <p:cNvSpPr/>
          <p:nvPr/>
        </p:nvSpPr>
        <p:spPr>
          <a:xfrm>
            <a:off x="2506664" y="877888"/>
            <a:ext cx="160337" cy="5675312"/>
          </a:xfrm>
          <a:prstGeom prst="leftBrace">
            <a:avLst>
              <a:gd name="adj1" fmla="val 683997"/>
              <a:gd name="adj2" fmla="val 50000"/>
            </a:avLst>
          </a:prstGeom>
          <a:noFill/>
          <a:ln w="38100" cap="flat" cmpd="sng">
            <a:solidFill>
              <a:srgbClr val="80008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b="1">
              <a:latin typeface="微软雅黑" panose="020B0503020204020204" charset="-122"/>
              <a:ea typeface="微软雅黑"/>
            </a:endParaRPr>
          </a:p>
        </p:txBody>
      </p:sp>
      <p:sp>
        <p:nvSpPr>
          <p:cNvPr id="66564" name="Text Box 4"/>
          <p:cNvSpPr txBox="1"/>
          <p:nvPr/>
        </p:nvSpPr>
        <p:spPr>
          <a:xfrm>
            <a:off x="2676526" y="1787526"/>
            <a:ext cx="1228725" cy="708025"/>
          </a:xfrm>
          <a:prstGeom prst="rect">
            <a:avLst/>
          </a:prstGeom>
          <a:noFill/>
          <a:ln w="2857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微软雅黑" panose="020B0503020204020204" charset="-122"/>
                <a:ea typeface="微软雅黑"/>
              </a:rPr>
              <a:t>政府的基本职能</a:t>
            </a:r>
          </a:p>
        </p:txBody>
      </p:sp>
      <p:sp>
        <p:nvSpPr>
          <p:cNvPr id="66565" name="Text Box 5"/>
          <p:cNvSpPr txBox="1"/>
          <p:nvPr/>
        </p:nvSpPr>
        <p:spPr>
          <a:xfrm>
            <a:off x="2668589" y="681039"/>
            <a:ext cx="966787" cy="706437"/>
          </a:xfrm>
          <a:prstGeom prst="rect">
            <a:avLst/>
          </a:prstGeom>
          <a:noFill/>
          <a:ln w="2857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000" b="1" dirty="0">
                <a:latin typeface="微软雅黑" panose="020B0503020204020204" charset="-122"/>
                <a:ea typeface="微软雅黑"/>
              </a:rPr>
              <a:t>政府的性质</a:t>
            </a:r>
          </a:p>
        </p:txBody>
      </p:sp>
      <p:sp>
        <p:nvSpPr>
          <p:cNvPr id="66566" name="Text Box 6"/>
          <p:cNvSpPr txBox="1"/>
          <p:nvPr/>
        </p:nvSpPr>
        <p:spPr>
          <a:xfrm>
            <a:off x="2667001" y="2955925"/>
            <a:ext cx="1228725" cy="706438"/>
          </a:xfrm>
          <a:prstGeom prst="rect">
            <a:avLst/>
          </a:prstGeom>
          <a:noFill/>
          <a:ln w="2857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微软雅黑" panose="020B0503020204020204" charset="-122"/>
                <a:ea typeface="微软雅黑"/>
              </a:rPr>
              <a:t>政府的宗旨及原则</a:t>
            </a:r>
          </a:p>
        </p:txBody>
      </p:sp>
      <p:sp>
        <p:nvSpPr>
          <p:cNvPr id="66567" name="Text Box 7"/>
          <p:cNvSpPr txBox="1"/>
          <p:nvPr/>
        </p:nvSpPr>
        <p:spPr>
          <a:xfrm>
            <a:off x="2668588" y="3865564"/>
            <a:ext cx="1243012" cy="706437"/>
          </a:xfrm>
          <a:prstGeom prst="rect">
            <a:avLst/>
          </a:prstGeom>
          <a:noFill/>
          <a:ln w="2857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微软雅黑" panose="020B0503020204020204" charset="-122"/>
                <a:ea typeface="微软雅黑"/>
              </a:rPr>
              <a:t>政府权力依法行使</a:t>
            </a:r>
          </a:p>
        </p:txBody>
      </p:sp>
      <p:sp>
        <p:nvSpPr>
          <p:cNvPr id="66568" name="Text Box 8"/>
          <p:cNvSpPr txBox="1"/>
          <p:nvPr/>
        </p:nvSpPr>
        <p:spPr>
          <a:xfrm>
            <a:off x="2667001" y="4822826"/>
            <a:ext cx="1228725" cy="708025"/>
          </a:xfrm>
          <a:prstGeom prst="rect">
            <a:avLst/>
          </a:prstGeom>
          <a:noFill/>
          <a:ln w="2857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微软雅黑" panose="020B0503020204020204" charset="-122"/>
                <a:ea typeface="微软雅黑"/>
              </a:rPr>
              <a:t>对政府权力的监督</a:t>
            </a:r>
          </a:p>
        </p:txBody>
      </p:sp>
      <p:sp>
        <p:nvSpPr>
          <p:cNvPr id="66569" name="Text Box 9"/>
          <p:cNvSpPr txBox="1"/>
          <p:nvPr/>
        </p:nvSpPr>
        <p:spPr>
          <a:xfrm>
            <a:off x="2794001" y="5715000"/>
            <a:ext cx="993775" cy="706438"/>
          </a:xfrm>
          <a:prstGeom prst="rect">
            <a:avLst/>
          </a:prstGeom>
          <a:noFill/>
          <a:ln w="2857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微软雅黑" panose="020B0503020204020204" charset="-122"/>
                <a:ea typeface="微软雅黑"/>
              </a:rPr>
              <a:t>政府的权威</a:t>
            </a:r>
          </a:p>
        </p:txBody>
      </p:sp>
      <p:sp>
        <p:nvSpPr>
          <p:cNvPr id="66570" name="Text Box 10"/>
          <p:cNvSpPr txBox="1"/>
          <p:nvPr/>
        </p:nvSpPr>
        <p:spPr>
          <a:xfrm>
            <a:off x="3911601" y="720725"/>
            <a:ext cx="5343525" cy="628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ts val="2100"/>
              </a:lnSpc>
            </a:pPr>
            <a:r>
              <a:rPr lang="zh-CN" altLang="en-US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国家权力机关的执行机关，是国家行政机关；是人民的政府，是人民意志的执行者和利益的捍卫者。</a:t>
            </a:r>
          </a:p>
        </p:txBody>
      </p:sp>
      <p:grpSp>
        <p:nvGrpSpPr>
          <p:cNvPr id="2" name="Group 11"/>
          <p:cNvGrpSpPr/>
          <p:nvPr/>
        </p:nvGrpSpPr>
        <p:grpSpPr>
          <a:xfrm>
            <a:off x="4114801" y="1325563"/>
            <a:ext cx="5000625" cy="1630362"/>
            <a:chOff x="-36" y="22"/>
            <a:chExt cx="3150" cy="1027"/>
          </a:xfrm>
        </p:grpSpPr>
        <p:sp>
          <p:nvSpPr>
            <p:cNvPr id="12299" name="AutoShape 12"/>
            <p:cNvSpPr/>
            <p:nvPr/>
          </p:nvSpPr>
          <p:spPr>
            <a:xfrm>
              <a:off x="-36" y="67"/>
              <a:ext cx="168" cy="938"/>
            </a:xfrm>
            <a:prstGeom prst="leftBrace">
              <a:avLst>
                <a:gd name="adj1" fmla="val 46579"/>
                <a:gd name="adj2" fmla="val 50000"/>
              </a:avLst>
            </a:prstGeom>
            <a:noFill/>
            <a:ln w="25400" cap="flat" cmpd="sng">
              <a:solidFill>
                <a:srgbClr val="80008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黑体" pitchFamily="2" charset="-122"/>
                <a:ea typeface="黑体" pitchFamily="2" charset="-122"/>
              </a:endParaRPr>
            </a:p>
          </p:txBody>
        </p:sp>
        <p:sp>
          <p:nvSpPr>
            <p:cNvPr id="12300" name="Text Box 13"/>
            <p:cNvSpPr txBox="1"/>
            <p:nvPr/>
          </p:nvSpPr>
          <p:spPr>
            <a:xfrm>
              <a:off x="88" y="22"/>
              <a:ext cx="3026" cy="10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0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政治职能</a:t>
              </a:r>
              <a:r>
                <a:rPr lang="zh-CN" altLang="en-US" sz="2000" b="1">
                  <a:solidFill>
                    <a:srgbClr val="5307B2"/>
                  </a:solidFill>
                  <a:latin typeface="黑体" pitchFamily="2" charset="-122"/>
                  <a:ea typeface="黑体" pitchFamily="2" charset="-122"/>
                </a:rPr>
                <a:t>（保国安民、打击敌人）</a:t>
              </a:r>
              <a:endParaRPr lang="zh-CN" altLang="en-US" sz="2000" b="1">
                <a:latin typeface="黑体" pitchFamily="2" charset="-122"/>
                <a:ea typeface="黑体" pitchFamily="2" charset="-122"/>
              </a:endParaRPr>
            </a:p>
            <a:p>
              <a:r>
                <a:rPr lang="zh-CN" altLang="en-US" sz="20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经济职能</a:t>
              </a:r>
              <a:r>
                <a:rPr lang="zh-CN" altLang="en-US" sz="2000" b="1">
                  <a:solidFill>
                    <a:srgbClr val="5307B2"/>
                  </a:solidFill>
                  <a:latin typeface="黑体" pitchFamily="2" charset="-122"/>
                  <a:ea typeface="黑体" pitchFamily="2" charset="-122"/>
                </a:rPr>
                <a:t>（宏观调控、市场监管）</a:t>
              </a:r>
              <a:endParaRPr lang="zh-CN" altLang="en-US" sz="2000" b="1">
                <a:latin typeface="黑体" pitchFamily="2" charset="-122"/>
                <a:ea typeface="黑体" pitchFamily="2" charset="-122"/>
              </a:endParaRPr>
            </a:p>
            <a:p>
              <a:r>
                <a:rPr lang="zh-CN" altLang="en-US" sz="20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文化职能</a:t>
              </a:r>
              <a:r>
                <a:rPr lang="zh-CN" altLang="en-US" sz="2000" b="1">
                  <a:latin typeface="黑体" pitchFamily="2" charset="-122"/>
                  <a:ea typeface="黑体" pitchFamily="2" charset="-122"/>
                </a:rPr>
                <a:t>（</a:t>
              </a:r>
              <a:r>
                <a:rPr lang="zh-CN" altLang="en-US" sz="2000" b="1">
                  <a:solidFill>
                    <a:srgbClr val="5307B2"/>
                  </a:solidFill>
                  <a:latin typeface="黑体" pitchFamily="2" charset="-122"/>
                  <a:ea typeface="黑体" pitchFamily="2" charset="-122"/>
                </a:rPr>
                <a:t>科学文化知识、科教文卫事业）</a:t>
              </a:r>
              <a:endParaRPr lang="zh-CN" altLang="en-US" sz="2000" b="1">
                <a:latin typeface="黑体" pitchFamily="2" charset="-122"/>
                <a:ea typeface="黑体" pitchFamily="2" charset="-122"/>
              </a:endParaRPr>
            </a:p>
            <a:p>
              <a:r>
                <a:rPr lang="zh-CN" altLang="en-US" sz="20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加强社会建设职能</a:t>
              </a:r>
              <a:r>
                <a:rPr lang="zh-CN" altLang="en-US" sz="2000" b="1">
                  <a:latin typeface="黑体" pitchFamily="2" charset="-122"/>
                  <a:ea typeface="黑体" pitchFamily="2" charset="-122"/>
                </a:rPr>
                <a:t>（</a:t>
              </a:r>
              <a:r>
                <a:rPr lang="zh-CN" altLang="en-US" sz="2000" b="1">
                  <a:solidFill>
                    <a:srgbClr val="5307B2"/>
                  </a:solidFill>
                  <a:latin typeface="黑体" pitchFamily="2" charset="-122"/>
                  <a:ea typeface="黑体" pitchFamily="2" charset="-122"/>
                </a:rPr>
                <a:t>公共设施、就业保障）</a:t>
              </a:r>
              <a:endParaRPr lang="zh-CN" altLang="en-US" sz="2000" b="1">
                <a:latin typeface="黑体" pitchFamily="2" charset="-122"/>
                <a:ea typeface="黑体" pitchFamily="2" charset="-122"/>
              </a:endParaRPr>
            </a:p>
            <a:p>
              <a:r>
                <a:rPr lang="zh-CN" altLang="en-US" sz="20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推进生态文明建设</a:t>
              </a:r>
              <a:r>
                <a:rPr lang="zh-CN" altLang="en-US" sz="2000" b="1">
                  <a:solidFill>
                    <a:srgbClr val="5307B2"/>
                  </a:solidFill>
                  <a:latin typeface="黑体" pitchFamily="2" charset="-122"/>
                  <a:ea typeface="黑体" pitchFamily="2" charset="-122"/>
                </a:rPr>
                <a:t>（资源环保）</a:t>
              </a:r>
            </a:p>
          </p:txBody>
        </p:sp>
      </p:grpSp>
      <p:grpSp>
        <p:nvGrpSpPr>
          <p:cNvPr id="3" name="Group 14"/>
          <p:cNvGrpSpPr/>
          <p:nvPr/>
        </p:nvGrpSpPr>
        <p:grpSpPr>
          <a:xfrm>
            <a:off x="9001126" y="1297941"/>
            <a:ext cx="1552575" cy="1200150"/>
            <a:chOff x="0" y="0"/>
            <a:chExt cx="978" cy="756"/>
          </a:xfrm>
        </p:grpSpPr>
        <p:sp>
          <p:nvSpPr>
            <p:cNvPr id="12302" name="Text Box 15"/>
            <p:cNvSpPr txBox="1"/>
            <p:nvPr/>
          </p:nvSpPr>
          <p:spPr>
            <a:xfrm>
              <a:off x="278" y="0"/>
              <a:ext cx="700" cy="756"/>
            </a:xfrm>
            <a:prstGeom prst="rect">
              <a:avLst/>
            </a:prstGeom>
            <a:solidFill>
              <a:srgbClr val="FFFF99"/>
            </a:solidFill>
            <a:ln w="127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4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作用：</a:t>
              </a:r>
            </a:p>
            <a:p>
              <a:r>
                <a:rPr lang="zh-CN" altLang="en-US" sz="24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一管理</a:t>
              </a:r>
            </a:p>
            <a:p>
              <a:r>
                <a:rPr lang="zh-CN" altLang="en-US" sz="2400" b="1">
                  <a:solidFill>
                    <a:srgbClr val="FF3300"/>
                  </a:solidFill>
                  <a:latin typeface="黑体" pitchFamily="2" charset="-122"/>
                  <a:ea typeface="黑体" pitchFamily="2" charset="-122"/>
                </a:rPr>
                <a:t>二服务</a:t>
              </a:r>
            </a:p>
          </p:txBody>
        </p:sp>
        <p:sp>
          <p:nvSpPr>
            <p:cNvPr id="12303" name="AutoShape 16"/>
            <p:cNvSpPr/>
            <p:nvPr/>
          </p:nvSpPr>
          <p:spPr>
            <a:xfrm>
              <a:off x="0" y="371"/>
              <a:ext cx="240" cy="48"/>
            </a:xfrm>
            <a:prstGeom prst="notchedRightArrow">
              <a:avLst>
                <a:gd name="adj1" fmla="val 50000"/>
                <a:gd name="adj2" fmla="val 125000"/>
              </a:avLst>
            </a:prstGeom>
            <a:solidFill>
              <a:srgbClr val="FF0000"/>
            </a:solidFill>
            <a:ln w="381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黑体" pitchFamily="2" charset="-122"/>
                <a:ea typeface="黑体" pitchFamily="2" charset="-122"/>
              </a:endParaRPr>
            </a:p>
          </p:txBody>
        </p:sp>
      </p:grpSp>
      <p:grpSp>
        <p:nvGrpSpPr>
          <p:cNvPr id="4" name="Group 17"/>
          <p:cNvGrpSpPr/>
          <p:nvPr/>
        </p:nvGrpSpPr>
        <p:grpSpPr>
          <a:xfrm>
            <a:off x="4208464" y="2916239"/>
            <a:ext cx="6230937" cy="706437"/>
            <a:chOff x="0" y="58"/>
            <a:chExt cx="3925" cy="445"/>
          </a:xfrm>
        </p:grpSpPr>
        <p:sp>
          <p:nvSpPr>
            <p:cNvPr id="12305" name="AutoShape 18"/>
            <p:cNvSpPr/>
            <p:nvPr/>
          </p:nvSpPr>
          <p:spPr>
            <a:xfrm>
              <a:off x="0" y="104"/>
              <a:ext cx="144" cy="352"/>
            </a:xfrm>
            <a:prstGeom prst="leftBrace">
              <a:avLst>
                <a:gd name="adj1" fmla="val 27500"/>
                <a:gd name="adj2" fmla="val 50000"/>
              </a:avLst>
            </a:prstGeom>
            <a:noFill/>
            <a:ln w="25400" cap="flat" cmpd="sng">
              <a:solidFill>
                <a:srgbClr val="80008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黑体" pitchFamily="2" charset="-122"/>
                <a:ea typeface="黑体" pitchFamily="2" charset="-122"/>
              </a:endParaRPr>
            </a:p>
          </p:txBody>
        </p:sp>
        <p:sp>
          <p:nvSpPr>
            <p:cNvPr id="12306" name="Text Box 19"/>
            <p:cNvSpPr txBox="1"/>
            <p:nvPr/>
          </p:nvSpPr>
          <p:spPr>
            <a:xfrm>
              <a:off x="85" y="58"/>
              <a:ext cx="38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000" b="1">
                  <a:solidFill>
                    <a:srgbClr val="1F2DA8"/>
                  </a:solidFill>
                  <a:latin typeface="黑体" pitchFamily="2" charset="-122"/>
                  <a:ea typeface="黑体" pitchFamily="2" charset="-122"/>
                </a:rPr>
                <a:t>宗旨：</a:t>
              </a:r>
              <a:r>
                <a:rPr lang="zh-CN" altLang="en-US" sz="2000" b="1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为人民服务</a:t>
              </a:r>
              <a:endParaRPr lang="zh-CN" altLang="en-US" sz="2000" b="1">
                <a:latin typeface="黑体" pitchFamily="2" charset="-122"/>
                <a:ea typeface="黑体" pitchFamily="2" charset="-122"/>
              </a:endParaRPr>
            </a:p>
            <a:p>
              <a:r>
                <a:rPr lang="zh-CN" altLang="en-US" sz="2000" b="1">
                  <a:solidFill>
                    <a:srgbClr val="1F2DA8"/>
                  </a:solidFill>
                  <a:latin typeface="黑体" pitchFamily="2" charset="-122"/>
                  <a:ea typeface="黑体" pitchFamily="2" charset="-122"/>
                </a:rPr>
                <a:t>原则：</a:t>
              </a:r>
              <a:r>
                <a:rPr lang="zh-CN" altLang="en-US" sz="2000" b="1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对人民负责</a:t>
              </a:r>
              <a:r>
                <a:rPr lang="zh-CN" altLang="en-US" sz="2000" b="1">
                  <a:solidFill>
                    <a:srgbClr val="5307B2"/>
                  </a:solidFill>
                  <a:latin typeface="黑体" pitchFamily="2" charset="-122"/>
                  <a:ea typeface="黑体" pitchFamily="2" charset="-122"/>
                </a:rPr>
                <a:t>（工作态度、工作作风、工作方法）</a:t>
              </a:r>
            </a:p>
          </p:txBody>
        </p:sp>
      </p:grpSp>
      <p:grpSp>
        <p:nvGrpSpPr>
          <p:cNvPr id="5" name="Group 20"/>
          <p:cNvGrpSpPr/>
          <p:nvPr/>
        </p:nvGrpSpPr>
        <p:grpSpPr>
          <a:xfrm>
            <a:off x="4114801" y="3662364"/>
            <a:ext cx="6556375" cy="1015999"/>
            <a:chOff x="0" y="-80"/>
            <a:chExt cx="4130" cy="640"/>
          </a:xfrm>
        </p:grpSpPr>
        <p:sp>
          <p:nvSpPr>
            <p:cNvPr id="12308" name="Text Box 21"/>
            <p:cNvSpPr txBox="1"/>
            <p:nvPr/>
          </p:nvSpPr>
          <p:spPr>
            <a:xfrm>
              <a:off x="111" y="-80"/>
              <a:ext cx="4019" cy="64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0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是什么</a:t>
              </a:r>
              <a:r>
                <a:rPr lang="zh-CN" altLang="en-US" sz="2000" b="1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--依法行政含义</a:t>
              </a:r>
              <a:endParaRPr lang="zh-CN" altLang="en-US" sz="2000" b="1">
                <a:solidFill>
                  <a:schemeClr val="tx2"/>
                </a:solidFill>
                <a:latin typeface="黑体" pitchFamily="2" charset="-122"/>
                <a:ea typeface="黑体" pitchFamily="2" charset="-122"/>
              </a:endParaRPr>
            </a:p>
            <a:p>
              <a:r>
                <a:rPr lang="zh-CN" altLang="en-US" sz="20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为什么</a:t>
              </a:r>
              <a:r>
                <a:rPr lang="zh-CN" altLang="en-US" sz="2000" b="1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sym typeface="宋体" panose="02010600030101010101" pitchFamily="2" charset="-122"/>
                </a:rPr>
                <a:t>--根本原因、必要性、现实意义</a:t>
              </a:r>
            </a:p>
            <a:p>
              <a:r>
                <a:rPr lang="zh-CN" altLang="en-US" sz="20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怎样做</a:t>
              </a:r>
              <a:r>
                <a:rPr lang="zh-CN" altLang="en-US" sz="2000" b="1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sym typeface="宋体" panose="02010600030101010101" pitchFamily="2" charset="-122"/>
                </a:rPr>
                <a:t>--</a:t>
              </a:r>
              <a:r>
                <a:rPr lang="zh-CN" altLang="en-US" sz="2000" b="1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具体要求、审慎用权科学民主决策、接受监督</a:t>
              </a:r>
            </a:p>
          </p:txBody>
        </p:sp>
        <p:sp>
          <p:nvSpPr>
            <p:cNvPr id="12309" name="AutoShape 22"/>
            <p:cNvSpPr/>
            <p:nvPr/>
          </p:nvSpPr>
          <p:spPr>
            <a:xfrm>
              <a:off x="0" y="30"/>
              <a:ext cx="144" cy="480"/>
            </a:xfrm>
            <a:prstGeom prst="leftBrace">
              <a:avLst>
                <a:gd name="adj1" fmla="val 27500"/>
                <a:gd name="adj2" fmla="val 50000"/>
              </a:avLst>
            </a:prstGeom>
            <a:noFill/>
            <a:ln w="25400" cap="flat" cmpd="sng">
              <a:solidFill>
                <a:srgbClr val="80008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黑体" pitchFamily="2" charset="-122"/>
                <a:ea typeface="黑体" pitchFamily="2" charset="-122"/>
              </a:endParaRPr>
            </a:p>
          </p:txBody>
        </p:sp>
      </p:grpSp>
      <p:grpSp>
        <p:nvGrpSpPr>
          <p:cNvPr id="6" name="Group 23"/>
          <p:cNvGrpSpPr/>
          <p:nvPr/>
        </p:nvGrpSpPr>
        <p:grpSpPr>
          <a:xfrm>
            <a:off x="4095751" y="4699001"/>
            <a:ext cx="5965825" cy="1016001"/>
            <a:chOff x="-83" y="32"/>
            <a:chExt cx="3758" cy="640"/>
          </a:xfrm>
        </p:grpSpPr>
        <p:sp>
          <p:nvSpPr>
            <p:cNvPr id="12311" name="AutoShape 24"/>
            <p:cNvSpPr/>
            <p:nvPr/>
          </p:nvSpPr>
          <p:spPr>
            <a:xfrm>
              <a:off x="-83" y="110"/>
              <a:ext cx="192" cy="445"/>
            </a:xfrm>
            <a:prstGeom prst="leftBrace">
              <a:avLst>
                <a:gd name="adj1" fmla="val 28842"/>
                <a:gd name="adj2" fmla="val 50000"/>
              </a:avLst>
            </a:prstGeom>
            <a:noFill/>
            <a:ln w="25400" cap="flat" cmpd="sng">
              <a:solidFill>
                <a:srgbClr val="80008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黑体" pitchFamily="2" charset="-122"/>
                <a:ea typeface="黑体" pitchFamily="2" charset="-122"/>
              </a:endParaRPr>
            </a:p>
          </p:txBody>
        </p:sp>
        <p:sp>
          <p:nvSpPr>
            <p:cNvPr id="12312" name="Text Box 25"/>
            <p:cNvSpPr txBox="1"/>
            <p:nvPr/>
          </p:nvSpPr>
          <p:spPr>
            <a:xfrm>
              <a:off x="144" y="32"/>
              <a:ext cx="3531" cy="64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000" b="1">
                  <a:solidFill>
                    <a:srgbClr val="1F2DA8"/>
                  </a:solidFill>
                  <a:latin typeface="黑体" pitchFamily="2" charset="-122"/>
                  <a:ea typeface="黑体" pitchFamily="2" charset="-122"/>
                </a:rPr>
                <a:t>为什么</a:t>
              </a:r>
              <a:r>
                <a:rPr lang="zh-CN" altLang="en-US" sz="2000" b="1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sym typeface="宋体" panose="02010600030101010101" pitchFamily="2" charset="-122"/>
                </a:rPr>
                <a:t>--根本原因、必要性、现实意义</a:t>
              </a:r>
              <a:endParaRPr lang="zh-CN" altLang="en-US" sz="2000" b="1">
                <a:solidFill>
                  <a:schemeClr val="tx2"/>
                </a:solidFill>
                <a:latin typeface="黑体" pitchFamily="2" charset="-122"/>
                <a:ea typeface="黑体" pitchFamily="2" charset="-122"/>
              </a:endParaRPr>
            </a:p>
            <a:p>
              <a:r>
                <a:rPr lang="zh-CN" altLang="en-US" sz="2000" b="1">
                  <a:solidFill>
                    <a:srgbClr val="1F2DA8"/>
                  </a:solidFill>
                  <a:latin typeface="黑体" pitchFamily="2" charset="-122"/>
                  <a:ea typeface="黑体" pitchFamily="2" charset="-122"/>
                </a:rPr>
                <a:t>怎样加强</a:t>
              </a:r>
              <a:r>
                <a:rPr lang="zh-CN" altLang="en-US" sz="2000" b="1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sym typeface="宋体" panose="02010600030101010101" pitchFamily="2" charset="-122"/>
                </a:rPr>
                <a:t>--</a:t>
              </a:r>
              <a:r>
                <a:rPr lang="zh-CN" altLang="en-US" sz="2000" b="1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关键、完善监督体系</a:t>
              </a:r>
              <a:r>
                <a:rPr lang="zh-CN" altLang="en-US" sz="2000" b="1">
                  <a:solidFill>
                    <a:srgbClr val="5307B2"/>
                  </a:solidFill>
                  <a:latin typeface="黑体" pitchFamily="2" charset="-122"/>
                  <a:ea typeface="黑体" pitchFamily="2" charset="-122"/>
                </a:rPr>
                <a:t>（内部、外部）</a:t>
              </a:r>
              <a:endPara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endParaRPr>
            </a:p>
            <a:p>
              <a:r>
                <a:rPr lang="zh-CN" altLang="en-US" sz="2000" b="1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          实施政务公开</a:t>
              </a:r>
              <a:endParaRPr lang="zh-CN" altLang="en-US" sz="2000" b="1">
                <a:solidFill>
                  <a:schemeClr val="tx2"/>
                </a:solidFill>
                <a:latin typeface="黑体" pitchFamily="2" charset="-122"/>
                <a:ea typeface="黑体" pitchFamily="2" charset="-122"/>
              </a:endParaRPr>
            </a:p>
          </p:txBody>
        </p:sp>
      </p:grpSp>
      <p:grpSp>
        <p:nvGrpSpPr>
          <p:cNvPr id="7" name="Group 26"/>
          <p:cNvGrpSpPr/>
          <p:nvPr/>
        </p:nvGrpSpPr>
        <p:grpSpPr>
          <a:xfrm>
            <a:off x="4114800" y="5599113"/>
            <a:ext cx="6324600" cy="1014412"/>
            <a:chOff x="0" y="-32"/>
            <a:chExt cx="3984" cy="639"/>
          </a:xfrm>
        </p:grpSpPr>
        <p:sp>
          <p:nvSpPr>
            <p:cNvPr id="12314" name="AutoShape 27"/>
            <p:cNvSpPr/>
            <p:nvPr/>
          </p:nvSpPr>
          <p:spPr>
            <a:xfrm>
              <a:off x="0" y="48"/>
              <a:ext cx="144" cy="480"/>
            </a:xfrm>
            <a:prstGeom prst="leftBrace">
              <a:avLst>
                <a:gd name="adj1" fmla="val 27500"/>
                <a:gd name="adj2" fmla="val 50000"/>
              </a:avLst>
            </a:prstGeom>
            <a:noFill/>
            <a:ln w="25400" cap="flat" cmpd="sng">
              <a:solidFill>
                <a:srgbClr val="80008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>
                <a:latin typeface="黑体" pitchFamily="2" charset="-122"/>
                <a:ea typeface="黑体" pitchFamily="2" charset="-122"/>
              </a:endParaRPr>
            </a:p>
          </p:txBody>
        </p:sp>
        <p:sp>
          <p:nvSpPr>
            <p:cNvPr id="12315" name="Text Box 28"/>
            <p:cNvSpPr txBox="1"/>
            <p:nvPr/>
          </p:nvSpPr>
          <p:spPr>
            <a:xfrm>
              <a:off x="144" y="-32"/>
              <a:ext cx="3840" cy="6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0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含义、决定因素、</a:t>
              </a:r>
            </a:p>
            <a:p>
              <a:r>
                <a:rPr lang="zh-CN" altLang="en-US" sz="20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标志、体现</a:t>
              </a:r>
            </a:p>
            <a:p>
              <a:r>
                <a:rPr lang="zh-CN" altLang="en-US" sz="2000" b="1">
                  <a:solidFill>
                    <a:srgbClr val="0000FF"/>
                  </a:solidFill>
                  <a:latin typeface="黑体" pitchFamily="2" charset="-122"/>
                  <a:ea typeface="黑体" pitchFamily="2" charset="-122"/>
                </a:rPr>
                <a:t>如何树立？</a:t>
              </a:r>
            </a:p>
          </p:txBody>
        </p:sp>
      </p:grpSp>
      <p:grpSp>
        <p:nvGrpSpPr>
          <p:cNvPr id="12316" name="组合 73729"/>
          <p:cNvGrpSpPr/>
          <p:nvPr/>
        </p:nvGrpSpPr>
        <p:grpSpPr>
          <a:xfrm>
            <a:off x="4310063" y="149225"/>
            <a:ext cx="2717800" cy="444500"/>
            <a:chOff x="566" y="935"/>
            <a:chExt cx="3357" cy="590"/>
          </a:xfrm>
        </p:grpSpPr>
        <p:sp>
          <p:nvSpPr>
            <p:cNvPr id="12317" name="圆角矩形 73730"/>
            <p:cNvSpPr/>
            <p:nvPr/>
          </p:nvSpPr>
          <p:spPr>
            <a:xfrm>
              <a:off x="566" y="935"/>
              <a:ext cx="3357" cy="590"/>
            </a:xfrm>
            <a:prstGeom prst="roundRect">
              <a:avLst>
                <a:gd name="adj" fmla="val 16667"/>
              </a:avLst>
            </a:prstGeom>
            <a:solidFill>
              <a:srgbClr val="FF00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eaLnBrk="0" hangingPunct="0"/>
              <a:endParaRPr lang="zh-CN" altLang="en-US">
                <a:latin typeface="Arial" panose="020B0604020202020204" pitchFamily="34" charset="0"/>
                <a:ea typeface="宋体" pitchFamily="2" charset="-122"/>
              </a:endParaRPr>
            </a:p>
          </p:txBody>
        </p:sp>
        <p:sp>
          <p:nvSpPr>
            <p:cNvPr id="12318" name="五角星 73731"/>
            <p:cNvSpPr/>
            <p:nvPr/>
          </p:nvSpPr>
          <p:spPr>
            <a:xfrm>
              <a:off x="657" y="981"/>
              <a:ext cx="499" cy="453"/>
            </a:xfrm>
            <a:custGeom>
              <a:avLst/>
              <a:gdLst/>
              <a:ahLst/>
              <a:cxnLst>
                <a:cxn ang="0">
                  <a:pos x="0" y="173"/>
                </a:cxn>
                <a:cxn ang="0">
                  <a:pos x="190" y="173"/>
                </a:cxn>
                <a:cxn ang="0">
                  <a:pos x="249" y="0"/>
                </a:cxn>
                <a:cxn ang="0">
                  <a:pos x="308" y="173"/>
                </a:cxn>
                <a:cxn ang="0">
                  <a:pos x="498" y="173"/>
                </a:cxn>
                <a:cxn ang="0">
                  <a:pos x="344" y="279"/>
                </a:cxn>
                <a:cxn ang="0">
                  <a:pos x="403" y="452"/>
                </a:cxn>
                <a:cxn ang="0">
                  <a:pos x="249" y="346"/>
                </a:cxn>
                <a:cxn ang="0">
                  <a:pos x="95" y="452"/>
                </a:cxn>
                <a:cxn ang="0">
                  <a:pos x="154" y="279"/>
                </a:cxn>
              </a:cxnLst>
              <a:rect l="0" t="0" r="0" b="0"/>
              <a:pathLst>
                <a:path w="499" h="452">
                  <a:moveTo>
                    <a:pt x="0" y="173"/>
                  </a:moveTo>
                  <a:lnTo>
                    <a:pt x="190" y="173"/>
                  </a:lnTo>
                  <a:lnTo>
                    <a:pt x="249" y="0"/>
                  </a:lnTo>
                  <a:lnTo>
                    <a:pt x="308" y="173"/>
                  </a:lnTo>
                  <a:lnTo>
                    <a:pt x="498" y="173"/>
                  </a:lnTo>
                  <a:lnTo>
                    <a:pt x="344" y="279"/>
                  </a:lnTo>
                  <a:lnTo>
                    <a:pt x="403" y="452"/>
                  </a:lnTo>
                  <a:lnTo>
                    <a:pt x="249" y="346"/>
                  </a:lnTo>
                  <a:lnTo>
                    <a:pt x="95" y="452"/>
                  </a:lnTo>
                  <a:lnTo>
                    <a:pt x="154" y="279"/>
                  </a:lnTo>
                  <a:close/>
                </a:path>
              </a:pathLst>
            </a:custGeom>
            <a:solidFill>
              <a:schemeClr val="accent1"/>
            </a:solidFill>
            <a:ln w="5715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9" name="圆角矩形 73732"/>
            <p:cNvSpPr/>
            <p:nvPr/>
          </p:nvSpPr>
          <p:spPr>
            <a:xfrm>
              <a:off x="1233" y="981"/>
              <a:ext cx="2366" cy="499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857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 eaLnBrk="0" hangingPunct="0"/>
              <a:r>
                <a:rPr lang="zh-CN" altLang="en-US" sz="2000" b="1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</a:rPr>
                <a:t>构建知识体系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 bldLvl="0" animBg="1"/>
      <p:bldP spid="66565" grpId="0" bldLvl="0" animBg="1"/>
      <p:bldP spid="66566" grpId="0" bldLvl="0" animBg="1"/>
      <p:bldP spid="66567" grpId="0" bldLvl="0" animBg="1"/>
      <p:bldP spid="66568" grpId="0" bldLvl="0" animBg="1"/>
      <p:bldP spid="66569" grpId="0" bldLvl="0" animBg="1"/>
      <p:bldP spid="665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Box 1"/>
          <p:cNvSpPr txBox="1"/>
          <p:nvPr/>
        </p:nvSpPr>
        <p:spPr>
          <a:xfrm>
            <a:off x="4329748" y="88900"/>
            <a:ext cx="3984912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有关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“政府”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的命题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45732" y="888821"/>
            <a:ext cx="11900535" cy="30469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．设问模式</a:t>
            </a: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(1)运用政治生活知识，说明政府加强社会建设，实现“中国梦”的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依据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(2)政府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如何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关注和改善民生？</a:t>
            </a: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(3)运用政治生活的有关知识回答，政府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为什么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要关注社会重大问题？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怎样解决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社会重大问题？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"/>
          <p:cNvSpPr txBox="1"/>
          <p:nvPr/>
        </p:nvSpPr>
        <p:spPr>
          <a:xfrm>
            <a:off x="0" y="-21585"/>
            <a:ext cx="12025630" cy="135966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5320"/>
              </a:lnSpc>
            </a:pP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(1)政府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为什么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要做某一件事</a:t>
            </a:r>
            <a:endParaRPr lang="en-US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5320"/>
              </a:lnSpc>
            </a:pP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8CA864AB-1FB8-4176-9DDA-C8C52D965B97}"/>
              </a:ext>
            </a:extLst>
          </p:cNvPr>
          <p:cNvSpPr/>
          <p:nvPr/>
        </p:nvSpPr>
        <p:spPr>
          <a:xfrm>
            <a:off x="166370" y="722879"/>
            <a:ext cx="11859260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要素（理论依据＋现实意义）：</a:t>
            </a:r>
            <a:r>
              <a:rPr lang="zh-CN" altLang="en-US" sz="24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</a:t>
            </a:r>
            <a:r>
              <a:rPr lang="en-US" altLang="zh-CN" sz="24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24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宗旨原则</a:t>
            </a:r>
            <a:r>
              <a:rPr lang="en-US" altLang="zh-CN" sz="24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+</a:t>
            </a:r>
            <a:r>
              <a:rPr lang="zh-CN" altLang="en-US" sz="24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职能</a:t>
            </a:r>
            <a:r>
              <a:rPr lang="en-US" altLang="zh-CN" sz="24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科学民主依法决策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+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依法行政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+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接受监督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+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有利于角度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                    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61E4EA1-6E12-4F15-86A7-056CA84CD2A4}"/>
              </a:ext>
            </a:extLst>
          </p:cNvPr>
          <p:cNvSpPr/>
          <p:nvPr/>
        </p:nvSpPr>
        <p:spPr>
          <a:xfrm>
            <a:off x="166370" y="1715578"/>
            <a:ext cx="12025630" cy="463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4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我国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是人民民主专政的社会主义国家，其本质是人民当家作主，（材料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）是由国家性质决定的</a:t>
            </a:r>
            <a:endParaRPr lang="en-US" altLang="zh-CN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ts val="4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②我国政府是人民的政府，材料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是政府保障人民群众的合法权益的体现；</a:t>
            </a:r>
          </a:p>
          <a:p>
            <a:pPr lvl="0">
              <a:lnSpc>
                <a:spcPts val="4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③体现了政府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为人民服务宗旨和对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人民负责的基本原则；</a:t>
            </a:r>
          </a:p>
          <a:p>
            <a:pPr lvl="0">
              <a:lnSpc>
                <a:spcPts val="4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④政府具有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XX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职能，（材料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）是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政府履行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XX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职能的表现；</a:t>
            </a:r>
          </a:p>
          <a:p>
            <a:pPr lvl="0">
              <a:lnSpc>
                <a:spcPts val="4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⑤政府要依法行政 ，（材料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）是依法行政的体现。</a:t>
            </a:r>
            <a:endParaRPr lang="en-US" altLang="zh-CN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ts val="4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⑤这是政府自觉接受监督的体现</a:t>
            </a:r>
          </a:p>
          <a:p>
            <a:pPr lvl="0">
              <a:lnSpc>
                <a:spcPts val="4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⑥现实意义：有利于人民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（保障政治权利、维护根本利益）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有利于政府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…(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提高依法行政水平；科学民主依法决策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打造服务型政府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廉洁政府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Box 1"/>
          <p:cNvSpPr txBox="1"/>
          <p:nvPr/>
        </p:nvSpPr>
        <p:spPr>
          <a:xfrm>
            <a:off x="1795700" y="-135056"/>
            <a:ext cx="6766560" cy="83099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有关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“政府”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的命题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23520" y="405944"/>
            <a:ext cx="4185920" cy="7761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632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．答题模板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1"/>
          <p:cNvSpPr txBox="1"/>
          <p:nvPr/>
        </p:nvSpPr>
        <p:spPr>
          <a:xfrm>
            <a:off x="71120" y="2283202"/>
            <a:ext cx="11790680" cy="35394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政府要</a:t>
            </a:r>
            <a:r>
              <a:rPr sz="3200" b="1" dirty="0" err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正确履行</a:t>
            </a:r>
            <a:r>
              <a:rPr lang="en-US" sz="3200" b="1" dirty="0" err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XX</a:t>
            </a:r>
            <a:r>
              <a:rPr sz="3200" b="1" dirty="0" err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职能（结合材料写职能</a:t>
            </a:r>
            <a:r>
              <a:rPr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）；</a:t>
            </a:r>
          </a:p>
          <a:p>
            <a:pPr lvl="0"/>
            <a:r>
              <a:rPr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政府要坚持为人民服务的宗旨和对人民负责的基本原则，工作态度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作风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方法；</a:t>
            </a:r>
          </a:p>
          <a:p>
            <a:r>
              <a:rPr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政府要</a:t>
            </a:r>
            <a:r>
              <a:rPr sz="3200" b="1" dirty="0" err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依法行政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，提高依法行政水平；</a:t>
            </a:r>
            <a:endParaRPr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④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政府要坚持</a:t>
            </a:r>
            <a:r>
              <a:rPr sz="3200" b="1" dirty="0" err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科学、民主、依法决策</a:t>
            </a:r>
            <a:r>
              <a:rPr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</a:p>
          <a:p>
            <a:r>
              <a:rPr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⑤</a:t>
            </a:r>
            <a:r>
              <a:rPr sz="3200" b="1" dirty="0" err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自觉接受监督，审慎行使权力</a:t>
            </a:r>
            <a:r>
              <a:rPr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r>
              <a:rPr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⑥深化行政体制改革、提高行政效率、建设服务型政府</a:t>
            </a: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E3FB1B06-EE64-4386-A5B4-E17A40AC825B}"/>
              </a:ext>
            </a:extLst>
          </p:cNvPr>
          <p:cNvSpPr txBox="1"/>
          <p:nvPr/>
        </p:nvSpPr>
        <p:spPr>
          <a:xfrm>
            <a:off x="71120" y="1101353"/>
            <a:ext cx="11790680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(2)政府</a:t>
            </a:r>
            <a:r>
              <a:rPr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怎样做</a:t>
            </a:r>
            <a:r>
              <a:rPr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某一件事</a:t>
            </a:r>
            <a:r>
              <a:rPr 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怎么办</a:t>
            </a:r>
            <a:r>
              <a:rPr 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F9DAC93-9BFB-44FA-B66D-B2DA7E64D6F7}"/>
              </a:ext>
            </a:extLst>
          </p:cNvPr>
          <p:cNvSpPr/>
          <p:nvPr/>
        </p:nvSpPr>
        <p:spPr>
          <a:xfrm>
            <a:off x="734060" y="1723055"/>
            <a:ext cx="9994900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要素：性质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职能＋宗旨原则＋依法行政＋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..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决策＋接受监督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服务型政府</a:t>
            </a:r>
          </a:p>
        </p:txBody>
      </p:sp>
      <p:grpSp>
        <p:nvGrpSpPr>
          <p:cNvPr id="8" name="组合 8194">
            <a:extLst>
              <a:ext uri="{FF2B5EF4-FFF2-40B4-BE49-F238E27FC236}">
                <a16:creationId xmlns:a16="http://schemas.microsoft.com/office/drawing/2014/main" id="{1BE49645-007E-4FEE-8F95-61907A628562}"/>
              </a:ext>
            </a:extLst>
          </p:cNvPr>
          <p:cNvGrpSpPr/>
          <p:nvPr/>
        </p:nvGrpSpPr>
        <p:grpSpPr>
          <a:xfrm>
            <a:off x="9951085" y="109621"/>
            <a:ext cx="1792605" cy="1683331"/>
            <a:chOff x="0" y="0"/>
            <a:chExt cx="3969" cy="3581"/>
          </a:xfrm>
        </p:grpSpPr>
        <p:grpSp>
          <p:nvGrpSpPr>
            <p:cNvPr id="10" name="组合 8195">
              <a:extLst>
                <a:ext uri="{FF2B5EF4-FFF2-40B4-BE49-F238E27FC236}">
                  <a16:creationId xmlns:a16="http://schemas.microsoft.com/office/drawing/2014/main" id="{26C3FB69-BE8E-440D-846D-B7AFC856FD07}"/>
                </a:ext>
              </a:extLst>
            </p:cNvPr>
            <p:cNvGrpSpPr/>
            <p:nvPr/>
          </p:nvGrpSpPr>
          <p:grpSpPr>
            <a:xfrm>
              <a:off x="0" y="0"/>
              <a:ext cx="3969" cy="3581"/>
              <a:chOff x="0" y="0"/>
              <a:chExt cx="2014" cy="1821"/>
            </a:xfrm>
          </p:grpSpPr>
          <p:sp>
            <p:nvSpPr>
              <p:cNvPr id="12" name="上箭头 13322">
                <a:extLst>
                  <a:ext uri="{FF2B5EF4-FFF2-40B4-BE49-F238E27FC236}">
                    <a16:creationId xmlns:a16="http://schemas.microsoft.com/office/drawing/2014/main" id="{37C3EF2B-18FF-483A-A18B-1E8857F81678}"/>
                  </a:ext>
                </a:extLst>
              </p:cNvPr>
              <p:cNvSpPr/>
              <p:nvPr/>
            </p:nvSpPr>
            <p:spPr>
              <a:xfrm rot="-5400000" flipH="1">
                <a:off x="-51" y="628"/>
                <a:ext cx="309" cy="206"/>
              </a:xfrm>
              <a:prstGeom prst="upArrow">
                <a:avLst>
                  <a:gd name="adj1" fmla="val 51675"/>
                  <a:gd name="adj2" fmla="val 100000"/>
                </a:avLst>
              </a:prstGeom>
              <a:solidFill>
                <a:srgbClr val="FF6600"/>
              </a:solidFill>
              <a:ln w="9525">
                <a:noFill/>
              </a:ln>
            </p:spPr>
            <p:txBody>
              <a:bodyPr vert="eaVert" anchor="t"/>
              <a:lstStyle/>
              <a:p>
                <a:pPr eaLnBrk="0" fontAlgn="base" hangingPunct="0"/>
                <a:endParaRPr lang="zh-CN" altLang="en-US" sz="1575" strike="noStrike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3" name="上箭头 13323">
                <a:extLst>
                  <a:ext uri="{FF2B5EF4-FFF2-40B4-BE49-F238E27FC236}">
                    <a16:creationId xmlns:a16="http://schemas.microsoft.com/office/drawing/2014/main" id="{3E154183-26D3-49C9-90DF-6B645C52BC72}"/>
                  </a:ext>
                </a:extLst>
              </p:cNvPr>
              <p:cNvSpPr/>
              <p:nvPr/>
            </p:nvSpPr>
            <p:spPr>
              <a:xfrm rot="5400000" flipH="1">
                <a:off x="1681" y="594"/>
                <a:ext cx="309" cy="206"/>
              </a:xfrm>
              <a:prstGeom prst="upArrow">
                <a:avLst>
                  <a:gd name="adj1" fmla="val 51675"/>
                  <a:gd name="adj2" fmla="val 100000"/>
                </a:avLst>
              </a:prstGeom>
              <a:solidFill>
                <a:srgbClr val="9900CC"/>
              </a:solidFill>
              <a:ln w="9525">
                <a:noFill/>
              </a:ln>
            </p:spPr>
            <p:txBody>
              <a:bodyPr rot="10800000" vert="eaVert" anchor="t"/>
              <a:lstStyle/>
              <a:p>
                <a:pPr eaLnBrk="0" fontAlgn="base" hangingPunct="0"/>
                <a:endParaRPr lang="zh-CN" altLang="en-US" sz="1575" strike="noStrike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" name="上箭头 13324">
                <a:extLst>
                  <a:ext uri="{FF2B5EF4-FFF2-40B4-BE49-F238E27FC236}">
                    <a16:creationId xmlns:a16="http://schemas.microsoft.com/office/drawing/2014/main" id="{6F24EC3E-3CA0-4695-81D1-961AA05D5591}"/>
                  </a:ext>
                </a:extLst>
              </p:cNvPr>
              <p:cNvSpPr/>
              <p:nvPr/>
            </p:nvSpPr>
            <p:spPr>
              <a:xfrm rot="-10800000" flipH="1">
                <a:off x="853" y="1615"/>
                <a:ext cx="308" cy="206"/>
              </a:xfrm>
              <a:prstGeom prst="upArrow">
                <a:avLst>
                  <a:gd name="adj1" fmla="val 51675"/>
                  <a:gd name="adj2" fmla="val 100000"/>
                </a:avLst>
              </a:prstGeom>
              <a:solidFill>
                <a:srgbClr val="008000"/>
              </a:solidFill>
              <a:ln w="9525">
                <a:noFill/>
              </a:ln>
            </p:spPr>
            <p:txBody>
              <a:bodyPr rot="10800000" anchor="t"/>
              <a:lstStyle/>
              <a:p>
                <a:pPr eaLnBrk="0" fontAlgn="base" hangingPunct="0"/>
                <a:endParaRPr lang="zh-CN" altLang="en-US" sz="1575" strike="noStrike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5" name="椭圆 13325">
                <a:extLst>
                  <a:ext uri="{FF2B5EF4-FFF2-40B4-BE49-F238E27FC236}">
                    <a16:creationId xmlns:a16="http://schemas.microsoft.com/office/drawing/2014/main" id="{DA8B0874-F155-4EE0-B4BB-DF419E0E21BE}"/>
                  </a:ext>
                </a:extLst>
              </p:cNvPr>
              <p:cNvSpPr/>
              <p:nvPr/>
            </p:nvSpPr>
            <p:spPr>
              <a:xfrm>
                <a:off x="206" y="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767676"/>
                  </a:gs>
                  <a:gs pos="50000">
                    <a:srgbClr val="FFFFFF"/>
                  </a:gs>
                  <a:gs pos="100000">
                    <a:srgbClr val="767676"/>
                  </a:gs>
                </a:gsLst>
                <a:lin ang="5400000" scaled="1"/>
                <a:tileRect/>
              </a:gradFill>
              <a:ln w="57150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lstStyle/>
              <a:p>
                <a:pPr eaLnBrk="0" fontAlgn="base" hangingPunct="0"/>
                <a:endParaRPr lang="zh-CN" altLang="en-US" sz="1575" strike="noStrike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6" name="椭圆 13326">
                <a:extLst>
                  <a:ext uri="{FF2B5EF4-FFF2-40B4-BE49-F238E27FC236}">
                    <a16:creationId xmlns:a16="http://schemas.microsoft.com/office/drawing/2014/main" id="{79BF7D83-EC41-4283-A14C-667226159719}"/>
                  </a:ext>
                </a:extLst>
              </p:cNvPr>
              <p:cNvSpPr/>
              <p:nvPr/>
            </p:nvSpPr>
            <p:spPr>
              <a:xfrm>
                <a:off x="298" y="9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A2A2A2"/>
                  </a:gs>
                  <a:gs pos="100000">
                    <a:srgbClr val="FFFFFF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 anchor="t"/>
              <a:lstStyle/>
              <a:p>
                <a:pPr eaLnBrk="0" fontAlgn="base" hangingPunct="0"/>
                <a:endParaRPr lang="zh-CN" altLang="en-US" sz="1575" strike="noStrike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" name="椭圆 13327">
                <a:extLst>
                  <a:ext uri="{FF2B5EF4-FFF2-40B4-BE49-F238E27FC236}">
                    <a16:creationId xmlns:a16="http://schemas.microsoft.com/office/drawing/2014/main" id="{EA1AF459-9F41-4763-AA36-82676867F0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1" y="174"/>
                <a:ext cx="1263" cy="1266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50000">
                    <a:srgbClr val="FFFFFF"/>
                  </a:gs>
                  <a:gs pos="100000">
                    <a:schemeClr val="hlink"/>
                  </a:gs>
                </a:gsLst>
                <a:lin ang="189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57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椭圆 13328">
                <a:extLst>
                  <a:ext uri="{FF2B5EF4-FFF2-40B4-BE49-F238E27FC236}">
                    <a16:creationId xmlns:a16="http://schemas.microsoft.com/office/drawing/2014/main" id="{C450C346-0811-4686-B9B1-2CDEE980B436}"/>
                  </a:ext>
                </a:extLst>
              </p:cNvPr>
              <p:cNvSpPr/>
              <p:nvPr/>
            </p:nvSpPr>
            <p:spPr>
              <a:xfrm>
                <a:off x="382" y="176"/>
                <a:ext cx="1262" cy="1264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anchor="t"/>
              <a:lstStyle/>
              <a:p>
                <a:pPr eaLnBrk="0" fontAlgn="base" hangingPunct="0"/>
                <a:endParaRPr lang="zh-CN" altLang="en-US" sz="1575" strike="noStrike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" name="椭圆 13329">
                <a:extLst>
                  <a:ext uri="{FF2B5EF4-FFF2-40B4-BE49-F238E27FC236}">
                    <a16:creationId xmlns:a16="http://schemas.microsoft.com/office/drawing/2014/main" id="{14B14693-E21E-4B47-8105-501EA901EE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" y="259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50000">
                    <a:srgbClr val="6E6E8A"/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57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" name="椭圆 13330">
                <a:extLst>
                  <a:ext uri="{FF2B5EF4-FFF2-40B4-BE49-F238E27FC236}">
                    <a16:creationId xmlns:a16="http://schemas.microsoft.com/office/drawing/2014/main" id="{22C5B85B-0DC3-413A-B2B9-D817D96CAA5A}"/>
                  </a:ext>
                </a:extLst>
              </p:cNvPr>
              <p:cNvSpPr/>
              <p:nvPr/>
            </p:nvSpPr>
            <p:spPr>
              <a:xfrm>
                <a:off x="465" y="259"/>
                <a:ext cx="1096" cy="109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anchor="t"/>
              <a:lstStyle/>
              <a:p>
                <a:pPr eaLnBrk="0" fontAlgn="base" hangingPunct="0"/>
                <a:endParaRPr lang="zh-CN" altLang="en-US" sz="1575" strike="noStrike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1" name="文本框 13331">
              <a:extLst>
                <a:ext uri="{FF2B5EF4-FFF2-40B4-BE49-F238E27FC236}">
                  <a16:creationId xmlns:a16="http://schemas.microsoft.com/office/drawing/2014/main" id="{D2E1EDDC-2B90-43FA-ABBB-3A1948C433B9}"/>
                </a:ext>
              </a:extLst>
            </p:cNvPr>
            <p:cNvSpPr txBox="1"/>
            <p:nvPr/>
          </p:nvSpPr>
          <p:spPr>
            <a:xfrm>
              <a:off x="1261" y="760"/>
              <a:ext cx="1815" cy="181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/>
              <a:r>
                <a:rPr lang="zh-CN" altLang="en-US" sz="4950" b="1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背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F57EC64-D016-4682-8EEB-352E68F69303}"/>
              </a:ext>
            </a:extLst>
          </p:cNvPr>
          <p:cNvSpPr txBox="1"/>
          <p:nvPr/>
        </p:nvSpPr>
        <p:spPr>
          <a:xfrm>
            <a:off x="203200" y="149099"/>
            <a:ext cx="1144016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9240" algn="just">
              <a:spcAft>
                <a:spcPts val="0"/>
              </a:spcAft>
              <a:tabLst>
                <a:tab pos="2933700" algn="l"/>
              </a:tabLst>
            </a:pPr>
            <a:r>
              <a:rPr lang="en-US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28</a:t>
            </a:r>
            <a:r>
              <a:rPr lang="zh-CN" altLang="zh-CN" sz="2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．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 (12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分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)(2019·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西藏拉萨中学月考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阅读材料，完成要求。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indent="269240" algn="just">
              <a:spcAft>
                <a:spcPts val="0"/>
              </a:spcAft>
              <a:tabLst>
                <a:tab pos="2933700" algn="l"/>
              </a:tabLst>
            </a:pP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近几个月来，中国多地受严重雾霾天气影响，空气质量明显下降，对人们生产生活、身体健康和交通运输等造成影响。某市政府启动大气污染应急减排措施：党政机关和企事业单位停驶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30%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的公务用车；市级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103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家重点排污企业停产；停止各类施工工地土石方、拆迁作业和露天施工作业，停止所有渣土运输车上路行驶。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indent="269240" algn="just">
              <a:spcAft>
                <a:spcPts val="0"/>
              </a:spcAft>
              <a:tabLst>
                <a:tab pos="2933700" algn="l"/>
              </a:tabLst>
            </a:pP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联系材料，运用政治生活知识，分析政府为什么要着力解决雾霾污染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（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12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分）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。</a:t>
            </a:r>
            <a:endParaRPr lang="zh-CN" altLang="zh-CN" sz="2400" b="1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A839BC0-D729-43EE-AF0C-FB0991ECDEED}"/>
              </a:ext>
            </a:extLst>
          </p:cNvPr>
          <p:cNvSpPr txBox="1"/>
          <p:nvPr/>
        </p:nvSpPr>
        <p:spPr>
          <a:xfrm>
            <a:off x="335280" y="3161564"/>
            <a:ext cx="1094232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我国是人民民主专政的社会主义国家，人民是国家的主人，政府出台措施解决雾霾污染是维护人民当家作主地位的要求。</a:t>
            </a:r>
            <a:endParaRPr lang="en-US" altLang="zh-CN" sz="2400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我国政府是人民的政府，必须坚持为人民服务的宗旨、对人民负责的工作基本原则。着力解决雾霾污染是政府践行其宗旨、坚持其工作基本原则的体现。</a:t>
            </a:r>
            <a:endParaRPr lang="en-US" altLang="zh-CN" sz="2400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我国政府具有组织社会主义经济建设和提供社会公共服务的职能，着力解决雾霾污染是其应尽职责。</a:t>
            </a:r>
            <a:endParaRPr lang="en-US" altLang="zh-CN" sz="2400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着力解决雾霾污染有利于为经济社会发展营造良好的环境；有利于切实维护人民群众的切身利益；有利于树立政府权威，构建和谐社会。</a:t>
            </a:r>
            <a:r>
              <a:rPr lang="en-US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每点</a:t>
            </a:r>
            <a:r>
              <a:rPr lang="en-US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分，共</a:t>
            </a:r>
            <a:r>
              <a:rPr lang="en-US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r>
              <a:rPr lang="zh-CN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sz="24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54CC15C-FD81-4C0F-B4B5-B23DC172B9A3}"/>
              </a:ext>
            </a:extLst>
          </p:cNvPr>
          <p:cNvSpPr/>
          <p:nvPr/>
        </p:nvSpPr>
        <p:spPr>
          <a:xfrm>
            <a:off x="834320" y="2516404"/>
            <a:ext cx="8473440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要素：</a:t>
            </a:r>
            <a:r>
              <a:rPr lang="zh-CN" altLang="en-US" sz="24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</a:t>
            </a:r>
            <a:r>
              <a:rPr lang="en-US" altLang="zh-CN" sz="24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24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宗旨原则</a:t>
            </a:r>
            <a:r>
              <a:rPr lang="en-US" altLang="zh-CN" sz="24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+</a:t>
            </a:r>
            <a:r>
              <a:rPr lang="zh-CN" altLang="en-US" sz="24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职能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+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依法行政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+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接受监督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+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此事的意义</a:t>
            </a:r>
          </a:p>
        </p:txBody>
      </p:sp>
    </p:spTree>
    <p:extLst>
      <p:ext uri="{BB962C8B-B14F-4D97-AF65-F5344CB8AC3E}">
        <p14:creationId xmlns:p14="http://schemas.microsoft.com/office/powerpoint/2010/main" val="1597744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0544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5C35453-776B-4ECE-AB0B-7796ECFF489C}"/>
              </a:ext>
            </a:extLst>
          </p:cNvPr>
          <p:cNvSpPr/>
          <p:nvPr/>
        </p:nvSpPr>
        <p:spPr>
          <a:xfrm>
            <a:off x="259080" y="311841"/>
            <a:ext cx="11673840" cy="5025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33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、中国共产党第十九届中央委员会第四次全体会议，于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2019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年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月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28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日至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31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日在北京举行。全会审议通过了《中共中央关于坚持和完善中国特色社会主义制度、推进国家治理体系和治理能力现代化若干重大问题的决定》。</a:t>
            </a:r>
            <a:endParaRPr lang="zh-CN" altLang="zh-CN" b="1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6700">
              <a:lnSpc>
                <a:spcPct val="150000"/>
              </a:lnSpc>
            </a:pP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全会提出，坚持和完善中国特色社会主义行政体制，构建职责明确、依法行政的政府管理体系。为净适应新时代发展的需要，政府部门深化改革，步伐更快，措施更实。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最多跑一次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”“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网上一次办理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，让群众办事更加方便。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数据用得活、服务更暖心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，大数据帮助政府实现精准治理。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农村大病保险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”“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健康扶贫工程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持续发力，基本公共服务均等化、普惠化、便捷化的持续推进。破解企业办证难题，避免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公章旅行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多评合一、多审合一、多图联审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破除企业投资摩碍。面对新情况新问题，探索建立政府与新业态之间的良性互动，维护市场公平竞争秩序，促进跨境电商、移动支付、人工智能等新兴产业健康发展。着手建设全国统一的执法信息平台，有效遏制不作为、乱作为等问题。省、市、县三级政府法律顾问实现全覆盖，政府法律顾问在政府决策过程中发挥越来越大的作用，推行政府权力清单制度促进权力公开透明运行。</a:t>
            </a:r>
            <a:endParaRPr lang="zh-CN" altLang="zh-CN" b="1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6700">
              <a:lnSpc>
                <a:spcPct val="150000"/>
              </a:lnSpc>
            </a:pP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结合材料，并运用《政治生活》知识，说明在推进国家治理体系和治理能力现代化进程中，政府应该如何交出满意答卷。</a:t>
            </a:r>
            <a:endParaRPr lang="zh-CN" altLang="zh-CN" b="1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9898E7-406D-4372-8DD4-B6BC04A5AC09}"/>
              </a:ext>
            </a:extLst>
          </p:cNvPr>
          <p:cNvCxnSpPr>
            <a:cxnSpLocks/>
          </p:cNvCxnSpPr>
          <p:nvPr/>
        </p:nvCxnSpPr>
        <p:spPr>
          <a:xfrm>
            <a:off x="5882640" y="1589956"/>
            <a:ext cx="4196080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82A5081B-6670-4606-A105-E232F867B081}"/>
              </a:ext>
            </a:extLst>
          </p:cNvPr>
          <p:cNvCxnSpPr>
            <a:cxnSpLocks/>
          </p:cNvCxnSpPr>
          <p:nvPr/>
        </p:nvCxnSpPr>
        <p:spPr>
          <a:xfrm>
            <a:off x="2672080" y="2016676"/>
            <a:ext cx="883920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id="{F30AB1D8-86B4-4A10-A8FA-2DF61DB468C6}"/>
              </a:ext>
            </a:extLst>
          </p:cNvPr>
          <p:cNvSpPr/>
          <p:nvPr/>
        </p:nvSpPr>
        <p:spPr>
          <a:xfrm>
            <a:off x="6096000" y="1669525"/>
            <a:ext cx="5763964" cy="303061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4130A1E-75EB-4DBA-B8E7-BEB405547D6D}"/>
              </a:ext>
            </a:extLst>
          </p:cNvPr>
          <p:cNvSpPr/>
          <p:nvPr/>
        </p:nvSpPr>
        <p:spPr>
          <a:xfrm>
            <a:off x="259080" y="2087793"/>
            <a:ext cx="11473884" cy="2351939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3FA6E600-ADF2-4E23-9A83-65A6B7D64FFF}"/>
              </a:ext>
            </a:extLst>
          </p:cNvPr>
          <p:cNvSpPr/>
          <p:nvPr/>
        </p:nvSpPr>
        <p:spPr>
          <a:xfrm>
            <a:off x="6756400" y="3672776"/>
            <a:ext cx="1625600" cy="528308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6405C748-260B-4FC0-9893-2EB1CA38C4D1}"/>
              </a:ext>
            </a:extLst>
          </p:cNvPr>
          <p:cNvSpPr/>
          <p:nvPr/>
        </p:nvSpPr>
        <p:spPr>
          <a:xfrm>
            <a:off x="259080" y="4099711"/>
            <a:ext cx="1625600" cy="528308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27E6E67D-7719-4472-8583-F6A64B6FB3AD}"/>
              </a:ext>
            </a:extLst>
          </p:cNvPr>
          <p:cNvSpPr/>
          <p:nvPr/>
        </p:nvSpPr>
        <p:spPr>
          <a:xfrm>
            <a:off x="7433310" y="1229361"/>
            <a:ext cx="1094740" cy="406343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2372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DD59F5E-FFC7-41BB-A8FA-C1F5E26A4867}"/>
              </a:ext>
            </a:extLst>
          </p:cNvPr>
          <p:cNvSpPr/>
          <p:nvPr/>
        </p:nvSpPr>
        <p:spPr>
          <a:xfrm>
            <a:off x="101600" y="1917621"/>
            <a:ext cx="119176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/>
              <a:t>【</a:t>
            </a:r>
            <a:r>
              <a:rPr lang="zh-CN" altLang="en-US" sz="2400" dirty="0"/>
              <a:t>解析</a:t>
            </a:r>
            <a:r>
              <a:rPr lang="en-US" altLang="zh-CN" sz="2400" dirty="0"/>
              <a:t>】</a:t>
            </a:r>
            <a:r>
              <a:rPr lang="zh-CN" altLang="en-US" sz="2400" dirty="0"/>
              <a:t>本题要求说明在推进国家治理体系和治理能力现代化进程中，政府应该如何交出满意答卷。属于</a:t>
            </a:r>
            <a:r>
              <a:rPr lang="zh-CN" altLang="en-US" sz="2400" dirty="0">
                <a:solidFill>
                  <a:srgbClr val="FF0000"/>
                </a:solidFill>
              </a:rPr>
              <a:t>措施类试题。</a:t>
            </a:r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zh-CN" altLang="en-US" sz="2400" dirty="0"/>
              <a:t>      在解答此题时，首先要明确此题的</a:t>
            </a:r>
            <a:r>
              <a:rPr lang="zh-CN" altLang="en-US" sz="2400" b="1" dirty="0">
                <a:solidFill>
                  <a:srgbClr val="FF0000"/>
                </a:solidFill>
              </a:rPr>
              <a:t>知识范围</a:t>
            </a:r>
            <a:r>
              <a:rPr lang="zh-CN" altLang="en-US" sz="2400" dirty="0"/>
              <a:t>为政府的相关知识，属微观考查。</a:t>
            </a:r>
            <a:r>
              <a:rPr lang="zh-CN" altLang="en-US" sz="2400" b="1" dirty="0">
                <a:solidFill>
                  <a:srgbClr val="FF0000"/>
                </a:solidFill>
              </a:rPr>
              <a:t>然后理论结合材料，        </a:t>
            </a:r>
            <a:r>
              <a:rPr lang="zh-CN" altLang="en-US" sz="2400" dirty="0"/>
              <a:t>坚持和完善中国特色社会主义行政体制，构建职责明确、</a:t>
            </a:r>
            <a:r>
              <a:rPr lang="zh-CN" altLang="en-US" sz="2400" u="sng" dirty="0"/>
              <a:t>依法行政</a:t>
            </a:r>
            <a:r>
              <a:rPr lang="zh-CN" altLang="en-US" sz="2400" dirty="0"/>
              <a:t>的政府治理体系，正确处理政府与企业的关系，探索政府与新业态之间的良性互动，维护公正公平秩序；“最多跑一次”“网上一次办理”，让群众办事更加方便，政府</a:t>
            </a:r>
            <a:r>
              <a:rPr lang="zh-CN" altLang="en-US" sz="2400" u="sng" dirty="0"/>
              <a:t>简政放权</a:t>
            </a:r>
            <a:r>
              <a:rPr lang="zh-CN" altLang="en-US" sz="2400" dirty="0"/>
              <a:t>，</a:t>
            </a:r>
            <a:r>
              <a:rPr lang="zh-CN" altLang="en-US" sz="2400" u="sng" dirty="0"/>
              <a:t>转变政府职能</a:t>
            </a:r>
            <a:r>
              <a:rPr lang="zh-CN" altLang="en-US" sz="2400" dirty="0"/>
              <a:t>，切实</a:t>
            </a:r>
            <a:r>
              <a:rPr lang="zh-CN" altLang="en-US" sz="2400" u="sng" dirty="0"/>
              <a:t>履行经济、社会职能，</a:t>
            </a:r>
            <a:r>
              <a:rPr lang="zh-CN" altLang="en-US" sz="2400" dirty="0"/>
              <a:t>积极</a:t>
            </a:r>
            <a:r>
              <a:rPr lang="zh-CN" altLang="en-US" sz="2400" u="sng" dirty="0"/>
              <a:t>构建服务型政府</a:t>
            </a:r>
            <a:r>
              <a:rPr lang="zh-CN" altLang="en-US" sz="2400" dirty="0"/>
              <a:t>；大数据帮助政府实现精准治理，坚持</a:t>
            </a:r>
            <a:r>
              <a:rPr lang="zh-CN" altLang="en-US" sz="2400" u="sng" dirty="0"/>
              <a:t>科学、民主、依法决策</a:t>
            </a:r>
            <a:r>
              <a:rPr lang="zh-CN" altLang="en-US" sz="2400" dirty="0"/>
              <a:t>；“农村大病保险”“健康扶贫工程”持续发力，坚持以人民为中心，</a:t>
            </a:r>
            <a:r>
              <a:rPr lang="zh-CN" altLang="en-US" sz="2400" u="sng" dirty="0"/>
              <a:t>坚持对人民负责的原则和为人民服务的宗旨</a:t>
            </a:r>
            <a:r>
              <a:rPr lang="zh-CN" altLang="en-US" sz="2400" dirty="0"/>
              <a:t>，推进其公共服务均等化等方面          进行具体分析即可。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696988D-E53A-4861-9DD2-26A53F561839}"/>
              </a:ext>
            </a:extLst>
          </p:cNvPr>
          <p:cNvSpPr/>
          <p:nvPr/>
        </p:nvSpPr>
        <p:spPr>
          <a:xfrm>
            <a:off x="233680" y="562402"/>
            <a:ext cx="111150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33.</a:t>
            </a:r>
            <a:r>
              <a:rPr lang="zh-CN" altLang="zh-CN" sz="24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结合材料，并运用《政治生活》知识，说明在推进国家治理体系和治理能力现代化进程中，政府应该如何交出满意答卷。</a:t>
            </a:r>
            <a:endParaRPr lang="zh-CN" altLang="zh-CN" sz="2400" b="1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箭头: 右 6">
            <a:extLst>
              <a:ext uri="{FF2B5EF4-FFF2-40B4-BE49-F238E27FC236}">
                <a16:creationId xmlns:a16="http://schemas.microsoft.com/office/drawing/2014/main" id="{ADA2FC68-3C91-4FDB-8B5B-ECFBAA0A6766}"/>
              </a:ext>
            </a:extLst>
          </p:cNvPr>
          <p:cNvSpPr/>
          <p:nvPr/>
        </p:nvSpPr>
        <p:spPr>
          <a:xfrm>
            <a:off x="2377440" y="3065780"/>
            <a:ext cx="538480" cy="28956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箭头: 右 7">
            <a:extLst>
              <a:ext uri="{FF2B5EF4-FFF2-40B4-BE49-F238E27FC236}">
                <a16:creationId xmlns:a16="http://schemas.microsoft.com/office/drawing/2014/main" id="{9E2C1CBE-8992-49C2-BBBD-7B3365387ED2}"/>
              </a:ext>
            </a:extLst>
          </p:cNvPr>
          <p:cNvSpPr/>
          <p:nvPr/>
        </p:nvSpPr>
        <p:spPr>
          <a:xfrm flipH="1">
            <a:off x="904240" y="5266898"/>
            <a:ext cx="619760" cy="35158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6833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Box 1"/>
          <p:cNvSpPr txBox="1"/>
          <p:nvPr/>
        </p:nvSpPr>
        <p:spPr>
          <a:xfrm>
            <a:off x="3996358" y="73935"/>
            <a:ext cx="4424628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有关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“政府”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的命题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42204" y="890241"/>
            <a:ext cx="4185920" cy="76751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3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答题模板回顾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177800" y="1682750"/>
            <a:ext cx="11425555" cy="7761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3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(1)政府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为什么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要做某一件事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4CEF9EE-9873-46D9-AE58-38887349550A}"/>
              </a:ext>
            </a:extLst>
          </p:cNvPr>
          <p:cNvSpPr/>
          <p:nvPr/>
        </p:nvSpPr>
        <p:spPr>
          <a:xfrm>
            <a:off x="1676400" y="2628900"/>
            <a:ext cx="8473440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要素：性质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宗旨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原则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职能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依法行政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接受监督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此事的意义</a:t>
            </a: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005AAB49-27FE-4A97-9361-50724E6DA999}"/>
              </a:ext>
            </a:extLst>
          </p:cNvPr>
          <p:cNvSpPr txBox="1"/>
          <p:nvPr/>
        </p:nvSpPr>
        <p:spPr>
          <a:xfrm>
            <a:off x="200660" y="3482340"/>
            <a:ext cx="11790680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(2)政府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怎样做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某一件事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怎么办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D9AB11E-EB5F-4F69-B40D-C68FA86C6BC6}"/>
              </a:ext>
            </a:extLst>
          </p:cNvPr>
          <p:cNvSpPr/>
          <p:nvPr/>
        </p:nvSpPr>
        <p:spPr>
          <a:xfrm>
            <a:off x="1676400" y="4270637"/>
            <a:ext cx="8717280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要素：性质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职能＋宗旨原则＋依法行政＋审慎用权＋制约监督</a:t>
            </a:r>
          </a:p>
        </p:txBody>
      </p:sp>
    </p:spTree>
    <p:extLst>
      <p:ext uri="{BB962C8B-B14F-4D97-AF65-F5344CB8AC3E}">
        <p14:creationId xmlns:p14="http://schemas.microsoft.com/office/powerpoint/2010/main" val="375553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6" grpId="0"/>
      <p:bldP spid="5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3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957</TotalTime>
  <Words>1620</Words>
  <Application>Microsoft Office PowerPoint</Application>
  <PresentationFormat>宽屏</PresentationFormat>
  <Paragraphs>103</Paragraphs>
  <Slides>10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20" baseType="lpstr">
      <vt:lpstr>等线</vt:lpstr>
      <vt:lpstr>等线 Light</vt:lpstr>
      <vt:lpstr>黑体</vt:lpstr>
      <vt:lpstr>华文中宋</vt:lpstr>
      <vt:lpstr>宋体</vt:lpstr>
      <vt:lpstr>微软雅黑</vt:lpstr>
      <vt:lpstr>Arial</vt:lpstr>
      <vt:lpstr>Times New Roman</vt:lpstr>
      <vt:lpstr>Office 主题​​</vt:lpstr>
      <vt:lpstr>3_默认设计模板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2024098525@qq.com</dc:creator>
  <cp:lastModifiedBy>2024098525@qq.com</cp:lastModifiedBy>
  <cp:revision>42</cp:revision>
  <dcterms:created xsi:type="dcterms:W3CDTF">2020-03-31T03:46:39Z</dcterms:created>
  <dcterms:modified xsi:type="dcterms:W3CDTF">2020-07-01T09:37:12Z</dcterms:modified>
</cp:coreProperties>
</file>