
<file path=[Content_Types].xml><?xml version="1.0" encoding="utf-8"?>
<Types xmlns="http://schemas.openxmlformats.org/package/2006/content-types">
  <Default Extension="png" ContentType="image/png"/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0"/>
  </p:handoutMasterIdLst>
  <p:sldIdLst>
    <p:sldId id="256" r:id="rId3"/>
    <p:sldId id="509" r:id="rId5"/>
    <p:sldId id="557" r:id="rId6"/>
    <p:sldId id="558" r:id="rId7"/>
    <p:sldId id="559" r:id="rId8"/>
    <p:sldId id="513" r:id="rId9"/>
    <p:sldId id="529" r:id="rId10"/>
    <p:sldId id="512" r:id="rId11"/>
    <p:sldId id="534" r:id="rId12"/>
    <p:sldId id="560" r:id="rId13"/>
    <p:sldId id="537" r:id="rId14"/>
    <p:sldId id="561" r:id="rId15"/>
    <p:sldId id="562" r:id="rId16"/>
    <p:sldId id="538" r:id="rId17"/>
    <p:sldId id="564" r:id="rId18"/>
    <p:sldId id="541" r:id="rId19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3778" autoAdjust="0"/>
    <p:restoredTop sz="94660"/>
  </p:normalViewPr>
  <p:slideViewPr>
    <p:cSldViewPr snapToGrid="0">
      <p:cViewPr varScale="1">
        <p:scale>
          <a:sx n="82" d="100"/>
          <a:sy n="82" d="100"/>
        </p:scale>
        <p:origin x="-642" y="-90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4" Type="http://schemas.openxmlformats.org/officeDocument/2006/relationships/tags" Target="tags/tag71.xml"/><Relationship Id="rId23" Type="http://schemas.openxmlformats.org/officeDocument/2006/relationships/tableStyles" Target="tableStyles.xml"/><Relationship Id="rId22" Type="http://schemas.openxmlformats.org/officeDocument/2006/relationships/viewProps" Target="viewProps.xml"/><Relationship Id="rId21" Type="http://schemas.openxmlformats.org/officeDocument/2006/relationships/presProps" Target="presProps.xml"/><Relationship Id="rId20" Type="http://schemas.openxmlformats.org/officeDocument/2006/relationships/handoutMaster" Target="handoutMasters/handoutMaster1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A . pj7 B . end C . x-6? D . 4abc</a:t>
            </a: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6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en-US" altLang="zh-CN" dirty="0" smtClean="0"/>
              <a:t>Python</a:t>
            </a:r>
            <a:r>
              <a:rPr lang="zh-CN" altLang="en-US" dirty="0" smtClean="0"/>
              <a:t>复习</a:t>
            </a:r>
            <a:endParaRPr lang="zh-CN" altLang="zh-CN" dirty="0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1992313" y="1916113"/>
            <a:ext cx="8229600" cy="1344613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har char="•"/>
            </a:pP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计算机程序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是由人根据一定的需要事先编写的一系列</a:t>
            </a:r>
            <a:r>
              <a:rPr lang="zh-CN" altLang="en-US" sz="3200" dirty="0">
                <a:solidFill>
                  <a:srgbClr val="FF33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控制计算机工作的命令</a:t>
            </a:r>
            <a:r>
              <a:rPr lang="zh-CN" altLang="en-US" sz="3200" dirty="0">
                <a:latin typeface="Arial" panose="020B0604020202020204" pitchFamily="34" charset="0"/>
                <a:ea typeface="黑体" panose="02010609060101010101" pitchFamily="2" charset="-122"/>
              </a:rPr>
              <a:t>。</a:t>
            </a:r>
            <a:endParaRPr lang="zh-CN" altLang="en-US" sz="32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5" name="Rectangle 2"/>
          <p:cNvSpPr>
            <a:spLocks noGrp="1" noChangeArrowheads="1"/>
          </p:cNvSpPr>
          <p:nvPr>
            <p:ph type="title"/>
          </p:nvPr>
        </p:nvSpPr>
        <p:spPr>
          <a:xfrm>
            <a:off x="1952625" y="836613"/>
            <a:ext cx="4897438" cy="817563"/>
          </a:xfrm>
        </p:spPr>
        <p:txBody>
          <a:bodyPr vert="horz" wrap="square" lIns="91440" tIns="45720" rIns="91440" bIns="45720" numCol="1" anchor="ctr" anchorCtr="0" compatLnSpc="1"/>
          <a:lstStyle/>
          <a:p>
            <a:pPr algn="l" eaLnBrk="1" hangingPunct="1"/>
            <a:r>
              <a:rPr lang="zh-CN" altLang="en-US" sz="3600" dirty="0">
                <a:latin typeface="黑体" panose="02010609060101010101" pitchFamily="2" charset="-122"/>
                <a:ea typeface="黑体" panose="02010609060101010101" pitchFamily="2" charset="-122"/>
              </a:rPr>
              <a:t>什么是计算机程序？</a:t>
            </a:r>
            <a:endParaRPr lang="zh-CN" altLang="en-US" sz="3600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7" name="矩形 5136"/>
          <p:cNvSpPr/>
          <p:nvPr/>
        </p:nvSpPr>
        <p:spPr>
          <a:xfrm>
            <a:off x="1774825" y="4076700"/>
            <a:ext cx="22860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 eaLnBrk="0" hangingPunct="0"/>
            <a:r>
              <a:rPr lang="zh-CN" altLang="en-US" sz="3600">
                <a:ln w="63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程序、软件</a:t>
            </a:r>
            <a:endParaRPr lang="zh-CN" altLang="en-US" sz="3600">
              <a:ln w="63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8" name="矩形 5137"/>
          <p:cNvSpPr/>
          <p:nvPr/>
        </p:nvSpPr>
        <p:spPr>
          <a:xfrm>
            <a:off x="1774825" y="5589588"/>
            <a:ext cx="2286000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 eaLnBrk="0" hangingPunct="0"/>
            <a:r>
              <a:rPr lang="zh-CN" altLang="en-US" sz="3600">
                <a:ln w="6350" cap="flat" cmpd="sng">
                  <a:solidFill>
                    <a:schemeClr val="tx1"/>
                  </a:solidFill>
                  <a:prstDash val="solid"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数据、文档</a:t>
            </a:r>
            <a:endParaRPr lang="zh-CN" altLang="en-US" sz="3600">
              <a:ln w="63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139" name="直接连接符 5138"/>
          <p:cNvSpPr/>
          <p:nvPr/>
        </p:nvSpPr>
        <p:spPr>
          <a:xfrm>
            <a:off x="1524000" y="4941888"/>
            <a:ext cx="9144000" cy="0"/>
          </a:xfrm>
          <a:prstGeom prst="line">
            <a:avLst/>
          </a:prstGeom>
          <a:ln w="31750" cap="flat" cmpd="sng">
            <a:solidFill>
              <a:srgbClr val="FF6600"/>
            </a:solidFill>
            <a:prstDash val="dash"/>
            <a:headEnd type="none" w="med" len="med"/>
            <a:tailEnd type="none" w="med" len="med"/>
          </a:ln>
        </p:spPr>
      </p:sp>
      <p:grpSp>
        <p:nvGrpSpPr>
          <p:cNvPr id="2" name="组合 5142"/>
          <p:cNvGrpSpPr/>
          <p:nvPr/>
        </p:nvGrpSpPr>
        <p:grpSpPr>
          <a:xfrm>
            <a:off x="4583113" y="3562350"/>
            <a:ext cx="5257800" cy="3117850"/>
            <a:chOff x="1927" y="2244"/>
            <a:chExt cx="3312" cy="1964"/>
          </a:xfrm>
        </p:grpSpPr>
        <p:pic>
          <p:nvPicPr>
            <p:cNvPr id="5128" name="Picture 12" descr="http://image.tianjimedia.com/imagelist/07/34/xg00319tk71q.gif"/>
            <p:cNvPicPr>
              <a:picLocks noChangeAspect="1"/>
            </p:cNvPicPr>
            <p:nvPr/>
          </p:nvPicPr>
          <p:blipFill>
            <a:blip r:embed="rId1">
              <a:lum bright="-6000" contrast="-12000"/>
            </a:blip>
            <a:stretch>
              <a:fillRect/>
            </a:stretch>
          </p:blipFill>
          <p:spPr>
            <a:xfrm>
              <a:off x="4286" y="2251"/>
              <a:ext cx="945" cy="709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29" name="Picture 16" descr="C:\Users\mingko\Pictures\新建文件夹\cb02b9c8ccc5b8602f571e0e5c85353c.jpg"/>
            <p:cNvPicPr>
              <a:picLocks noChangeAspect="1"/>
            </p:cNvPicPr>
            <p:nvPr/>
          </p:nvPicPr>
          <p:blipFill>
            <a:blip r:embed="rId2">
              <a:lum bright="-6000" contrast="-12000"/>
            </a:blip>
            <a:stretch>
              <a:fillRect/>
            </a:stretch>
          </p:blipFill>
          <p:spPr>
            <a:xfrm>
              <a:off x="3684" y="3249"/>
              <a:ext cx="1555" cy="943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33" name="Picture 34" descr="E:\日常教学\电脑绘画\课堂\第五课\提高任务：自然笔刷边缘\tt-42.jpg"/>
            <p:cNvPicPr>
              <a:picLocks noChangeAspect="1"/>
            </p:cNvPicPr>
            <p:nvPr/>
          </p:nvPicPr>
          <p:blipFill>
            <a:blip r:embed="rId3">
              <a:lum bright="-6000" contrast="-12000"/>
            </a:blip>
            <a:stretch>
              <a:fillRect/>
            </a:stretch>
          </p:blipFill>
          <p:spPr>
            <a:xfrm>
              <a:off x="1927" y="3240"/>
              <a:ext cx="1452" cy="968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40" name="Picture 23" descr="C:\Users\mingko\Pictures\新建文件夹\0003480.jpg"/>
            <p:cNvPicPr>
              <a:picLocks noChangeAspect="1"/>
            </p:cNvPicPr>
            <p:nvPr/>
          </p:nvPicPr>
          <p:blipFill>
            <a:blip r:embed="rId4" cstate="print">
              <a:lum bright="-6000" contrast="-12000"/>
            </a:blip>
            <a:stretch>
              <a:fillRect/>
            </a:stretch>
          </p:blipFill>
          <p:spPr>
            <a:xfrm>
              <a:off x="3016" y="2257"/>
              <a:ext cx="998" cy="719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  <p:pic>
          <p:nvPicPr>
            <p:cNvPr id="5142" name="Picture 17" descr="C:\Users\mingko\Pictures\新建文件夹\未标题-2.jpg"/>
            <p:cNvPicPr>
              <a:picLocks noChangeAspect="1"/>
            </p:cNvPicPr>
            <p:nvPr/>
          </p:nvPicPr>
          <p:blipFill>
            <a:blip r:embed="rId5">
              <a:lum bright="-6000" contrast="-12000"/>
            </a:blip>
            <a:stretch>
              <a:fillRect/>
            </a:stretch>
          </p:blipFill>
          <p:spPr>
            <a:xfrm>
              <a:off x="1927" y="2244"/>
              <a:ext cx="726" cy="726"/>
            </a:xfrm>
            <a:prstGeom prst="rec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</p:pic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 sz="2800"/>
              <a:t>____________指用于人与计算机之间通讯的语言。总的来说可以分成</a:t>
            </a:r>
            <a:endParaRPr lang="zh-CN" altLang="en-US" sz="2800"/>
          </a:p>
          <a:p>
            <a:r>
              <a:rPr lang="zh-CN" altLang="en-US" sz="2800"/>
              <a:t>__________（特点：由二进制编码表示，计算机唯一能直接识别的语言）；</a:t>
            </a:r>
            <a:endParaRPr lang="zh-CN" altLang="en-US" sz="2800"/>
          </a:p>
          <a:p>
            <a:r>
              <a:rPr lang="zh-CN" altLang="en-US" sz="2800"/>
              <a:t>__________（特点：面向机器的程序设计语言，用缩写单词来代替指令）；</a:t>
            </a:r>
            <a:endParaRPr lang="zh-CN" altLang="en-US" sz="2800"/>
          </a:p>
          <a:p>
            <a:r>
              <a:rPr lang="zh-CN" altLang="en-US" sz="2800"/>
              <a:t>__________（特点：通俗易懂，如Python 、VB、C语言、Java等）。</a:t>
            </a:r>
            <a:endParaRPr lang="zh-CN" altLang="en-US" sz="2800"/>
          </a:p>
          <a:p>
            <a:endParaRPr lang="zh-CN" altLang="en-US" sz="28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函数：float( )  转成小数（浮点型），input( ) 输入，print( )  输出（打印）</a:t>
            </a:r>
            <a:endParaRPr lang="zh-CN" altLang="en-US"/>
          </a:p>
        </p:txBody>
      </p:sp>
      <p:sp>
        <p:nvSpPr>
          <p:cNvPr id="4" name="文本框 2"/>
          <p:cNvSpPr txBox="1"/>
          <p:nvPr>
            <p:custDataLst>
              <p:tags r:id="rId1"/>
            </p:custDataLst>
          </p:nvPr>
        </p:nvSpPr>
        <p:spPr>
          <a:xfrm>
            <a:off x="972185" y="1922145"/>
            <a:ext cx="9660890" cy="359918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r =float(input('请输入半径：'))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s =3.14*(r * r)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print('圆的面积为：',s )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文本框 2"/>
          <p:cNvSpPr txBox="1"/>
          <p:nvPr>
            <p:custDataLst>
              <p:tags r:id="rId1"/>
            </p:custDataLst>
          </p:nvPr>
        </p:nvSpPr>
        <p:spPr>
          <a:xfrm>
            <a:off x="1607820" y="1183640"/>
            <a:ext cx="8870950" cy="474853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 (1000)</a:t>
            </a:r>
            <a:r>
              <a:rPr lang="en-US" altLang="zh-CN" sz="40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___________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 (3.14) </a:t>
            </a:r>
            <a:r>
              <a:rPr lang="en-US" altLang="zh-CN" sz="40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___________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 ("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2&gt;1")</a:t>
            </a:r>
            <a:r>
              <a:rPr lang="en-US" altLang="zh-CN" sz="40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___________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l">
              <a:lnSpc>
                <a:spcPct val="150000"/>
              </a:lnSpc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 (2&gt;1)</a:t>
            </a:r>
            <a:r>
              <a:rPr lang="en-US" altLang="zh-CN" sz="4000" kern="100"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/>
                <a:sym typeface="Times New Roman" panose="02020603050405020304"/>
              </a:rPr>
              <a:t>  ___________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dirty="0"/>
              <a:t>运算符及含义</a:t>
            </a:r>
            <a:endParaRPr lang="zh-CN" altLang="en-US" dirty="0"/>
          </a:p>
        </p:txBody>
      </p:sp>
      <p:sp>
        <p:nvSpPr>
          <p:cNvPr id="13315" name="Rectangle 3"/>
          <p:cNvSpPr>
            <a:spLocks noGrp="1"/>
          </p:cNvSpPr>
          <p:nvPr>
            <p:ph type="body" sz="half" idx="4294967295"/>
          </p:nvPr>
        </p:nvSpPr>
        <p:spPr>
          <a:xfrm>
            <a:off x="7201535" y="431800"/>
            <a:ext cx="2449513" cy="1152525"/>
          </a:xfrm>
        </p:spPr>
        <p:txBody>
          <a:bodyPr vert="horz" wrap="square" lIns="91440" tIns="45720" rIns="91440" bIns="45720" anchor="t">
            <a:normAutofit fontScale="72500"/>
          </a:bodyPr>
          <a:lstStyle>
            <a:lvl1pPr lvl="0">
              <a:buClrTx/>
              <a:buSzTx/>
              <a:buFontTx/>
              <a:defRPr sz="2800"/>
            </a:lvl1pPr>
            <a:lvl2pPr lvl="1">
              <a:buClrTx/>
              <a:buSzTx/>
              <a:buFontTx/>
              <a:defRPr sz="2400"/>
            </a:lvl2pPr>
            <a:lvl3pPr lvl="2">
              <a:buClrTx/>
              <a:buSzTx/>
              <a:buFontTx/>
              <a:defRPr sz="2000"/>
            </a:lvl3pPr>
            <a:lvl4pPr lvl="3">
              <a:buClrTx/>
              <a:buSzTx/>
              <a:buFontTx/>
              <a:defRPr sz="1800"/>
            </a:lvl4pPr>
            <a:lvl5pPr lvl="4">
              <a:buClrTx/>
              <a:buSzTx/>
              <a:buFontTx/>
              <a:defRPr sz="1800"/>
            </a:lvl5pPr>
          </a:lstStyle>
          <a:p>
            <a:pPr lvl="1">
              <a:buNone/>
            </a:pPr>
            <a:r>
              <a:rPr lang="zh-CN" altLang="en-US" dirty="0"/>
              <a:t>判断偶数的条件</a:t>
            </a:r>
            <a:endParaRPr lang="en-US" altLang="zh-CN" dirty="0"/>
          </a:p>
          <a:p>
            <a:pPr lvl="1">
              <a:buNone/>
            </a:pPr>
            <a:r>
              <a:rPr lang="en-US" altLang="zh-CN" dirty="0">
                <a:solidFill>
                  <a:srgbClr val="FF0000"/>
                </a:solidFill>
              </a:rPr>
              <a:t>a%2== 0</a:t>
            </a:r>
            <a:endParaRPr lang="en-US" altLang="zh-CN" dirty="0">
              <a:solidFill>
                <a:srgbClr val="FF0000"/>
              </a:solidFill>
            </a:endParaRPr>
          </a:p>
          <a:p>
            <a:pPr lvl="0"/>
            <a:endParaRPr lang="en-US" altLang="zh-CN" dirty="0"/>
          </a:p>
        </p:txBody>
      </p:sp>
      <p:sp>
        <p:nvSpPr>
          <p:cNvPr id="104452" name="Rectangle 4"/>
          <p:cNvSpPr/>
          <p:nvPr/>
        </p:nvSpPr>
        <p:spPr>
          <a:xfrm>
            <a:off x="8156575" y="5829300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81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3" name="Rectangle 5"/>
          <p:cNvSpPr/>
          <p:nvPr/>
        </p:nvSpPr>
        <p:spPr>
          <a:xfrm>
            <a:off x="6102350" y="5829300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3**4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4" name="Rectangle 6"/>
          <p:cNvSpPr/>
          <p:nvPr/>
        </p:nvSpPr>
        <p:spPr>
          <a:xfrm>
            <a:off x="4046538" y="5829300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乘方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5" name="Rectangle 7"/>
          <p:cNvSpPr/>
          <p:nvPr/>
        </p:nvSpPr>
        <p:spPr>
          <a:xfrm>
            <a:off x="1992313" y="5829300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**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6" name="Rectangle 8"/>
          <p:cNvSpPr/>
          <p:nvPr/>
        </p:nvSpPr>
        <p:spPr>
          <a:xfrm>
            <a:off x="8156575" y="5262563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7" name="Rectangle 9"/>
          <p:cNvSpPr/>
          <p:nvPr/>
        </p:nvSpPr>
        <p:spPr>
          <a:xfrm>
            <a:off x="6102350" y="5262563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9//2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8" name="Rectangle 10"/>
          <p:cNvSpPr/>
          <p:nvPr/>
        </p:nvSpPr>
        <p:spPr>
          <a:xfrm>
            <a:off x="4046538" y="5262563"/>
            <a:ext cx="2055812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整除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59" name="Rectangle 11"/>
          <p:cNvSpPr/>
          <p:nvPr/>
        </p:nvSpPr>
        <p:spPr>
          <a:xfrm>
            <a:off x="1992313" y="5262563"/>
            <a:ext cx="2054225" cy="5667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//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0" name="Rectangle 12"/>
          <p:cNvSpPr/>
          <p:nvPr/>
        </p:nvSpPr>
        <p:spPr>
          <a:xfrm>
            <a:off x="8156575" y="469741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1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1" name="Rectangle 13"/>
          <p:cNvSpPr/>
          <p:nvPr/>
        </p:nvSpPr>
        <p:spPr>
          <a:xfrm>
            <a:off x="6102350" y="469741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9 % 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2" name="Rectangle 14"/>
          <p:cNvSpPr/>
          <p:nvPr/>
        </p:nvSpPr>
        <p:spPr>
          <a:xfrm>
            <a:off x="4046538" y="4697413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求余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3" name="Rectangle 15"/>
          <p:cNvSpPr/>
          <p:nvPr/>
        </p:nvSpPr>
        <p:spPr>
          <a:xfrm>
            <a:off x="1992313" y="4697413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%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4" name="Rectangle 16"/>
          <p:cNvSpPr/>
          <p:nvPr/>
        </p:nvSpPr>
        <p:spPr>
          <a:xfrm>
            <a:off x="8156575" y="413226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4.5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5" name="Rectangle 17"/>
          <p:cNvSpPr/>
          <p:nvPr/>
        </p:nvSpPr>
        <p:spPr>
          <a:xfrm>
            <a:off x="6102350" y="4132263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9/2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6" name="Rectangle 18"/>
          <p:cNvSpPr/>
          <p:nvPr/>
        </p:nvSpPr>
        <p:spPr>
          <a:xfrm>
            <a:off x="4046538" y="4132263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除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7" name="Rectangle 19"/>
          <p:cNvSpPr/>
          <p:nvPr/>
        </p:nvSpPr>
        <p:spPr>
          <a:xfrm>
            <a:off x="1992313" y="4132263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/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8" name="Rectangle 20"/>
          <p:cNvSpPr/>
          <p:nvPr/>
        </p:nvSpPr>
        <p:spPr>
          <a:xfrm>
            <a:off x="8156575" y="3565525"/>
            <a:ext cx="2054225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8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69" name="Rectangle 21"/>
          <p:cNvSpPr/>
          <p:nvPr/>
        </p:nvSpPr>
        <p:spPr>
          <a:xfrm>
            <a:off x="6102350" y="3565525"/>
            <a:ext cx="2054225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2*4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0" name="Rectangle 22"/>
          <p:cNvSpPr/>
          <p:nvPr/>
        </p:nvSpPr>
        <p:spPr>
          <a:xfrm>
            <a:off x="4046538" y="3565525"/>
            <a:ext cx="2055812" cy="566738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乘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1" name="Rectangle 23"/>
          <p:cNvSpPr/>
          <p:nvPr/>
        </p:nvSpPr>
        <p:spPr>
          <a:xfrm>
            <a:off x="1992313" y="3565525"/>
            <a:ext cx="2054225" cy="566738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*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2" name="Rectangle 24"/>
          <p:cNvSpPr/>
          <p:nvPr/>
        </p:nvSpPr>
        <p:spPr>
          <a:xfrm>
            <a:off x="8156575" y="3000375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-3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3" name="Rectangle 25"/>
          <p:cNvSpPr/>
          <p:nvPr/>
        </p:nvSpPr>
        <p:spPr>
          <a:xfrm>
            <a:off x="6102350" y="3000375"/>
            <a:ext cx="2054225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-1-2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4" name="Rectangle 26"/>
          <p:cNvSpPr/>
          <p:nvPr/>
        </p:nvSpPr>
        <p:spPr>
          <a:xfrm>
            <a:off x="4046538" y="3000375"/>
            <a:ext cx="2055812" cy="5651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减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5" name="Rectangle 27"/>
          <p:cNvSpPr/>
          <p:nvPr/>
        </p:nvSpPr>
        <p:spPr>
          <a:xfrm>
            <a:off x="1992313" y="3000375"/>
            <a:ext cx="2054225" cy="565150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-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6" name="Rectangle 28"/>
          <p:cNvSpPr/>
          <p:nvPr/>
        </p:nvSpPr>
        <p:spPr>
          <a:xfrm>
            <a:off x="8156575" y="2433638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3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7" name="Rectangle 29"/>
          <p:cNvSpPr/>
          <p:nvPr/>
        </p:nvSpPr>
        <p:spPr>
          <a:xfrm>
            <a:off x="6102350" y="2433638"/>
            <a:ext cx="2054225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latin typeface="Arial" panose="020B0604020202020204" pitchFamily="34" charset="0"/>
                <a:ea typeface="黑体" panose="02010609060101010101" pitchFamily="2" charset="-122"/>
              </a:rPr>
              <a:t>1+2</a:t>
            </a:r>
            <a:endParaRPr lang="en-US" altLang="zh-CN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8" name="Rectangle 30"/>
          <p:cNvSpPr/>
          <p:nvPr/>
        </p:nvSpPr>
        <p:spPr>
          <a:xfrm>
            <a:off x="4046538" y="2433638"/>
            <a:ext cx="2055812" cy="566737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加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04479" name="Rectangle 31"/>
          <p:cNvSpPr/>
          <p:nvPr/>
        </p:nvSpPr>
        <p:spPr>
          <a:xfrm>
            <a:off x="1992313" y="2433638"/>
            <a:ext cx="2054225" cy="566737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en-US" altLang="zh-CN" sz="2800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</a:rPr>
              <a:t>+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4" name="Rectangle 32"/>
          <p:cNvSpPr/>
          <p:nvPr/>
        </p:nvSpPr>
        <p:spPr>
          <a:xfrm>
            <a:off x="8156575" y="1916113"/>
            <a:ext cx="2054225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000" dirty="0">
                <a:latin typeface="Arial" panose="020B0604020202020204" pitchFamily="34" charset="0"/>
                <a:ea typeface="黑体" panose="02010609060101010101" pitchFamily="2" charset="-122"/>
              </a:rPr>
              <a:t>例子的运算结果</a:t>
            </a:r>
            <a:endParaRPr lang="zh-CN" altLang="en-US" sz="20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5" name="Rectangle 33"/>
          <p:cNvSpPr/>
          <p:nvPr/>
        </p:nvSpPr>
        <p:spPr>
          <a:xfrm>
            <a:off x="6102350" y="1916113"/>
            <a:ext cx="2054225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例子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6" name="Rectangle 34"/>
          <p:cNvSpPr/>
          <p:nvPr/>
        </p:nvSpPr>
        <p:spPr>
          <a:xfrm>
            <a:off x="4046538" y="1916113"/>
            <a:ext cx="2055812" cy="517525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含义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7" name="Rectangle 35"/>
          <p:cNvSpPr/>
          <p:nvPr/>
        </p:nvSpPr>
        <p:spPr>
          <a:xfrm>
            <a:off x="1992313" y="1916113"/>
            <a:ext cx="2054225" cy="51752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zh-CN" altLang="en-US" sz="2800" dirty="0">
                <a:latin typeface="Arial" panose="020B0604020202020204" pitchFamily="34" charset="0"/>
                <a:ea typeface="黑体" panose="02010609060101010101" pitchFamily="2" charset="-122"/>
              </a:rPr>
              <a:t>算术运算符</a:t>
            </a:r>
            <a:endParaRPr lang="zh-CN" altLang="en-US" sz="2800" dirty="0">
              <a:latin typeface="Arial" panose="020B0604020202020204" pitchFamily="34" charset="0"/>
              <a:ea typeface="黑体" panose="02010609060101010101" pitchFamily="2" charset="-122"/>
            </a:endParaRPr>
          </a:p>
        </p:txBody>
      </p:sp>
      <p:sp>
        <p:nvSpPr>
          <p:cNvPr id="13348" name="Line 36"/>
          <p:cNvSpPr/>
          <p:nvPr/>
        </p:nvSpPr>
        <p:spPr>
          <a:xfrm>
            <a:off x="1992313" y="1916113"/>
            <a:ext cx="8218487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49" name="Line 37"/>
          <p:cNvSpPr/>
          <p:nvPr/>
        </p:nvSpPr>
        <p:spPr>
          <a:xfrm>
            <a:off x="1992313" y="2433638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0" name="Line 38"/>
          <p:cNvSpPr/>
          <p:nvPr/>
        </p:nvSpPr>
        <p:spPr>
          <a:xfrm>
            <a:off x="1992313" y="3000375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1" name="Line 39"/>
          <p:cNvSpPr/>
          <p:nvPr/>
        </p:nvSpPr>
        <p:spPr>
          <a:xfrm>
            <a:off x="1992313" y="3565525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2" name="Line 40"/>
          <p:cNvSpPr/>
          <p:nvPr/>
        </p:nvSpPr>
        <p:spPr>
          <a:xfrm>
            <a:off x="1992313" y="413226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3" name="Line 41"/>
          <p:cNvSpPr/>
          <p:nvPr/>
        </p:nvSpPr>
        <p:spPr>
          <a:xfrm>
            <a:off x="1992313" y="469741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4" name="Line 42"/>
          <p:cNvSpPr/>
          <p:nvPr/>
        </p:nvSpPr>
        <p:spPr>
          <a:xfrm>
            <a:off x="1992313" y="5262563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5" name="Line 43"/>
          <p:cNvSpPr/>
          <p:nvPr/>
        </p:nvSpPr>
        <p:spPr>
          <a:xfrm>
            <a:off x="1992313" y="5829300"/>
            <a:ext cx="8218487" cy="0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6" name="Line 44"/>
          <p:cNvSpPr/>
          <p:nvPr/>
        </p:nvSpPr>
        <p:spPr>
          <a:xfrm>
            <a:off x="1992313" y="6394450"/>
            <a:ext cx="8218487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7" name="Line 45"/>
          <p:cNvSpPr/>
          <p:nvPr/>
        </p:nvSpPr>
        <p:spPr>
          <a:xfrm>
            <a:off x="1992313" y="1916113"/>
            <a:ext cx="0" cy="4478337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8" name="Line 46"/>
          <p:cNvSpPr/>
          <p:nvPr/>
        </p:nvSpPr>
        <p:spPr>
          <a:xfrm>
            <a:off x="4046538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59" name="Line 47"/>
          <p:cNvSpPr/>
          <p:nvPr/>
        </p:nvSpPr>
        <p:spPr>
          <a:xfrm>
            <a:off x="6102350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0" name="Line 48"/>
          <p:cNvSpPr/>
          <p:nvPr/>
        </p:nvSpPr>
        <p:spPr>
          <a:xfrm>
            <a:off x="8156575" y="1916113"/>
            <a:ext cx="0" cy="4478337"/>
          </a:xfrm>
          <a:prstGeom prst="line">
            <a:avLst/>
          </a:prstGeom>
          <a:ln w="127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3361" name="Line 49"/>
          <p:cNvSpPr/>
          <p:nvPr/>
        </p:nvSpPr>
        <p:spPr>
          <a:xfrm>
            <a:off x="10210800" y="1916113"/>
            <a:ext cx="0" cy="4478337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44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44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44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44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44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44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8" dur="500"/>
                                        <p:tgtEl>
                                          <p:spTgt spid="1044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1044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044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104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044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4" dur="500"/>
                                        <p:tgtEl>
                                          <p:spTgt spid="104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04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5" dur="500"/>
                                        <p:tgtEl>
                                          <p:spTgt spid="104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0" dur="500"/>
                                        <p:tgtEl>
                                          <p:spTgt spid="1044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5" dur="500"/>
                                        <p:tgtEl>
                                          <p:spTgt spid="1044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04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500"/>
                                        <p:tgtEl>
                                          <p:spTgt spid="104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1" dur="500"/>
                                        <p:tgtEl>
                                          <p:spTgt spid="1044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6" dur="500"/>
                                        <p:tgtEl>
                                          <p:spTgt spid="104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8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3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8" dur="5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2" grpId="0"/>
      <p:bldP spid="104453" grpId="0"/>
      <p:bldP spid="104454" grpId="0"/>
      <p:bldP spid="104455" grpId="0" bldLvl="0" animBg="1"/>
      <p:bldP spid="104456" grpId="0"/>
      <p:bldP spid="104457" grpId="0"/>
      <p:bldP spid="104458" grpId="0"/>
      <p:bldP spid="104459" grpId="0" bldLvl="0" animBg="1"/>
      <p:bldP spid="104460" grpId="0"/>
      <p:bldP spid="104461" grpId="0"/>
      <p:bldP spid="104462" grpId="0"/>
      <p:bldP spid="104463" grpId="0" bldLvl="0" animBg="1"/>
      <p:bldP spid="104464" grpId="0"/>
      <p:bldP spid="104465" grpId="0"/>
      <p:bldP spid="104466" grpId="0"/>
      <p:bldP spid="104467" grpId="0" bldLvl="0" animBg="1"/>
      <p:bldP spid="104468" grpId="0"/>
      <p:bldP spid="104469" grpId="0"/>
      <p:bldP spid="104470" grpId="0"/>
      <p:bldP spid="104471" grpId="0" bldLvl="0" animBg="1"/>
      <p:bldP spid="104472" grpId="0"/>
      <p:bldP spid="104473" grpId="0"/>
      <p:bldP spid="104474" grpId="0"/>
      <p:bldP spid="104475" grpId="0" bldLvl="0" animBg="1"/>
      <p:bldP spid="104476" grpId="0"/>
      <p:bldP spid="104477" grpId="0"/>
      <p:bldP spid="104478" grpId="0"/>
      <p:bldP spid="104479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gimg2.baidu.com/image_search/src=http%3A%2F%2Fpic.qcsdn.com%2Fimg%2F20190505%2Fcf27122cfced3509514cce88aabb9d1e.png-zhu&amp;refer=http%3A%2F%2Fpic.qcsdn.com&amp;app=2002&amp;size=f9999,10000&amp;q=a80&amp;n=0&amp;g=0n&amp;fmt=jpeg?sec=1648883782&amp;t=72f7f4878ffa8c647913a65f0b1f36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0580" y="158750"/>
            <a:ext cx="3462020" cy="2493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698183" y="300378"/>
            <a:ext cx="6870700" cy="762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dirty="0" smtClean="0"/>
              <a:t>变量</a:t>
            </a:r>
            <a:r>
              <a:rPr lang="zh-CN" altLang="en-US" dirty="0"/>
              <a:t>名规定</a:t>
            </a:r>
            <a:endParaRPr lang="zh-CN" altLang="en-US" dirty="0"/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515818" y="1247140"/>
            <a:ext cx="8841996" cy="365760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90000"/>
              </a:lnSpc>
            </a:pPr>
            <a:r>
              <a:rPr lang="zh-CN" altLang="en-US" sz="2400" dirty="0" smtClean="0"/>
              <a:t>组成</a:t>
            </a:r>
            <a:r>
              <a:rPr lang="zh-CN" altLang="en-US" sz="2400" dirty="0"/>
              <a:t>可以是</a:t>
            </a:r>
            <a:r>
              <a:rPr lang="zh-CN" altLang="en-US" sz="2400" dirty="0">
                <a:solidFill>
                  <a:srgbClr val="FF0000"/>
                </a:solidFill>
              </a:rPr>
              <a:t>字母、汉字、数字、下划线</a:t>
            </a:r>
            <a:r>
              <a:rPr lang="zh-CN" altLang="en-US" sz="2400" dirty="0"/>
              <a:t>，</a:t>
            </a:r>
            <a:endParaRPr lang="zh-CN" altLang="en-US" sz="2400" dirty="0"/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/>
              <a:t>               不能含有</a:t>
            </a:r>
            <a:r>
              <a:rPr lang="zh-CN" altLang="en-US" sz="2400" strike="sngStrike" dirty="0"/>
              <a:t>小数点、空格</a:t>
            </a:r>
            <a:r>
              <a:rPr lang="zh-CN" altLang="en-US" sz="2400" dirty="0"/>
              <a:t>等到字符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不用全是数字，开头不能是数字。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不能用</a:t>
            </a:r>
            <a:r>
              <a:rPr lang="en-US" altLang="zh-CN" sz="2400" dirty="0" smtClean="0"/>
              <a:t>Python</a:t>
            </a:r>
            <a:r>
              <a:rPr lang="zh-CN" altLang="en-US" sz="2400" dirty="0" smtClean="0"/>
              <a:t>的内置关键字。</a:t>
            </a:r>
            <a:endParaRPr lang="zh-CN" altLang="en-US" sz="2400" dirty="0" smtClean="0"/>
          </a:p>
          <a:p>
            <a:pPr marL="0" indent="0">
              <a:lnSpc>
                <a:spcPct val="90000"/>
              </a:lnSpc>
              <a:buNone/>
            </a:pPr>
            <a:r>
              <a:rPr lang="zh-CN" altLang="en-US" sz="2400" dirty="0" smtClean="0"/>
              <a:t>         </a:t>
            </a:r>
            <a:r>
              <a:rPr lang="zh-CN" altLang="en-US" sz="2400" dirty="0"/>
              <a:t>例如：</a:t>
            </a:r>
            <a:r>
              <a:rPr lang="en-US" altLang="zh-CN" sz="2400" dirty="0"/>
              <a:t>print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input</a:t>
            </a:r>
            <a:r>
              <a:rPr lang="zh-CN" altLang="en-US" sz="2400" dirty="0" smtClean="0"/>
              <a:t>、 </a:t>
            </a:r>
            <a:r>
              <a:rPr lang="en-US" altLang="zh-CN" sz="2400" dirty="0" smtClean="0"/>
              <a:t>float 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None</a:t>
            </a:r>
            <a:r>
              <a:rPr lang="zh-CN" altLang="en-US" sz="2400" dirty="0" smtClean="0"/>
              <a:t>等</a:t>
            </a:r>
            <a:r>
              <a:rPr lang="zh-CN" altLang="en-US" sz="2400" dirty="0"/>
              <a:t>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区分</a:t>
            </a:r>
            <a:r>
              <a:rPr lang="zh-CN" altLang="en-US" sz="2400" dirty="0"/>
              <a:t>变量名的大小写。</a:t>
            </a:r>
            <a:endParaRPr lang="zh-CN" altLang="en-US" sz="2400" dirty="0"/>
          </a:p>
        </p:txBody>
      </p:sp>
      <p:sp>
        <p:nvSpPr>
          <p:cNvPr id="4" name="Text Box 4"/>
          <p:cNvSpPr txBox="1"/>
          <p:nvPr/>
        </p:nvSpPr>
        <p:spPr>
          <a:xfrm>
            <a:off x="1115131" y="4614980"/>
            <a:ext cx="10104613" cy="120032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400" dirty="0">
                <a:latin typeface="Arial" panose="020B0604020202020204" pitchFamily="34" charset="0"/>
              </a:rPr>
              <a:t>区分以下哪些是正确的变量名：</a:t>
            </a:r>
            <a:endParaRPr lang="zh-CN" altLang="en-US" sz="2400" dirty="0">
              <a:latin typeface="Arial" panose="020B0604020202020204" pitchFamily="34" charset="0"/>
            </a:endParaRPr>
          </a:p>
          <a:p>
            <a:endParaRPr lang="zh-CN" altLang="en-US" sz="2400" dirty="0">
              <a:latin typeface="Arial" panose="020B0604020202020204" pitchFamily="34" charset="0"/>
            </a:endParaRPr>
          </a:p>
          <a:p>
            <a:r>
              <a:rPr lang="en-US" altLang="zh-CN" sz="2400" dirty="0">
                <a:latin typeface="Arial" panose="020B0604020202020204" pitchFamily="34" charset="0"/>
              </a:rPr>
              <a:t>A3</a:t>
            </a:r>
            <a:r>
              <a:rPr lang="zh-CN" altLang="en-US" sz="2400" dirty="0">
                <a:latin typeface="Arial" panose="020B0604020202020204" pitchFamily="34" charset="0"/>
              </a:rPr>
              <a:t>、半径</a:t>
            </a:r>
            <a:r>
              <a:rPr lang="zh-CN" altLang="en-US" sz="2400" dirty="0" smtClean="0">
                <a:latin typeface="Arial" panose="020B0604020202020204" pitchFamily="34" charset="0"/>
              </a:rPr>
              <a:t>、   </a:t>
            </a:r>
            <a:r>
              <a:rPr lang="en-US" altLang="zh-CN" sz="2400" dirty="0" smtClean="0">
                <a:latin typeface="Arial" panose="020B0604020202020204" pitchFamily="34" charset="0"/>
              </a:rPr>
              <a:t>float</a:t>
            </a:r>
            <a:r>
              <a:rPr lang="zh-CN" altLang="en-US" dirty="0" smtClean="0">
                <a:latin typeface="Arial" panose="020B0604020202020204" pitchFamily="34" charset="0"/>
              </a:rPr>
              <a:t>、 </a:t>
            </a:r>
            <a:r>
              <a:rPr lang="en-US" altLang="zh-CN" sz="2400" dirty="0">
                <a:latin typeface="Arial" panose="020B0604020202020204" pitchFamily="34" charset="0"/>
              </a:rPr>
              <a:t>S_name</a:t>
            </a:r>
            <a:r>
              <a:rPr lang="zh-CN" altLang="en-US" sz="2400" dirty="0">
                <a:latin typeface="Arial" panose="020B0604020202020204" pitchFamily="34" charset="0"/>
              </a:rPr>
              <a:t>、</a:t>
            </a:r>
            <a:r>
              <a:rPr lang="en-US" altLang="zh-CN" sz="2400" dirty="0">
                <a:latin typeface="Arial" panose="020B0604020202020204" pitchFamily="34" charset="0"/>
              </a:rPr>
              <a:t>6F</a:t>
            </a:r>
            <a:r>
              <a:rPr lang="zh-CN" altLang="en-US" sz="2400" dirty="0">
                <a:latin typeface="Arial" panose="020B0604020202020204" pitchFamily="34" charset="0"/>
              </a:rPr>
              <a:t>、</a:t>
            </a:r>
            <a:r>
              <a:rPr lang="en-US" altLang="zh-CN" sz="2400" dirty="0">
                <a:latin typeface="Arial" panose="020B0604020202020204" pitchFamily="34" charset="0"/>
              </a:rPr>
              <a:t>P-A</a:t>
            </a:r>
            <a:r>
              <a:rPr lang="zh-CN" altLang="en-US" sz="2400" dirty="0">
                <a:latin typeface="Arial" panose="020B0604020202020204" pitchFamily="34" charset="0"/>
              </a:rPr>
              <a:t>、圆</a:t>
            </a:r>
            <a:r>
              <a:rPr lang="en-US" altLang="zh-CN" sz="2400" dirty="0">
                <a:latin typeface="Arial" panose="020B0604020202020204" pitchFamily="34" charset="0"/>
              </a:rPr>
              <a:t>2</a:t>
            </a:r>
            <a:r>
              <a:rPr lang="zh-CN" altLang="en-US" sz="2400" dirty="0">
                <a:latin typeface="Arial" panose="020B0604020202020204" pitchFamily="34" charset="0"/>
              </a:rPr>
              <a:t>、*</a:t>
            </a:r>
            <a:r>
              <a:rPr lang="en-US" altLang="zh-CN" sz="2400" dirty="0" smtClean="0">
                <a:latin typeface="Arial" panose="020B0604020202020204" pitchFamily="34" charset="0"/>
              </a:rPr>
              <a:t>T  </a:t>
            </a:r>
            <a:r>
              <a:rPr lang="zh-CN" altLang="en-US" sz="2400" dirty="0">
                <a:latin typeface="Arial" panose="020B0604020202020204" pitchFamily="34" charset="0"/>
              </a:rPr>
              <a:t>、啊</a:t>
            </a:r>
            <a:r>
              <a:rPr lang="zh-CN" altLang="en-US" sz="2400" dirty="0" smtClean="0">
                <a:latin typeface="Arial" panose="020B0604020202020204" pitchFamily="34" charset="0"/>
              </a:rPr>
              <a:t>猫、</a:t>
            </a:r>
            <a:r>
              <a:rPr lang="en-US" altLang="zh-CN" sz="2400" dirty="0" smtClean="0">
                <a:latin typeface="Arial" panose="020B0604020202020204" pitchFamily="34" charset="0"/>
              </a:rPr>
              <a:t>2huo</a:t>
            </a:r>
            <a:r>
              <a:rPr lang="zh-CN" altLang="en-US" sz="2400" dirty="0" smtClean="0">
                <a:latin typeface="Arial" panose="020B0604020202020204" pitchFamily="34" charset="0"/>
              </a:rPr>
              <a:t>、二货</a:t>
            </a:r>
            <a:endParaRPr lang="en-US" altLang="zh-CN" sz="2400" dirty="0">
              <a:latin typeface="Arial" panose="020B0604020202020204" pitchFamily="34" charset="0"/>
            </a:endParaRPr>
          </a:p>
        </p:txBody>
      </p:sp>
      <p:sp>
        <p:nvSpPr>
          <p:cNvPr id="6" name="Text Box 8"/>
          <p:cNvSpPr txBox="1"/>
          <p:nvPr/>
        </p:nvSpPr>
        <p:spPr>
          <a:xfrm>
            <a:off x="1232119" y="5909971"/>
            <a:ext cx="5762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7" name="Text Box 9"/>
          <p:cNvSpPr txBox="1"/>
          <p:nvPr/>
        </p:nvSpPr>
        <p:spPr>
          <a:xfrm>
            <a:off x="2168744" y="5884571"/>
            <a:ext cx="5762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8" name="Text Box 10"/>
          <p:cNvSpPr txBox="1"/>
          <p:nvPr/>
        </p:nvSpPr>
        <p:spPr>
          <a:xfrm>
            <a:off x="4616669" y="5909971"/>
            <a:ext cx="5762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Text Box 11"/>
          <p:cNvSpPr txBox="1"/>
          <p:nvPr/>
        </p:nvSpPr>
        <p:spPr>
          <a:xfrm>
            <a:off x="3249831" y="5909971"/>
            <a:ext cx="503238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0" name="Text Box 12"/>
          <p:cNvSpPr txBox="1"/>
          <p:nvPr/>
        </p:nvSpPr>
        <p:spPr>
          <a:xfrm>
            <a:off x="6058119" y="5909971"/>
            <a:ext cx="5032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1" name="Text Box 13"/>
          <p:cNvSpPr txBox="1"/>
          <p:nvPr/>
        </p:nvSpPr>
        <p:spPr>
          <a:xfrm>
            <a:off x="7569419" y="5884571"/>
            <a:ext cx="5032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2" name="Text Box 14"/>
          <p:cNvSpPr txBox="1"/>
          <p:nvPr/>
        </p:nvSpPr>
        <p:spPr>
          <a:xfrm>
            <a:off x="6777256" y="5909971"/>
            <a:ext cx="576263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" name="Text Box 15"/>
          <p:cNvSpPr txBox="1"/>
          <p:nvPr/>
        </p:nvSpPr>
        <p:spPr>
          <a:xfrm>
            <a:off x="5264369" y="5909971"/>
            <a:ext cx="5032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4" name="Text Box 8"/>
          <p:cNvSpPr txBox="1"/>
          <p:nvPr/>
        </p:nvSpPr>
        <p:spPr>
          <a:xfrm>
            <a:off x="8450628" y="5836523"/>
            <a:ext cx="5762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5" name="Text Box 13"/>
          <p:cNvSpPr txBox="1"/>
          <p:nvPr/>
        </p:nvSpPr>
        <p:spPr>
          <a:xfrm>
            <a:off x="9357672" y="5806783"/>
            <a:ext cx="503237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×</a:t>
            </a:r>
            <a:r>
              <a:rPr lang="en-US" altLang="zh-CN" dirty="0">
                <a:latin typeface="Arial" panose="020B0604020202020204" pitchFamily="34" charset="0"/>
              </a:rPr>
              <a:t> </a:t>
            </a:r>
            <a:endParaRPr lang="en-US" altLang="zh-CN" dirty="0">
              <a:latin typeface="Arial" panose="020B0604020202020204" pitchFamily="34" charset="0"/>
            </a:endParaRPr>
          </a:p>
        </p:txBody>
      </p:sp>
      <p:sp>
        <p:nvSpPr>
          <p:cNvPr id="16" name="Text Box 8"/>
          <p:cNvSpPr txBox="1"/>
          <p:nvPr/>
        </p:nvSpPr>
        <p:spPr>
          <a:xfrm>
            <a:off x="10297604" y="5806782"/>
            <a:ext cx="5762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solidFill>
                  <a:srgbClr val="FF0000"/>
                </a:solidFill>
                <a:latin typeface="Arial" panose="020B0604020202020204" pitchFamily="34" charset="0"/>
              </a:rPr>
              <a:t>√</a:t>
            </a:r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 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357360" y="3329305"/>
            <a:ext cx="1270000" cy="39878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20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变量名</a:t>
            </a:r>
            <a:endParaRPr lang="zh-CN" altLang="en-US" sz="20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9801860" y="2116455"/>
            <a:ext cx="244475" cy="1212850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2" grpId="0"/>
      <p:bldP spid="2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>
            <p:custDataLst>
              <p:tags r:id="rId1"/>
            </p:custDataLst>
          </p:nvPr>
        </p:nvSpPr>
        <p:spPr>
          <a:xfrm>
            <a:off x="1358265" y="721360"/>
            <a:ext cx="10124440" cy="564197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a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= float(input(“请输入长：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”))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b = float(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①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(“请输入宽：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”))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面积 =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②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print(“长方形的面积为：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”,面积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周长c =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2*（a+b）    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print(“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周长为：”, 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③ 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     )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/>
          <p:nvPr/>
        </p:nvSpPr>
        <p:spPr>
          <a:xfrm>
            <a:off x="194945" y="2116455"/>
            <a:ext cx="2928938" cy="316928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4000" dirty="0">
                <a:latin typeface="Arial" panose="020B0604020202020204" pitchFamily="34" charset="0"/>
              </a:rPr>
              <a:t>a = 2 ;  b=3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 (a , b)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a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b = a + b</a:t>
            </a:r>
            <a:endParaRPr lang="en-US" altLang="zh-CN" sz="4000" dirty="0">
              <a:latin typeface="Arial" panose="020B0604020202020204" pitchFamily="34" charset="0"/>
            </a:endParaRPr>
          </a:p>
          <a:p>
            <a:r>
              <a:rPr lang="en-US" altLang="zh-CN" sz="4000" dirty="0">
                <a:latin typeface="Arial" panose="020B0604020202020204" pitchFamily="34" charset="0"/>
              </a:rPr>
              <a:t>print  (a , b)</a:t>
            </a:r>
            <a:endParaRPr lang="en-US" altLang="zh-CN" sz="4000" dirty="0">
              <a:latin typeface="Arial" panose="020B0604020202020204" pitchFamily="34" charset="0"/>
            </a:endParaRPr>
          </a:p>
        </p:txBody>
      </p:sp>
      <p:sp>
        <p:nvSpPr>
          <p:cNvPr id="9219" name="WordArt 4"/>
          <p:cNvSpPr>
            <a:spLocks noTextEdit="1"/>
          </p:cNvSpPr>
          <p:nvPr/>
        </p:nvSpPr>
        <p:spPr>
          <a:xfrm>
            <a:off x="10594658" y="4786313"/>
            <a:ext cx="1143000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7   5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0" name="WordArt 6"/>
          <p:cNvSpPr>
            <a:spLocks noTextEdit="1"/>
          </p:cNvSpPr>
          <p:nvPr/>
        </p:nvSpPr>
        <p:spPr>
          <a:xfrm>
            <a:off x="10545445" y="34290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b=5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1" name="WordArt 7"/>
          <p:cNvSpPr>
            <a:spLocks noTextEdit="1"/>
          </p:cNvSpPr>
          <p:nvPr/>
        </p:nvSpPr>
        <p:spPr>
          <a:xfrm>
            <a:off x="10535920" y="40767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a=7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9222" name="WordArt 4"/>
          <p:cNvSpPr>
            <a:spLocks noTextEdit="1"/>
          </p:cNvSpPr>
          <p:nvPr/>
        </p:nvSpPr>
        <p:spPr>
          <a:xfrm>
            <a:off x="10523220" y="2786063"/>
            <a:ext cx="11430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lstStyle/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2   3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标题 1"/>
          <p:cNvSpPr txBox="1"/>
          <p:nvPr/>
        </p:nvSpPr>
        <p:spPr>
          <a:xfrm>
            <a:off x="1981200" y="557213"/>
            <a:ext cx="8229600" cy="1143000"/>
          </a:xfrm>
          <a:prstGeom prst="rect">
            <a:avLst/>
          </a:prstGeom>
        </p:spPr>
        <p:txBody>
          <a:bodyPr/>
          <a:lstStyle/>
          <a:p>
            <a:pPr marR="0" algn="ctr" defTabSz="914400" eaLnBrk="0" hangingPunct="0">
              <a:buClrTx/>
              <a:buSzTx/>
              <a:buFontTx/>
              <a:defRPr/>
            </a:pPr>
            <a:r>
              <a:rPr kumimoji="0" lang="zh-CN" altLang="en-US" sz="4400" kern="0" cap="none" spc="0" normalizeH="0" baseline="0" noProof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顺序结构</a:t>
            </a:r>
            <a:endParaRPr kumimoji="0" lang="zh-CN" altLang="en-US" sz="4400" kern="0" cap="none" spc="0" normalizeH="0" baseline="0" noProof="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grpSp>
        <p:nvGrpSpPr>
          <p:cNvPr id="2" name="组合 10"/>
          <p:cNvGrpSpPr/>
          <p:nvPr/>
        </p:nvGrpSpPr>
        <p:grpSpPr>
          <a:xfrm>
            <a:off x="6308408" y="2116138"/>
            <a:ext cx="3714750" cy="3169285"/>
            <a:chOff x="3500430" y="2116151"/>
            <a:chExt cx="3714776" cy="3169285"/>
          </a:xfrm>
        </p:grpSpPr>
        <p:sp>
          <p:nvSpPr>
            <p:cNvPr id="8" name="Text Box 3"/>
            <p:cNvSpPr txBox="1">
              <a:spLocks noChangeArrowheads="1"/>
            </p:cNvSpPr>
            <p:nvPr/>
          </p:nvSpPr>
          <p:spPr bwMode="auto">
            <a:xfrm>
              <a:off x="4143371" y="2116151"/>
              <a:ext cx="3071835" cy="3169285"/>
            </a:xfrm>
            <a:prstGeom prst="rect">
              <a:avLst/>
            </a:prstGeom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 = 2 ;  b=3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print  (a , b)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b = a + b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a = a + b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4000" b="0" i="0" u="none" strike="noStrike" kern="1200" cap="none" spc="0" normalizeH="0" baseline="0" noProof="0" dirty="0">
                  <a:ln>
                    <a:noFill/>
                  </a:ln>
                  <a:solidFill>
                    <a:schemeClr val="dk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rPr>
                <a:t>print  (a , b)</a:t>
              </a:r>
              <a:endParaRPr kumimoji="0" lang="en-US" altLang="zh-CN" sz="40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226" name="右箭头 9"/>
            <p:cNvSpPr/>
            <p:nvPr/>
          </p:nvSpPr>
          <p:spPr>
            <a:xfrm>
              <a:off x="3500430" y="3571876"/>
              <a:ext cx="500066" cy="571504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anchor="ctr"/>
            <a:lstStyle/>
            <a:p>
              <a:endParaRPr lang="zh-CN" altLang="en-US" dirty="0">
                <a:latin typeface="Arial" panose="020B0604020202020204" pitchFamily="34" charset="0"/>
              </a:endParaRPr>
            </a:p>
          </p:txBody>
        </p:sp>
      </p:grpSp>
      <p:sp>
        <p:nvSpPr>
          <p:cNvPr id="3" name="WordArt 4"/>
          <p:cNvSpPr>
            <a:spLocks noTextEdit="1"/>
          </p:cNvSpPr>
          <p:nvPr/>
        </p:nvSpPr>
        <p:spPr>
          <a:xfrm>
            <a:off x="3600133" y="4786313"/>
            <a:ext cx="1143000" cy="4333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75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   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4" name="WordArt 6"/>
          <p:cNvSpPr>
            <a:spLocks noTextEdit="1"/>
          </p:cNvSpPr>
          <p:nvPr/>
        </p:nvSpPr>
        <p:spPr>
          <a:xfrm>
            <a:off x="3550920" y="34290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=5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WordArt 7"/>
          <p:cNvSpPr>
            <a:spLocks noTextEdit="1"/>
          </p:cNvSpPr>
          <p:nvPr/>
        </p:nvSpPr>
        <p:spPr>
          <a:xfrm>
            <a:off x="3541395" y="4076700"/>
            <a:ext cx="11430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65000" lnSpcReduction="10000"/>
          </a:bodyPr>
          <a:p>
            <a:pPr algn="ctr" eaLnBrk="0" hangingPunct="0"/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=</a:t>
            </a:r>
            <a:r>
              <a:rPr lang="en-US" altLang="zh-CN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endParaRPr lang="en-US" altLang="zh-CN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WordArt 4"/>
          <p:cNvSpPr>
            <a:spLocks noTextEdit="1"/>
          </p:cNvSpPr>
          <p:nvPr/>
        </p:nvSpPr>
        <p:spPr>
          <a:xfrm>
            <a:off x="3528695" y="2786063"/>
            <a:ext cx="1143000" cy="5048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fontScale="77500" lnSpcReduction="10000"/>
          </a:bodyPr>
          <a:p>
            <a:pPr algn="ctr" eaLnBrk="0" hangingPunct="0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2   3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2"/>
          <p:cNvSpPr txBox="1"/>
          <p:nvPr>
            <p:custDataLst>
              <p:tags r:id="rId1"/>
            </p:custDataLst>
          </p:nvPr>
        </p:nvSpPr>
        <p:spPr>
          <a:xfrm>
            <a:off x="1205230" y="826770"/>
            <a:ext cx="10098405" cy="554926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a=int(input('请输入第一个数：'))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b=int(input('请输入第二个数：'))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marL="342900" lvl="0" indent="-342900" algn="l">
              <a:buClr>
                <a:srgbClr val="D9D9D9"/>
              </a:buClr>
              <a:buAutoNum type="circleNumDbPlain"/>
            </a:pP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 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②</a:t>
            </a:r>
            <a:endParaRPr lang="en-US" altLang="zh-CN" sz="4000" kern="0">
              <a:solidFill>
                <a:srgbClr val="D9D9D9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③</a:t>
            </a:r>
            <a:endParaRPr lang="en-US" altLang="zh-CN" sz="4000" kern="0">
              <a:solidFill>
                <a:srgbClr val="D9D9D9"/>
              </a:solidFill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print('两数交换后：'，a , '和'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， b)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 altLang="zh-CN"/>
              <a:t>if </a:t>
            </a:r>
            <a:r>
              <a:t>语句（判断语句）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6000"/>
              <a:t> </a:t>
            </a:r>
            <a:r>
              <a:rPr lang="en-US" altLang="zh-CN" sz="6000"/>
              <a:t>     </a:t>
            </a:r>
            <a:r>
              <a:rPr lang="en-US" altLang="zh-CN" sz="6000">
                <a:solidFill>
                  <a:srgbClr val="FF0000"/>
                </a:solidFill>
              </a:rPr>
              <a:t>if</a:t>
            </a:r>
            <a:r>
              <a:rPr lang="en-US" altLang="zh-CN" sz="6000"/>
              <a:t> &lt;</a:t>
            </a:r>
            <a:r>
              <a:rPr altLang="zh-CN" sz="6000"/>
              <a:t>条件</a:t>
            </a:r>
            <a:r>
              <a:rPr lang="en-US" altLang="zh-CN" sz="6000"/>
              <a:t>&gt; </a:t>
            </a:r>
            <a:r>
              <a:rPr sz="6000">
                <a:solidFill>
                  <a:srgbClr val="FF0000"/>
                </a:solidFill>
              </a:rPr>
              <a:t>：</a:t>
            </a:r>
            <a:endParaRPr sz="6000"/>
          </a:p>
          <a:p>
            <a:pPr marL="0" indent="0">
              <a:buNone/>
            </a:pPr>
            <a:r>
              <a:rPr sz="6000"/>
              <a:t>          </a:t>
            </a:r>
            <a:r>
              <a:rPr lang="en-US" altLang="zh-CN" sz="6000"/>
              <a:t>&lt;</a:t>
            </a:r>
            <a:r>
              <a:rPr sz="6000"/>
              <a:t>语句块</a:t>
            </a:r>
            <a:r>
              <a:rPr lang="en-US" altLang="zh-CN" sz="6000"/>
              <a:t>1</a:t>
            </a:r>
            <a:r>
              <a:rPr lang="en-US" altLang="zh-CN" sz="6000"/>
              <a:t>&gt;</a:t>
            </a:r>
            <a:endParaRPr lang="en-US" altLang="zh-CN" sz="6000"/>
          </a:p>
          <a:p>
            <a:pPr marL="0" indent="0">
              <a:buNone/>
            </a:pPr>
            <a:r>
              <a:rPr lang="en-US" altLang="zh-CN" sz="6000"/>
              <a:t>      </a:t>
            </a:r>
            <a:r>
              <a:rPr lang="en-US" altLang="zh-CN" sz="6000">
                <a:solidFill>
                  <a:srgbClr val="FF0000"/>
                </a:solidFill>
              </a:rPr>
              <a:t>else</a:t>
            </a:r>
            <a:r>
              <a:rPr lang="en-US" altLang="zh-CN" sz="6000"/>
              <a:t> </a:t>
            </a:r>
            <a:r>
              <a:rPr sz="6000">
                <a:solidFill>
                  <a:srgbClr val="FF0000"/>
                </a:solidFill>
                <a:sym typeface="+mn-ea"/>
              </a:rPr>
              <a:t>：</a:t>
            </a:r>
            <a:endParaRPr lang="en-US" altLang="zh-CN" sz="600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altLang="zh-CN" sz="6000">
                <a:solidFill>
                  <a:srgbClr val="FF0000"/>
                </a:solidFill>
              </a:rPr>
              <a:t>          </a:t>
            </a:r>
            <a:r>
              <a:rPr lang="en-US" altLang="zh-CN" sz="6000">
                <a:sym typeface="+mn-ea"/>
              </a:rPr>
              <a:t>&lt;</a:t>
            </a:r>
            <a:r>
              <a:rPr sz="6000">
                <a:sym typeface="+mn-ea"/>
              </a:rPr>
              <a:t>语句块</a:t>
            </a:r>
            <a:r>
              <a:rPr lang="en-US" altLang="zh-CN" sz="6000">
                <a:sym typeface="+mn-ea"/>
              </a:rPr>
              <a:t>2</a:t>
            </a:r>
            <a:r>
              <a:rPr lang="en-US" altLang="zh-CN" sz="6000">
                <a:sym typeface="+mn-ea"/>
              </a:rPr>
              <a:t>&gt;</a:t>
            </a:r>
            <a:endParaRPr lang="zh-CN" altLang="en-US" sz="6000"/>
          </a:p>
          <a:p>
            <a:pPr marL="0" indent="0">
              <a:buNone/>
            </a:pPr>
            <a:endParaRPr lang="zh-CN" altLang="en-US" sz="6000"/>
          </a:p>
        </p:txBody>
      </p:sp>
      <p:cxnSp>
        <p:nvCxnSpPr>
          <p:cNvPr id="4" name="直接箭头连接符 3"/>
          <p:cNvCxnSpPr/>
          <p:nvPr/>
        </p:nvCxnSpPr>
        <p:spPr>
          <a:xfrm flipH="1">
            <a:off x="6141720" y="1188085"/>
            <a:ext cx="880110" cy="786765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7021830" y="820420"/>
            <a:ext cx="3942080" cy="706755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4000">
                <a:solidFill>
                  <a:schemeClr val="accent1"/>
                </a:solidFill>
              </a:rPr>
              <a:t>冒号</a:t>
            </a:r>
            <a:r>
              <a:rPr lang="zh-CN" altLang="en-US"/>
              <a:t>，冒号后面的代码需要</a:t>
            </a:r>
            <a:r>
              <a:rPr lang="zh-CN" altLang="en-US">
                <a:solidFill>
                  <a:srgbClr val="FF0000"/>
                </a:solidFill>
              </a:rPr>
              <a:t>缩进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33465" y="3632835"/>
            <a:ext cx="5440680" cy="36830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/>
              <a:t>放在一起</a:t>
            </a:r>
            <a:r>
              <a:rPr lang="zh-CN" altLang="en-US">
                <a:solidFill>
                  <a:srgbClr val="FF0000"/>
                </a:solidFill>
              </a:rPr>
              <a:t>缩进</a:t>
            </a:r>
            <a:r>
              <a:rPr lang="zh-CN" altLang="en-US">
                <a:solidFill>
                  <a:schemeClr val="tx1"/>
                </a:solidFill>
              </a:rPr>
              <a:t>的代码是一个代码块，从上到下执行。</a:t>
            </a:r>
            <a:endParaRPr lang="zh-CN" altLang="en-US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2"/>
          <p:cNvSpPr txBox="1"/>
          <p:nvPr>
            <p:custDataLst>
              <p:tags r:id="rId1"/>
            </p:custDataLst>
          </p:nvPr>
        </p:nvSpPr>
        <p:spPr>
          <a:xfrm>
            <a:off x="1127760" y="972185"/>
            <a:ext cx="10101580" cy="425005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s=float(input("请输入成绩："))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if 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①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   :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print("成绩合格了")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②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: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print("成绩不合格！")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" name="文本框 2"/>
          <p:cNvSpPr txBox="1"/>
          <p:nvPr>
            <p:custDataLst>
              <p:tags r:id="rId1"/>
            </p:custDataLst>
          </p:nvPr>
        </p:nvSpPr>
        <p:spPr>
          <a:xfrm>
            <a:off x="773430" y="170180"/>
            <a:ext cx="10645140" cy="532638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x=float(input("请输入成绩："))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if x&gt;=85 :  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print("优秀")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elif </a:t>
            </a:r>
            <a:r>
              <a:rPr lang="en-US" altLang="zh-CN" sz="36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①    </a:t>
            </a:r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: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print("良好")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②   </a:t>
            </a:r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x&gt;=60: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print("合格")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③  </a:t>
            </a:r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: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36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print("不合格")</a:t>
            </a:r>
            <a:endParaRPr lang="en-US" altLang="zh-CN" sz="36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95023" y="584261"/>
            <a:ext cx="988906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5400" dirty="0" smtClean="0"/>
              <a:t>for  </a:t>
            </a:r>
            <a:r>
              <a:rPr lang="en-US" altLang="zh-CN" sz="5400" dirty="0" err="1" smtClean="0">
                <a:solidFill>
                  <a:srgbClr val="FF0000"/>
                </a:solidFill>
              </a:rPr>
              <a:t>i</a:t>
            </a:r>
            <a:r>
              <a:rPr lang="en-US" altLang="zh-CN" sz="5400" dirty="0" smtClean="0"/>
              <a:t>  in  range(a , b , c ):</a:t>
            </a:r>
            <a:endParaRPr lang="en-US" altLang="zh-CN" sz="5400" dirty="0" smtClean="0">
              <a:solidFill>
                <a:srgbClr val="FF0000"/>
              </a:solidFill>
            </a:endParaRPr>
          </a:p>
          <a:p>
            <a:endParaRPr lang="en-US" altLang="zh-CN" sz="5400" dirty="0" smtClean="0">
              <a:solidFill>
                <a:srgbClr val="FF0000"/>
              </a:solidFill>
            </a:endParaRPr>
          </a:p>
          <a:p>
            <a:r>
              <a:rPr lang="zh-CN" altLang="en-US" sz="5400" dirty="0" smtClean="0">
                <a:solidFill>
                  <a:srgbClr val="FF0000"/>
                </a:solidFill>
              </a:rPr>
              <a:t>   </a:t>
            </a:r>
            <a:endParaRPr lang="zh-CN" altLang="en-US" sz="4000" dirty="0">
              <a:solidFill>
                <a:srgbClr val="FF0000"/>
              </a:solidFill>
            </a:endParaRPr>
          </a:p>
        </p:txBody>
      </p:sp>
      <p:cxnSp>
        <p:nvCxnSpPr>
          <p:cNvPr id="4" name="直接箭头连接符 3"/>
          <p:cNvCxnSpPr/>
          <p:nvPr/>
        </p:nvCxnSpPr>
        <p:spPr>
          <a:xfrm rot="5400000">
            <a:off x="5181601" y="1817501"/>
            <a:ext cx="1072444" cy="53057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4481689" y="2720612"/>
            <a:ext cx="1261884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开始值</a:t>
            </a:r>
            <a:endParaRPr lang="zh-CN" altLang="en-US" sz="2800" dirty="0"/>
          </a:p>
        </p:txBody>
      </p:sp>
      <p:cxnSp>
        <p:nvCxnSpPr>
          <p:cNvPr id="7" name="直接箭头连接符 6"/>
          <p:cNvCxnSpPr/>
          <p:nvPr/>
        </p:nvCxnSpPr>
        <p:spPr>
          <a:xfrm rot="16200000" flipH="1">
            <a:off x="6344355" y="2077145"/>
            <a:ext cx="1038578" cy="11289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6225822" y="2737545"/>
            <a:ext cx="902811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终值</a:t>
            </a:r>
            <a:endParaRPr lang="zh-CN" altLang="en-US" sz="2800" dirty="0"/>
          </a:p>
        </p:txBody>
      </p:sp>
      <p:cxnSp>
        <p:nvCxnSpPr>
          <p:cNvPr id="9" name="直接箭头连接符 8"/>
          <p:cNvCxnSpPr/>
          <p:nvPr/>
        </p:nvCxnSpPr>
        <p:spPr>
          <a:xfrm rot="16200000" flipH="1">
            <a:off x="7682091" y="1721548"/>
            <a:ext cx="1061154" cy="666042"/>
          </a:xfrm>
          <a:prstGeom prst="straightConnector1">
            <a:avLst/>
          </a:prstGeom>
          <a:ln w="571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7546622" y="2748834"/>
            <a:ext cx="2339102" cy="5232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rtlCol="0">
            <a:spAutoFit/>
          </a:bodyPr>
          <a:lstStyle/>
          <a:p>
            <a:r>
              <a:rPr lang="zh-CN" altLang="en-US" sz="2800" dirty="0" smtClean="0"/>
              <a:t>公差（间隔）</a:t>
            </a:r>
            <a:endParaRPr lang="zh-CN" altLang="en-US" sz="2800" dirty="0"/>
          </a:p>
        </p:txBody>
      </p:sp>
      <p:sp>
        <p:nvSpPr>
          <p:cNvPr id="15" name="文本框 1"/>
          <p:cNvSpPr txBox="1"/>
          <p:nvPr/>
        </p:nvSpPr>
        <p:spPr>
          <a:xfrm>
            <a:off x="818446" y="3716926"/>
            <a:ext cx="9889066" cy="132207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sz="4000" dirty="0" smtClean="0">
                <a:solidFill>
                  <a:schemeClr val="tx1"/>
                </a:solidFill>
              </a:rPr>
              <a:t>创建一个从整数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开始，公差是整数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，最后一个数字</a:t>
            </a:r>
            <a:r>
              <a:rPr lang="zh-CN" altLang="en-US" sz="4000" dirty="0" smtClean="0">
                <a:solidFill>
                  <a:srgbClr val="FF0000"/>
                </a:solidFill>
              </a:rPr>
              <a:t>不超过</a:t>
            </a:r>
            <a:r>
              <a:rPr lang="en-US" altLang="zh-CN" sz="4000" dirty="0" smtClean="0">
                <a:solidFill>
                  <a:srgbClr val="FF0000"/>
                </a:solidFill>
              </a:rPr>
              <a:t>(</a:t>
            </a:r>
            <a:r>
              <a:rPr lang="zh-CN" altLang="zh-CN" sz="4000" b="1" dirty="0" smtClean="0">
                <a:solidFill>
                  <a:srgbClr val="FF0000"/>
                </a:solidFill>
              </a:rPr>
              <a:t>小于</a:t>
            </a:r>
            <a:r>
              <a:rPr lang="en-US" altLang="zh-CN" sz="4000" dirty="0" smtClean="0">
                <a:solidFill>
                  <a:srgbClr val="FF0000"/>
                </a:solidFill>
              </a:rPr>
              <a:t>)</a:t>
            </a:r>
            <a:r>
              <a:rPr lang="zh-CN" altLang="en-US" sz="4000" dirty="0" smtClean="0">
                <a:solidFill>
                  <a:srgbClr val="FF0000"/>
                </a:solidFill>
              </a:rPr>
              <a:t>整数</a:t>
            </a:r>
            <a:r>
              <a:rPr lang="en-US" altLang="zh-CN" sz="4000" dirty="0" smtClean="0">
                <a:solidFill>
                  <a:srgbClr val="FF0000"/>
                </a:solidFill>
              </a:rPr>
              <a:t>b</a:t>
            </a:r>
            <a:r>
              <a:rPr lang="zh-CN" altLang="en-US" sz="4000" dirty="0" smtClean="0">
                <a:solidFill>
                  <a:schemeClr val="tx1"/>
                </a:solidFill>
              </a:rPr>
              <a:t>的数的序列。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  <p:sp>
        <p:nvSpPr>
          <p:cNvPr id="16" name="文本框 1"/>
          <p:cNvSpPr txBox="1"/>
          <p:nvPr/>
        </p:nvSpPr>
        <p:spPr>
          <a:xfrm>
            <a:off x="824091" y="5440859"/>
            <a:ext cx="9889066" cy="70675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4000" dirty="0" smtClean="0">
                <a:solidFill>
                  <a:schemeClr val="tx1"/>
                </a:solidFill>
              </a:rPr>
              <a:t>a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0</a:t>
            </a:r>
            <a:r>
              <a:rPr lang="zh-CN" altLang="en-US" sz="4000" dirty="0" smtClean="0">
                <a:solidFill>
                  <a:schemeClr val="tx1"/>
                </a:solidFill>
              </a:rPr>
              <a:t> ， 可以省略。</a:t>
            </a:r>
            <a:r>
              <a:rPr lang="en-US" altLang="zh-CN" sz="4000" dirty="0" smtClean="0">
                <a:solidFill>
                  <a:schemeClr val="tx1"/>
                </a:solidFill>
              </a:rPr>
              <a:t>c</a:t>
            </a:r>
            <a:r>
              <a:rPr lang="zh-CN" altLang="en-US" sz="4000" dirty="0" smtClean="0">
                <a:solidFill>
                  <a:schemeClr val="tx1"/>
                </a:solidFill>
              </a:rPr>
              <a:t>是</a:t>
            </a:r>
            <a:r>
              <a:rPr lang="en-US" altLang="zh-CN" sz="4000" dirty="0" smtClean="0">
                <a:solidFill>
                  <a:schemeClr val="tx1"/>
                </a:solidFill>
              </a:rPr>
              <a:t>1 </a:t>
            </a:r>
            <a:r>
              <a:rPr lang="zh-CN" altLang="en-US" sz="4000" dirty="0" smtClean="0">
                <a:solidFill>
                  <a:schemeClr val="tx1"/>
                </a:solidFill>
              </a:rPr>
              <a:t>，  </a:t>
            </a:r>
            <a:r>
              <a:rPr lang="zh-CN" altLang="en-US" sz="4000" dirty="0" smtClean="0">
                <a:solidFill>
                  <a:schemeClr val="tx1"/>
                </a:solidFill>
              </a:rPr>
              <a:t>可以省略</a:t>
            </a:r>
            <a:r>
              <a:rPr lang="zh-CN" altLang="en-US" sz="4000" dirty="0" smtClean="0">
                <a:solidFill>
                  <a:schemeClr val="tx1"/>
                </a:solidFill>
              </a:rPr>
              <a:t>。</a:t>
            </a:r>
            <a:endParaRPr lang="zh-CN" altLang="en-US" sz="40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" name="文本框 2"/>
          <p:cNvSpPr txBox="1"/>
          <p:nvPr>
            <p:custDataLst>
              <p:tags r:id="rId1"/>
            </p:custDataLst>
          </p:nvPr>
        </p:nvSpPr>
        <p:spPr>
          <a:xfrm>
            <a:off x="1158240" y="920750"/>
            <a:ext cx="10072370" cy="4864735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dash"/>
            <a:miter/>
            <a:headEnd type="none" w="med" len="med"/>
            <a:tailEnd type="none" w="med" len="med"/>
          </a:ln>
        </p:spPr>
        <p:txBody>
          <a:bodyPr wrap="square" upright="1"/>
          <a:lstStyle/>
          <a:p>
            <a:pPr algn="just"/>
            <a:r>
              <a:rPr lang="en-US" altLang="zh-CN" sz="4000" ker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  <a:sym typeface="Times New Roman" panose="02020603050405020304"/>
              </a:rPr>
              <a:t>#输出1到100之间所有3的倍数。</a:t>
            </a:r>
            <a:endParaRPr lang="en-US" altLang="zh-CN" sz="4000" kern="0">
              <a:latin typeface="宋体" panose="02010600030101010101" pitchFamily="2" charset="-122"/>
              <a:ea typeface="宋体" panose="02010600030101010101" pitchFamily="2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 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for 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①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in range(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②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,100,</a:t>
            </a:r>
            <a:r>
              <a:rPr lang="en-US" altLang="zh-CN" sz="4000" kern="0">
                <a:solidFill>
                  <a:srgbClr val="D9D9D9"/>
                </a:solidFill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③ 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):           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 </a:t>
            </a:r>
            <a:endParaRPr lang="en-US" altLang="zh-CN" sz="4000" kern="0">
              <a:latin typeface="楷体" panose="02010609060101010101" charset="-122"/>
              <a:ea typeface="楷体" panose="02010609060101010101" charset="-122"/>
              <a:cs typeface="宋体" panose="02010600030101010101" pitchFamily="2" charset="-122"/>
              <a:sym typeface="Times New Roman" panose="02020603050405020304"/>
            </a:endParaRPr>
          </a:p>
          <a:p>
            <a:pPr algn="just"/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     print(</a:t>
            </a:r>
            <a:r>
              <a:rPr lang="en-US" altLang="zh-CN" sz="4000" kern="0">
                <a:latin typeface="楷体" panose="02010609060101010101" charset="-122"/>
                <a:ea typeface="楷体" panose="02010609060101010101" charset="-122"/>
                <a:cs typeface="宋体" panose="02010600030101010101" pitchFamily="2" charset="-122"/>
                <a:sym typeface="Times New Roman" panose="02020603050405020304"/>
              </a:rPr>
              <a:t>x)  </a:t>
            </a:r>
            <a:endParaRPr lang="en-US" altLang="zh-CN" sz="4000" kern="100">
              <a:latin typeface="Times New Roman" panose="02020603050405020304"/>
              <a:ea typeface="宋体" panose="02010600030101010101" pitchFamily="2" charset="-122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Text Box 2"/>
          <p:cNvSpPr txBox="1"/>
          <p:nvPr/>
        </p:nvSpPr>
        <p:spPr>
          <a:xfrm>
            <a:off x="4772025" y="328930"/>
            <a:ext cx="5706110" cy="176466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s = 0</a:t>
            </a:r>
            <a:endParaRPr lang="en-US" altLang="zh-CN" sz="3200" b="1" dirty="0">
              <a:latin typeface="Arial" panose="020B0604020202020204" pitchFamily="34" charset="0"/>
            </a:endParaRPr>
          </a:p>
          <a:p>
            <a:pPr lvl="1" eaLnBrk="1" hangingPunct="1"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for i  in range ( 1 ,11 ,1):</a:t>
            </a:r>
            <a:endParaRPr lang="en-US" altLang="zh-CN" sz="3200" b="1" dirty="0">
              <a:solidFill>
                <a:srgbClr val="FF0000"/>
              </a:solidFill>
              <a:latin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US" altLang="zh-CN" sz="3200" b="1" dirty="0">
                <a:latin typeface="Arial" panose="020B0604020202020204" pitchFamily="34" charset="0"/>
              </a:rPr>
              <a:t>        s = s + i        </a:t>
            </a:r>
            <a:endParaRPr lang="en-US" altLang="zh-CN" sz="3200" dirty="0">
              <a:latin typeface="Arial" panose="020B0604020202020204" pitchFamily="34" charset="0"/>
            </a:endParaRPr>
          </a:p>
        </p:txBody>
      </p:sp>
      <p:sp>
        <p:nvSpPr>
          <p:cNvPr id="178180" name="Text Box 4"/>
          <p:cNvSpPr txBox="1"/>
          <p:nvPr/>
        </p:nvSpPr>
        <p:spPr>
          <a:xfrm>
            <a:off x="455613" y="276606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1" name="Text Box 5"/>
          <p:cNvSpPr txBox="1"/>
          <p:nvPr/>
        </p:nvSpPr>
        <p:spPr>
          <a:xfrm>
            <a:off x="1319213" y="276606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2" name="Text Box 6"/>
          <p:cNvSpPr txBox="1"/>
          <p:nvPr/>
        </p:nvSpPr>
        <p:spPr>
          <a:xfrm>
            <a:off x="5776913" y="2766060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0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+1   =1)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3" name="Text Box 7"/>
          <p:cNvSpPr txBox="1"/>
          <p:nvPr/>
        </p:nvSpPr>
        <p:spPr>
          <a:xfrm>
            <a:off x="8202613" y="2766060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4" name="Text Box 8"/>
          <p:cNvSpPr txBox="1"/>
          <p:nvPr/>
        </p:nvSpPr>
        <p:spPr>
          <a:xfrm>
            <a:off x="457200" y="3439160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i=2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5" name="Text Box 9"/>
          <p:cNvSpPr txBox="1"/>
          <p:nvPr/>
        </p:nvSpPr>
        <p:spPr>
          <a:xfrm>
            <a:off x="1319213" y="343916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6" name="Text Box 10"/>
          <p:cNvSpPr txBox="1"/>
          <p:nvPr/>
        </p:nvSpPr>
        <p:spPr>
          <a:xfrm>
            <a:off x="5740400" y="3439160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+2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  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=3)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7" name="Text Box 11"/>
          <p:cNvSpPr txBox="1"/>
          <p:nvPr/>
        </p:nvSpPr>
        <p:spPr>
          <a:xfrm>
            <a:off x="8256588" y="3439160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8" name="Text Box 12"/>
          <p:cNvSpPr txBox="1"/>
          <p:nvPr/>
        </p:nvSpPr>
        <p:spPr>
          <a:xfrm>
            <a:off x="455613" y="4158298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i=3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89" name="Text Box 13"/>
          <p:cNvSpPr txBox="1"/>
          <p:nvPr/>
        </p:nvSpPr>
        <p:spPr>
          <a:xfrm>
            <a:off x="1319213" y="4158298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0" name="Text Box 14"/>
          <p:cNvSpPr txBox="1"/>
          <p:nvPr/>
        </p:nvSpPr>
        <p:spPr>
          <a:xfrm>
            <a:off x="5740400" y="4158298"/>
            <a:ext cx="202692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+3   =6)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1" name="Text Box 15"/>
          <p:cNvSpPr txBox="1"/>
          <p:nvPr/>
        </p:nvSpPr>
        <p:spPr>
          <a:xfrm>
            <a:off x="8274050" y="4158298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2" name="Text Box 16"/>
          <p:cNvSpPr txBox="1"/>
          <p:nvPr/>
        </p:nvSpPr>
        <p:spPr>
          <a:xfrm>
            <a:off x="455613" y="5984240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3" name="Text Box 17"/>
          <p:cNvSpPr txBox="1"/>
          <p:nvPr/>
        </p:nvSpPr>
        <p:spPr>
          <a:xfrm>
            <a:off x="1328738" y="5984240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4" name="Text Box 18"/>
          <p:cNvSpPr txBox="1"/>
          <p:nvPr/>
        </p:nvSpPr>
        <p:spPr>
          <a:xfrm>
            <a:off x="4329113" y="5984240"/>
            <a:ext cx="14071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退出循环 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8" name="Text Box 22"/>
          <p:cNvSpPr txBox="1"/>
          <p:nvPr/>
        </p:nvSpPr>
        <p:spPr>
          <a:xfrm>
            <a:off x="4170363" y="2791460"/>
            <a:ext cx="1565910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199" name="Text Box 23"/>
          <p:cNvSpPr txBox="1"/>
          <p:nvPr/>
        </p:nvSpPr>
        <p:spPr>
          <a:xfrm>
            <a:off x="4170363" y="3439160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78200" name="Text Box 24"/>
          <p:cNvSpPr txBox="1"/>
          <p:nvPr/>
        </p:nvSpPr>
        <p:spPr>
          <a:xfrm>
            <a:off x="4170363" y="4158298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146" name="Rectangle 2"/>
          <p:cNvSpPr>
            <a:spLocks noGrp="1"/>
          </p:cNvSpPr>
          <p:nvPr>
            <p:ph type="title"/>
          </p:nvPr>
        </p:nvSpPr>
        <p:spPr>
          <a:xfrm>
            <a:off x="621665" y="328930"/>
            <a:ext cx="3912870" cy="647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</a:extLst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vert="horz" wrap="square" lIns="91440" tIns="45720" rIns="91440" bIns="45720" anchor="ctr"/>
          <a:p>
            <a:pPr eaLnBrk="1" hangingPunct="1"/>
            <a:r>
              <a:rPr lang="en-US" altLang="zh-CN" dirty="0"/>
              <a:t>1+2+3+4……+10</a:t>
            </a:r>
            <a:endParaRPr lang="en-US" altLang="zh-CN" dirty="0"/>
          </a:p>
        </p:txBody>
      </p:sp>
      <p:sp>
        <p:nvSpPr>
          <p:cNvPr id="2" name="Text Box 12"/>
          <p:cNvSpPr txBox="1"/>
          <p:nvPr/>
        </p:nvSpPr>
        <p:spPr>
          <a:xfrm>
            <a:off x="439738" y="4793298"/>
            <a:ext cx="6438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i=4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" name="Text Box 13"/>
          <p:cNvSpPr txBox="1"/>
          <p:nvPr/>
        </p:nvSpPr>
        <p:spPr>
          <a:xfrm>
            <a:off x="1303338" y="4793298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4" name="Text Box 14"/>
          <p:cNvSpPr txBox="1"/>
          <p:nvPr/>
        </p:nvSpPr>
        <p:spPr>
          <a:xfrm>
            <a:off x="5724525" y="4793298"/>
            <a:ext cx="2180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6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+4   =10)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5" name="Text Box 15"/>
          <p:cNvSpPr txBox="1"/>
          <p:nvPr/>
        </p:nvSpPr>
        <p:spPr>
          <a:xfrm>
            <a:off x="8258175" y="4793298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6" name="Text Box 24"/>
          <p:cNvSpPr txBox="1"/>
          <p:nvPr/>
        </p:nvSpPr>
        <p:spPr>
          <a:xfrm>
            <a:off x="4154488" y="4793298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7" name="Text Box 12"/>
          <p:cNvSpPr txBox="1"/>
          <p:nvPr/>
        </p:nvSpPr>
        <p:spPr>
          <a:xfrm>
            <a:off x="444818" y="5475923"/>
            <a:ext cx="79756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i=10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8" name="Text Box 13"/>
          <p:cNvSpPr txBox="1"/>
          <p:nvPr/>
        </p:nvSpPr>
        <p:spPr>
          <a:xfrm>
            <a:off x="1308418" y="5475923"/>
            <a:ext cx="217424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algn="l"/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  <a:sym typeface="+mn-ea"/>
              </a:rPr>
              <a:t>是不是小于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11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9" name="Text Box 14"/>
          <p:cNvSpPr txBox="1"/>
          <p:nvPr/>
        </p:nvSpPr>
        <p:spPr>
          <a:xfrm>
            <a:off x="5729605" y="5475923"/>
            <a:ext cx="218059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(s=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45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+10 =55) 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0" name="Text Box 15"/>
          <p:cNvSpPr txBox="1"/>
          <p:nvPr/>
        </p:nvSpPr>
        <p:spPr>
          <a:xfrm>
            <a:off x="8263255" y="5475923"/>
            <a:ext cx="27863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i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加一个步长（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1" name="Text Box 24"/>
          <p:cNvSpPr txBox="1"/>
          <p:nvPr/>
        </p:nvSpPr>
        <p:spPr>
          <a:xfrm>
            <a:off x="4159568" y="5475923"/>
            <a:ext cx="1570037" cy="460375"/>
          </a:xfrm>
          <a:prstGeom prst="rect">
            <a:avLst/>
          </a:prstGeom>
          <a:solidFill>
            <a:schemeClr val="accent1"/>
          </a:solidFill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s = </a:t>
            </a:r>
            <a:r>
              <a:rPr lang="en-US" altLang="zh-CN" sz="24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s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+ i</a:t>
            </a:r>
            <a:endParaRPr lang="en-US" altLang="zh-CN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" name="Text Box 4"/>
          <p:cNvSpPr txBox="1"/>
          <p:nvPr/>
        </p:nvSpPr>
        <p:spPr>
          <a:xfrm>
            <a:off x="458153" y="5079365"/>
            <a:ext cx="7924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r>
              <a:rPr lang="en-US" altLang="zh-CN" sz="2400" dirty="0">
                <a:latin typeface="+mj-lt"/>
                <a:ea typeface="隶书" panose="02010509060101010101" pitchFamily="49" charset="-122"/>
                <a:cs typeface="+mj-lt"/>
              </a:rPr>
              <a:t>……</a:t>
            </a:r>
            <a:endParaRPr lang="en-US" altLang="zh-CN" sz="2400" dirty="0">
              <a:latin typeface="+mj-lt"/>
              <a:ea typeface="隶书" panose="02010509060101010101" pitchFamily="49" charset="-122"/>
              <a:cs typeface="+mj-lt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8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8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78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78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78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8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7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78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78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7" dur="500"/>
                                        <p:tgtEl>
                                          <p:spTgt spid="178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78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17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2" dur="500"/>
                                        <p:tgtEl>
                                          <p:spTgt spid="178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7" dur="500"/>
                                        <p:tgtEl>
                                          <p:spTgt spid="178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7" dur="500"/>
                                        <p:tgtEl>
                                          <p:spTgt spid="178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2" dur="500"/>
                                        <p:tgtEl>
                                          <p:spTgt spid="178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47" dur="500"/>
                                        <p:tgtEl>
                                          <p:spTgt spid="17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8180" grpId="0"/>
      <p:bldP spid="178181" grpId="0"/>
      <p:bldP spid="178182" grpId="0"/>
      <p:bldP spid="178183" grpId="0"/>
      <p:bldP spid="178184" grpId="0"/>
      <p:bldP spid="178185" grpId="0"/>
      <p:bldP spid="178186" grpId="0"/>
      <p:bldP spid="178187" grpId="0"/>
      <p:bldP spid="178188" grpId="0"/>
      <p:bldP spid="178189" grpId="0"/>
      <p:bldP spid="178190" grpId="0"/>
      <p:bldP spid="178191" grpId="0"/>
      <p:bldP spid="178192" grpId="0"/>
      <p:bldP spid="178193" grpId="0"/>
      <p:bldP spid="178194" grpId="0"/>
      <p:bldP spid="178198" grpId="0" bldLvl="0" animBg="1"/>
      <p:bldP spid="178199" grpId="0" bldLvl="0" animBg="1"/>
      <p:bldP spid="178200" grpId="0" bldLvl="0" animBg="1"/>
      <p:bldP spid="2" grpId="0"/>
      <p:bldP spid="3" grpId="0"/>
      <p:bldP spid="4" grpId="0"/>
      <p:bldP spid="5" grpId="0"/>
      <p:bldP spid="6" grpId="0" bldLvl="0" animBg="1"/>
      <p:bldP spid="7" grpId="0"/>
      <p:bldP spid="8" grpId="0"/>
      <p:bldP spid="9" grpId="0"/>
      <p:bldP spid="10" grpId="0"/>
      <p:bldP spid="11" grpId="0" bldLvl="0" animBg="1"/>
      <p:bldP spid="12" grpId="0"/>
    </p:bld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M_BEAUTIFY_FLAG" val=""/>
</p:tagLst>
</file>

<file path=ppt/tags/tag65.xml><?xml version="1.0" encoding="utf-8"?>
<p:tagLst xmlns:p="http://schemas.openxmlformats.org/presentationml/2006/main">
  <p:tag name="KSO_WM_BEAUTIFY_FLAG" val=""/>
</p:tagLst>
</file>

<file path=ppt/tags/tag66.xml><?xml version="1.0" encoding="utf-8"?>
<p:tagLst xmlns:p="http://schemas.openxmlformats.org/presentationml/2006/main">
  <p:tag name="KSO_WM_BEAUTIFY_FLAG" val=""/>
</p:tagLst>
</file>

<file path=ppt/tags/tag67.xml><?xml version="1.0" encoding="utf-8"?>
<p:tagLst xmlns:p="http://schemas.openxmlformats.org/presentationml/2006/main">
  <p:tag name="KSO_WM_BEAUTIFY_FLAG" val=""/>
</p:tagLst>
</file>

<file path=ppt/tags/tag68.xml><?xml version="1.0" encoding="utf-8"?>
<p:tagLst xmlns:p="http://schemas.openxmlformats.org/presentationml/2006/main">
  <p:tag name="KSO_WM_BEAUTIFY_FLAG" val=""/>
</p:tagLst>
</file>

<file path=ppt/tags/tag69.xml><?xml version="1.0" encoding="utf-8"?>
<p:tagLst xmlns:p="http://schemas.openxmlformats.org/presentationml/2006/main">
  <p:tag name="KSO_WM_BEAUTIFY_FLAG" val=""/>
</p:tagLst>
</file>

<file path=ppt/tags/tag70.xml><?xml version="1.0" encoding="utf-8"?>
<p:tagLst xmlns:p="http://schemas.openxmlformats.org/presentationml/2006/main">
  <p:tag name="KSO_WM_BEAUTIFY_FLAG" val=""/>
</p:tagLst>
</file>

<file path=ppt/tags/tag71.xml><?xml version="1.0" encoding="utf-8"?>
<p:tagLst xmlns:p="http://schemas.openxmlformats.org/presentationml/2006/main">
  <p:tag name="KSO_WPP_MARK_KEY" val="370939e8-884a-44ae-801e-f61bc6ccfba8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1897</Words>
  <Application>WPS 演示</Application>
  <PresentationFormat>自定义</PresentationFormat>
  <Paragraphs>290</Paragraphs>
  <Slides>16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8" baseType="lpstr">
      <vt:lpstr>Arial</vt:lpstr>
      <vt:lpstr>宋体</vt:lpstr>
      <vt:lpstr>Wingdings</vt:lpstr>
      <vt:lpstr>微软雅黑</vt:lpstr>
      <vt:lpstr>黑体</vt:lpstr>
      <vt:lpstr>Times New Roman</vt:lpstr>
      <vt:lpstr>华文行楷</vt:lpstr>
      <vt:lpstr>Arial Unicode MS</vt:lpstr>
      <vt:lpstr>隶书</vt:lpstr>
      <vt:lpstr>楷体</vt:lpstr>
      <vt:lpstr>Times New Roman</vt:lpstr>
      <vt:lpstr>Office 主题​​</vt:lpstr>
      <vt:lpstr>Python复习</vt:lpstr>
      <vt:lpstr>什么是计算机程序？</vt:lpstr>
      <vt:lpstr>PowerPoint 演示文稿</vt:lpstr>
      <vt:lpstr>PowerPoint 演示文稿</vt:lpstr>
      <vt:lpstr>PowerPoint 演示文稿</vt:lpstr>
      <vt:lpstr>运算符及含义</vt:lpstr>
      <vt:lpstr>变量名规定</vt:lpstr>
      <vt:lpstr>PowerPoint 演示文稿</vt:lpstr>
      <vt:lpstr>PowerPoint 演示文稿</vt:lpstr>
      <vt:lpstr>PowerPoint 演示文稿</vt:lpstr>
      <vt:lpstr>二选一：if 语句（判断语句）</vt:lpstr>
      <vt:lpstr>PowerPoint 演示文稿</vt:lpstr>
      <vt:lpstr>PowerPoint 演示文稿</vt:lpstr>
      <vt:lpstr>PowerPoint 演示文稿</vt:lpstr>
      <vt:lpstr>PowerPoint 演示文稿</vt:lpstr>
      <vt:lpstr>1+2+3+4……+10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>Administrator</dc:creator>
  <cp:lastModifiedBy>郭慧明</cp:lastModifiedBy>
  <cp:revision>97</cp:revision>
  <dcterms:created xsi:type="dcterms:W3CDTF">2022-02-28T08:38:00Z</dcterms:created>
  <dcterms:modified xsi:type="dcterms:W3CDTF">2023-01-11T02:58:28Z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2052-11.1.0.12980</vt:lpwstr>
  </property>
  <property fmtid="{D5CDD505-2E9C-101B-9397-08002B2CF9AE}" pid="3" name="ICV">
    <vt:lpwstr>BBD980D0946542E99FA77820B5F31622</vt:lpwstr>
  </property>
</Properties>
</file>