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gif" ContentType="image/gif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handoutMasterIdLst>
    <p:handoutMasterId r:id="rId24"/>
  </p:handoutMasterIdLst>
  <p:sldIdLst>
    <p:sldId id="271" r:id="rId3"/>
    <p:sldId id="278" r:id="rId4"/>
    <p:sldId id="320" r:id="rId5"/>
    <p:sldId id="319" r:id="rId6"/>
    <p:sldId id="332" r:id="rId7"/>
    <p:sldId id="317" r:id="rId8"/>
    <p:sldId id="337" r:id="rId9"/>
    <p:sldId id="283" r:id="rId10"/>
    <p:sldId id="334" r:id="rId11"/>
    <p:sldId id="285" r:id="rId12"/>
    <p:sldId id="325" r:id="rId13"/>
    <p:sldId id="326" r:id="rId15"/>
    <p:sldId id="327" r:id="rId16"/>
    <p:sldId id="328" r:id="rId17"/>
    <p:sldId id="338" r:id="rId18"/>
    <p:sldId id="329" r:id="rId19"/>
    <p:sldId id="321" r:id="rId20"/>
    <p:sldId id="339" r:id="rId21"/>
    <p:sldId id="294" r:id="rId22"/>
    <p:sldId id="306" r:id="rId23"/>
  </p:sldIdLst>
  <p:sldSz cx="9144000" cy="6858000" type="screen4x3"/>
  <p:notesSz cx="6760845" cy="9942195"/>
  <p:defaultTextStyle>
    <a:defPPr>
      <a:defRPr lang="zh-CN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FF0000"/>
    <a:srgbClr val="3366FF"/>
    <a:srgbClr val="00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912" autoAdjust="0"/>
    <p:restoredTop sz="94660"/>
  </p:normalViewPr>
  <p:slideViewPr>
    <p:cSldViewPr>
      <p:cViewPr>
        <p:scale>
          <a:sx n="70" d="100"/>
          <a:sy n="70" d="100"/>
        </p:scale>
        <p:origin x="-1332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handoutMaster" Target="handoutMasters/handoutMaster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4.wmf"/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0525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9050" y="0"/>
            <a:ext cx="2930525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038"/>
            <a:ext cx="2930525" cy="4968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9050" y="9444038"/>
            <a:ext cx="2930525" cy="4968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44A1F5E-4C6D-4DC8-B8D7-6434F174D436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D88BD80-70EE-4C97-BDDE-97158FDD7B64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1DD07C8-7F43-4FE9-96C9-A250EB2FAB68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DD07C8-7F43-4FE9-96C9-A250EB2FAB6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19EE7-71EB-4FC0-BC05-F0000B96677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07D3-3B41-4D47-BEEF-B9139C3153A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C7F76-FEF9-441C-ABCD-92AABE80C5D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06811-0B4B-43A6-B0DA-255687098D7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CE748-2E52-4BEC-8A31-51144243F1D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2D5E0-922F-4F46-84A0-829994A753A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1D218-841C-414A-A7DA-6A52ECF93BE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B12C3-1F68-46DE-AB91-FC3A7EC0CC4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2CE66-23F8-4C06-9FE0-99458D1CEB7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4B363-69A4-4843-B747-409D6216BEB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F276E-BA15-47DA-8850-6E2285E8243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FC940-799C-4C9D-9AC2-701FA0801C2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3F54E-2BAD-41D4-8B60-6B1AE2B603D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F5F4E-6D97-4334-89A8-E3A9CE99089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8B61A64-9D95-4EA2-A397-08E91179B76F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wmf"/><Relationship Id="rId8" Type="http://schemas.openxmlformats.org/officeDocument/2006/relationships/oleObject" Target="../embeddings/oleObject5.bin"/><Relationship Id="rId7" Type="http://schemas.openxmlformats.org/officeDocument/2006/relationships/image" Target="../media/image3.wmf"/><Relationship Id="rId6" Type="http://schemas.openxmlformats.org/officeDocument/2006/relationships/oleObject" Target="../embeddings/oleObject4.bin"/><Relationship Id="rId5" Type="http://schemas.openxmlformats.org/officeDocument/2006/relationships/image" Target="../media/image2.wmf"/><Relationship Id="rId4" Type="http://schemas.openxmlformats.org/officeDocument/2006/relationships/oleObject" Target="../embeddings/oleObject3.bin"/><Relationship Id="rId3" Type="http://schemas.openxmlformats.org/officeDocument/2006/relationships/oleObject" Target="../embeddings/oleObject2.bin"/><Relationship Id="rId2" Type="http://schemas.openxmlformats.org/officeDocument/2006/relationships/image" Target="../media/image1.wmf"/><Relationship Id="rId11" Type="http://schemas.openxmlformats.org/officeDocument/2006/relationships/vmlDrawing" Target="../drawings/vmlDrawing1.vml"/><Relationship Id="rId10" Type="http://schemas.openxmlformats.org/officeDocument/2006/relationships/slideLayout" Target="../slideLayouts/slideLayout12.xml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GIF"/><Relationship Id="rId2" Type="http://schemas.openxmlformats.org/officeDocument/2006/relationships/hyperlink" Target="http://dl.zhishi.sina.com.cn/upload/47/35/55/1256473555.6859625.gif" TargetMode="Externa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1.wav"/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1" Type="http://schemas.openxmlformats.org/officeDocument/2006/relationships/hyperlink" Target="http://www.jyeoo.com/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2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42844" y="2214554"/>
            <a:ext cx="8780462" cy="1143000"/>
          </a:xfrm>
        </p:spPr>
        <p:txBody>
          <a:bodyPr/>
          <a:lstStyle/>
          <a:p>
            <a:pPr eaLnBrk="1" hangingPunct="1"/>
            <a:r>
              <a:rPr lang="en-US" altLang="zh-CN" sz="5400" b="1" smtClean="0">
                <a:solidFill>
                  <a:srgbClr val="FF0000"/>
                </a:solidFill>
                <a:latin typeface="宋体" panose="02010600030101010101" pitchFamily="2" charset="-122"/>
              </a:rPr>
              <a:t>17.1.2</a:t>
            </a:r>
            <a:r>
              <a:rPr lang="zh-CN" altLang="en-US" sz="5400" b="1" smtClean="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54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勾股定理的应用</a:t>
            </a:r>
            <a:endParaRPr lang="zh-CN" altLang="en-US" sz="5400" b="1" dirty="0" smtClean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099" name="Text Box 20"/>
          <p:cNvSpPr txBox="1">
            <a:spLocks noChangeArrowheads="1"/>
          </p:cNvSpPr>
          <p:nvPr/>
        </p:nvSpPr>
        <p:spPr bwMode="auto">
          <a:xfrm>
            <a:off x="2959124" y="5143512"/>
            <a:ext cx="5041900" cy="13220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 eaLnBrk="0" hangingPunct="0"/>
            <a:endParaRPr lang="zh-CN" altLang="en-US" sz="3200" b="1" dirty="0">
              <a:solidFill>
                <a:srgbClr val="000000"/>
              </a:solidFill>
            </a:endParaRPr>
          </a:p>
          <a:p>
            <a:pPr algn="l">
              <a:spcBef>
                <a:spcPct val="50000"/>
              </a:spcBef>
            </a:pPr>
            <a:endParaRPr lang="en-US" altLang="zh-CN" sz="3200" dirty="0">
              <a:solidFill>
                <a:srgbClr val="FF0066"/>
              </a:solidFill>
            </a:endParaRPr>
          </a:p>
        </p:txBody>
      </p:sp>
      <p:sp>
        <p:nvSpPr>
          <p:cNvPr id="4100" name="矩形 13"/>
          <p:cNvSpPr>
            <a:spLocks noChangeArrowheads="1"/>
          </p:cNvSpPr>
          <p:nvPr/>
        </p:nvSpPr>
        <p:spPr bwMode="auto">
          <a:xfrm>
            <a:off x="3286116" y="3429000"/>
            <a:ext cx="2733442" cy="76944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en-US" altLang="zh-CN" sz="44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(</a:t>
            </a:r>
            <a:r>
              <a:rPr kumimoji="1" lang="zh-CN" altLang="en-US" sz="44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第</a:t>
            </a:r>
            <a:r>
              <a:rPr kumimoji="1" lang="en-US" altLang="zh-CN" sz="4400" b="1" dirty="0">
                <a:solidFill>
                  <a:srgbClr val="FF0000"/>
                </a:solidFill>
                <a:latin typeface="宋体" panose="02010600030101010101" pitchFamily="2" charset="-122"/>
              </a:rPr>
              <a:t>2</a:t>
            </a:r>
            <a:r>
              <a:rPr kumimoji="1" lang="zh-CN" altLang="en-US" sz="44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课时</a:t>
            </a:r>
            <a:r>
              <a:rPr kumimoji="1" lang="en-US" altLang="zh-CN" sz="44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)</a:t>
            </a:r>
            <a:endParaRPr lang="zh-CN" altLang="en-US" sz="4400" dirty="0"/>
          </a:p>
        </p:txBody>
      </p:sp>
      <p:sp>
        <p:nvSpPr>
          <p:cNvPr id="6" name="矩形 5"/>
          <p:cNvSpPr/>
          <p:nvPr/>
        </p:nvSpPr>
        <p:spPr>
          <a:xfrm>
            <a:off x="1643042" y="642918"/>
            <a:ext cx="58015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人教版八年级下册</a:t>
            </a:r>
            <a:endParaRPr lang="zh-CN" altLang="en-U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642938" y="500042"/>
            <a:ext cx="8501062" cy="1428750"/>
          </a:xfrm>
          <a:noFill/>
        </p:spPr>
        <p:txBody>
          <a:bodyPr/>
          <a:lstStyle/>
          <a:p>
            <a:pPr algn="l" eaLnBrk="1" hangingPunct="1">
              <a:lnSpc>
                <a:spcPct val="120000"/>
              </a:lnSpc>
              <a:spcBef>
                <a:spcPct val="50000"/>
              </a:spcBef>
            </a:pPr>
            <a:br>
              <a:rPr kumimoji="1" lang="en-US" altLang="zh-CN" sz="4000" b="1" dirty="0" smtClean="0">
                <a:solidFill>
                  <a:srgbClr val="FF0000"/>
                </a:solidFill>
              </a:rPr>
            </a:br>
            <a:r>
              <a:rPr kumimoji="1" lang="en-US" altLang="zh-CN" sz="4000" b="1" dirty="0" smtClean="0">
                <a:solidFill>
                  <a:schemeClr val="tx1"/>
                </a:solidFill>
              </a:rPr>
              <a:t>1</a:t>
            </a:r>
            <a:r>
              <a:rPr kumimoji="1" lang="zh-CN" altLang="en-US" sz="4000" b="1" dirty="0" smtClean="0">
                <a:solidFill>
                  <a:schemeClr val="tx1"/>
                </a:solidFill>
              </a:rPr>
              <a:t>、</a:t>
            </a:r>
            <a:r>
              <a:rPr kumimoji="1" lang="zh-CN" altLang="en-US" sz="40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勾股定理：</a:t>
            </a:r>
            <a:r>
              <a:rPr kumimoji="1" lang="en-US" altLang="zh-CN" sz="4000" b="1" dirty="0" smtClean="0"/>
              <a:t>   </a:t>
            </a:r>
            <a:r>
              <a:rPr kumimoji="1" lang="zh-CN" altLang="en-US" sz="2800" b="1" dirty="0" smtClean="0">
                <a:solidFill>
                  <a:schemeClr val="tx1"/>
                </a:solidFill>
              </a:rPr>
              <a:t>如果直角三角形两直角边分别为</a:t>
            </a:r>
            <a:r>
              <a:rPr kumimoji="1" lang="en-US" altLang="zh-CN" sz="2800" b="1" dirty="0" smtClean="0">
                <a:solidFill>
                  <a:schemeClr val="tx1"/>
                </a:solidFill>
              </a:rPr>
              <a:t>a</a:t>
            </a:r>
            <a:r>
              <a:rPr kumimoji="1" lang="zh-CN" altLang="en-US" sz="2800" b="1" dirty="0" smtClean="0">
                <a:solidFill>
                  <a:schemeClr val="tx1"/>
                </a:solidFill>
              </a:rPr>
              <a:t>，</a:t>
            </a:r>
            <a:r>
              <a:rPr kumimoji="1" lang="en-US" altLang="zh-CN" sz="2800" b="1" dirty="0" smtClean="0">
                <a:solidFill>
                  <a:schemeClr val="tx1"/>
                </a:solidFill>
              </a:rPr>
              <a:t>b</a:t>
            </a:r>
            <a:r>
              <a:rPr kumimoji="1" lang="zh-CN" altLang="en-US" sz="2800" b="1" dirty="0" smtClean="0">
                <a:solidFill>
                  <a:schemeClr val="tx1"/>
                </a:solidFill>
              </a:rPr>
              <a:t>，斜边为</a:t>
            </a:r>
            <a:r>
              <a:rPr kumimoji="1" lang="en-US" altLang="zh-CN" sz="2800" b="1" dirty="0" smtClean="0">
                <a:solidFill>
                  <a:schemeClr val="tx1"/>
                </a:solidFill>
              </a:rPr>
              <a:t>c</a:t>
            </a:r>
            <a:r>
              <a:rPr kumimoji="1" lang="zh-CN" altLang="en-US" sz="2800" b="1" dirty="0" smtClean="0">
                <a:solidFill>
                  <a:schemeClr val="tx1"/>
                </a:solidFill>
              </a:rPr>
              <a:t>，那么</a:t>
            </a:r>
            <a:endParaRPr kumimoji="1" lang="zh-CN" altLang="en-US" sz="4000" b="1" dirty="0" smtClean="0">
              <a:solidFill>
                <a:schemeClr val="tx1"/>
              </a:solidFill>
            </a:endParaRPr>
          </a:p>
        </p:txBody>
      </p:sp>
      <p:sp>
        <p:nvSpPr>
          <p:cNvPr id="24617" name="Rectangle 41"/>
          <p:cNvSpPr>
            <a:spLocks noChangeArrowheads="1"/>
          </p:cNvSpPr>
          <p:nvPr/>
        </p:nvSpPr>
        <p:spPr bwMode="auto">
          <a:xfrm>
            <a:off x="1357290" y="4857760"/>
            <a:ext cx="5327650" cy="9461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en-US" sz="2800" b="1" dirty="0">
                <a:latin typeface="Arial" panose="020B0604020202020204" pitchFamily="34" charset="0"/>
              </a:rPr>
              <a:t>符号语言：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l">
              <a:defRPr/>
            </a:pPr>
            <a:r>
              <a:rPr lang="zh-CN" altLang="en-US" sz="2800" b="1" dirty="0">
                <a:latin typeface="Arial" panose="020B0604020202020204" pitchFamily="34" charset="0"/>
              </a:rPr>
              <a:t>在</a:t>
            </a:r>
            <a:r>
              <a:rPr lang="en-US" altLang="zh-CN" sz="2800" b="1" dirty="0" err="1">
                <a:latin typeface="Arial" panose="020B0604020202020204" pitchFamily="34" charset="0"/>
              </a:rPr>
              <a:t>Rt</a:t>
            </a:r>
            <a:r>
              <a:rPr lang="zh-CN" altLang="en-US" sz="2800" b="1" dirty="0">
                <a:latin typeface="Arial" panose="020B0604020202020204" pitchFamily="34" charset="0"/>
              </a:rPr>
              <a:t>△</a:t>
            </a:r>
            <a:r>
              <a:rPr lang="en-US" altLang="zh-CN" sz="2800" b="1" dirty="0">
                <a:latin typeface="Arial" panose="020B0604020202020204" pitchFamily="34" charset="0"/>
              </a:rPr>
              <a:t>ABC</a:t>
            </a:r>
            <a:r>
              <a:rPr lang="zh-CN" altLang="en-US" sz="2800" b="1" dirty="0">
                <a:latin typeface="Arial" panose="020B0604020202020204" pitchFamily="34" charset="0"/>
              </a:rPr>
              <a:t>中，</a:t>
            </a:r>
            <a:endParaRPr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graphicFrame>
        <p:nvGraphicFramePr>
          <p:cNvPr id="1026" name="Object 92"/>
          <p:cNvGraphicFramePr>
            <a:graphicFrameLocks noChangeAspect="1"/>
          </p:cNvGraphicFramePr>
          <p:nvPr/>
        </p:nvGraphicFramePr>
        <p:xfrm>
          <a:off x="4071934" y="5072074"/>
          <a:ext cx="2592388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公式" r:id="rId1" imgW="18897600" imgH="4876800" progId="Equation.3">
                  <p:embed/>
                </p:oleObj>
              </mc:Choice>
              <mc:Fallback>
                <p:oleObj name="公式" r:id="rId1" imgW="18897600" imgH="4876800" progId="Equation.3">
                  <p:embed/>
                  <p:pic>
                    <p:nvPicPr>
                      <p:cNvPr id="0" name="图片 1024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071934" y="5072074"/>
                        <a:ext cx="2592388" cy="66833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95"/>
          <p:cNvGraphicFramePr>
            <a:graphicFrameLocks noChangeAspect="1"/>
          </p:cNvGraphicFramePr>
          <p:nvPr/>
        </p:nvGraphicFramePr>
        <p:xfrm>
          <a:off x="5143504" y="1714488"/>
          <a:ext cx="2349500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2" name="公式" r:id="rId3" imgW="18897600" imgH="4876800" progId="Equation.3">
                  <p:embed/>
                </p:oleObj>
              </mc:Choice>
              <mc:Fallback>
                <p:oleObj name="公式" r:id="rId3" imgW="18897600" imgH="4876800" progId="Equation.3">
                  <p:embed/>
                  <p:pic>
                    <p:nvPicPr>
                      <p:cNvPr id="0" name="图片 1101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143504" y="1714488"/>
                        <a:ext cx="2349500" cy="60642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33" name="Group 122"/>
          <p:cNvGrpSpPr/>
          <p:nvPr/>
        </p:nvGrpSpPr>
        <p:grpSpPr bwMode="auto">
          <a:xfrm>
            <a:off x="3786182" y="2500306"/>
            <a:ext cx="3563938" cy="2163762"/>
            <a:chOff x="340" y="2387"/>
            <a:chExt cx="2245" cy="1363"/>
          </a:xfrm>
        </p:grpSpPr>
        <p:sp>
          <p:nvSpPr>
            <p:cNvPr id="1036" name="Rectangle 71"/>
            <p:cNvSpPr>
              <a:spLocks noChangeArrowheads="1"/>
            </p:cNvSpPr>
            <p:nvPr/>
          </p:nvSpPr>
          <p:spPr bwMode="auto">
            <a:xfrm>
              <a:off x="2284" y="3185"/>
              <a:ext cx="301" cy="3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3200" b="1"/>
                <a:t>A</a:t>
              </a:r>
              <a:endParaRPr lang="en-US" altLang="zh-CN" sz="3200" b="1"/>
            </a:p>
          </p:txBody>
        </p:sp>
        <p:sp>
          <p:nvSpPr>
            <p:cNvPr id="1037" name="Rectangle 115"/>
            <p:cNvSpPr>
              <a:spLocks noChangeArrowheads="1"/>
            </p:cNvSpPr>
            <p:nvPr/>
          </p:nvSpPr>
          <p:spPr bwMode="auto">
            <a:xfrm>
              <a:off x="340" y="3385"/>
              <a:ext cx="301" cy="3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3200" b="1"/>
                <a:t>C</a:t>
              </a:r>
              <a:endParaRPr lang="en-US" altLang="zh-CN" sz="3200" b="1"/>
            </a:p>
          </p:txBody>
        </p:sp>
        <p:sp>
          <p:nvSpPr>
            <p:cNvPr id="1038" name="Rectangle 116"/>
            <p:cNvSpPr>
              <a:spLocks noChangeArrowheads="1"/>
            </p:cNvSpPr>
            <p:nvPr/>
          </p:nvSpPr>
          <p:spPr bwMode="auto">
            <a:xfrm>
              <a:off x="392" y="2387"/>
              <a:ext cx="301" cy="3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sz="3200" b="1"/>
                <a:t>B</a:t>
              </a:r>
              <a:endParaRPr lang="en-US" altLang="zh-CN" sz="3200" b="1"/>
            </a:p>
          </p:txBody>
        </p:sp>
        <p:graphicFrame>
          <p:nvGraphicFramePr>
            <p:cNvPr id="1028" name="Object 117"/>
            <p:cNvGraphicFramePr>
              <a:graphicFrameLocks noChangeAspect="1"/>
            </p:cNvGraphicFramePr>
            <p:nvPr/>
          </p:nvGraphicFramePr>
          <p:xfrm>
            <a:off x="1276" y="3448"/>
            <a:ext cx="215" cy="3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3" name="公式" r:id="rId4" imgW="3048000" imgH="4267200" progId="Equation.3">
                    <p:embed/>
                  </p:oleObj>
                </mc:Choice>
                <mc:Fallback>
                  <p:oleObj name="公式" r:id="rId4" imgW="3048000" imgH="4267200" progId="Equation.3">
                    <p:embed/>
                    <p:pic>
                      <p:nvPicPr>
                        <p:cNvPr id="0" name="图片 1102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276" y="3448"/>
                          <a:ext cx="215" cy="301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9" name="Object 118"/>
            <p:cNvGraphicFramePr>
              <a:graphicFrameLocks noChangeAspect="1"/>
            </p:cNvGraphicFramePr>
            <p:nvPr/>
          </p:nvGraphicFramePr>
          <p:xfrm>
            <a:off x="1276" y="2768"/>
            <a:ext cx="220" cy="2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4" name="公式" r:id="rId6" imgW="2743200" imgH="3352800" progId="Equation.3">
                    <p:embed/>
                  </p:oleObj>
                </mc:Choice>
                <mc:Fallback>
                  <p:oleObj name="公式" r:id="rId6" imgW="2743200" imgH="3352800" progId="Equation.3">
                    <p:embed/>
                    <p:pic>
                      <p:nvPicPr>
                        <p:cNvPr id="0" name="图片 1103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276" y="2768"/>
                          <a:ext cx="220" cy="269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39" name="AutoShape 119"/>
            <p:cNvSpPr>
              <a:spLocks noChangeArrowheads="1"/>
            </p:cNvSpPr>
            <p:nvPr/>
          </p:nvSpPr>
          <p:spPr bwMode="auto">
            <a:xfrm>
              <a:off x="589" y="2719"/>
              <a:ext cx="1678" cy="725"/>
            </a:xfrm>
            <a:prstGeom prst="rtTriangle">
              <a:avLst/>
            </a:prstGeom>
            <a:solidFill>
              <a:srgbClr val="FF6600"/>
            </a:solidFill>
            <a:ln w="28575" algn="ctr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0" name="Rectangle 120"/>
            <p:cNvSpPr>
              <a:spLocks noChangeArrowheads="1"/>
            </p:cNvSpPr>
            <p:nvPr/>
          </p:nvSpPr>
          <p:spPr bwMode="auto">
            <a:xfrm>
              <a:off x="589" y="3309"/>
              <a:ext cx="136" cy="136"/>
            </a:xfrm>
            <a:prstGeom prst="rect">
              <a:avLst/>
            </a:prstGeom>
            <a:solidFill>
              <a:srgbClr val="FF6600"/>
            </a:solidFill>
            <a:ln w="25400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aphicFrame>
          <p:nvGraphicFramePr>
            <p:cNvPr id="1030" name="Object 121"/>
            <p:cNvGraphicFramePr>
              <a:graphicFrameLocks noChangeAspect="1"/>
            </p:cNvGraphicFramePr>
            <p:nvPr/>
          </p:nvGraphicFramePr>
          <p:xfrm>
            <a:off x="408" y="3037"/>
            <a:ext cx="203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5" name="公式" r:id="rId8" imgW="3048000" imgH="3352800" progId="Equation.3">
                    <p:embed/>
                  </p:oleObj>
                </mc:Choice>
                <mc:Fallback>
                  <p:oleObj name="公式" r:id="rId8" imgW="3048000" imgH="3352800" progId="Equation.3">
                    <p:embed/>
                    <p:pic>
                      <p:nvPicPr>
                        <p:cNvPr id="0" name="图片 1104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08" y="3037"/>
                          <a:ext cx="203" cy="224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34" name="Rectangle 124"/>
          <p:cNvSpPr>
            <a:spLocks noChangeArrowheads="1"/>
          </p:cNvSpPr>
          <p:nvPr/>
        </p:nvSpPr>
        <p:spPr bwMode="auto">
          <a:xfrm>
            <a:off x="-254000" y="0"/>
            <a:ext cx="441325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endParaRPr kumimoji="1" lang="zh-CN" altLang="en-US" sz="4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035" name="矩形 15"/>
          <p:cNvSpPr>
            <a:spLocks noChangeArrowheads="1"/>
          </p:cNvSpPr>
          <p:nvPr/>
        </p:nvSpPr>
        <p:spPr bwMode="auto">
          <a:xfrm>
            <a:off x="214313" y="214313"/>
            <a:ext cx="3271837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</a:rPr>
              <a:t>一、复习回顾</a:t>
            </a:r>
            <a:endParaRPr lang="zh-CN" altLang="en-US" sz="4000" b="1" dirty="0"/>
          </a:p>
        </p:txBody>
      </p:sp>
      <p:sp>
        <p:nvSpPr>
          <p:cNvPr id="17" name="矩形 16"/>
          <p:cNvSpPr/>
          <p:nvPr/>
        </p:nvSpPr>
        <p:spPr>
          <a:xfrm>
            <a:off x="714348" y="5857892"/>
            <a:ext cx="6286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4000" b="1" dirty="0" smtClean="0">
                <a:latin typeface="+mn-ea"/>
                <a:ea typeface="+mn-ea"/>
              </a:rPr>
              <a:t>2</a:t>
            </a:r>
            <a:r>
              <a:rPr lang="zh-CN" altLang="en-US" sz="4000" b="1" dirty="0" smtClean="0">
                <a:latin typeface="+mn-ea"/>
                <a:ea typeface="+mn-ea"/>
              </a:rPr>
              <a:t>、两点之间，线段</a:t>
            </a:r>
            <a:r>
              <a:rPr lang="zh-CN" altLang="en-US" sz="4000" dirty="0" smtClean="0">
                <a:solidFill>
                  <a:srgbClr val="FF0000"/>
                </a:solidFill>
                <a:latin typeface="+mn-ea"/>
                <a:ea typeface="+mn-ea"/>
              </a:rPr>
              <a:t>最短</a:t>
            </a:r>
            <a:r>
              <a:rPr lang="zh-CN" altLang="en-US" sz="4000" b="1" dirty="0" smtClean="0">
                <a:solidFill>
                  <a:srgbClr val="002060"/>
                </a:solidFill>
                <a:latin typeface="+mn-ea"/>
                <a:ea typeface="+mn-ea"/>
              </a:rPr>
              <a:t>。</a:t>
            </a:r>
            <a:endParaRPr lang="zh-CN" altLang="en-US" sz="4000" dirty="0" smtClean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5"/>
          <p:cNvSpPr>
            <a:spLocks noChangeArrowheads="1"/>
          </p:cNvSpPr>
          <p:nvPr/>
        </p:nvSpPr>
        <p:spPr bwMode="auto">
          <a:xfrm>
            <a:off x="357188" y="857250"/>
            <a:ext cx="8786812" cy="13849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defRPr/>
            </a:pPr>
            <a:r>
              <a:rPr lang="en-US" altLang="zh-CN" sz="2800" dirty="0">
                <a:solidFill>
                  <a:schemeClr val="tx2"/>
                </a:solidFill>
                <a:latin typeface="+mn-ea"/>
                <a:ea typeface="+mn-ea"/>
              </a:rPr>
              <a:t>1</a:t>
            </a:r>
            <a:r>
              <a:rPr lang="zh-CN" altLang="en-US" sz="2800" dirty="0" smtClean="0">
                <a:solidFill>
                  <a:schemeClr val="tx2"/>
                </a:solidFill>
                <a:latin typeface="+mn-ea"/>
                <a:ea typeface="+mn-ea"/>
              </a:rPr>
              <a:t>、如</a:t>
            </a:r>
            <a: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  <a:t>图，求出下列直角三角形中未知边的长度。</a:t>
            </a:r>
            <a:b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</a:br>
            <a:r>
              <a:rPr lang="en-US" sz="2800" dirty="0">
                <a:solidFill>
                  <a:schemeClr val="tx2"/>
                </a:solidFill>
                <a:latin typeface="+mn-ea"/>
                <a:ea typeface="+mn-ea"/>
              </a:rPr>
              <a:t>                        </a:t>
            </a:r>
            <a:b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</a:b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7171" name="矩形 6"/>
          <p:cNvSpPr>
            <a:spLocks noChangeArrowheads="1"/>
          </p:cNvSpPr>
          <p:nvPr/>
        </p:nvSpPr>
        <p:spPr bwMode="auto">
          <a:xfrm>
            <a:off x="285720" y="5130800"/>
            <a:ext cx="8643968" cy="9540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sz="2800" dirty="0">
                <a:solidFill>
                  <a:schemeClr val="tx2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  <a:t>、在直角三角形中，若两直角边的长分别为</a:t>
            </a:r>
            <a:r>
              <a:rPr lang="en-US" altLang="zh-CN" sz="2800" dirty="0" smtClean="0">
                <a:solidFill>
                  <a:schemeClr val="tx2"/>
                </a:solidFill>
                <a:latin typeface="+mn-ea"/>
                <a:ea typeface="+mn-ea"/>
              </a:rPr>
              <a:t>1cm</a:t>
            </a:r>
            <a:r>
              <a:rPr lang="zh-CN" altLang="en-US" sz="2800" dirty="0" smtClean="0">
                <a:solidFill>
                  <a:schemeClr val="tx2"/>
                </a:solidFill>
                <a:latin typeface="+mn-ea"/>
                <a:ea typeface="+mn-ea"/>
              </a:rPr>
              <a:t>和</a:t>
            </a:r>
            <a:r>
              <a:rPr lang="en-US" altLang="zh-CN" sz="2800" dirty="0" smtClean="0">
                <a:solidFill>
                  <a:schemeClr val="tx2"/>
                </a:solidFill>
                <a:latin typeface="+mn-ea"/>
                <a:ea typeface="+mn-ea"/>
              </a:rPr>
              <a:t>2cm,</a:t>
            </a:r>
            <a: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  <a:t>则斜边长为</a:t>
            </a:r>
            <a:r>
              <a:rPr lang="en-US" altLang="zh-CN" sz="2800" dirty="0" smtClean="0">
                <a:solidFill>
                  <a:schemeClr val="tx2"/>
                </a:solidFill>
                <a:latin typeface="+mn-ea"/>
                <a:ea typeface="+mn-ea"/>
              </a:rPr>
              <a:t>______cm</a:t>
            </a:r>
            <a:r>
              <a:rPr lang="zh-CN" altLang="en-US" sz="2800" dirty="0" smtClean="0">
                <a:solidFill>
                  <a:schemeClr val="tx2"/>
                </a:solidFill>
                <a:latin typeface="+mn-ea"/>
                <a:ea typeface="+mn-ea"/>
              </a:rPr>
              <a:t>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7172" name="矩形 7"/>
          <p:cNvSpPr>
            <a:spLocks noChangeArrowheads="1"/>
          </p:cNvSpPr>
          <p:nvPr/>
        </p:nvSpPr>
        <p:spPr bwMode="auto">
          <a:xfrm>
            <a:off x="571500" y="214313"/>
            <a:ext cx="3272050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</a:rPr>
              <a:t>二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、课前热身</a:t>
            </a:r>
            <a:endParaRPr lang="zh-CN" sz="4000" b="1" dirty="0">
              <a:solidFill>
                <a:srgbClr val="FF0000"/>
              </a:solidFill>
            </a:endParaRPr>
          </a:p>
        </p:txBody>
      </p:sp>
      <p:sp>
        <p:nvSpPr>
          <p:cNvPr id="717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7176" name="组合 33"/>
          <p:cNvGrpSpPr/>
          <p:nvPr/>
        </p:nvGrpSpPr>
        <p:grpSpPr bwMode="auto">
          <a:xfrm>
            <a:off x="857224" y="2000240"/>
            <a:ext cx="2071688" cy="1390650"/>
            <a:chOff x="6357950" y="2000240"/>
            <a:chExt cx="2071702" cy="1390359"/>
          </a:xfrm>
        </p:grpSpPr>
        <p:grpSp>
          <p:nvGrpSpPr>
            <p:cNvPr id="7184" name="Group 24"/>
            <p:cNvGrpSpPr/>
            <p:nvPr/>
          </p:nvGrpSpPr>
          <p:grpSpPr bwMode="auto">
            <a:xfrm>
              <a:off x="6643702" y="2000240"/>
              <a:ext cx="1785950" cy="1000132"/>
              <a:chOff x="7496" y="8310"/>
              <a:chExt cx="2059" cy="1270"/>
            </a:xfrm>
          </p:grpSpPr>
          <p:sp>
            <p:nvSpPr>
              <p:cNvPr id="7188" name="AutoShape 25"/>
              <p:cNvSpPr>
                <a:spLocks noChangeArrowheads="1"/>
              </p:cNvSpPr>
              <p:nvPr/>
            </p:nvSpPr>
            <p:spPr bwMode="auto">
              <a:xfrm>
                <a:off x="7496" y="8310"/>
                <a:ext cx="2059" cy="1270"/>
              </a:xfrm>
              <a:prstGeom prst="rtTriangl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89" name="Rectangle 26"/>
              <p:cNvSpPr>
                <a:spLocks noChangeArrowheads="1"/>
              </p:cNvSpPr>
              <p:nvPr/>
            </p:nvSpPr>
            <p:spPr bwMode="auto">
              <a:xfrm>
                <a:off x="7496" y="9405"/>
                <a:ext cx="229" cy="175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7185" name="TextBox 26"/>
            <p:cNvSpPr txBox="1">
              <a:spLocks noChangeArrowheads="1"/>
            </p:cNvSpPr>
            <p:nvPr/>
          </p:nvSpPr>
          <p:spPr bwMode="auto">
            <a:xfrm>
              <a:off x="6357950" y="2357430"/>
              <a:ext cx="214314" cy="3693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/>
                <a:t>3</a:t>
              </a:r>
              <a:endParaRPr lang="zh-CN" altLang="en-US"/>
            </a:p>
          </p:txBody>
        </p:sp>
        <p:sp>
          <p:nvSpPr>
            <p:cNvPr id="7186" name="TextBox 30"/>
            <p:cNvSpPr txBox="1">
              <a:spLocks noChangeArrowheads="1"/>
            </p:cNvSpPr>
            <p:nvPr/>
          </p:nvSpPr>
          <p:spPr bwMode="auto">
            <a:xfrm>
              <a:off x="7429520" y="2059536"/>
              <a:ext cx="214314" cy="3693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/>
                <a:t>5</a:t>
              </a:r>
              <a:endParaRPr lang="zh-CN" altLang="en-US"/>
            </a:p>
          </p:txBody>
        </p:sp>
        <p:sp>
          <p:nvSpPr>
            <p:cNvPr id="7187" name="TextBox 31"/>
            <p:cNvSpPr txBox="1">
              <a:spLocks noChangeArrowheads="1"/>
            </p:cNvSpPr>
            <p:nvPr/>
          </p:nvSpPr>
          <p:spPr bwMode="auto">
            <a:xfrm>
              <a:off x="7286644" y="2928934"/>
              <a:ext cx="214314" cy="4616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 sz="2400"/>
                <a:t>x</a:t>
              </a:r>
              <a:endParaRPr lang="zh-CN" altLang="en-US" sz="2400"/>
            </a:p>
          </p:txBody>
        </p:sp>
      </p:grpSp>
      <p:sp>
        <p:nvSpPr>
          <p:cNvPr id="7178" name="TextBox 34"/>
          <p:cNvSpPr txBox="1">
            <a:spLocks noChangeArrowheads="1"/>
          </p:cNvSpPr>
          <p:nvPr/>
        </p:nvSpPr>
        <p:spPr bwMode="auto">
          <a:xfrm>
            <a:off x="928688" y="3714750"/>
            <a:ext cx="1571625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dirty="0"/>
              <a:t>x</a:t>
            </a:r>
            <a:r>
              <a:rPr lang="en-US" altLang="zh-CN" dirty="0" smtClean="0"/>
              <a:t>=______</a:t>
            </a:r>
            <a:endParaRPr lang="zh-CN" altLang="en-US" dirty="0"/>
          </a:p>
        </p:txBody>
      </p:sp>
      <p:sp>
        <p:nvSpPr>
          <p:cNvPr id="7179" name="TextBox 35"/>
          <p:cNvSpPr txBox="1">
            <a:spLocks noChangeArrowheads="1"/>
          </p:cNvSpPr>
          <p:nvPr/>
        </p:nvSpPr>
        <p:spPr bwMode="auto">
          <a:xfrm>
            <a:off x="4071938" y="3714750"/>
            <a:ext cx="1571625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/>
              <a:t>b=______</a:t>
            </a:r>
            <a:endParaRPr lang="zh-CN" altLang="en-US"/>
          </a:p>
        </p:txBody>
      </p:sp>
      <p:sp>
        <p:nvSpPr>
          <p:cNvPr id="7180" name="TextBox 36"/>
          <p:cNvSpPr txBox="1">
            <a:spLocks noChangeArrowheads="1"/>
          </p:cNvSpPr>
          <p:nvPr/>
        </p:nvSpPr>
        <p:spPr bwMode="auto">
          <a:xfrm>
            <a:off x="7072313" y="3714750"/>
            <a:ext cx="1571625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dirty="0"/>
              <a:t>c</a:t>
            </a:r>
            <a:r>
              <a:rPr lang="en-US" altLang="zh-CN" dirty="0" smtClean="0"/>
              <a:t>=______</a:t>
            </a:r>
            <a:endParaRPr lang="zh-CN" altLang="en-US" dirty="0"/>
          </a:p>
        </p:txBody>
      </p:sp>
      <p:sp>
        <p:nvSpPr>
          <p:cNvPr id="7181" name="TextBox 37"/>
          <p:cNvSpPr txBox="1">
            <a:spLocks noChangeArrowheads="1"/>
          </p:cNvSpPr>
          <p:nvPr/>
        </p:nvSpPr>
        <p:spPr bwMode="auto">
          <a:xfrm>
            <a:off x="7715272" y="3500438"/>
            <a:ext cx="58578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13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182" name="TextBox 39"/>
          <p:cNvSpPr txBox="1">
            <a:spLocks noChangeArrowheads="1"/>
          </p:cNvSpPr>
          <p:nvPr/>
        </p:nvSpPr>
        <p:spPr bwMode="auto">
          <a:xfrm>
            <a:off x="1643042" y="3500438"/>
            <a:ext cx="385762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4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183" name="TextBox 41"/>
          <p:cNvSpPr txBox="1">
            <a:spLocks noChangeArrowheads="1"/>
          </p:cNvSpPr>
          <p:nvPr/>
        </p:nvSpPr>
        <p:spPr bwMode="auto">
          <a:xfrm>
            <a:off x="4786313" y="3500438"/>
            <a:ext cx="385762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8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298" y="5500702"/>
            <a:ext cx="500034" cy="583373"/>
          </a:xfrm>
          <a:prstGeom prst="rect">
            <a:avLst/>
          </a:prstGeom>
          <a:noFill/>
        </p:spPr>
      </p:pic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6" name="图片 25"/>
          <p:cNvPicPr/>
          <p:nvPr/>
        </p:nvPicPr>
        <p:blipFill>
          <a:blip r:embed="rId2">
            <a:lum bright="4000" contrast="2000"/>
          </a:blip>
          <a:srcRect l="15555"/>
          <a:stretch>
            <a:fillRect/>
          </a:stretch>
        </p:blipFill>
        <p:spPr bwMode="auto">
          <a:xfrm>
            <a:off x="6610350" y="1785926"/>
            <a:ext cx="2533650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/>
          <a:srcRect l="17542"/>
          <a:stretch>
            <a:fillRect/>
          </a:stretch>
        </p:blipFill>
        <p:spPr bwMode="auto">
          <a:xfrm>
            <a:off x="4000496" y="1928802"/>
            <a:ext cx="1857388" cy="1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1" grpId="0"/>
      <p:bldP spid="7182" grpId="0"/>
      <p:bldP spid="71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 1"/>
          <p:cNvSpPr>
            <a:spLocks noGrp="1"/>
          </p:cNvSpPr>
          <p:nvPr>
            <p:ph type="title"/>
          </p:nvPr>
        </p:nvSpPr>
        <p:spPr>
          <a:xfrm>
            <a:off x="142913" y="357166"/>
            <a:ext cx="9858375" cy="2000250"/>
          </a:xfrm>
        </p:spPr>
        <p:txBody>
          <a:bodyPr/>
          <a:lstStyle/>
          <a:p>
            <a:pPr algn="l">
              <a:defRPr/>
            </a:pPr>
            <a:br>
              <a:rPr lang="zh-CN" altLang="zh-CN" sz="2800" dirty="0" smtClean="0">
                <a:latin typeface="+mn-ea"/>
                <a:ea typeface="+mn-ea"/>
              </a:rPr>
            </a:br>
            <a:br>
              <a:rPr lang="en-US" altLang="zh-CN" sz="2800" dirty="0" smtClean="0">
                <a:latin typeface="+mn-ea"/>
                <a:ea typeface="+mn-ea"/>
              </a:rPr>
            </a:br>
            <a:br>
              <a:rPr lang="en-US" altLang="zh-CN" sz="2800" dirty="0" smtClean="0">
                <a:latin typeface="+mn-ea"/>
                <a:ea typeface="+mn-ea"/>
              </a:rPr>
            </a:br>
            <a:br>
              <a:rPr lang="en-US" altLang="zh-CN" sz="2800" dirty="0" smtClean="0">
                <a:latin typeface="+mn-ea"/>
                <a:ea typeface="+mn-ea"/>
              </a:rPr>
            </a:br>
            <a:br>
              <a:rPr lang="en-US" altLang="zh-CN" sz="2800" dirty="0" smtClean="0">
                <a:latin typeface="+mn-ea"/>
                <a:ea typeface="+mn-ea"/>
              </a:rPr>
            </a:br>
            <a:br>
              <a:rPr lang="en-US" altLang="zh-CN" sz="2800" dirty="0" smtClean="0">
                <a:latin typeface="+mn-ea"/>
                <a:ea typeface="+mn-ea"/>
              </a:rPr>
            </a:br>
            <a:br>
              <a:rPr lang="en-US" altLang="zh-CN" sz="2800" dirty="0" smtClean="0">
                <a:latin typeface="+mn-ea"/>
                <a:ea typeface="+mn-ea"/>
              </a:rPr>
            </a:br>
            <a:br>
              <a:rPr lang="en-US" altLang="zh-CN" sz="2800" dirty="0" smtClean="0">
                <a:latin typeface="+mn-ea"/>
                <a:ea typeface="+mn-ea"/>
              </a:rPr>
            </a:br>
            <a:br>
              <a:rPr lang="en-US" altLang="zh-CN" sz="2800" dirty="0" smtClean="0">
                <a:latin typeface="+mn-ea"/>
                <a:ea typeface="+mn-ea"/>
              </a:rPr>
            </a:br>
            <a:br>
              <a:rPr lang="en-US" altLang="zh-CN" sz="2800" dirty="0" smtClean="0">
                <a:latin typeface="+mn-ea"/>
                <a:ea typeface="+mn-ea"/>
              </a:rPr>
            </a:br>
            <a:r>
              <a:rPr lang="en-US" altLang="zh-CN" sz="2800" dirty="0" smtClean="0">
                <a:latin typeface="+mn-ea"/>
                <a:ea typeface="+mn-ea"/>
              </a:rPr>
              <a:t>3</a:t>
            </a:r>
            <a:r>
              <a:rPr lang="zh-CN" sz="2800" dirty="0" smtClean="0">
                <a:latin typeface="+mn-ea"/>
                <a:ea typeface="+mn-ea"/>
              </a:rPr>
              <a:t>、</a:t>
            </a:r>
            <a:r>
              <a:rPr lang="zh-CN" altLang="en-US" sz="2800" dirty="0" smtClean="0">
                <a:latin typeface="+mn-ea"/>
                <a:ea typeface="+mn-ea"/>
              </a:rPr>
              <a:t>已知</a:t>
            </a:r>
            <a:r>
              <a:rPr lang="zh-CN" sz="2800" dirty="0" smtClean="0">
                <a:latin typeface="+mn-ea"/>
                <a:ea typeface="+mn-ea"/>
              </a:rPr>
              <a:t>直角</a:t>
            </a:r>
            <a:r>
              <a:rPr lang="zh-CN" altLang="en-US" sz="2800" dirty="0" smtClean="0">
                <a:latin typeface="+mn-ea"/>
                <a:ea typeface="+mn-ea"/>
              </a:rPr>
              <a:t>三角形</a:t>
            </a:r>
            <a:r>
              <a:rPr lang="zh-CN" sz="2800" dirty="0" smtClean="0">
                <a:latin typeface="+mn-ea"/>
                <a:ea typeface="+mn-ea"/>
              </a:rPr>
              <a:t>中</a:t>
            </a:r>
            <a:r>
              <a:rPr lang="zh-CN" altLang="en-US" sz="2800" dirty="0" smtClean="0">
                <a:latin typeface="+mn-ea"/>
                <a:ea typeface="+mn-ea"/>
              </a:rPr>
              <a:t>两条边长为</a:t>
            </a:r>
            <a:r>
              <a:rPr lang="en-US" altLang="zh-CN" sz="2800" dirty="0" smtClean="0">
                <a:latin typeface="+mn-ea"/>
                <a:ea typeface="+mn-ea"/>
              </a:rPr>
              <a:t>3cm</a:t>
            </a:r>
            <a:r>
              <a:rPr lang="zh-CN" altLang="en-US" sz="2800" dirty="0" smtClean="0">
                <a:latin typeface="+mn-ea"/>
                <a:ea typeface="+mn-ea"/>
              </a:rPr>
              <a:t>和</a:t>
            </a:r>
            <a:r>
              <a:rPr lang="en-US" altLang="zh-CN" sz="2800" dirty="0" smtClean="0">
                <a:latin typeface="+mn-ea"/>
                <a:ea typeface="+mn-ea"/>
              </a:rPr>
              <a:t>4cm, </a:t>
            </a:r>
            <a:r>
              <a:rPr lang="zh-CN" sz="2800" dirty="0" smtClean="0">
                <a:latin typeface="+mn-ea"/>
                <a:ea typeface="+mn-ea"/>
              </a:rPr>
              <a:t>则</a:t>
            </a:r>
            <a:r>
              <a:rPr lang="zh-CN" altLang="en-US" sz="2800" dirty="0" smtClean="0">
                <a:latin typeface="+mn-ea"/>
                <a:ea typeface="+mn-ea"/>
              </a:rPr>
              <a:t>第三条</a:t>
            </a:r>
            <a:br>
              <a:rPr lang="en-US" altLang="zh-CN" sz="2800" dirty="0" smtClean="0">
                <a:latin typeface="+mn-ea"/>
                <a:ea typeface="+mn-ea"/>
              </a:rPr>
            </a:br>
            <a:r>
              <a:rPr lang="zh-CN" altLang="en-US" sz="2800" dirty="0" smtClean="0">
                <a:latin typeface="+mn-ea"/>
                <a:ea typeface="+mn-ea"/>
              </a:rPr>
              <a:t>边</a:t>
            </a:r>
            <a:r>
              <a:rPr lang="zh-CN" sz="2800" dirty="0" smtClean="0">
                <a:latin typeface="+mn-ea"/>
                <a:ea typeface="+mn-ea"/>
              </a:rPr>
              <a:t>的长是</a:t>
            </a:r>
            <a:r>
              <a:rPr lang="en-US" altLang="zh-CN" sz="2800" dirty="0" smtClean="0">
                <a:latin typeface="+mn-ea"/>
                <a:ea typeface="+mn-ea"/>
              </a:rPr>
              <a:t>_______ cm</a:t>
            </a:r>
            <a:r>
              <a:rPr lang="zh-CN" sz="2800" dirty="0" smtClean="0">
                <a:latin typeface="+mn-ea"/>
                <a:ea typeface="+mn-ea"/>
              </a:rPr>
              <a:t>。 </a:t>
            </a:r>
            <a:br>
              <a:rPr lang="en-US" altLang="zh-CN" sz="2800" dirty="0" smtClean="0">
                <a:latin typeface="+mn-ea"/>
                <a:ea typeface="+mn-ea"/>
              </a:rPr>
            </a:br>
            <a:br>
              <a:rPr lang="zh-CN" sz="2800" dirty="0" smtClean="0">
                <a:latin typeface="+mn-ea"/>
                <a:ea typeface="+mn-ea"/>
              </a:rPr>
            </a:br>
            <a:r>
              <a:rPr lang="en-US" sz="2800" b="1" dirty="0" smtClean="0">
                <a:latin typeface="+mn-ea"/>
                <a:ea typeface="+mn-ea"/>
              </a:rPr>
              <a:t> </a:t>
            </a:r>
            <a:br>
              <a:rPr lang="zh-CN" sz="2800" dirty="0" smtClean="0">
                <a:latin typeface="+mn-ea"/>
                <a:ea typeface="+mn-ea"/>
              </a:rPr>
            </a:br>
            <a:br>
              <a:rPr lang="en-US" altLang="zh-CN" sz="2800" dirty="0" smtClean="0">
                <a:latin typeface="+mn-ea"/>
                <a:ea typeface="+mn-ea"/>
              </a:rPr>
            </a:br>
            <a:br>
              <a:rPr lang="en-US" altLang="zh-CN" sz="2800" dirty="0" smtClean="0">
                <a:latin typeface="+mn-ea"/>
                <a:ea typeface="+mn-ea"/>
              </a:rPr>
            </a:br>
            <a:br>
              <a:rPr lang="en-US" altLang="zh-CN" sz="2800" dirty="0" smtClean="0">
                <a:latin typeface="+mn-ea"/>
                <a:ea typeface="+mn-ea"/>
              </a:rPr>
            </a:br>
            <a:br>
              <a:rPr lang="en-US" altLang="zh-CN" sz="2800" dirty="0" smtClean="0">
                <a:latin typeface="+mn-ea"/>
                <a:ea typeface="+mn-ea"/>
              </a:rPr>
            </a:br>
            <a:br>
              <a:rPr lang="en-US" altLang="zh-CN" sz="2800" dirty="0" smtClean="0">
                <a:latin typeface="+mn-ea"/>
                <a:ea typeface="+mn-ea"/>
              </a:rPr>
            </a:br>
            <a:br>
              <a:rPr lang="en-US" altLang="zh-CN" sz="2800" dirty="0" smtClean="0">
                <a:latin typeface="+mn-ea"/>
                <a:ea typeface="+mn-ea"/>
              </a:rPr>
            </a:br>
            <a:endParaRPr lang="zh-CN" altLang="en-US" sz="2800" dirty="0" smtClean="0">
              <a:latin typeface="+mn-ea"/>
              <a:ea typeface="+mn-ea"/>
            </a:endParaRPr>
          </a:p>
        </p:txBody>
      </p:sp>
      <p:sp>
        <p:nvSpPr>
          <p:cNvPr id="8195" name="矩形 6"/>
          <p:cNvSpPr>
            <a:spLocks noChangeArrowheads="1"/>
          </p:cNvSpPr>
          <p:nvPr/>
        </p:nvSpPr>
        <p:spPr bwMode="auto">
          <a:xfrm>
            <a:off x="142875" y="3286125"/>
            <a:ext cx="8215313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defRPr/>
            </a:pPr>
            <a:r>
              <a:rPr lang="en-US" altLang="zh-CN" sz="2800" dirty="0">
                <a:solidFill>
                  <a:schemeClr val="tx2"/>
                </a:solidFill>
                <a:latin typeface="+mn-ea"/>
                <a:ea typeface="+mn-ea"/>
              </a:rPr>
              <a:t>4</a:t>
            </a:r>
            <a: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  <a:t>、已知在</a:t>
            </a:r>
            <a:r>
              <a:rPr lang="en-US" altLang="zh-CN" sz="2800" dirty="0" err="1">
                <a:solidFill>
                  <a:schemeClr val="tx2"/>
                </a:solidFill>
                <a:latin typeface="+mn-ea"/>
                <a:ea typeface="+mn-ea"/>
              </a:rPr>
              <a:t>Rt</a:t>
            </a:r>
            <a: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  <a:t>△</a:t>
            </a:r>
            <a:r>
              <a:rPr lang="en-US" altLang="zh-CN" sz="2800" dirty="0">
                <a:solidFill>
                  <a:schemeClr val="tx2"/>
                </a:solidFill>
                <a:latin typeface="+mn-ea"/>
                <a:ea typeface="+mn-ea"/>
              </a:rPr>
              <a:t>ABC</a:t>
            </a:r>
            <a: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  <a:t>中，∠</a:t>
            </a:r>
            <a:r>
              <a:rPr lang="en-US" altLang="zh-CN" sz="2800" dirty="0">
                <a:solidFill>
                  <a:schemeClr val="tx2"/>
                </a:solidFill>
                <a:latin typeface="+mn-ea"/>
                <a:ea typeface="+mn-ea"/>
              </a:rPr>
              <a:t>ACB=90°</a:t>
            </a:r>
            <a: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  <a:t>，</a:t>
            </a:r>
            <a:r>
              <a:rPr lang="en-US" altLang="zh-CN" sz="2800" dirty="0">
                <a:solidFill>
                  <a:schemeClr val="tx2"/>
                </a:solidFill>
                <a:latin typeface="+mn-ea"/>
                <a:ea typeface="+mn-ea"/>
              </a:rPr>
              <a:t>BC=8</a:t>
            </a:r>
            <a: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  <a:t>，</a:t>
            </a:r>
            <a:r>
              <a:rPr lang="en-US" altLang="zh-CN" sz="2800" dirty="0">
                <a:solidFill>
                  <a:schemeClr val="tx2"/>
                </a:solidFill>
                <a:latin typeface="+mn-ea"/>
                <a:ea typeface="+mn-ea"/>
              </a:rPr>
              <a:t>AB=10</a:t>
            </a:r>
            <a: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  <a:t>，</a:t>
            </a:r>
            <a:r>
              <a:rPr lang="en-US" altLang="zh-CN" sz="2800" dirty="0">
                <a:solidFill>
                  <a:schemeClr val="tx2"/>
                </a:solidFill>
                <a:latin typeface="+mn-ea"/>
                <a:ea typeface="+mn-ea"/>
              </a:rPr>
              <a:t>CD</a:t>
            </a:r>
            <a: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  <a:t>是斜边</a:t>
            </a:r>
            <a:r>
              <a:rPr lang="en-US" altLang="zh-CN" sz="2800" dirty="0">
                <a:solidFill>
                  <a:schemeClr val="tx2"/>
                </a:solidFill>
                <a:latin typeface="+mn-ea"/>
                <a:ea typeface="+mn-ea"/>
              </a:rPr>
              <a:t>AB</a:t>
            </a:r>
            <a: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  <a:t>上的高， 则</a:t>
            </a:r>
            <a:r>
              <a:rPr lang="en-US" sz="2800" dirty="0">
                <a:solidFill>
                  <a:schemeClr val="tx2"/>
                </a:solidFill>
                <a:latin typeface="+mn-ea"/>
                <a:ea typeface="+mn-ea"/>
              </a:rPr>
              <a:t> </a:t>
            </a:r>
            <a:r>
              <a:rPr lang="en-US" altLang="zh-CN" sz="2800" dirty="0">
                <a:solidFill>
                  <a:schemeClr val="tx2"/>
                </a:solidFill>
                <a:latin typeface="+mn-ea"/>
                <a:ea typeface="+mn-ea"/>
              </a:rPr>
              <a:t>CD</a:t>
            </a:r>
            <a: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  <a:t>的长为</a:t>
            </a:r>
            <a:r>
              <a:rPr lang="en-US" altLang="zh-CN" sz="2800" dirty="0">
                <a:solidFill>
                  <a:schemeClr val="tx2"/>
                </a:solidFill>
                <a:latin typeface="+mn-ea"/>
                <a:ea typeface="+mn-ea"/>
              </a:rPr>
              <a:t>____________</a:t>
            </a:r>
            <a: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  <a:t>。</a:t>
            </a:r>
            <a:br>
              <a:rPr lang="zh-CN" altLang="en-US" sz="2800" dirty="0">
                <a:solidFill>
                  <a:schemeClr val="tx2"/>
                </a:solidFill>
                <a:latin typeface="+mn-ea"/>
                <a:ea typeface="+mn-ea"/>
              </a:rPr>
            </a:b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TextBox 37"/>
          <p:cNvSpPr txBox="1">
            <a:spLocks noChangeArrowheads="1"/>
          </p:cNvSpPr>
          <p:nvPr/>
        </p:nvSpPr>
        <p:spPr bwMode="auto">
          <a:xfrm>
            <a:off x="6286512" y="3691598"/>
            <a:ext cx="684804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4.8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14480" y="1500174"/>
            <a:ext cx="1071570" cy="5416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57158" y="831819"/>
            <a:ext cx="7743854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en-US" sz="2800" b="1" dirty="0" smtClean="0">
                <a:solidFill>
                  <a:srgbClr val="000000"/>
                </a:solidFill>
                <a:latin typeface="宋体" panose="02010600030101010101" pitchFamily="2" charset="-122"/>
              </a:rPr>
              <a:t>如图</a:t>
            </a:r>
            <a:r>
              <a:rPr lang="zh-CN" sz="2800" b="1" dirty="0" smtClean="0">
                <a:solidFill>
                  <a:srgbClr val="000000"/>
                </a:solidFill>
                <a:latin typeface="宋体" panose="02010600030101010101" pitchFamily="2" charset="-122"/>
              </a:rPr>
              <a:t>有</a:t>
            </a:r>
            <a:r>
              <a:rPr 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一长方形公园，如果游人要从</a:t>
            </a:r>
            <a:r>
              <a:rPr lang="zh-CN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A</a:t>
            </a:r>
            <a:r>
              <a:rPr 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景点走到</a:t>
            </a:r>
            <a:r>
              <a:rPr lang="zh-CN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C</a:t>
            </a:r>
            <a:r>
              <a:rPr 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景点，</a:t>
            </a:r>
            <a:r>
              <a:rPr lang="zh-CN" sz="28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至少</a:t>
            </a:r>
            <a:r>
              <a:rPr lang="zh-CN" sz="2800" b="1" dirty="0" smtClean="0">
                <a:solidFill>
                  <a:srgbClr val="000000"/>
                </a:solidFill>
                <a:latin typeface="宋体" panose="02010600030101010101" pitchFamily="2" charset="-122"/>
              </a:rPr>
              <a:t>要走</a:t>
            </a:r>
            <a:r>
              <a:rPr lang="zh-CN" sz="2800" b="1" u="sng" dirty="0" smtClean="0">
                <a:solidFill>
                  <a:srgbClr val="000000"/>
                </a:solidFill>
                <a:latin typeface="宋体" panose="02010600030101010101" pitchFamily="2" charset="-122"/>
              </a:rPr>
              <a:t>     </a:t>
            </a:r>
            <a:r>
              <a:rPr lang="zh-CN" sz="2800" b="1" dirty="0" smtClean="0">
                <a:solidFill>
                  <a:srgbClr val="000000"/>
                </a:solidFill>
                <a:latin typeface="宋体" panose="02010600030101010101" pitchFamily="2" charset="-122"/>
              </a:rPr>
              <a:t>米</a:t>
            </a:r>
            <a:r>
              <a:rPr 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endParaRPr lang="zh-CN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57224" y="4000504"/>
            <a:ext cx="4889506" cy="1373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AC</a:t>
            </a:r>
            <a:r>
              <a:rPr lang="zh-CN" altLang="zh-CN" sz="2800" b="1" baseline="30000" dirty="0">
                <a:solidFill>
                  <a:srgbClr val="FF0000"/>
                </a:solidFill>
                <a:latin typeface="Arial" panose="020B0604020202020204" pitchFamily="34" charset="0"/>
              </a:rPr>
              <a:t>2 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=AB</a:t>
            </a:r>
            <a:r>
              <a:rPr lang="zh-CN" altLang="zh-CN" sz="2800" b="1" baseline="30000" dirty="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＋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BC</a:t>
            </a:r>
            <a:r>
              <a:rPr lang="zh-CN" altLang="zh-CN" sz="2800" b="1" baseline="30000" dirty="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endParaRPr lang="zh-CN" altLang="zh-CN" sz="2800" b="1" baseline="3000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l"/>
            <a:r>
              <a:rPr 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即</a:t>
            </a:r>
            <a:r>
              <a:rPr lang="zh-CN" altLang="zh-CN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AC</a:t>
            </a:r>
            <a:r>
              <a:rPr lang="zh-CN" altLang="zh-CN" sz="2800" b="1" i="1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2 </a:t>
            </a:r>
            <a:r>
              <a:rPr lang="zh-CN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=</a:t>
            </a:r>
            <a:r>
              <a:rPr lang="zh-CN" altLang="zh-CN" sz="28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zh-CN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800 </a:t>
            </a:r>
            <a:r>
              <a:rPr lang="zh-CN" altLang="zh-CN" sz="2800" b="1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zh-CN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+600 </a:t>
            </a:r>
            <a:r>
              <a:rPr lang="zh-CN" altLang="zh-CN" sz="2800" b="1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2 </a:t>
            </a:r>
            <a:r>
              <a:rPr lang="zh-CN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= 1000 </a:t>
            </a:r>
            <a:r>
              <a:rPr lang="zh-CN" altLang="zh-CN" sz="2800" b="1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zh-CN" altLang="zh-CN" sz="2800" b="1" i="1" baseline="300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/>
            <a:r>
              <a:rPr lang="zh-CN" altLang="zh-CN" sz="3600" b="1" i="1" baseline="30000" dirty="0">
                <a:solidFill>
                  <a:srgbClr val="000000"/>
                </a:solidFill>
              </a:rPr>
              <a:t>∴</a:t>
            </a:r>
            <a:r>
              <a:rPr lang="zh-CN" altLang="zh-CN" sz="2800" b="1" i="1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zh-CN" altLang="zh-CN" sz="2800" b="1" i="1" dirty="0">
                <a:solidFill>
                  <a:srgbClr val="000000"/>
                </a:solidFill>
              </a:rPr>
              <a:t>AC=1000</a:t>
            </a:r>
            <a:r>
              <a:rPr lang="zh-CN" sz="2800" b="1" i="1" dirty="0">
                <a:solidFill>
                  <a:srgbClr val="000000"/>
                </a:solidFill>
              </a:rPr>
              <a:t>米</a:t>
            </a:r>
            <a:endParaRPr lang="zh-CN" sz="2800" b="1" i="1" dirty="0">
              <a:solidFill>
                <a:srgbClr val="000000"/>
              </a:solidFill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2928926" y="1262706"/>
            <a:ext cx="1143008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altLang="zh-CN" sz="2800" b="1" i="1" dirty="0" smtClean="0">
                <a:solidFill>
                  <a:srgbClr val="FF0000"/>
                </a:solidFill>
              </a:rPr>
              <a:t>1000</a:t>
            </a:r>
            <a:endParaRPr lang="zh-CN" altLang="zh-CN" sz="2800" b="1" i="1" dirty="0">
              <a:solidFill>
                <a:srgbClr val="FF0000"/>
              </a:solidFill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285721" y="2500306"/>
            <a:ext cx="785818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2800" b="1" dirty="0">
                <a:solidFill>
                  <a:srgbClr val="FF0000"/>
                </a:solidFill>
              </a:rPr>
              <a:t>解</a:t>
            </a:r>
            <a:r>
              <a:rPr lang="zh-CN" altLang="zh-CN" sz="2800" b="1" dirty="0">
                <a:solidFill>
                  <a:srgbClr val="FF0000"/>
                </a:solidFill>
              </a:rPr>
              <a:t>:</a:t>
            </a:r>
            <a:endParaRPr lang="zh-CN" altLang="zh-CN" sz="2800" b="1" dirty="0">
              <a:solidFill>
                <a:srgbClr val="FF0000"/>
              </a:solidFill>
            </a:endParaRP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000100" y="2500306"/>
            <a:ext cx="2857520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zh-CN" sz="2800" b="1" dirty="0">
                <a:solidFill>
                  <a:srgbClr val="000000"/>
                </a:solidFill>
              </a:rPr>
              <a:t>在</a:t>
            </a:r>
            <a:r>
              <a:rPr lang="zh-CN" altLang="zh-CN" sz="2800" b="1" dirty="0">
                <a:solidFill>
                  <a:srgbClr val="FF0000"/>
                </a:solidFill>
              </a:rPr>
              <a:t>Rt△ABC</a:t>
            </a:r>
            <a:r>
              <a:rPr lang="zh-CN" sz="2800" b="1" dirty="0">
                <a:solidFill>
                  <a:srgbClr val="000000"/>
                </a:solidFill>
              </a:rPr>
              <a:t>中</a:t>
            </a:r>
            <a:r>
              <a:rPr lang="zh-CN" altLang="zh-CN" sz="2800" b="1" dirty="0">
                <a:solidFill>
                  <a:srgbClr val="000000"/>
                </a:solidFill>
              </a:rPr>
              <a:t>,</a:t>
            </a:r>
            <a:r>
              <a:rPr lang="zh-CN" sz="2800" b="1" dirty="0">
                <a:solidFill>
                  <a:srgbClr val="000000"/>
                </a:solidFill>
              </a:rPr>
              <a:t>由勾股定理可得</a:t>
            </a:r>
            <a:r>
              <a:rPr lang="zh-CN" altLang="zh-CN" sz="2800" b="1" dirty="0">
                <a:solidFill>
                  <a:srgbClr val="000000"/>
                </a:solidFill>
              </a:rPr>
              <a:t>:</a:t>
            </a:r>
            <a:endParaRPr lang="zh-CN" altLang="zh-CN" sz="2800" dirty="0">
              <a:solidFill>
                <a:srgbClr val="000000"/>
              </a:solidFill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4500563" y="3357563"/>
            <a:ext cx="504825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>
                <a:solidFill>
                  <a:srgbClr val="1C1C1C"/>
                </a:solidFill>
              </a:rPr>
              <a:t>A</a:t>
            </a:r>
            <a:endParaRPr lang="zh-CN" altLang="zh-CN" sz="2800">
              <a:solidFill>
                <a:srgbClr val="1C1C1C"/>
              </a:solidFill>
            </a:endParaRP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7380288" y="3213100"/>
            <a:ext cx="649287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>
                <a:solidFill>
                  <a:srgbClr val="1C1C1C"/>
                </a:solidFill>
              </a:rPr>
              <a:t>B</a:t>
            </a:r>
            <a:endParaRPr lang="zh-CN" altLang="zh-CN" sz="2800">
              <a:solidFill>
                <a:srgbClr val="1C1C1C"/>
              </a:solidFill>
            </a:endParaRP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7812088" y="1700213"/>
            <a:ext cx="43180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>
                <a:solidFill>
                  <a:srgbClr val="1C1C1C"/>
                </a:solidFill>
              </a:rPr>
              <a:t>C</a:t>
            </a:r>
            <a:endParaRPr lang="zh-CN" altLang="zh-CN" sz="2800">
              <a:solidFill>
                <a:srgbClr val="1C1C1C"/>
              </a:solidFill>
            </a:endParaRPr>
          </a:p>
        </p:txBody>
      </p:sp>
      <p:pic>
        <p:nvPicPr>
          <p:cNvPr id="9227" name="Picture 11" descr="S4020166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-6226175" y="-4705350"/>
            <a:ext cx="863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5219700" y="1916113"/>
            <a:ext cx="2376488" cy="1511300"/>
          </a:xfrm>
          <a:prstGeom prst="rect">
            <a:avLst/>
          </a:prstGeom>
          <a:solidFill>
            <a:schemeClr val="accent1"/>
          </a:solidFill>
          <a:ln w="38100" cmpd="sng">
            <a:solidFill>
              <a:srgbClr val="FF0000"/>
            </a:solidFill>
            <a:prstDash val="dash"/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9" name="Line 13"/>
          <p:cNvSpPr>
            <a:spLocks noChangeShapeType="1"/>
          </p:cNvSpPr>
          <p:nvPr/>
        </p:nvSpPr>
        <p:spPr bwMode="auto">
          <a:xfrm flipV="1">
            <a:off x="5219700" y="1989138"/>
            <a:ext cx="2305050" cy="1441450"/>
          </a:xfrm>
          <a:prstGeom prst="line">
            <a:avLst/>
          </a:prstGeom>
          <a:noFill/>
          <a:ln w="38100" cmpd="sng">
            <a:solidFill>
              <a:srgbClr val="FF0000"/>
            </a:solidFill>
            <a:prstDash val="dash"/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pic>
        <p:nvPicPr>
          <p:cNvPr id="9230" name="Picture 14" descr="125647355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4932363" y="3141663"/>
            <a:ext cx="576262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9231" name="Text Box 15"/>
          <p:cNvSpPr txBox="1">
            <a:spLocks noChangeArrowheads="1"/>
          </p:cNvSpPr>
          <p:nvPr/>
        </p:nvSpPr>
        <p:spPr bwMode="auto">
          <a:xfrm>
            <a:off x="5508625" y="3429000"/>
            <a:ext cx="1728788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rgbClr val="FF0000"/>
                </a:solidFill>
              </a:rPr>
              <a:t>800</a:t>
            </a:r>
            <a:r>
              <a:rPr lang="zh-CN" sz="3600">
                <a:solidFill>
                  <a:srgbClr val="FF0000"/>
                </a:solidFill>
              </a:rPr>
              <a:t>米</a:t>
            </a:r>
            <a:endParaRPr lang="zh-CN" sz="3600">
              <a:solidFill>
                <a:srgbClr val="FF0000"/>
              </a:solidFill>
            </a:endParaRPr>
          </a:p>
        </p:txBody>
      </p:sp>
      <p:sp>
        <p:nvSpPr>
          <p:cNvPr id="9232" name="Text Box 16"/>
          <p:cNvSpPr txBox="1">
            <a:spLocks noChangeArrowheads="1"/>
          </p:cNvSpPr>
          <p:nvPr/>
        </p:nvSpPr>
        <p:spPr bwMode="auto">
          <a:xfrm>
            <a:off x="7380288" y="2276475"/>
            <a:ext cx="15843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600">
                <a:solidFill>
                  <a:srgbClr val="FF0000"/>
                </a:solidFill>
              </a:rPr>
              <a:t>600</a:t>
            </a:r>
            <a:r>
              <a:rPr lang="zh-CN" sz="3600">
                <a:solidFill>
                  <a:srgbClr val="FF0000"/>
                </a:solidFill>
              </a:rPr>
              <a:t>米</a:t>
            </a:r>
            <a:endParaRPr lang="zh-CN" sz="3600">
              <a:solidFill>
                <a:srgbClr val="FF0000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14282" y="142852"/>
            <a:ext cx="32720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 smtClean="0">
                <a:solidFill>
                  <a:srgbClr val="FF0000"/>
                </a:solidFill>
              </a:rPr>
              <a:t>三、问题情境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 L 0.2559 -0.22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00" y="-10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  <p:bldP spid="9220" grpId="0" autoUpdateAnimBg="0"/>
      <p:bldP spid="9221" grpId="0" autoUpdateAnimBg="0"/>
      <p:bldP spid="9222" grpId="0" autoUpdateAnimBg="0"/>
      <p:bldP spid="92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1143000"/>
            <a:ext cx="4429124" cy="224676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algn="l"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</a:rPr>
              <a:t> </a:t>
            </a:r>
            <a:r>
              <a:rPr lang="zh-CN" altLang="en-US" sz="2800" b="1" dirty="0">
                <a:solidFill>
                  <a:srgbClr val="000000"/>
                </a:solidFill>
              </a:rPr>
              <a:t>例</a:t>
            </a:r>
            <a:r>
              <a:rPr lang="en-US" altLang="zh-CN" sz="2800" b="1" dirty="0">
                <a:solidFill>
                  <a:srgbClr val="000000"/>
                </a:solidFill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</a:rPr>
              <a:t>：</a:t>
            </a:r>
            <a:r>
              <a:rPr lang="en-US" altLang="zh-CN" sz="2800" b="1" dirty="0">
                <a:solidFill>
                  <a:srgbClr val="000000"/>
                </a:solidFill>
              </a:rPr>
              <a:t> </a:t>
            </a:r>
            <a:r>
              <a:rPr lang="zh-CN" altLang="en-US" sz="2800" b="1" dirty="0">
                <a:solidFill>
                  <a:srgbClr val="000000"/>
                </a:solidFill>
              </a:rPr>
              <a:t>如图有两棵树</a:t>
            </a:r>
            <a:r>
              <a:rPr lang="en-US" altLang="zh-CN" sz="2800" b="1" dirty="0">
                <a:solidFill>
                  <a:srgbClr val="000000"/>
                </a:solidFill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</a:rPr>
              <a:t>一棵高</a:t>
            </a:r>
            <a:r>
              <a:rPr lang="en-US" altLang="zh-CN" sz="2800" b="1" dirty="0">
                <a:solidFill>
                  <a:srgbClr val="000000"/>
                </a:solidFill>
              </a:rPr>
              <a:t>8</a:t>
            </a:r>
            <a:r>
              <a:rPr lang="zh-CN" altLang="en-US" sz="2800" b="1" dirty="0">
                <a:solidFill>
                  <a:srgbClr val="000000"/>
                </a:solidFill>
              </a:rPr>
              <a:t>米</a:t>
            </a:r>
            <a:r>
              <a:rPr lang="en-US" altLang="zh-CN" sz="2800" b="1" dirty="0">
                <a:solidFill>
                  <a:srgbClr val="000000"/>
                </a:solidFill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</a:rPr>
              <a:t>另一棵高</a:t>
            </a:r>
            <a:r>
              <a:rPr lang="en-US" altLang="zh-CN" sz="2800" b="1" dirty="0">
                <a:solidFill>
                  <a:srgbClr val="000000"/>
                </a:solidFill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</a:rPr>
              <a:t>米</a:t>
            </a:r>
            <a:r>
              <a:rPr lang="en-US" altLang="zh-CN" sz="2800" b="1" dirty="0">
                <a:solidFill>
                  <a:srgbClr val="000000"/>
                </a:solidFill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</a:rPr>
              <a:t>两树相距</a:t>
            </a:r>
            <a:r>
              <a:rPr lang="en-US" altLang="zh-CN" sz="2800" b="1" dirty="0">
                <a:solidFill>
                  <a:srgbClr val="000000"/>
                </a:solidFill>
              </a:rPr>
              <a:t>8</a:t>
            </a:r>
            <a:r>
              <a:rPr lang="zh-CN" altLang="en-US" sz="2800" b="1" dirty="0">
                <a:solidFill>
                  <a:srgbClr val="000000"/>
                </a:solidFill>
              </a:rPr>
              <a:t>米</a:t>
            </a:r>
            <a:r>
              <a:rPr lang="en-US" altLang="zh-CN" sz="2800" b="1" dirty="0">
                <a:solidFill>
                  <a:srgbClr val="000000"/>
                </a:solidFill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</a:rPr>
              <a:t>一只小鸟从一棵树的树梢飞到另一棵树的树梢</a:t>
            </a:r>
            <a:r>
              <a:rPr lang="en-US" altLang="zh-CN" sz="2800" b="1" dirty="0">
                <a:solidFill>
                  <a:srgbClr val="000000"/>
                </a:solidFill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</a:rPr>
              <a:t>至少 </a:t>
            </a:r>
            <a:r>
              <a:rPr lang="zh-CN" altLang="en-US" sz="2800" b="1" dirty="0">
                <a:solidFill>
                  <a:srgbClr val="000000"/>
                </a:solidFill>
              </a:rPr>
              <a:t>飞</a:t>
            </a:r>
            <a:r>
              <a:rPr lang="zh-CN" altLang="en-US" sz="2800" b="1" dirty="0" smtClean="0">
                <a:solidFill>
                  <a:srgbClr val="000000"/>
                </a:solidFill>
              </a:rPr>
              <a:t>了多少</a:t>
            </a:r>
            <a:r>
              <a:rPr lang="zh-CN" altLang="en-US" sz="2800" b="1" u="sng" dirty="0" smtClean="0">
                <a:solidFill>
                  <a:srgbClr val="000000"/>
                </a:solidFill>
              </a:rPr>
              <a:t>           </a:t>
            </a:r>
            <a:r>
              <a:rPr lang="zh-CN" altLang="en-US" sz="2800" b="1" dirty="0">
                <a:solidFill>
                  <a:srgbClr val="000000"/>
                </a:solidFill>
              </a:rPr>
              <a:t>米</a:t>
            </a:r>
            <a:r>
              <a:rPr lang="en-US" altLang="zh-CN" sz="2800" b="1" i="1" dirty="0">
                <a:solidFill>
                  <a:srgbClr val="000000"/>
                </a:solidFill>
              </a:rPr>
              <a:t> </a:t>
            </a:r>
            <a:r>
              <a:rPr lang="zh-CN" altLang="en-US" sz="2800" b="1" i="1" dirty="0">
                <a:solidFill>
                  <a:srgbClr val="000000"/>
                </a:solidFill>
              </a:rPr>
              <a:t>？</a:t>
            </a:r>
            <a:endParaRPr lang="en-US" altLang="zh-CN" sz="2800" b="1" i="1" dirty="0">
              <a:solidFill>
                <a:srgbClr val="000000"/>
              </a:solidFill>
            </a:endParaRPr>
          </a:p>
        </p:txBody>
      </p:sp>
      <p:grpSp>
        <p:nvGrpSpPr>
          <p:cNvPr id="9220" name="Group 4"/>
          <p:cNvGrpSpPr/>
          <p:nvPr/>
        </p:nvGrpSpPr>
        <p:grpSpPr bwMode="auto">
          <a:xfrm>
            <a:off x="4319588" y="1185863"/>
            <a:ext cx="4681537" cy="3600450"/>
            <a:chOff x="0" y="0"/>
            <a:chExt cx="3402" cy="2344"/>
          </a:xfrm>
        </p:grpSpPr>
        <p:pic>
          <p:nvPicPr>
            <p:cNvPr id="9252" name="Picture 5" descr="画板01"/>
            <p:cNvPicPr>
              <a:picLocks noChangeAspect="1" noChangeArrowheads="1"/>
            </p:cNvPicPr>
            <p:nvPr/>
          </p:nvPicPr>
          <p:blipFill>
            <a:blip r:embed="rId1"/>
            <a:srcRect l="5049" r="38858"/>
            <a:stretch>
              <a:fillRect/>
            </a:stretch>
          </p:blipFill>
          <p:spPr bwMode="auto">
            <a:xfrm>
              <a:off x="0" y="0"/>
              <a:ext cx="3402" cy="2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53" name="Rectangle 6"/>
            <p:cNvSpPr>
              <a:spLocks noChangeArrowheads="1"/>
            </p:cNvSpPr>
            <p:nvPr/>
          </p:nvSpPr>
          <p:spPr bwMode="auto">
            <a:xfrm>
              <a:off x="1134" y="2079"/>
              <a:ext cx="1134" cy="22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9703" name="Line 7"/>
          <p:cNvSpPr>
            <a:spLocks noChangeShapeType="1"/>
          </p:cNvSpPr>
          <p:nvPr/>
        </p:nvSpPr>
        <p:spPr bwMode="auto">
          <a:xfrm flipH="1">
            <a:off x="5461000" y="2892425"/>
            <a:ext cx="2665413" cy="0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4" name="Line 8"/>
          <p:cNvSpPr>
            <a:spLocks noChangeShapeType="1"/>
          </p:cNvSpPr>
          <p:nvPr/>
        </p:nvSpPr>
        <p:spPr bwMode="auto">
          <a:xfrm flipH="1" flipV="1">
            <a:off x="5534025" y="1093788"/>
            <a:ext cx="2592388" cy="1727200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3" name="Line 9"/>
          <p:cNvSpPr>
            <a:spLocks noChangeShapeType="1"/>
          </p:cNvSpPr>
          <p:nvPr/>
        </p:nvSpPr>
        <p:spPr bwMode="auto">
          <a:xfrm>
            <a:off x="5534025" y="1092200"/>
            <a:ext cx="0" cy="2736850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4926018" y="1501766"/>
            <a:ext cx="503238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rgbClr val="FF3300"/>
                </a:solidFill>
                <a:latin typeface="Alba Matter" pitchFamily="2" charset="0"/>
              </a:rPr>
              <a:t>6</a:t>
            </a:r>
            <a:endParaRPr lang="en-US" altLang="zh-CN" sz="3600" dirty="0">
              <a:solidFill>
                <a:srgbClr val="FF3300"/>
              </a:solidFill>
              <a:latin typeface="Alba Matter" pitchFamily="2" charset="0"/>
            </a:endParaRPr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6037263" y="2389188"/>
            <a:ext cx="1296987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FF3300"/>
                </a:solidFill>
                <a:latin typeface="Alba Matter" pitchFamily="2" charset="0"/>
              </a:rPr>
              <a:t>8</a:t>
            </a:r>
            <a:endParaRPr lang="en-US" altLang="zh-CN" sz="3600">
              <a:solidFill>
                <a:srgbClr val="FF3300"/>
              </a:solidFill>
              <a:latin typeface="Alba Matter" pitchFamily="2" charset="0"/>
            </a:endParaRPr>
          </a:p>
        </p:txBody>
      </p:sp>
      <p:sp>
        <p:nvSpPr>
          <p:cNvPr id="9226" name="Text Box 12"/>
          <p:cNvSpPr txBox="1">
            <a:spLocks noChangeArrowheads="1"/>
          </p:cNvSpPr>
          <p:nvPr/>
        </p:nvSpPr>
        <p:spPr bwMode="auto">
          <a:xfrm>
            <a:off x="5100638" y="811213"/>
            <a:ext cx="576262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0000CC"/>
                </a:solidFill>
                <a:latin typeface="Alba Matter" pitchFamily="2" charset="0"/>
              </a:rPr>
              <a:t>A</a:t>
            </a:r>
            <a:endParaRPr lang="en-US" altLang="zh-CN" sz="3600">
              <a:solidFill>
                <a:srgbClr val="0000CC"/>
              </a:solidFill>
              <a:latin typeface="Alba Matter" pitchFamily="2" charset="0"/>
            </a:endParaRPr>
          </a:p>
        </p:txBody>
      </p:sp>
      <p:sp>
        <p:nvSpPr>
          <p:cNvPr id="9227" name="Text Box 13"/>
          <p:cNvSpPr txBox="1">
            <a:spLocks noChangeArrowheads="1"/>
          </p:cNvSpPr>
          <p:nvPr/>
        </p:nvSpPr>
        <p:spPr bwMode="auto">
          <a:xfrm>
            <a:off x="6253163" y="3829050"/>
            <a:ext cx="720725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zh-CN" sz="3600">
              <a:latin typeface="Alba Matter" pitchFamily="2" charset="0"/>
            </a:endParaRPr>
          </a:p>
        </p:txBody>
      </p:sp>
      <p:sp>
        <p:nvSpPr>
          <p:cNvPr id="9228" name="Text Box 14"/>
          <p:cNvSpPr txBox="1">
            <a:spLocks noChangeArrowheads="1"/>
          </p:cNvSpPr>
          <p:nvPr/>
        </p:nvSpPr>
        <p:spPr bwMode="auto">
          <a:xfrm>
            <a:off x="7766050" y="2324100"/>
            <a:ext cx="936625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0000CC"/>
                </a:solidFill>
                <a:latin typeface="Alba Matter" pitchFamily="2" charset="0"/>
              </a:rPr>
              <a:t>B</a:t>
            </a:r>
            <a:endParaRPr lang="en-US" altLang="zh-CN" sz="3600">
              <a:solidFill>
                <a:srgbClr val="0000CC"/>
              </a:solidFill>
              <a:latin typeface="Alba Matter" pitchFamily="2" charset="0"/>
            </a:endParaRPr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4813300" y="2682875"/>
            <a:ext cx="6477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0000CC"/>
                </a:solidFill>
                <a:latin typeface="Alba Matter" pitchFamily="2" charset="0"/>
              </a:rPr>
              <a:t>C</a:t>
            </a:r>
            <a:endParaRPr lang="en-US" altLang="zh-CN" sz="3600">
              <a:solidFill>
                <a:srgbClr val="0000CC"/>
              </a:solidFill>
              <a:latin typeface="Alba Matter" pitchFamily="2" charset="0"/>
            </a:endParaRPr>
          </a:p>
        </p:txBody>
      </p:sp>
      <p:sp>
        <p:nvSpPr>
          <p:cNvPr id="29713" name="Text Box 17"/>
          <p:cNvSpPr txBox="1">
            <a:spLocks noChangeArrowheads="1"/>
          </p:cNvSpPr>
          <p:nvPr/>
        </p:nvSpPr>
        <p:spPr bwMode="auto">
          <a:xfrm>
            <a:off x="214311" y="3322656"/>
            <a:ext cx="4143375" cy="2678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解</a:t>
            </a:r>
            <a:r>
              <a:rPr lang="en-US" altLang="zh-CN" sz="2800" b="1" dirty="0">
                <a:solidFill>
                  <a:srgbClr val="FF0000"/>
                </a:solidFill>
              </a:rPr>
              <a:t>: </a:t>
            </a:r>
            <a:r>
              <a:rPr lang="zh-CN" altLang="en-US" sz="2800" b="1" dirty="0">
                <a:solidFill>
                  <a:srgbClr val="000000"/>
                </a:solidFill>
              </a:rPr>
              <a:t>如图所示</a:t>
            </a:r>
            <a:r>
              <a:rPr lang="en-US" altLang="zh-CN" sz="2800" b="1" dirty="0">
                <a:solidFill>
                  <a:srgbClr val="000000"/>
                </a:solidFill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</a:rPr>
              <a:t>在</a:t>
            </a:r>
            <a:r>
              <a:rPr lang="en-US" altLang="zh-CN" sz="2800" b="1" i="1" dirty="0" err="1">
                <a:solidFill>
                  <a:srgbClr val="FF0000"/>
                </a:solidFill>
                <a:latin typeface="Alba Matter" pitchFamily="2" charset="0"/>
              </a:rPr>
              <a:t>Rt△ABC</a:t>
            </a:r>
            <a:r>
              <a:rPr lang="zh-CN" altLang="en-US" sz="2800" b="1" dirty="0">
                <a:solidFill>
                  <a:srgbClr val="000000"/>
                </a:solidFill>
                <a:latin typeface="Alba Matter" pitchFamily="2" charset="0"/>
              </a:rPr>
              <a:t>中</a:t>
            </a:r>
            <a:r>
              <a:rPr lang="en-US" altLang="zh-CN" sz="2800" b="1" dirty="0">
                <a:solidFill>
                  <a:srgbClr val="000000"/>
                </a:solidFill>
                <a:latin typeface="Alba Matter" pitchFamily="2" charset="0"/>
              </a:rPr>
              <a:t>,</a:t>
            </a:r>
            <a:endParaRPr lang="en-US" altLang="zh-CN" sz="2800" b="1" dirty="0">
              <a:solidFill>
                <a:srgbClr val="000000"/>
              </a:solidFill>
            </a:endParaRPr>
          </a:p>
          <a:p>
            <a:pPr algn="l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Alba Matter" pitchFamily="2" charset="0"/>
              </a:rPr>
              <a:t>   由勾股定理可得，</a:t>
            </a:r>
            <a:endParaRPr lang="zh-CN" altLang="en-US" sz="2800" b="1" dirty="0">
              <a:solidFill>
                <a:srgbClr val="000000"/>
              </a:solidFill>
              <a:latin typeface="Alba Matter" pitchFamily="2" charset="0"/>
            </a:endParaRPr>
          </a:p>
          <a:p>
            <a:pPr algn="l">
              <a:buFont typeface="Arial" panose="020B0604020202020204" pitchFamily="34" charset="0"/>
              <a:buNone/>
            </a:pPr>
            <a:r>
              <a:rPr lang="en-US" altLang="zh-CN" sz="2800" b="1" i="1" dirty="0">
                <a:solidFill>
                  <a:srgbClr val="FF0000"/>
                </a:solidFill>
              </a:rPr>
              <a:t>   AB</a:t>
            </a:r>
            <a:r>
              <a:rPr lang="en-US" altLang="zh-CN" sz="2800" b="1" i="1" baseline="30000" dirty="0">
                <a:solidFill>
                  <a:srgbClr val="FF0000"/>
                </a:solidFill>
              </a:rPr>
              <a:t>2 </a:t>
            </a:r>
            <a:r>
              <a:rPr lang="en-US" altLang="zh-CN" sz="2800" b="1" i="1" dirty="0">
                <a:solidFill>
                  <a:srgbClr val="FF0000"/>
                </a:solidFill>
              </a:rPr>
              <a:t>=</a:t>
            </a:r>
            <a:r>
              <a:rPr lang="en-US" altLang="zh-CN" sz="2800" b="1" dirty="0">
                <a:solidFill>
                  <a:srgbClr val="FF0000"/>
                </a:solidFill>
              </a:rPr>
              <a:t>AC</a:t>
            </a:r>
            <a:r>
              <a:rPr lang="en-US" altLang="zh-CN" sz="2800" b="1" baseline="30000" dirty="0">
                <a:solidFill>
                  <a:srgbClr val="FF0000"/>
                </a:solidFill>
              </a:rPr>
              <a:t>2</a:t>
            </a:r>
            <a:r>
              <a:rPr lang="en-US" altLang="zh-CN" sz="2800" b="1" dirty="0">
                <a:solidFill>
                  <a:srgbClr val="FF0000"/>
                </a:solidFill>
              </a:rPr>
              <a:t>+BC</a:t>
            </a:r>
            <a:r>
              <a:rPr lang="en-US" altLang="zh-CN" sz="2800" b="1" baseline="30000" dirty="0">
                <a:solidFill>
                  <a:srgbClr val="FF0000"/>
                </a:solidFill>
              </a:rPr>
              <a:t>2</a:t>
            </a:r>
            <a:endParaRPr lang="en-US" altLang="zh-CN" sz="2800" b="1" baseline="30000" dirty="0">
              <a:solidFill>
                <a:srgbClr val="FF0000"/>
              </a:solidFill>
            </a:endParaRPr>
          </a:p>
          <a:p>
            <a:pPr algn="l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</a:rPr>
              <a:t>  即</a:t>
            </a:r>
            <a:r>
              <a:rPr lang="en-US" altLang="zh-CN" sz="2800" b="1" dirty="0">
                <a:solidFill>
                  <a:srgbClr val="000000"/>
                </a:solidFill>
              </a:rPr>
              <a:t>AB</a:t>
            </a:r>
            <a:r>
              <a:rPr lang="en-US" altLang="zh-CN" sz="3200" b="1" i="1" baseline="30000" dirty="0">
                <a:solidFill>
                  <a:srgbClr val="000000"/>
                </a:solidFill>
                <a:latin typeface="Alba Matter" pitchFamily="2" charset="0"/>
              </a:rPr>
              <a:t>2</a:t>
            </a:r>
            <a:r>
              <a:rPr lang="en-US" altLang="zh-CN" sz="3200" baseline="30000" dirty="0">
                <a:solidFill>
                  <a:srgbClr val="000000"/>
                </a:solidFill>
                <a:latin typeface="Alba Matter" pitchFamily="2" charset="0"/>
              </a:rPr>
              <a:t> </a:t>
            </a:r>
            <a:r>
              <a:rPr lang="en-US" altLang="zh-CN" sz="2800" b="1" dirty="0">
                <a:solidFill>
                  <a:srgbClr val="000000"/>
                </a:solidFill>
              </a:rPr>
              <a:t>=6</a:t>
            </a:r>
            <a:r>
              <a:rPr lang="en-US" altLang="zh-CN" sz="2800" b="1" baseline="30000" dirty="0">
                <a:solidFill>
                  <a:srgbClr val="000000"/>
                </a:solidFill>
              </a:rPr>
              <a:t>2</a:t>
            </a:r>
            <a:r>
              <a:rPr lang="en-US" altLang="zh-CN" sz="2800" b="1" dirty="0">
                <a:solidFill>
                  <a:srgbClr val="000000"/>
                </a:solidFill>
              </a:rPr>
              <a:t> +8</a:t>
            </a:r>
            <a:r>
              <a:rPr lang="en-US" altLang="zh-CN" sz="2800" b="1" baseline="30000" dirty="0">
                <a:solidFill>
                  <a:srgbClr val="000000"/>
                </a:solidFill>
              </a:rPr>
              <a:t>2</a:t>
            </a:r>
            <a:r>
              <a:rPr lang="en-US" altLang="zh-CN" sz="2800" b="1" dirty="0">
                <a:solidFill>
                  <a:srgbClr val="000000"/>
                </a:solidFill>
              </a:rPr>
              <a:t>=</a:t>
            </a:r>
            <a:r>
              <a:rPr lang="en-US" altLang="zh-CN" sz="2800" b="1" i="1" dirty="0">
                <a:solidFill>
                  <a:srgbClr val="000000"/>
                </a:solidFill>
              </a:rPr>
              <a:t> 10 </a:t>
            </a:r>
            <a:r>
              <a:rPr lang="en-US" altLang="zh-CN" sz="2800" b="1" i="1" baseline="30000" dirty="0">
                <a:solidFill>
                  <a:srgbClr val="000000"/>
                </a:solidFill>
              </a:rPr>
              <a:t>2</a:t>
            </a:r>
            <a:endParaRPr lang="en-US" altLang="zh-CN" sz="2800" b="1" i="1" baseline="30000" dirty="0">
              <a:solidFill>
                <a:srgbClr val="000000"/>
              </a:solidFill>
            </a:endParaRPr>
          </a:p>
          <a:p>
            <a:pPr algn="l"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Alba Matter" pitchFamily="2" charset="0"/>
              </a:rPr>
              <a:t>  ∴</a:t>
            </a:r>
            <a:r>
              <a:rPr lang="en-US" altLang="zh-CN" sz="2800" b="1" dirty="0">
                <a:solidFill>
                  <a:srgbClr val="000000"/>
                </a:solidFill>
              </a:rPr>
              <a:t>AB=10</a:t>
            </a:r>
            <a:r>
              <a:rPr lang="zh-CN" altLang="en-US" sz="2800" b="1" dirty="0">
                <a:solidFill>
                  <a:srgbClr val="000000"/>
                </a:solidFill>
              </a:rPr>
              <a:t>米</a:t>
            </a:r>
            <a:endParaRPr lang="zh-CN" altLang="en-US" sz="2800" b="1" dirty="0">
              <a:solidFill>
                <a:srgbClr val="000000"/>
              </a:solidFill>
            </a:endParaRPr>
          </a:p>
          <a:p>
            <a:pPr algn="l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</a:rPr>
              <a:t>  </a:t>
            </a:r>
            <a:r>
              <a:rPr lang="zh-CN" altLang="en-US" sz="2800" b="1" i="1" baseline="30000" dirty="0"/>
              <a:t> </a:t>
            </a:r>
            <a:endParaRPr lang="zh-CN" altLang="en-US" sz="2800" b="1" i="1" baseline="30000" dirty="0"/>
          </a:p>
        </p:txBody>
      </p:sp>
      <p:sp>
        <p:nvSpPr>
          <p:cNvPr id="9231" name="Text Box 19"/>
          <p:cNvSpPr txBox="1">
            <a:spLocks noChangeArrowheads="1"/>
          </p:cNvSpPr>
          <p:nvPr/>
        </p:nvSpPr>
        <p:spPr bwMode="auto">
          <a:xfrm>
            <a:off x="5100638" y="3754438"/>
            <a:ext cx="503237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0000"/>
                </a:solidFill>
                <a:latin typeface="Alba Matter" pitchFamily="2" charset="0"/>
              </a:rPr>
              <a:t>O</a:t>
            </a:r>
            <a:endParaRPr lang="en-US" altLang="zh-CN" sz="3200">
              <a:solidFill>
                <a:srgbClr val="FF0000"/>
              </a:solidFill>
              <a:latin typeface="Alba Matter" pitchFamily="2" charset="0"/>
            </a:endParaRPr>
          </a:p>
        </p:txBody>
      </p:sp>
      <p:pic>
        <p:nvPicPr>
          <p:cNvPr id="29716" name="Picture 20" descr="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5100638" y="400050"/>
            <a:ext cx="1081087" cy="98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33" name="Text Box 21"/>
          <p:cNvSpPr txBox="1">
            <a:spLocks noChangeArrowheads="1"/>
          </p:cNvSpPr>
          <p:nvPr/>
        </p:nvSpPr>
        <p:spPr bwMode="auto">
          <a:xfrm>
            <a:off x="8126413" y="4044950"/>
            <a:ext cx="647700" cy="5032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000" b="1" baseline="30000">
                <a:solidFill>
                  <a:srgbClr val="FF3300"/>
                </a:solidFill>
                <a:latin typeface="Alba Matter" pitchFamily="2" charset="0"/>
              </a:rPr>
              <a:t>D</a:t>
            </a:r>
            <a:endParaRPr lang="en-US" altLang="zh-CN" sz="4000" b="1" baseline="30000">
              <a:solidFill>
                <a:srgbClr val="FF3300"/>
              </a:solidFill>
              <a:latin typeface="Alba Matter" pitchFamily="2" charset="0"/>
            </a:endParaRPr>
          </a:p>
        </p:txBody>
      </p:sp>
      <p:grpSp>
        <p:nvGrpSpPr>
          <p:cNvPr id="3" name="Group 22"/>
          <p:cNvGrpSpPr/>
          <p:nvPr/>
        </p:nvGrpSpPr>
        <p:grpSpPr bwMode="auto">
          <a:xfrm>
            <a:off x="4731412" y="747073"/>
            <a:ext cx="3889375" cy="2557463"/>
            <a:chOff x="0" y="0"/>
            <a:chExt cx="2450" cy="1611"/>
          </a:xfrm>
        </p:grpSpPr>
        <p:grpSp>
          <p:nvGrpSpPr>
            <p:cNvPr id="9240" name="Group 23"/>
            <p:cNvGrpSpPr/>
            <p:nvPr/>
          </p:nvGrpSpPr>
          <p:grpSpPr bwMode="auto">
            <a:xfrm>
              <a:off x="0" y="0"/>
              <a:ext cx="2450" cy="1611"/>
              <a:chOff x="0" y="0"/>
              <a:chExt cx="2450" cy="1611"/>
            </a:xfrm>
          </p:grpSpPr>
          <p:sp>
            <p:nvSpPr>
              <p:cNvPr id="9243" name="Line 24"/>
              <p:cNvSpPr>
                <a:spLocks noChangeShapeType="1"/>
              </p:cNvSpPr>
              <p:nvPr/>
            </p:nvSpPr>
            <p:spPr bwMode="auto">
              <a:xfrm flipH="1">
                <a:off x="409" y="1339"/>
                <a:ext cx="1679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prstDash val="dash"/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9244" name="Group 25"/>
              <p:cNvGrpSpPr/>
              <p:nvPr/>
            </p:nvGrpSpPr>
            <p:grpSpPr bwMode="auto">
              <a:xfrm>
                <a:off x="0" y="0"/>
                <a:ext cx="2450" cy="1611"/>
                <a:chOff x="0" y="0"/>
                <a:chExt cx="2450" cy="1611"/>
              </a:xfrm>
            </p:grpSpPr>
            <p:sp>
              <p:nvSpPr>
                <p:cNvPr id="9245" name="Line 26"/>
                <p:cNvSpPr>
                  <a:spLocks noChangeShapeType="1"/>
                </p:cNvSpPr>
                <p:nvPr/>
              </p:nvSpPr>
              <p:spPr bwMode="auto">
                <a:xfrm flipH="1" flipV="1">
                  <a:off x="454" y="210"/>
                  <a:ext cx="1633" cy="1088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prstDash val="dash"/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9246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123" y="484"/>
                  <a:ext cx="317" cy="4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600" dirty="0">
                      <a:solidFill>
                        <a:srgbClr val="FF3300"/>
                      </a:solidFill>
                      <a:latin typeface="Alba Matter" pitchFamily="2" charset="0"/>
                    </a:rPr>
                    <a:t>6</a:t>
                  </a:r>
                  <a:endParaRPr lang="en-US" altLang="zh-CN" sz="3600" dirty="0">
                    <a:solidFill>
                      <a:srgbClr val="FF3300"/>
                    </a:solidFill>
                    <a:latin typeface="Alba Matter" pitchFamily="2" charset="0"/>
                  </a:endParaRPr>
                </a:p>
              </p:txBody>
            </p:sp>
            <p:sp>
              <p:nvSpPr>
                <p:cNvPr id="9247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829" y="1036"/>
                  <a:ext cx="817" cy="4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600" dirty="0">
                      <a:solidFill>
                        <a:srgbClr val="FF3300"/>
                      </a:solidFill>
                      <a:latin typeface="Alba Matter" pitchFamily="2" charset="0"/>
                    </a:rPr>
                    <a:t>8</a:t>
                  </a:r>
                  <a:endParaRPr lang="en-US" altLang="zh-CN" sz="3600" dirty="0">
                    <a:solidFill>
                      <a:srgbClr val="FF3300"/>
                    </a:solidFill>
                    <a:latin typeface="Alba Matter" pitchFamily="2" charset="0"/>
                  </a:endParaRPr>
                </a:p>
              </p:txBody>
            </p:sp>
            <p:sp>
              <p:nvSpPr>
                <p:cNvPr id="9248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181" y="0"/>
                  <a:ext cx="363" cy="4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600">
                      <a:solidFill>
                        <a:srgbClr val="0000CC"/>
                      </a:solidFill>
                      <a:latin typeface="Alba Matter" pitchFamily="2" charset="0"/>
                    </a:rPr>
                    <a:t>A</a:t>
                  </a:r>
                  <a:endParaRPr lang="en-US" altLang="zh-CN" sz="3600">
                    <a:solidFill>
                      <a:srgbClr val="0000CC"/>
                    </a:solidFill>
                    <a:latin typeface="Alba Matter" pitchFamily="2" charset="0"/>
                  </a:endParaRPr>
                </a:p>
              </p:txBody>
            </p:sp>
            <p:sp>
              <p:nvSpPr>
                <p:cNvPr id="9249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1860" y="981"/>
                  <a:ext cx="590" cy="4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600" b="1">
                      <a:solidFill>
                        <a:srgbClr val="0000CC"/>
                      </a:solidFill>
                      <a:latin typeface="宋体" panose="02010600030101010101" pitchFamily="2" charset="-122"/>
                    </a:rPr>
                    <a:t>B</a:t>
                  </a:r>
                  <a:endParaRPr lang="en-US" altLang="zh-CN" sz="3600" b="1">
                    <a:solidFill>
                      <a:srgbClr val="0000CC"/>
                    </a:solidFill>
                    <a:latin typeface="宋体" panose="02010600030101010101" pitchFamily="2" charset="-122"/>
                  </a:endParaRPr>
                </a:p>
              </p:txBody>
            </p:sp>
            <p:sp>
              <p:nvSpPr>
                <p:cNvPr id="9250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0" y="1207"/>
                  <a:ext cx="408" cy="4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600" b="1" dirty="0">
                      <a:solidFill>
                        <a:srgbClr val="0000CC"/>
                      </a:solidFill>
                      <a:latin typeface="宋体" panose="02010600030101010101" pitchFamily="2" charset="-122"/>
                    </a:rPr>
                    <a:t>C</a:t>
                  </a:r>
                  <a:endParaRPr lang="en-US" altLang="zh-CN" sz="3600" b="1" dirty="0">
                    <a:solidFill>
                      <a:srgbClr val="0000CC"/>
                    </a:solidFill>
                    <a:latin typeface="宋体" panose="02010600030101010101" pitchFamily="2" charset="-122"/>
                  </a:endParaRPr>
                </a:p>
              </p:txBody>
            </p:sp>
            <p:sp>
              <p:nvSpPr>
                <p:cNvPr id="9251" name="Line 32"/>
                <p:cNvSpPr>
                  <a:spLocks noChangeShapeType="1"/>
                </p:cNvSpPr>
                <p:nvPr/>
              </p:nvSpPr>
              <p:spPr bwMode="auto">
                <a:xfrm>
                  <a:off x="498" y="210"/>
                  <a:ext cx="0" cy="1134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prstDash val="dash"/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9241" name="Line 33"/>
            <p:cNvSpPr>
              <a:spLocks noChangeShapeType="1"/>
            </p:cNvSpPr>
            <p:nvPr/>
          </p:nvSpPr>
          <p:spPr bwMode="auto">
            <a:xfrm>
              <a:off x="499" y="1224"/>
              <a:ext cx="9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242" name="Line 34"/>
            <p:cNvSpPr>
              <a:spLocks noChangeShapeType="1"/>
            </p:cNvSpPr>
            <p:nvPr/>
          </p:nvSpPr>
          <p:spPr bwMode="auto">
            <a:xfrm>
              <a:off x="589" y="1224"/>
              <a:ext cx="0" cy="9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9235" name="矩形 34"/>
          <p:cNvSpPr>
            <a:spLocks noChangeArrowheads="1"/>
          </p:cNvSpPr>
          <p:nvPr/>
        </p:nvSpPr>
        <p:spPr bwMode="auto">
          <a:xfrm>
            <a:off x="214313" y="690563"/>
            <a:ext cx="4512775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FF0000"/>
                </a:solidFill>
              </a:rPr>
              <a:t>探究一</a:t>
            </a:r>
            <a:r>
              <a:rPr lang="zh-CN" altLang="en-US" sz="2800" b="1" dirty="0">
                <a:solidFill>
                  <a:srgbClr val="FF0000"/>
                </a:solidFill>
              </a:rPr>
              <a:t>：</a:t>
            </a:r>
            <a:r>
              <a:rPr lang="zh-CN" sz="2800" b="1" dirty="0">
                <a:solidFill>
                  <a:srgbClr val="FF0000"/>
                </a:solidFill>
              </a:rPr>
              <a:t>平面中的最短路径</a:t>
            </a:r>
            <a:endParaRPr lang="zh-CN" sz="2800" b="1" dirty="0">
              <a:solidFill>
                <a:srgbClr val="FF0000"/>
              </a:solidFill>
            </a:endParaRPr>
          </a:p>
        </p:txBody>
      </p:sp>
      <p:sp>
        <p:nvSpPr>
          <p:cNvPr id="9236" name="矩形 33"/>
          <p:cNvSpPr>
            <a:spLocks noChangeArrowheads="1"/>
          </p:cNvSpPr>
          <p:nvPr/>
        </p:nvSpPr>
        <p:spPr bwMode="auto">
          <a:xfrm>
            <a:off x="85725" y="71438"/>
            <a:ext cx="3272050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</a:rPr>
              <a:t>四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、探究新知</a:t>
            </a:r>
            <a:endParaRPr lang="zh-CN" sz="4000" b="1" dirty="0">
              <a:solidFill>
                <a:srgbClr val="FF0000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0" y="607870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2000" b="1" dirty="0" smtClean="0">
                <a:latin typeface="+mn-ea"/>
                <a:ea typeface="+mn-ea"/>
              </a:rPr>
              <a:t>求平面图形中的最短路径的关键是：</a:t>
            </a:r>
            <a:endParaRPr lang="en-US" altLang="zh-CN" sz="2000" b="1" dirty="0" smtClean="0">
              <a:latin typeface="+mn-ea"/>
              <a:ea typeface="+mn-ea"/>
            </a:endParaRPr>
          </a:p>
          <a:p>
            <a:pPr algn="l"/>
            <a:r>
              <a:rPr lang="zh-CN" altLang="en-US" sz="2000" b="1" dirty="0" smtClean="0">
                <a:solidFill>
                  <a:srgbClr val="FF0000"/>
                </a:solidFill>
                <a:latin typeface="+mn-ea"/>
                <a:ea typeface="+mn-ea"/>
              </a:rPr>
              <a:t>构造直角三角形，再运用勾股定理求解。</a:t>
            </a:r>
            <a:endParaRPr lang="zh-CN" altLang="en-US" sz="20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5" name="Picture 2" descr="16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40763" y="0"/>
            <a:ext cx="503237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ONGW02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0.2875 0.2643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" y="1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.18102 L -1.66667E-6 0.5143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3" grpId="0" animBg="1"/>
      <p:bldP spid="29704" grpId="0" animBg="1"/>
      <p:bldP spid="29706" grpId="0" autoUpdateAnimBg="0"/>
      <p:bldP spid="29711" grpId="0" autoUpdateAnimBg="0"/>
      <p:bldP spid="29713" grpId="0" autoUpdateAnimBg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533400" y="914400"/>
            <a:ext cx="8229600" cy="25209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/>
          <a:lstStyle/>
          <a:p>
            <a:pPr marL="342900" indent="-342900" algn="just"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如图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，</a:t>
            </a:r>
            <a:r>
              <a:rPr lang="en-US" altLang="zh-CN" sz="2800" b="1" dirty="0" smtClean="0">
                <a:latin typeface="宋体" panose="02010600030101010101" pitchFamily="2" charset="-122"/>
              </a:rPr>
              <a:t>L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是</a:t>
            </a:r>
            <a:r>
              <a:rPr lang="zh-CN" altLang="en-US" sz="2800" b="1" dirty="0">
                <a:latin typeface="宋体" panose="02010600030101010101" pitchFamily="2" charset="-122"/>
              </a:rPr>
              <a:t>河岸（近似看作一直线），岸边</a:t>
            </a:r>
            <a:r>
              <a:rPr lang="zh-CN" altLang="zh-CN" sz="2800" b="1" dirty="0">
                <a:latin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宋体" panose="02010600030101010101" pitchFamily="2" charset="-122"/>
              </a:rPr>
              <a:t>点处有一匹马，到河岸的距离</a:t>
            </a:r>
            <a:r>
              <a:rPr lang="zh-CN" altLang="zh-CN" sz="2800" b="1" dirty="0">
                <a:latin typeface="宋体" panose="02010600030101010101" pitchFamily="2" charset="-122"/>
              </a:rPr>
              <a:t>AC</a:t>
            </a:r>
            <a:r>
              <a:rPr lang="zh-CN" altLang="en-US" sz="2800" b="1" dirty="0">
                <a:latin typeface="宋体" panose="02010600030101010101" pitchFamily="2" charset="-122"/>
              </a:rPr>
              <a:t>为</a:t>
            </a:r>
            <a:r>
              <a:rPr lang="zh-CN" altLang="zh-CN" sz="2800" b="1" dirty="0"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</a:rPr>
              <a:t>米， </a:t>
            </a:r>
            <a:r>
              <a:rPr lang="zh-CN" altLang="zh-CN" sz="2800" b="1" dirty="0">
                <a:latin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</a:rPr>
              <a:t>点是马房，到河岸的距离</a:t>
            </a:r>
            <a:r>
              <a:rPr lang="zh-CN" altLang="zh-CN" sz="2800" b="1" dirty="0">
                <a:latin typeface="宋体" panose="02010600030101010101" pitchFamily="2" charset="-122"/>
              </a:rPr>
              <a:t>BD</a:t>
            </a:r>
            <a:r>
              <a:rPr lang="zh-CN" altLang="en-US" sz="2800" b="1" dirty="0">
                <a:latin typeface="宋体" panose="02010600030101010101" pitchFamily="2" charset="-122"/>
              </a:rPr>
              <a:t>为</a:t>
            </a:r>
            <a:r>
              <a:rPr lang="zh-CN" altLang="zh-CN" sz="2800" b="1" dirty="0"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米，</a:t>
            </a:r>
            <a:r>
              <a:rPr lang="zh-CN" altLang="zh-CN" sz="2800" b="1" dirty="0">
                <a:latin typeface="宋体" panose="02010600030101010101" pitchFamily="2" charset="-122"/>
              </a:rPr>
              <a:t>CD</a:t>
            </a:r>
            <a:r>
              <a:rPr lang="zh-CN" altLang="en-US" sz="2800" b="1" dirty="0">
                <a:latin typeface="宋体" panose="02010600030101010101" pitchFamily="2" charset="-122"/>
              </a:rPr>
              <a:t>长</a:t>
            </a:r>
            <a:r>
              <a:rPr lang="zh-CN" altLang="zh-CN" sz="2800" b="1" dirty="0">
                <a:latin typeface="宋体" panose="02010600030101010101" pitchFamily="2" charset="-122"/>
              </a:rPr>
              <a:t>12</a:t>
            </a:r>
            <a:r>
              <a:rPr lang="zh-CN" altLang="en-US" sz="2800" b="1" dirty="0">
                <a:latin typeface="宋体" panose="02010600030101010101" pitchFamily="2" charset="-122"/>
              </a:rPr>
              <a:t>米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。若马夫从</a:t>
            </a:r>
            <a:r>
              <a:rPr lang="zh-CN" altLang="zh-CN" sz="2800" b="1" dirty="0" smtClean="0">
                <a:latin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处牵马回马房</a:t>
            </a:r>
            <a:r>
              <a:rPr lang="zh-CN" altLang="zh-CN" sz="2800" b="1" dirty="0" smtClean="0">
                <a:latin typeface="宋体" panose="02010600030101010101" pitchFamily="2" charset="-122"/>
              </a:rPr>
              <a:t>B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，所走最短路程是多少？</a:t>
            </a:r>
            <a:endParaRPr lang="zh-CN" altLang="en-US" sz="2800" b="1" dirty="0" smtClean="0">
              <a:latin typeface="宋体" panose="02010600030101010101" pitchFamily="2" charset="-122"/>
            </a:endParaRPr>
          </a:p>
          <a:p>
            <a:pPr marL="342900" indent="-342900" algn="just">
              <a:spcBef>
                <a:spcPct val="20000"/>
              </a:spcBef>
            </a:pP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21509" name="Picture 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28728" y="3076592"/>
            <a:ext cx="54864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矩形 2"/>
          <p:cNvSpPr>
            <a:spLocks noChangeArrowheads="1"/>
          </p:cNvSpPr>
          <p:nvPr/>
        </p:nvSpPr>
        <p:spPr bwMode="auto">
          <a:xfrm>
            <a:off x="142875" y="190500"/>
            <a:ext cx="3070071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tabLst>
                <a:tab pos="228600" algn="l"/>
              </a:tabLst>
            </a:pPr>
            <a:r>
              <a:rPr lang="zh-CN" altLang="en-US" sz="28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探究一：跟踪训练</a:t>
            </a:r>
            <a:endParaRPr lang="en-US" altLang="zh-CN" sz="28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/>
          <p:cNvGrpSpPr/>
          <p:nvPr/>
        </p:nvGrpSpPr>
        <p:grpSpPr bwMode="auto">
          <a:xfrm>
            <a:off x="4787900" y="1989138"/>
            <a:ext cx="3313113" cy="3675062"/>
            <a:chOff x="0" y="0"/>
            <a:chExt cx="2087" cy="2315"/>
          </a:xfrm>
        </p:grpSpPr>
        <p:sp>
          <p:nvSpPr>
            <p:cNvPr id="11276" name="Text Box 3"/>
            <p:cNvSpPr txBox="1">
              <a:spLocks noChangeArrowheads="1"/>
            </p:cNvSpPr>
            <p:nvPr/>
          </p:nvSpPr>
          <p:spPr bwMode="auto">
            <a:xfrm>
              <a:off x="1781" y="87"/>
              <a:ext cx="306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>
                <a:buFont typeface="Arial" panose="020B0604020202020204" pitchFamily="34" charset="0"/>
                <a:buNone/>
              </a:pPr>
              <a:r>
                <a:rPr lang="en-US" altLang="zh-CN" sz="2800"/>
                <a:t>B</a:t>
              </a:r>
              <a:endParaRPr lang="en-US" altLang="zh-CN" sz="2800"/>
            </a:p>
          </p:txBody>
        </p:sp>
        <p:grpSp>
          <p:nvGrpSpPr>
            <p:cNvPr id="11277" name="Group 4"/>
            <p:cNvGrpSpPr/>
            <p:nvPr/>
          </p:nvGrpSpPr>
          <p:grpSpPr bwMode="auto">
            <a:xfrm>
              <a:off x="0" y="1951"/>
              <a:ext cx="404" cy="269"/>
              <a:chOff x="0" y="0"/>
              <a:chExt cx="404" cy="269"/>
            </a:xfrm>
          </p:grpSpPr>
          <p:sp>
            <p:nvSpPr>
              <p:cNvPr id="11281" name="Oval 5"/>
              <p:cNvSpPr>
                <a:spLocks noChangeArrowheads="1"/>
              </p:cNvSpPr>
              <p:nvPr/>
            </p:nvSpPr>
            <p:spPr bwMode="auto">
              <a:xfrm>
                <a:off x="0" y="90"/>
                <a:ext cx="307" cy="91"/>
              </a:xfrm>
              <a:prstGeom prst="ellipse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282" name="Oval 6"/>
              <p:cNvSpPr>
                <a:spLocks noChangeArrowheads="1"/>
              </p:cNvSpPr>
              <p:nvPr/>
            </p:nvSpPr>
            <p:spPr bwMode="auto">
              <a:xfrm>
                <a:off x="262" y="45"/>
                <a:ext cx="91" cy="91"/>
              </a:xfrm>
              <a:prstGeom prst="ellipse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283" name="Freeform 7"/>
              <p:cNvSpPr/>
              <p:nvPr/>
            </p:nvSpPr>
            <p:spPr bwMode="auto">
              <a:xfrm>
                <a:off x="316" y="9"/>
                <a:ext cx="37" cy="25"/>
              </a:xfrm>
              <a:custGeom>
                <a:avLst/>
                <a:gdLst>
                  <a:gd name="T0" fmla="*/ 0 w 37"/>
                  <a:gd name="T1" fmla="*/ 25 h 25"/>
                  <a:gd name="T2" fmla="*/ 37 w 37"/>
                  <a:gd name="T3" fmla="*/ 0 h 25"/>
                  <a:gd name="T4" fmla="*/ 0 w 37"/>
                  <a:gd name="T5" fmla="*/ 25 h 25"/>
                  <a:gd name="T6" fmla="*/ 0 60000 65536"/>
                  <a:gd name="T7" fmla="*/ 0 60000 65536"/>
                  <a:gd name="T8" fmla="*/ 0 60000 65536"/>
                  <a:gd name="T9" fmla="*/ 0 w 37"/>
                  <a:gd name="T10" fmla="*/ 0 h 25"/>
                  <a:gd name="T11" fmla="*/ 37 w 37"/>
                  <a:gd name="T12" fmla="*/ 25 h 2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7" h="25">
                    <a:moveTo>
                      <a:pt x="0" y="25"/>
                    </a:moveTo>
                    <a:cubicBezTo>
                      <a:pt x="12" y="17"/>
                      <a:pt x="37" y="0"/>
                      <a:pt x="37" y="0"/>
                    </a:cubicBezTo>
                    <a:cubicBezTo>
                      <a:pt x="37" y="0"/>
                      <a:pt x="12" y="17"/>
                      <a:pt x="0" y="2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rgbClr val="FF33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4" name="Freeform 8"/>
              <p:cNvSpPr/>
              <p:nvPr/>
            </p:nvSpPr>
            <p:spPr bwMode="auto">
              <a:xfrm>
                <a:off x="328" y="46"/>
                <a:ext cx="76" cy="25"/>
              </a:xfrm>
              <a:custGeom>
                <a:avLst/>
                <a:gdLst>
                  <a:gd name="T0" fmla="*/ 0 w 76"/>
                  <a:gd name="T1" fmla="*/ 25 h 25"/>
                  <a:gd name="T2" fmla="*/ 76 w 76"/>
                  <a:gd name="T3" fmla="*/ 0 h 25"/>
                  <a:gd name="T4" fmla="*/ 0 60000 65536"/>
                  <a:gd name="T5" fmla="*/ 0 60000 65536"/>
                  <a:gd name="T6" fmla="*/ 0 w 76"/>
                  <a:gd name="T7" fmla="*/ 0 h 25"/>
                  <a:gd name="T8" fmla="*/ 76 w 76"/>
                  <a:gd name="T9" fmla="*/ 25 h 2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6" h="25">
                    <a:moveTo>
                      <a:pt x="0" y="25"/>
                    </a:moveTo>
                    <a:cubicBezTo>
                      <a:pt x="25" y="17"/>
                      <a:pt x="76" y="0"/>
                      <a:pt x="76" y="0"/>
                    </a:cubicBezTo>
                  </a:path>
                </a:pathLst>
              </a:custGeom>
              <a:noFill/>
              <a:ln w="9525">
                <a:solidFill>
                  <a:srgbClr val="FF33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5" name="Freeform 9"/>
              <p:cNvSpPr/>
              <p:nvPr/>
            </p:nvSpPr>
            <p:spPr bwMode="auto">
              <a:xfrm>
                <a:off x="291" y="146"/>
                <a:ext cx="88" cy="88"/>
              </a:xfrm>
              <a:custGeom>
                <a:avLst/>
                <a:gdLst>
                  <a:gd name="T0" fmla="*/ 0 w 88"/>
                  <a:gd name="T1" fmla="*/ 0 h 88"/>
                  <a:gd name="T2" fmla="*/ 37 w 88"/>
                  <a:gd name="T3" fmla="*/ 25 h 88"/>
                  <a:gd name="T4" fmla="*/ 50 w 88"/>
                  <a:gd name="T5" fmla="*/ 63 h 88"/>
                  <a:gd name="T6" fmla="*/ 88 w 88"/>
                  <a:gd name="T7" fmla="*/ 88 h 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8"/>
                  <a:gd name="T13" fmla="*/ 0 h 88"/>
                  <a:gd name="T14" fmla="*/ 88 w 88"/>
                  <a:gd name="T15" fmla="*/ 88 h 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8" h="88">
                    <a:moveTo>
                      <a:pt x="0" y="0"/>
                    </a:moveTo>
                    <a:cubicBezTo>
                      <a:pt x="12" y="8"/>
                      <a:pt x="28" y="13"/>
                      <a:pt x="37" y="25"/>
                    </a:cubicBezTo>
                    <a:cubicBezTo>
                      <a:pt x="45" y="35"/>
                      <a:pt x="42" y="53"/>
                      <a:pt x="50" y="63"/>
                    </a:cubicBezTo>
                    <a:cubicBezTo>
                      <a:pt x="60" y="75"/>
                      <a:pt x="88" y="88"/>
                      <a:pt x="88" y="88"/>
                    </a:cubicBezTo>
                  </a:path>
                </a:pathLst>
              </a:custGeom>
              <a:noFill/>
              <a:ln w="9525">
                <a:solidFill>
                  <a:srgbClr val="FF33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6" name="Freeform 10"/>
              <p:cNvSpPr/>
              <p:nvPr/>
            </p:nvSpPr>
            <p:spPr bwMode="auto">
              <a:xfrm>
                <a:off x="262" y="181"/>
                <a:ext cx="88" cy="88"/>
              </a:xfrm>
              <a:custGeom>
                <a:avLst/>
                <a:gdLst>
                  <a:gd name="T0" fmla="*/ 0 w 88"/>
                  <a:gd name="T1" fmla="*/ 0 h 88"/>
                  <a:gd name="T2" fmla="*/ 37 w 88"/>
                  <a:gd name="T3" fmla="*/ 25 h 88"/>
                  <a:gd name="T4" fmla="*/ 50 w 88"/>
                  <a:gd name="T5" fmla="*/ 63 h 88"/>
                  <a:gd name="T6" fmla="*/ 88 w 88"/>
                  <a:gd name="T7" fmla="*/ 88 h 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8"/>
                  <a:gd name="T13" fmla="*/ 0 h 88"/>
                  <a:gd name="T14" fmla="*/ 88 w 88"/>
                  <a:gd name="T15" fmla="*/ 88 h 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8" h="88">
                    <a:moveTo>
                      <a:pt x="0" y="0"/>
                    </a:moveTo>
                    <a:cubicBezTo>
                      <a:pt x="12" y="8"/>
                      <a:pt x="28" y="13"/>
                      <a:pt x="37" y="25"/>
                    </a:cubicBezTo>
                    <a:cubicBezTo>
                      <a:pt x="45" y="35"/>
                      <a:pt x="42" y="53"/>
                      <a:pt x="50" y="63"/>
                    </a:cubicBezTo>
                    <a:cubicBezTo>
                      <a:pt x="60" y="75"/>
                      <a:pt x="88" y="88"/>
                      <a:pt x="88" y="88"/>
                    </a:cubicBezTo>
                  </a:path>
                </a:pathLst>
              </a:custGeom>
              <a:noFill/>
              <a:ln w="9525">
                <a:solidFill>
                  <a:srgbClr val="FF33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7" name="Freeform 11"/>
              <p:cNvSpPr/>
              <p:nvPr/>
            </p:nvSpPr>
            <p:spPr bwMode="auto">
              <a:xfrm>
                <a:off x="141" y="9"/>
                <a:ext cx="125" cy="87"/>
              </a:xfrm>
              <a:custGeom>
                <a:avLst/>
                <a:gdLst>
                  <a:gd name="T0" fmla="*/ 125 w 125"/>
                  <a:gd name="T1" fmla="*/ 87 h 87"/>
                  <a:gd name="T2" fmla="*/ 37 w 125"/>
                  <a:gd name="T3" fmla="*/ 0 h 87"/>
                  <a:gd name="T4" fmla="*/ 0 w 125"/>
                  <a:gd name="T5" fmla="*/ 50 h 87"/>
                  <a:gd name="T6" fmla="*/ 0 60000 65536"/>
                  <a:gd name="T7" fmla="*/ 0 60000 65536"/>
                  <a:gd name="T8" fmla="*/ 0 60000 65536"/>
                  <a:gd name="T9" fmla="*/ 0 w 125"/>
                  <a:gd name="T10" fmla="*/ 0 h 87"/>
                  <a:gd name="T11" fmla="*/ 125 w 125"/>
                  <a:gd name="T12" fmla="*/ 87 h 8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25" h="87">
                    <a:moveTo>
                      <a:pt x="125" y="87"/>
                    </a:moveTo>
                    <a:cubicBezTo>
                      <a:pt x="86" y="30"/>
                      <a:pt x="76" y="57"/>
                      <a:pt x="37" y="0"/>
                    </a:cubicBezTo>
                    <a:cubicBezTo>
                      <a:pt x="9" y="42"/>
                      <a:pt x="22" y="26"/>
                      <a:pt x="0" y="50"/>
                    </a:cubicBezTo>
                  </a:path>
                </a:pathLst>
              </a:custGeom>
              <a:noFill/>
              <a:ln w="9525">
                <a:solidFill>
                  <a:srgbClr val="FF33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8" name="Freeform 12"/>
              <p:cNvSpPr/>
              <p:nvPr/>
            </p:nvSpPr>
            <p:spPr bwMode="auto">
              <a:xfrm>
                <a:off x="46" y="0"/>
                <a:ext cx="216" cy="136"/>
              </a:xfrm>
              <a:custGeom>
                <a:avLst/>
                <a:gdLst>
                  <a:gd name="T0" fmla="*/ 9943 w 125"/>
                  <a:gd name="T1" fmla="*/ 3108 h 87"/>
                  <a:gd name="T2" fmla="*/ 2962 w 125"/>
                  <a:gd name="T3" fmla="*/ 0 h 87"/>
                  <a:gd name="T4" fmla="*/ 0 w 125"/>
                  <a:gd name="T5" fmla="*/ 1784 h 87"/>
                  <a:gd name="T6" fmla="*/ 0 60000 65536"/>
                  <a:gd name="T7" fmla="*/ 0 60000 65536"/>
                  <a:gd name="T8" fmla="*/ 0 60000 65536"/>
                  <a:gd name="T9" fmla="*/ 0 w 125"/>
                  <a:gd name="T10" fmla="*/ 0 h 87"/>
                  <a:gd name="T11" fmla="*/ 125 w 125"/>
                  <a:gd name="T12" fmla="*/ 87 h 8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25" h="87">
                    <a:moveTo>
                      <a:pt x="125" y="87"/>
                    </a:moveTo>
                    <a:cubicBezTo>
                      <a:pt x="86" y="30"/>
                      <a:pt x="76" y="57"/>
                      <a:pt x="37" y="0"/>
                    </a:cubicBezTo>
                    <a:cubicBezTo>
                      <a:pt x="9" y="42"/>
                      <a:pt x="22" y="26"/>
                      <a:pt x="0" y="50"/>
                    </a:cubicBezTo>
                  </a:path>
                </a:pathLst>
              </a:custGeom>
              <a:noFill/>
              <a:ln w="9525">
                <a:solidFill>
                  <a:srgbClr val="FF33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1278" name="AutoShape 13"/>
            <p:cNvSpPr>
              <a:spLocks noChangeArrowheads="1"/>
            </p:cNvSpPr>
            <p:nvPr/>
          </p:nvSpPr>
          <p:spPr bwMode="auto">
            <a:xfrm>
              <a:off x="407" y="0"/>
              <a:ext cx="1439" cy="2239"/>
            </a:xfrm>
            <a:prstGeom prst="can">
              <a:avLst>
                <a:gd name="adj" fmla="val 38899"/>
              </a:avLst>
            </a:prstGeom>
            <a:solidFill>
              <a:srgbClr val="99CC00">
                <a:alpha val="59999"/>
              </a:srgbClr>
            </a:solidFill>
            <a:ln w="25400">
              <a:solidFill>
                <a:srgbClr val="FF9900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9" name="Oval 14"/>
            <p:cNvSpPr>
              <a:spLocks noChangeArrowheads="1"/>
            </p:cNvSpPr>
            <p:nvPr/>
          </p:nvSpPr>
          <p:spPr bwMode="auto">
            <a:xfrm>
              <a:off x="407" y="1727"/>
              <a:ext cx="1441" cy="503"/>
            </a:xfrm>
            <a:prstGeom prst="ellipse">
              <a:avLst/>
            </a:prstGeom>
            <a:solidFill>
              <a:srgbClr val="FFCC00">
                <a:alpha val="63921"/>
              </a:srgbClr>
            </a:solidFill>
            <a:ln w="25400">
              <a:solidFill>
                <a:srgbClr val="FF9900"/>
              </a:solidFill>
              <a:prstDash val="dash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80" name="Text Box 15"/>
            <p:cNvSpPr txBox="1">
              <a:spLocks noChangeArrowheads="1"/>
            </p:cNvSpPr>
            <p:nvPr/>
          </p:nvSpPr>
          <p:spPr bwMode="auto">
            <a:xfrm>
              <a:off x="300" y="1988"/>
              <a:ext cx="306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>
                <a:buFont typeface="Arial" panose="020B0604020202020204" pitchFamily="34" charset="0"/>
                <a:buNone/>
              </a:pPr>
              <a:r>
                <a:rPr lang="en-US" altLang="zh-CN" sz="2800"/>
                <a:t>A</a:t>
              </a:r>
              <a:endParaRPr lang="en-US" altLang="zh-CN" sz="2800"/>
            </a:p>
          </p:txBody>
        </p:sp>
      </p:grpSp>
      <p:sp>
        <p:nvSpPr>
          <p:cNvPr id="11267" name="Text Box 19"/>
          <p:cNvSpPr txBox="1">
            <a:spLocks noChangeArrowheads="1"/>
          </p:cNvSpPr>
          <p:nvPr/>
        </p:nvSpPr>
        <p:spPr bwMode="auto">
          <a:xfrm>
            <a:off x="142844" y="1341438"/>
            <a:ext cx="4572031" cy="310854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例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zh-CN" altLang="en-US" sz="2800" b="1" dirty="0" smtClean="0">
                <a:latin typeface="+mn-ea"/>
                <a:ea typeface="+mn-ea"/>
              </a:rPr>
              <a:t>有</a:t>
            </a:r>
            <a:r>
              <a:rPr lang="zh-CN" altLang="en-US" sz="2800" b="1" dirty="0">
                <a:latin typeface="+mn-ea"/>
                <a:ea typeface="+mn-ea"/>
              </a:rPr>
              <a:t>一个圆柱，它的高等于</a:t>
            </a:r>
            <a:r>
              <a:rPr lang="en-US" altLang="zh-CN" sz="2800" b="1" dirty="0">
                <a:latin typeface="+mn-ea"/>
                <a:ea typeface="+mn-ea"/>
              </a:rPr>
              <a:t>12,</a:t>
            </a:r>
            <a:r>
              <a:rPr lang="zh-CN" altLang="en-US" sz="2800" b="1" dirty="0">
                <a:latin typeface="+mn-ea"/>
                <a:ea typeface="+mn-ea"/>
              </a:rPr>
              <a:t>底面半径等于</a:t>
            </a:r>
            <a:r>
              <a:rPr lang="en-US" altLang="zh-CN" sz="2800" b="1" dirty="0">
                <a:latin typeface="+mn-ea"/>
                <a:ea typeface="+mn-ea"/>
              </a:rPr>
              <a:t>3. </a:t>
            </a:r>
            <a:r>
              <a:rPr lang="zh-CN" altLang="en-US" sz="2800" b="1" dirty="0">
                <a:latin typeface="+mn-ea"/>
                <a:ea typeface="+mn-ea"/>
              </a:rPr>
              <a:t>在圆柱下底面的</a:t>
            </a:r>
            <a:r>
              <a:rPr lang="en-US" altLang="zh-CN" sz="2800" b="1" dirty="0">
                <a:latin typeface="+mn-ea"/>
                <a:ea typeface="+mn-ea"/>
              </a:rPr>
              <a:t>A</a:t>
            </a:r>
            <a:r>
              <a:rPr lang="zh-CN" altLang="en-US" sz="2800" b="1" dirty="0">
                <a:latin typeface="+mn-ea"/>
                <a:ea typeface="+mn-ea"/>
              </a:rPr>
              <a:t>点有一只蚂蚁</a:t>
            </a:r>
            <a:r>
              <a:rPr lang="en-US" altLang="zh-CN" sz="2800" b="1" dirty="0">
                <a:latin typeface="+mn-ea"/>
                <a:ea typeface="+mn-ea"/>
              </a:rPr>
              <a:t>,</a:t>
            </a:r>
            <a:r>
              <a:rPr lang="zh-CN" altLang="en-US" sz="2800" b="1" dirty="0">
                <a:latin typeface="+mn-ea"/>
                <a:ea typeface="+mn-ea"/>
              </a:rPr>
              <a:t>它想吃到上底面上与</a:t>
            </a:r>
            <a:r>
              <a:rPr lang="en-US" altLang="zh-CN" sz="2800" b="1" dirty="0">
                <a:latin typeface="+mn-ea"/>
                <a:ea typeface="+mn-ea"/>
              </a:rPr>
              <a:t>A</a:t>
            </a:r>
            <a:r>
              <a:rPr lang="zh-CN" altLang="en-US" sz="2800" b="1" dirty="0">
                <a:latin typeface="+mn-ea"/>
                <a:ea typeface="+mn-ea"/>
              </a:rPr>
              <a:t>点相对的</a:t>
            </a:r>
            <a:r>
              <a:rPr lang="en-US" altLang="zh-CN" sz="2800" b="1" dirty="0">
                <a:latin typeface="+mn-ea"/>
                <a:ea typeface="+mn-ea"/>
              </a:rPr>
              <a:t>B</a:t>
            </a:r>
            <a:r>
              <a:rPr lang="zh-CN" altLang="en-US" sz="2800" b="1" dirty="0">
                <a:latin typeface="+mn-ea"/>
                <a:ea typeface="+mn-ea"/>
              </a:rPr>
              <a:t>点处的食物</a:t>
            </a:r>
            <a:r>
              <a:rPr lang="en-US" altLang="zh-CN" sz="2800" b="1" dirty="0">
                <a:latin typeface="+mn-ea"/>
                <a:ea typeface="+mn-ea"/>
              </a:rPr>
              <a:t>,</a:t>
            </a:r>
            <a:r>
              <a:rPr lang="zh-CN" altLang="en-US" sz="2800" b="1" dirty="0">
                <a:latin typeface="+mn-ea"/>
                <a:ea typeface="+mn-ea"/>
              </a:rPr>
              <a:t>沿圆柱表面爬行的最短</a:t>
            </a:r>
            <a:r>
              <a:rPr lang="zh-CN" altLang="en-US" sz="2800" b="1" dirty="0" smtClean="0">
                <a:latin typeface="+mn-ea"/>
                <a:ea typeface="+mn-ea"/>
              </a:rPr>
              <a:t>路程是多少</a:t>
            </a:r>
            <a:r>
              <a:rPr lang="en-US" altLang="zh-CN" sz="2800" b="1" dirty="0">
                <a:latin typeface="+mn-ea"/>
                <a:ea typeface="+mn-ea"/>
              </a:rPr>
              <a:t>?(π</a:t>
            </a:r>
            <a:r>
              <a:rPr lang="zh-CN" altLang="en-US" sz="2800" b="1" dirty="0">
                <a:latin typeface="+mn-ea"/>
                <a:ea typeface="+mn-ea"/>
              </a:rPr>
              <a:t>取</a:t>
            </a:r>
            <a:r>
              <a:rPr lang="en-US" altLang="zh-CN" sz="2800" b="1" dirty="0">
                <a:latin typeface="+mn-ea"/>
                <a:ea typeface="+mn-ea"/>
              </a:rPr>
              <a:t>3)</a:t>
            </a:r>
            <a:endParaRPr lang="en-US" altLang="zh-CN" sz="2800" b="1" dirty="0">
              <a:latin typeface="+mn-ea"/>
              <a:ea typeface="+mn-ea"/>
            </a:endParaRPr>
          </a:p>
        </p:txBody>
      </p:sp>
      <p:pic>
        <p:nvPicPr>
          <p:cNvPr id="11268" name="Picture 20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516688" y="6453188"/>
            <a:ext cx="2843212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5" name="Line 25"/>
          <p:cNvSpPr>
            <a:spLocks noChangeShapeType="1"/>
          </p:cNvSpPr>
          <p:nvPr/>
        </p:nvSpPr>
        <p:spPr bwMode="auto">
          <a:xfrm>
            <a:off x="5435600" y="2492375"/>
            <a:ext cx="0" cy="26654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46" name="Text Box 26"/>
          <p:cNvSpPr txBox="1">
            <a:spLocks noChangeArrowheads="1"/>
          </p:cNvSpPr>
          <p:nvPr/>
        </p:nvSpPr>
        <p:spPr bwMode="auto">
          <a:xfrm>
            <a:off x="4859338" y="3789363"/>
            <a:ext cx="649287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</a:rPr>
              <a:t>12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30747" name="Line 27"/>
          <p:cNvSpPr>
            <a:spLocks noChangeShapeType="1"/>
          </p:cNvSpPr>
          <p:nvPr/>
        </p:nvSpPr>
        <p:spPr bwMode="auto">
          <a:xfrm>
            <a:off x="5435600" y="5157788"/>
            <a:ext cx="1152525" cy="0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48" name="Text Box 28"/>
          <p:cNvSpPr txBox="1">
            <a:spLocks noChangeArrowheads="1"/>
          </p:cNvSpPr>
          <p:nvPr/>
        </p:nvSpPr>
        <p:spPr bwMode="auto">
          <a:xfrm>
            <a:off x="5724525" y="4724400"/>
            <a:ext cx="6492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</a:rPr>
              <a:t>3</a:t>
            </a:r>
            <a:endParaRPr lang="en-US" altLang="zh-CN" sz="2400">
              <a:solidFill>
                <a:srgbClr val="FF0000"/>
              </a:solidFill>
            </a:endParaRPr>
          </a:p>
        </p:txBody>
      </p:sp>
      <p:pic>
        <p:nvPicPr>
          <p:cNvPr id="11273" name="Picture 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6188" y="1773238"/>
            <a:ext cx="29845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4" name="AutoShape 99"/>
          <p:cNvSpPr/>
          <p:nvPr/>
        </p:nvSpPr>
        <p:spPr bwMode="auto">
          <a:xfrm>
            <a:off x="1547813" y="5805488"/>
            <a:ext cx="1944687" cy="792162"/>
          </a:xfrm>
          <a:prstGeom prst="borderCallout2">
            <a:avLst>
              <a:gd name="adj1" fmla="val 14431"/>
              <a:gd name="adj2" fmla="val 103917"/>
              <a:gd name="adj3" fmla="val 14431"/>
              <a:gd name="adj4" fmla="val 134856"/>
              <a:gd name="adj5" fmla="val -23847"/>
              <a:gd name="adj6" fmla="val 167102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r>
              <a:rPr lang="zh-CN" altLang="en-US" sz="2000" b="1">
                <a:solidFill>
                  <a:srgbClr val="3366FF"/>
                </a:solidFill>
              </a:rPr>
              <a:t>蚂蚁怎么走最近？</a:t>
            </a:r>
            <a:endParaRPr lang="zh-CN" altLang="en-US" sz="2000" b="1">
              <a:solidFill>
                <a:srgbClr val="3366FF"/>
              </a:solidFill>
            </a:endParaRPr>
          </a:p>
        </p:txBody>
      </p:sp>
      <p:sp>
        <p:nvSpPr>
          <p:cNvPr id="11275" name="矩形 24"/>
          <p:cNvSpPr>
            <a:spLocks noChangeArrowheads="1"/>
          </p:cNvSpPr>
          <p:nvPr/>
        </p:nvSpPr>
        <p:spPr bwMode="auto">
          <a:xfrm>
            <a:off x="-173555" y="214313"/>
            <a:ext cx="9786115" cy="49244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600" b="1" dirty="0" smtClean="0">
                <a:solidFill>
                  <a:srgbClr val="FF0000"/>
                </a:solidFill>
              </a:rPr>
              <a:t>探究二</a:t>
            </a:r>
            <a:r>
              <a:rPr lang="zh-CN" altLang="en-US" sz="2600" b="1" dirty="0">
                <a:solidFill>
                  <a:srgbClr val="FF0000"/>
                </a:solidFill>
              </a:rPr>
              <a:t>：</a:t>
            </a:r>
            <a:r>
              <a:rPr lang="zh-CN" sz="2600" b="1" dirty="0">
                <a:solidFill>
                  <a:srgbClr val="FF0000"/>
                </a:solidFill>
              </a:rPr>
              <a:t>立体</a:t>
            </a:r>
            <a:r>
              <a:rPr lang="zh-CN" altLang="en-US" sz="2600" b="1" dirty="0">
                <a:solidFill>
                  <a:srgbClr val="FF0000"/>
                </a:solidFill>
              </a:rPr>
              <a:t>图形</a:t>
            </a:r>
            <a:r>
              <a:rPr lang="zh-CN" sz="2600" b="1" dirty="0">
                <a:solidFill>
                  <a:srgbClr val="FF0000"/>
                </a:solidFill>
              </a:rPr>
              <a:t>中的最短路径</a:t>
            </a:r>
            <a:r>
              <a:rPr lang="zh-CN" altLang="en-US" sz="2600" b="1" dirty="0">
                <a:solidFill>
                  <a:srgbClr val="FF0000"/>
                </a:solidFill>
              </a:rPr>
              <a:t>（转化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思想、分类讨论思想）</a:t>
            </a:r>
            <a:endParaRPr lang="zh-CN" sz="2600" b="1" dirty="0">
              <a:solidFill>
                <a:srgbClr val="FF0000"/>
              </a:solidFill>
            </a:endParaRPr>
          </a:p>
        </p:txBody>
      </p:sp>
      <p:sp>
        <p:nvSpPr>
          <p:cNvPr id="25" name="Text Box 3"/>
          <p:cNvSpPr txBox="1"/>
          <p:nvPr/>
        </p:nvSpPr>
        <p:spPr>
          <a:xfrm>
            <a:off x="642910" y="895633"/>
            <a:ext cx="3587841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最短路径问题</a:t>
            </a:r>
            <a:r>
              <a:rPr lang="en-US" altLang="zh-CN" sz="2400" b="1" dirty="0" smtClean="0">
                <a:solidFill>
                  <a:srgbClr val="FF0000"/>
                </a:solidFill>
                <a:latin typeface="+mn-ea"/>
                <a:ea typeface="+mn-ea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+mn-ea"/>
              </a:rPr>
              <a:t>圆柱体</a:t>
            </a:r>
            <a:endParaRPr lang="zh-CN" altLang="en-US" sz="24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0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30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5" grpId="0" animBg="1"/>
      <p:bldP spid="30746" grpId="0"/>
      <p:bldP spid="30747" grpId="0" animBg="1"/>
      <p:bldP spid="307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0" y="1714488"/>
            <a:ext cx="5905500" cy="310854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342900" indent="-342900" algn="l"/>
            <a:r>
              <a:rPr lang="en-US" altLang="zh-CN" sz="2800" b="1" dirty="0" smtClean="0">
                <a:latin typeface="+mn-ea"/>
                <a:ea typeface="+mn-ea"/>
              </a:rPr>
              <a:t>1.</a:t>
            </a:r>
            <a:r>
              <a:rPr lang="zh-CN" altLang="en-US" sz="2800" b="1" dirty="0" smtClean="0">
                <a:latin typeface="+mn-ea"/>
                <a:ea typeface="+mn-ea"/>
              </a:rPr>
              <a:t>拿出自己做的圆柱，尝试从</a:t>
            </a:r>
            <a:r>
              <a:rPr lang="zh-CN" altLang="zh-CN" sz="2800" b="1" dirty="0" smtClean="0">
                <a:latin typeface="+mn-ea"/>
                <a:ea typeface="+mn-ea"/>
              </a:rPr>
              <a:t>A</a:t>
            </a:r>
            <a:r>
              <a:rPr lang="zh-CN" altLang="en-US" sz="2800" b="1" dirty="0" smtClean="0">
                <a:latin typeface="+mn-ea"/>
                <a:ea typeface="+mn-ea"/>
              </a:rPr>
              <a:t>点到</a:t>
            </a:r>
            <a:r>
              <a:rPr lang="zh-CN" altLang="zh-CN" sz="2800" b="1" dirty="0" smtClean="0">
                <a:latin typeface="+mn-ea"/>
                <a:ea typeface="+mn-ea"/>
              </a:rPr>
              <a:t>B</a:t>
            </a:r>
            <a:r>
              <a:rPr lang="zh-CN" altLang="en-US" sz="2800" b="1" dirty="0" smtClean="0">
                <a:latin typeface="+mn-ea"/>
                <a:ea typeface="+mn-ea"/>
              </a:rPr>
              <a:t>点沿圆柱侧面画出几条路线，你觉得哪条路线最短呢？</a:t>
            </a:r>
            <a:endParaRPr lang="zh-CN" altLang="en-US" sz="2800" b="1" dirty="0" smtClean="0">
              <a:latin typeface="+mn-ea"/>
              <a:ea typeface="+mn-ea"/>
            </a:endParaRPr>
          </a:p>
          <a:p>
            <a:pPr marL="342900" indent="-342900" algn="l"/>
            <a:r>
              <a:rPr lang="en-US" altLang="zh-CN" sz="2800" b="1" dirty="0" smtClean="0">
                <a:solidFill>
                  <a:srgbClr val="000000"/>
                </a:solidFill>
                <a:latin typeface="+mn-ea"/>
                <a:ea typeface="+mn-ea"/>
              </a:rPr>
              <a:t>2.</a:t>
            </a:r>
            <a:r>
              <a:rPr lang="zh-CN" sz="2800" b="1" dirty="0" smtClean="0">
                <a:solidFill>
                  <a:srgbClr val="000000"/>
                </a:solidFill>
                <a:latin typeface="+mn-ea"/>
                <a:ea typeface="+mn-ea"/>
              </a:rPr>
              <a:t>以</a:t>
            </a:r>
            <a:r>
              <a:rPr lang="zh-CN" sz="2800" b="1" dirty="0">
                <a:solidFill>
                  <a:srgbClr val="000000"/>
                </a:solidFill>
                <a:latin typeface="+mn-ea"/>
                <a:ea typeface="+mn-ea"/>
              </a:rPr>
              <a:t>小组为单位</a:t>
            </a:r>
            <a:r>
              <a:rPr lang="zh-CN" altLang="zh-CN" sz="2800" b="1" dirty="0">
                <a:solidFill>
                  <a:srgbClr val="000000"/>
                </a:solidFill>
                <a:latin typeface="+mn-ea"/>
                <a:ea typeface="+mn-ea"/>
              </a:rPr>
              <a:t>,</a:t>
            </a:r>
            <a:r>
              <a:rPr lang="zh-CN" sz="2800" b="1" dirty="0">
                <a:solidFill>
                  <a:srgbClr val="000000"/>
                </a:solidFill>
                <a:latin typeface="+mn-ea"/>
                <a:ea typeface="+mn-ea"/>
              </a:rPr>
              <a:t>研究蚂蚁爬行的路线有几种方案</a:t>
            </a:r>
            <a:r>
              <a:rPr lang="zh-CN" altLang="zh-CN" sz="2800" b="1" dirty="0">
                <a:solidFill>
                  <a:srgbClr val="000000"/>
                </a:solidFill>
                <a:latin typeface="+mn-ea"/>
                <a:ea typeface="+mn-ea"/>
              </a:rPr>
              <a:t>?  </a:t>
            </a:r>
            <a:r>
              <a:rPr lang="zh-CN" sz="2800" b="1" dirty="0" smtClean="0">
                <a:solidFill>
                  <a:srgbClr val="000000"/>
                </a:solidFill>
                <a:latin typeface="+mn-ea"/>
                <a:ea typeface="+mn-ea"/>
              </a:rPr>
              <a:t>分别</a:t>
            </a:r>
            <a:r>
              <a:rPr lang="zh-CN" sz="2800" b="1" dirty="0">
                <a:solidFill>
                  <a:srgbClr val="000000"/>
                </a:solidFill>
                <a:latin typeface="+mn-ea"/>
                <a:ea typeface="+mn-ea"/>
              </a:rPr>
              <a:t>表示</a:t>
            </a:r>
            <a:r>
              <a:rPr lang="zh-CN" sz="2800" b="1" dirty="0" smtClean="0">
                <a:solidFill>
                  <a:srgbClr val="000000"/>
                </a:solidFill>
                <a:latin typeface="+mn-ea"/>
                <a:ea typeface="+mn-ea"/>
              </a:rPr>
              <a:t>在</a:t>
            </a:r>
            <a:r>
              <a:rPr lang="zh-CN" altLang="en-US" sz="2800" b="1" dirty="0" smtClean="0">
                <a:solidFill>
                  <a:srgbClr val="000000"/>
                </a:solidFill>
                <a:latin typeface="+mn-ea"/>
                <a:ea typeface="+mn-ea"/>
              </a:rPr>
              <a:t>圆柱</a:t>
            </a:r>
            <a:r>
              <a:rPr lang="zh-CN" sz="2800" b="1" dirty="0" smtClean="0">
                <a:solidFill>
                  <a:srgbClr val="000000"/>
                </a:solidFill>
                <a:latin typeface="+mn-ea"/>
                <a:ea typeface="+mn-ea"/>
              </a:rPr>
              <a:t>上</a:t>
            </a:r>
            <a:r>
              <a:rPr lang="zh-CN" altLang="zh-CN" sz="2800" b="1" dirty="0">
                <a:solidFill>
                  <a:srgbClr val="000000"/>
                </a:solidFill>
                <a:latin typeface="+mn-ea"/>
                <a:ea typeface="+mn-ea"/>
              </a:rPr>
              <a:t>.</a:t>
            </a:r>
            <a:r>
              <a:rPr lang="zh-CN" altLang="zh-CN" sz="2800" b="1" baseline="300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endParaRPr lang="zh-CN" altLang="zh-CN" sz="2800" b="1" baseline="30000" dirty="0">
              <a:solidFill>
                <a:srgbClr val="000000"/>
              </a:solidFill>
              <a:latin typeface="+mn-ea"/>
              <a:ea typeface="+mn-ea"/>
            </a:endParaRPr>
          </a:p>
          <a:p>
            <a:pPr marL="342900" indent="-342900" algn="l"/>
            <a:r>
              <a:rPr lang="en-US" altLang="zh-CN" sz="2800" b="1" dirty="0" smtClean="0">
                <a:solidFill>
                  <a:srgbClr val="000000"/>
                </a:solidFill>
                <a:latin typeface="+mn-ea"/>
              </a:rPr>
              <a:t>3.</a:t>
            </a:r>
            <a:r>
              <a:rPr lang="zh-CN" altLang="zh-CN" sz="2800" b="1" baseline="300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zh-CN" sz="2800" b="1" dirty="0" smtClean="0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找出</a:t>
            </a:r>
            <a:r>
              <a:rPr lang="zh-CN" sz="2800" b="1" dirty="0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蚂蚁爬行的最</a:t>
            </a:r>
            <a:r>
              <a:rPr lang="zh-CN" sz="2800" b="1" dirty="0" smtClean="0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短路线</a:t>
            </a:r>
            <a:r>
              <a:rPr lang="zh-CN" altLang="en-US" sz="2800" b="1" dirty="0" smtClean="0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。</a:t>
            </a:r>
            <a:endParaRPr lang="zh-CN" altLang="zh-CN" sz="28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2" name="Group 3"/>
          <p:cNvGrpSpPr/>
          <p:nvPr/>
        </p:nvGrpSpPr>
        <p:grpSpPr bwMode="auto">
          <a:xfrm>
            <a:off x="5580063" y="1700213"/>
            <a:ext cx="3313112" cy="3554412"/>
            <a:chOff x="0" y="0"/>
            <a:chExt cx="2087" cy="2239"/>
          </a:xfrm>
        </p:grpSpPr>
        <p:sp>
          <p:nvSpPr>
            <p:cNvPr id="13316" name="Text Box 4"/>
            <p:cNvSpPr txBox="1">
              <a:spLocks noChangeArrowheads="1"/>
            </p:cNvSpPr>
            <p:nvPr/>
          </p:nvSpPr>
          <p:spPr bwMode="auto">
            <a:xfrm>
              <a:off x="1781" y="87"/>
              <a:ext cx="306" cy="23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l"/>
              <a:r>
                <a:rPr lang="zh-CN" altLang="zh-CN" sz="1800">
                  <a:latin typeface="Arial" panose="020B0604020202020204" pitchFamily="34" charset="0"/>
                </a:rPr>
                <a:t>B</a:t>
              </a:r>
              <a:endParaRPr lang="zh-CN" altLang="zh-CN" sz="1800">
                <a:latin typeface="Arial" panose="020B0604020202020204" pitchFamily="34" charset="0"/>
              </a:endParaRPr>
            </a:p>
          </p:txBody>
        </p:sp>
        <p:grpSp>
          <p:nvGrpSpPr>
            <p:cNvPr id="3" name="Group 5"/>
            <p:cNvGrpSpPr/>
            <p:nvPr/>
          </p:nvGrpSpPr>
          <p:grpSpPr bwMode="auto">
            <a:xfrm>
              <a:off x="0" y="1951"/>
              <a:ext cx="404" cy="269"/>
              <a:chOff x="0" y="0"/>
              <a:chExt cx="404" cy="269"/>
            </a:xfrm>
          </p:grpSpPr>
          <p:sp>
            <p:nvSpPr>
              <p:cNvPr id="13318" name="Oval 6"/>
              <p:cNvSpPr>
                <a:spLocks noChangeArrowheads="1"/>
              </p:cNvSpPr>
              <p:nvPr/>
            </p:nvSpPr>
            <p:spPr bwMode="auto">
              <a:xfrm>
                <a:off x="0" y="90"/>
                <a:ext cx="307" cy="91"/>
              </a:xfrm>
              <a:prstGeom prst="ellipse">
                <a:avLst/>
              </a:prstGeom>
              <a:solidFill>
                <a:srgbClr val="FF3300"/>
              </a:solidFill>
              <a:ln w="9525" cmpd="sng">
                <a:solidFill>
                  <a:schemeClr val="tx1"/>
                </a:solidFill>
                <a:rou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319" name="Oval 7"/>
              <p:cNvSpPr>
                <a:spLocks noChangeArrowheads="1"/>
              </p:cNvSpPr>
              <p:nvPr/>
            </p:nvSpPr>
            <p:spPr bwMode="auto">
              <a:xfrm>
                <a:off x="262" y="45"/>
                <a:ext cx="91" cy="91"/>
              </a:xfrm>
              <a:prstGeom prst="ellipse">
                <a:avLst/>
              </a:prstGeom>
              <a:solidFill>
                <a:srgbClr val="FF3300"/>
              </a:solidFill>
              <a:ln w="9525" cmpd="sng">
                <a:solidFill>
                  <a:schemeClr val="tx1"/>
                </a:solidFill>
                <a:rou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320" name="Freeform 8"/>
              <p:cNvSpPr/>
              <p:nvPr/>
            </p:nvSpPr>
            <p:spPr bwMode="auto">
              <a:xfrm>
                <a:off x="316" y="9"/>
                <a:ext cx="37" cy="25"/>
              </a:xfrm>
              <a:custGeom>
                <a:avLst/>
                <a:gdLst/>
                <a:ahLst/>
                <a:cxnLst>
                  <a:cxn ang="0">
                    <a:pos x="0" y="25"/>
                  </a:cxn>
                  <a:cxn ang="0">
                    <a:pos x="37" y="0"/>
                  </a:cxn>
                  <a:cxn ang="0">
                    <a:pos x="0" y="25"/>
                  </a:cxn>
                </a:cxnLst>
                <a:rect l="0" t="0" r="r" b="b"/>
                <a:pathLst>
                  <a:path w="37" h="25">
                    <a:moveTo>
                      <a:pt x="0" y="25"/>
                    </a:moveTo>
                    <a:cubicBezTo>
                      <a:pt x="12" y="17"/>
                      <a:pt x="37" y="0"/>
                      <a:pt x="37" y="0"/>
                    </a:cubicBezTo>
                    <a:cubicBezTo>
                      <a:pt x="37" y="0"/>
                      <a:pt x="12" y="17"/>
                      <a:pt x="0" y="2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mpd="sng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21" name="Freeform 9"/>
              <p:cNvSpPr/>
              <p:nvPr/>
            </p:nvSpPr>
            <p:spPr bwMode="auto">
              <a:xfrm>
                <a:off x="328" y="46"/>
                <a:ext cx="76" cy="25"/>
              </a:xfrm>
              <a:custGeom>
                <a:avLst/>
                <a:gdLst/>
                <a:ahLst/>
                <a:cxnLst>
                  <a:cxn ang="0">
                    <a:pos x="0" y="25"/>
                  </a:cxn>
                  <a:cxn ang="0">
                    <a:pos x="76" y="0"/>
                  </a:cxn>
                </a:cxnLst>
                <a:rect l="0" t="0" r="r" b="b"/>
                <a:pathLst>
                  <a:path w="76" h="25">
                    <a:moveTo>
                      <a:pt x="0" y="25"/>
                    </a:moveTo>
                    <a:cubicBezTo>
                      <a:pt x="25" y="17"/>
                      <a:pt x="76" y="0"/>
                      <a:pt x="76" y="0"/>
                    </a:cubicBezTo>
                  </a:path>
                </a:pathLst>
              </a:custGeom>
              <a:noFill/>
              <a:ln w="9525" cmpd="sng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22" name="Freeform 10"/>
              <p:cNvSpPr/>
              <p:nvPr/>
            </p:nvSpPr>
            <p:spPr bwMode="auto">
              <a:xfrm>
                <a:off x="291" y="146"/>
                <a:ext cx="88" cy="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7" y="25"/>
                  </a:cxn>
                  <a:cxn ang="0">
                    <a:pos x="50" y="63"/>
                  </a:cxn>
                  <a:cxn ang="0">
                    <a:pos x="88" y="88"/>
                  </a:cxn>
                </a:cxnLst>
                <a:rect l="0" t="0" r="r" b="b"/>
                <a:pathLst>
                  <a:path w="88" h="88">
                    <a:moveTo>
                      <a:pt x="0" y="0"/>
                    </a:moveTo>
                    <a:cubicBezTo>
                      <a:pt x="12" y="8"/>
                      <a:pt x="28" y="13"/>
                      <a:pt x="37" y="25"/>
                    </a:cubicBezTo>
                    <a:cubicBezTo>
                      <a:pt x="45" y="35"/>
                      <a:pt x="42" y="53"/>
                      <a:pt x="50" y="63"/>
                    </a:cubicBezTo>
                    <a:cubicBezTo>
                      <a:pt x="60" y="75"/>
                      <a:pt x="88" y="88"/>
                      <a:pt x="88" y="88"/>
                    </a:cubicBezTo>
                  </a:path>
                </a:pathLst>
              </a:custGeom>
              <a:noFill/>
              <a:ln w="9525" cmpd="sng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23" name="Freeform 11"/>
              <p:cNvSpPr/>
              <p:nvPr/>
            </p:nvSpPr>
            <p:spPr bwMode="auto">
              <a:xfrm>
                <a:off x="262" y="181"/>
                <a:ext cx="88" cy="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7" y="25"/>
                  </a:cxn>
                  <a:cxn ang="0">
                    <a:pos x="50" y="63"/>
                  </a:cxn>
                  <a:cxn ang="0">
                    <a:pos x="88" y="88"/>
                  </a:cxn>
                </a:cxnLst>
                <a:rect l="0" t="0" r="r" b="b"/>
                <a:pathLst>
                  <a:path w="88" h="88">
                    <a:moveTo>
                      <a:pt x="0" y="0"/>
                    </a:moveTo>
                    <a:cubicBezTo>
                      <a:pt x="12" y="8"/>
                      <a:pt x="28" y="13"/>
                      <a:pt x="37" y="25"/>
                    </a:cubicBezTo>
                    <a:cubicBezTo>
                      <a:pt x="45" y="35"/>
                      <a:pt x="42" y="53"/>
                      <a:pt x="50" y="63"/>
                    </a:cubicBezTo>
                    <a:cubicBezTo>
                      <a:pt x="60" y="75"/>
                      <a:pt x="88" y="88"/>
                      <a:pt x="88" y="88"/>
                    </a:cubicBezTo>
                  </a:path>
                </a:pathLst>
              </a:custGeom>
              <a:noFill/>
              <a:ln w="9525" cmpd="sng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24" name="Freeform 12"/>
              <p:cNvSpPr/>
              <p:nvPr/>
            </p:nvSpPr>
            <p:spPr bwMode="auto">
              <a:xfrm>
                <a:off x="141" y="9"/>
                <a:ext cx="125" cy="87"/>
              </a:xfrm>
              <a:custGeom>
                <a:avLst/>
                <a:gdLst/>
                <a:ahLst/>
                <a:cxnLst>
                  <a:cxn ang="0">
                    <a:pos x="125" y="87"/>
                  </a:cxn>
                  <a:cxn ang="0">
                    <a:pos x="37" y="0"/>
                  </a:cxn>
                  <a:cxn ang="0">
                    <a:pos x="0" y="50"/>
                  </a:cxn>
                </a:cxnLst>
                <a:rect l="0" t="0" r="r" b="b"/>
                <a:pathLst>
                  <a:path w="125" h="87">
                    <a:moveTo>
                      <a:pt x="125" y="87"/>
                    </a:moveTo>
                    <a:cubicBezTo>
                      <a:pt x="86" y="30"/>
                      <a:pt x="76" y="57"/>
                      <a:pt x="37" y="0"/>
                    </a:cubicBezTo>
                    <a:cubicBezTo>
                      <a:pt x="9" y="42"/>
                      <a:pt x="22" y="26"/>
                      <a:pt x="0" y="50"/>
                    </a:cubicBezTo>
                  </a:path>
                </a:pathLst>
              </a:custGeom>
              <a:noFill/>
              <a:ln w="9525" cmpd="sng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25" name="Freeform 13"/>
              <p:cNvSpPr/>
              <p:nvPr/>
            </p:nvSpPr>
            <p:spPr bwMode="auto">
              <a:xfrm>
                <a:off x="46" y="0"/>
                <a:ext cx="216" cy="136"/>
              </a:xfrm>
              <a:custGeom>
                <a:avLst/>
                <a:gdLst/>
                <a:ahLst/>
                <a:cxnLst>
                  <a:cxn ang="0">
                    <a:pos x="125" y="87"/>
                  </a:cxn>
                  <a:cxn ang="0">
                    <a:pos x="37" y="0"/>
                  </a:cxn>
                  <a:cxn ang="0">
                    <a:pos x="0" y="50"/>
                  </a:cxn>
                </a:cxnLst>
                <a:rect l="0" t="0" r="r" b="b"/>
                <a:pathLst>
                  <a:path w="125" h="87">
                    <a:moveTo>
                      <a:pt x="125" y="87"/>
                    </a:moveTo>
                    <a:cubicBezTo>
                      <a:pt x="86" y="30"/>
                      <a:pt x="76" y="57"/>
                      <a:pt x="37" y="0"/>
                    </a:cubicBezTo>
                    <a:cubicBezTo>
                      <a:pt x="9" y="42"/>
                      <a:pt x="22" y="26"/>
                      <a:pt x="0" y="50"/>
                    </a:cubicBezTo>
                  </a:path>
                </a:pathLst>
              </a:custGeom>
              <a:noFill/>
              <a:ln w="9525" cmpd="sng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326" name="AutoShape 14"/>
            <p:cNvSpPr>
              <a:spLocks noChangeArrowheads="1"/>
            </p:cNvSpPr>
            <p:nvPr/>
          </p:nvSpPr>
          <p:spPr bwMode="auto">
            <a:xfrm>
              <a:off x="407" y="0"/>
              <a:ext cx="1439" cy="2239"/>
            </a:xfrm>
            <a:prstGeom prst="can">
              <a:avLst>
                <a:gd name="adj" fmla="val 38899"/>
              </a:avLst>
            </a:prstGeom>
            <a:solidFill>
              <a:srgbClr val="99CC00">
                <a:alpha val="59999"/>
              </a:srgbClr>
            </a:solidFill>
            <a:ln w="25400" cmpd="sng">
              <a:solidFill>
                <a:srgbClr val="FF9900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27" name="Oval 15"/>
            <p:cNvSpPr>
              <a:spLocks noChangeArrowheads="1"/>
            </p:cNvSpPr>
            <p:nvPr/>
          </p:nvSpPr>
          <p:spPr bwMode="auto">
            <a:xfrm>
              <a:off x="407" y="1727"/>
              <a:ext cx="1441" cy="503"/>
            </a:xfrm>
            <a:prstGeom prst="ellipse">
              <a:avLst/>
            </a:prstGeom>
            <a:solidFill>
              <a:srgbClr val="FFCC00">
                <a:alpha val="64000"/>
              </a:srgbClr>
            </a:solidFill>
            <a:ln w="25400" cmpd="sng">
              <a:solidFill>
                <a:srgbClr val="FF9900"/>
              </a:solidFill>
              <a:prstDash val="dash"/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28" name="Text Box 16"/>
            <p:cNvSpPr txBox="1">
              <a:spLocks noChangeArrowheads="1"/>
            </p:cNvSpPr>
            <p:nvPr/>
          </p:nvSpPr>
          <p:spPr bwMode="auto">
            <a:xfrm>
              <a:off x="300" y="1988"/>
              <a:ext cx="306" cy="23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l"/>
              <a:r>
                <a:rPr lang="zh-CN" altLang="zh-CN" sz="1800">
                  <a:latin typeface="Arial" panose="020B0604020202020204" pitchFamily="34" charset="0"/>
                </a:rPr>
                <a:t>A</a:t>
              </a:r>
              <a:endParaRPr lang="zh-CN" altLang="zh-CN" sz="1800">
                <a:latin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357158" y="214290"/>
            <a:ext cx="4152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最短路径问题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圆柱体</a:t>
            </a:r>
            <a:endParaRPr lang="zh-CN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500826" y="357166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动手尝试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 bwMode="auto">
          <a:xfrm>
            <a:off x="4929188" y="714375"/>
            <a:ext cx="1657350" cy="1785938"/>
            <a:chOff x="0" y="0"/>
            <a:chExt cx="1044" cy="1125"/>
          </a:xfrm>
        </p:grpSpPr>
        <p:sp>
          <p:nvSpPr>
            <p:cNvPr id="12384" name="Text Box 3"/>
            <p:cNvSpPr txBox="1">
              <a:spLocks noChangeArrowheads="1"/>
            </p:cNvSpPr>
            <p:nvPr/>
          </p:nvSpPr>
          <p:spPr bwMode="auto">
            <a:xfrm>
              <a:off x="165" y="894"/>
              <a:ext cx="157" cy="23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>
                <a:buFont typeface="Arial" panose="020B0604020202020204" pitchFamily="34" charset="0"/>
                <a:buNone/>
              </a:pPr>
              <a:r>
                <a:rPr lang="en-US" altLang="zh-CN" b="1"/>
                <a:t>A</a:t>
              </a:r>
              <a:endParaRPr lang="en-US" altLang="zh-CN" b="1"/>
            </a:p>
          </p:txBody>
        </p:sp>
        <p:grpSp>
          <p:nvGrpSpPr>
            <p:cNvPr id="12385" name="Group 4"/>
            <p:cNvGrpSpPr/>
            <p:nvPr/>
          </p:nvGrpSpPr>
          <p:grpSpPr bwMode="auto">
            <a:xfrm>
              <a:off x="0" y="0"/>
              <a:ext cx="1044" cy="1001"/>
              <a:chOff x="0" y="0"/>
              <a:chExt cx="1044" cy="1001"/>
            </a:xfrm>
          </p:grpSpPr>
          <p:sp>
            <p:nvSpPr>
              <p:cNvPr id="12386" name="Text Box 5"/>
              <p:cNvSpPr txBox="1">
                <a:spLocks noChangeArrowheads="1"/>
              </p:cNvSpPr>
              <p:nvPr/>
            </p:nvSpPr>
            <p:spPr bwMode="auto">
              <a:xfrm>
                <a:off x="887" y="0"/>
                <a:ext cx="157" cy="231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algn="l">
                  <a:buFont typeface="Arial" panose="020B0604020202020204" pitchFamily="34" charset="0"/>
                  <a:buNone/>
                </a:pPr>
                <a:r>
                  <a:rPr lang="en-US" altLang="zh-CN" b="1"/>
                  <a:t>B</a:t>
                </a:r>
                <a:endParaRPr lang="en-US" altLang="zh-CN" b="1"/>
              </a:p>
            </p:txBody>
          </p:sp>
          <p:grpSp>
            <p:nvGrpSpPr>
              <p:cNvPr id="12387" name="Group 6"/>
              <p:cNvGrpSpPr/>
              <p:nvPr/>
            </p:nvGrpSpPr>
            <p:grpSpPr bwMode="auto">
              <a:xfrm>
                <a:off x="221" y="48"/>
                <a:ext cx="719" cy="953"/>
                <a:chOff x="0" y="0"/>
                <a:chExt cx="719" cy="953"/>
              </a:xfrm>
            </p:grpSpPr>
            <p:sp>
              <p:nvSpPr>
                <p:cNvPr id="12389" name="AutoShape 7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718" cy="953"/>
                </a:xfrm>
                <a:prstGeom prst="can">
                  <a:avLst>
                    <a:gd name="adj" fmla="val 33182"/>
                  </a:avLst>
                </a:prstGeom>
                <a:solidFill>
                  <a:srgbClr val="99CC00">
                    <a:alpha val="59999"/>
                  </a:srgbClr>
                </a:solidFill>
                <a:ln w="25400">
                  <a:solidFill>
                    <a:srgbClr val="FF9900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2390" name="Oval 8"/>
                <p:cNvSpPr>
                  <a:spLocks noChangeArrowheads="1"/>
                </p:cNvSpPr>
                <p:nvPr/>
              </p:nvSpPr>
              <p:spPr bwMode="auto">
                <a:xfrm>
                  <a:off x="0" y="735"/>
                  <a:ext cx="719" cy="214"/>
                </a:xfrm>
                <a:prstGeom prst="ellipse">
                  <a:avLst/>
                </a:prstGeom>
                <a:solidFill>
                  <a:srgbClr val="FFCC00">
                    <a:alpha val="63921"/>
                  </a:srgbClr>
                </a:solidFill>
                <a:ln w="25400">
                  <a:solidFill>
                    <a:srgbClr val="FF9900"/>
                  </a:solidFill>
                  <a:prstDash val="dash"/>
                  <a:rou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2391" name="Line 9"/>
                <p:cNvSpPr>
                  <a:spLocks noChangeShapeType="1"/>
                </p:cNvSpPr>
                <p:nvPr/>
              </p:nvSpPr>
              <p:spPr bwMode="auto">
                <a:xfrm flipV="1">
                  <a:off x="0" y="112"/>
                  <a:ext cx="0" cy="726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92" name="Line 10"/>
                <p:cNvSpPr>
                  <a:spLocks noChangeShapeType="1"/>
                </p:cNvSpPr>
                <p:nvPr/>
              </p:nvSpPr>
              <p:spPr bwMode="auto">
                <a:xfrm>
                  <a:off x="318" y="235"/>
                  <a:ext cx="5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2388" name="Text Box 11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423" cy="25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000" b="1">
                    <a:latin typeface="Alba Matter" pitchFamily="2" charset="0"/>
                  </a:rPr>
                  <a:t>A′</a:t>
                </a:r>
                <a:endParaRPr lang="en-US" altLang="zh-CN" sz="2000" b="1">
                  <a:latin typeface="Alba Matter" pitchFamily="2" charset="0"/>
                </a:endParaRPr>
              </a:p>
            </p:txBody>
          </p:sp>
        </p:grpSp>
      </p:grpSp>
      <p:grpSp>
        <p:nvGrpSpPr>
          <p:cNvPr id="7" name="Group 12"/>
          <p:cNvGrpSpPr/>
          <p:nvPr/>
        </p:nvGrpSpPr>
        <p:grpSpPr bwMode="auto">
          <a:xfrm>
            <a:off x="4929188" y="2214563"/>
            <a:ext cx="320675" cy="180975"/>
            <a:chOff x="0" y="0"/>
            <a:chExt cx="404" cy="269"/>
          </a:xfrm>
        </p:grpSpPr>
        <p:sp>
          <p:nvSpPr>
            <p:cNvPr id="12376" name="Oval 13"/>
            <p:cNvSpPr>
              <a:spLocks noChangeArrowheads="1"/>
            </p:cNvSpPr>
            <p:nvPr/>
          </p:nvSpPr>
          <p:spPr bwMode="auto">
            <a:xfrm>
              <a:off x="0" y="90"/>
              <a:ext cx="307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77" name="Oval 14"/>
            <p:cNvSpPr>
              <a:spLocks noChangeArrowheads="1"/>
            </p:cNvSpPr>
            <p:nvPr/>
          </p:nvSpPr>
          <p:spPr bwMode="auto">
            <a:xfrm>
              <a:off x="262" y="45"/>
              <a:ext cx="91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78" name="Freeform 15"/>
            <p:cNvSpPr/>
            <p:nvPr/>
          </p:nvSpPr>
          <p:spPr bwMode="auto">
            <a:xfrm>
              <a:off x="316" y="9"/>
              <a:ext cx="37" cy="25"/>
            </a:xfrm>
            <a:custGeom>
              <a:avLst/>
              <a:gdLst>
                <a:gd name="T0" fmla="*/ 0 w 37"/>
                <a:gd name="T1" fmla="*/ 25 h 25"/>
                <a:gd name="T2" fmla="*/ 37 w 37"/>
                <a:gd name="T3" fmla="*/ 0 h 25"/>
                <a:gd name="T4" fmla="*/ 0 w 37"/>
                <a:gd name="T5" fmla="*/ 25 h 25"/>
                <a:gd name="T6" fmla="*/ 0 60000 65536"/>
                <a:gd name="T7" fmla="*/ 0 60000 65536"/>
                <a:gd name="T8" fmla="*/ 0 60000 65536"/>
                <a:gd name="T9" fmla="*/ 0 w 37"/>
                <a:gd name="T10" fmla="*/ 0 h 25"/>
                <a:gd name="T11" fmla="*/ 37 w 37"/>
                <a:gd name="T12" fmla="*/ 25 h 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7" h="25">
                  <a:moveTo>
                    <a:pt x="0" y="25"/>
                  </a:moveTo>
                  <a:cubicBezTo>
                    <a:pt x="12" y="17"/>
                    <a:pt x="37" y="0"/>
                    <a:pt x="37" y="0"/>
                  </a:cubicBezTo>
                  <a:cubicBezTo>
                    <a:pt x="37" y="0"/>
                    <a:pt x="12" y="17"/>
                    <a:pt x="0" y="25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79" name="Freeform 16"/>
            <p:cNvSpPr/>
            <p:nvPr/>
          </p:nvSpPr>
          <p:spPr bwMode="auto">
            <a:xfrm>
              <a:off x="328" y="46"/>
              <a:ext cx="76" cy="25"/>
            </a:xfrm>
            <a:custGeom>
              <a:avLst/>
              <a:gdLst>
                <a:gd name="T0" fmla="*/ 0 w 76"/>
                <a:gd name="T1" fmla="*/ 25 h 25"/>
                <a:gd name="T2" fmla="*/ 76 w 76"/>
                <a:gd name="T3" fmla="*/ 0 h 25"/>
                <a:gd name="T4" fmla="*/ 0 60000 65536"/>
                <a:gd name="T5" fmla="*/ 0 60000 65536"/>
                <a:gd name="T6" fmla="*/ 0 w 76"/>
                <a:gd name="T7" fmla="*/ 0 h 25"/>
                <a:gd name="T8" fmla="*/ 76 w 76"/>
                <a:gd name="T9" fmla="*/ 25 h 2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6" h="25">
                  <a:moveTo>
                    <a:pt x="0" y="25"/>
                  </a:moveTo>
                  <a:cubicBezTo>
                    <a:pt x="25" y="17"/>
                    <a:pt x="76" y="0"/>
                    <a:pt x="76" y="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80" name="Freeform 17"/>
            <p:cNvSpPr/>
            <p:nvPr/>
          </p:nvSpPr>
          <p:spPr bwMode="auto">
            <a:xfrm>
              <a:off x="291" y="146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81" name="Freeform 18"/>
            <p:cNvSpPr/>
            <p:nvPr/>
          </p:nvSpPr>
          <p:spPr bwMode="auto">
            <a:xfrm>
              <a:off x="262" y="181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82" name="Freeform 19"/>
            <p:cNvSpPr/>
            <p:nvPr/>
          </p:nvSpPr>
          <p:spPr bwMode="auto">
            <a:xfrm>
              <a:off x="141" y="9"/>
              <a:ext cx="125" cy="87"/>
            </a:xfrm>
            <a:custGeom>
              <a:avLst/>
              <a:gdLst>
                <a:gd name="T0" fmla="*/ 125 w 125"/>
                <a:gd name="T1" fmla="*/ 87 h 87"/>
                <a:gd name="T2" fmla="*/ 37 w 125"/>
                <a:gd name="T3" fmla="*/ 0 h 87"/>
                <a:gd name="T4" fmla="*/ 0 w 125"/>
                <a:gd name="T5" fmla="*/ 50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83" name="Freeform 20"/>
            <p:cNvSpPr/>
            <p:nvPr/>
          </p:nvSpPr>
          <p:spPr bwMode="auto">
            <a:xfrm>
              <a:off x="46" y="0"/>
              <a:ext cx="216" cy="136"/>
            </a:xfrm>
            <a:custGeom>
              <a:avLst/>
              <a:gdLst>
                <a:gd name="T0" fmla="*/ 9943 w 125"/>
                <a:gd name="T1" fmla="*/ 3108 h 87"/>
                <a:gd name="T2" fmla="*/ 2962 w 125"/>
                <a:gd name="T3" fmla="*/ 0 h 87"/>
                <a:gd name="T4" fmla="*/ 0 w 125"/>
                <a:gd name="T5" fmla="*/ 1784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292" name="Text Box 21"/>
          <p:cNvSpPr txBox="1">
            <a:spLocks noChangeArrowheads="1"/>
          </p:cNvSpPr>
          <p:nvPr/>
        </p:nvSpPr>
        <p:spPr bwMode="auto">
          <a:xfrm>
            <a:off x="1835150" y="2420938"/>
            <a:ext cx="1008063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zh-CN" sz="6000">
              <a:latin typeface="Alba Matter" pitchFamily="2" charset="0"/>
            </a:endParaRPr>
          </a:p>
        </p:txBody>
      </p:sp>
      <p:grpSp>
        <p:nvGrpSpPr>
          <p:cNvPr id="8" name="Group 22"/>
          <p:cNvGrpSpPr/>
          <p:nvPr/>
        </p:nvGrpSpPr>
        <p:grpSpPr bwMode="auto">
          <a:xfrm>
            <a:off x="755650" y="692150"/>
            <a:ext cx="1871663" cy="1866900"/>
            <a:chOff x="0" y="0"/>
            <a:chExt cx="1179" cy="1176"/>
          </a:xfrm>
        </p:grpSpPr>
        <p:grpSp>
          <p:nvGrpSpPr>
            <p:cNvPr id="12363" name="Group 23"/>
            <p:cNvGrpSpPr/>
            <p:nvPr/>
          </p:nvGrpSpPr>
          <p:grpSpPr bwMode="auto">
            <a:xfrm>
              <a:off x="0" y="0"/>
              <a:ext cx="1179" cy="1176"/>
              <a:chOff x="0" y="0"/>
              <a:chExt cx="1179" cy="1176"/>
            </a:xfrm>
          </p:grpSpPr>
          <p:grpSp>
            <p:nvGrpSpPr>
              <p:cNvPr id="12365" name="Group 24"/>
              <p:cNvGrpSpPr/>
              <p:nvPr/>
            </p:nvGrpSpPr>
            <p:grpSpPr bwMode="auto">
              <a:xfrm>
                <a:off x="136" y="0"/>
                <a:ext cx="1043" cy="1176"/>
                <a:chOff x="0" y="0"/>
                <a:chExt cx="1043" cy="1176"/>
              </a:xfrm>
            </p:grpSpPr>
            <p:sp>
              <p:nvSpPr>
                <p:cNvPr id="12368" name="Text Box 25"/>
                <p:cNvSpPr txBox="1">
                  <a:spLocks noChangeArrowheads="1"/>
                </p:cNvSpPr>
                <p:nvPr/>
              </p:nvSpPr>
              <p:spPr bwMode="auto">
                <a:xfrm>
                  <a:off x="888" y="73"/>
                  <a:ext cx="155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>
                  <a:spAutoFit/>
                </a:bodyPr>
                <a:lstStyle/>
                <a:p>
                  <a:pPr algn="l">
                    <a:buFont typeface="Arial" panose="020B0604020202020204" pitchFamily="34" charset="0"/>
                    <a:buNone/>
                  </a:pPr>
                  <a:r>
                    <a:rPr lang="en-US" altLang="zh-CN" b="1"/>
                    <a:t>B</a:t>
                  </a:r>
                  <a:endParaRPr lang="en-US" altLang="zh-CN" b="1"/>
                </a:p>
              </p:txBody>
            </p:sp>
            <p:sp>
              <p:nvSpPr>
                <p:cNvPr id="12369" name="AutoShape 26"/>
                <p:cNvSpPr>
                  <a:spLocks noChangeArrowheads="1"/>
                </p:cNvSpPr>
                <p:nvPr/>
              </p:nvSpPr>
              <p:spPr bwMode="auto">
                <a:xfrm>
                  <a:off x="231" y="77"/>
                  <a:ext cx="709" cy="929"/>
                </a:xfrm>
                <a:prstGeom prst="can">
                  <a:avLst>
                    <a:gd name="adj" fmla="val 32757"/>
                  </a:avLst>
                </a:prstGeom>
                <a:solidFill>
                  <a:srgbClr val="99CC00">
                    <a:alpha val="59999"/>
                  </a:srgbClr>
                </a:solidFill>
                <a:ln w="25400">
                  <a:solidFill>
                    <a:srgbClr val="FF9900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2370" name="Oval 27"/>
                <p:cNvSpPr>
                  <a:spLocks noChangeArrowheads="1"/>
                </p:cNvSpPr>
                <p:nvPr/>
              </p:nvSpPr>
              <p:spPr bwMode="auto">
                <a:xfrm>
                  <a:off x="231" y="795"/>
                  <a:ext cx="710" cy="208"/>
                </a:xfrm>
                <a:prstGeom prst="ellipse">
                  <a:avLst/>
                </a:prstGeom>
                <a:solidFill>
                  <a:srgbClr val="FFCC00">
                    <a:alpha val="63921"/>
                  </a:srgbClr>
                </a:solidFill>
                <a:ln w="25400">
                  <a:solidFill>
                    <a:srgbClr val="FF9900"/>
                  </a:solidFill>
                  <a:prstDash val="dash"/>
                  <a:rou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2371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175" y="945"/>
                  <a:ext cx="155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>
                  <a:spAutoFit/>
                </a:bodyPr>
                <a:lstStyle/>
                <a:p>
                  <a:pPr algn="l">
                    <a:buFont typeface="Arial" panose="020B0604020202020204" pitchFamily="34" charset="0"/>
                    <a:buNone/>
                  </a:pPr>
                  <a:r>
                    <a:rPr lang="en-US" altLang="zh-CN" b="1"/>
                    <a:t>A</a:t>
                  </a:r>
                  <a:endParaRPr lang="en-US" altLang="zh-CN" b="1"/>
                </a:p>
              </p:txBody>
            </p:sp>
            <p:sp>
              <p:nvSpPr>
                <p:cNvPr id="12372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231" y="187"/>
                  <a:ext cx="0" cy="707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73" name="Line 30"/>
                <p:cNvSpPr>
                  <a:spLocks noChangeShapeType="1"/>
                </p:cNvSpPr>
                <p:nvPr/>
              </p:nvSpPr>
              <p:spPr bwMode="auto">
                <a:xfrm>
                  <a:off x="235" y="187"/>
                  <a:ext cx="725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74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0" y="56"/>
                  <a:ext cx="400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>
                  <a:spAutoFit/>
                </a:bodyPr>
                <a:lstStyle/>
                <a:p>
                  <a:pPr algn="l">
                    <a:buFont typeface="Arial" panose="020B0604020202020204" pitchFamily="34" charset="0"/>
                    <a:buNone/>
                  </a:pPr>
                  <a:r>
                    <a:rPr lang="en-US" altLang="zh-CN" b="1">
                      <a:latin typeface="Alba Matter" pitchFamily="2" charset="0"/>
                    </a:rPr>
                    <a:t>A</a:t>
                  </a:r>
                  <a:r>
                    <a:rPr lang="en-US" altLang="zh-CN" sz="2000" b="1">
                      <a:latin typeface="Alba Matter" pitchFamily="2" charset="0"/>
                    </a:rPr>
                    <a:t>′</a:t>
                  </a:r>
                  <a:endParaRPr lang="en-US" altLang="zh-CN" sz="2000" b="1">
                    <a:latin typeface="Alba Matter" pitchFamily="2" charset="0"/>
                  </a:endParaRPr>
                </a:p>
              </p:txBody>
            </p:sp>
            <p:sp>
              <p:nvSpPr>
                <p:cNvPr id="12375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459" y="0"/>
                  <a:ext cx="204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>
                  <a:spAutoFit/>
                </a:bodyPr>
                <a:lstStyle/>
                <a:p>
                  <a:pPr algn="l">
                    <a:buFont typeface="Arial" panose="020B0604020202020204" pitchFamily="34" charset="0"/>
                    <a:buNone/>
                  </a:pPr>
                  <a:r>
                    <a:rPr lang="en-US" altLang="zh-CN" b="1">
                      <a:latin typeface="Alba Matter" pitchFamily="2" charset="0"/>
                    </a:rPr>
                    <a:t>d</a:t>
                  </a:r>
                  <a:endParaRPr lang="en-US" altLang="zh-CN" b="1">
                    <a:latin typeface="Alba Matter" pitchFamily="2" charset="0"/>
                  </a:endParaRPr>
                </a:p>
              </p:txBody>
            </p:sp>
          </p:grpSp>
          <p:sp>
            <p:nvSpPr>
              <p:cNvPr id="12366" name="Text Box 33"/>
              <p:cNvSpPr txBox="1">
                <a:spLocks noChangeArrowheads="1"/>
              </p:cNvSpPr>
              <p:nvPr/>
            </p:nvSpPr>
            <p:spPr bwMode="auto">
              <a:xfrm>
                <a:off x="0" y="408"/>
                <a:ext cx="453" cy="327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>
                    <a:solidFill>
                      <a:srgbClr val="FF0000"/>
                    </a:solidFill>
                    <a:latin typeface="Alba Matter" pitchFamily="2" charset="0"/>
                  </a:rPr>
                  <a:t>12</a:t>
                </a:r>
                <a:endParaRPr lang="en-US" altLang="zh-CN" sz="2800">
                  <a:solidFill>
                    <a:srgbClr val="FF0000"/>
                  </a:solidFill>
                  <a:latin typeface="Alba Matter" pitchFamily="2" charset="0"/>
                </a:endParaRPr>
              </a:p>
            </p:txBody>
          </p:sp>
          <p:sp>
            <p:nvSpPr>
              <p:cNvPr id="12367" name="Text Box 34"/>
              <p:cNvSpPr txBox="1">
                <a:spLocks noChangeArrowheads="1"/>
              </p:cNvSpPr>
              <p:nvPr/>
            </p:nvSpPr>
            <p:spPr bwMode="auto">
              <a:xfrm>
                <a:off x="680" y="726"/>
                <a:ext cx="408" cy="327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>
                    <a:solidFill>
                      <a:srgbClr val="FF0000"/>
                    </a:solidFill>
                    <a:latin typeface="Alba Matter" pitchFamily="2" charset="0"/>
                  </a:rPr>
                  <a:t>3</a:t>
                </a:r>
                <a:endParaRPr lang="en-US" altLang="zh-CN" sz="2800">
                  <a:solidFill>
                    <a:srgbClr val="FF0000"/>
                  </a:solidFill>
                  <a:latin typeface="Alba Matter" pitchFamily="2" charset="0"/>
                </a:endParaRPr>
              </a:p>
            </p:txBody>
          </p:sp>
        </p:grpSp>
        <p:sp>
          <p:nvSpPr>
            <p:cNvPr id="12364" name="Line 35"/>
            <p:cNvSpPr>
              <a:spLocks noChangeShapeType="1"/>
            </p:cNvSpPr>
            <p:nvPr/>
          </p:nvSpPr>
          <p:spPr bwMode="auto">
            <a:xfrm>
              <a:off x="680" y="907"/>
              <a:ext cx="36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dash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1" name="Group 36"/>
          <p:cNvGrpSpPr/>
          <p:nvPr/>
        </p:nvGrpSpPr>
        <p:grpSpPr bwMode="auto">
          <a:xfrm>
            <a:off x="971550" y="2133600"/>
            <a:ext cx="317500" cy="176213"/>
            <a:chOff x="0" y="0"/>
            <a:chExt cx="404" cy="269"/>
          </a:xfrm>
        </p:grpSpPr>
        <p:sp>
          <p:nvSpPr>
            <p:cNvPr id="12355" name="Oval 37"/>
            <p:cNvSpPr>
              <a:spLocks noChangeArrowheads="1"/>
            </p:cNvSpPr>
            <p:nvPr/>
          </p:nvSpPr>
          <p:spPr bwMode="auto">
            <a:xfrm>
              <a:off x="0" y="90"/>
              <a:ext cx="307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56" name="Oval 38"/>
            <p:cNvSpPr>
              <a:spLocks noChangeArrowheads="1"/>
            </p:cNvSpPr>
            <p:nvPr/>
          </p:nvSpPr>
          <p:spPr bwMode="auto">
            <a:xfrm>
              <a:off x="262" y="45"/>
              <a:ext cx="91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57" name="Freeform 39"/>
            <p:cNvSpPr/>
            <p:nvPr/>
          </p:nvSpPr>
          <p:spPr bwMode="auto">
            <a:xfrm>
              <a:off x="316" y="9"/>
              <a:ext cx="37" cy="25"/>
            </a:xfrm>
            <a:custGeom>
              <a:avLst/>
              <a:gdLst>
                <a:gd name="T0" fmla="*/ 0 w 37"/>
                <a:gd name="T1" fmla="*/ 25 h 25"/>
                <a:gd name="T2" fmla="*/ 37 w 37"/>
                <a:gd name="T3" fmla="*/ 0 h 25"/>
                <a:gd name="T4" fmla="*/ 0 w 37"/>
                <a:gd name="T5" fmla="*/ 25 h 25"/>
                <a:gd name="T6" fmla="*/ 0 60000 65536"/>
                <a:gd name="T7" fmla="*/ 0 60000 65536"/>
                <a:gd name="T8" fmla="*/ 0 60000 65536"/>
                <a:gd name="T9" fmla="*/ 0 w 37"/>
                <a:gd name="T10" fmla="*/ 0 h 25"/>
                <a:gd name="T11" fmla="*/ 37 w 37"/>
                <a:gd name="T12" fmla="*/ 25 h 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7" h="25">
                  <a:moveTo>
                    <a:pt x="0" y="25"/>
                  </a:moveTo>
                  <a:cubicBezTo>
                    <a:pt x="12" y="17"/>
                    <a:pt x="37" y="0"/>
                    <a:pt x="37" y="0"/>
                  </a:cubicBezTo>
                  <a:cubicBezTo>
                    <a:pt x="37" y="0"/>
                    <a:pt x="12" y="17"/>
                    <a:pt x="0" y="25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58" name="Freeform 40"/>
            <p:cNvSpPr/>
            <p:nvPr/>
          </p:nvSpPr>
          <p:spPr bwMode="auto">
            <a:xfrm>
              <a:off x="328" y="46"/>
              <a:ext cx="76" cy="25"/>
            </a:xfrm>
            <a:custGeom>
              <a:avLst/>
              <a:gdLst>
                <a:gd name="T0" fmla="*/ 0 w 76"/>
                <a:gd name="T1" fmla="*/ 25 h 25"/>
                <a:gd name="T2" fmla="*/ 76 w 76"/>
                <a:gd name="T3" fmla="*/ 0 h 25"/>
                <a:gd name="T4" fmla="*/ 0 60000 65536"/>
                <a:gd name="T5" fmla="*/ 0 60000 65536"/>
                <a:gd name="T6" fmla="*/ 0 w 76"/>
                <a:gd name="T7" fmla="*/ 0 h 25"/>
                <a:gd name="T8" fmla="*/ 76 w 76"/>
                <a:gd name="T9" fmla="*/ 25 h 2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6" h="25">
                  <a:moveTo>
                    <a:pt x="0" y="25"/>
                  </a:moveTo>
                  <a:cubicBezTo>
                    <a:pt x="25" y="17"/>
                    <a:pt x="76" y="0"/>
                    <a:pt x="76" y="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59" name="Freeform 41"/>
            <p:cNvSpPr/>
            <p:nvPr/>
          </p:nvSpPr>
          <p:spPr bwMode="auto">
            <a:xfrm>
              <a:off x="291" y="146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60" name="Freeform 42"/>
            <p:cNvSpPr/>
            <p:nvPr/>
          </p:nvSpPr>
          <p:spPr bwMode="auto">
            <a:xfrm>
              <a:off x="262" y="181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61" name="Freeform 43"/>
            <p:cNvSpPr/>
            <p:nvPr/>
          </p:nvSpPr>
          <p:spPr bwMode="auto">
            <a:xfrm>
              <a:off x="141" y="9"/>
              <a:ext cx="125" cy="87"/>
            </a:xfrm>
            <a:custGeom>
              <a:avLst/>
              <a:gdLst>
                <a:gd name="T0" fmla="*/ 125 w 125"/>
                <a:gd name="T1" fmla="*/ 87 h 87"/>
                <a:gd name="T2" fmla="*/ 37 w 125"/>
                <a:gd name="T3" fmla="*/ 0 h 87"/>
                <a:gd name="T4" fmla="*/ 0 w 125"/>
                <a:gd name="T5" fmla="*/ 50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62" name="Freeform 44"/>
            <p:cNvSpPr/>
            <p:nvPr/>
          </p:nvSpPr>
          <p:spPr bwMode="auto">
            <a:xfrm>
              <a:off x="46" y="0"/>
              <a:ext cx="216" cy="136"/>
            </a:xfrm>
            <a:custGeom>
              <a:avLst/>
              <a:gdLst>
                <a:gd name="T0" fmla="*/ 9943 w 125"/>
                <a:gd name="T1" fmla="*/ 3108 h 87"/>
                <a:gd name="T2" fmla="*/ 2962 w 125"/>
                <a:gd name="T3" fmla="*/ 0 h 87"/>
                <a:gd name="T4" fmla="*/ 0 w 125"/>
                <a:gd name="T5" fmla="*/ 1784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295" name="Text Box 45"/>
          <p:cNvSpPr txBox="1">
            <a:spLocks noChangeArrowheads="1"/>
          </p:cNvSpPr>
          <p:nvPr/>
        </p:nvSpPr>
        <p:spPr bwMode="auto">
          <a:xfrm>
            <a:off x="539750" y="2565400"/>
            <a:ext cx="230505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zh-CN" sz="2800">
              <a:latin typeface="Alba Matter" pitchFamily="2" charset="0"/>
            </a:endParaRPr>
          </a:p>
        </p:txBody>
      </p:sp>
      <p:sp>
        <p:nvSpPr>
          <p:cNvPr id="32814" name="Text Box 46"/>
          <p:cNvSpPr txBox="1">
            <a:spLocks noChangeArrowheads="1"/>
          </p:cNvSpPr>
          <p:nvPr/>
        </p:nvSpPr>
        <p:spPr bwMode="auto">
          <a:xfrm>
            <a:off x="468313" y="2420938"/>
            <a:ext cx="3382962" cy="946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latin typeface="+mn-ea"/>
                <a:ea typeface="+mn-ea"/>
              </a:rPr>
              <a:t>所走路程为高</a:t>
            </a:r>
            <a:r>
              <a:rPr lang="en-US" altLang="zh-CN" sz="2800" b="1" dirty="0">
                <a:latin typeface="+mn-ea"/>
                <a:ea typeface="+mn-ea"/>
              </a:rPr>
              <a:t>+</a:t>
            </a:r>
            <a:r>
              <a:rPr lang="zh-CN" altLang="en-US" sz="2800" b="1" dirty="0">
                <a:latin typeface="+mn-ea"/>
                <a:ea typeface="+mn-ea"/>
              </a:rPr>
              <a:t>直径</a:t>
            </a:r>
            <a:r>
              <a:rPr lang="en-US" altLang="zh-CN" sz="2800" b="1" dirty="0">
                <a:latin typeface="+mn-ea"/>
                <a:ea typeface="+mn-ea"/>
              </a:rPr>
              <a:t>=12+2×3=18</a:t>
            </a:r>
            <a:endParaRPr lang="en-US" altLang="zh-CN" sz="2800" b="1" dirty="0">
              <a:latin typeface="+mn-ea"/>
              <a:ea typeface="+mn-ea"/>
            </a:endParaRPr>
          </a:p>
        </p:txBody>
      </p:sp>
      <p:sp>
        <p:nvSpPr>
          <p:cNvPr id="32815" name="Line 47"/>
          <p:cNvSpPr>
            <a:spLocks noChangeShapeType="1"/>
          </p:cNvSpPr>
          <p:nvPr/>
        </p:nvSpPr>
        <p:spPr bwMode="auto">
          <a:xfrm>
            <a:off x="2627313" y="4508500"/>
            <a:ext cx="15128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816" name="Text Box 48"/>
          <p:cNvSpPr txBox="1">
            <a:spLocks noChangeArrowheads="1"/>
          </p:cNvSpPr>
          <p:nvPr/>
        </p:nvSpPr>
        <p:spPr bwMode="auto">
          <a:xfrm>
            <a:off x="1979613" y="4221163"/>
            <a:ext cx="2663825" cy="381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baseline="30000">
                <a:solidFill>
                  <a:srgbClr val="FF0000"/>
                </a:solidFill>
                <a:latin typeface="Alba Matter" pitchFamily="2" charset="0"/>
              </a:rPr>
              <a:t>侧面展开图</a:t>
            </a:r>
            <a:endParaRPr lang="zh-CN" altLang="en-US" sz="2800" b="1" baseline="30000">
              <a:solidFill>
                <a:srgbClr val="FF0000"/>
              </a:solidFill>
              <a:latin typeface="Alba Matter" pitchFamily="2" charset="0"/>
            </a:endParaRPr>
          </a:p>
        </p:txBody>
      </p:sp>
      <p:grpSp>
        <p:nvGrpSpPr>
          <p:cNvPr id="12" name="Group 51"/>
          <p:cNvGrpSpPr/>
          <p:nvPr/>
        </p:nvGrpSpPr>
        <p:grpSpPr bwMode="auto">
          <a:xfrm>
            <a:off x="900113" y="3644900"/>
            <a:ext cx="1851025" cy="1785938"/>
            <a:chOff x="0" y="0"/>
            <a:chExt cx="1166" cy="1125"/>
          </a:xfrm>
        </p:grpSpPr>
        <p:grpSp>
          <p:nvGrpSpPr>
            <p:cNvPr id="12341" name="Group 52"/>
            <p:cNvGrpSpPr/>
            <p:nvPr/>
          </p:nvGrpSpPr>
          <p:grpSpPr bwMode="auto">
            <a:xfrm>
              <a:off x="272" y="0"/>
              <a:ext cx="894" cy="1125"/>
              <a:chOff x="0" y="0"/>
              <a:chExt cx="894" cy="1125"/>
            </a:xfrm>
          </p:grpSpPr>
          <p:grpSp>
            <p:nvGrpSpPr>
              <p:cNvPr id="12343" name="Group 53"/>
              <p:cNvGrpSpPr/>
              <p:nvPr/>
            </p:nvGrpSpPr>
            <p:grpSpPr bwMode="auto">
              <a:xfrm>
                <a:off x="0" y="0"/>
                <a:ext cx="894" cy="1125"/>
                <a:chOff x="0" y="0"/>
                <a:chExt cx="894" cy="1125"/>
              </a:xfrm>
            </p:grpSpPr>
            <p:grpSp>
              <p:nvGrpSpPr>
                <p:cNvPr id="12345" name="Group 54"/>
                <p:cNvGrpSpPr/>
                <p:nvPr/>
              </p:nvGrpSpPr>
              <p:grpSpPr bwMode="auto">
                <a:xfrm>
                  <a:off x="0" y="0"/>
                  <a:ext cx="894" cy="1125"/>
                  <a:chOff x="0" y="0"/>
                  <a:chExt cx="894" cy="1125"/>
                </a:xfrm>
              </p:grpSpPr>
              <p:grpSp>
                <p:nvGrpSpPr>
                  <p:cNvPr id="12347" name="Group 55"/>
                  <p:cNvGrpSpPr/>
                  <p:nvPr/>
                </p:nvGrpSpPr>
                <p:grpSpPr bwMode="auto">
                  <a:xfrm>
                    <a:off x="0" y="0"/>
                    <a:ext cx="894" cy="1125"/>
                    <a:chOff x="0" y="0"/>
                    <a:chExt cx="894" cy="1125"/>
                  </a:xfrm>
                </p:grpSpPr>
                <p:grpSp>
                  <p:nvGrpSpPr>
                    <p:cNvPr id="12349" name="Group 56"/>
                    <p:cNvGrpSpPr/>
                    <p:nvPr/>
                  </p:nvGrpSpPr>
                  <p:grpSpPr bwMode="auto">
                    <a:xfrm>
                      <a:off x="0" y="0"/>
                      <a:ext cx="894" cy="1125"/>
                      <a:chOff x="0" y="0"/>
                      <a:chExt cx="894" cy="1125"/>
                    </a:xfrm>
                  </p:grpSpPr>
                  <p:sp>
                    <p:nvSpPr>
                      <p:cNvPr id="12351" name="Text Box 57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0" y="894"/>
                        <a:ext cx="160" cy="231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</a:ln>
                    </p:spPr>
                    <p:txBody>
                      <a:bodyPr>
                        <a:spAutoFit/>
                      </a:bodyPr>
                      <a:lstStyle/>
                      <a:p>
                        <a:pPr algn="l">
                          <a:buFont typeface="Arial" panose="020B0604020202020204" pitchFamily="34" charset="0"/>
                          <a:buNone/>
                        </a:pPr>
                        <a:r>
                          <a:rPr lang="en-US" altLang="zh-CN" b="1"/>
                          <a:t>A</a:t>
                        </a:r>
                        <a:endParaRPr lang="en-US" altLang="zh-CN" b="1"/>
                      </a:p>
                    </p:txBody>
                  </p:sp>
                  <p:sp>
                    <p:nvSpPr>
                      <p:cNvPr id="12352" name="Text Box 58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734" y="0"/>
                        <a:ext cx="160" cy="231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</a:ln>
                    </p:spPr>
                    <p:txBody>
                      <a:bodyPr>
                        <a:spAutoFit/>
                      </a:bodyPr>
                      <a:lstStyle/>
                      <a:p>
                        <a:pPr algn="l">
                          <a:buFont typeface="Arial" panose="020B0604020202020204" pitchFamily="34" charset="0"/>
                          <a:buNone/>
                        </a:pPr>
                        <a:r>
                          <a:rPr lang="en-US" altLang="zh-CN" b="1"/>
                          <a:t>B</a:t>
                        </a:r>
                        <a:endParaRPr lang="en-US" altLang="zh-CN" b="1"/>
                      </a:p>
                    </p:txBody>
                  </p:sp>
                  <p:sp>
                    <p:nvSpPr>
                      <p:cNvPr id="12353" name="AutoShape 5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58" y="48"/>
                        <a:ext cx="729" cy="953"/>
                      </a:xfrm>
                      <a:prstGeom prst="can">
                        <a:avLst>
                          <a:gd name="adj" fmla="val 32682"/>
                        </a:avLst>
                      </a:prstGeom>
                      <a:solidFill>
                        <a:srgbClr val="99CC00">
                          <a:alpha val="59999"/>
                        </a:srgbClr>
                      </a:solidFill>
                      <a:ln w="25400">
                        <a:solidFill>
                          <a:srgbClr val="FF9900"/>
                        </a:solidFill>
                        <a:round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2354" name="Oval 6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58" y="783"/>
                        <a:ext cx="731" cy="214"/>
                      </a:xfrm>
                      <a:prstGeom prst="ellipse">
                        <a:avLst/>
                      </a:prstGeom>
                      <a:solidFill>
                        <a:srgbClr val="FFCC00">
                          <a:alpha val="63921"/>
                        </a:srgbClr>
                      </a:solidFill>
                      <a:ln w="25400">
                        <a:solidFill>
                          <a:srgbClr val="FF9900"/>
                        </a:solidFill>
                        <a:prstDash val="dash"/>
                        <a:round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sp>
                  <p:nvSpPr>
                    <p:cNvPr id="12350" name="Line 61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777" y="184"/>
                      <a:ext cx="0" cy="93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tailEnd type="triangl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2348" name="Arc 62"/>
                  <p:cNvSpPr/>
                  <p:nvPr/>
                </p:nvSpPr>
                <p:spPr bwMode="auto">
                  <a:xfrm flipV="1">
                    <a:off x="69" y="189"/>
                    <a:ext cx="707" cy="706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lnTo>
                          <a:pt x="-1" y="0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FF0000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12346" name="Freeform 63"/>
                <p:cNvSpPr/>
                <p:nvPr/>
              </p:nvSpPr>
              <p:spPr bwMode="auto">
                <a:xfrm>
                  <a:off x="45" y="181"/>
                  <a:ext cx="726" cy="756"/>
                </a:xfrm>
                <a:custGeom>
                  <a:avLst/>
                  <a:gdLst>
                    <a:gd name="T0" fmla="*/ 0 w 726"/>
                    <a:gd name="T1" fmla="*/ 726 h 756"/>
                    <a:gd name="T2" fmla="*/ 273 w 726"/>
                    <a:gd name="T3" fmla="*/ 726 h 756"/>
                    <a:gd name="T4" fmla="*/ 635 w 726"/>
                    <a:gd name="T5" fmla="*/ 544 h 756"/>
                    <a:gd name="T6" fmla="*/ 726 w 726"/>
                    <a:gd name="T7" fmla="*/ 0 h 75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26"/>
                    <a:gd name="T13" fmla="*/ 0 h 756"/>
                    <a:gd name="T14" fmla="*/ 726 w 726"/>
                    <a:gd name="T15" fmla="*/ 756 h 75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26" h="756">
                      <a:moveTo>
                        <a:pt x="0" y="726"/>
                      </a:moveTo>
                      <a:cubicBezTo>
                        <a:pt x="83" y="741"/>
                        <a:pt x="167" y="756"/>
                        <a:pt x="273" y="726"/>
                      </a:cubicBezTo>
                      <a:cubicBezTo>
                        <a:pt x="379" y="696"/>
                        <a:pt x="560" y="665"/>
                        <a:pt x="635" y="544"/>
                      </a:cubicBezTo>
                      <a:cubicBezTo>
                        <a:pt x="710" y="423"/>
                        <a:pt x="718" y="211"/>
                        <a:pt x="726" y="0"/>
                      </a:cubicBezTo>
                    </a:path>
                  </a:pathLst>
                </a:custGeom>
                <a:noFill/>
                <a:ln w="38100">
                  <a:solidFill>
                    <a:schemeClr val="tx2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2344" name="Freeform 64"/>
              <p:cNvSpPr/>
              <p:nvPr/>
            </p:nvSpPr>
            <p:spPr bwMode="auto">
              <a:xfrm>
                <a:off x="45" y="182"/>
                <a:ext cx="726" cy="726"/>
              </a:xfrm>
              <a:custGeom>
                <a:avLst/>
                <a:gdLst>
                  <a:gd name="T0" fmla="*/ 0 w 779"/>
                  <a:gd name="T1" fmla="*/ 726 h 726"/>
                  <a:gd name="T2" fmla="*/ 26 w 779"/>
                  <a:gd name="T3" fmla="*/ 454 h 726"/>
                  <a:gd name="T4" fmla="*/ 103 w 779"/>
                  <a:gd name="T5" fmla="*/ 272 h 726"/>
                  <a:gd name="T6" fmla="*/ 388 w 779"/>
                  <a:gd name="T7" fmla="*/ 136 h 726"/>
                  <a:gd name="T8" fmla="*/ 439 w 779"/>
                  <a:gd name="T9" fmla="*/ 0 h 7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79"/>
                  <a:gd name="T16" fmla="*/ 0 h 726"/>
                  <a:gd name="T17" fmla="*/ 779 w 779"/>
                  <a:gd name="T18" fmla="*/ 726 h 7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79" h="726">
                    <a:moveTo>
                      <a:pt x="0" y="726"/>
                    </a:moveTo>
                    <a:cubicBezTo>
                      <a:pt x="8" y="628"/>
                      <a:pt x="16" y="530"/>
                      <a:pt x="46" y="454"/>
                    </a:cubicBezTo>
                    <a:cubicBezTo>
                      <a:pt x="76" y="378"/>
                      <a:pt x="76" y="325"/>
                      <a:pt x="182" y="272"/>
                    </a:cubicBezTo>
                    <a:cubicBezTo>
                      <a:pt x="288" y="219"/>
                      <a:pt x="583" y="181"/>
                      <a:pt x="681" y="136"/>
                    </a:cubicBezTo>
                    <a:cubicBezTo>
                      <a:pt x="779" y="91"/>
                      <a:pt x="757" y="23"/>
                      <a:pt x="772" y="0"/>
                    </a:cubicBezTo>
                  </a:path>
                </a:pathLst>
              </a:custGeom>
              <a:noFill/>
              <a:ln w="38100">
                <a:solidFill>
                  <a:srgbClr val="660066"/>
                </a:solidFill>
                <a:rou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2342" name="Text Box 65"/>
            <p:cNvSpPr txBox="1">
              <a:spLocks noChangeArrowheads="1"/>
            </p:cNvSpPr>
            <p:nvPr/>
          </p:nvSpPr>
          <p:spPr bwMode="auto">
            <a:xfrm>
              <a:off x="0" y="45"/>
              <a:ext cx="590" cy="2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000" b="1">
                  <a:latin typeface="Alba Matter" pitchFamily="2" charset="0"/>
                </a:rPr>
                <a:t>A′</a:t>
              </a:r>
              <a:endParaRPr lang="en-US" altLang="zh-CN" sz="2000" b="1">
                <a:latin typeface="Alba Matter" pitchFamily="2" charset="0"/>
              </a:endParaRPr>
            </a:p>
          </p:txBody>
        </p:sp>
      </p:grpSp>
      <p:grpSp>
        <p:nvGrpSpPr>
          <p:cNvPr id="18" name="Group 76"/>
          <p:cNvGrpSpPr/>
          <p:nvPr/>
        </p:nvGrpSpPr>
        <p:grpSpPr bwMode="auto">
          <a:xfrm>
            <a:off x="1042988" y="5013325"/>
            <a:ext cx="325437" cy="182563"/>
            <a:chOff x="0" y="0"/>
            <a:chExt cx="404" cy="269"/>
          </a:xfrm>
        </p:grpSpPr>
        <p:sp>
          <p:nvSpPr>
            <p:cNvPr id="12333" name="Oval 77"/>
            <p:cNvSpPr>
              <a:spLocks noChangeArrowheads="1"/>
            </p:cNvSpPr>
            <p:nvPr/>
          </p:nvSpPr>
          <p:spPr bwMode="auto">
            <a:xfrm>
              <a:off x="0" y="90"/>
              <a:ext cx="307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34" name="Oval 78"/>
            <p:cNvSpPr>
              <a:spLocks noChangeArrowheads="1"/>
            </p:cNvSpPr>
            <p:nvPr/>
          </p:nvSpPr>
          <p:spPr bwMode="auto">
            <a:xfrm>
              <a:off x="262" y="45"/>
              <a:ext cx="91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35" name="Freeform 79"/>
            <p:cNvSpPr/>
            <p:nvPr/>
          </p:nvSpPr>
          <p:spPr bwMode="auto">
            <a:xfrm>
              <a:off x="316" y="9"/>
              <a:ext cx="37" cy="25"/>
            </a:xfrm>
            <a:custGeom>
              <a:avLst/>
              <a:gdLst>
                <a:gd name="T0" fmla="*/ 0 w 37"/>
                <a:gd name="T1" fmla="*/ 25 h 25"/>
                <a:gd name="T2" fmla="*/ 37 w 37"/>
                <a:gd name="T3" fmla="*/ 0 h 25"/>
                <a:gd name="T4" fmla="*/ 0 w 37"/>
                <a:gd name="T5" fmla="*/ 25 h 25"/>
                <a:gd name="T6" fmla="*/ 0 60000 65536"/>
                <a:gd name="T7" fmla="*/ 0 60000 65536"/>
                <a:gd name="T8" fmla="*/ 0 60000 65536"/>
                <a:gd name="T9" fmla="*/ 0 w 37"/>
                <a:gd name="T10" fmla="*/ 0 h 25"/>
                <a:gd name="T11" fmla="*/ 37 w 37"/>
                <a:gd name="T12" fmla="*/ 25 h 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7" h="25">
                  <a:moveTo>
                    <a:pt x="0" y="25"/>
                  </a:moveTo>
                  <a:cubicBezTo>
                    <a:pt x="12" y="17"/>
                    <a:pt x="37" y="0"/>
                    <a:pt x="37" y="0"/>
                  </a:cubicBezTo>
                  <a:cubicBezTo>
                    <a:pt x="37" y="0"/>
                    <a:pt x="12" y="17"/>
                    <a:pt x="0" y="25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6" name="Freeform 80"/>
            <p:cNvSpPr/>
            <p:nvPr/>
          </p:nvSpPr>
          <p:spPr bwMode="auto">
            <a:xfrm>
              <a:off x="328" y="46"/>
              <a:ext cx="76" cy="25"/>
            </a:xfrm>
            <a:custGeom>
              <a:avLst/>
              <a:gdLst>
                <a:gd name="T0" fmla="*/ 0 w 76"/>
                <a:gd name="T1" fmla="*/ 25 h 25"/>
                <a:gd name="T2" fmla="*/ 76 w 76"/>
                <a:gd name="T3" fmla="*/ 0 h 25"/>
                <a:gd name="T4" fmla="*/ 0 60000 65536"/>
                <a:gd name="T5" fmla="*/ 0 60000 65536"/>
                <a:gd name="T6" fmla="*/ 0 w 76"/>
                <a:gd name="T7" fmla="*/ 0 h 25"/>
                <a:gd name="T8" fmla="*/ 76 w 76"/>
                <a:gd name="T9" fmla="*/ 25 h 2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6" h="25">
                  <a:moveTo>
                    <a:pt x="0" y="25"/>
                  </a:moveTo>
                  <a:cubicBezTo>
                    <a:pt x="25" y="17"/>
                    <a:pt x="76" y="0"/>
                    <a:pt x="76" y="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7" name="Freeform 81"/>
            <p:cNvSpPr/>
            <p:nvPr/>
          </p:nvSpPr>
          <p:spPr bwMode="auto">
            <a:xfrm>
              <a:off x="291" y="146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8" name="Freeform 82"/>
            <p:cNvSpPr/>
            <p:nvPr/>
          </p:nvSpPr>
          <p:spPr bwMode="auto">
            <a:xfrm>
              <a:off x="262" y="181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9" name="Freeform 83"/>
            <p:cNvSpPr/>
            <p:nvPr/>
          </p:nvSpPr>
          <p:spPr bwMode="auto">
            <a:xfrm>
              <a:off x="141" y="9"/>
              <a:ext cx="125" cy="87"/>
            </a:xfrm>
            <a:custGeom>
              <a:avLst/>
              <a:gdLst>
                <a:gd name="T0" fmla="*/ 125 w 125"/>
                <a:gd name="T1" fmla="*/ 87 h 87"/>
                <a:gd name="T2" fmla="*/ 37 w 125"/>
                <a:gd name="T3" fmla="*/ 0 h 87"/>
                <a:gd name="T4" fmla="*/ 0 w 125"/>
                <a:gd name="T5" fmla="*/ 50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40" name="Freeform 84"/>
            <p:cNvSpPr/>
            <p:nvPr/>
          </p:nvSpPr>
          <p:spPr bwMode="auto">
            <a:xfrm>
              <a:off x="46" y="0"/>
              <a:ext cx="216" cy="136"/>
            </a:xfrm>
            <a:custGeom>
              <a:avLst/>
              <a:gdLst>
                <a:gd name="T0" fmla="*/ 9943 w 125"/>
                <a:gd name="T1" fmla="*/ 3108 h 87"/>
                <a:gd name="T2" fmla="*/ 2962 w 125"/>
                <a:gd name="T3" fmla="*/ 0 h 87"/>
                <a:gd name="T4" fmla="*/ 0 w 125"/>
                <a:gd name="T5" fmla="*/ 1784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" name="Group 85"/>
          <p:cNvGrpSpPr/>
          <p:nvPr/>
        </p:nvGrpSpPr>
        <p:grpSpPr bwMode="auto">
          <a:xfrm>
            <a:off x="4140200" y="2357438"/>
            <a:ext cx="3816350" cy="1193800"/>
            <a:chOff x="0" y="-40"/>
            <a:chExt cx="2404" cy="752"/>
          </a:xfrm>
        </p:grpSpPr>
        <p:sp>
          <p:nvSpPr>
            <p:cNvPr id="12331" name="Text Box 86"/>
            <p:cNvSpPr txBox="1">
              <a:spLocks noChangeArrowheads="1"/>
            </p:cNvSpPr>
            <p:nvPr/>
          </p:nvSpPr>
          <p:spPr bwMode="auto">
            <a:xfrm>
              <a:off x="0" y="136"/>
              <a:ext cx="2404" cy="57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4000" b="1" baseline="30000" dirty="0">
                  <a:latin typeface="+mn-ea"/>
                  <a:ea typeface="+mn-ea"/>
                </a:rPr>
                <a:t>所走路程为高 </a:t>
              </a:r>
              <a:r>
                <a:rPr lang="en-US" altLang="zh-CN" sz="4000" b="1" baseline="30000" dirty="0">
                  <a:latin typeface="+mn-ea"/>
                  <a:ea typeface="+mn-ea"/>
                </a:rPr>
                <a:t>+ =12+3×3=21</a:t>
              </a:r>
              <a:endParaRPr lang="en-US" altLang="zh-CN" sz="4000" b="1" baseline="30000" dirty="0">
                <a:latin typeface="+mn-ea"/>
                <a:ea typeface="+mn-ea"/>
              </a:endParaRPr>
            </a:p>
          </p:txBody>
        </p:sp>
        <p:sp>
          <p:nvSpPr>
            <p:cNvPr id="12332" name="Rectangle 87"/>
            <p:cNvSpPr>
              <a:spLocks noChangeArrowheads="1"/>
            </p:cNvSpPr>
            <p:nvPr/>
          </p:nvSpPr>
          <p:spPr bwMode="auto">
            <a:xfrm>
              <a:off x="1548" y="-40"/>
              <a:ext cx="550" cy="44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4000" b="1" dirty="0" smtClean="0">
                  <a:latin typeface="Alba Matter" pitchFamily="2" charset="0"/>
                </a:rPr>
                <a:t>πr</a:t>
              </a:r>
              <a:endParaRPr lang="en-US" altLang="zh-CN" sz="4000" b="1" dirty="0">
                <a:latin typeface="Alba Matter" pitchFamily="2" charset="0"/>
              </a:endParaRPr>
            </a:p>
          </p:txBody>
        </p:sp>
      </p:grpSp>
      <p:sp>
        <p:nvSpPr>
          <p:cNvPr id="12302" name="Rectangle 89"/>
          <p:cNvSpPr>
            <a:spLocks noChangeArrowheads="1"/>
          </p:cNvSpPr>
          <p:nvPr/>
        </p:nvSpPr>
        <p:spPr bwMode="auto">
          <a:xfrm>
            <a:off x="714375" y="5643563"/>
            <a:ext cx="7339013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蚂蚁爬行的最短路程</a:t>
            </a:r>
            <a:r>
              <a:rPr lang="en-US" altLang="zh-CN" sz="2800" b="1">
                <a:latin typeface="宋体" panose="02010600030101010101" pitchFamily="2" charset="-122"/>
              </a:rPr>
              <a:t>AB</a:t>
            </a:r>
            <a:r>
              <a:rPr lang="zh-CN" altLang="en-US" sz="2800" b="1">
                <a:latin typeface="宋体" panose="02010600030101010101" pitchFamily="2" charset="-122"/>
              </a:rPr>
              <a:t>的长为</a:t>
            </a:r>
            <a:r>
              <a:rPr lang="zh-CN" altLang="en-US" sz="2800" b="1" u="sng">
                <a:latin typeface="宋体" panose="02010600030101010101" pitchFamily="2" charset="-122"/>
              </a:rPr>
              <a:t>            </a:t>
            </a:r>
            <a:r>
              <a:rPr lang="zh-CN" altLang="en-US" sz="2800" b="1">
                <a:latin typeface="宋体" panose="02010600030101010101" pitchFamily="2" charset="-122"/>
              </a:rPr>
              <a:t>。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32858" name="Text Box 90"/>
          <p:cNvSpPr txBox="1">
            <a:spLocks noChangeArrowheads="1"/>
          </p:cNvSpPr>
          <p:nvPr/>
        </p:nvSpPr>
        <p:spPr bwMode="auto">
          <a:xfrm>
            <a:off x="5929313" y="5715000"/>
            <a:ext cx="1152525" cy="5032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4000" b="1" baseline="30000" dirty="0">
                <a:solidFill>
                  <a:srgbClr val="FF0000"/>
                </a:solidFill>
                <a:latin typeface="+mn-ea"/>
                <a:ea typeface="+mn-ea"/>
              </a:rPr>
              <a:t>15</a:t>
            </a:r>
            <a:endParaRPr lang="en-US" altLang="zh-CN" sz="4000" b="1" baseline="30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grpSp>
        <p:nvGrpSpPr>
          <p:cNvPr id="20" name="Group 104"/>
          <p:cNvGrpSpPr/>
          <p:nvPr/>
        </p:nvGrpSpPr>
        <p:grpSpPr bwMode="auto">
          <a:xfrm>
            <a:off x="1100138" y="3571875"/>
            <a:ext cx="2159000" cy="1892300"/>
            <a:chOff x="2699" y="2251"/>
            <a:chExt cx="1360" cy="1192"/>
          </a:xfrm>
        </p:grpSpPr>
        <p:grpSp>
          <p:nvGrpSpPr>
            <p:cNvPr id="12320" name="Group 66"/>
            <p:cNvGrpSpPr/>
            <p:nvPr/>
          </p:nvGrpSpPr>
          <p:grpSpPr bwMode="auto">
            <a:xfrm>
              <a:off x="2744" y="2251"/>
              <a:ext cx="1315" cy="1192"/>
              <a:chOff x="0" y="0"/>
              <a:chExt cx="1859" cy="1192"/>
            </a:xfrm>
          </p:grpSpPr>
          <p:grpSp>
            <p:nvGrpSpPr>
              <p:cNvPr id="12322" name="Group 67"/>
              <p:cNvGrpSpPr/>
              <p:nvPr/>
            </p:nvGrpSpPr>
            <p:grpSpPr bwMode="auto">
              <a:xfrm>
                <a:off x="0" y="90"/>
                <a:ext cx="1859" cy="1102"/>
                <a:chOff x="0" y="0"/>
                <a:chExt cx="1859" cy="1102"/>
              </a:xfrm>
            </p:grpSpPr>
            <p:grpSp>
              <p:nvGrpSpPr>
                <p:cNvPr id="12324" name="Group 68"/>
                <p:cNvGrpSpPr/>
                <p:nvPr/>
              </p:nvGrpSpPr>
              <p:grpSpPr bwMode="auto">
                <a:xfrm>
                  <a:off x="0" y="0"/>
                  <a:ext cx="1859" cy="1102"/>
                  <a:chOff x="0" y="0"/>
                  <a:chExt cx="1859" cy="1102"/>
                </a:xfrm>
              </p:grpSpPr>
              <p:sp>
                <p:nvSpPr>
                  <p:cNvPr id="12327" name="Rectangle 69"/>
                  <p:cNvSpPr>
                    <a:spLocks noChangeArrowheads="1"/>
                  </p:cNvSpPr>
                  <p:nvPr/>
                </p:nvSpPr>
                <p:spPr bwMode="auto">
                  <a:xfrm>
                    <a:off x="226" y="91"/>
                    <a:ext cx="1633" cy="817"/>
                  </a:xfrm>
                  <a:prstGeom prst="rect">
                    <a:avLst/>
                  </a:prstGeom>
                  <a:solidFill>
                    <a:srgbClr val="CCFF66"/>
                  </a:solidFill>
                  <a:ln w="9525">
                    <a:solidFill>
                      <a:srgbClr val="FF0000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28" name="Text Box 7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0" y="862"/>
                    <a:ext cx="182" cy="24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2800" baseline="30000">
                        <a:latin typeface="Alba Matter" pitchFamily="2" charset="0"/>
                      </a:rPr>
                      <a:t>A</a:t>
                    </a:r>
                    <a:endParaRPr lang="en-US" altLang="zh-CN" sz="2800" baseline="30000">
                      <a:latin typeface="Alba Matter" pitchFamily="2" charset="0"/>
                    </a:endParaRPr>
                  </a:p>
                </p:txBody>
              </p:sp>
              <p:sp>
                <p:nvSpPr>
                  <p:cNvPr id="12329" name="Text Box 7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61" y="0"/>
                    <a:ext cx="408" cy="24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2800" baseline="30000">
                        <a:latin typeface="Alba Matter" pitchFamily="2" charset="0"/>
                      </a:rPr>
                      <a:t>B</a:t>
                    </a:r>
                    <a:endParaRPr lang="en-US" altLang="zh-CN" sz="2800" baseline="30000">
                      <a:latin typeface="Alba Matter" pitchFamily="2" charset="0"/>
                    </a:endParaRPr>
                  </a:p>
                </p:txBody>
              </p:sp>
              <p:sp>
                <p:nvSpPr>
                  <p:cNvPr id="12330" name="Freeform 72"/>
                  <p:cNvSpPr/>
                  <p:nvPr/>
                </p:nvSpPr>
                <p:spPr bwMode="auto">
                  <a:xfrm>
                    <a:off x="226" y="91"/>
                    <a:ext cx="862" cy="817"/>
                  </a:xfrm>
                  <a:custGeom>
                    <a:avLst/>
                    <a:gdLst>
                      <a:gd name="T0" fmla="*/ 0 w 862"/>
                      <a:gd name="T1" fmla="*/ 817 h 817"/>
                      <a:gd name="T2" fmla="*/ 409 w 862"/>
                      <a:gd name="T3" fmla="*/ 590 h 817"/>
                      <a:gd name="T4" fmla="*/ 862 w 862"/>
                      <a:gd name="T5" fmla="*/ 0 h 817"/>
                      <a:gd name="T6" fmla="*/ 0 60000 65536"/>
                      <a:gd name="T7" fmla="*/ 0 60000 65536"/>
                      <a:gd name="T8" fmla="*/ 0 60000 65536"/>
                      <a:gd name="T9" fmla="*/ 0 w 862"/>
                      <a:gd name="T10" fmla="*/ 0 h 817"/>
                      <a:gd name="T11" fmla="*/ 862 w 862"/>
                      <a:gd name="T12" fmla="*/ 817 h 817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862" h="817">
                        <a:moveTo>
                          <a:pt x="0" y="817"/>
                        </a:moveTo>
                        <a:cubicBezTo>
                          <a:pt x="132" y="771"/>
                          <a:pt x="265" y="726"/>
                          <a:pt x="409" y="590"/>
                        </a:cubicBezTo>
                        <a:cubicBezTo>
                          <a:pt x="553" y="454"/>
                          <a:pt x="707" y="227"/>
                          <a:pt x="862" y="0"/>
                        </a:cubicBezTo>
                      </a:path>
                    </a:pathLst>
                  </a:custGeom>
                  <a:noFill/>
                  <a:ln w="38100">
                    <a:solidFill>
                      <a:schemeClr val="tx2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12325" name="Line 73"/>
                <p:cNvSpPr>
                  <a:spLocks noChangeShapeType="1"/>
                </p:cNvSpPr>
                <p:nvPr/>
              </p:nvSpPr>
              <p:spPr bwMode="auto">
                <a:xfrm flipV="1">
                  <a:off x="226" y="91"/>
                  <a:ext cx="862" cy="817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26" name="Freeform 74"/>
                <p:cNvSpPr/>
                <p:nvPr/>
              </p:nvSpPr>
              <p:spPr bwMode="auto">
                <a:xfrm>
                  <a:off x="226" y="91"/>
                  <a:ext cx="862" cy="817"/>
                </a:xfrm>
                <a:custGeom>
                  <a:avLst/>
                  <a:gdLst>
                    <a:gd name="T0" fmla="*/ 0 w 817"/>
                    <a:gd name="T1" fmla="*/ 817 h 817"/>
                    <a:gd name="T2" fmla="*/ 208 w 817"/>
                    <a:gd name="T3" fmla="*/ 363 h 817"/>
                    <a:gd name="T4" fmla="*/ 1254 w 817"/>
                    <a:gd name="T5" fmla="*/ 0 h 817"/>
                    <a:gd name="T6" fmla="*/ 0 60000 65536"/>
                    <a:gd name="T7" fmla="*/ 0 60000 65536"/>
                    <a:gd name="T8" fmla="*/ 0 60000 65536"/>
                    <a:gd name="T9" fmla="*/ 0 w 817"/>
                    <a:gd name="T10" fmla="*/ 0 h 817"/>
                    <a:gd name="T11" fmla="*/ 817 w 817"/>
                    <a:gd name="T12" fmla="*/ 817 h 817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817" h="817">
                      <a:moveTo>
                        <a:pt x="0" y="817"/>
                      </a:moveTo>
                      <a:cubicBezTo>
                        <a:pt x="0" y="658"/>
                        <a:pt x="0" y="499"/>
                        <a:pt x="136" y="363"/>
                      </a:cubicBezTo>
                      <a:cubicBezTo>
                        <a:pt x="272" y="227"/>
                        <a:pt x="544" y="113"/>
                        <a:pt x="817" y="0"/>
                      </a:cubicBezTo>
                    </a:path>
                  </a:pathLst>
                </a:custGeom>
                <a:noFill/>
                <a:ln w="38100">
                  <a:solidFill>
                    <a:srgbClr val="660066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2323" name="Text Box 75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498" cy="25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endParaRPr lang="zh-CN" altLang="zh-CN" sz="2000">
                  <a:latin typeface="Alba Matter" pitchFamily="2" charset="0"/>
                </a:endParaRPr>
              </a:p>
            </p:txBody>
          </p:sp>
        </p:grpSp>
        <p:sp>
          <p:nvSpPr>
            <p:cNvPr id="12321" name="Rectangle 91"/>
            <p:cNvSpPr>
              <a:spLocks noChangeArrowheads="1"/>
            </p:cNvSpPr>
            <p:nvPr/>
          </p:nvSpPr>
          <p:spPr bwMode="auto">
            <a:xfrm>
              <a:off x="2699" y="2341"/>
              <a:ext cx="365" cy="23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en-US" altLang="zh-CN" b="1"/>
                <a:t>A′</a:t>
              </a:r>
              <a:endParaRPr lang="en-US" altLang="zh-CN" b="1"/>
            </a:p>
          </p:txBody>
        </p:sp>
      </p:grpSp>
      <p:sp>
        <p:nvSpPr>
          <p:cNvPr id="12305" name="Text Box 101"/>
          <p:cNvSpPr txBox="1">
            <a:spLocks noChangeArrowheads="1"/>
          </p:cNvSpPr>
          <p:nvPr/>
        </p:nvSpPr>
        <p:spPr bwMode="auto">
          <a:xfrm>
            <a:off x="6877050" y="3573463"/>
            <a:ext cx="558800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zh-CN" sz="2000">
              <a:latin typeface="Alba Matter" pitchFamily="2" charset="0"/>
            </a:endParaRPr>
          </a:p>
        </p:txBody>
      </p:sp>
      <p:grpSp>
        <p:nvGrpSpPr>
          <p:cNvPr id="24" name="Group 134"/>
          <p:cNvGrpSpPr/>
          <p:nvPr/>
        </p:nvGrpSpPr>
        <p:grpSpPr bwMode="auto">
          <a:xfrm>
            <a:off x="6659563" y="3644900"/>
            <a:ext cx="2160587" cy="1820863"/>
            <a:chOff x="4286" y="2296"/>
            <a:chExt cx="1361" cy="1147"/>
          </a:xfrm>
        </p:grpSpPr>
        <p:sp>
          <p:nvSpPr>
            <p:cNvPr id="12313" name="Text Box 97"/>
            <p:cNvSpPr txBox="1">
              <a:spLocks noChangeArrowheads="1"/>
            </p:cNvSpPr>
            <p:nvPr/>
          </p:nvSpPr>
          <p:spPr bwMode="auto">
            <a:xfrm>
              <a:off x="4921" y="2296"/>
              <a:ext cx="289" cy="24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baseline="30000">
                  <a:latin typeface="Alba Matter" pitchFamily="2" charset="0"/>
                </a:rPr>
                <a:t>B</a:t>
              </a:r>
              <a:endParaRPr lang="en-US" altLang="zh-CN" sz="2800" baseline="30000">
                <a:latin typeface="Alba Matter" pitchFamily="2" charset="0"/>
              </a:endParaRPr>
            </a:p>
          </p:txBody>
        </p:sp>
        <p:grpSp>
          <p:nvGrpSpPr>
            <p:cNvPr id="12314" name="Group 133"/>
            <p:cNvGrpSpPr/>
            <p:nvPr/>
          </p:nvGrpSpPr>
          <p:grpSpPr bwMode="auto">
            <a:xfrm>
              <a:off x="4286" y="2341"/>
              <a:ext cx="1361" cy="1102"/>
              <a:chOff x="4286" y="2341"/>
              <a:chExt cx="1361" cy="1102"/>
            </a:xfrm>
          </p:grpSpPr>
          <p:sp>
            <p:nvSpPr>
              <p:cNvPr id="12315" name="Text Box 96"/>
              <p:cNvSpPr txBox="1">
                <a:spLocks noChangeArrowheads="1"/>
              </p:cNvSpPr>
              <p:nvPr/>
            </p:nvSpPr>
            <p:spPr bwMode="auto">
              <a:xfrm>
                <a:off x="4293" y="3203"/>
                <a:ext cx="129" cy="24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baseline="30000">
                    <a:latin typeface="Alba Matter" pitchFamily="2" charset="0"/>
                  </a:rPr>
                  <a:t>A</a:t>
                </a:r>
                <a:endParaRPr lang="en-US" altLang="zh-CN" sz="2800" baseline="30000">
                  <a:latin typeface="Alba Matter" pitchFamily="2" charset="0"/>
                </a:endParaRPr>
              </a:p>
            </p:txBody>
          </p:sp>
          <p:grpSp>
            <p:nvGrpSpPr>
              <p:cNvPr id="12316" name="Group 132"/>
              <p:cNvGrpSpPr/>
              <p:nvPr/>
            </p:nvGrpSpPr>
            <p:grpSpPr bwMode="auto">
              <a:xfrm>
                <a:off x="4286" y="2341"/>
                <a:ext cx="1361" cy="908"/>
                <a:chOff x="4286" y="2341"/>
                <a:chExt cx="1361" cy="908"/>
              </a:xfrm>
            </p:grpSpPr>
            <p:sp>
              <p:nvSpPr>
                <p:cNvPr id="12317" name="Rectangle 95"/>
                <p:cNvSpPr>
                  <a:spLocks noChangeArrowheads="1"/>
                </p:cNvSpPr>
                <p:nvPr/>
              </p:nvSpPr>
              <p:spPr bwMode="auto">
                <a:xfrm>
                  <a:off x="4492" y="2432"/>
                  <a:ext cx="1155" cy="817"/>
                </a:xfrm>
                <a:prstGeom prst="rect">
                  <a:avLst/>
                </a:prstGeom>
                <a:solidFill>
                  <a:srgbClr val="CCFF66"/>
                </a:solidFill>
                <a:ln w="9525">
                  <a:solidFill>
                    <a:srgbClr val="FF0000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2318" name="Line 99"/>
                <p:cNvSpPr>
                  <a:spLocks noChangeShapeType="1"/>
                </p:cNvSpPr>
                <p:nvPr/>
              </p:nvSpPr>
              <p:spPr bwMode="auto">
                <a:xfrm flipV="1">
                  <a:off x="4492" y="2432"/>
                  <a:ext cx="610" cy="817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19" name="Rectangle 102"/>
                <p:cNvSpPr>
                  <a:spLocks noChangeArrowheads="1"/>
                </p:cNvSpPr>
                <p:nvPr/>
              </p:nvSpPr>
              <p:spPr bwMode="auto">
                <a:xfrm>
                  <a:off x="4286" y="2341"/>
                  <a:ext cx="365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b="1"/>
                    <a:t>A′</a:t>
                  </a:r>
                  <a:endParaRPr lang="en-US" altLang="zh-CN" b="1"/>
                </a:p>
              </p:txBody>
            </p:sp>
          </p:grpSp>
        </p:grpSp>
      </p:grpSp>
      <p:sp>
        <p:nvSpPr>
          <p:cNvPr id="32871" name="Line 103"/>
          <p:cNvSpPr>
            <a:spLocks noChangeShapeType="1"/>
          </p:cNvSpPr>
          <p:nvPr/>
        </p:nvSpPr>
        <p:spPr bwMode="auto">
          <a:xfrm>
            <a:off x="6227763" y="4508500"/>
            <a:ext cx="6492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903" name="Text Box 135"/>
          <p:cNvSpPr txBox="1">
            <a:spLocks noChangeArrowheads="1"/>
          </p:cNvSpPr>
          <p:nvPr/>
        </p:nvSpPr>
        <p:spPr bwMode="auto">
          <a:xfrm>
            <a:off x="3500438" y="928688"/>
            <a:ext cx="1439862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方案二：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32904" name="Text Box 136"/>
          <p:cNvSpPr txBox="1">
            <a:spLocks noChangeArrowheads="1"/>
          </p:cNvSpPr>
          <p:nvPr/>
        </p:nvSpPr>
        <p:spPr bwMode="auto">
          <a:xfrm>
            <a:off x="0" y="981075"/>
            <a:ext cx="1439863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方案一：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32905" name="Text Box 137"/>
          <p:cNvSpPr txBox="1">
            <a:spLocks noChangeArrowheads="1"/>
          </p:cNvSpPr>
          <p:nvPr/>
        </p:nvSpPr>
        <p:spPr bwMode="auto">
          <a:xfrm>
            <a:off x="0" y="4149725"/>
            <a:ext cx="1439863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方案三：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2" name="Text Box 90"/>
          <p:cNvSpPr txBox="1">
            <a:spLocks noChangeArrowheads="1"/>
          </p:cNvSpPr>
          <p:nvPr/>
        </p:nvSpPr>
        <p:spPr bwMode="auto">
          <a:xfrm>
            <a:off x="7164388" y="3573463"/>
            <a:ext cx="576262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FF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πr</a:t>
            </a:r>
            <a:endParaRPr lang="en-US" altLang="zh-CN" b="1">
              <a:solidFill>
                <a:srgbClr val="FF0066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3" name="Text Box 90"/>
          <p:cNvSpPr txBox="1">
            <a:spLocks noChangeArrowheads="1"/>
          </p:cNvSpPr>
          <p:nvPr/>
        </p:nvSpPr>
        <p:spPr bwMode="auto">
          <a:xfrm>
            <a:off x="6588125" y="4221163"/>
            <a:ext cx="576263" cy="336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 b="1" baseline="30000">
                <a:solidFill>
                  <a:srgbClr val="FF0066"/>
                </a:solidFill>
                <a:latin typeface="Alba Matter" pitchFamily="2" charset="0"/>
              </a:rPr>
              <a:t>12</a:t>
            </a:r>
            <a:endParaRPr lang="en-US" altLang="zh-CN" sz="2400" b="1" baseline="30000">
              <a:solidFill>
                <a:srgbClr val="FF0066"/>
              </a:solidFill>
              <a:latin typeface="Alba Matter" pitchFamily="2" charset="0"/>
            </a:endParaRPr>
          </a:p>
        </p:txBody>
      </p:sp>
      <p:sp>
        <p:nvSpPr>
          <p:cNvPr id="105" name="Text Box 3"/>
          <p:cNvSpPr txBox="1"/>
          <p:nvPr/>
        </p:nvSpPr>
        <p:spPr>
          <a:xfrm>
            <a:off x="500034" y="214290"/>
            <a:ext cx="4152099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最短路径问题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圆柱体</a:t>
            </a:r>
            <a:endParaRPr lang="zh-CN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05 -2.59259E-6 L 0.02205 -0.1865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05 -0.18078 L 0.14809 -0.1807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2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32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79 0.00532 L 0.02205 -0.19699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05 -0.19723 C 0.02569 -0.18866 0.02968 -0.18033 0.03958 -0.175 C 0.04948 -0.16991 0.06528 -0.16389 0.08142 -0.16598 C 0.09687 -0.16667 0.12291 -0.17431 0.13385 -0.17963 C 0.14496 -0.18612 0.14653 -0.19399 0.14809 -0.20093 " pathEditMode="relative" rAng="0" ptsTypes="aaaaA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" y="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32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C 0.00886 -2.96296E-6 0.01806 -2.96296E-6 0.02813 -0.00208 C 0.0382 -0.00416 0.05017 -0.00787 0.05955 -0.01157 C 0.06892 -0.01527 0.07743 -0.01805 0.08472 -0.0243 C 0.09201 -0.03055 0.09583 -0.03773 0.10365 -0.04861 C 0.11111 -0.05926 0.12379 -0.07546 0.13038 -0.08935 C 0.13663 -0.10301 0.13993 -0.11828 0.14288 -0.13194 C 0.14583 -0.14537 0.14688 -0.16435 0.14774 -0.1706 " pathEditMode="relative" rAng="0" ptsTypes="aaaaaaaA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-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62 -0.00347 C 0.0224 -0.03264 0.02517 -0.0618 0.03073 -0.0794 C 0.03629 -0.09699 0.0375 -0.1 0.05295 -0.10902 C 0.0684 -0.11805 0.10764 -0.12291 0.12379 -0.1331 C 0.13993 -0.14328 0.14601 -0.16389 0.15017 -0.17014 " pathEditMode="relative" rAng="0" ptsTypes="aaaaA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23 -0.00717 C 0.02969 -0.00092 0.04132 0.00556 0.05851 0.00209 C 0.0757 -0.00139 0.1066 -0.00995 0.12101 -0.02754 C 0.13542 -0.04514 0.13976 -0.08032 0.14462 -0.10347 C 0.14948 -0.12662 0.14983 -0.14652 0.15017 -0.16643 " pathEditMode="relative" rAng="0" ptsTypes="aaaaA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28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28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500"/>
                                        <p:tgtEl>
                                          <p:spTgt spid="32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483 3.13599E-6 L 0.30781 -0.00139 " pathEditMode="relative" rAng="0" ptsTypes="AA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2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2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7" dur="500"/>
                                        <p:tgtEl>
                                          <p:spTgt spid="32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14" grpId="0" autoUpdateAnimBg="0"/>
      <p:bldP spid="32815" grpId="0" animBg="1"/>
      <p:bldP spid="32816" grpId="0" autoUpdateAnimBg="0"/>
      <p:bldP spid="32858" grpId="0" autoUpdateAnimBg="0"/>
      <p:bldP spid="32871" grpId="0" animBg="1"/>
      <p:bldP spid="32903" grpId="0"/>
      <p:bldP spid="32904" grpId="0"/>
      <p:bldP spid="32905" grpId="0"/>
      <p:bldP spid="2" grpId="0" autoUpdateAnimBg="0"/>
      <p:bldP spid="3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平行四边形 3"/>
          <p:cNvSpPr/>
          <p:nvPr/>
        </p:nvSpPr>
        <p:spPr bwMode="auto">
          <a:xfrm rot="9314947">
            <a:off x="3713163" y="4325938"/>
            <a:ext cx="1568450" cy="1658938"/>
          </a:xfrm>
          <a:custGeom>
            <a:avLst/>
            <a:gdLst>
              <a:gd name="connsiteX0" fmla="*/ 0 w 2032795"/>
              <a:gd name="connsiteY0" fmla="*/ 2171945 h 2171945"/>
              <a:gd name="connsiteX1" fmla="*/ 827937 w 2032795"/>
              <a:gd name="connsiteY1" fmla="*/ 0 h 2171945"/>
              <a:gd name="connsiteX2" fmla="*/ 2032795 w 2032795"/>
              <a:gd name="connsiteY2" fmla="*/ 0 h 2171945"/>
              <a:gd name="connsiteX3" fmla="*/ 1204858 w 2032795"/>
              <a:gd name="connsiteY3" fmla="*/ 2171945 h 2171945"/>
              <a:gd name="connsiteX4" fmla="*/ 0 w 2032795"/>
              <a:gd name="connsiteY4" fmla="*/ 2171945 h 2171945"/>
              <a:gd name="connsiteX0-1" fmla="*/ 0 w 1671005"/>
              <a:gd name="connsiteY0-2" fmla="*/ 2597268 h 2597268"/>
              <a:gd name="connsiteX1-3" fmla="*/ 466147 w 1671005"/>
              <a:gd name="connsiteY1-4" fmla="*/ 0 h 2597268"/>
              <a:gd name="connsiteX2-5" fmla="*/ 1671005 w 1671005"/>
              <a:gd name="connsiteY2-6" fmla="*/ 0 h 2597268"/>
              <a:gd name="connsiteX3-7" fmla="*/ 843068 w 1671005"/>
              <a:gd name="connsiteY3-8" fmla="*/ 2171945 h 2597268"/>
              <a:gd name="connsiteX4-9" fmla="*/ 0 w 1671005"/>
              <a:gd name="connsiteY4-10" fmla="*/ 2597268 h 2597268"/>
              <a:gd name="connsiteX0-11" fmla="*/ 0 w 1671005"/>
              <a:gd name="connsiteY0-12" fmla="*/ 2597268 h 2597268"/>
              <a:gd name="connsiteX1-13" fmla="*/ 466147 w 1671005"/>
              <a:gd name="connsiteY1-14" fmla="*/ 0 h 2597268"/>
              <a:gd name="connsiteX2-15" fmla="*/ 1671005 w 1671005"/>
              <a:gd name="connsiteY2-16" fmla="*/ 0 h 2597268"/>
              <a:gd name="connsiteX3-17" fmla="*/ 1187365 w 1671005"/>
              <a:gd name="connsiteY3-18" fmla="*/ 2044933 h 2597268"/>
              <a:gd name="connsiteX4-19" fmla="*/ 0 w 1671005"/>
              <a:gd name="connsiteY4-20" fmla="*/ 2597268 h 2597268"/>
              <a:gd name="connsiteX0-21" fmla="*/ 0 w 1956794"/>
              <a:gd name="connsiteY0-22" fmla="*/ 2597268 h 2597268"/>
              <a:gd name="connsiteX1-23" fmla="*/ 466147 w 1956794"/>
              <a:gd name="connsiteY1-24" fmla="*/ 0 h 2597268"/>
              <a:gd name="connsiteX2-25" fmla="*/ 1956794 w 1956794"/>
              <a:gd name="connsiteY2-26" fmla="*/ 295037 h 2597268"/>
              <a:gd name="connsiteX3-27" fmla="*/ 1187365 w 1956794"/>
              <a:gd name="connsiteY3-28" fmla="*/ 2044933 h 2597268"/>
              <a:gd name="connsiteX4-29" fmla="*/ 0 w 1956794"/>
              <a:gd name="connsiteY4-30" fmla="*/ 2597268 h 2597268"/>
              <a:gd name="connsiteX0-31" fmla="*/ 0 w 1956794"/>
              <a:gd name="connsiteY0-32" fmla="*/ 2302231 h 2302231"/>
              <a:gd name="connsiteX1-33" fmla="*/ 865102 w 1956794"/>
              <a:gd name="connsiteY1-34" fmla="*/ 256272 h 2302231"/>
              <a:gd name="connsiteX2-35" fmla="*/ 1956794 w 1956794"/>
              <a:gd name="connsiteY2-36" fmla="*/ 0 h 2302231"/>
              <a:gd name="connsiteX3-37" fmla="*/ 1187365 w 1956794"/>
              <a:gd name="connsiteY3-38" fmla="*/ 1749896 h 2302231"/>
              <a:gd name="connsiteX4-39" fmla="*/ 0 w 1956794"/>
              <a:gd name="connsiteY4-40" fmla="*/ 2302231 h 2302231"/>
              <a:gd name="connsiteX0-41" fmla="*/ 0 w 1846328"/>
              <a:gd name="connsiteY0-42" fmla="*/ 2298732 h 2298732"/>
              <a:gd name="connsiteX1-43" fmla="*/ 754636 w 1846328"/>
              <a:gd name="connsiteY1-44" fmla="*/ 256272 h 2298732"/>
              <a:gd name="connsiteX2-45" fmla="*/ 1846328 w 1846328"/>
              <a:gd name="connsiteY2-46" fmla="*/ 0 h 2298732"/>
              <a:gd name="connsiteX3-47" fmla="*/ 1076899 w 1846328"/>
              <a:gd name="connsiteY3-48" fmla="*/ 1749896 h 2298732"/>
              <a:gd name="connsiteX4-49" fmla="*/ 0 w 1846328"/>
              <a:gd name="connsiteY4-50" fmla="*/ 2298732 h 2298732"/>
              <a:gd name="connsiteX0-51" fmla="*/ 0 w 1846328"/>
              <a:gd name="connsiteY0-52" fmla="*/ 2298732 h 2298732"/>
              <a:gd name="connsiteX1-53" fmla="*/ 936731 w 1846328"/>
              <a:gd name="connsiteY1-54" fmla="*/ 244975 h 2298732"/>
              <a:gd name="connsiteX2-55" fmla="*/ 1846328 w 1846328"/>
              <a:gd name="connsiteY2-56" fmla="*/ 0 h 2298732"/>
              <a:gd name="connsiteX3-57" fmla="*/ 1076899 w 1846328"/>
              <a:gd name="connsiteY3-58" fmla="*/ 1749896 h 2298732"/>
              <a:gd name="connsiteX4-59" fmla="*/ 0 w 1846328"/>
              <a:gd name="connsiteY4-60" fmla="*/ 2298732 h 2298732"/>
              <a:gd name="connsiteX0-61" fmla="*/ 0 w 1847202"/>
              <a:gd name="connsiteY0-62" fmla="*/ 2271115 h 2271115"/>
              <a:gd name="connsiteX1-63" fmla="*/ 936731 w 1847202"/>
              <a:gd name="connsiteY1-64" fmla="*/ 217358 h 2271115"/>
              <a:gd name="connsiteX2-65" fmla="*/ 1847202 w 1847202"/>
              <a:gd name="connsiteY2-66" fmla="*/ 0 h 2271115"/>
              <a:gd name="connsiteX3-67" fmla="*/ 1076899 w 1847202"/>
              <a:gd name="connsiteY3-68" fmla="*/ 1722279 h 2271115"/>
              <a:gd name="connsiteX4-69" fmla="*/ 0 w 1847202"/>
              <a:gd name="connsiteY4-70" fmla="*/ 2271115 h 2271115"/>
              <a:gd name="connsiteX0-71" fmla="*/ 0 w 1847202"/>
              <a:gd name="connsiteY0-72" fmla="*/ 2271115 h 2271115"/>
              <a:gd name="connsiteX1-73" fmla="*/ 867726 w 1847202"/>
              <a:gd name="connsiteY1-74" fmla="*/ 308006 h 2271115"/>
              <a:gd name="connsiteX2-75" fmla="*/ 1847202 w 1847202"/>
              <a:gd name="connsiteY2-76" fmla="*/ 0 h 2271115"/>
              <a:gd name="connsiteX3-77" fmla="*/ 1076899 w 1847202"/>
              <a:gd name="connsiteY3-78" fmla="*/ 1722279 h 2271115"/>
              <a:gd name="connsiteX4-79" fmla="*/ 0 w 1847202"/>
              <a:gd name="connsiteY4-80" fmla="*/ 2271115 h 2271115"/>
              <a:gd name="connsiteX0-81" fmla="*/ 0 w 1847202"/>
              <a:gd name="connsiteY0-82" fmla="*/ 2271115 h 2271115"/>
              <a:gd name="connsiteX1-83" fmla="*/ 864302 w 1847202"/>
              <a:gd name="connsiteY1-84" fmla="*/ 374460 h 2271115"/>
              <a:gd name="connsiteX2-85" fmla="*/ 1847202 w 1847202"/>
              <a:gd name="connsiteY2-86" fmla="*/ 0 h 2271115"/>
              <a:gd name="connsiteX3-87" fmla="*/ 1076899 w 1847202"/>
              <a:gd name="connsiteY3-88" fmla="*/ 1722279 h 2271115"/>
              <a:gd name="connsiteX4-89" fmla="*/ 0 w 1847202"/>
              <a:gd name="connsiteY4-90" fmla="*/ 2271115 h 2271115"/>
              <a:gd name="connsiteX0-91" fmla="*/ 0 w 1847202"/>
              <a:gd name="connsiteY0-92" fmla="*/ 2271115 h 2271115"/>
              <a:gd name="connsiteX1-93" fmla="*/ 810018 w 1847202"/>
              <a:gd name="connsiteY1-94" fmla="*/ 580748 h 2271115"/>
              <a:gd name="connsiteX2-95" fmla="*/ 1847202 w 1847202"/>
              <a:gd name="connsiteY2-96" fmla="*/ 0 h 2271115"/>
              <a:gd name="connsiteX3-97" fmla="*/ 1076899 w 1847202"/>
              <a:gd name="connsiteY3-98" fmla="*/ 1722279 h 2271115"/>
              <a:gd name="connsiteX4-99" fmla="*/ 0 w 1847202"/>
              <a:gd name="connsiteY4-100" fmla="*/ 2271115 h 2271115"/>
              <a:gd name="connsiteX0-101" fmla="*/ 0 w 1835981"/>
              <a:gd name="connsiteY0-102" fmla="*/ 2276288 h 2276288"/>
              <a:gd name="connsiteX1-103" fmla="*/ 810018 w 1835981"/>
              <a:gd name="connsiteY1-104" fmla="*/ 585921 h 2276288"/>
              <a:gd name="connsiteX2-105" fmla="*/ 1835981 w 1835981"/>
              <a:gd name="connsiteY2-106" fmla="*/ 0 h 2276288"/>
              <a:gd name="connsiteX3-107" fmla="*/ 1076899 w 1835981"/>
              <a:gd name="connsiteY3-108" fmla="*/ 1727452 h 2276288"/>
              <a:gd name="connsiteX4-109" fmla="*/ 0 w 1835981"/>
              <a:gd name="connsiteY4-110" fmla="*/ 2276288 h 2276288"/>
              <a:gd name="connsiteX0-111" fmla="*/ 0 w 1858424"/>
              <a:gd name="connsiteY0-112" fmla="*/ 2265941 h 2265941"/>
              <a:gd name="connsiteX1-113" fmla="*/ 810018 w 1858424"/>
              <a:gd name="connsiteY1-114" fmla="*/ 575574 h 2265941"/>
              <a:gd name="connsiteX2-115" fmla="*/ 1858424 w 1858424"/>
              <a:gd name="connsiteY2-116" fmla="*/ 0 h 2265941"/>
              <a:gd name="connsiteX3-117" fmla="*/ 1076899 w 1858424"/>
              <a:gd name="connsiteY3-118" fmla="*/ 1717105 h 2265941"/>
              <a:gd name="connsiteX4-119" fmla="*/ 0 w 1858424"/>
              <a:gd name="connsiteY4-120" fmla="*/ 2265941 h 2265941"/>
              <a:gd name="connsiteX0-121" fmla="*/ 0 w 1848077"/>
              <a:gd name="connsiteY0-122" fmla="*/ 2243497 h 2243497"/>
              <a:gd name="connsiteX1-123" fmla="*/ 799671 w 1848077"/>
              <a:gd name="connsiteY1-124" fmla="*/ 575574 h 2243497"/>
              <a:gd name="connsiteX2-125" fmla="*/ 1848077 w 1848077"/>
              <a:gd name="connsiteY2-126" fmla="*/ 0 h 2243497"/>
              <a:gd name="connsiteX3-127" fmla="*/ 1066552 w 1848077"/>
              <a:gd name="connsiteY3-128" fmla="*/ 1717105 h 2243497"/>
              <a:gd name="connsiteX4-129" fmla="*/ 0 w 1848077"/>
              <a:gd name="connsiteY4-130" fmla="*/ 2243497 h 2243497"/>
              <a:gd name="connsiteX0-131" fmla="*/ 0 w 1814412"/>
              <a:gd name="connsiteY0-132" fmla="*/ 2259017 h 2259017"/>
              <a:gd name="connsiteX1-133" fmla="*/ 766006 w 1814412"/>
              <a:gd name="connsiteY1-134" fmla="*/ 575574 h 2259017"/>
              <a:gd name="connsiteX2-135" fmla="*/ 1814412 w 1814412"/>
              <a:gd name="connsiteY2-136" fmla="*/ 0 h 2259017"/>
              <a:gd name="connsiteX3-137" fmla="*/ 1032887 w 1814412"/>
              <a:gd name="connsiteY3-138" fmla="*/ 1717105 h 2259017"/>
              <a:gd name="connsiteX4-139" fmla="*/ 0 w 1814412"/>
              <a:gd name="connsiteY4-140" fmla="*/ 2259017 h 2259017"/>
              <a:gd name="connsiteX0-141" fmla="*/ 0 w 1814412"/>
              <a:gd name="connsiteY0-142" fmla="*/ 2259017 h 2259017"/>
              <a:gd name="connsiteX1-143" fmla="*/ 766006 w 1814412"/>
              <a:gd name="connsiteY1-144" fmla="*/ 575574 h 2259017"/>
              <a:gd name="connsiteX2-145" fmla="*/ 1814412 w 1814412"/>
              <a:gd name="connsiteY2-146" fmla="*/ 0 h 2259017"/>
              <a:gd name="connsiteX3-147" fmla="*/ 1315579 w 1814412"/>
              <a:gd name="connsiteY3-148" fmla="*/ 1103885 h 2259017"/>
              <a:gd name="connsiteX4-149" fmla="*/ 0 w 1814412"/>
              <a:gd name="connsiteY4-150" fmla="*/ 2259017 h 2259017"/>
              <a:gd name="connsiteX0-151" fmla="*/ 0 w 1594597"/>
              <a:gd name="connsiteY0-152" fmla="*/ 1647788 h 1647788"/>
              <a:gd name="connsiteX1-153" fmla="*/ 546191 w 1594597"/>
              <a:gd name="connsiteY1-154" fmla="*/ 575574 h 1647788"/>
              <a:gd name="connsiteX2-155" fmla="*/ 1594597 w 1594597"/>
              <a:gd name="connsiteY2-156" fmla="*/ 0 h 1647788"/>
              <a:gd name="connsiteX3-157" fmla="*/ 1095764 w 1594597"/>
              <a:gd name="connsiteY3-158" fmla="*/ 1103885 h 1647788"/>
              <a:gd name="connsiteX4-159" fmla="*/ 0 w 1594597"/>
              <a:gd name="connsiteY4-160" fmla="*/ 1647788 h 16477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594597" h="1647788">
                <a:moveTo>
                  <a:pt x="0" y="1647788"/>
                </a:moveTo>
                <a:lnTo>
                  <a:pt x="546191" y="575574"/>
                </a:lnTo>
                <a:lnTo>
                  <a:pt x="1594597" y="0"/>
                </a:lnTo>
                <a:lnTo>
                  <a:pt x="1095764" y="1103885"/>
                </a:lnTo>
                <a:lnTo>
                  <a:pt x="0" y="1647788"/>
                </a:lnTo>
                <a:close/>
              </a:path>
            </a:pathLst>
          </a:custGeom>
          <a:solidFill>
            <a:srgbClr val="FFFF00">
              <a:alpha val="87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92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0644" y="1065762"/>
            <a:ext cx="8820150" cy="2743200"/>
          </a:xfrm>
          <a:ln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 algn="l">
              <a:defRPr/>
            </a:pPr>
            <a:b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</a:b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例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、 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如图是一块长，宽，高分别是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6cm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，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4cm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和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3cm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的长方体木块，一只蚂蚁要从长方体木块的一个顶点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A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处，沿着长方体的表面到长方体上和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A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相对的顶点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B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处吃食物，那么它需要爬行的最短路径的长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+mn-ea"/>
              </a:rPr>
              <a:t>是多少？</a:t>
            </a:r>
            <a:r>
              <a:rPr kumimoji="0" lang="zh-CN" altLang="en-US" sz="2800" b="1" i="0" u="sng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 </a:t>
            </a:r>
            <a:b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	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5" name="直接连接符 4"/>
          <p:cNvCxnSpPr/>
          <p:nvPr/>
        </p:nvCxnSpPr>
        <p:spPr bwMode="auto">
          <a:xfrm flipH="1">
            <a:off x="4121150" y="5232400"/>
            <a:ext cx="719138" cy="949325"/>
          </a:xfrm>
          <a:prstGeom prst="line">
            <a:avLst/>
          </a:prstGeom>
          <a:noFill/>
          <a:ln w="1587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6" name="平行四边形 3"/>
          <p:cNvSpPr/>
          <p:nvPr/>
        </p:nvSpPr>
        <p:spPr bwMode="auto">
          <a:xfrm rot="9314947">
            <a:off x="5584825" y="4276725"/>
            <a:ext cx="1595438" cy="1647825"/>
          </a:xfrm>
          <a:custGeom>
            <a:avLst/>
            <a:gdLst>
              <a:gd name="connsiteX0" fmla="*/ 0 w 2032795"/>
              <a:gd name="connsiteY0" fmla="*/ 2171945 h 2171945"/>
              <a:gd name="connsiteX1" fmla="*/ 827937 w 2032795"/>
              <a:gd name="connsiteY1" fmla="*/ 0 h 2171945"/>
              <a:gd name="connsiteX2" fmla="*/ 2032795 w 2032795"/>
              <a:gd name="connsiteY2" fmla="*/ 0 h 2171945"/>
              <a:gd name="connsiteX3" fmla="*/ 1204858 w 2032795"/>
              <a:gd name="connsiteY3" fmla="*/ 2171945 h 2171945"/>
              <a:gd name="connsiteX4" fmla="*/ 0 w 2032795"/>
              <a:gd name="connsiteY4" fmla="*/ 2171945 h 2171945"/>
              <a:gd name="connsiteX0-1" fmla="*/ 0 w 1671005"/>
              <a:gd name="connsiteY0-2" fmla="*/ 2597268 h 2597268"/>
              <a:gd name="connsiteX1-3" fmla="*/ 466147 w 1671005"/>
              <a:gd name="connsiteY1-4" fmla="*/ 0 h 2597268"/>
              <a:gd name="connsiteX2-5" fmla="*/ 1671005 w 1671005"/>
              <a:gd name="connsiteY2-6" fmla="*/ 0 h 2597268"/>
              <a:gd name="connsiteX3-7" fmla="*/ 843068 w 1671005"/>
              <a:gd name="connsiteY3-8" fmla="*/ 2171945 h 2597268"/>
              <a:gd name="connsiteX4-9" fmla="*/ 0 w 1671005"/>
              <a:gd name="connsiteY4-10" fmla="*/ 2597268 h 2597268"/>
              <a:gd name="connsiteX0-11" fmla="*/ 0 w 1671005"/>
              <a:gd name="connsiteY0-12" fmla="*/ 2597268 h 2597268"/>
              <a:gd name="connsiteX1-13" fmla="*/ 466147 w 1671005"/>
              <a:gd name="connsiteY1-14" fmla="*/ 0 h 2597268"/>
              <a:gd name="connsiteX2-15" fmla="*/ 1671005 w 1671005"/>
              <a:gd name="connsiteY2-16" fmla="*/ 0 h 2597268"/>
              <a:gd name="connsiteX3-17" fmla="*/ 1187365 w 1671005"/>
              <a:gd name="connsiteY3-18" fmla="*/ 2044933 h 2597268"/>
              <a:gd name="connsiteX4-19" fmla="*/ 0 w 1671005"/>
              <a:gd name="connsiteY4-20" fmla="*/ 2597268 h 2597268"/>
              <a:gd name="connsiteX0-21" fmla="*/ 0 w 1956794"/>
              <a:gd name="connsiteY0-22" fmla="*/ 2597268 h 2597268"/>
              <a:gd name="connsiteX1-23" fmla="*/ 466147 w 1956794"/>
              <a:gd name="connsiteY1-24" fmla="*/ 0 h 2597268"/>
              <a:gd name="connsiteX2-25" fmla="*/ 1956794 w 1956794"/>
              <a:gd name="connsiteY2-26" fmla="*/ 295037 h 2597268"/>
              <a:gd name="connsiteX3-27" fmla="*/ 1187365 w 1956794"/>
              <a:gd name="connsiteY3-28" fmla="*/ 2044933 h 2597268"/>
              <a:gd name="connsiteX4-29" fmla="*/ 0 w 1956794"/>
              <a:gd name="connsiteY4-30" fmla="*/ 2597268 h 2597268"/>
              <a:gd name="connsiteX0-31" fmla="*/ 0 w 1956794"/>
              <a:gd name="connsiteY0-32" fmla="*/ 2302231 h 2302231"/>
              <a:gd name="connsiteX1-33" fmla="*/ 865102 w 1956794"/>
              <a:gd name="connsiteY1-34" fmla="*/ 256272 h 2302231"/>
              <a:gd name="connsiteX2-35" fmla="*/ 1956794 w 1956794"/>
              <a:gd name="connsiteY2-36" fmla="*/ 0 h 2302231"/>
              <a:gd name="connsiteX3-37" fmla="*/ 1187365 w 1956794"/>
              <a:gd name="connsiteY3-38" fmla="*/ 1749896 h 2302231"/>
              <a:gd name="connsiteX4-39" fmla="*/ 0 w 1956794"/>
              <a:gd name="connsiteY4-40" fmla="*/ 2302231 h 2302231"/>
              <a:gd name="connsiteX0-41" fmla="*/ 0 w 1846328"/>
              <a:gd name="connsiteY0-42" fmla="*/ 2298732 h 2298732"/>
              <a:gd name="connsiteX1-43" fmla="*/ 754636 w 1846328"/>
              <a:gd name="connsiteY1-44" fmla="*/ 256272 h 2298732"/>
              <a:gd name="connsiteX2-45" fmla="*/ 1846328 w 1846328"/>
              <a:gd name="connsiteY2-46" fmla="*/ 0 h 2298732"/>
              <a:gd name="connsiteX3-47" fmla="*/ 1076899 w 1846328"/>
              <a:gd name="connsiteY3-48" fmla="*/ 1749896 h 2298732"/>
              <a:gd name="connsiteX4-49" fmla="*/ 0 w 1846328"/>
              <a:gd name="connsiteY4-50" fmla="*/ 2298732 h 2298732"/>
              <a:gd name="connsiteX0-51" fmla="*/ 0 w 1846328"/>
              <a:gd name="connsiteY0-52" fmla="*/ 2298732 h 2298732"/>
              <a:gd name="connsiteX1-53" fmla="*/ 936731 w 1846328"/>
              <a:gd name="connsiteY1-54" fmla="*/ 244975 h 2298732"/>
              <a:gd name="connsiteX2-55" fmla="*/ 1846328 w 1846328"/>
              <a:gd name="connsiteY2-56" fmla="*/ 0 h 2298732"/>
              <a:gd name="connsiteX3-57" fmla="*/ 1076899 w 1846328"/>
              <a:gd name="connsiteY3-58" fmla="*/ 1749896 h 2298732"/>
              <a:gd name="connsiteX4-59" fmla="*/ 0 w 1846328"/>
              <a:gd name="connsiteY4-60" fmla="*/ 2298732 h 2298732"/>
              <a:gd name="connsiteX0-61" fmla="*/ 0 w 1847202"/>
              <a:gd name="connsiteY0-62" fmla="*/ 2271115 h 2271115"/>
              <a:gd name="connsiteX1-63" fmla="*/ 936731 w 1847202"/>
              <a:gd name="connsiteY1-64" fmla="*/ 217358 h 2271115"/>
              <a:gd name="connsiteX2-65" fmla="*/ 1847202 w 1847202"/>
              <a:gd name="connsiteY2-66" fmla="*/ 0 h 2271115"/>
              <a:gd name="connsiteX3-67" fmla="*/ 1076899 w 1847202"/>
              <a:gd name="connsiteY3-68" fmla="*/ 1722279 h 2271115"/>
              <a:gd name="connsiteX4-69" fmla="*/ 0 w 1847202"/>
              <a:gd name="connsiteY4-70" fmla="*/ 2271115 h 2271115"/>
              <a:gd name="connsiteX0-71" fmla="*/ 0 w 1847202"/>
              <a:gd name="connsiteY0-72" fmla="*/ 2271115 h 2271115"/>
              <a:gd name="connsiteX1-73" fmla="*/ 867726 w 1847202"/>
              <a:gd name="connsiteY1-74" fmla="*/ 308006 h 2271115"/>
              <a:gd name="connsiteX2-75" fmla="*/ 1847202 w 1847202"/>
              <a:gd name="connsiteY2-76" fmla="*/ 0 h 2271115"/>
              <a:gd name="connsiteX3-77" fmla="*/ 1076899 w 1847202"/>
              <a:gd name="connsiteY3-78" fmla="*/ 1722279 h 2271115"/>
              <a:gd name="connsiteX4-79" fmla="*/ 0 w 1847202"/>
              <a:gd name="connsiteY4-80" fmla="*/ 2271115 h 2271115"/>
              <a:gd name="connsiteX0-81" fmla="*/ 0 w 1847202"/>
              <a:gd name="connsiteY0-82" fmla="*/ 2271115 h 2271115"/>
              <a:gd name="connsiteX1-83" fmla="*/ 864302 w 1847202"/>
              <a:gd name="connsiteY1-84" fmla="*/ 374460 h 2271115"/>
              <a:gd name="connsiteX2-85" fmla="*/ 1847202 w 1847202"/>
              <a:gd name="connsiteY2-86" fmla="*/ 0 h 2271115"/>
              <a:gd name="connsiteX3-87" fmla="*/ 1076899 w 1847202"/>
              <a:gd name="connsiteY3-88" fmla="*/ 1722279 h 2271115"/>
              <a:gd name="connsiteX4-89" fmla="*/ 0 w 1847202"/>
              <a:gd name="connsiteY4-90" fmla="*/ 2271115 h 2271115"/>
              <a:gd name="connsiteX0-91" fmla="*/ 0 w 1847202"/>
              <a:gd name="connsiteY0-92" fmla="*/ 2271115 h 2271115"/>
              <a:gd name="connsiteX1-93" fmla="*/ 810018 w 1847202"/>
              <a:gd name="connsiteY1-94" fmla="*/ 580748 h 2271115"/>
              <a:gd name="connsiteX2-95" fmla="*/ 1847202 w 1847202"/>
              <a:gd name="connsiteY2-96" fmla="*/ 0 h 2271115"/>
              <a:gd name="connsiteX3-97" fmla="*/ 1076899 w 1847202"/>
              <a:gd name="connsiteY3-98" fmla="*/ 1722279 h 2271115"/>
              <a:gd name="connsiteX4-99" fmla="*/ 0 w 1847202"/>
              <a:gd name="connsiteY4-100" fmla="*/ 2271115 h 2271115"/>
              <a:gd name="connsiteX0-101" fmla="*/ 0 w 1835981"/>
              <a:gd name="connsiteY0-102" fmla="*/ 2276288 h 2276288"/>
              <a:gd name="connsiteX1-103" fmla="*/ 810018 w 1835981"/>
              <a:gd name="connsiteY1-104" fmla="*/ 585921 h 2276288"/>
              <a:gd name="connsiteX2-105" fmla="*/ 1835981 w 1835981"/>
              <a:gd name="connsiteY2-106" fmla="*/ 0 h 2276288"/>
              <a:gd name="connsiteX3-107" fmla="*/ 1076899 w 1835981"/>
              <a:gd name="connsiteY3-108" fmla="*/ 1727452 h 2276288"/>
              <a:gd name="connsiteX4-109" fmla="*/ 0 w 1835981"/>
              <a:gd name="connsiteY4-110" fmla="*/ 2276288 h 2276288"/>
              <a:gd name="connsiteX0-111" fmla="*/ 0 w 1858424"/>
              <a:gd name="connsiteY0-112" fmla="*/ 2265941 h 2265941"/>
              <a:gd name="connsiteX1-113" fmla="*/ 810018 w 1858424"/>
              <a:gd name="connsiteY1-114" fmla="*/ 575574 h 2265941"/>
              <a:gd name="connsiteX2-115" fmla="*/ 1858424 w 1858424"/>
              <a:gd name="connsiteY2-116" fmla="*/ 0 h 2265941"/>
              <a:gd name="connsiteX3-117" fmla="*/ 1076899 w 1858424"/>
              <a:gd name="connsiteY3-118" fmla="*/ 1717105 h 2265941"/>
              <a:gd name="connsiteX4-119" fmla="*/ 0 w 1858424"/>
              <a:gd name="connsiteY4-120" fmla="*/ 2265941 h 2265941"/>
              <a:gd name="connsiteX0-121" fmla="*/ 0 w 1848077"/>
              <a:gd name="connsiteY0-122" fmla="*/ 2243497 h 2243497"/>
              <a:gd name="connsiteX1-123" fmla="*/ 799671 w 1848077"/>
              <a:gd name="connsiteY1-124" fmla="*/ 575574 h 2243497"/>
              <a:gd name="connsiteX2-125" fmla="*/ 1848077 w 1848077"/>
              <a:gd name="connsiteY2-126" fmla="*/ 0 h 2243497"/>
              <a:gd name="connsiteX3-127" fmla="*/ 1066552 w 1848077"/>
              <a:gd name="connsiteY3-128" fmla="*/ 1717105 h 2243497"/>
              <a:gd name="connsiteX4-129" fmla="*/ 0 w 1848077"/>
              <a:gd name="connsiteY4-130" fmla="*/ 2243497 h 2243497"/>
              <a:gd name="connsiteX0-131" fmla="*/ 0 w 1814412"/>
              <a:gd name="connsiteY0-132" fmla="*/ 2259017 h 2259017"/>
              <a:gd name="connsiteX1-133" fmla="*/ 766006 w 1814412"/>
              <a:gd name="connsiteY1-134" fmla="*/ 575574 h 2259017"/>
              <a:gd name="connsiteX2-135" fmla="*/ 1814412 w 1814412"/>
              <a:gd name="connsiteY2-136" fmla="*/ 0 h 2259017"/>
              <a:gd name="connsiteX3-137" fmla="*/ 1032887 w 1814412"/>
              <a:gd name="connsiteY3-138" fmla="*/ 1717105 h 2259017"/>
              <a:gd name="connsiteX4-139" fmla="*/ 0 w 1814412"/>
              <a:gd name="connsiteY4-140" fmla="*/ 2259017 h 2259017"/>
              <a:gd name="connsiteX0-141" fmla="*/ 0 w 1814412"/>
              <a:gd name="connsiteY0-142" fmla="*/ 2259017 h 2259017"/>
              <a:gd name="connsiteX1-143" fmla="*/ 766006 w 1814412"/>
              <a:gd name="connsiteY1-144" fmla="*/ 575574 h 2259017"/>
              <a:gd name="connsiteX2-145" fmla="*/ 1814412 w 1814412"/>
              <a:gd name="connsiteY2-146" fmla="*/ 0 h 2259017"/>
              <a:gd name="connsiteX3-147" fmla="*/ 1315579 w 1814412"/>
              <a:gd name="connsiteY3-148" fmla="*/ 1103885 h 2259017"/>
              <a:gd name="connsiteX4-149" fmla="*/ 0 w 1814412"/>
              <a:gd name="connsiteY4-150" fmla="*/ 2259017 h 2259017"/>
              <a:gd name="connsiteX0-151" fmla="*/ 0 w 1594597"/>
              <a:gd name="connsiteY0-152" fmla="*/ 1647788 h 1647788"/>
              <a:gd name="connsiteX1-153" fmla="*/ 546191 w 1594597"/>
              <a:gd name="connsiteY1-154" fmla="*/ 575574 h 1647788"/>
              <a:gd name="connsiteX2-155" fmla="*/ 1594597 w 1594597"/>
              <a:gd name="connsiteY2-156" fmla="*/ 0 h 1647788"/>
              <a:gd name="connsiteX3-157" fmla="*/ 1095764 w 1594597"/>
              <a:gd name="connsiteY3-158" fmla="*/ 1103885 h 1647788"/>
              <a:gd name="connsiteX4-159" fmla="*/ 0 w 1594597"/>
              <a:gd name="connsiteY4-160" fmla="*/ 1647788 h 16477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594597" h="1647788">
                <a:moveTo>
                  <a:pt x="0" y="1647788"/>
                </a:moveTo>
                <a:lnTo>
                  <a:pt x="546191" y="575574"/>
                </a:lnTo>
                <a:lnTo>
                  <a:pt x="1594597" y="0"/>
                </a:lnTo>
                <a:lnTo>
                  <a:pt x="1095764" y="1103885"/>
                </a:lnTo>
                <a:lnTo>
                  <a:pt x="0" y="1647788"/>
                </a:lnTo>
                <a:close/>
              </a:path>
            </a:pathLst>
          </a:custGeom>
          <a:solidFill>
            <a:srgbClr val="FFFF00">
              <a:alpha val="87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cxnSp>
        <p:nvCxnSpPr>
          <p:cNvPr id="7" name="直接连接符 6"/>
          <p:cNvCxnSpPr/>
          <p:nvPr/>
        </p:nvCxnSpPr>
        <p:spPr bwMode="auto">
          <a:xfrm flipH="1">
            <a:off x="4141788" y="5235575"/>
            <a:ext cx="720725" cy="938213"/>
          </a:xfrm>
          <a:prstGeom prst="line">
            <a:avLst/>
          </a:prstGeom>
          <a:noFill/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8" name="矩形 7"/>
          <p:cNvSpPr/>
          <p:nvPr/>
        </p:nvSpPr>
        <p:spPr bwMode="auto">
          <a:xfrm>
            <a:off x="4121150" y="4983163"/>
            <a:ext cx="1871663" cy="1198563"/>
          </a:xfrm>
          <a:prstGeom prst="rect">
            <a:avLst/>
          </a:prstGeom>
          <a:solidFill>
            <a:srgbClr val="FFC000">
              <a:alpha val="21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9" name="平行四边形 8"/>
          <p:cNvSpPr/>
          <p:nvPr/>
        </p:nvSpPr>
        <p:spPr bwMode="auto">
          <a:xfrm>
            <a:off x="4129088" y="5238750"/>
            <a:ext cx="2578100" cy="966788"/>
          </a:xfrm>
          <a:prstGeom prst="parallelogram">
            <a:avLst>
              <a:gd name="adj" fmla="val 78827"/>
            </a:avLst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cxnSp>
        <p:nvCxnSpPr>
          <p:cNvPr id="10" name="直接连接符 9"/>
          <p:cNvCxnSpPr/>
          <p:nvPr/>
        </p:nvCxnSpPr>
        <p:spPr bwMode="auto">
          <a:xfrm>
            <a:off x="4833938" y="4002088"/>
            <a:ext cx="6350" cy="1257300"/>
          </a:xfrm>
          <a:prstGeom prst="line">
            <a:avLst/>
          </a:prstGeom>
          <a:noFill/>
          <a:ln w="1587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11" name="直接连接符 10"/>
          <p:cNvCxnSpPr/>
          <p:nvPr/>
        </p:nvCxnSpPr>
        <p:spPr bwMode="auto">
          <a:xfrm flipV="1">
            <a:off x="4826000" y="5219700"/>
            <a:ext cx="1873250" cy="25400"/>
          </a:xfrm>
          <a:prstGeom prst="line">
            <a:avLst/>
          </a:prstGeom>
          <a:noFill/>
          <a:ln w="1587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12" name="直接连接符 11"/>
          <p:cNvCxnSpPr/>
          <p:nvPr/>
        </p:nvCxnSpPr>
        <p:spPr bwMode="auto">
          <a:xfrm flipH="1">
            <a:off x="5999163" y="5238750"/>
            <a:ext cx="708025" cy="941388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13" name="直接连接符 12"/>
          <p:cNvCxnSpPr/>
          <p:nvPr/>
        </p:nvCxnSpPr>
        <p:spPr bwMode="auto">
          <a:xfrm flipV="1">
            <a:off x="4840288" y="5237163"/>
            <a:ext cx="1169988" cy="20638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14" name="直接连接符 13"/>
          <p:cNvCxnSpPr/>
          <p:nvPr/>
        </p:nvCxnSpPr>
        <p:spPr bwMode="auto">
          <a:xfrm>
            <a:off x="5992813" y="5237163"/>
            <a:ext cx="714375" cy="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9230" name="Text Box 11"/>
          <p:cNvSpPr txBox="1"/>
          <p:nvPr/>
        </p:nvSpPr>
        <p:spPr>
          <a:xfrm>
            <a:off x="3811588" y="6056313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231" name="Text Box 16"/>
          <p:cNvSpPr txBox="1"/>
          <p:nvPr/>
        </p:nvSpPr>
        <p:spPr>
          <a:xfrm>
            <a:off x="3727450" y="4849813"/>
            <a:ext cx="354013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i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sz="2000" i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232" name="TextBox 1"/>
          <p:cNvSpPr txBox="1"/>
          <p:nvPr/>
        </p:nvSpPr>
        <p:spPr>
          <a:xfrm>
            <a:off x="6043613" y="6038850"/>
            <a:ext cx="3143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D</a:t>
            </a:r>
            <a:endParaRPr lang="zh-CN" altLang="en-US" sz="2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233" name="Text Box 12"/>
          <p:cNvSpPr txBox="1"/>
          <p:nvPr/>
        </p:nvSpPr>
        <p:spPr>
          <a:xfrm>
            <a:off x="6800850" y="3679825"/>
            <a:ext cx="354013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3" name="平行四边形 22"/>
          <p:cNvSpPr/>
          <p:nvPr/>
        </p:nvSpPr>
        <p:spPr bwMode="auto">
          <a:xfrm>
            <a:off x="4121150" y="4002088"/>
            <a:ext cx="2630488" cy="966788"/>
          </a:xfrm>
          <a:prstGeom prst="parallelogram">
            <a:avLst>
              <a:gd name="adj" fmla="val 78827"/>
            </a:avLst>
          </a:prstGeom>
          <a:solidFill>
            <a:srgbClr val="FFC000">
              <a:alpha val="20000"/>
            </a:srgbClr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9235" name="TextBox 2"/>
          <p:cNvSpPr txBox="1"/>
          <p:nvPr/>
        </p:nvSpPr>
        <p:spPr>
          <a:xfrm>
            <a:off x="6035675" y="4783138"/>
            <a:ext cx="3143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E</a:t>
            </a:r>
            <a:endParaRPr lang="zh-CN" altLang="en-US" sz="2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217" name="TextBox 9216"/>
          <p:cNvSpPr txBox="1"/>
          <p:nvPr/>
        </p:nvSpPr>
        <p:spPr>
          <a:xfrm>
            <a:off x="4787900" y="6165850"/>
            <a:ext cx="392113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6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556375" y="5568950"/>
            <a:ext cx="392113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4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508625" y="5292725"/>
            <a:ext cx="390525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3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9239" name="Text Box 3"/>
          <p:cNvSpPr txBox="1"/>
          <p:nvPr/>
        </p:nvSpPr>
        <p:spPr>
          <a:xfrm>
            <a:off x="500033" y="908720"/>
            <a:ext cx="4152099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最短路径问题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长方体</a:t>
            </a:r>
            <a:endParaRPr lang="zh-CN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9221" name="TextBox 9220"/>
          <p:cNvSpPr txBox="1"/>
          <p:nvPr/>
        </p:nvSpPr>
        <p:spPr>
          <a:xfrm>
            <a:off x="500033" y="3643314"/>
            <a:ext cx="224472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/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怎样展开？</a:t>
            </a:r>
            <a:endParaRPr lang="zh-CN" altLang="en-US" sz="32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26" name="Group 12"/>
          <p:cNvGrpSpPr/>
          <p:nvPr/>
        </p:nvGrpSpPr>
        <p:grpSpPr bwMode="auto">
          <a:xfrm>
            <a:off x="3571868" y="6286520"/>
            <a:ext cx="320675" cy="180975"/>
            <a:chOff x="0" y="0"/>
            <a:chExt cx="404" cy="269"/>
          </a:xfrm>
        </p:grpSpPr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0" y="90"/>
              <a:ext cx="307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262" y="45"/>
              <a:ext cx="91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9" name="Freeform 15"/>
            <p:cNvSpPr/>
            <p:nvPr/>
          </p:nvSpPr>
          <p:spPr bwMode="auto">
            <a:xfrm>
              <a:off x="316" y="9"/>
              <a:ext cx="37" cy="25"/>
            </a:xfrm>
            <a:custGeom>
              <a:avLst/>
              <a:gdLst>
                <a:gd name="T0" fmla="*/ 0 w 37"/>
                <a:gd name="T1" fmla="*/ 25 h 25"/>
                <a:gd name="T2" fmla="*/ 37 w 37"/>
                <a:gd name="T3" fmla="*/ 0 h 25"/>
                <a:gd name="T4" fmla="*/ 0 w 37"/>
                <a:gd name="T5" fmla="*/ 25 h 25"/>
                <a:gd name="T6" fmla="*/ 0 60000 65536"/>
                <a:gd name="T7" fmla="*/ 0 60000 65536"/>
                <a:gd name="T8" fmla="*/ 0 60000 65536"/>
                <a:gd name="T9" fmla="*/ 0 w 37"/>
                <a:gd name="T10" fmla="*/ 0 h 25"/>
                <a:gd name="T11" fmla="*/ 37 w 37"/>
                <a:gd name="T12" fmla="*/ 25 h 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7" h="25">
                  <a:moveTo>
                    <a:pt x="0" y="25"/>
                  </a:moveTo>
                  <a:cubicBezTo>
                    <a:pt x="12" y="17"/>
                    <a:pt x="37" y="0"/>
                    <a:pt x="37" y="0"/>
                  </a:cubicBezTo>
                  <a:cubicBezTo>
                    <a:pt x="37" y="0"/>
                    <a:pt x="12" y="17"/>
                    <a:pt x="0" y="25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16"/>
            <p:cNvSpPr/>
            <p:nvPr/>
          </p:nvSpPr>
          <p:spPr bwMode="auto">
            <a:xfrm>
              <a:off x="328" y="46"/>
              <a:ext cx="76" cy="25"/>
            </a:xfrm>
            <a:custGeom>
              <a:avLst/>
              <a:gdLst>
                <a:gd name="T0" fmla="*/ 0 w 76"/>
                <a:gd name="T1" fmla="*/ 25 h 25"/>
                <a:gd name="T2" fmla="*/ 76 w 76"/>
                <a:gd name="T3" fmla="*/ 0 h 25"/>
                <a:gd name="T4" fmla="*/ 0 60000 65536"/>
                <a:gd name="T5" fmla="*/ 0 60000 65536"/>
                <a:gd name="T6" fmla="*/ 0 w 76"/>
                <a:gd name="T7" fmla="*/ 0 h 25"/>
                <a:gd name="T8" fmla="*/ 76 w 76"/>
                <a:gd name="T9" fmla="*/ 25 h 2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6" h="25">
                  <a:moveTo>
                    <a:pt x="0" y="25"/>
                  </a:moveTo>
                  <a:cubicBezTo>
                    <a:pt x="25" y="17"/>
                    <a:pt x="76" y="0"/>
                    <a:pt x="76" y="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17"/>
            <p:cNvSpPr/>
            <p:nvPr/>
          </p:nvSpPr>
          <p:spPr bwMode="auto">
            <a:xfrm>
              <a:off x="291" y="146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18"/>
            <p:cNvSpPr/>
            <p:nvPr/>
          </p:nvSpPr>
          <p:spPr bwMode="auto">
            <a:xfrm>
              <a:off x="262" y="181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19"/>
            <p:cNvSpPr/>
            <p:nvPr/>
          </p:nvSpPr>
          <p:spPr bwMode="auto">
            <a:xfrm>
              <a:off x="141" y="9"/>
              <a:ext cx="125" cy="87"/>
            </a:xfrm>
            <a:custGeom>
              <a:avLst/>
              <a:gdLst>
                <a:gd name="T0" fmla="*/ 125 w 125"/>
                <a:gd name="T1" fmla="*/ 87 h 87"/>
                <a:gd name="T2" fmla="*/ 37 w 125"/>
                <a:gd name="T3" fmla="*/ 0 h 87"/>
                <a:gd name="T4" fmla="*/ 0 w 125"/>
                <a:gd name="T5" fmla="*/ 50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20"/>
            <p:cNvSpPr/>
            <p:nvPr/>
          </p:nvSpPr>
          <p:spPr bwMode="auto">
            <a:xfrm>
              <a:off x="46" y="0"/>
              <a:ext cx="216" cy="136"/>
            </a:xfrm>
            <a:custGeom>
              <a:avLst/>
              <a:gdLst>
                <a:gd name="T0" fmla="*/ 9943 w 125"/>
                <a:gd name="T1" fmla="*/ 3108 h 87"/>
                <a:gd name="T2" fmla="*/ 2962 w 125"/>
                <a:gd name="T3" fmla="*/ 0 h 87"/>
                <a:gd name="T4" fmla="*/ 0 w 125"/>
                <a:gd name="T5" fmla="*/ 1784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35" name="Picture 29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072330" y="3643314"/>
            <a:ext cx="29845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1"/>
          <p:cNvSpPr/>
          <p:nvPr/>
        </p:nvSpPr>
        <p:spPr>
          <a:xfrm>
            <a:off x="-226156" y="262789"/>
            <a:ext cx="975657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b="1" dirty="0" smtClean="0">
                <a:solidFill>
                  <a:srgbClr val="FF0000"/>
                </a:solidFill>
              </a:rPr>
              <a:t>探究三：</a:t>
            </a:r>
            <a:r>
              <a:rPr lang="zh-CN" altLang="zh-CN" sz="2600" b="1" dirty="0">
                <a:solidFill>
                  <a:srgbClr val="FF0000"/>
                </a:solidFill>
              </a:rPr>
              <a:t>立体</a:t>
            </a:r>
            <a:r>
              <a:rPr lang="zh-CN" altLang="en-US" sz="2600" b="1" dirty="0">
                <a:solidFill>
                  <a:srgbClr val="FF0000"/>
                </a:solidFill>
              </a:rPr>
              <a:t>图形</a:t>
            </a:r>
            <a:r>
              <a:rPr lang="zh-CN" altLang="zh-CN" sz="2600" b="1" dirty="0">
                <a:solidFill>
                  <a:srgbClr val="FF0000"/>
                </a:solidFill>
              </a:rPr>
              <a:t>中的最短路径</a:t>
            </a:r>
            <a:r>
              <a:rPr lang="zh-CN" altLang="en-US" sz="2600" b="1" dirty="0">
                <a:solidFill>
                  <a:srgbClr val="FF0000"/>
                </a:solidFill>
              </a:rPr>
              <a:t>（转化思想、分类讨论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思想）</a:t>
            </a:r>
            <a:endParaRPr lang="zh-CN" altLang="en-US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0" grpId="0"/>
      <p:bldP spid="9233" grpId="0"/>
      <p:bldP spid="9217" grpId="0"/>
      <p:bldP spid="37" grpId="0"/>
      <p:bldP spid="38" grpId="0"/>
      <p:bldP spid="92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" name="直接连接符 53"/>
          <p:cNvCxnSpPr/>
          <p:nvPr/>
        </p:nvCxnSpPr>
        <p:spPr bwMode="auto">
          <a:xfrm flipH="1">
            <a:off x="857224" y="2616205"/>
            <a:ext cx="719138" cy="949325"/>
          </a:xfrm>
          <a:prstGeom prst="line">
            <a:avLst/>
          </a:prstGeom>
          <a:noFill/>
          <a:ln w="1587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55" name="平行四边形 3"/>
          <p:cNvSpPr/>
          <p:nvPr/>
        </p:nvSpPr>
        <p:spPr bwMode="auto">
          <a:xfrm rot="9314947">
            <a:off x="2307251" y="1673385"/>
            <a:ext cx="1595438" cy="1647825"/>
          </a:xfrm>
          <a:custGeom>
            <a:avLst/>
            <a:gdLst>
              <a:gd name="connsiteX0" fmla="*/ 0 w 2032795"/>
              <a:gd name="connsiteY0" fmla="*/ 2171945 h 2171945"/>
              <a:gd name="connsiteX1" fmla="*/ 827937 w 2032795"/>
              <a:gd name="connsiteY1" fmla="*/ 0 h 2171945"/>
              <a:gd name="connsiteX2" fmla="*/ 2032795 w 2032795"/>
              <a:gd name="connsiteY2" fmla="*/ 0 h 2171945"/>
              <a:gd name="connsiteX3" fmla="*/ 1204858 w 2032795"/>
              <a:gd name="connsiteY3" fmla="*/ 2171945 h 2171945"/>
              <a:gd name="connsiteX4" fmla="*/ 0 w 2032795"/>
              <a:gd name="connsiteY4" fmla="*/ 2171945 h 2171945"/>
              <a:gd name="connsiteX0-1" fmla="*/ 0 w 1671005"/>
              <a:gd name="connsiteY0-2" fmla="*/ 2597268 h 2597268"/>
              <a:gd name="connsiteX1-3" fmla="*/ 466147 w 1671005"/>
              <a:gd name="connsiteY1-4" fmla="*/ 0 h 2597268"/>
              <a:gd name="connsiteX2-5" fmla="*/ 1671005 w 1671005"/>
              <a:gd name="connsiteY2-6" fmla="*/ 0 h 2597268"/>
              <a:gd name="connsiteX3-7" fmla="*/ 843068 w 1671005"/>
              <a:gd name="connsiteY3-8" fmla="*/ 2171945 h 2597268"/>
              <a:gd name="connsiteX4-9" fmla="*/ 0 w 1671005"/>
              <a:gd name="connsiteY4-10" fmla="*/ 2597268 h 2597268"/>
              <a:gd name="connsiteX0-11" fmla="*/ 0 w 1671005"/>
              <a:gd name="connsiteY0-12" fmla="*/ 2597268 h 2597268"/>
              <a:gd name="connsiteX1-13" fmla="*/ 466147 w 1671005"/>
              <a:gd name="connsiteY1-14" fmla="*/ 0 h 2597268"/>
              <a:gd name="connsiteX2-15" fmla="*/ 1671005 w 1671005"/>
              <a:gd name="connsiteY2-16" fmla="*/ 0 h 2597268"/>
              <a:gd name="connsiteX3-17" fmla="*/ 1187365 w 1671005"/>
              <a:gd name="connsiteY3-18" fmla="*/ 2044933 h 2597268"/>
              <a:gd name="connsiteX4-19" fmla="*/ 0 w 1671005"/>
              <a:gd name="connsiteY4-20" fmla="*/ 2597268 h 2597268"/>
              <a:gd name="connsiteX0-21" fmla="*/ 0 w 1956794"/>
              <a:gd name="connsiteY0-22" fmla="*/ 2597268 h 2597268"/>
              <a:gd name="connsiteX1-23" fmla="*/ 466147 w 1956794"/>
              <a:gd name="connsiteY1-24" fmla="*/ 0 h 2597268"/>
              <a:gd name="connsiteX2-25" fmla="*/ 1956794 w 1956794"/>
              <a:gd name="connsiteY2-26" fmla="*/ 295037 h 2597268"/>
              <a:gd name="connsiteX3-27" fmla="*/ 1187365 w 1956794"/>
              <a:gd name="connsiteY3-28" fmla="*/ 2044933 h 2597268"/>
              <a:gd name="connsiteX4-29" fmla="*/ 0 w 1956794"/>
              <a:gd name="connsiteY4-30" fmla="*/ 2597268 h 2597268"/>
              <a:gd name="connsiteX0-31" fmla="*/ 0 w 1956794"/>
              <a:gd name="connsiteY0-32" fmla="*/ 2302231 h 2302231"/>
              <a:gd name="connsiteX1-33" fmla="*/ 865102 w 1956794"/>
              <a:gd name="connsiteY1-34" fmla="*/ 256272 h 2302231"/>
              <a:gd name="connsiteX2-35" fmla="*/ 1956794 w 1956794"/>
              <a:gd name="connsiteY2-36" fmla="*/ 0 h 2302231"/>
              <a:gd name="connsiteX3-37" fmla="*/ 1187365 w 1956794"/>
              <a:gd name="connsiteY3-38" fmla="*/ 1749896 h 2302231"/>
              <a:gd name="connsiteX4-39" fmla="*/ 0 w 1956794"/>
              <a:gd name="connsiteY4-40" fmla="*/ 2302231 h 2302231"/>
              <a:gd name="connsiteX0-41" fmla="*/ 0 w 1846328"/>
              <a:gd name="connsiteY0-42" fmla="*/ 2298732 h 2298732"/>
              <a:gd name="connsiteX1-43" fmla="*/ 754636 w 1846328"/>
              <a:gd name="connsiteY1-44" fmla="*/ 256272 h 2298732"/>
              <a:gd name="connsiteX2-45" fmla="*/ 1846328 w 1846328"/>
              <a:gd name="connsiteY2-46" fmla="*/ 0 h 2298732"/>
              <a:gd name="connsiteX3-47" fmla="*/ 1076899 w 1846328"/>
              <a:gd name="connsiteY3-48" fmla="*/ 1749896 h 2298732"/>
              <a:gd name="connsiteX4-49" fmla="*/ 0 w 1846328"/>
              <a:gd name="connsiteY4-50" fmla="*/ 2298732 h 2298732"/>
              <a:gd name="connsiteX0-51" fmla="*/ 0 w 1846328"/>
              <a:gd name="connsiteY0-52" fmla="*/ 2298732 h 2298732"/>
              <a:gd name="connsiteX1-53" fmla="*/ 936731 w 1846328"/>
              <a:gd name="connsiteY1-54" fmla="*/ 244975 h 2298732"/>
              <a:gd name="connsiteX2-55" fmla="*/ 1846328 w 1846328"/>
              <a:gd name="connsiteY2-56" fmla="*/ 0 h 2298732"/>
              <a:gd name="connsiteX3-57" fmla="*/ 1076899 w 1846328"/>
              <a:gd name="connsiteY3-58" fmla="*/ 1749896 h 2298732"/>
              <a:gd name="connsiteX4-59" fmla="*/ 0 w 1846328"/>
              <a:gd name="connsiteY4-60" fmla="*/ 2298732 h 2298732"/>
              <a:gd name="connsiteX0-61" fmla="*/ 0 w 1847202"/>
              <a:gd name="connsiteY0-62" fmla="*/ 2271115 h 2271115"/>
              <a:gd name="connsiteX1-63" fmla="*/ 936731 w 1847202"/>
              <a:gd name="connsiteY1-64" fmla="*/ 217358 h 2271115"/>
              <a:gd name="connsiteX2-65" fmla="*/ 1847202 w 1847202"/>
              <a:gd name="connsiteY2-66" fmla="*/ 0 h 2271115"/>
              <a:gd name="connsiteX3-67" fmla="*/ 1076899 w 1847202"/>
              <a:gd name="connsiteY3-68" fmla="*/ 1722279 h 2271115"/>
              <a:gd name="connsiteX4-69" fmla="*/ 0 w 1847202"/>
              <a:gd name="connsiteY4-70" fmla="*/ 2271115 h 2271115"/>
              <a:gd name="connsiteX0-71" fmla="*/ 0 w 1847202"/>
              <a:gd name="connsiteY0-72" fmla="*/ 2271115 h 2271115"/>
              <a:gd name="connsiteX1-73" fmla="*/ 867726 w 1847202"/>
              <a:gd name="connsiteY1-74" fmla="*/ 308006 h 2271115"/>
              <a:gd name="connsiteX2-75" fmla="*/ 1847202 w 1847202"/>
              <a:gd name="connsiteY2-76" fmla="*/ 0 h 2271115"/>
              <a:gd name="connsiteX3-77" fmla="*/ 1076899 w 1847202"/>
              <a:gd name="connsiteY3-78" fmla="*/ 1722279 h 2271115"/>
              <a:gd name="connsiteX4-79" fmla="*/ 0 w 1847202"/>
              <a:gd name="connsiteY4-80" fmla="*/ 2271115 h 2271115"/>
              <a:gd name="connsiteX0-81" fmla="*/ 0 w 1847202"/>
              <a:gd name="connsiteY0-82" fmla="*/ 2271115 h 2271115"/>
              <a:gd name="connsiteX1-83" fmla="*/ 864302 w 1847202"/>
              <a:gd name="connsiteY1-84" fmla="*/ 374460 h 2271115"/>
              <a:gd name="connsiteX2-85" fmla="*/ 1847202 w 1847202"/>
              <a:gd name="connsiteY2-86" fmla="*/ 0 h 2271115"/>
              <a:gd name="connsiteX3-87" fmla="*/ 1076899 w 1847202"/>
              <a:gd name="connsiteY3-88" fmla="*/ 1722279 h 2271115"/>
              <a:gd name="connsiteX4-89" fmla="*/ 0 w 1847202"/>
              <a:gd name="connsiteY4-90" fmla="*/ 2271115 h 2271115"/>
              <a:gd name="connsiteX0-91" fmla="*/ 0 w 1847202"/>
              <a:gd name="connsiteY0-92" fmla="*/ 2271115 h 2271115"/>
              <a:gd name="connsiteX1-93" fmla="*/ 810018 w 1847202"/>
              <a:gd name="connsiteY1-94" fmla="*/ 580748 h 2271115"/>
              <a:gd name="connsiteX2-95" fmla="*/ 1847202 w 1847202"/>
              <a:gd name="connsiteY2-96" fmla="*/ 0 h 2271115"/>
              <a:gd name="connsiteX3-97" fmla="*/ 1076899 w 1847202"/>
              <a:gd name="connsiteY3-98" fmla="*/ 1722279 h 2271115"/>
              <a:gd name="connsiteX4-99" fmla="*/ 0 w 1847202"/>
              <a:gd name="connsiteY4-100" fmla="*/ 2271115 h 2271115"/>
              <a:gd name="connsiteX0-101" fmla="*/ 0 w 1835981"/>
              <a:gd name="connsiteY0-102" fmla="*/ 2276288 h 2276288"/>
              <a:gd name="connsiteX1-103" fmla="*/ 810018 w 1835981"/>
              <a:gd name="connsiteY1-104" fmla="*/ 585921 h 2276288"/>
              <a:gd name="connsiteX2-105" fmla="*/ 1835981 w 1835981"/>
              <a:gd name="connsiteY2-106" fmla="*/ 0 h 2276288"/>
              <a:gd name="connsiteX3-107" fmla="*/ 1076899 w 1835981"/>
              <a:gd name="connsiteY3-108" fmla="*/ 1727452 h 2276288"/>
              <a:gd name="connsiteX4-109" fmla="*/ 0 w 1835981"/>
              <a:gd name="connsiteY4-110" fmla="*/ 2276288 h 2276288"/>
              <a:gd name="connsiteX0-111" fmla="*/ 0 w 1858424"/>
              <a:gd name="connsiteY0-112" fmla="*/ 2265941 h 2265941"/>
              <a:gd name="connsiteX1-113" fmla="*/ 810018 w 1858424"/>
              <a:gd name="connsiteY1-114" fmla="*/ 575574 h 2265941"/>
              <a:gd name="connsiteX2-115" fmla="*/ 1858424 w 1858424"/>
              <a:gd name="connsiteY2-116" fmla="*/ 0 h 2265941"/>
              <a:gd name="connsiteX3-117" fmla="*/ 1076899 w 1858424"/>
              <a:gd name="connsiteY3-118" fmla="*/ 1717105 h 2265941"/>
              <a:gd name="connsiteX4-119" fmla="*/ 0 w 1858424"/>
              <a:gd name="connsiteY4-120" fmla="*/ 2265941 h 2265941"/>
              <a:gd name="connsiteX0-121" fmla="*/ 0 w 1848077"/>
              <a:gd name="connsiteY0-122" fmla="*/ 2243497 h 2243497"/>
              <a:gd name="connsiteX1-123" fmla="*/ 799671 w 1848077"/>
              <a:gd name="connsiteY1-124" fmla="*/ 575574 h 2243497"/>
              <a:gd name="connsiteX2-125" fmla="*/ 1848077 w 1848077"/>
              <a:gd name="connsiteY2-126" fmla="*/ 0 h 2243497"/>
              <a:gd name="connsiteX3-127" fmla="*/ 1066552 w 1848077"/>
              <a:gd name="connsiteY3-128" fmla="*/ 1717105 h 2243497"/>
              <a:gd name="connsiteX4-129" fmla="*/ 0 w 1848077"/>
              <a:gd name="connsiteY4-130" fmla="*/ 2243497 h 2243497"/>
              <a:gd name="connsiteX0-131" fmla="*/ 0 w 1814412"/>
              <a:gd name="connsiteY0-132" fmla="*/ 2259017 h 2259017"/>
              <a:gd name="connsiteX1-133" fmla="*/ 766006 w 1814412"/>
              <a:gd name="connsiteY1-134" fmla="*/ 575574 h 2259017"/>
              <a:gd name="connsiteX2-135" fmla="*/ 1814412 w 1814412"/>
              <a:gd name="connsiteY2-136" fmla="*/ 0 h 2259017"/>
              <a:gd name="connsiteX3-137" fmla="*/ 1032887 w 1814412"/>
              <a:gd name="connsiteY3-138" fmla="*/ 1717105 h 2259017"/>
              <a:gd name="connsiteX4-139" fmla="*/ 0 w 1814412"/>
              <a:gd name="connsiteY4-140" fmla="*/ 2259017 h 2259017"/>
              <a:gd name="connsiteX0-141" fmla="*/ 0 w 1814412"/>
              <a:gd name="connsiteY0-142" fmla="*/ 2259017 h 2259017"/>
              <a:gd name="connsiteX1-143" fmla="*/ 766006 w 1814412"/>
              <a:gd name="connsiteY1-144" fmla="*/ 575574 h 2259017"/>
              <a:gd name="connsiteX2-145" fmla="*/ 1814412 w 1814412"/>
              <a:gd name="connsiteY2-146" fmla="*/ 0 h 2259017"/>
              <a:gd name="connsiteX3-147" fmla="*/ 1315579 w 1814412"/>
              <a:gd name="connsiteY3-148" fmla="*/ 1103885 h 2259017"/>
              <a:gd name="connsiteX4-149" fmla="*/ 0 w 1814412"/>
              <a:gd name="connsiteY4-150" fmla="*/ 2259017 h 2259017"/>
              <a:gd name="connsiteX0-151" fmla="*/ 0 w 1594597"/>
              <a:gd name="connsiteY0-152" fmla="*/ 1647788 h 1647788"/>
              <a:gd name="connsiteX1-153" fmla="*/ 546191 w 1594597"/>
              <a:gd name="connsiteY1-154" fmla="*/ 575574 h 1647788"/>
              <a:gd name="connsiteX2-155" fmla="*/ 1594597 w 1594597"/>
              <a:gd name="connsiteY2-156" fmla="*/ 0 h 1647788"/>
              <a:gd name="connsiteX3-157" fmla="*/ 1095764 w 1594597"/>
              <a:gd name="connsiteY3-158" fmla="*/ 1103885 h 1647788"/>
              <a:gd name="connsiteX4-159" fmla="*/ 0 w 1594597"/>
              <a:gd name="connsiteY4-160" fmla="*/ 1647788 h 16477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594597" h="1647788">
                <a:moveTo>
                  <a:pt x="0" y="1647788"/>
                </a:moveTo>
                <a:lnTo>
                  <a:pt x="546191" y="575574"/>
                </a:lnTo>
                <a:lnTo>
                  <a:pt x="1594597" y="0"/>
                </a:lnTo>
                <a:lnTo>
                  <a:pt x="1095764" y="1103885"/>
                </a:lnTo>
                <a:lnTo>
                  <a:pt x="0" y="1647788"/>
                </a:lnTo>
                <a:close/>
              </a:path>
            </a:pathLst>
          </a:custGeom>
          <a:solidFill>
            <a:srgbClr val="FFFF00">
              <a:alpha val="87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cxnSp>
        <p:nvCxnSpPr>
          <p:cNvPr id="56" name="直接连接符 55"/>
          <p:cNvCxnSpPr/>
          <p:nvPr/>
        </p:nvCxnSpPr>
        <p:spPr bwMode="auto">
          <a:xfrm flipH="1">
            <a:off x="877862" y="2619380"/>
            <a:ext cx="720725" cy="938213"/>
          </a:xfrm>
          <a:prstGeom prst="line">
            <a:avLst/>
          </a:prstGeom>
          <a:noFill/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57" name="平行四边形 3"/>
          <p:cNvSpPr/>
          <p:nvPr/>
        </p:nvSpPr>
        <p:spPr bwMode="auto">
          <a:xfrm rot="9314947">
            <a:off x="449170" y="1649645"/>
            <a:ext cx="1600200" cy="1692275"/>
          </a:xfrm>
          <a:custGeom>
            <a:avLst/>
            <a:gdLst>
              <a:gd name="connsiteX0" fmla="*/ 0 w 2032795"/>
              <a:gd name="connsiteY0" fmla="*/ 2171945 h 2171945"/>
              <a:gd name="connsiteX1" fmla="*/ 827937 w 2032795"/>
              <a:gd name="connsiteY1" fmla="*/ 0 h 2171945"/>
              <a:gd name="connsiteX2" fmla="*/ 2032795 w 2032795"/>
              <a:gd name="connsiteY2" fmla="*/ 0 h 2171945"/>
              <a:gd name="connsiteX3" fmla="*/ 1204858 w 2032795"/>
              <a:gd name="connsiteY3" fmla="*/ 2171945 h 2171945"/>
              <a:gd name="connsiteX4" fmla="*/ 0 w 2032795"/>
              <a:gd name="connsiteY4" fmla="*/ 2171945 h 2171945"/>
              <a:gd name="connsiteX0-1" fmla="*/ 0 w 1671005"/>
              <a:gd name="connsiteY0-2" fmla="*/ 2597268 h 2597268"/>
              <a:gd name="connsiteX1-3" fmla="*/ 466147 w 1671005"/>
              <a:gd name="connsiteY1-4" fmla="*/ 0 h 2597268"/>
              <a:gd name="connsiteX2-5" fmla="*/ 1671005 w 1671005"/>
              <a:gd name="connsiteY2-6" fmla="*/ 0 h 2597268"/>
              <a:gd name="connsiteX3-7" fmla="*/ 843068 w 1671005"/>
              <a:gd name="connsiteY3-8" fmla="*/ 2171945 h 2597268"/>
              <a:gd name="connsiteX4-9" fmla="*/ 0 w 1671005"/>
              <a:gd name="connsiteY4-10" fmla="*/ 2597268 h 2597268"/>
              <a:gd name="connsiteX0-11" fmla="*/ 0 w 1671005"/>
              <a:gd name="connsiteY0-12" fmla="*/ 2597268 h 2597268"/>
              <a:gd name="connsiteX1-13" fmla="*/ 466147 w 1671005"/>
              <a:gd name="connsiteY1-14" fmla="*/ 0 h 2597268"/>
              <a:gd name="connsiteX2-15" fmla="*/ 1671005 w 1671005"/>
              <a:gd name="connsiteY2-16" fmla="*/ 0 h 2597268"/>
              <a:gd name="connsiteX3-17" fmla="*/ 1187365 w 1671005"/>
              <a:gd name="connsiteY3-18" fmla="*/ 2044933 h 2597268"/>
              <a:gd name="connsiteX4-19" fmla="*/ 0 w 1671005"/>
              <a:gd name="connsiteY4-20" fmla="*/ 2597268 h 2597268"/>
              <a:gd name="connsiteX0-21" fmla="*/ 0 w 1956794"/>
              <a:gd name="connsiteY0-22" fmla="*/ 2597268 h 2597268"/>
              <a:gd name="connsiteX1-23" fmla="*/ 466147 w 1956794"/>
              <a:gd name="connsiteY1-24" fmla="*/ 0 h 2597268"/>
              <a:gd name="connsiteX2-25" fmla="*/ 1956794 w 1956794"/>
              <a:gd name="connsiteY2-26" fmla="*/ 295037 h 2597268"/>
              <a:gd name="connsiteX3-27" fmla="*/ 1187365 w 1956794"/>
              <a:gd name="connsiteY3-28" fmla="*/ 2044933 h 2597268"/>
              <a:gd name="connsiteX4-29" fmla="*/ 0 w 1956794"/>
              <a:gd name="connsiteY4-30" fmla="*/ 2597268 h 2597268"/>
              <a:gd name="connsiteX0-31" fmla="*/ 0 w 1956794"/>
              <a:gd name="connsiteY0-32" fmla="*/ 2302231 h 2302231"/>
              <a:gd name="connsiteX1-33" fmla="*/ 865102 w 1956794"/>
              <a:gd name="connsiteY1-34" fmla="*/ 256272 h 2302231"/>
              <a:gd name="connsiteX2-35" fmla="*/ 1956794 w 1956794"/>
              <a:gd name="connsiteY2-36" fmla="*/ 0 h 2302231"/>
              <a:gd name="connsiteX3-37" fmla="*/ 1187365 w 1956794"/>
              <a:gd name="connsiteY3-38" fmla="*/ 1749896 h 2302231"/>
              <a:gd name="connsiteX4-39" fmla="*/ 0 w 1956794"/>
              <a:gd name="connsiteY4-40" fmla="*/ 2302231 h 2302231"/>
              <a:gd name="connsiteX0-41" fmla="*/ 0 w 1846328"/>
              <a:gd name="connsiteY0-42" fmla="*/ 2298732 h 2298732"/>
              <a:gd name="connsiteX1-43" fmla="*/ 754636 w 1846328"/>
              <a:gd name="connsiteY1-44" fmla="*/ 256272 h 2298732"/>
              <a:gd name="connsiteX2-45" fmla="*/ 1846328 w 1846328"/>
              <a:gd name="connsiteY2-46" fmla="*/ 0 h 2298732"/>
              <a:gd name="connsiteX3-47" fmla="*/ 1076899 w 1846328"/>
              <a:gd name="connsiteY3-48" fmla="*/ 1749896 h 2298732"/>
              <a:gd name="connsiteX4-49" fmla="*/ 0 w 1846328"/>
              <a:gd name="connsiteY4-50" fmla="*/ 2298732 h 2298732"/>
              <a:gd name="connsiteX0-51" fmla="*/ 0 w 1846328"/>
              <a:gd name="connsiteY0-52" fmla="*/ 2298732 h 2298732"/>
              <a:gd name="connsiteX1-53" fmla="*/ 936731 w 1846328"/>
              <a:gd name="connsiteY1-54" fmla="*/ 244975 h 2298732"/>
              <a:gd name="connsiteX2-55" fmla="*/ 1846328 w 1846328"/>
              <a:gd name="connsiteY2-56" fmla="*/ 0 h 2298732"/>
              <a:gd name="connsiteX3-57" fmla="*/ 1076899 w 1846328"/>
              <a:gd name="connsiteY3-58" fmla="*/ 1749896 h 2298732"/>
              <a:gd name="connsiteX4-59" fmla="*/ 0 w 1846328"/>
              <a:gd name="connsiteY4-60" fmla="*/ 2298732 h 2298732"/>
              <a:gd name="connsiteX0-61" fmla="*/ 0 w 1847202"/>
              <a:gd name="connsiteY0-62" fmla="*/ 2271115 h 2271115"/>
              <a:gd name="connsiteX1-63" fmla="*/ 936731 w 1847202"/>
              <a:gd name="connsiteY1-64" fmla="*/ 217358 h 2271115"/>
              <a:gd name="connsiteX2-65" fmla="*/ 1847202 w 1847202"/>
              <a:gd name="connsiteY2-66" fmla="*/ 0 h 2271115"/>
              <a:gd name="connsiteX3-67" fmla="*/ 1076899 w 1847202"/>
              <a:gd name="connsiteY3-68" fmla="*/ 1722279 h 2271115"/>
              <a:gd name="connsiteX4-69" fmla="*/ 0 w 1847202"/>
              <a:gd name="connsiteY4-70" fmla="*/ 2271115 h 2271115"/>
              <a:gd name="connsiteX0-71" fmla="*/ 0 w 1847202"/>
              <a:gd name="connsiteY0-72" fmla="*/ 2271115 h 2271115"/>
              <a:gd name="connsiteX1-73" fmla="*/ 867726 w 1847202"/>
              <a:gd name="connsiteY1-74" fmla="*/ 308006 h 2271115"/>
              <a:gd name="connsiteX2-75" fmla="*/ 1847202 w 1847202"/>
              <a:gd name="connsiteY2-76" fmla="*/ 0 h 2271115"/>
              <a:gd name="connsiteX3-77" fmla="*/ 1076899 w 1847202"/>
              <a:gd name="connsiteY3-78" fmla="*/ 1722279 h 2271115"/>
              <a:gd name="connsiteX4-79" fmla="*/ 0 w 1847202"/>
              <a:gd name="connsiteY4-80" fmla="*/ 2271115 h 2271115"/>
              <a:gd name="connsiteX0-81" fmla="*/ 0 w 1847202"/>
              <a:gd name="connsiteY0-82" fmla="*/ 2271115 h 2271115"/>
              <a:gd name="connsiteX1-83" fmla="*/ 864302 w 1847202"/>
              <a:gd name="connsiteY1-84" fmla="*/ 374460 h 2271115"/>
              <a:gd name="connsiteX2-85" fmla="*/ 1847202 w 1847202"/>
              <a:gd name="connsiteY2-86" fmla="*/ 0 h 2271115"/>
              <a:gd name="connsiteX3-87" fmla="*/ 1076899 w 1847202"/>
              <a:gd name="connsiteY3-88" fmla="*/ 1722279 h 2271115"/>
              <a:gd name="connsiteX4-89" fmla="*/ 0 w 1847202"/>
              <a:gd name="connsiteY4-90" fmla="*/ 2271115 h 2271115"/>
              <a:gd name="connsiteX0-91" fmla="*/ 0 w 1847202"/>
              <a:gd name="connsiteY0-92" fmla="*/ 2271115 h 2271115"/>
              <a:gd name="connsiteX1-93" fmla="*/ 810018 w 1847202"/>
              <a:gd name="connsiteY1-94" fmla="*/ 580748 h 2271115"/>
              <a:gd name="connsiteX2-95" fmla="*/ 1847202 w 1847202"/>
              <a:gd name="connsiteY2-96" fmla="*/ 0 h 2271115"/>
              <a:gd name="connsiteX3-97" fmla="*/ 1076899 w 1847202"/>
              <a:gd name="connsiteY3-98" fmla="*/ 1722279 h 2271115"/>
              <a:gd name="connsiteX4-99" fmla="*/ 0 w 1847202"/>
              <a:gd name="connsiteY4-100" fmla="*/ 2271115 h 2271115"/>
              <a:gd name="connsiteX0-101" fmla="*/ 0 w 1835981"/>
              <a:gd name="connsiteY0-102" fmla="*/ 2276288 h 2276288"/>
              <a:gd name="connsiteX1-103" fmla="*/ 810018 w 1835981"/>
              <a:gd name="connsiteY1-104" fmla="*/ 585921 h 2276288"/>
              <a:gd name="connsiteX2-105" fmla="*/ 1835981 w 1835981"/>
              <a:gd name="connsiteY2-106" fmla="*/ 0 h 2276288"/>
              <a:gd name="connsiteX3-107" fmla="*/ 1076899 w 1835981"/>
              <a:gd name="connsiteY3-108" fmla="*/ 1727452 h 2276288"/>
              <a:gd name="connsiteX4-109" fmla="*/ 0 w 1835981"/>
              <a:gd name="connsiteY4-110" fmla="*/ 2276288 h 2276288"/>
              <a:gd name="connsiteX0-111" fmla="*/ 0 w 1858424"/>
              <a:gd name="connsiteY0-112" fmla="*/ 2265941 h 2265941"/>
              <a:gd name="connsiteX1-113" fmla="*/ 810018 w 1858424"/>
              <a:gd name="connsiteY1-114" fmla="*/ 575574 h 2265941"/>
              <a:gd name="connsiteX2-115" fmla="*/ 1858424 w 1858424"/>
              <a:gd name="connsiteY2-116" fmla="*/ 0 h 2265941"/>
              <a:gd name="connsiteX3-117" fmla="*/ 1076899 w 1858424"/>
              <a:gd name="connsiteY3-118" fmla="*/ 1717105 h 2265941"/>
              <a:gd name="connsiteX4-119" fmla="*/ 0 w 1858424"/>
              <a:gd name="connsiteY4-120" fmla="*/ 2265941 h 2265941"/>
              <a:gd name="connsiteX0-121" fmla="*/ 0 w 1848077"/>
              <a:gd name="connsiteY0-122" fmla="*/ 2243497 h 2243497"/>
              <a:gd name="connsiteX1-123" fmla="*/ 799671 w 1848077"/>
              <a:gd name="connsiteY1-124" fmla="*/ 575574 h 2243497"/>
              <a:gd name="connsiteX2-125" fmla="*/ 1848077 w 1848077"/>
              <a:gd name="connsiteY2-126" fmla="*/ 0 h 2243497"/>
              <a:gd name="connsiteX3-127" fmla="*/ 1066552 w 1848077"/>
              <a:gd name="connsiteY3-128" fmla="*/ 1717105 h 2243497"/>
              <a:gd name="connsiteX4-129" fmla="*/ 0 w 1848077"/>
              <a:gd name="connsiteY4-130" fmla="*/ 2243497 h 2243497"/>
              <a:gd name="connsiteX0-131" fmla="*/ 0 w 1814412"/>
              <a:gd name="connsiteY0-132" fmla="*/ 2259017 h 2259017"/>
              <a:gd name="connsiteX1-133" fmla="*/ 766006 w 1814412"/>
              <a:gd name="connsiteY1-134" fmla="*/ 575574 h 2259017"/>
              <a:gd name="connsiteX2-135" fmla="*/ 1814412 w 1814412"/>
              <a:gd name="connsiteY2-136" fmla="*/ 0 h 2259017"/>
              <a:gd name="connsiteX3-137" fmla="*/ 1032887 w 1814412"/>
              <a:gd name="connsiteY3-138" fmla="*/ 1717105 h 2259017"/>
              <a:gd name="connsiteX4-139" fmla="*/ 0 w 1814412"/>
              <a:gd name="connsiteY4-140" fmla="*/ 2259017 h 2259017"/>
              <a:gd name="connsiteX0-141" fmla="*/ 0 w 1814412"/>
              <a:gd name="connsiteY0-142" fmla="*/ 2259017 h 2259017"/>
              <a:gd name="connsiteX1-143" fmla="*/ 766006 w 1814412"/>
              <a:gd name="connsiteY1-144" fmla="*/ 575574 h 2259017"/>
              <a:gd name="connsiteX2-145" fmla="*/ 1814412 w 1814412"/>
              <a:gd name="connsiteY2-146" fmla="*/ 0 h 2259017"/>
              <a:gd name="connsiteX3-147" fmla="*/ 1296917 w 1814412"/>
              <a:gd name="connsiteY3-148" fmla="*/ 1110771 h 2259017"/>
              <a:gd name="connsiteX4-149" fmla="*/ 0 w 1814412"/>
              <a:gd name="connsiteY4-150" fmla="*/ 2259017 h 2259017"/>
              <a:gd name="connsiteX0-151" fmla="*/ 0 w 1712471"/>
              <a:gd name="connsiteY0-152" fmla="*/ 1701878 h 1701878"/>
              <a:gd name="connsiteX1-153" fmla="*/ 664065 w 1712471"/>
              <a:gd name="connsiteY1-154" fmla="*/ 575574 h 1701878"/>
              <a:gd name="connsiteX2-155" fmla="*/ 1712471 w 1712471"/>
              <a:gd name="connsiteY2-156" fmla="*/ 0 h 1701878"/>
              <a:gd name="connsiteX3-157" fmla="*/ 1194976 w 1712471"/>
              <a:gd name="connsiteY3-158" fmla="*/ 1110771 h 1701878"/>
              <a:gd name="connsiteX4-159" fmla="*/ 0 w 1712471"/>
              <a:gd name="connsiteY4-160" fmla="*/ 1701878 h 1701878"/>
              <a:gd name="connsiteX0-161" fmla="*/ 0 w 1712471"/>
              <a:gd name="connsiteY0-162" fmla="*/ 1701878 h 1701878"/>
              <a:gd name="connsiteX1-163" fmla="*/ 664065 w 1712471"/>
              <a:gd name="connsiteY1-164" fmla="*/ 575574 h 1701878"/>
              <a:gd name="connsiteX2-165" fmla="*/ 1712471 w 1712471"/>
              <a:gd name="connsiteY2-166" fmla="*/ 0 h 1701878"/>
              <a:gd name="connsiteX3-167" fmla="*/ 1194976 w 1712471"/>
              <a:gd name="connsiteY3-168" fmla="*/ 1110771 h 1701878"/>
              <a:gd name="connsiteX4-169" fmla="*/ 0 w 1712471"/>
              <a:gd name="connsiteY4-170" fmla="*/ 1701878 h 1701878"/>
              <a:gd name="connsiteX0-171" fmla="*/ 0 w 1632921"/>
              <a:gd name="connsiteY0-172" fmla="*/ 1630119 h 1630119"/>
              <a:gd name="connsiteX1-173" fmla="*/ 584515 w 1632921"/>
              <a:gd name="connsiteY1-174" fmla="*/ 575574 h 1630119"/>
              <a:gd name="connsiteX2-175" fmla="*/ 1632921 w 1632921"/>
              <a:gd name="connsiteY2-176" fmla="*/ 0 h 1630119"/>
              <a:gd name="connsiteX3-177" fmla="*/ 1115426 w 1632921"/>
              <a:gd name="connsiteY3-178" fmla="*/ 1110771 h 1630119"/>
              <a:gd name="connsiteX4-179" fmla="*/ 0 w 1632921"/>
              <a:gd name="connsiteY4-180" fmla="*/ 1630119 h 1630119"/>
              <a:gd name="connsiteX0-181" fmla="*/ 0 w 1599491"/>
              <a:gd name="connsiteY0-182" fmla="*/ 1692005 h 1692005"/>
              <a:gd name="connsiteX1-183" fmla="*/ 551085 w 1599491"/>
              <a:gd name="connsiteY1-184" fmla="*/ 575574 h 1692005"/>
              <a:gd name="connsiteX2-185" fmla="*/ 1599491 w 1599491"/>
              <a:gd name="connsiteY2-186" fmla="*/ 0 h 1692005"/>
              <a:gd name="connsiteX3-187" fmla="*/ 1081996 w 1599491"/>
              <a:gd name="connsiteY3-188" fmla="*/ 1110771 h 1692005"/>
              <a:gd name="connsiteX4-189" fmla="*/ 0 w 1599491"/>
              <a:gd name="connsiteY4-190" fmla="*/ 1692005 h 169200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599491" h="1692005">
                <a:moveTo>
                  <a:pt x="0" y="1692005"/>
                </a:moveTo>
                <a:lnTo>
                  <a:pt x="551085" y="575574"/>
                </a:lnTo>
                <a:lnTo>
                  <a:pt x="1599491" y="0"/>
                </a:lnTo>
                <a:lnTo>
                  <a:pt x="1081996" y="1110771"/>
                </a:lnTo>
                <a:lnTo>
                  <a:pt x="0" y="1692005"/>
                </a:lnTo>
                <a:close/>
              </a:path>
            </a:pathLst>
          </a:custGeom>
          <a:solidFill>
            <a:srgbClr val="FFFF00">
              <a:alpha val="87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58" name="矩形 57"/>
          <p:cNvSpPr/>
          <p:nvPr/>
        </p:nvSpPr>
        <p:spPr bwMode="auto">
          <a:xfrm>
            <a:off x="857224" y="2366968"/>
            <a:ext cx="1871663" cy="1198563"/>
          </a:xfrm>
          <a:prstGeom prst="rect">
            <a:avLst/>
          </a:prstGeom>
          <a:solidFill>
            <a:srgbClr val="FFC000">
              <a:alpha val="21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59" name="平行四边形 58"/>
          <p:cNvSpPr/>
          <p:nvPr/>
        </p:nvSpPr>
        <p:spPr bwMode="auto">
          <a:xfrm>
            <a:off x="865162" y="2622555"/>
            <a:ext cx="2578100" cy="966788"/>
          </a:xfrm>
          <a:prstGeom prst="parallelogram">
            <a:avLst>
              <a:gd name="adj" fmla="val 78827"/>
            </a:avLst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cxnSp>
        <p:nvCxnSpPr>
          <p:cNvPr id="64" name="直接连接符 63"/>
          <p:cNvCxnSpPr/>
          <p:nvPr/>
        </p:nvCxnSpPr>
        <p:spPr bwMode="auto">
          <a:xfrm>
            <a:off x="1576362" y="1706568"/>
            <a:ext cx="0" cy="936625"/>
          </a:xfrm>
          <a:prstGeom prst="line">
            <a:avLst/>
          </a:prstGeom>
          <a:noFill/>
          <a:ln w="1587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65" name="直接连接符 64"/>
          <p:cNvCxnSpPr/>
          <p:nvPr/>
        </p:nvCxnSpPr>
        <p:spPr bwMode="auto">
          <a:xfrm flipV="1">
            <a:off x="1562074" y="2603505"/>
            <a:ext cx="1873250" cy="25400"/>
          </a:xfrm>
          <a:prstGeom prst="line">
            <a:avLst/>
          </a:prstGeom>
          <a:noFill/>
          <a:ln w="1587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67" name="直接连接符 66"/>
          <p:cNvCxnSpPr/>
          <p:nvPr/>
        </p:nvCxnSpPr>
        <p:spPr bwMode="auto">
          <a:xfrm flipH="1">
            <a:off x="2735237" y="2622555"/>
            <a:ext cx="708025" cy="941388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68" name="直接连接符 67"/>
          <p:cNvCxnSpPr/>
          <p:nvPr/>
        </p:nvCxnSpPr>
        <p:spPr bwMode="auto">
          <a:xfrm flipV="1">
            <a:off x="1576362" y="2620968"/>
            <a:ext cx="1169988" cy="20638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69" name="直接连接符 68"/>
          <p:cNvCxnSpPr/>
          <p:nvPr/>
        </p:nvCxnSpPr>
        <p:spPr bwMode="auto">
          <a:xfrm>
            <a:off x="2728887" y="2620968"/>
            <a:ext cx="714375" cy="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10253" name="Text Box 11"/>
          <p:cNvSpPr txBox="1"/>
          <p:nvPr/>
        </p:nvSpPr>
        <p:spPr>
          <a:xfrm>
            <a:off x="488924" y="3246439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254" name="Text Box 16"/>
          <p:cNvSpPr txBox="1"/>
          <p:nvPr/>
        </p:nvSpPr>
        <p:spPr>
          <a:xfrm>
            <a:off x="463524" y="2233618"/>
            <a:ext cx="354013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i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sz="2000" i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255" name="TextBox 1"/>
          <p:cNvSpPr txBox="1"/>
          <p:nvPr/>
        </p:nvSpPr>
        <p:spPr>
          <a:xfrm>
            <a:off x="2779687" y="3422655"/>
            <a:ext cx="3143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D</a:t>
            </a:r>
            <a:endParaRPr lang="zh-CN" altLang="en-US" sz="2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4" name="Text Box 12"/>
          <p:cNvSpPr txBox="1"/>
          <p:nvPr/>
        </p:nvSpPr>
        <p:spPr>
          <a:xfrm>
            <a:off x="3467066" y="981067"/>
            <a:ext cx="354012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5" name="矩形 74"/>
          <p:cNvSpPr/>
          <p:nvPr/>
        </p:nvSpPr>
        <p:spPr bwMode="auto">
          <a:xfrm>
            <a:off x="860399" y="1138551"/>
            <a:ext cx="1873250" cy="1222375"/>
          </a:xfrm>
          <a:prstGeom prst="rect">
            <a:avLst/>
          </a:prstGeom>
          <a:solidFill>
            <a:srgbClr val="3399FF">
              <a:alpha val="55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76" name="Text Box 12"/>
          <p:cNvSpPr txBox="1"/>
          <p:nvPr/>
        </p:nvSpPr>
        <p:spPr>
          <a:xfrm>
            <a:off x="2779687" y="755655"/>
            <a:ext cx="354012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cxnSp>
        <p:nvCxnSpPr>
          <p:cNvPr id="77" name="直接连接符 76"/>
          <p:cNvCxnSpPr/>
          <p:nvPr/>
        </p:nvCxnSpPr>
        <p:spPr bwMode="auto">
          <a:xfrm flipV="1">
            <a:off x="860399" y="1128718"/>
            <a:ext cx="1874838" cy="2459038"/>
          </a:xfrm>
          <a:prstGeom prst="line">
            <a:avLst/>
          </a:prstGeom>
          <a:noFill/>
          <a:ln w="349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53" name="平行四边形 52"/>
          <p:cNvSpPr/>
          <p:nvPr/>
        </p:nvSpPr>
        <p:spPr bwMode="auto">
          <a:xfrm>
            <a:off x="857224" y="1394139"/>
            <a:ext cx="2630488" cy="966788"/>
          </a:xfrm>
          <a:prstGeom prst="parallelogram">
            <a:avLst>
              <a:gd name="adj" fmla="val 78827"/>
            </a:avLst>
          </a:prstGeom>
          <a:solidFill>
            <a:srgbClr val="FFC000">
              <a:alpha val="20000"/>
            </a:srgbClr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10261" name="TextBox 2"/>
          <p:cNvSpPr txBox="1"/>
          <p:nvPr/>
        </p:nvSpPr>
        <p:spPr>
          <a:xfrm>
            <a:off x="2771749" y="2166943"/>
            <a:ext cx="3143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E</a:t>
            </a:r>
            <a:endParaRPr lang="zh-CN" altLang="en-US" sz="2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262" name="TextBox 1"/>
          <p:cNvSpPr txBox="1"/>
          <p:nvPr/>
        </p:nvSpPr>
        <p:spPr>
          <a:xfrm>
            <a:off x="1514449" y="3559180"/>
            <a:ext cx="39052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US" altLang="zh-CN" sz="32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6</a:t>
            </a:r>
            <a:endParaRPr lang="zh-CN" altLang="en-US" sz="3200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357422" y="1571612"/>
            <a:ext cx="392113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US" altLang="zh-CN" sz="3200" dirty="0">
                <a:latin typeface="楷体_GB2312" pitchFamily="49" charset="-122"/>
                <a:ea typeface="楷体_GB2312" pitchFamily="49" charset="-122"/>
              </a:rPr>
              <a:t>4</a:t>
            </a:r>
            <a:endParaRPr lang="zh-CN" altLang="en-US" sz="32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264" name="TextBox 24"/>
          <p:cNvSpPr txBox="1"/>
          <p:nvPr/>
        </p:nvSpPr>
        <p:spPr>
          <a:xfrm>
            <a:off x="2306612" y="2613030"/>
            <a:ext cx="390525" cy="5857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US" altLang="zh-CN" sz="32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endParaRPr lang="zh-CN" altLang="en-US" sz="3200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628" y="262574"/>
            <a:ext cx="2698175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3399FF"/>
                </a:solidFill>
                <a:latin typeface="宋体" panose="02010600030101010101" pitchFamily="2" charset="-122"/>
              </a:rPr>
              <a:t>展开前面和上面</a:t>
            </a:r>
            <a:endParaRPr lang="zh-CN" altLang="en-US" sz="2800" b="1" dirty="0">
              <a:solidFill>
                <a:srgbClr val="3399FF"/>
              </a:solidFill>
              <a:latin typeface="宋体" panose="02010600030101010101" pitchFamily="2" charset="-122"/>
            </a:endParaRPr>
          </a:p>
        </p:txBody>
      </p:sp>
      <p:sp>
        <p:nvSpPr>
          <p:cNvPr id="29" name="Text Box 3"/>
          <p:cNvSpPr txBox="1"/>
          <p:nvPr/>
        </p:nvSpPr>
        <p:spPr>
          <a:xfrm>
            <a:off x="500034" y="252691"/>
            <a:ext cx="4152099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最短路径问题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长方体</a:t>
            </a:r>
            <a:endParaRPr lang="zh-CN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grpSp>
        <p:nvGrpSpPr>
          <p:cNvPr id="30" name="Group 12"/>
          <p:cNvGrpSpPr/>
          <p:nvPr/>
        </p:nvGrpSpPr>
        <p:grpSpPr bwMode="auto">
          <a:xfrm>
            <a:off x="323794" y="3552835"/>
            <a:ext cx="320675" cy="180975"/>
            <a:chOff x="0" y="0"/>
            <a:chExt cx="404" cy="269"/>
          </a:xfrm>
        </p:grpSpPr>
        <p:sp>
          <p:nvSpPr>
            <p:cNvPr id="31" name="Oval 13"/>
            <p:cNvSpPr>
              <a:spLocks noChangeArrowheads="1"/>
            </p:cNvSpPr>
            <p:nvPr/>
          </p:nvSpPr>
          <p:spPr bwMode="auto">
            <a:xfrm>
              <a:off x="0" y="90"/>
              <a:ext cx="307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2" name="Oval 14"/>
            <p:cNvSpPr>
              <a:spLocks noChangeArrowheads="1"/>
            </p:cNvSpPr>
            <p:nvPr/>
          </p:nvSpPr>
          <p:spPr bwMode="auto">
            <a:xfrm>
              <a:off x="262" y="45"/>
              <a:ext cx="91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" name="Freeform 15"/>
            <p:cNvSpPr/>
            <p:nvPr/>
          </p:nvSpPr>
          <p:spPr bwMode="auto">
            <a:xfrm>
              <a:off x="316" y="9"/>
              <a:ext cx="37" cy="25"/>
            </a:xfrm>
            <a:custGeom>
              <a:avLst/>
              <a:gdLst>
                <a:gd name="T0" fmla="*/ 0 w 37"/>
                <a:gd name="T1" fmla="*/ 25 h 25"/>
                <a:gd name="T2" fmla="*/ 37 w 37"/>
                <a:gd name="T3" fmla="*/ 0 h 25"/>
                <a:gd name="T4" fmla="*/ 0 w 37"/>
                <a:gd name="T5" fmla="*/ 25 h 25"/>
                <a:gd name="T6" fmla="*/ 0 60000 65536"/>
                <a:gd name="T7" fmla="*/ 0 60000 65536"/>
                <a:gd name="T8" fmla="*/ 0 60000 65536"/>
                <a:gd name="T9" fmla="*/ 0 w 37"/>
                <a:gd name="T10" fmla="*/ 0 h 25"/>
                <a:gd name="T11" fmla="*/ 37 w 37"/>
                <a:gd name="T12" fmla="*/ 25 h 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7" h="25">
                  <a:moveTo>
                    <a:pt x="0" y="25"/>
                  </a:moveTo>
                  <a:cubicBezTo>
                    <a:pt x="12" y="17"/>
                    <a:pt x="37" y="0"/>
                    <a:pt x="37" y="0"/>
                  </a:cubicBezTo>
                  <a:cubicBezTo>
                    <a:pt x="37" y="0"/>
                    <a:pt x="12" y="17"/>
                    <a:pt x="0" y="25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16"/>
            <p:cNvSpPr/>
            <p:nvPr/>
          </p:nvSpPr>
          <p:spPr bwMode="auto">
            <a:xfrm>
              <a:off x="328" y="46"/>
              <a:ext cx="76" cy="25"/>
            </a:xfrm>
            <a:custGeom>
              <a:avLst/>
              <a:gdLst>
                <a:gd name="T0" fmla="*/ 0 w 76"/>
                <a:gd name="T1" fmla="*/ 25 h 25"/>
                <a:gd name="T2" fmla="*/ 76 w 76"/>
                <a:gd name="T3" fmla="*/ 0 h 25"/>
                <a:gd name="T4" fmla="*/ 0 60000 65536"/>
                <a:gd name="T5" fmla="*/ 0 60000 65536"/>
                <a:gd name="T6" fmla="*/ 0 w 76"/>
                <a:gd name="T7" fmla="*/ 0 h 25"/>
                <a:gd name="T8" fmla="*/ 76 w 76"/>
                <a:gd name="T9" fmla="*/ 25 h 2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6" h="25">
                  <a:moveTo>
                    <a:pt x="0" y="25"/>
                  </a:moveTo>
                  <a:cubicBezTo>
                    <a:pt x="25" y="17"/>
                    <a:pt x="76" y="0"/>
                    <a:pt x="76" y="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17"/>
            <p:cNvSpPr/>
            <p:nvPr/>
          </p:nvSpPr>
          <p:spPr bwMode="auto">
            <a:xfrm>
              <a:off x="291" y="146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18"/>
            <p:cNvSpPr/>
            <p:nvPr/>
          </p:nvSpPr>
          <p:spPr bwMode="auto">
            <a:xfrm>
              <a:off x="262" y="181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19"/>
            <p:cNvSpPr/>
            <p:nvPr/>
          </p:nvSpPr>
          <p:spPr bwMode="auto">
            <a:xfrm>
              <a:off x="141" y="9"/>
              <a:ext cx="125" cy="87"/>
            </a:xfrm>
            <a:custGeom>
              <a:avLst/>
              <a:gdLst>
                <a:gd name="T0" fmla="*/ 125 w 125"/>
                <a:gd name="T1" fmla="*/ 87 h 87"/>
                <a:gd name="T2" fmla="*/ 37 w 125"/>
                <a:gd name="T3" fmla="*/ 0 h 87"/>
                <a:gd name="T4" fmla="*/ 0 w 125"/>
                <a:gd name="T5" fmla="*/ 50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20"/>
            <p:cNvSpPr/>
            <p:nvPr/>
          </p:nvSpPr>
          <p:spPr bwMode="auto">
            <a:xfrm>
              <a:off x="46" y="0"/>
              <a:ext cx="216" cy="136"/>
            </a:xfrm>
            <a:custGeom>
              <a:avLst/>
              <a:gdLst>
                <a:gd name="T0" fmla="*/ 9943 w 125"/>
                <a:gd name="T1" fmla="*/ 3108 h 87"/>
                <a:gd name="T2" fmla="*/ 2962 w 125"/>
                <a:gd name="T3" fmla="*/ 0 h 87"/>
                <a:gd name="T4" fmla="*/ 0 w 125"/>
                <a:gd name="T5" fmla="*/ 1784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5984" y="4643446"/>
            <a:ext cx="2971800" cy="676275"/>
          </a:xfrm>
          <a:prstGeom prst="rect">
            <a:avLst/>
          </a:prstGeom>
          <a:noFill/>
        </p:spPr>
      </p:pic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5984" y="5429264"/>
            <a:ext cx="1962150" cy="628650"/>
          </a:xfrm>
          <a:prstGeom prst="rect">
            <a:avLst/>
          </a:prstGeom>
          <a:noFill/>
        </p:spPr>
      </p:pic>
      <p:sp>
        <p:nvSpPr>
          <p:cNvPr id="50" name="平行四边形 49"/>
          <p:cNvSpPr/>
          <p:nvPr/>
        </p:nvSpPr>
        <p:spPr bwMode="auto">
          <a:xfrm>
            <a:off x="860422" y="1398242"/>
            <a:ext cx="2630488" cy="966788"/>
          </a:xfrm>
          <a:prstGeom prst="parallelogram">
            <a:avLst>
              <a:gd name="adj" fmla="val 78827"/>
            </a:avLst>
          </a:prstGeom>
          <a:solidFill>
            <a:srgbClr val="FFC000">
              <a:alpha val="20000"/>
            </a:srgbClr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67 -0.01226 L 0.24653 -0.3691 " pathEditMode="relative" ptsTypes="AA">
                                      <p:cBhvr>
                                        <p:cTn id="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-0.00601 L 0.43229 -0.00601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-0.00602 L 0.43229 -0.00602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-0.00602 L 0.43229 -0.0060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63 -0.01549 L 0.43263 -0.01549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344 -0.00832 L 0.42344 -0.00832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052 -0.00902 L 0.45052 -0.00902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-0.00601 L 0.43229 -0.00601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-0.00601 L 0.43229 -0.0060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465 0.05181 L 0.47465 0.05181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3 -0.00601 L 0.4323 -0.00601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-0.00601 L 0.43229 -0.00601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-0.00601 L 0.43229 -0.00601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 animBg="1"/>
      <p:bldP spid="76" grpId="0"/>
      <p:bldP spid="53" grpId="0" animBg="1"/>
      <p:bldP spid="2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 bwMode="auto">
          <a:xfrm flipH="1">
            <a:off x="706206" y="2373296"/>
            <a:ext cx="719138" cy="949325"/>
          </a:xfrm>
          <a:prstGeom prst="line">
            <a:avLst/>
          </a:prstGeom>
          <a:noFill/>
          <a:ln w="1587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3" name="平行四边形 3"/>
          <p:cNvSpPr/>
          <p:nvPr/>
        </p:nvSpPr>
        <p:spPr bwMode="auto">
          <a:xfrm rot="9314947">
            <a:off x="2169881" y="1417621"/>
            <a:ext cx="1595438" cy="1647825"/>
          </a:xfrm>
          <a:custGeom>
            <a:avLst/>
            <a:gdLst>
              <a:gd name="connsiteX0" fmla="*/ 0 w 2032795"/>
              <a:gd name="connsiteY0" fmla="*/ 2171945 h 2171945"/>
              <a:gd name="connsiteX1" fmla="*/ 827937 w 2032795"/>
              <a:gd name="connsiteY1" fmla="*/ 0 h 2171945"/>
              <a:gd name="connsiteX2" fmla="*/ 2032795 w 2032795"/>
              <a:gd name="connsiteY2" fmla="*/ 0 h 2171945"/>
              <a:gd name="connsiteX3" fmla="*/ 1204858 w 2032795"/>
              <a:gd name="connsiteY3" fmla="*/ 2171945 h 2171945"/>
              <a:gd name="connsiteX4" fmla="*/ 0 w 2032795"/>
              <a:gd name="connsiteY4" fmla="*/ 2171945 h 2171945"/>
              <a:gd name="connsiteX0-1" fmla="*/ 0 w 1671005"/>
              <a:gd name="connsiteY0-2" fmla="*/ 2597268 h 2597268"/>
              <a:gd name="connsiteX1-3" fmla="*/ 466147 w 1671005"/>
              <a:gd name="connsiteY1-4" fmla="*/ 0 h 2597268"/>
              <a:gd name="connsiteX2-5" fmla="*/ 1671005 w 1671005"/>
              <a:gd name="connsiteY2-6" fmla="*/ 0 h 2597268"/>
              <a:gd name="connsiteX3-7" fmla="*/ 843068 w 1671005"/>
              <a:gd name="connsiteY3-8" fmla="*/ 2171945 h 2597268"/>
              <a:gd name="connsiteX4-9" fmla="*/ 0 w 1671005"/>
              <a:gd name="connsiteY4-10" fmla="*/ 2597268 h 2597268"/>
              <a:gd name="connsiteX0-11" fmla="*/ 0 w 1671005"/>
              <a:gd name="connsiteY0-12" fmla="*/ 2597268 h 2597268"/>
              <a:gd name="connsiteX1-13" fmla="*/ 466147 w 1671005"/>
              <a:gd name="connsiteY1-14" fmla="*/ 0 h 2597268"/>
              <a:gd name="connsiteX2-15" fmla="*/ 1671005 w 1671005"/>
              <a:gd name="connsiteY2-16" fmla="*/ 0 h 2597268"/>
              <a:gd name="connsiteX3-17" fmla="*/ 1187365 w 1671005"/>
              <a:gd name="connsiteY3-18" fmla="*/ 2044933 h 2597268"/>
              <a:gd name="connsiteX4-19" fmla="*/ 0 w 1671005"/>
              <a:gd name="connsiteY4-20" fmla="*/ 2597268 h 2597268"/>
              <a:gd name="connsiteX0-21" fmla="*/ 0 w 1956794"/>
              <a:gd name="connsiteY0-22" fmla="*/ 2597268 h 2597268"/>
              <a:gd name="connsiteX1-23" fmla="*/ 466147 w 1956794"/>
              <a:gd name="connsiteY1-24" fmla="*/ 0 h 2597268"/>
              <a:gd name="connsiteX2-25" fmla="*/ 1956794 w 1956794"/>
              <a:gd name="connsiteY2-26" fmla="*/ 295037 h 2597268"/>
              <a:gd name="connsiteX3-27" fmla="*/ 1187365 w 1956794"/>
              <a:gd name="connsiteY3-28" fmla="*/ 2044933 h 2597268"/>
              <a:gd name="connsiteX4-29" fmla="*/ 0 w 1956794"/>
              <a:gd name="connsiteY4-30" fmla="*/ 2597268 h 2597268"/>
              <a:gd name="connsiteX0-31" fmla="*/ 0 w 1956794"/>
              <a:gd name="connsiteY0-32" fmla="*/ 2302231 h 2302231"/>
              <a:gd name="connsiteX1-33" fmla="*/ 865102 w 1956794"/>
              <a:gd name="connsiteY1-34" fmla="*/ 256272 h 2302231"/>
              <a:gd name="connsiteX2-35" fmla="*/ 1956794 w 1956794"/>
              <a:gd name="connsiteY2-36" fmla="*/ 0 h 2302231"/>
              <a:gd name="connsiteX3-37" fmla="*/ 1187365 w 1956794"/>
              <a:gd name="connsiteY3-38" fmla="*/ 1749896 h 2302231"/>
              <a:gd name="connsiteX4-39" fmla="*/ 0 w 1956794"/>
              <a:gd name="connsiteY4-40" fmla="*/ 2302231 h 2302231"/>
              <a:gd name="connsiteX0-41" fmla="*/ 0 w 1846328"/>
              <a:gd name="connsiteY0-42" fmla="*/ 2298732 h 2298732"/>
              <a:gd name="connsiteX1-43" fmla="*/ 754636 w 1846328"/>
              <a:gd name="connsiteY1-44" fmla="*/ 256272 h 2298732"/>
              <a:gd name="connsiteX2-45" fmla="*/ 1846328 w 1846328"/>
              <a:gd name="connsiteY2-46" fmla="*/ 0 h 2298732"/>
              <a:gd name="connsiteX3-47" fmla="*/ 1076899 w 1846328"/>
              <a:gd name="connsiteY3-48" fmla="*/ 1749896 h 2298732"/>
              <a:gd name="connsiteX4-49" fmla="*/ 0 w 1846328"/>
              <a:gd name="connsiteY4-50" fmla="*/ 2298732 h 2298732"/>
              <a:gd name="connsiteX0-51" fmla="*/ 0 w 1846328"/>
              <a:gd name="connsiteY0-52" fmla="*/ 2298732 h 2298732"/>
              <a:gd name="connsiteX1-53" fmla="*/ 936731 w 1846328"/>
              <a:gd name="connsiteY1-54" fmla="*/ 244975 h 2298732"/>
              <a:gd name="connsiteX2-55" fmla="*/ 1846328 w 1846328"/>
              <a:gd name="connsiteY2-56" fmla="*/ 0 h 2298732"/>
              <a:gd name="connsiteX3-57" fmla="*/ 1076899 w 1846328"/>
              <a:gd name="connsiteY3-58" fmla="*/ 1749896 h 2298732"/>
              <a:gd name="connsiteX4-59" fmla="*/ 0 w 1846328"/>
              <a:gd name="connsiteY4-60" fmla="*/ 2298732 h 2298732"/>
              <a:gd name="connsiteX0-61" fmla="*/ 0 w 1847202"/>
              <a:gd name="connsiteY0-62" fmla="*/ 2271115 h 2271115"/>
              <a:gd name="connsiteX1-63" fmla="*/ 936731 w 1847202"/>
              <a:gd name="connsiteY1-64" fmla="*/ 217358 h 2271115"/>
              <a:gd name="connsiteX2-65" fmla="*/ 1847202 w 1847202"/>
              <a:gd name="connsiteY2-66" fmla="*/ 0 h 2271115"/>
              <a:gd name="connsiteX3-67" fmla="*/ 1076899 w 1847202"/>
              <a:gd name="connsiteY3-68" fmla="*/ 1722279 h 2271115"/>
              <a:gd name="connsiteX4-69" fmla="*/ 0 w 1847202"/>
              <a:gd name="connsiteY4-70" fmla="*/ 2271115 h 2271115"/>
              <a:gd name="connsiteX0-71" fmla="*/ 0 w 1847202"/>
              <a:gd name="connsiteY0-72" fmla="*/ 2271115 h 2271115"/>
              <a:gd name="connsiteX1-73" fmla="*/ 867726 w 1847202"/>
              <a:gd name="connsiteY1-74" fmla="*/ 308006 h 2271115"/>
              <a:gd name="connsiteX2-75" fmla="*/ 1847202 w 1847202"/>
              <a:gd name="connsiteY2-76" fmla="*/ 0 h 2271115"/>
              <a:gd name="connsiteX3-77" fmla="*/ 1076899 w 1847202"/>
              <a:gd name="connsiteY3-78" fmla="*/ 1722279 h 2271115"/>
              <a:gd name="connsiteX4-79" fmla="*/ 0 w 1847202"/>
              <a:gd name="connsiteY4-80" fmla="*/ 2271115 h 2271115"/>
              <a:gd name="connsiteX0-81" fmla="*/ 0 w 1847202"/>
              <a:gd name="connsiteY0-82" fmla="*/ 2271115 h 2271115"/>
              <a:gd name="connsiteX1-83" fmla="*/ 864302 w 1847202"/>
              <a:gd name="connsiteY1-84" fmla="*/ 374460 h 2271115"/>
              <a:gd name="connsiteX2-85" fmla="*/ 1847202 w 1847202"/>
              <a:gd name="connsiteY2-86" fmla="*/ 0 h 2271115"/>
              <a:gd name="connsiteX3-87" fmla="*/ 1076899 w 1847202"/>
              <a:gd name="connsiteY3-88" fmla="*/ 1722279 h 2271115"/>
              <a:gd name="connsiteX4-89" fmla="*/ 0 w 1847202"/>
              <a:gd name="connsiteY4-90" fmla="*/ 2271115 h 2271115"/>
              <a:gd name="connsiteX0-91" fmla="*/ 0 w 1847202"/>
              <a:gd name="connsiteY0-92" fmla="*/ 2271115 h 2271115"/>
              <a:gd name="connsiteX1-93" fmla="*/ 810018 w 1847202"/>
              <a:gd name="connsiteY1-94" fmla="*/ 580748 h 2271115"/>
              <a:gd name="connsiteX2-95" fmla="*/ 1847202 w 1847202"/>
              <a:gd name="connsiteY2-96" fmla="*/ 0 h 2271115"/>
              <a:gd name="connsiteX3-97" fmla="*/ 1076899 w 1847202"/>
              <a:gd name="connsiteY3-98" fmla="*/ 1722279 h 2271115"/>
              <a:gd name="connsiteX4-99" fmla="*/ 0 w 1847202"/>
              <a:gd name="connsiteY4-100" fmla="*/ 2271115 h 2271115"/>
              <a:gd name="connsiteX0-101" fmla="*/ 0 w 1835981"/>
              <a:gd name="connsiteY0-102" fmla="*/ 2276288 h 2276288"/>
              <a:gd name="connsiteX1-103" fmla="*/ 810018 w 1835981"/>
              <a:gd name="connsiteY1-104" fmla="*/ 585921 h 2276288"/>
              <a:gd name="connsiteX2-105" fmla="*/ 1835981 w 1835981"/>
              <a:gd name="connsiteY2-106" fmla="*/ 0 h 2276288"/>
              <a:gd name="connsiteX3-107" fmla="*/ 1076899 w 1835981"/>
              <a:gd name="connsiteY3-108" fmla="*/ 1727452 h 2276288"/>
              <a:gd name="connsiteX4-109" fmla="*/ 0 w 1835981"/>
              <a:gd name="connsiteY4-110" fmla="*/ 2276288 h 2276288"/>
              <a:gd name="connsiteX0-111" fmla="*/ 0 w 1858424"/>
              <a:gd name="connsiteY0-112" fmla="*/ 2265941 h 2265941"/>
              <a:gd name="connsiteX1-113" fmla="*/ 810018 w 1858424"/>
              <a:gd name="connsiteY1-114" fmla="*/ 575574 h 2265941"/>
              <a:gd name="connsiteX2-115" fmla="*/ 1858424 w 1858424"/>
              <a:gd name="connsiteY2-116" fmla="*/ 0 h 2265941"/>
              <a:gd name="connsiteX3-117" fmla="*/ 1076899 w 1858424"/>
              <a:gd name="connsiteY3-118" fmla="*/ 1717105 h 2265941"/>
              <a:gd name="connsiteX4-119" fmla="*/ 0 w 1858424"/>
              <a:gd name="connsiteY4-120" fmla="*/ 2265941 h 2265941"/>
              <a:gd name="connsiteX0-121" fmla="*/ 0 w 1848077"/>
              <a:gd name="connsiteY0-122" fmla="*/ 2243497 h 2243497"/>
              <a:gd name="connsiteX1-123" fmla="*/ 799671 w 1848077"/>
              <a:gd name="connsiteY1-124" fmla="*/ 575574 h 2243497"/>
              <a:gd name="connsiteX2-125" fmla="*/ 1848077 w 1848077"/>
              <a:gd name="connsiteY2-126" fmla="*/ 0 h 2243497"/>
              <a:gd name="connsiteX3-127" fmla="*/ 1066552 w 1848077"/>
              <a:gd name="connsiteY3-128" fmla="*/ 1717105 h 2243497"/>
              <a:gd name="connsiteX4-129" fmla="*/ 0 w 1848077"/>
              <a:gd name="connsiteY4-130" fmla="*/ 2243497 h 2243497"/>
              <a:gd name="connsiteX0-131" fmla="*/ 0 w 1814412"/>
              <a:gd name="connsiteY0-132" fmla="*/ 2259017 h 2259017"/>
              <a:gd name="connsiteX1-133" fmla="*/ 766006 w 1814412"/>
              <a:gd name="connsiteY1-134" fmla="*/ 575574 h 2259017"/>
              <a:gd name="connsiteX2-135" fmla="*/ 1814412 w 1814412"/>
              <a:gd name="connsiteY2-136" fmla="*/ 0 h 2259017"/>
              <a:gd name="connsiteX3-137" fmla="*/ 1032887 w 1814412"/>
              <a:gd name="connsiteY3-138" fmla="*/ 1717105 h 2259017"/>
              <a:gd name="connsiteX4-139" fmla="*/ 0 w 1814412"/>
              <a:gd name="connsiteY4-140" fmla="*/ 2259017 h 2259017"/>
              <a:gd name="connsiteX0-141" fmla="*/ 0 w 1814412"/>
              <a:gd name="connsiteY0-142" fmla="*/ 2259017 h 2259017"/>
              <a:gd name="connsiteX1-143" fmla="*/ 766006 w 1814412"/>
              <a:gd name="connsiteY1-144" fmla="*/ 575574 h 2259017"/>
              <a:gd name="connsiteX2-145" fmla="*/ 1814412 w 1814412"/>
              <a:gd name="connsiteY2-146" fmla="*/ 0 h 2259017"/>
              <a:gd name="connsiteX3-147" fmla="*/ 1315579 w 1814412"/>
              <a:gd name="connsiteY3-148" fmla="*/ 1103885 h 2259017"/>
              <a:gd name="connsiteX4-149" fmla="*/ 0 w 1814412"/>
              <a:gd name="connsiteY4-150" fmla="*/ 2259017 h 2259017"/>
              <a:gd name="connsiteX0-151" fmla="*/ 0 w 1594597"/>
              <a:gd name="connsiteY0-152" fmla="*/ 1647788 h 1647788"/>
              <a:gd name="connsiteX1-153" fmla="*/ 546191 w 1594597"/>
              <a:gd name="connsiteY1-154" fmla="*/ 575574 h 1647788"/>
              <a:gd name="connsiteX2-155" fmla="*/ 1594597 w 1594597"/>
              <a:gd name="connsiteY2-156" fmla="*/ 0 h 1647788"/>
              <a:gd name="connsiteX3-157" fmla="*/ 1095764 w 1594597"/>
              <a:gd name="connsiteY3-158" fmla="*/ 1103885 h 1647788"/>
              <a:gd name="connsiteX4-159" fmla="*/ 0 w 1594597"/>
              <a:gd name="connsiteY4-160" fmla="*/ 1647788 h 16477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594597" h="1647788">
                <a:moveTo>
                  <a:pt x="0" y="1647788"/>
                </a:moveTo>
                <a:lnTo>
                  <a:pt x="546191" y="575574"/>
                </a:lnTo>
                <a:lnTo>
                  <a:pt x="1594597" y="0"/>
                </a:lnTo>
                <a:lnTo>
                  <a:pt x="1095764" y="1103885"/>
                </a:lnTo>
                <a:lnTo>
                  <a:pt x="0" y="1647788"/>
                </a:lnTo>
                <a:close/>
              </a:path>
            </a:pathLst>
          </a:custGeom>
          <a:solidFill>
            <a:srgbClr val="FFFF00">
              <a:alpha val="87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cxnSp>
        <p:nvCxnSpPr>
          <p:cNvPr id="4" name="直接连接符 3"/>
          <p:cNvCxnSpPr/>
          <p:nvPr/>
        </p:nvCxnSpPr>
        <p:spPr bwMode="auto">
          <a:xfrm flipH="1">
            <a:off x="726844" y="2376471"/>
            <a:ext cx="720725" cy="938213"/>
          </a:xfrm>
          <a:prstGeom prst="line">
            <a:avLst/>
          </a:prstGeom>
          <a:noFill/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5" name="平行四边形 3"/>
          <p:cNvSpPr/>
          <p:nvPr/>
        </p:nvSpPr>
        <p:spPr bwMode="auto">
          <a:xfrm rot="9314947">
            <a:off x="280756" y="1395396"/>
            <a:ext cx="1600200" cy="1692275"/>
          </a:xfrm>
          <a:custGeom>
            <a:avLst/>
            <a:gdLst>
              <a:gd name="connsiteX0" fmla="*/ 0 w 2032795"/>
              <a:gd name="connsiteY0" fmla="*/ 2171945 h 2171945"/>
              <a:gd name="connsiteX1" fmla="*/ 827937 w 2032795"/>
              <a:gd name="connsiteY1" fmla="*/ 0 h 2171945"/>
              <a:gd name="connsiteX2" fmla="*/ 2032795 w 2032795"/>
              <a:gd name="connsiteY2" fmla="*/ 0 h 2171945"/>
              <a:gd name="connsiteX3" fmla="*/ 1204858 w 2032795"/>
              <a:gd name="connsiteY3" fmla="*/ 2171945 h 2171945"/>
              <a:gd name="connsiteX4" fmla="*/ 0 w 2032795"/>
              <a:gd name="connsiteY4" fmla="*/ 2171945 h 2171945"/>
              <a:gd name="connsiteX0-1" fmla="*/ 0 w 1671005"/>
              <a:gd name="connsiteY0-2" fmla="*/ 2597268 h 2597268"/>
              <a:gd name="connsiteX1-3" fmla="*/ 466147 w 1671005"/>
              <a:gd name="connsiteY1-4" fmla="*/ 0 h 2597268"/>
              <a:gd name="connsiteX2-5" fmla="*/ 1671005 w 1671005"/>
              <a:gd name="connsiteY2-6" fmla="*/ 0 h 2597268"/>
              <a:gd name="connsiteX3-7" fmla="*/ 843068 w 1671005"/>
              <a:gd name="connsiteY3-8" fmla="*/ 2171945 h 2597268"/>
              <a:gd name="connsiteX4-9" fmla="*/ 0 w 1671005"/>
              <a:gd name="connsiteY4-10" fmla="*/ 2597268 h 2597268"/>
              <a:gd name="connsiteX0-11" fmla="*/ 0 w 1671005"/>
              <a:gd name="connsiteY0-12" fmla="*/ 2597268 h 2597268"/>
              <a:gd name="connsiteX1-13" fmla="*/ 466147 w 1671005"/>
              <a:gd name="connsiteY1-14" fmla="*/ 0 h 2597268"/>
              <a:gd name="connsiteX2-15" fmla="*/ 1671005 w 1671005"/>
              <a:gd name="connsiteY2-16" fmla="*/ 0 h 2597268"/>
              <a:gd name="connsiteX3-17" fmla="*/ 1187365 w 1671005"/>
              <a:gd name="connsiteY3-18" fmla="*/ 2044933 h 2597268"/>
              <a:gd name="connsiteX4-19" fmla="*/ 0 w 1671005"/>
              <a:gd name="connsiteY4-20" fmla="*/ 2597268 h 2597268"/>
              <a:gd name="connsiteX0-21" fmla="*/ 0 w 1956794"/>
              <a:gd name="connsiteY0-22" fmla="*/ 2597268 h 2597268"/>
              <a:gd name="connsiteX1-23" fmla="*/ 466147 w 1956794"/>
              <a:gd name="connsiteY1-24" fmla="*/ 0 h 2597268"/>
              <a:gd name="connsiteX2-25" fmla="*/ 1956794 w 1956794"/>
              <a:gd name="connsiteY2-26" fmla="*/ 295037 h 2597268"/>
              <a:gd name="connsiteX3-27" fmla="*/ 1187365 w 1956794"/>
              <a:gd name="connsiteY3-28" fmla="*/ 2044933 h 2597268"/>
              <a:gd name="connsiteX4-29" fmla="*/ 0 w 1956794"/>
              <a:gd name="connsiteY4-30" fmla="*/ 2597268 h 2597268"/>
              <a:gd name="connsiteX0-31" fmla="*/ 0 w 1956794"/>
              <a:gd name="connsiteY0-32" fmla="*/ 2302231 h 2302231"/>
              <a:gd name="connsiteX1-33" fmla="*/ 865102 w 1956794"/>
              <a:gd name="connsiteY1-34" fmla="*/ 256272 h 2302231"/>
              <a:gd name="connsiteX2-35" fmla="*/ 1956794 w 1956794"/>
              <a:gd name="connsiteY2-36" fmla="*/ 0 h 2302231"/>
              <a:gd name="connsiteX3-37" fmla="*/ 1187365 w 1956794"/>
              <a:gd name="connsiteY3-38" fmla="*/ 1749896 h 2302231"/>
              <a:gd name="connsiteX4-39" fmla="*/ 0 w 1956794"/>
              <a:gd name="connsiteY4-40" fmla="*/ 2302231 h 2302231"/>
              <a:gd name="connsiteX0-41" fmla="*/ 0 w 1846328"/>
              <a:gd name="connsiteY0-42" fmla="*/ 2298732 h 2298732"/>
              <a:gd name="connsiteX1-43" fmla="*/ 754636 w 1846328"/>
              <a:gd name="connsiteY1-44" fmla="*/ 256272 h 2298732"/>
              <a:gd name="connsiteX2-45" fmla="*/ 1846328 w 1846328"/>
              <a:gd name="connsiteY2-46" fmla="*/ 0 h 2298732"/>
              <a:gd name="connsiteX3-47" fmla="*/ 1076899 w 1846328"/>
              <a:gd name="connsiteY3-48" fmla="*/ 1749896 h 2298732"/>
              <a:gd name="connsiteX4-49" fmla="*/ 0 w 1846328"/>
              <a:gd name="connsiteY4-50" fmla="*/ 2298732 h 2298732"/>
              <a:gd name="connsiteX0-51" fmla="*/ 0 w 1846328"/>
              <a:gd name="connsiteY0-52" fmla="*/ 2298732 h 2298732"/>
              <a:gd name="connsiteX1-53" fmla="*/ 936731 w 1846328"/>
              <a:gd name="connsiteY1-54" fmla="*/ 244975 h 2298732"/>
              <a:gd name="connsiteX2-55" fmla="*/ 1846328 w 1846328"/>
              <a:gd name="connsiteY2-56" fmla="*/ 0 h 2298732"/>
              <a:gd name="connsiteX3-57" fmla="*/ 1076899 w 1846328"/>
              <a:gd name="connsiteY3-58" fmla="*/ 1749896 h 2298732"/>
              <a:gd name="connsiteX4-59" fmla="*/ 0 w 1846328"/>
              <a:gd name="connsiteY4-60" fmla="*/ 2298732 h 2298732"/>
              <a:gd name="connsiteX0-61" fmla="*/ 0 w 1847202"/>
              <a:gd name="connsiteY0-62" fmla="*/ 2271115 h 2271115"/>
              <a:gd name="connsiteX1-63" fmla="*/ 936731 w 1847202"/>
              <a:gd name="connsiteY1-64" fmla="*/ 217358 h 2271115"/>
              <a:gd name="connsiteX2-65" fmla="*/ 1847202 w 1847202"/>
              <a:gd name="connsiteY2-66" fmla="*/ 0 h 2271115"/>
              <a:gd name="connsiteX3-67" fmla="*/ 1076899 w 1847202"/>
              <a:gd name="connsiteY3-68" fmla="*/ 1722279 h 2271115"/>
              <a:gd name="connsiteX4-69" fmla="*/ 0 w 1847202"/>
              <a:gd name="connsiteY4-70" fmla="*/ 2271115 h 2271115"/>
              <a:gd name="connsiteX0-71" fmla="*/ 0 w 1847202"/>
              <a:gd name="connsiteY0-72" fmla="*/ 2271115 h 2271115"/>
              <a:gd name="connsiteX1-73" fmla="*/ 867726 w 1847202"/>
              <a:gd name="connsiteY1-74" fmla="*/ 308006 h 2271115"/>
              <a:gd name="connsiteX2-75" fmla="*/ 1847202 w 1847202"/>
              <a:gd name="connsiteY2-76" fmla="*/ 0 h 2271115"/>
              <a:gd name="connsiteX3-77" fmla="*/ 1076899 w 1847202"/>
              <a:gd name="connsiteY3-78" fmla="*/ 1722279 h 2271115"/>
              <a:gd name="connsiteX4-79" fmla="*/ 0 w 1847202"/>
              <a:gd name="connsiteY4-80" fmla="*/ 2271115 h 2271115"/>
              <a:gd name="connsiteX0-81" fmla="*/ 0 w 1847202"/>
              <a:gd name="connsiteY0-82" fmla="*/ 2271115 h 2271115"/>
              <a:gd name="connsiteX1-83" fmla="*/ 864302 w 1847202"/>
              <a:gd name="connsiteY1-84" fmla="*/ 374460 h 2271115"/>
              <a:gd name="connsiteX2-85" fmla="*/ 1847202 w 1847202"/>
              <a:gd name="connsiteY2-86" fmla="*/ 0 h 2271115"/>
              <a:gd name="connsiteX3-87" fmla="*/ 1076899 w 1847202"/>
              <a:gd name="connsiteY3-88" fmla="*/ 1722279 h 2271115"/>
              <a:gd name="connsiteX4-89" fmla="*/ 0 w 1847202"/>
              <a:gd name="connsiteY4-90" fmla="*/ 2271115 h 2271115"/>
              <a:gd name="connsiteX0-91" fmla="*/ 0 w 1847202"/>
              <a:gd name="connsiteY0-92" fmla="*/ 2271115 h 2271115"/>
              <a:gd name="connsiteX1-93" fmla="*/ 810018 w 1847202"/>
              <a:gd name="connsiteY1-94" fmla="*/ 580748 h 2271115"/>
              <a:gd name="connsiteX2-95" fmla="*/ 1847202 w 1847202"/>
              <a:gd name="connsiteY2-96" fmla="*/ 0 h 2271115"/>
              <a:gd name="connsiteX3-97" fmla="*/ 1076899 w 1847202"/>
              <a:gd name="connsiteY3-98" fmla="*/ 1722279 h 2271115"/>
              <a:gd name="connsiteX4-99" fmla="*/ 0 w 1847202"/>
              <a:gd name="connsiteY4-100" fmla="*/ 2271115 h 2271115"/>
              <a:gd name="connsiteX0-101" fmla="*/ 0 w 1835981"/>
              <a:gd name="connsiteY0-102" fmla="*/ 2276288 h 2276288"/>
              <a:gd name="connsiteX1-103" fmla="*/ 810018 w 1835981"/>
              <a:gd name="connsiteY1-104" fmla="*/ 585921 h 2276288"/>
              <a:gd name="connsiteX2-105" fmla="*/ 1835981 w 1835981"/>
              <a:gd name="connsiteY2-106" fmla="*/ 0 h 2276288"/>
              <a:gd name="connsiteX3-107" fmla="*/ 1076899 w 1835981"/>
              <a:gd name="connsiteY3-108" fmla="*/ 1727452 h 2276288"/>
              <a:gd name="connsiteX4-109" fmla="*/ 0 w 1835981"/>
              <a:gd name="connsiteY4-110" fmla="*/ 2276288 h 2276288"/>
              <a:gd name="connsiteX0-111" fmla="*/ 0 w 1858424"/>
              <a:gd name="connsiteY0-112" fmla="*/ 2265941 h 2265941"/>
              <a:gd name="connsiteX1-113" fmla="*/ 810018 w 1858424"/>
              <a:gd name="connsiteY1-114" fmla="*/ 575574 h 2265941"/>
              <a:gd name="connsiteX2-115" fmla="*/ 1858424 w 1858424"/>
              <a:gd name="connsiteY2-116" fmla="*/ 0 h 2265941"/>
              <a:gd name="connsiteX3-117" fmla="*/ 1076899 w 1858424"/>
              <a:gd name="connsiteY3-118" fmla="*/ 1717105 h 2265941"/>
              <a:gd name="connsiteX4-119" fmla="*/ 0 w 1858424"/>
              <a:gd name="connsiteY4-120" fmla="*/ 2265941 h 2265941"/>
              <a:gd name="connsiteX0-121" fmla="*/ 0 w 1848077"/>
              <a:gd name="connsiteY0-122" fmla="*/ 2243497 h 2243497"/>
              <a:gd name="connsiteX1-123" fmla="*/ 799671 w 1848077"/>
              <a:gd name="connsiteY1-124" fmla="*/ 575574 h 2243497"/>
              <a:gd name="connsiteX2-125" fmla="*/ 1848077 w 1848077"/>
              <a:gd name="connsiteY2-126" fmla="*/ 0 h 2243497"/>
              <a:gd name="connsiteX3-127" fmla="*/ 1066552 w 1848077"/>
              <a:gd name="connsiteY3-128" fmla="*/ 1717105 h 2243497"/>
              <a:gd name="connsiteX4-129" fmla="*/ 0 w 1848077"/>
              <a:gd name="connsiteY4-130" fmla="*/ 2243497 h 2243497"/>
              <a:gd name="connsiteX0-131" fmla="*/ 0 w 1814412"/>
              <a:gd name="connsiteY0-132" fmla="*/ 2259017 h 2259017"/>
              <a:gd name="connsiteX1-133" fmla="*/ 766006 w 1814412"/>
              <a:gd name="connsiteY1-134" fmla="*/ 575574 h 2259017"/>
              <a:gd name="connsiteX2-135" fmla="*/ 1814412 w 1814412"/>
              <a:gd name="connsiteY2-136" fmla="*/ 0 h 2259017"/>
              <a:gd name="connsiteX3-137" fmla="*/ 1032887 w 1814412"/>
              <a:gd name="connsiteY3-138" fmla="*/ 1717105 h 2259017"/>
              <a:gd name="connsiteX4-139" fmla="*/ 0 w 1814412"/>
              <a:gd name="connsiteY4-140" fmla="*/ 2259017 h 2259017"/>
              <a:gd name="connsiteX0-141" fmla="*/ 0 w 1814412"/>
              <a:gd name="connsiteY0-142" fmla="*/ 2259017 h 2259017"/>
              <a:gd name="connsiteX1-143" fmla="*/ 766006 w 1814412"/>
              <a:gd name="connsiteY1-144" fmla="*/ 575574 h 2259017"/>
              <a:gd name="connsiteX2-145" fmla="*/ 1814412 w 1814412"/>
              <a:gd name="connsiteY2-146" fmla="*/ 0 h 2259017"/>
              <a:gd name="connsiteX3-147" fmla="*/ 1296917 w 1814412"/>
              <a:gd name="connsiteY3-148" fmla="*/ 1110771 h 2259017"/>
              <a:gd name="connsiteX4-149" fmla="*/ 0 w 1814412"/>
              <a:gd name="connsiteY4-150" fmla="*/ 2259017 h 2259017"/>
              <a:gd name="connsiteX0-151" fmla="*/ 0 w 1712471"/>
              <a:gd name="connsiteY0-152" fmla="*/ 1701878 h 1701878"/>
              <a:gd name="connsiteX1-153" fmla="*/ 664065 w 1712471"/>
              <a:gd name="connsiteY1-154" fmla="*/ 575574 h 1701878"/>
              <a:gd name="connsiteX2-155" fmla="*/ 1712471 w 1712471"/>
              <a:gd name="connsiteY2-156" fmla="*/ 0 h 1701878"/>
              <a:gd name="connsiteX3-157" fmla="*/ 1194976 w 1712471"/>
              <a:gd name="connsiteY3-158" fmla="*/ 1110771 h 1701878"/>
              <a:gd name="connsiteX4-159" fmla="*/ 0 w 1712471"/>
              <a:gd name="connsiteY4-160" fmla="*/ 1701878 h 1701878"/>
              <a:gd name="connsiteX0-161" fmla="*/ 0 w 1712471"/>
              <a:gd name="connsiteY0-162" fmla="*/ 1701878 h 1701878"/>
              <a:gd name="connsiteX1-163" fmla="*/ 664065 w 1712471"/>
              <a:gd name="connsiteY1-164" fmla="*/ 575574 h 1701878"/>
              <a:gd name="connsiteX2-165" fmla="*/ 1712471 w 1712471"/>
              <a:gd name="connsiteY2-166" fmla="*/ 0 h 1701878"/>
              <a:gd name="connsiteX3-167" fmla="*/ 1194976 w 1712471"/>
              <a:gd name="connsiteY3-168" fmla="*/ 1110771 h 1701878"/>
              <a:gd name="connsiteX4-169" fmla="*/ 0 w 1712471"/>
              <a:gd name="connsiteY4-170" fmla="*/ 1701878 h 1701878"/>
              <a:gd name="connsiteX0-171" fmla="*/ 0 w 1632921"/>
              <a:gd name="connsiteY0-172" fmla="*/ 1630119 h 1630119"/>
              <a:gd name="connsiteX1-173" fmla="*/ 584515 w 1632921"/>
              <a:gd name="connsiteY1-174" fmla="*/ 575574 h 1630119"/>
              <a:gd name="connsiteX2-175" fmla="*/ 1632921 w 1632921"/>
              <a:gd name="connsiteY2-176" fmla="*/ 0 h 1630119"/>
              <a:gd name="connsiteX3-177" fmla="*/ 1115426 w 1632921"/>
              <a:gd name="connsiteY3-178" fmla="*/ 1110771 h 1630119"/>
              <a:gd name="connsiteX4-179" fmla="*/ 0 w 1632921"/>
              <a:gd name="connsiteY4-180" fmla="*/ 1630119 h 1630119"/>
              <a:gd name="connsiteX0-181" fmla="*/ 0 w 1599491"/>
              <a:gd name="connsiteY0-182" fmla="*/ 1692005 h 1692005"/>
              <a:gd name="connsiteX1-183" fmla="*/ 551085 w 1599491"/>
              <a:gd name="connsiteY1-184" fmla="*/ 575574 h 1692005"/>
              <a:gd name="connsiteX2-185" fmla="*/ 1599491 w 1599491"/>
              <a:gd name="connsiteY2-186" fmla="*/ 0 h 1692005"/>
              <a:gd name="connsiteX3-187" fmla="*/ 1081996 w 1599491"/>
              <a:gd name="connsiteY3-188" fmla="*/ 1110771 h 1692005"/>
              <a:gd name="connsiteX4-189" fmla="*/ 0 w 1599491"/>
              <a:gd name="connsiteY4-190" fmla="*/ 1692005 h 169200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599491" h="1692005">
                <a:moveTo>
                  <a:pt x="0" y="1692005"/>
                </a:moveTo>
                <a:lnTo>
                  <a:pt x="551085" y="575574"/>
                </a:lnTo>
                <a:lnTo>
                  <a:pt x="1599491" y="0"/>
                </a:lnTo>
                <a:lnTo>
                  <a:pt x="1081996" y="1110771"/>
                </a:lnTo>
                <a:lnTo>
                  <a:pt x="0" y="1692005"/>
                </a:lnTo>
                <a:close/>
              </a:path>
            </a:pathLst>
          </a:custGeom>
          <a:solidFill>
            <a:srgbClr val="FFFF00">
              <a:alpha val="87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 bwMode="auto">
          <a:xfrm>
            <a:off x="706206" y="2124059"/>
            <a:ext cx="1871663" cy="1198563"/>
          </a:xfrm>
          <a:prstGeom prst="rect">
            <a:avLst/>
          </a:prstGeom>
          <a:solidFill>
            <a:srgbClr val="FFC000">
              <a:alpha val="21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7" name="平行四边形 6"/>
          <p:cNvSpPr/>
          <p:nvPr/>
        </p:nvSpPr>
        <p:spPr bwMode="auto">
          <a:xfrm>
            <a:off x="714144" y="2379646"/>
            <a:ext cx="2578100" cy="966788"/>
          </a:xfrm>
          <a:prstGeom prst="parallelogram">
            <a:avLst>
              <a:gd name="adj" fmla="val 78827"/>
            </a:avLst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 bwMode="auto">
          <a:xfrm>
            <a:off x="1425344" y="1463659"/>
            <a:ext cx="0" cy="936625"/>
          </a:xfrm>
          <a:prstGeom prst="line">
            <a:avLst/>
          </a:prstGeom>
          <a:noFill/>
          <a:ln w="1587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9" name="直接连接符 8"/>
          <p:cNvCxnSpPr/>
          <p:nvPr/>
        </p:nvCxnSpPr>
        <p:spPr bwMode="auto">
          <a:xfrm flipV="1">
            <a:off x="1411056" y="2360596"/>
            <a:ext cx="1873250" cy="25400"/>
          </a:xfrm>
          <a:prstGeom prst="line">
            <a:avLst/>
          </a:prstGeom>
          <a:noFill/>
          <a:ln w="1587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10" name="直接连接符 9"/>
          <p:cNvCxnSpPr/>
          <p:nvPr/>
        </p:nvCxnSpPr>
        <p:spPr bwMode="auto">
          <a:xfrm flipH="1">
            <a:off x="2584219" y="2379646"/>
            <a:ext cx="708025" cy="941388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11" name="直接连接符 10"/>
          <p:cNvCxnSpPr/>
          <p:nvPr/>
        </p:nvCxnSpPr>
        <p:spPr bwMode="auto">
          <a:xfrm flipV="1">
            <a:off x="1425344" y="2378059"/>
            <a:ext cx="1169988" cy="20638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12" name="直接连接符 11"/>
          <p:cNvCxnSpPr/>
          <p:nvPr/>
        </p:nvCxnSpPr>
        <p:spPr bwMode="auto">
          <a:xfrm>
            <a:off x="2577869" y="2378059"/>
            <a:ext cx="714375" cy="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11277" name="Text Box 11"/>
          <p:cNvSpPr txBox="1"/>
          <p:nvPr/>
        </p:nvSpPr>
        <p:spPr>
          <a:xfrm>
            <a:off x="396644" y="3197209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1278" name="Text Box 16"/>
          <p:cNvSpPr txBox="1"/>
          <p:nvPr/>
        </p:nvSpPr>
        <p:spPr>
          <a:xfrm>
            <a:off x="312506" y="1990709"/>
            <a:ext cx="354013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i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sz="2000" i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1279" name="TextBox 1"/>
          <p:cNvSpPr txBox="1"/>
          <p:nvPr/>
        </p:nvSpPr>
        <p:spPr>
          <a:xfrm>
            <a:off x="2442931" y="3274996"/>
            <a:ext cx="3143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D</a:t>
            </a:r>
            <a:endParaRPr lang="zh-CN" altLang="en-US" sz="2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" name="Text Box 12"/>
          <p:cNvSpPr txBox="1"/>
          <p:nvPr/>
        </p:nvSpPr>
        <p:spPr>
          <a:xfrm>
            <a:off x="3336694" y="809609"/>
            <a:ext cx="354012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1281" name="TextBox 2"/>
          <p:cNvSpPr txBox="1"/>
          <p:nvPr/>
        </p:nvSpPr>
        <p:spPr>
          <a:xfrm>
            <a:off x="2285984" y="1714488"/>
            <a:ext cx="3143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E</a:t>
            </a:r>
            <a:endParaRPr lang="zh-CN" altLang="en-US" sz="2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3" name="矩形 22"/>
          <p:cNvSpPr/>
          <p:nvPr/>
        </p:nvSpPr>
        <p:spPr bwMode="auto">
          <a:xfrm>
            <a:off x="2561994" y="2130409"/>
            <a:ext cx="1871663" cy="1200150"/>
          </a:xfrm>
          <a:prstGeom prst="rect">
            <a:avLst/>
          </a:prstGeom>
          <a:solidFill>
            <a:srgbClr val="3399FF">
              <a:alpha val="67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4" name="Text Box 12"/>
          <p:cNvSpPr txBox="1"/>
          <p:nvPr/>
        </p:nvSpPr>
        <p:spPr>
          <a:xfrm>
            <a:off x="4527319" y="1963721"/>
            <a:ext cx="354012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1" name="平行四边形 20"/>
          <p:cNvSpPr/>
          <p:nvPr/>
        </p:nvSpPr>
        <p:spPr bwMode="auto">
          <a:xfrm>
            <a:off x="687052" y="1156632"/>
            <a:ext cx="2630488" cy="966788"/>
          </a:xfrm>
          <a:prstGeom prst="parallelogram">
            <a:avLst>
              <a:gd name="adj" fmla="val 78827"/>
            </a:avLst>
          </a:prstGeom>
          <a:solidFill>
            <a:srgbClr val="FFC000">
              <a:alpha val="20000"/>
            </a:srgbClr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cxnSp>
        <p:nvCxnSpPr>
          <p:cNvPr id="20" name="直接连接符 19"/>
          <p:cNvCxnSpPr>
            <a:stCxn id="5" idx="2"/>
          </p:cNvCxnSpPr>
          <p:nvPr/>
        </p:nvCxnSpPr>
        <p:spPr bwMode="auto">
          <a:xfrm flipV="1">
            <a:off x="709381" y="2131996"/>
            <a:ext cx="3724275" cy="1212850"/>
          </a:xfrm>
          <a:prstGeom prst="line">
            <a:avLst/>
          </a:prstGeom>
          <a:noFill/>
          <a:ln w="349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22" name="TextBox 2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769362" y="1627487"/>
            <a:ext cx="3360920" cy="862672"/>
          </a:xfrm>
          <a:prstGeom prst="rect">
            <a:avLst/>
          </a:prstGeom>
          <a:blipFill rotWithShape="1">
            <a:blip r:embed="rId1"/>
            <a:stretch>
              <a:fillRect l="-6341" b="-26950"/>
            </a:stretch>
          </a:blipFill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noFill/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 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noFill/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5" name="TextBox 2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788024" y="2787311"/>
            <a:ext cx="2214324" cy="765915"/>
          </a:xfrm>
          <a:prstGeom prst="rect">
            <a:avLst/>
          </a:prstGeom>
          <a:blipFill rotWithShape="1">
            <a:blip r:embed="rId2"/>
            <a:stretch>
              <a:fillRect l="-9615" t="-10317" b="-29365"/>
            </a:stretch>
          </a:blipFill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noFill/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 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noFill/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72066" y="262574"/>
            <a:ext cx="2709396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3399FF"/>
                </a:solidFill>
                <a:latin typeface="宋体" panose="02010600030101010101" pitchFamily="2" charset="-122"/>
              </a:rPr>
              <a:t>展开前面和右面</a:t>
            </a:r>
            <a:endParaRPr lang="zh-CN" altLang="en-US" sz="2800" b="1" dirty="0">
              <a:solidFill>
                <a:srgbClr val="3399FF"/>
              </a:solidFill>
              <a:latin typeface="宋体" panose="02010600030101010101" pitchFamily="2" charset="-122"/>
            </a:endParaRPr>
          </a:p>
        </p:txBody>
      </p:sp>
      <p:sp>
        <p:nvSpPr>
          <p:cNvPr id="26" name="Text Box 3"/>
          <p:cNvSpPr txBox="1"/>
          <p:nvPr/>
        </p:nvSpPr>
        <p:spPr>
          <a:xfrm>
            <a:off x="500034" y="252691"/>
            <a:ext cx="4152099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最短路径问题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长方体</a:t>
            </a:r>
            <a:endParaRPr lang="zh-CN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500166" y="3357562"/>
            <a:ext cx="392113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6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286116" y="3357562"/>
            <a:ext cx="39211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4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459056" y="2524108"/>
            <a:ext cx="390525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3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grpSp>
        <p:nvGrpSpPr>
          <p:cNvPr id="31" name="Group 12"/>
          <p:cNvGrpSpPr/>
          <p:nvPr/>
        </p:nvGrpSpPr>
        <p:grpSpPr bwMode="auto">
          <a:xfrm>
            <a:off x="172776" y="3309926"/>
            <a:ext cx="320675" cy="180975"/>
            <a:chOff x="0" y="0"/>
            <a:chExt cx="404" cy="269"/>
          </a:xfrm>
        </p:grpSpPr>
        <p:sp>
          <p:nvSpPr>
            <p:cNvPr id="32" name="Oval 13"/>
            <p:cNvSpPr>
              <a:spLocks noChangeArrowheads="1"/>
            </p:cNvSpPr>
            <p:nvPr/>
          </p:nvSpPr>
          <p:spPr bwMode="auto">
            <a:xfrm>
              <a:off x="0" y="90"/>
              <a:ext cx="307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" name="Oval 14"/>
            <p:cNvSpPr>
              <a:spLocks noChangeArrowheads="1"/>
            </p:cNvSpPr>
            <p:nvPr/>
          </p:nvSpPr>
          <p:spPr bwMode="auto">
            <a:xfrm>
              <a:off x="262" y="45"/>
              <a:ext cx="91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" name="Freeform 15"/>
            <p:cNvSpPr/>
            <p:nvPr/>
          </p:nvSpPr>
          <p:spPr bwMode="auto">
            <a:xfrm>
              <a:off x="316" y="9"/>
              <a:ext cx="37" cy="25"/>
            </a:xfrm>
            <a:custGeom>
              <a:avLst/>
              <a:gdLst>
                <a:gd name="T0" fmla="*/ 0 w 37"/>
                <a:gd name="T1" fmla="*/ 25 h 25"/>
                <a:gd name="T2" fmla="*/ 37 w 37"/>
                <a:gd name="T3" fmla="*/ 0 h 25"/>
                <a:gd name="T4" fmla="*/ 0 w 37"/>
                <a:gd name="T5" fmla="*/ 25 h 25"/>
                <a:gd name="T6" fmla="*/ 0 60000 65536"/>
                <a:gd name="T7" fmla="*/ 0 60000 65536"/>
                <a:gd name="T8" fmla="*/ 0 60000 65536"/>
                <a:gd name="T9" fmla="*/ 0 w 37"/>
                <a:gd name="T10" fmla="*/ 0 h 25"/>
                <a:gd name="T11" fmla="*/ 37 w 37"/>
                <a:gd name="T12" fmla="*/ 25 h 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7" h="25">
                  <a:moveTo>
                    <a:pt x="0" y="25"/>
                  </a:moveTo>
                  <a:cubicBezTo>
                    <a:pt x="12" y="17"/>
                    <a:pt x="37" y="0"/>
                    <a:pt x="37" y="0"/>
                  </a:cubicBezTo>
                  <a:cubicBezTo>
                    <a:pt x="37" y="0"/>
                    <a:pt x="12" y="17"/>
                    <a:pt x="0" y="25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16"/>
            <p:cNvSpPr/>
            <p:nvPr/>
          </p:nvSpPr>
          <p:spPr bwMode="auto">
            <a:xfrm>
              <a:off x="328" y="46"/>
              <a:ext cx="76" cy="25"/>
            </a:xfrm>
            <a:custGeom>
              <a:avLst/>
              <a:gdLst>
                <a:gd name="T0" fmla="*/ 0 w 76"/>
                <a:gd name="T1" fmla="*/ 25 h 25"/>
                <a:gd name="T2" fmla="*/ 76 w 76"/>
                <a:gd name="T3" fmla="*/ 0 h 25"/>
                <a:gd name="T4" fmla="*/ 0 60000 65536"/>
                <a:gd name="T5" fmla="*/ 0 60000 65536"/>
                <a:gd name="T6" fmla="*/ 0 w 76"/>
                <a:gd name="T7" fmla="*/ 0 h 25"/>
                <a:gd name="T8" fmla="*/ 76 w 76"/>
                <a:gd name="T9" fmla="*/ 25 h 2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6" h="25">
                  <a:moveTo>
                    <a:pt x="0" y="25"/>
                  </a:moveTo>
                  <a:cubicBezTo>
                    <a:pt x="25" y="17"/>
                    <a:pt x="76" y="0"/>
                    <a:pt x="76" y="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17"/>
            <p:cNvSpPr/>
            <p:nvPr/>
          </p:nvSpPr>
          <p:spPr bwMode="auto">
            <a:xfrm>
              <a:off x="291" y="146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18"/>
            <p:cNvSpPr/>
            <p:nvPr/>
          </p:nvSpPr>
          <p:spPr bwMode="auto">
            <a:xfrm>
              <a:off x="262" y="181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19"/>
            <p:cNvSpPr/>
            <p:nvPr/>
          </p:nvSpPr>
          <p:spPr bwMode="auto">
            <a:xfrm>
              <a:off x="141" y="9"/>
              <a:ext cx="125" cy="87"/>
            </a:xfrm>
            <a:custGeom>
              <a:avLst/>
              <a:gdLst>
                <a:gd name="T0" fmla="*/ 125 w 125"/>
                <a:gd name="T1" fmla="*/ 87 h 87"/>
                <a:gd name="T2" fmla="*/ 37 w 125"/>
                <a:gd name="T3" fmla="*/ 0 h 87"/>
                <a:gd name="T4" fmla="*/ 0 w 125"/>
                <a:gd name="T5" fmla="*/ 50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20"/>
            <p:cNvSpPr/>
            <p:nvPr/>
          </p:nvSpPr>
          <p:spPr bwMode="auto">
            <a:xfrm>
              <a:off x="46" y="0"/>
              <a:ext cx="216" cy="136"/>
            </a:xfrm>
            <a:custGeom>
              <a:avLst/>
              <a:gdLst>
                <a:gd name="T0" fmla="*/ 9943 w 125"/>
                <a:gd name="T1" fmla="*/ 3108 h 87"/>
                <a:gd name="T2" fmla="*/ 2962 w 125"/>
                <a:gd name="T3" fmla="*/ 0 h 87"/>
                <a:gd name="T4" fmla="*/ 0 w 125"/>
                <a:gd name="T5" fmla="*/ 1784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67 -0.01226 L 0.45122 -0.1801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00" y="-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43" dur="20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45" dur="2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57" dur="2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277" grpId="0"/>
      <p:bldP spid="11278" grpId="0"/>
      <p:bldP spid="11279" grpId="0"/>
      <p:bldP spid="17" grpId="0"/>
      <p:bldP spid="23" grpId="0" animBg="1"/>
      <p:bldP spid="23" grpId="1" animBg="1"/>
      <p:bldP spid="24" grpId="0"/>
      <p:bldP spid="24" grpId="1"/>
      <p:bldP spid="27" grpId="1"/>
      <p:bldP spid="28" grpId="0"/>
      <p:bldP spid="28" grpId="1"/>
      <p:bldP spid="29" grpId="0"/>
      <p:bldP spid="29" grpId="1"/>
      <p:bldP spid="30" grpId="0"/>
      <p:bldP spid="30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 bwMode="auto">
          <a:xfrm flipH="1">
            <a:off x="1539875" y="2593972"/>
            <a:ext cx="719138" cy="949325"/>
          </a:xfrm>
          <a:prstGeom prst="line">
            <a:avLst/>
          </a:prstGeom>
          <a:noFill/>
          <a:ln w="1587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24" name="平行四边形 3"/>
          <p:cNvSpPr/>
          <p:nvPr/>
        </p:nvSpPr>
        <p:spPr bwMode="auto">
          <a:xfrm rot="9314947">
            <a:off x="3003550" y="1638297"/>
            <a:ext cx="1593850" cy="1647825"/>
          </a:xfrm>
          <a:custGeom>
            <a:avLst/>
            <a:gdLst>
              <a:gd name="connsiteX0" fmla="*/ 0 w 2032795"/>
              <a:gd name="connsiteY0" fmla="*/ 2171945 h 2171945"/>
              <a:gd name="connsiteX1" fmla="*/ 827937 w 2032795"/>
              <a:gd name="connsiteY1" fmla="*/ 0 h 2171945"/>
              <a:gd name="connsiteX2" fmla="*/ 2032795 w 2032795"/>
              <a:gd name="connsiteY2" fmla="*/ 0 h 2171945"/>
              <a:gd name="connsiteX3" fmla="*/ 1204858 w 2032795"/>
              <a:gd name="connsiteY3" fmla="*/ 2171945 h 2171945"/>
              <a:gd name="connsiteX4" fmla="*/ 0 w 2032795"/>
              <a:gd name="connsiteY4" fmla="*/ 2171945 h 2171945"/>
              <a:gd name="connsiteX0-1" fmla="*/ 0 w 1671005"/>
              <a:gd name="connsiteY0-2" fmla="*/ 2597268 h 2597268"/>
              <a:gd name="connsiteX1-3" fmla="*/ 466147 w 1671005"/>
              <a:gd name="connsiteY1-4" fmla="*/ 0 h 2597268"/>
              <a:gd name="connsiteX2-5" fmla="*/ 1671005 w 1671005"/>
              <a:gd name="connsiteY2-6" fmla="*/ 0 h 2597268"/>
              <a:gd name="connsiteX3-7" fmla="*/ 843068 w 1671005"/>
              <a:gd name="connsiteY3-8" fmla="*/ 2171945 h 2597268"/>
              <a:gd name="connsiteX4-9" fmla="*/ 0 w 1671005"/>
              <a:gd name="connsiteY4-10" fmla="*/ 2597268 h 2597268"/>
              <a:gd name="connsiteX0-11" fmla="*/ 0 w 1671005"/>
              <a:gd name="connsiteY0-12" fmla="*/ 2597268 h 2597268"/>
              <a:gd name="connsiteX1-13" fmla="*/ 466147 w 1671005"/>
              <a:gd name="connsiteY1-14" fmla="*/ 0 h 2597268"/>
              <a:gd name="connsiteX2-15" fmla="*/ 1671005 w 1671005"/>
              <a:gd name="connsiteY2-16" fmla="*/ 0 h 2597268"/>
              <a:gd name="connsiteX3-17" fmla="*/ 1187365 w 1671005"/>
              <a:gd name="connsiteY3-18" fmla="*/ 2044933 h 2597268"/>
              <a:gd name="connsiteX4-19" fmla="*/ 0 w 1671005"/>
              <a:gd name="connsiteY4-20" fmla="*/ 2597268 h 2597268"/>
              <a:gd name="connsiteX0-21" fmla="*/ 0 w 1956794"/>
              <a:gd name="connsiteY0-22" fmla="*/ 2597268 h 2597268"/>
              <a:gd name="connsiteX1-23" fmla="*/ 466147 w 1956794"/>
              <a:gd name="connsiteY1-24" fmla="*/ 0 h 2597268"/>
              <a:gd name="connsiteX2-25" fmla="*/ 1956794 w 1956794"/>
              <a:gd name="connsiteY2-26" fmla="*/ 295037 h 2597268"/>
              <a:gd name="connsiteX3-27" fmla="*/ 1187365 w 1956794"/>
              <a:gd name="connsiteY3-28" fmla="*/ 2044933 h 2597268"/>
              <a:gd name="connsiteX4-29" fmla="*/ 0 w 1956794"/>
              <a:gd name="connsiteY4-30" fmla="*/ 2597268 h 2597268"/>
              <a:gd name="connsiteX0-31" fmla="*/ 0 w 1956794"/>
              <a:gd name="connsiteY0-32" fmla="*/ 2302231 h 2302231"/>
              <a:gd name="connsiteX1-33" fmla="*/ 865102 w 1956794"/>
              <a:gd name="connsiteY1-34" fmla="*/ 256272 h 2302231"/>
              <a:gd name="connsiteX2-35" fmla="*/ 1956794 w 1956794"/>
              <a:gd name="connsiteY2-36" fmla="*/ 0 h 2302231"/>
              <a:gd name="connsiteX3-37" fmla="*/ 1187365 w 1956794"/>
              <a:gd name="connsiteY3-38" fmla="*/ 1749896 h 2302231"/>
              <a:gd name="connsiteX4-39" fmla="*/ 0 w 1956794"/>
              <a:gd name="connsiteY4-40" fmla="*/ 2302231 h 2302231"/>
              <a:gd name="connsiteX0-41" fmla="*/ 0 w 1846328"/>
              <a:gd name="connsiteY0-42" fmla="*/ 2298732 h 2298732"/>
              <a:gd name="connsiteX1-43" fmla="*/ 754636 w 1846328"/>
              <a:gd name="connsiteY1-44" fmla="*/ 256272 h 2298732"/>
              <a:gd name="connsiteX2-45" fmla="*/ 1846328 w 1846328"/>
              <a:gd name="connsiteY2-46" fmla="*/ 0 h 2298732"/>
              <a:gd name="connsiteX3-47" fmla="*/ 1076899 w 1846328"/>
              <a:gd name="connsiteY3-48" fmla="*/ 1749896 h 2298732"/>
              <a:gd name="connsiteX4-49" fmla="*/ 0 w 1846328"/>
              <a:gd name="connsiteY4-50" fmla="*/ 2298732 h 2298732"/>
              <a:gd name="connsiteX0-51" fmla="*/ 0 w 1846328"/>
              <a:gd name="connsiteY0-52" fmla="*/ 2298732 h 2298732"/>
              <a:gd name="connsiteX1-53" fmla="*/ 936731 w 1846328"/>
              <a:gd name="connsiteY1-54" fmla="*/ 244975 h 2298732"/>
              <a:gd name="connsiteX2-55" fmla="*/ 1846328 w 1846328"/>
              <a:gd name="connsiteY2-56" fmla="*/ 0 h 2298732"/>
              <a:gd name="connsiteX3-57" fmla="*/ 1076899 w 1846328"/>
              <a:gd name="connsiteY3-58" fmla="*/ 1749896 h 2298732"/>
              <a:gd name="connsiteX4-59" fmla="*/ 0 w 1846328"/>
              <a:gd name="connsiteY4-60" fmla="*/ 2298732 h 2298732"/>
              <a:gd name="connsiteX0-61" fmla="*/ 0 w 1847202"/>
              <a:gd name="connsiteY0-62" fmla="*/ 2271115 h 2271115"/>
              <a:gd name="connsiteX1-63" fmla="*/ 936731 w 1847202"/>
              <a:gd name="connsiteY1-64" fmla="*/ 217358 h 2271115"/>
              <a:gd name="connsiteX2-65" fmla="*/ 1847202 w 1847202"/>
              <a:gd name="connsiteY2-66" fmla="*/ 0 h 2271115"/>
              <a:gd name="connsiteX3-67" fmla="*/ 1076899 w 1847202"/>
              <a:gd name="connsiteY3-68" fmla="*/ 1722279 h 2271115"/>
              <a:gd name="connsiteX4-69" fmla="*/ 0 w 1847202"/>
              <a:gd name="connsiteY4-70" fmla="*/ 2271115 h 2271115"/>
              <a:gd name="connsiteX0-71" fmla="*/ 0 w 1847202"/>
              <a:gd name="connsiteY0-72" fmla="*/ 2271115 h 2271115"/>
              <a:gd name="connsiteX1-73" fmla="*/ 867726 w 1847202"/>
              <a:gd name="connsiteY1-74" fmla="*/ 308006 h 2271115"/>
              <a:gd name="connsiteX2-75" fmla="*/ 1847202 w 1847202"/>
              <a:gd name="connsiteY2-76" fmla="*/ 0 h 2271115"/>
              <a:gd name="connsiteX3-77" fmla="*/ 1076899 w 1847202"/>
              <a:gd name="connsiteY3-78" fmla="*/ 1722279 h 2271115"/>
              <a:gd name="connsiteX4-79" fmla="*/ 0 w 1847202"/>
              <a:gd name="connsiteY4-80" fmla="*/ 2271115 h 2271115"/>
              <a:gd name="connsiteX0-81" fmla="*/ 0 w 1847202"/>
              <a:gd name="connsiteY0-82" fmla="*/ 2271115 h 2271115"/>
              <a:gd name="connsiteX1-83" fmla="*/ 864302 w 1847202"/>
              <a:gd name="connsiteY1-84" fmla="*/ 374460 h 2271115"/>
              <a:gd name="connsiteX2-85" fmla="*/ 1847202 w 1847202"/>
              <a:gd name="connsiteY2-86" fmla="*/ 0 h 2271115"/>
              <a:gd name="connsiteX3-87" fmla="*/ 1076899 w 1847202"/>
              <a:gd name="connsiteY3-88" fmla="*/ 1722279 h 2271115"/>
              <a:gd name="connsiteX4-89" fmla="*/ 0 w 1847202"/>
              <a:gd name="connsiteY4-90" fmla="*/ 2271115 h 2271115"/>
              <a:gd name="connsiteX0-91" fmla="*/ 0 w 1847202"/>
              <a:gd name="connsiteY0-92" fmla="*/ 2271115 h 2271115"/>
              <a:gd name="connsiteX1-93" fmla="*/ 810018 w 1847202"/>
              <a:gd name="connsiteY1-94" fmla="*/ 580748 h 2271115"/>
              <a:gd name="connsiteX2-95" fmla="*/ 1847202 w 1847202"/>
              <a:gd name="connsiteY2-96" fmla="*/ 0 h 2271115"/>
              <a:gd name="connsiteX3-97" fmla="*/ 1076899 w 1847202"/>
              <a:gd name="connsiteY3-98" fmla="*/ 1722279 h 2271115"/>
              <a:gd name="connsiteX4-99" fmla="*/ 0 w 1847202"/>
              <a:gd name="connsiteY4-100" fmla="*/ 2271115 h 2271115"/>
              <a:gd name="connsiteX0-101" fmla="*/ 0 w 1835981"/>
              <a:gd name="connsiteY0-102" fmla="*/ 2276288 h 2276288"/>
              <a:gd name="connsiteX1-103" fmla="*/ 810018 w 1835981"/>
              <a:gd name="connsiteY1-104" fmla="*/ 585921 h 2276288"/>
              <a:gd name="connsiteX2-105" fmla="*/ 1835981 w 1835981"/>
              <a:gd name="connsiteY2-106" fmla="*/ 0 h 2276288"/>
              <a:gd name="connsiteX3-107" fmla="*/ 1076899 w 1835981"/>
              <a:gd name="connsiteY3-108" fmla="*/ 1727452 h 2276288"/>
              <a:gd name="connsiteX4-109" fmla="*/ 0 w 1835981"/>
              <a:gd name="connsiteY4-110" fmla="*/ 2276288 h 2276288"/>
              <a:gd name="connsiteX0-111" fmla="*/ 0 w 1858424"/>
              <a:gd name="connsiteY0-112" fmla="*/ 2265941 h 2265941"/>
              <a:gd name="connsiteX1-113" fmla="*/ 810018 w 1858424"/>
              <a:gd name="connsiteY1-114" fmla="*/ 575574 h 2265941"/>
              <a:gd name="connsiteX2-115" fmla="*/ 1858424 w 1858424"/>
              <a:gd name="connsiteY2-116" fmla="*/ 0 h 2265941"/>
              <a:gd name="connsiteX3-117" fmla="*/ 1076899 w 1858424"/>
              <a:gd name="connsiteY3-118" fmla="*/ 1717105 h 2265941"/>
              <a:gd name="connsiteX4-119" fmla="*/ 0 w 1858424"/>
              <a:gd name="connsiteY4-120" fmla="*/ 2265941 h 2265941"/>
              <a:gd name="connsiteX0-121" fmla="*/ 0 w 1848077"/>
              <a:gd name="connsiteY0-122" fmla="*/ 2243497 h 2243497"/>
              <a:gd name="connsiteX1-123" fmla="*/ 799671 w 1848077"/>
              <a:gd name="connsiteY1-124" fmla="*/ 575574 h 2243497"/>
              <a:gd name="connsiteX2-125" fmla="*/ 1848077 w 1848077"/>
              <a:gd name="connsiteY2-126" fmla="*/ 0 h 2243497"/>
              <a:gd name="connsiteX3-127" fmla="*/ 1066552 w 1848077"/>
              <a:gd name="connsiteY3-128" fmla="*/ 1717105 h 2243497"/>
              <a:gd name="connsiteX4-129" fmla="*/ 0 w 1848077"/>
              <a:gd name="connsiteY4-130" fmla="*/ 2243497 h 2243497"/>
              <a:gd name="connsiteX0-131" fmla="*/ 0 w 1814412"/>
              <a:gd name="connsiteY0-132" fmla="*/ 2259017 h 2259017"/>
              <a:gd name="connsiteX1-133" fmla="*/ 766006 w 1814412"/>
              <a:gd name="connsiteY1-134" fmla="*/ 575574 h 2259017"/>
              <a:gd name="connsiteX2-135" fmla="*/ 1814412 w 1814412"/>
              <a:gd name="connsiteY2-136" fmla="*/ 0 h 2259017"/>
              <a:gd name="connsiteX3-137" fmla="*/ 1032887 w 1814412"/>
              <a:gd name="connsiteY3-138" fmla="*/ 1717105 h 2259017"/>
              <a:gd name="connsiteX4-139" fmla="*/ 0 w 1814412"/>
              <a:gd name="connsiteY4-140" fmla="*/ 2259017 h 2259017"/>
              <a:gd name="connsiteX0-141" fmla="*/ 0 w 1814412"/>
              <a:gd name="connsiteY0-142" fmla="*/ 2259017 h 2259017"/>
              <a:gd name="connsiteX1-143" fmla="*/ 766006 w 1814412"/>
              <a:gd name="connsiteY1-144" fmla="*/ 575574 h 2259017"/>
              <a:gd name="connsiteX2-145" fmla="*/ 1814412 w 1814412"/>
              <a:gd name="connsiteY2-146" fmla="*/ 0 h 2259017"/>
              <a:gd name="connsiteX3-147" fmla="*/ 1315579 w 1814412"/>
              <a:gd name="connsiteY3-148" fmla="*/ 1103885 h 2259017"/>
              <a:gd name="connsiteX4-149" fmla="*/ 0 w 1814412"/>
              <a:gd name="connsiteY4-150" fmla="*/ 2259017 h 2259017"/>
              <a:gd name="connsiteX0-151" fmla="*/ 0 w 1594597"/>
              <a:gd name="connsiteY0-152" fmla="*/ 1647788 h 1647788"/>
              <a:gd name="connsiteX1-153" fmla="*/ 546191 w 1594597"/>
              <a:gd name="connsiteY1-154" fmla="*/ 575574 h 1647788"/>
              <a:gd name="connsiteX2-155" fmla="*/ 1594597 w 1594597"/>
              <a:gd name="connsiteY2-156" fmla="*/ 0 h 1647788"/>
              <a:gd name="connsiteX3-157" fmla="*/ 1095764 w 1594597"/>
              <a:gd name="connsiteY3-158" fmla="*/ 1103885 h 1647788"/>
              <a:gd name="connsiteX4-159" fmla="*/ 0 w 1594597"/>
              <a:gd name="connsiteY4-160" fmla="*/ 1647788 h 16477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594597" h="1647788">
                <a:moveTo>
                  <a:pt x="0" y="1647788"/>
                </a:moveTo>
                <a:lnTo>
                  <a:pt x="546191" y="575574"/>
                </a:lnTo>
                <a:lnTo>
                  <a:pt x="1594597" y="0"/>
                </a:lnTo>
                <a:lnTo>
                  <a:pt x="1095764" y="1103885"/>
                </a:lnTo>
                <a:lnTo>
                  <a:pt x="0" y="1647788"/>
                </a:lnTo>
                <a:close/>
              </a:path>
            </a:pathLst>
          </a:custGeom>
          <a:solidFill>
            <a:srgbClr val="FFFF00">
              <a:alpha val="87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cxnSp>
        <p:nvCxnSpPr>
          <p:cNvPr id="25" name="直接连接符 24"/>
          <p:cNvCxnSpPr/>
          <p:nvPr/>
        </p:nvCxnSpPr>
        <p:spPr bwMode="auto">
          <a:xfrm flipH="1">
            <a:off x="1560513" y="2597147"/>
            <a:ext cx="720725" cy="938213"/>
          </a:xfrm>
          <a:prstGeom prst="line">
            <a:avLst/>
          </a:prstGeom>
          <a:noFill/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26" name="平行四边形 3"/>
          <p:cNvSpPr/>
          <p:nvPr/>
        </p:nvSpPr>
        <p:spPr bwMode="auto">
          <a:xfrm rot="9314947">
            <a:off x="1114425" y="1616072"/>
            <a:ext cx="1600200" cy="1692275"/>
          </a:xfrm>
          <a:custGeom>
            <a:avLst/>
            <a:gdLst>
              <a:gd name="connsiteX0" fmla="*/ 0 w 2032795"/>
              <a:gd name="connsiteY0" fmla="*/ 2171945 h 2171945"/>
              <a:gd name="connsiteX1" fmla="*/ 827937 w 2032795"/>
              <a:gd name="connsiteY1" fmla="*/ 0 h 2171945"/>
              <a:gd name="connsiteX2" fmla="*/ 2032795 w 2032795"/>
              <a:gd name="connsiteY2" fmla="*/ 0 h 2171945"/>
              <a:gd name="connsiteX3" fmla="*/ 1204858 w 2032795"/>
              <a:gd name="connsiteY3" fmla="*/ 2171945 h 2171945"/>
              <a:gd name="connsiteX4" fmla="*/ 0 w 2032795"/>
              <a:gd name="connsiteY4" fmla="*/ 2171945 h 2171945"/>
              <a:gd name="connsiteX0-1" fmla="*/ 0 w 1671005"/>
              <a:gd name="connsiteY0-2" fmla="*/ 2597268 h 2597268"/>
              <a:gd name="connsiteX1-3" fmla="*/ 466147 w 1671005"/>
              <a:gd name="connsiteY1-4" fmla="*/ 0 h 2597268"/>
              <a:gd name="connsiteX2-5" fmla="*/ 1671005 w 1671005"/>
              <a:gd name="connsiteY2-6" fmla="*/ 0 h 2597268"/>
              <a:gd name="connsiteX3-7" fmla="*/ 843068 w 1671005"/>
              <a:gd name="connsiteY3-8" fmla="*/ 2171945 h 2597268"/>
              <a:gd name="connsiteX4-9" fmla="*/ 0 w 1671005"/>
              <a:gd name="connsiteY4-10" fmla="*/ 2597268 h 2597268"/>
              <a:gd name="connsiteX0-11" fmla="*/ 0 w 1671005"/>
              <a:gd name="connsiteY0-12" fmla="*/ 2597268 h 2597268"/>
              <a:gd name="connsiteX1-13" fmla="*/ 466147 w 1671005"/>
              <a:gd name="connsiteY1-14" fmla="*/ 0 h 2597268"/>
              <a:gd name="connsiteX2-15" fmla="*/ 1671005 w 1671005"/>
              <a:gd name="connsiteY2-16" fmla="*/ 0 h 2597268"/>
              <a:gd name="connsiteX3-17" fmla="*/ 1187365 w 1671005"/>
              <a:gd name="connsiteY3-18" fmla="*/ 2044933 h 2597268"/>
              <a:gd name="connsiteX4-19" fmla="*/ 0 w 1671005"/>
              <a:gd name="connsiteY4-20" fmla="*/ 2597268 h 2597268"/>
              <a:gd name="connsiteX0-21" fmla="*/ 0 w 1956794"/>
              <a:gd name="connsiteY0-22" fmla="*/ 2597268 h 2597268"/>
              <a:gd name="connsiteX1-23" fmla="*/ 466147 w 1956794"/>
              <a:gd name="connsiteY1-24" fmla="*/ 0 h 2597268"/>
              <a:gd name="connsiteX2-25" fmla="*/ 1956794 w 1956794"/>
              <a:gd name="connsiteY2-26" fmla="*/ 295037 h 2597268"/>
              <a:gd name="connsiteX3-27" fmla="*/ 1187365 w 1956794"/>
              <a:gd name="connsiteY3-28" fmla="*/ 2044933 h 2597268"/>
              <a:gd name="connsiteX4-29" fmla="*/ 0 w 1956794"/>
              <a:gd name="connsiteY4-30" fmla="*/ 2597268 h 2597268"/>
              <a:gd name="connsiteX0-31" fmla="*/ 0 w 1956794"/>
              <a:gd name="connsiteY0-32" fmla="*/ 2302231 h 2302231"/>
              <a:gd name="connsiteX1-33" fmla="*/ 865102 w 1956794"/>
              <a:gd name="connsiteY1-34" fmla="*/ 256272 h 2302231"/>
              <a:gd name="connsiteX2-35" fmla="*/ 1956794 w 1956794"/>
              <a:gd name="connsiteY2-36" fmla="*/ 0 h 2302231"/>
              <a:gd name="connsiteX3-37" fmla="*/ 1187365 w 1956794"/>
              <a:gd name="connsiteY3-38" fmla="*/ 1749896 h 2302231"/>
              <a:gd name="connsiteX4-39" fmla="*/ 0 w 1956794"/>
              <a:gd name="connsiteY4-40" fmla="*/ 2302231 h 2302231"/>
              <a:gd name="connsiteX0-41" fmla="*/ 0 w 1846328"/>
              <a:gd name="connsiteY0-42" fmla="*/ 2298732 h 2298732"/>
              <a:gd name="connsiteX1-43" fmla="*/ 754636 w 1846328"/>
              <a:gd name="connsiteY1-44" fmla="*/ 256272 h 2298732"/>
              <a:gd name="connsiteX2-45" fmla="*/ 1846328 w 1846328"/>
              <a:gd name="connsiteY2-46" fmla="*/ 0 h 2298732"/>
              <a:gd name="connsiteX3-47" fmla="*/ 1076899 w 1846328"/>
              <a:gd name="connsiteY3-48" fmla="*/ 1749896 h 2298732"/>
              <a:gd name="connsiteX4-49" fmla="*/ 0 w 1846328"/>
              <a:gd name="connsiteY4-50" fmla="*/ 2298732 h 2298732"/>
              <a:gd name="connsiteX0-51" fmla="*/ 0 w 1846328"/>
              <a:gd name="connsiteY0-52" fmla="*/ 2298732 h 2298732"/>
              <a:gd name="connsiteX1-53" fmla="*/ 936731 w 1846328"/>
              <a:gd name="connsiteY1-54" fmla="*/ 244975 h 2298732"/>
              <a:gd name="connsiteX2-55" fmla="*/ 1846328 w 1846328"/>
              <a:gd name="connsiteY2-56" fmla="*/ 0 h 2298732"/>
              <a:gd name="connsiteX3-57" fmla="*/ 1076899 w 1846328"/>
              <a:gd name="connsiteY3-58" fmla="*/ 1749896 h 2298732"/>
              <a:gd name="connsiteX4-59" fmla="*/ 0 w 1846328"/>
              <a:gd name="connsiteY4-60" fmla="*/ 2298732 h 2298732"/>
              <a:gd name="connsiteX0-61" fmla="*/ 0 w 1847202"/>
              <a:gd name="connsiteY0-62" fmla="*/ 2271115 h 2271115"/>
              <a:gd name="connsiteX1-63" fmla="*/ 936731 w 1847202"/>
              <a:gd name="connsiteY1-64" fmla="*/ 217358 h 2271115"/>
              <a:gd name="connsiteX2-65" fmla="*/ 1847202 w 1847202"/>
              <a:gd name="connsiteY2-66" fmla="*/ 0 h 2271115"/>
              <a:gd name="connsiteX3-67" fmla="*/ 1076899 w 1847202"/>
              <a:gd name="connsiteY3-68" fmla="*/ 1722279 h 2271115"/>
              <a:gd name="connsiteX4-69" fmla="*/ 0 w 1847202"/>
              <a:gd name="connsiteY4-70" fmla="*/ 2271115 h 2271115"/>
              <a:gd name="connsiteX0-71" fmla="*/ 0 w 1847202"/>
              <a:gd name="connsiteY0-72" fmla="*/ 2271115 h 2271115"/>
              <a:gd name="connsiteX1-73" fmla="*/ 867726 w 1847202"/>
              <a:gd name="connsiteY1-74" fmla="*/ 308006 h 2271115"/>
              <a:gd name="connsiteX2-75" fmla="*/ 1847202 w 1847202"/>
              <a:gd name="connsiteY2-76" fmla="*/ 0 h 2271115"/>
              <a:gd name="connsiteX3-77" fmla="*/ 1076899 w 1847202"/>
              <a:gd name="connsiteY3-78" fmla="*/ 1722279 h 2271115"/>
              <a:gd name="connsiteX4-79" fmla="*/ 0 w 1847202"/>
              <a:gd name="connsiteY4-80" fmla="*/ 2271115 h 2271115"/>
              <a:gd name="connsiteX0-81" fmla="*/ 0 w 1847202"/>
              <a:gd name="connsiteY0-82" fmla="*/ 2271115 h 2271115"/>
              <a:gd name="connsiteX1-83" fmla="*/ 864302 w 1847202"/>
              <a:gd name="connsiteY1-84" fmla="*/ 374460 h 2271115"/>
              <a:gd name="connsiteX2-85" fmla="*/ 1847202 w 1847202"/>
              <a:gd name="connsiteY2-86" fmla="*/ 0 h 2271115"/>
              <a:gd name="connsiteX3-87" fmla="*/ 1076899 w 1847202"/>
              <a:gd name="connsiteY3-88" fmla="*/ 1722279 h 2271115"/>
              <a:gd name="connsiteX4-89" fmla="*/ 0 w 1847202"/>
              <a:gd name="connsiteY4-90" fmla="*/ 2271115 h 2271115"/>
              <a:gd name="connsiteX0-91" fmla="*/ 0 w 1847202"/>
              <a:gd name="connsiteY0-92" fmla="*/ 2271115 h 2271115"/>
              <a:gd name="connsiteX1-93" fmla="*/ 810018 w 1847202"/>
              <a:gd name="connsiteY1-94" fmla="*/ 580748 h 2271115"/>
              <a:gd name="connsiteX2-95" fmla="*/ 1847202 w 1847202"/>
              <a:gd name="connsiteY2-96" fmla="*/ 0 h 2271115"/>
              <a:gd name="connsiteX3-97" fmla="*/ 1076899 w 1847202"/>
              <a:gd name="connsiteY3-98" fmla="*/ 1722279 h 2271115"/>
              <a:gd name="connsiteX4-99" fmla="*/ 0 w 1847202"/>
              <a:gd name="connsiteY4-100" fmla="*/ 2271115 h 2271115"/>
              <a:gd name="connsiteX0-101" fmla="*/ 0 w 1835981"/>
              <a:gd name="connsiteY0-102" fmla="*/ 2276288 h 2276288"/>
              <a:gd name="connsiteX1-103" fmla="*/ 810018 w 1835981"/>
              <a:gd name="connsiteY1-104" fmla="*/ 585921 h 2276288"/>
              <a:gd name="connsiteX2-105" fmla="*/ 1835981 w 1835981"/>
              <a:gd name="connsiteY2-106" fmla="*/ 0 h 2276288"/>
              <a:gd name="connsiteX3-107" fmla="*/ 1076899 w 1835981"/>
              <a:gd name="connsiteY3-108" fmla="*/ 1727452 h 2276288"/>
              <a:gd name="connsiteX4-109" fmla="*/ 0 w 1835981"/>
              <a:gd name="connsiteY4-110" fmla="*/ 2276288 h 2276288"/>
              <a:gd name="connsiteX0-111" fmla="*/ 0 w 1858424"/>
              <a:gd name="connsiteY0-112" fmla="*/ 2265941 h 2265941"/>
              <a:gd name="connsiteX1-113" fmla="*/ 810018 w 1858424"/>
              <a:gd name="connsiteY1-114" fmla="*/ 575574 h 2265941"/>
              <a:gd name="connsiteX2-115" fmla="*/ 1858424 w 1858424"/>
              <a:gd name="connsiteY2-116" fmla="*/ 0 h 2265941"/>
              <a:gd name="connsiteX3-117" fmla="*/ 1076899 w 1858424"/>
              <a:gd name="connsiteY3-118" fmla="*/ 1717105 h 2265941"/>
              <a:gd name="connsiteX4-119" fmla="*/ 0 w 1858424"/>
              <a:gd name="connsiteY4-120" fmla="*/ 2265941 h 2265941"/>
              <a:gd name="connsiteX0-121" fmla="*/ 0 w 1848077"/>
              <a:gd name="connsiteY0-122" fmla="*/ 2243497 h 2243497"/>
              <a:gd name="connsiteX1-123" fmla="*/ 799671 w 1848077"/>
              <a:gd name="connsiteY1-124" fmla="*/ 575574 h 2243497"/>
              <a:gd name="connsiteX2-125" fmla="*/ 1848077 w 1848077"/>
              <a:gd name="connsiteY2-126" fmla="*/ 0 h 2243497"/>
              <a:gd name="connsiteX3-127" fmla="*/ 1066552 w 1848077"/>
              <a:gd name="connsiteY3-128" fmla="*/ 1717105 h 2243497"/>
              <a:gd name="connsiteX4-129" fmla="*/ 0 w 1848077"/>
              <a:gd name="connsiteY4-130" fmla="*/ 2243497 h 2243497"/>
              <a:gd name="connsiteX0-131" fmla="*/ 0 w 1814412"/>
              <a:gd name="connsiteY0-132" fmla="*/ 2259017 h 2259017"/>
              <a:gd name="connsiteX1-133" fmla="*/ 766006 w 1814412"/>
              <a:gd name="connsiteY1-134" fmla="*/ 575574 h 2259017"/>
              <a:gd name="connsiteX2-135" fmla="*/ 1814412 w 1814412"/>
              <a:gd name="connsiteY2-136" fmla="*/ 0 h 2259017"/>
              <a:gd name="connsiteX3-137" fmla="*/ 1032887 w 1814412"/>
              <a:gd name="connsiteY3-138" fmla="*/ 1717105 h 2259017"/>
              <a:gd name="connsiteX4-139" fmla="*/ 0 w 1814412"/>
              <a:gd name="connsiteY4-140" fmla="*/ 2259017 h 2259017"/>
              <a:gd name="connsiteX0-141" fmla="*/ 0 w 1814412"/>
              <a:gd name="connsiteY0-142" fmla="*/ 2259017 h 2259017"/>
              <a:gd name="connsiteX1-143" fmla="*/ 766006 w 1814412"/>
              <a:gd name="connsiteY1-144" fmla="*/ 575574 h 2259017"/>
              <a:gd name="connsiteX2-145" fmla="*/ 1814412 w 1814412"/>
              <a:gd name="connsiteY2-146" fmla="*/ 0 h 2259017"/>
              <a:gd name="connsiteX3-147" fmla="*/ 1296917 w 1814412"/>
              <a:gd name="connsiteY3-148" fmla="*/ 1110771 h 2259017"/>
              <a:gd name="connsiteX4-149" fmla="*/ 0 w 1814412"/>
              <a:gd name="connsiteY4-150" fmla="*/ 2259017 h 2259017"/>
              <a:gd name="connsiteX0-151" fmla="*/ 0 w 1712471"/>
              <a:gd name="connsiteY0-152" fmla="*/ 1701878 h 1701878"/>
              <a:gd name="connsiteX1-153" fmla="*/ 664065 w 1712471"/>
              <a:gd name="connsiteY1-154" fmla="*/ 575574 h 1701878"/>
              <a:gd name="connsiteX2-155" fmla="*/ 1712471 w 1712471"/>
              <a:gd name="connsiteY2-156" fmla="*/ 0 h 1701878"/>
              <a:gd name="connsiteX3-157" fmla="*/ 1194976 w 1712471"/>
              <a:gd name="connsiteY3-158" fmla="*/ 1110771 h 1701878"/>
              <a:gd name="connsiteX4-159" fmla="*/ 0 w 1712471"/>
              <a:gd name="connsiteY4-160" fmla="*/ 1701878 h 1701878"/>
              <a:gd name="connsiteX0-161" fmla="*/ 0 w 1712471"/>
              <a:gd name="connsiteY0-162" fmla="*/ 1701878 h 1701878"/>
              <a:gd name="connsiteX1-163" fmla="*/ 664065 w 1712471"/>
              <a:gd name="connsiteY1-164" fmla="*/ 575574 h 1701878"/>
              <a:gd name="connsiteX2-165" fmla="*/ 1712471 w 1712471"/>
              <a:gd name="connsiteY2-166" fmla="*/ 0 h 1701878"/>
              <a:gd name="connsiteX3-167" fmla="*/ 1194976 w 1712471"/>
              <a:gd name="connsiteY3-168" fmla="*/ 1110771 h 1701878"/>
              <a:gd name="connsiteX4-169" fmla="*/ 0 w 1712471"/>
              <a:gd name="connsiteY4-170" fmla="*/ 1701878 h 1701878"/>
              <a:gd name="connsiteX0-171" fmla="*/ 0 w 1632921"/>
              <a:gd name="connsiteY0-172" fmla="*/ 1630119 h 1630119"/>
              <a:gd name="connsiteX1-173" fmla="*/ 584515 w 1632921"/>
              <a:gd name="connsiteY1-174" fmla="*/ 575574 h 1630119"/>
              <a:gd name="connsiteX2-175" fmla="*/ 1632921 w 1632921"/>
              <a:gd name="connsiteY2-176" fmla="*/ 0 h 1630119"/>
              <a:gd name="connsiteX3-177" fmla="*/ 1115426 w 1632921"/>
              <a:gd name="connsiteY3-178" fmla="*/ 1110771 h 1630119"/>
              <a:gd name="connsiteX4-179" fmla="*/ 0 w 1632921"/>
              <a:gd name="connsiteY4-180" fmla="*/ 1630119 h 1630119"/>
              <a:gd name="connsiteX0-181" fmla="*/ 0 w 1599491"/>
              <a:gd name="connsiteY0-182" fmla="*/ 1692005 h 1692005"/>
              <a:gd name="connsiteX1-183" fmla="*/ 551085 w 1599491"/>
              <a:gd name="connsiteY1-184" fmla="*/ 575574 h 1692005"/>
              <a:gd name="connsiteX2-185" fmla="*/ 1599491 w 1599491"/>
              <a:gd name="connsiteY2-186" fmla="*/ 0 h 1692005"/>
              <a:gd name="connsiteX3-187" fmla="*/ 1081996 w 1599491"/>
              <a:gd name="connsiteY3-188" fmla="*/ 1110771 h 1692005"/>
              <a:gd name="connsiteX4-189" fmla="*/ 0 w 1599491"/>
              <a:gd name="connsiteY4-190" fmla="*/ 1692005 h 169200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599491" h="1692005">
                <a:moveTo>
                  <a:pt x="0" y="1692005"/>
                </a:moveTo>
                <a:lnTo>
                  <a:pt x="551085" y="575574"/>
                </a:lnTo>
                <a:lnTo>
                  <a:pt x="1599491" y="0"/>
                </a:lnTo>
                <a:lnTo>
                  <a:pt x="1081996" y="1110771"/>
                </a:lnTo>
                <a:lnTo>
                  <a:pt x="0" y="1692005"/>
                </a:lnTo>
                <a:close/>
              </a:path>
            </a:pathLst>
          </a:custGeom>
          <a:solidFill>
            <a:srgbClr val="FFFF00">
              <a:alpha val="87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7" name="矩形 26"/>
          <p:cNvSpPr/>
          <p:nvPr/>
        </p:nvSpPr>
        <p:spPr bwMode="auto">
          <a:xfrm>
            <a:off x="1539875" y="2344735"/>
            <a:ext cx="1871663" cy="1198563"/>
          </a:xfrm>
          <a:prstGeom prst="rect">
            <a:avLst/>
          </a:prstGeom>
          <a:solidFill>
            <a:srgbClr val="FFC000">
              <a:alpha val="21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8" name="平行四边形 27"/>
          <p:cNvSpPr/>
          <p:nvPr/>
        </p:nvSpPr>
        <p:spPr bwMode="auto">
          <a:xfrm>
            <a:off x="1547813" y="2600322"/>
            <a:ext cx="2578100" cy="966788"/>
          </a:xfrm>
          <a:prstGeom prst="parallelogram">
            <a:avLst>
              <a:gd name="adj" fmla="val 78827"/>
            </a:avLst>
          </a:prstGeom>
          <a:solidFill>
            <a:srgbClr val="FFC000">
              <a:alpha val="2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cxnSp>
        <p:nvCxnSpPr>
          <p:cNvPr id="29" name="直接连接符 28"/>
          <p:cNvCxnSpPr/>
          <p:nvPr/>
        </p:nvCxnSpPr>
        <p:spPr bwMode="auto">
          <a:xfrm flipH="1">
            <a:off x="2259013" y="1381122"/>
            <a:ext cx="28575" cy="1239838"/>
          </a:xfrm>
          <a:prstGeom prst="line">
            <a:avLst/>
          </a:prstGeom>
          <a:noFill/>
          <a:ln w="1587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30" name="直接连接符 29"/>
          <p:cNvCxnSpPr/>
          <p:nvPr/>
        </p:nvCxnSpPr>
        <p:spPr bwMode="auto">
          <a:xfrm flipV="1">
            <a:off x="2244725" y="2581272"/>
            <a:ext cx="1873250" cy="25400"/>
          </a:xfrm>
          <a:prstGeom prst="line">
            <a:avLst/>
          </a:prstGeom>
          <a:noFill/>
          <a:ln w="1587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31" name="直接连接符 30"/>
          <p:cNvCxnSpPr/>
          <p:nvPr/>
        </p:nvCxnSpPr>
        <p:spPr bwMode="auto">
          <a:xfrm flipH="1">
            <a:off x="3417888" y="2600322"/>
            <a:ext cx="708025" cy="941388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32" name="直接连接符 31"/>
          <p:cNvCxnSpPr/>
          <p:nvPr/>
        </p:nvCxnSpPr>
        <p:spPr bwMode="auto">
          <a:xfrm flipV="1">
            <a:off x="2259013" y="2598735"/>
            <a:ext cx="1169988" cy="20638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33" name="直接连接符 32"/>
          <p:cNvCxnSpPr/>
          <p:nvPr/>
        </p:nvCxnSpPr>
        <p:spPr bwMode="auto">
          <a:xfrm>
            <a:off x="3411538" y="2598735"/>
            <a:ext cx="714375" cy="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34" name="Text Box 11"/>
          <p:cNvSpPr txBox="1"/>
          <p:nvPr/>
        </p:nvSpPr>
        <p:spPr>
          <a:xfrm>
            <a:off x="1203304" y="3317877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2302" name="Text Box 16"/>
          <p:cNvSpPr txBox="1"/>
          <p:nvPr/>
        </p:nvSpPr>
        <p:spPr>
          <a:xfrm>
            <a:off x="1146175" y="2308222"/>
            <a:ext cx="354013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i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sz="2000" i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2303" name="TextBox 1"/>
          <p:cNvSpPr txBox="1"/>
          <p:nvPr/>
        </p:nvSpPr>
        <p:spPr>
          <a:xfrm>
            <a:off x="3357554" y="3529016"/>
            <a:ext cx="3143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D</a:t>
            </a:r>
            <a:endParaRPr lang="zh-CN" altLang="en-US" sz="2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304" name="Text Box 12"/>
          <p:cNvSpPr txBox="1"/>
          <p:nvPr/>
        </p:nvSpPr>
        <p:spPr>
          <a:xfrm>
            <a:off x="4157663" y="1055685"/>
            <a:ext cx="354012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2305" name="TextBox 2"/>
          <p:cNvSpPr txBox="1"/>
          <p:nvPr/>
        </p:nvSpPr>
        <p:spPr>
          <a:xfrm>
            <a:off x="3452813" y="2144710"/>
            <a:ext cx="3143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E</a:t>
            </a:r>
            <a:endParaRPr lang="zh-CN" altLang="en-US" sz="2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4" name="平行四边形 43"/>
          <p:cNvSpPr/>
          <p:nvPr/>
        </p:nvSpPr>
        <p:spPr bwMode="auto">
          <a:xfrm>
            <a:off x="458788" y="1352547"/>
            <a:ext cx="1836738" cy="987425"/>
          </a:xfrm>
          <a:prstGeom prst="parallelogram">
            <a:avLst>
              <a:gd name="adj" fmla="val 78827"/>
            </a:avLst>
          </a:prstGeom>
          <a:solidFill>
            <a:srgbClr val="3399FF">
              <a:alpha val="56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 bwMode="auto">
          <a:xfrm flipV="1">
            <a:off x="443861" y="1367474"/>
            <a:ext cx="3749675" cy="962025"/>
          </a:xfrm>
          <a:prstGeom prst="line">
            <a:avLst/>
          </a:prstGeom>
          <a:noFill/>
          <a:ln w="349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42" name="平行四边形 41"/>
          <p:cNvSpPr/>
          <p:nvPr/>
        </p:nvSpPr>
        <p:spPr bwMode="auto">
          <a:xfrm>
            <a:off x="1539875" y="1363660"/>
            <a:ext cx="2630488" cy="966788"/>
          </a:xfrm>
          <a:prstGeom prst="parallelogram">
            <a:avLst>
              <a:gd name="adj" fmla="val 78827"/>
            </a:avLst>
          </a:prstGeom>
          <a:solidFill>
            <a:srgbClr val="FFC000">
              <a:alpha val="20000"/>
            </a:srgbClr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51" name="Text Box 11"/>
          <p:cNvSpPr txBox="1"/>
          <p:nvPr/>
        </p:nvSpPr>
        <p:spPr>
          <a:xfrm>
            <a:off x="176213" y="2274885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214942" y="214290"/>
            <a:ext cx="2709396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/>
            <a:r>
              <a:rPr lang="zh-CN" altLang="en-US" sz="2800" b="1" dirty="0" smtClean="0">
                <a:solidFill>
                  <a:srgbClr val="3399FF"/>
                </a:solidFill>
                <a:latin typeface="宋体" panose="02010600030101010101" pitchFamily="2" charset="-122"/>
              </a:rPr>
              <a:t>展开左面和上面</a:t>
            </a:r>
            <a:endParaRPr lang="zh-CN" altLang="en-US" sz="2800" b="1" dirty="0">
              <a:solidFill>
                <a:srgbClr val="3399FF"/>
              </a:solidFill>
              <a:latin typeface="宋体" panose="02010600030101010101" pitchFamily="2" charset="-122"/>
            </a:endParaRPr>
          </a:p>
        </p:txBody>
      </p:sp>
      <p:sp>
        <p:nvSpPr>
          <p:cNvPr id="36" name="Text Box 3"/>
          <p:cNvSpPr txBox="1"/>
          <p:nvPr/>
        </p:nvSpPr>
        <p:spPr>
          <a:xfrm>
            <a:off x="500034" y="252691"/>
            <a:ext cx="4152099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最短路径问题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长方体</a:t>
            </a:r>
            <a:endParaRPr lang="zh-CN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000364" y="785794"/>
            <a:ext cx="392113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6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00034" y="1457314"/>
            <a:ext cx="392113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4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571604" y="785794"/>
            <a:ext cx="390525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3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grpSp>
        <p:nvGrpSpPr>
          <p:cNvPr id="63" name="Group 12"/>
          <p:cNvGrpSpPr/>
          <p:nvPr/>
        </p:nvGrpSpPr>
        <p:grpSpPr bwMode="auto">
          <a:xfrm>
            <a:off x="1250929" y="3714752"/>
            <a:ext cx="320675" cy="180975"/>
            <a:chOff x="0" y="0"/>
            <a:chExt cx="404" cy="269"/>
          </a:xfrm>
        </p:grpSpPr>
        <p:sp>
          <p:nvSpPr>
            <p:cNvPr id="64" name="Oval 13"/>
            <p:cNvSpPr>
              <a:spLocks noChangeArrowheads="1"/>
            </p:cNvSpPr>
            <p:nvPr/>
          </p:nvSpPr>
          <p:spPr bwMode="auto">
            <a:xfrm>
              <a:off x="0" y="90"/>
              <a:ext cx="307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5" name="Oval 14"/>
            <p:cNvSpPr>
              <a:spLocks noChangeArrowheads="1"/>
            </p:cNvSpPr>
            <p:nvPr/>
          </p:nvSpPr>
          <p:spPr bwMode="auto">
            <a:xfrm>
              <a:off x="262" y="45"/>
              <a:ext cx="91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6" name="Freeform 15"/>
            <p:cNvSpPr/>
            <p:nvPr/>
          </p:nvSpPr>
          <p:spPr bwMode="auto">
            <a:xfrm>
              <a:off x="316" y="9"/>
              <a:ext cx="37" cy="25"/>
            </a:xfrm>
            <a:custGeom>
              <a:avLst/>
              <a:gdLst>
                <a:gd name="T0" fmla="*/ 0 w 37"/>
                <a:gd name="T1" fmla="*/ 25 h 25"/>
                <a:gd name="T2" fmla="*/ 37 w 37"/>
                <a:gd name="T3" fmla="*/ 0 h 25"/>
                <a:gd name="T4" fmla="*/ 0 w 37"/>
                <a:gd name="T5" fmla="*/ 25 h 25"/>
                <a:gd name="T6" fmla="*/ 0 60000 65536"/>
                <a:gd name="T7" fmla="*/ 0 60000 65536"/>
                <a:gd name="T8" fmla="*/ 0 60000 65536"/>
                <a:gd name="T9" fmla="*/ 0 w 37"/>
                <a:gd name="T10" fmla="*/ 0 h 25"/>
                <a:gd name="T11" fmla="*/ 37 w 37"/>
                <a:gd name="T12" fmla="*/ 25 h 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7" h="25">
                  <a:moveTo>
                    <a:pt x="0" y="25"/>
                  </a:moveTo>
                  <a:cubicBezTo>
                    <a:pt x="12" y="17"/>
                    <a:pt x="37" y="0"/>
                    <a:pt x="37" y="0"/>
                  </a:cubicBezTo>
                  <a:cubicBezTo>
                    <a:pt x="37" y="0"/>
                    <a:pt x="12" y="17"/>
                    <a:pt x="0" y="25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16"/>
            <p:cNvSpPr/>
            <p:nvPr/>
          </p:nvSpPr>
          <p:spPr bwMode="auto">
            <a:xfrm>
              <a:off x="328" y="46"/>
              <a:ext cx="76" cy="25"/>
            </a:xfrm>
            <a:custGeom>
              <a:avLst/>
              <a:gdLst>
                <a:gd name="T0" fmla="*/ 0 w 76"/>
                <a:gd name="T1" fmla="*/ 25 h 25"/>
                <a:gd name="T2" fmla="*/ 76 w 76"/>
                <a:gd name="T3" fmla="*/ 0 h 25"/>
                <a:gd name="T4" fmla="*/ 0 60000 65536"/>
                <a:gd name="T5" fmla="*/ 0 60000 65536"/>
                <a:gd name="T6" fmla="*/ 0 w 76"/>
                <a:gd name="T7" fmla="*/ 0 h 25"/>
                <a:gd name="T8" fmla="*/ 76 w 76"/>
                <a:gd name="T9" fmla="*/ 25 h 2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6" h="25">
                  <a:moveTo>
                    <a:pt x="0" y="25"/>
                  </a:moveTo>
                  <a:cubicBezTo>
                    <a:pt x="25" y="17"/>
                    <a:pt x="76" y="0"/>
                    <a:pt x="76" y="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17"/>
            <p:cNvSpPr/>
            <p:nvPr/>
          </p:nvSpPr>
          <p:spPr bwMode="auto">
            <a:xfrm>
              <a:off x="291" y="146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18"/>
            <p:cNvSpPr/>
            <p:nvPr/>
          </p:nvSpPr>
          <p:spPr bwMode="auto">
            <a:xfrm>
              <a:off x="262" y="181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19"/>
            <p:cNvSpPr/>
            <p:nvPr/>
          </p:nvSpPr>
          <p:spPr bwMode="auto">
            <a:xfrm>
              <a:off x="141" y="9"/>
              <a:ext cx="125" cy="87"/>
            </a:xfrm>
            <a:custGeom>
              <a:avLst/>
              <a:gdLst>
                <a:gd name="T0" fmla="*/ 125 w 125"/>
                <a:gd name="T1" fmla="*/ 87 h 87"/>
                <a:gd name="T2" fmla="*/ 37 w 125"/>
                <a:gd name="T3" fmla="*/ 0 h 87"/>
                <a:gd name="T4" fmla="*/ 0 w 125"/>
                <a:gd name="T5" fmla="*/ 50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20"/>
            <p:cNvSpPr/>
            <p:nvPr/>
          </p:nvSpPr>
          <p:spPr bwMode="auto">
            <a:xfrm>
              <a:off x="46" y="0"/>
              <a:ext cx="216" cy="136"/>
            </a:xfrm>
            <a:custGeom>
              <a:avLst/>
              <a:gdLst>
                <a:gd name="T0" fmla="*/ 9943 w 125"/>
                <a:gd name="T1" fmla="*/ 3108 h 87"/>
                <a:gd name="T2" fmla="*/ 2962 w 125"/>
                <a:gd name="T3" fmla="*/ 0 h 87"/>
                <a:gd name="T4" fmla="*/ 0 w 125"/>
                <a:gd name="T5" fmla="*/ 1784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818" y="1428736"/>
            <a:ext cx="2971800" cy="676275"/>
          </a:xfrm>
          <a:prstGeom prst="rect">
            <a:avLst/>
          </a:prstGeom>
          <a:noFill/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818" y="2247896"/>
            <a:ext cx="1962150" cy="609600"/>
          </a:xfrm>
          <a:prstGeom prst="rect">
            <a:avLst/>
          </a:prstGeom>
          <a:noFill/>
        </p:spPr>
      </p:pic>
      <p:sp>
        <p:nvSpPr>
          <p:cNvPr id="46" name="平行四边形 45"/>
          <p:cNvSpPr/>
          <p:nvPr/>
        </p:nvSpPr>
        <p:spPr bwMode="auto">
          <a:xfrm>
            <a:off x="1527462" y="1384594"/>
            <a:ext cx="2630488" cy="966788"/>
          </a:xfrm>
          <a:prstGeom prst="parallelogram">
            <a:avLst>
              <a:gd name="adj" fmla="val 78827"/>
            </a:avLst>
          </a:prstGeom>
          <a:solidFill>
            <a:srgbClr val="FFC000">
              <a:alpha val="20000"/>
            </a:srgbClr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 -0.21531 L 0.30174 -0.3547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" y="-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6 0.16096 L -0.00296 0.4939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0.16097 L -0.00295 0.4939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0.16096 L -0.00295 0.4939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0.16096 L -0.00295 0.49399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0.16096 L -0.00295 0.4939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0.16096 L -0.00295 0.4939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0.16097 L -0.00295 0.4939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0.16097 L -0.00295 0.49399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0.16096 L -0.00295 0.49399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0.16096 L -0.00295 0.49399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44" grpId="0" animBg="1"/>
      <p:bldP spid="51" grpId="0"/>
      <p:bldP spid="38" grpId="0"/>
      <p:bldP spid="37" grpId="0"/>
      <p:bldP spid="39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1009641" y="2652720"/>
            <a:ext cx="1871663" cy="1198563"/>
          </a:xfrm>
          <a:prstGeom prst="rect">
            <a:avLst/>
          </a:prstGeom>
          <a:solidFill>
            <a:srgbClr val="FFC000">
              <a:alpha val="21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5" name="Text Box 11"/>
          <p:cNvSpPr txBox="1"/>
          <p:nvPr/>
        </p:nvSpPr>
        <p:spPr>
          <a:xfrm>
            <a:off x="641341" y="3532191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" name="Text Box 16"/>
          <p:cNvSpPr txBox="1"/>
          <p:nvPr/>
        </p:nvSpPr>
        <p:spPr>
          <a:xfrm>
            <a:off x="615941" y="2519370"/>
            <a:ext cx="354013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i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sz="2000" i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" name="TextBox 1"/>
          <p:cNvSpPr txBox="1"/>
          <p:nvPr/>
        </p:nvSpPr>
        <p:spPr>
          <a:xfrm>
            <a:off x="2932104" y="3708407"/>
            <a:ext cx="3143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D</a:t>
            </a:r>
            <a:endParaRPr lang="zh-CN" altLang="en-US" sz="2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1012816" y="1424303"/>
            <a:ext cx="1873250" cy="1222375"/>
          </a:xfrm>
          <a:prstGeom prst="rect">
            <a:avLst/>
          </a:prstGeom>
          <a:solidFill>
            <a:srgbClr val="3399FF">
              <a:alpha val="55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9" name="Text Box 12"/>
          <p:cNvSpPr txBox="1"/>
          <p:nvPr/>
        </p:nvSpPr>
        <p:spPr>
          <a:xfrm>
            <a:off x="2928926" y="1142984"/>
            <a:ext cx="354012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cxnSp>
        <p:nvCxnSpPr>
          <p:cNvPr id="10" name="直接连接符 9"/>
          <p:cNvCxnSpPr/>
          <p:nvPr/>
        </p:nvCxnSpPr>
        <p:spPr bwMode="auto">
          <a:xfrm flipV="1">
            <a:off x="1012816" y="1414470"/>
            <a:ext cx="1874838" cy="2459038"/>
          </a:xfrm>
          <a:prstGeom prst="line">
            <a:avLst/>
          </a:prstGeom>
          <a:noFill/>
          <a:ln w="349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11" name="TextBox 2"/>
          <p:cNvSpPr txBox="1"/>
          <p:nvPr/>
        </p:nvSpPr>
        <p:spPr>
          <a:xfrm>
            <a:off x="2924166" y="2452695"/>
            <a:ext cx="3143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E</a:t>
            </a:r>
            <a:endParaRPr lang="zh-CN" altLang="en-US" sz="2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" name="TextBox 1"/>
          <p:cNvSpPr txBox="1"/>
          <p:nvPr/>
        </p:nvSpPr>
        <p:spPr>
          <a:xfrm>
            <a:off x="1666866" y="3844932"/>
            <a:ext cx="39052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US" altLang="zh-CN" sz="32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6</a:t>
            </a:r>
            <a:endParaRPr lang="zh-CN" altLang="en-US" sz="3200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09839" y="1857364"/>
            <a:ext cx="392113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US" altLang="zh-CN" sz="3200" dirty="0">
                <a:latin typeface="楷体_GB2312" pitchFamily="49" charset="-122"/>
                <a:ea typeface="楷体_GB2312" pitchFamily="49" charset="-122"/>
              </a:rPr>
              <a:t>4</a:t>
            </a:r>
            <a:endParaRPr lang="zh-CN" altLang="en-US" sz="32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2459029" y="2898782"/>
            <a:ext cx="390525" cy="5857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US" altLang="zh-CN" sz="32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endParaRPr lang="zh-CN" altLang="en-US" sz="3200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15" name="Group 12"/>
          <p:cNvGrpSpPr/>
          <p:nvPr/>
        </p:nvGrpSpPr>
        <p:grpSpPr bwMode="auto">
          <a:xfrm>
            <a:off x="476211" y="3838587"/>
            <a:ext cx="320675" cy="180975"/>
            <a:chOff x="0" y="0"/>
            <a:chExt cx="404" cy="269"/>
          </a:xfrm>
        </p:grpSpPr>
        <p:sp>
          <p:nvSpPr>
            <p:cNvPr id="16" name="Oval 13"/>
            <p:cNvSpPr>
              <a:spLocks noChangeArrowheads="1"/>
            </p:cNvSpPr>
            <p:nvPr/>
          </p:nvSpPr>
          <p:spPr bwMode="auto">
            <a:xfrm>
              <a:off x="0" y="90"/>
              <a:ext cx="307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" name="Oval 14"/>
            <p:cNvSpPr>
              <a:spLocks noChangeArrowheads="1"/>
            </p:cNvSpPr>
            <p:nvPr/>
          </p:nvSpPr>
          <p:spPr bwMode="auto">
            <a:xfrm>
              <a:off x="262" y="45"/>
              <a:ext cx="91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" name="Freeform 15"/>
            <p:cNvSpPr/>
            <p:nvPr/>
          </p:nvSpPr>
          <p:spPr bwMode="auto">
            <a:xfrm>
              <a:off x="316" y="9"/>
              <a:ext cx="37" cy="25"/>
            </a:xfrm>
            <a:custGeom>
              <a:avLst/>
              <a:gdLst>
                <a:gd name="T0" fmla="*/ 0 w 37"/>
                <a:gd name="T1" fmla="*/ 25 h 25"/>
                <a:gd name="T2" fmla="*/ 37 w 37"/>
                <a:gd name="T3" fmla="*/ 0 h 25"/>
                <a:gd name="T4" fmla="*/ 0 w 37"/>
                <a:gd name="T5" fmla="*/ 25 h 25"/>
                <a:gd name="T6" fmla="*/ 0 60000 65536"/>
                <a:gd name="T7" fmla="*/ 0 60000 65536"/>
                <a:gd name="T8" fmla="*/ 0 60000 65536"/>
                <a:gd name="T9" fmla="*/ 0 w 37"/>
                <a:gd name="T10" fmla="*/ 0 h 25"/>
                <a:gd name="T11" fmla="*/ 37 w 37"/>
                <a:gd name="T12" fmla="*/ 25 h 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7" h="25">
                  <a:moveTo>
                    <a:pt x="0" y="25"/>
                  </a:moveTo>
                  <a:cubicBezTo>
                    <a:pt x="12" y="17"/>
                    <a:pt x="37" y="0"/>
                    <a:pt x="37" y="0"/>
                  </a:cubicBezTo>
                  <a:cubicBezTo>
                    <a:pt x="37" y="0"/>
                    <a:pt x="12" y="17"/>
                    <a:pt x="0" y="25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16"/>
            <p:cNvSpPr/>
            <p:nvPr/>
          </p:nvSpPr>
          <p:spPr bwMode="auto">
            <a:xfrm>
              <a:off x="328" y="46"/>
              <a:ext cx="76" cy="25"/>
            </a:xfrm>
            <a:custGeom>
              <a:avLst/>
              <a:gdLst>
                <a:gd name="T0" fmla="*/ 0 w 76"/>
                <a:gd name="T1" fmla="*/ 25 h 25"/>
                <a:gd name="T2" fmla="*/ 76 w 76"/>
                <a:gd name="T3" fmla="*/ 0 h 25"/>
                <a:gd name="T4" fmla="*/ 0 60000 65536"/>
                <a:gd name="T5" fmla="*/ 0 60000 65536"/>
                <a:gd name="T6" fmla="*/ 0 w 76"/>
                <a:gd name="T7" fmla="*/ 0 h 25"/>
                <a:gd name="T8" fmla="*/ 76 w 76"/>
                <a:gd name="T9" fmla="*/ 25 h 2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6" h="25">
                  <a:moveTo>
                    <a:pt x="0" y="25"/>
                  </a:moveTo>
                  <a:cubicBezTo>
                    <a:pt x="25" y="17"/>
                    <a:pt x="76" y="0"/>
                    <a:pt x="76" y="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7"/>
            <p:cNvSpPr/>
            <p:nvPr/>
          </p:nvSpPr>
          <p:spPr bwMode="auto">
            <a:xfrm>
              <a:off x="291" y="146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18"/>
            <p:cNvSpPr/>
            <p:nvPr/>
          </p:nvSpPr>
          <p:spPr bwMode="auto">
            <a:xfrm>
              <a:off x="262" y="181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19"/>
            <p:cNvSpPr/>
            <p:nvPr/>
          </p:nvSpPr>
          <p:spPr bwMode="auto">
            <a:xfrm>
              <a:off x="141" y="9"/>
              <a:ext cx="125" cy="87"/>
            </a:xfrm>
            <a:custGeom>
              <a:avLst/>
              <a:gdLst>
                <a:gd name="T0" fmla="*/ 125 w 125"/>
                <a:gd name="T1" fmla="*/ 87 h 87"/>
                <a:gd name="T2" fmla="*/ 37 w 125"/>
                <a:gd name="T3" fmla="*/ 0 h 87"/>
                <a:gd name="T4" fmla="*/ 0 w 125"/>
                <a:gd name="T5" fmla="*/ 50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20"/>
            <p:cNvSpPr/>
            <p:nvPr/>
          </p:nvSpPr>
          <p:spPr bwMode="auto">
            <a:xfrm>
              <a:off x="46" y="0"/>
              <a:ext cx="216" cy="136"/>
            </a:xfrm>
            <a:custGeom>
              <a:avLst/>
              <a:gdLst>
                <a:gd name="T0" fmla="*/ 9943 w 125"/>
                <a:gd name="T1" fmla="*/ 3108 h 87"/>
                <a:gd name="T2" fmla="*/ 2962 w 125"/>
                <a:gd name="T3" fmla="*/ 0 h 87"/>
                <a:gd name="T4" fmla="*/ 0 w 125"/>
                <a:gd name="T5" fmla="*/ 1784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" name="矩形 23"/>
          <p:cNvSpPr/>
          <p:nvPr/>
        </p:nvSpPr>
        <p:spPr bwMode="auto">
          <a:xfrm>
            <a:off x="4683155" y="1896474"/>
            <a:ext cx="1871663" cy="1198563"/>
          </a:xfrm>
          <a:prstGeom prst="rect">
            <a:avLst/>
          </a:prstGeom>
          <a:solidFill>
            <a:srgbClr val="FFC000">
              <a:alpha val="21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5" name="Text Box 11"/>
          <p:cNvSpPr txBox="1"/>
          <p:nvPr/>
        </p:nvSpPr>
        <p:spPr>
          <a:xfrm>
            <a:off x="4373593" y="2969624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6" name="Text Box 16"/>
          <p:cNvSpPr txBox="1"/>
          <p:nvPr/>
        </p:nvSpPr>
        <p:spPr>
          <a:xfrm>
            <a:off x="4289455" y="1763124"/>
            <a:ext cx="354013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i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sz="2000" i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" name="TextBox 1"/>
          <p:cNvSpPr txBox="1"/>
          <p:nvPr/>
        </p:nvSpPr>
        <p:spPr>
          <a:xfrm>
            <a:off x="6419880" y="3047411"/>
            <a:ext cx="3143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D</a:t>
            </a:r>
            <a:endParaRPr lang="zh-CN" altLang="en-US" sz="2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8" name="TextBox 2"/>
          <p:cNvSpPr txBox="1"/>
          <p:nvPr/>
        </p:nvSpPr>
        <p:spPr>
          <a:xfrm>
            <a:off x="6262933" y="1486903"/>
            <a:ext cx="3143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E</a:t>
            </a:r>
            <a:endParaRPr lang="zh-CN" altLang="en-US" sz="2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9" name="矩形 28"/>
          <p:cNvSpPr/>
          <p:nvPr/>
        </p:nvSpPr>
        <p:spPr bwMode="auto">
          <a:xfrm>
            <a:off x="6538943" y="1902824"/>
            <a:ext cx="1871663" cy="1227153"/>
          </a:xfrm>
          <a:prstGeom prst="rect">
            <a:avLst/>
          </a:prstGeom>
          <a:solidFill>
            <a:srgbClr val="3399FF">
              <a:alpha val="67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30" name="Text Box 12"/>
          <p:cNvSpPr txBox="1"/>
          <p:nvPr/>
        </p:nvSpPr>
        <p:spPr>
          <a:xfrm>
            <a:off x="8504268" y="1736136"/>
            <a:ext cx="354012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cxnSp>
        <p:nvCxnSpPr>
          <p:cNvPr id="31" name="直接连接符 30"/>
          <p:cNvCxnSpPr/>
          <p:nvPr/>
        </p:nvCxnSpPr>
        <p:spPr bwMode="auto">
          <a:xfrm flipV="1">
            <a:off x="4686330" y="1904411"/>
            <a:ext cx="3724275" cy="1212850"/>
          </a:xfrm>
          <a:prstGeom prst="line">
            <a:avLst/>
          </a:prstGeom>
          <a:noFill/>
          <a:ln w="349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32" name="TextBox 31"/>
          <p:cNvSpPr txBox="1"/>
          <p:nvPr/>
        </p:nvSpPr>
        <p:spPr>
          <a:xfrm>
            <a:off x="5477115" y="3129977"/>
            <a:ext cx="392113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6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263065" y="3129977"/>
            <a:ext cx="39211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4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436005" y="2296523"/>
            <a:ext cx="390525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3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grpSp>
        <p:nvGrpSpPr>
          <p:cNvPr id="35" name="Group 12"/>
          <p:cNvGrpSpPr/>
          <p:nvPr/>
        </p:nvGrpSpPr>
        <p:grpSpPr bwMode="auto">
          <a:xfrm>
            <a:off x="4149725" y="3082341"/>
            <a:ext cx="320675" cy="180975"/>
            <a:chOff x="0" y="0"/>
            <a:chExt cx="404" cy="269"/>
          </a:xfrm>
        </p:grpSpPr>
        <p:sp>
          <p:nvSpPr>
            <p:cNvPr id="36" name="Oval 13"/>
            <p:cNvSpPr>
              <a:spLocks noChangeArrowheads="1"/>
            </p:cNvSpPr>
            <p:nvPr/>
          </p:nvSpPr>
          <p:spPr bwMode="auto">
            <a:xfrm>
              <a:off x="0" y="90"/>
              <a:ext cx="307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7" name="Oval 14"/>
            <p:cNvSpPr>
              <a:spLocks noChangeArrowheads="1"/>
            </p:cNvSpPr>
            <p:nvPr/>
          </p:nvSpPr>
          <p:spPr bwMode="auto">
            <a:xfrm>
              <a:off x="262" y="45"/>
              <a:ext cx="91" cy="91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" name="Freeform 15"/>
            <p:cNvSpPr/>
            <p:nvPr/>
          </p:nvSpPr>
          <p:spPr bwMode="auto">
            <a:xfrm>
              <a:off x="316" y="9"/>
              <a:ext cx="37" cy="25"/>
            </a:xfrm>
            <a:custGeom>
              <a:avLst/>
              <a:gdLst>
                <a:gd name="T0" fmla="*/ 0 w 37"/>
                <a:gd name="T1" fmla="*/ 25 h 25"/>
                <a:gd name="T2" fmla="*/ 37 w 37"/>
                <a:gd name="T3" fmla="*/ 0 h 25"/>
                <a:gd name="T4" fmla="*/ 0 w 37"/>
                <a:gd name="T5" fmla="*/ 25 h 25"/>
                <a:gd name="T6" fmla="*/ 0 60000 65536"/>
                <a:gd name="T7" fmla="*/ 0 60000 65536"/>
                <a:gd name="T8" fmla="*/ 0 60000 65536"/>
                <a:gd name="T9" fmla="*/ 0 w 37"/>
                <a:gd name="T10" fmla="*/ 0 h 25"/>
                <a:gd name="T11" fmla="*/ 37 w 37"/>
                <a:gd name="T12" fmla="*/ 25 h 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7" h="25">
                  <a:moveTo>
                    <a:pt x="0" y="25"/>
                  </a:moveTo>
                  <a:cubicBezTo>
                    <a:pt x="12" y="17"/>
                    <a:pt x="37" y="0"/>
                    <a:pt x="37" y="0"/>
                  </a:cubicBezTo>
                  <a:cubicBezTo>
                    <a:pt x="37" y="0"/>
                    <a:pt x="12" y="17"/>
                    <a:pt x="0" y="25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16"/>
            <p:cNvSpPr/>
            <p:nvPr/>
          </p:nvSpPr>
          <p:spPr bwMode="auto">
            <a:xfrm>
              <a:off x="328" y="46"/>
              <a:ext cx="76" cy="25"/>
            </a:xfrm>
            <a:custGeom>
              <a:avLst/>
              <a:gdLst>
                <a:gd name="T0" fmla="*/ 0 w 76"/>
                <a:gd name="T1" fmla="*/ 25 h 25"/>
                <a:gd name="T2" fmla="*/ 76 w 76"/>
                <a:gd name="T3" fmla="*/ 0 h 25"/>
                <a:gd name="T4" fmla="*/ 0 60000 65536"/>
                <a:gd name="T5" fmla="*/ 0 60000 65536"/>
                <a:gd name="T6" fmla="*/ 0 w 76"/>
                <a:gd name="T7" fmla="*/ 0 h 25"/>
                <a:gd name="T8" fmla="*/ 76 w 76"/>
                <a:gd name="T9" fmla="*/ 25 h 2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6" h="25">
                  <a:moveTo>
                    <a:pt x="0" y="25"/>
                  </a:moveTo>
                  <a:cubicBezTo>
                    <a:pt x="25" y="17"/>
                    <a:pt x="76" y="0"/>
                    <a:pt x="76" y="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17"/>
            <p:cNvSpPr/>
            <p:nvPr/>
          </p:nvSpPr>
          <p:spPr bwMode="auto">
            <a:xfrm>
              <a:off x="291" y="146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8"/>
            <p:cNvSpPr/>
            <p:nvPr/>
          </p:nvSpPr>
          <p:spPr bwMode="auto">
            <a:xfrm>
              <a:off x="262" y="181"/>
              <a:ext cx="88" cy="88"/>
            </a:xfrm>
            <a:custGeom>
              <a:avLst/>
              <a:gdLst>
                <a:gd name="T0" fmla="*/ 0 w 88"/>
                <a:gd name="T1" fmla="*/ 0 h 88"/>
                <a:gd name="T2" fmla="*/ 37 w 88"/>
                <a:gd name="T3" fmla="*/ 25 h 88"/>
                <a:gd name="T4" fmla="*/ 50 w 88"/>
                <a:gd name="T5" fmla="*/ 63 h 88"/>
                <a:gd name="T6" fmla="*/ 88 w 88"/>
                <a:gd name="T7" fmla="*/ 88 h 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"/>
                <a:gd name="T13" fmla="*/ 0 h 88"/>
                <a:gd name="T14" fmla="*/ 88 w 88"/>
                <a:gd name="T15" fmla="*/ 88 h 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" h="88">
                  <a:moveTo>
                    <a:pt x="0" y="0"/>
                  </a:moveTo>
                  <a:cubicBezTo>
                    <a:pt x="12" y="8"/>
                    <a:pt x="28" y="13"/>
                    <a:pt x="37" y="25"/>
                  </a:cubicBezTo>
                  <a:cubicBezTo>
                    <a:pt x="45" y="35"/>
                    <a:pt x="42" y="53"/>
                    <a:pt x="50" y="63"/>
                  </a:cubicBezTo>
                  <a:cubicBezTo>
                    <a:pt x="60" y="75"/>
                    <a:pt x="88" y="88"/>
                    <a:pt x="88" y="88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9"/>
            <p:cNvSpPr/>
            <p:nvPr/>
          </p:nvSpPr>
          <p:spPr bwMode="auto">
            <a:xfrm>
              <a:off x="141" y="9"/>
              <a:ext cx="125" cy="87"/>
            </a:xfrm>
            <a:custGeom>
              <a:avLst/>
              <a:gdLst>
                <a:gd name="T0" fmla="*/ 125 w 125"/>
                <a:gd name="T1" fmla="*/ 87 h 87"/>
                <a:gd name="T2" fmla="*/ 37 w 125"/>
                <a:gd name="T3" fmla="*/ 0 h 87"/>
                <a:gd name="T4" fmla="*/ 0 w 125"/>
                <a:gd name="T5" fmla="*/ 50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20"/>
            <p:cNvSpPr/>
            <p:nvPr/>
          </p:nvSpPr>
          <p:spPr bwMode="auto">
            <a:xfrm>
              <a:off x="46" y="0"/>
              <a:ext cx="216" cy="136"/>
            </a:xfrm>
            <a:custGeom>
              <a:avLst/>
              <a:gdLst>
                <a:gd name="T0" fmla="*/ 9943 w 125"/>
                <a:gd name="T1" fmla="*/ 3108 h 87"/>
                <a:gd name="T2" fmla="*/ 2962 w 125"/>
                <a:gd name="T3" fmla="*/ 0 h 87"/>
                <a:gd name="T4" fmla="*/ 0 w 125"/>
                <a:gd name="T5" fmla="*/ 1784 h 87"/>
                <a:gd name="T6" fmla="*/ 0 60000 65536"/>
                <a:gd name="T7" fmla="*/ 0 60000 65536"/>
                <a:gd name="T8" fmla="*/ 0 60000 65536"/>
                <a:gd name="T9" fmla="*/ 0 w 125"/>
                <a:gd name="T10" fmla="*/ 0 h 87"/>
                <a:gd name="T11" fmla="*/ 125 w 125"/>
                <a:gd name="T12" fmla="*/ 87 h 8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5" h="87">
                  <a:moveTo>
                    <a:pt x="125" y="87"/>
                  </a:moveTo>
                  <a:cubicBezTo>
                    <a:pt x="86" y="30"/>
                    <a:pt x="76" y="57"/>
                    <a:pt x="37" y="0"/>
                  </a:cubicBezTo>
                  <a:cubicBezTo>
                    <a:pt x="9" y="42"/>
                    <a:pt x="22" y="26"/>
                    <a:pt x="0" y="50"/>
                  </a:cubicBezTo>
                </a:path>
              </a:pathLst>
            </a:custGeom>
            <a:noFill/>
            <a:ln w="952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4" name="Text Box 16"/>
          <p:cNvSpPr txBox="1"/>
          <p:nvPr/>
        </p:nvSpPr>
        <p:spPr>
          <a:xfrm>
            <a:off x="1684310" y="6246835"/>
            <a:ext cx="354013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i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sz="2000" i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5" name="Text Box 12"/>
          <p:cNvSpPr txBox="1"/>
          <p:nvPr/>
        </p:nvSpPr>
        <p:spPr>
          <a:xfrm>
            <a:off x="4695798" y="4994298"/>
            <a:ext cx="354012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6" name="TextBox 2"/>
          <p:cNvSpPr txBox="1"/>
          <p:nvPr/>
        </p:nvSpPr>
        <p:spPr>
          <a:xfrm>
            <a:off x="3990948" y="6083323"/>
            <a:ext cx="3143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E</a:t>
            </a:r>
            <a:endParaRPr lang="zh-CN" altLang="en-US" sz="2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7" name="平行四边形 46"/>
          <p:cNvSpPr/>
          <p:nvPr/>
        </p:nvSpPr>
        <p:spPr bwMode="auto">
          <a:xfrm>
            <a:off x="996923" y="5291160"/>
            <a:ext cx="1836738" cy="987425"/>
          </a:xfrm>
          <a:prstGeom prst="parallelogram">
            <a:avLst>
              <a:gd name="adj" fmla="val 78827"/>
            </a:avLst>
          </a:prstGeom>
          <a:solidFill>
            <a:srgbClr val="3399FF">
              <a:alpha val="56000"/>
            </a:srgb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cxnSp>
        <p:nvCxnSpPr>
          <p:cNvPr id="48" name="直接连接符 47"/>
          <p:cNvCxnSpPr/>
          <p:nvPr/>
        </p:nvCxnSpPr>
        <p:spPr bwMode="auto">
          <a:xfrm flipV="1">
            <a:off x="981996" y="5306087"/>
            <a:ext cx="3749675" cy="962025"/>
          </a:xfrm>
          <a:prstGeom prst="line">
            <a:avLst/>
          </a:prstGeom>
          <a:noFill/>
          <a:ln w="349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49" name="Text Box 11"/>
          <p:cNvSpPr txBox="1"/>
          <p:nvPr/>
        </p:nvSpPr>
        <p:spPr>
          <a:xfrm>
            <a:off x="714348" y="6213498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538499" y="4724407"/>
            <a:ext cx="392113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6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038169" y="5395927"/>
            <a:ext cx="392113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4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109739" y="4724407"/>
            <a:ext cx="390525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3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53" name="平行四边形 52"/>
          <p:cNvSpPr/>
          <p:nvPr/>
        </p:nvSpPr>
        <p:spPr bwMode="auto">
          <a:xfrm>
            <a:off x="2065597" y="5323207"/>
            <a:ext cx="2630488" cy="966788"/>
          </a:xfrm>
          <a:prstGeom prst="parallelogram">
            <a:avLst>
              <a:gd name="adj" fmla="val 78827"/>
            </a:avLst>
          </a:prstGeom>
          <a:solidFill>
            <a:srgbClr val="FFC000">
              <a:alpha val="20000"/>
            </a:srgbClr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none" lIns="90000" tIns="46800" rIns="90000" bIns="4680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00034" y="214290"/>
            <a:ext cx="2698175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3399FF"/>
                </a:solidFill>
                <a:latin typeface="宋体" panose="02010600030101010101" pitchFamily="2" charset="-122"/>
              </a:rPr>
              <a:t>展开前面和上面</a:t>
            </a:r>
            <a:endParaRPr lang="zh-CN" altLang="en-US" sz="2800" b="1" dirty="0">
              <a:solidFill>
                <a:srgbClr val="3399FF"/>
              </a:solidFill>
              <a:latin typeface="宋体" panose="02010600030101010101" pitchFamily="2" charset="-122"/>
            </a:endParaRPr>
          </a:p>
        </p:txBody>
      </p:sp>
      <p:pic>
        <p:nvPicPr>
          <p:cNvPr id="56" name="Picture 3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0100" y="785794"/>
            <a:ext cx="1785950" cy="572198"/>
          </a:xfrm>
          <a:prstGeom prst="rect">
            <a:avLst/>
          </a:prstGeom>
          <a:noFill/>
        </p:spPr>
      </p:pic>
      <p:sp>
        <p:nvSpPr>
          <p:cNvPr id="57" name="TextBox 56"/>
          <p:cNvSpPr txBox="1"/>
          <p:nvPr/>
        </p:nvSpPr>
        <p:spPr>
          <a:xfrm>
            <a:off x="5143504" y="214290"/>
            <a:ext cx="2709396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3399FF"/>
                </a:solidFill>
                <a:latin typeface="宋体" panose="02010600030101010101" pitchFamily="2" charset="-122"/>
              </a:rPr>
              <a:t>展开前面和右面</a:t>
            </a:r>
            <a:endParaRPr lang="zh-CN" altLang="en-US" sz="2800" b="1" dirty="0">
              <a:solidFill>
                <a:srgbClr val="3399FF"/>
              </a:solidFill>
              <a:latin typeface="宋体" panose="02010600030101010101" pitchFamily="2" charset="-122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0694" y="714356"/>
            <a:ext cx="2075104" cy="714380"/>
          </a:xfrm>
          <a:prstGeom prst="rect">
            <a:avLst/>
          </a:prstGeom>
          <a:noFill/>
        </p:spPr>
      </p:pic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0" y="857250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357818" y="5072074"/>
            <a:ext cx="2709396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/>
            <a:r>
              <a:rPr lang="zh-CN" altLang="en-US" sz="2800" b="1" dirty="0" smtClean="0">
                <a:solidFill>
                  <a:srgbClr val="3399FF"/>
                </a:solidFill>
                <a:latin typeface="宋体" panose="02010600030101010101" pitchFamily="2" charset="-122"/>
              </a:rPr>
              <a:t>展开左面和上面</a:t>
            </a:r>
            <a:endParaRPr lang="zh-CN" altLang="en-US" sz="2800" b="1" dirty="0">
              <a:solidFill>
                <a:srgbClr val="3399FF"/>
              </a:solidFill>
              <a:latin typeface="宋体" panose="02010600030101010101" pitchFamily="2" charset="-122"/>
            </a:endParaRPr>
          </a:p>
        </p:txBody>
      </p:sp>
      <p:pic>
        <p:nvPicPr>
          <p:cNvPr id="6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72132" y="5643578"/>
            <a:ext cx="1962150" cy="609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 bwMode="auto">
          <a:xfrm>
            <a:off x="457200" y="1524000"/>
            <a:ext cx="8229600" cy="1760984"/>
          </a:xfrm>
          <a:blipFill rotWithShape="1">
            <a:blip r:embed="rId1"/>
            <a:stretch>
              <a:fillRect l="-2593" t="-4152" b="-2422"/>
            </a:stretch>
          </a:blipFill>
          <a:effectLst/>
          <a:scene3d>
            <a:camera prst="orthographicFront"/>
            <a:lightRig rig="balanced" dir="t"/>
          </a:scene3d>
          <a:sp3d prstMaterial="plastic"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None/>
              <a:defRPr/>
            </a:pP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noFill/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4071942"/>
            <a:ext cx="8572528" cy="181588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2800" dirty="0" smtClean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求立体图形最短路径的关键是：把立体图形展开</a:t>
            </a:r>
            <a:r>
              <a:rPr lang="zh-CN" altLang="en-US" sz="28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转化</a:t>
            </a:r>
            <a:r>
              <a:rPr lang="zh-CN" altLang="en-US" sz="28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为平面图形</a:t>
            </a:r>
            <a:r>
              <a:rPr lang="zh-CN" altLang="en-US" sz="2800" dirty="0" smtClean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，利用</a:t>
            </a:r>
            <a:r>
              <a:rPr lang="zh-CN" altLang="en-US" sz="28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两点之间</a:t>
            </a:r>
            <a:r>
              <a:rPr lang="zh-CN" altLang="en-US" sz="28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线段</a:t>
            </a:r>
            <a:r>
              <a:rPr lang="zh-CN" altLang="en-US" sz="28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最短</a:t>
            </a:r>
            <a:r>
              <a:rPr lang="zh-CN" altLang="en-US" sz="28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找到最短路径</a:t>
            </a:r>
            <a:r>
              <a:rPr lang="zh-CN" altLang="en-US" sz="2800" dirty="0" smtClean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，然后</a:t>
            </a:r>
            <a:r>
              <a:rPr lang="zh-CN" altLang="en-US" sz="28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运用</a:t>
            </a:r>
            <a:r>
              <a:rPr lang="zh-CN" altLang="en-US" sz="28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勾股定理</a:t>
            </a:r>
            <a:r>
              <a:rPr lang="zh-CN" altLang="en-US" sz="28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求解。</a:t>
            </a:r>
            <a:endParaRPr lang="en-US" altLang="zh-CN" sz="2800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algn="l"/>
            <a:r>
              <a:rPr lang="zh-CN" altLang="en-US" sz="2800" dirty="0" smtClean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注意</a:t>
            </a:r>
            <a:r>
              <a:rPr lang="en-US" altLang="zh-CN" sz="2800" dirty="0" smtClean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sz="2800" dirty="0" smtClean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展开</a:t>
            </a:r>
            <a:r>
              <a:rPr lang="zh-CN" altLang="en-US" sz="28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面不同，得到的路径也不相同。</a:t>
            </a:r>
            <a:endParaRPr lang="en-US" altLang="zh-CN" sz="2800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Text Box 3"/>
          <p:cNvSpPr txBox="1"/>
          <p:nvPr/>
        </p:nvSpPr>
        <p:spPr>
          <a:xfrm>
            <a:off x="357158" y="571480"/>
            <a:ext cx="3570208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最短路径问题</a:t>
            </a:r>
            <a:r>
              <a:rPr lang="en-US" altLang="zh-CN" sz="2400" b="1" dirty="0">
                <a:solidFill>
                  <a:srgbClr val="FF0000"/>
                </a:solidFill>
                <a:latin typeface="+mn-ea"/>
                <a:ea typeface="+mn-ea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长方体</a:t>
            </a:r>
            <a:endParaRPr lang="zh-CN" altLang="en-US" sz="24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71406" y="1071546"/>
            <a:ext cx="9417963" cy="175432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algn="l" eaLnBrk="0" hangingPunct="0"/>
            <a:r>
              <a:rPr lang="zh-CN" sz="36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有一圆形油罐底面圆的</a:t>
            </a:r>
            <a:r>
              <a:rPr lang="zh-CN" sz="360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周长为</a:t>
            </a:r>
            <a:r>
              <a:rPr lang="zh-CN" altLang="zh-CN" sz="36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24m</a:t>
            </a:r>
            <a:r>
              <a:rPr lang="zh-CN" sz="36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，高为</a:t>
            </a:r>
            <a:r>
              <a:rPr lang="zh-CN" altLang="zh-CN" sz="36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6m</a:t>
            </a:r>
            <a:r>
              <a:rPr lang="zh-CN" sz="36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，</a:t>
            </a:r>
            <a:endParaRPr lang="en-US" altLang="zh-CN" sz="3600" dirty="0">
              <a:solidFill>
                <a:srgbClr val="00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algn="l" eaLnBrk="0" hangingPunct="0"/>
            <a:r>
              <a:rPr lang="zh-CN" sz="36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一只老鼠从距底面</a:t>
            </a:r>
            <a:r>
              <a:rPr lang="zh-CN" altLang="zh-CN" sz="36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1m</a:t>
            </a:r>
            <a:r>
              <a:rPr lang="zh-CN" sz="36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lang="zh-CN" altLang="zh-CN" sz="36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sz="36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处</a:t>
            </a:r>
            <a:r>
              <a:rPr lang="zh-CN" sz="360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爬行到</a:t>
            </a:r>
            <a:r>
              <a:rPr lang="zh-CN" sz="36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对角</a:t>
            </a:r>
            <a:r>
              <a:rPr lang="zh-CN" altLang="zh-CN" sz="36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sz="36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处</a:t>
            </a:r>
            <a:r>
              <a:rPr lang="zh-CN" sz="360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吃</a:t>
            </a:r>
            <a:endParaRPr lang="en-US" altLang="zh-CN" sz="3600" dirty="0" smtClean="0">
              <a:solidFill>
                <a:srgbClr val="00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algn="l" eaLnBrk="0" hangingPunct="0"/>
            <a:r>
              <a:rPr lang="zh-CN" sz="360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食物，它</a:t>
            </a:r>
            <a:r>
              <a:rPr lang="zh-CN" sz="36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爬行的最短路线长</a:t>
            </a:r>
            <a:r>
              <a:rPr lang="zh-CN" sz="360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zh-CN" altLang="en-US" sz="360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多少</a:t>
            </a:r>
            <a:r>
              <a:rPr lang="zh-CN" sz="360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米</a:t>
            </a:r>
            <a:r>
              <a:rPr lang="zh-CN" altLang="en-US" sz="36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？</a:t>
            </a:r>
            <a:endParaRPr lang="zh-CN" sz="3600" dirty="0"/>
          </a:p>
        </p:txBody>
      </p: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357938" y="3000375"/>
            <a:ext cx="2592387" cy="253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2"/>
          <p:cNvSpPr>
            <a:spLocks noChangeArrowheads="1"/>
          </p:cNvSpPr>
          <p:nvPr/>
        </p:nvSpPr>
        <p:spPr bwMode="auto">
          <a:xfrm>
            <a:off x="142875" y="190500"/>
            <a:ext cx="3070072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tabLst>
                <a:tab pos="228600" algn="l"/>
              </a:tabLst>
            </a:pPr>
            <a:r>
              <a:rPr lang="zh-CN" altLang="en-US" sz="28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探究二：跟踪训练</a:t>
            </a:r>
            <a:endParaRPr lang="en-US" altLang="zh-CN" sz="28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2589" y="179348"/>
            <a:ext cx="3070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tabLst>
                <a:tab pos="228600" algn="l"/>
              </a:tabLst>
            </a:pPr>
            <a:r>
              <a:rPr lang="zh-CN" altLang="en-US" sz="28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探究三：</a:t>
            </a:r>
            <a:r>
              <a:rPr lang="zh-CN" altLang="en-US" sz="2800" b="1" dirty="0">
                <a:solidFill>
                  <a:srgbClr val="FF0000"/>
                </a:solidFill>
                <a:cs typeface="Times New Roman" panose="02020603050405020304" pitchFamily="18" charset="0"/>
              </a:rPr>
              <a:t>跟踪训练</a:t>
            </a:r>
            <a:endParaRPr lang="en-US" altLang="zh-CN" sz="28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pic>
        <p:nvPicPr>
          <p:cNvPr id="2049" name="Picture 4" descr="21世纪教育网 -- 中国最大型、最专业的中小学教育资源门户网站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323" y="2406372"/>
            <a:ext cx="1594521" cy="16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70795" y="836712"/>
            <a:ext cx="880241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如图：一只蚂蚁从长、宽都是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30cm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，高是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80cm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的长方体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纸箱的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点沿纸箱爬到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点，求它爬行的最短路线长是多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少米？</a:t>
            </a:r>
            <a:endParaRPr kumimoji="0" lang="en-US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 dirty="0"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5"/>
          <p:cNvSpPr>
            <a:spLocks noChangeArrowheads="1"/>
          </p:cNvSpPr>
          <p:nvPr/>
        </p:nvSpPr>
        <p:spPr bwMode="auto">
          <a:xfrm>
            <a:off x="3203575" y="2997200"/>
            <a:ext cx="914400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l" eaLnBrk="0" hangingPunct="0"/>
            <a:endParaRPr lang="zh-CN" altLang="zh-CN"/>
          </a:p>
        </p:txBody>
      </p:sp>
      <p:sp>
        <p:nvSpPr>
          <p:cNvPr id="43029" name="Rectangle 21"/>
          <p:cNvSpPr>
            <a:spLocks noChangeArrowheads="1"/>
          </p:cNvSpPr>
          <p:nvPr/>
        </p:nvSpPr>
        <p:spPr bwMode="auto">
          <a:xfrm>
            <a:off x="0" y="4429132"/>
            <a:ext cx="8858312" cy="12618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/>
            <a:r>
              <a:rPr lang="en-US" altLang="zh-CN" sz="38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2</a:t>
            </a:r>
            <a:r>
              <a:rPr lang="zh-CN" altLang="en-US" sz="38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、体会</a:t>
            </a:r>
            <a:r>
              <a:rPr lang="zh-CN" altLang="en-US" sz="38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数形结合</a:t>
            </a:r>
            <a:r>
              <a:rPr lang="zh-CN" altLang="en-US" sz="38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思想、</a:t>
            </a:r>
            <a:r>
              <a:rPr lang="zh-CN" altLang="en-US" sz="38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转化</a:t>
            </a:r>
            <a:r>
              <a:rPr lang="zh-CN" altLang="en-US" sz="38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思想、</a:t>
            </a:r>
            <a:r>
              <a:rPr lang="zh-CN" altLang="en-US" sz="38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分类讨论</a:t>
            </a:r>
            <a:r>
              <a:rPr lang="zh-CN" altLang="en-US" sz="38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的</a:t>
            </a:r>
            <a:r>
              <a:rPr lang="zh-CN" altLang="en-US" sz="3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思想</a:t>
            </a:r>
            <a:r>
              <a:rPr lang="zh-CN" altLang="en-US" sz="38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在解决数学问题中的作用。</a:t>
            </a:r>
            <a:endParaRPr lang="zh-CN" altLang="en-US" sz="3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643050"/>
            <a:ext cx="9358346" cy="24314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en-US" altLang="zh-CN" sz="3800" b="1" dirty="0" smtClean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1</a:t>
            </a:r>
            <a:r>
              <a:rPr lang="zh-CN" altLang="en-US" sz="3800" b="1" dirty="0" smtClean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、立体图形展开</a:t>
            </a:r>
            <a:r>
              <a:rPr lang="zh-CN" altLang="en-US" sz="38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转化</a:t>
            </a:r>
            <a:r>
              <a:rPr lang="zh-CN" altLang="en-US" sz="38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为平面图形</a:t>
            </a:r>
            <a:r>
              <a:rPr lang="zh-CN" altLang="en-US" sz="3800" b="1" dirty="0" smtClean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，利用</a:t>
            </a:r>
            <a:r>
              <a:rPr lang="zh-CN" altLang="en-US" sz="38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两点之间线段最短</a:t>
            </a:r>
            <a:r>
              <a:rPr lang="zh-CN" altLang="en-US" sz="38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找到最短路径</a:t>
            </a:r>
            <a:r>
              <a:rPr lang="zh-CN" altLang="en-US" sz="3800" b="1" dirty="0" smtClean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，然后</a:t>
            </a:r>
            <a:r>
              <a:rPr lang="zh-CN" altLang="en-US" sz="38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运用</a:t>
            </a:r>
            <a:r>
              <a:rPr lang="zh-CN" altLang="en-US" sz="38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勾股定理</a:t>
            </a:r>
            <a:r>
              <a:rPr lang="zh-CN" altLang="en-US" sz="38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求解</a:t>
            </a:r>
            <a:r>
              <a:rPr lang="zh-CN" altLang="en-US" sz="3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。</a:t>
            </a:r>
            <a:endParaRPr lang="en-US" altLang="zh-CN" sz="3800" b="1" dirty="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lvl="0" algn="l"/>
            <a:r>
              <a:rPr lang="zh-CN" altLang="en-US" sz="3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（注意</a:t>
            </a:r>
            <a:r>
              <a:rPr lang="en-US" altLang="zh-CN" sz="3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:</a:t>
            </a:r>
            <a:r>
              <a:rPr lang="zh-CN" altLang="en-US" sz="3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展开面不同，得到的路径也不相同）</a:t>
            </a:r>
            <a:endParaRPr lang="en-US" altLang="zh-CN" sz="3800" b="1" dirty="0">
              <a:solidFill>
                <a:schemeClr val="tx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85720" y="285728"/>
            <a:ext cx="6121400" cy="838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l"/>
            <a:r>
              <a:rPr lang="zh-CN" altLang="en-US" sz="4000" b="1" dirty="0">
                <a:solidFill>
                  <a:srgbClr val="FF0000"/>
                </a:solidFill>
              </a:rPr>
              <a:t>五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、</a:t>
            </a:r>
            <a:r>
              <a:rPr lang="zh-CN" altLang="en-US" sz="4000" b="1" dirty="0">
                <a:solidFill>
                  <a:srgbClr val="FF0000"/>
                </a:solidFill>
              </a:rPr>
              <a:t>课堂小结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9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47813" y="2219325"/>
            <a:ext cx="6408737" cy="481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WordArt 7"/>
          <p:cNvSpPr>
            <a:spLocks noChangeArrowheads="1" noChangeShapeType="1" noTextEdit="1"/>
          </p:cNvSpPr>
          <p:nvPr/>
        </p:nvSpPr>
        <p:spPr bwMode="auto">
          <a:xfrm>
            <a:off x="323850" y="549275"/>
            <a:ext cx="3960813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谢谢！</a:t>
            </a:r>
            <a:endParaRPr lang="zh-CN" altLang="en-US" sz="3600" kern="10" dirty="0">
              <a:ln w="12700">
                <a:solidFill>
                  <a:srgbClr val="EAEAEA"/>
                </a:solidFill>
                <a:rou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1772</Words>
  <Application>WPS 演示</Application>
  <PresentationFormat>全屏显示(4:3)</PresentationFormat>
  <Paragraphs>385</Paragraphs>
  <Slides>20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20</vt:i4>
      </vt:variant>
    </vt:vector>
  </HeadingPairs>
  <TitlesOfParts>
    <vt:vector size="39" baseType="lpstr">
      <vt:lpstr>Arial</vt:lpstr>
      <vt:lpstr>宋体</vt:lpstr>
      <vt:lpstr>Wingdings</vt:lpstr>
      <vt:lpstr>Alba Matter</vt:lpstr>
      <vt:lpstr>Segoe Print</vt:lpstr>
      <vt:lpstr>Times New Roman</vt:lpstr>
      <vt:lpstr>仿宋</vt:lpstr>
      <vt:lpstr>微软雅黑</vt:lpstr>
      <vt:lpstr>Arial Unicode MS</vt:lpstr>
      <vt:lpstr>Calibri</vt:lpstr>
      <vt:lpstr>楷体_GB2312</vt:lpstr>
      <vt:lpstr>新宋体</vt:lpstr>
      <vt:lpstr>华文行楷</vt:lpstr>
      <vt:lpstr>默认设计模板</vt:lpstr>
      <vt:lpstr>Equation.3</vt:lpstr>
      <vt:lpstr>Equation.3</vt:lpstr>
      <vt:lpstr>Equation.3</vt:lpstr>
      <vt:lpstr>Equation.3</vt:lpstr>
      <vt:lpstr>Equation.3</vt:lpstr>
      <vt:lpstr>17.1.2 勾股定理的应用</vt:lpstr>
      <vt:lpstr> 1、勾股定理：   如果直角三角形两直角边分别为a，b，斜边为c，那么</vt:lpstr>
      <vt:lpstr>PowerPoint 演示文稿</vt:lpstr>
      <vt:lpstr>          3、已知直角三角形中两条边长为3cm和4cm, 则第三条 边的长是_______ cm。         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例2、 如图是一块长，宽，高分别是6cm，4cm和3cm的长方体木块，一只蚂蚁要从长方体木块的一个顶点A处，沿着长方体的表面到长方体上和A相对的顶点B处吃食物，那么它需要爬行的最短路径的长是多少？  	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17.1.2 勾股定理的应用</dc:title>
  <dc:creator/>
  <cp:lastModifiedBy>86139</cp:lastModifiedBy>
  <cp:revision>1</cp:revision>
  <dcterms:created xsi:type="dcterms:W3CDTF">2021-03-10T02:28:31Z</dcterms:created>
  <dcterms:modified xsi:type="dcterms:W3CDTF">2021-03-10T02:28:31Z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2052-11.3.0.9221</vt:lpwstr>
  </property>
</Properties>
</file>