
<file path=[Content_Types].xml><?xml version="1.0" encoding="utf-8"?>
<Types xmlns="http://schemas.openxmlformats.org/package/2006/content-types">
  <Default Extension="jpeg" ContentType="image/jpeg"/>
  <Default Extension="jpg" ContentType="image/jpeg"/>
  <Default Extension="m4a" ContentType="audi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51" r:id="rId2"/>
  </p:sldMasterIdLst>
  <p:notesMasterIdLst>
    <p:notesMasterId r:id="rId26"/>
  </p:notesMasterIdLst>
  <p:sldIdLst>
    <p:sldId id="293" r:id="rId3"/>
    <p:sldId id="257" r:id="rId4"/>
    <p:sldId id="299" r:id="rId5"/>
    <p:sldId id="273" r:id="rId6"/>
    <p:sldId id="302" r:id="rId7"/>
    <p:sldId id="303" r:id="rId8"/>
    <p:sldId id="292" r:id="rId9"/>
    <p:sldId id="269" r:id="rId10"/>
    <p:sldId id="287" r:id="rId11"/>
    <p:sldId id="294" r:id="rId12"/>
    <p:sldId id="289" r:id="rId13"/>
    <p:sldId id="295" r:id="rId14"/>
    <p:sldId id="297" r:id="rId15"/>
    <p:sldId id="290" r:id="rId16"/>
    <p:sldId id="296" r:id="rId17"/>
    <p:sldId id="274" r:id="rId18"/>
    <p:sldId id="298" r:id="rId19"/>
    <p:sldId id="300" r:id="rId20"/>
    <p:sldId id="304" r:id="rId21"/>
    <p:sldId id="305" r:id="rId22"/>
    <p:sldId id="286" r:id="rId23"/>
    <p:sldId id="301" r:id="rId24"/>
    <p:sldId id="291" r:id="rId25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545">
          <p15:clr>
            <a:srgbClr val="A4A3A4"/>
          </p15:clr>
        </p15:guide>
        <p15:guide id="3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B436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>
      <p:cViewPr varScale="1">
        <p:scale>
          <a:sx n="64" d="100"/>
          <a:sy n="64" d="100"/>
        </p:scale>
        <p:origin x="716" y="36"/>
      </p:cViewPr>
      <p:guideLst>
        <p:guide orient="horz" pos="2160"/>
        <p:guide pos="3545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50" d="100"/>
        <a:sy n="5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presProps" Target="presProps.xml"/><Relationship Id="rId3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CCA81FB-84C2-46F2-95AF-5B75DD96F234}" type="datetimeFigureOut">
              <a:rPr lang="zh-CN" altLang="en-US" smtClean="0"/>
              <a:pPr/>
              <a:t>2020/3/9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6B3C80A-45EE-4FB3-AF5E-1F2A3F2A99B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 userDrawn="1"/>
        </p:nvCxnSpPr>
        <p:spPr>
          <a:xfrm>
            <a:off x="1" y="1174279"/>
            <a:ext cx="7920203" cy="0"/>
          </a:xfrm>
          <a:prstGeom prst="line">
            <a:avLst/>
          </a:prstGeom>
          <a:ln w="15875">
            <a:gradFill>
              <a:gsLst>
                <a:gs pos="13000">
                  <a:schemeClr val="accent2"/>
                </a:gs>
                <a:gs pos="100000">
                  <a:schemeClr val="accent2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文本占位符 7"/>
          <p:cNvSpPr>
            <a:spLocks noGrp="1"/>
          </p:cNvSpPr>
          <p:nvPr>
            <p:ph type="body" sz="quarter" idx="10"/>
          </p:nvPr>
        </p:nvSpPr>
        <p:spPr>
          <a:xfrm>
            <a:off x="487333" y="296902"/>
            <a:ext cx="9792825" cy="649287"/>
          </a:xfrm>
        </p:spPr>
        <p:txBody>
          <a:bodyPr>
            <a:noAutofit/>
          </a:bodyPr>
          <a:lstStyle>
            <a:lvl1pPr marL="0" indent="0">
              <a:buNone/>
              <a:defRPr sz="4400" b="1">
                <a:solidFill>
                  <a:schemeClr val="accent2"/>
                </a:solidFill>
                <a:latin typeface="+mj-ea"/>
                <a:ea typeface="+mj-ea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0" y="6356352"/>
            <a:ext cx="2844800" cy="365125"/>
          </a:xfrm>
        </p:spPr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0" y="6356352"/>
            <a:ext cx="3860800" cy="365125"/>
          </a:xfrm>
        </p:spPr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2"/>
            <a:ext cx="2844800" cy="365125"/>
          </a:xfrm>
        </p:spPr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" name="直接连接符 2"/>
          <p:cNvCxnSpPr/>
          <p:nvPr userDrawn="1"/>
        </p:nvCxnSpPr>
        <p:spPr>
          <a:xfrm>
            <a:off x="1" y="1174279"/>
            <a:ext cx="7920203" cy="0"/>
          </a:xfrm>
          <a:prstGeom prst="line">
            <a:avLst/>
          </a:prstGeom>
          <a:ln w="15875">
            <a:gradFill>
              <a:gsLst>
                <a:gs pos="13000">
                  <a:srgbClr val="1B4367"/>
                </a:gs>
                <a:gs pos="100000">
                  <a:schemeClr val="accent2">
                    <a:alpha val="0"/>
                  </a:schemeClr>
                </a:gs>
              </a:gsLst>
              <a:lin ang="0" scaled="0"/>
            </a:gra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>
          <a:xfrm>
            <a:off x="609600" y="6356352"/>
            <a:ext cx="2844800" cy="365125"/>
          </a:xfrm>
        </p:spPr>
        <p:txBody>
          <a:bodyPr/>
          <a:lstStyle/>
          <a:p>
            <a:fld id="{530820CF-B880-4189-942D-D702A7CBA730}" type="datetimeFigureOut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2020/3/9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>
          <a:xfrm>
            <a:off x="4165600" y="6356352"/>
            <a:ext cx="3860800" cy="365125"/>
          </a:xfrm>
        </p:spPr>
        <p:txBody>
          <a:bodyPr/>
          <a:lstStyle/>
          <a:p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>
          <a:xfrm>
            <a:off x="8737600" y="6356352"/>
            <a:ext cx="2844800" cy="365125"/>
          </a:xfrm>
        </p:spPr>
        <p:txBody>
          <a:bodyPr/>
          <a:lstStyle/>
          <a:p>
            <a:fld id="{0C913308-F349-4B6D-A68A-DD1791B4A57B}" type="slidenum">
              <a:rPr lang="zh-CN" alt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zh-CN" altLang="en-US">
              <a:solidFill>
                <a:prstClr val="black">
                  <a:tint val="75000"/>
                </a:prstClr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4.xml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.pn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 descr="图片2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8255" y="-10795"/>
            <a:ext cx="12209780" cy="686752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 descr="图片4"/>
          <p:cNvPicPr>
            <a:picLocks noChangeAspect="1"/>
          </p:cNvPicPr>
          <p:nvPr userDrawn="1"/>
        </p:nvPicPr>
        <p:blipFill>
          <a:blip r:embed="rId4"/>
          <a:stretch>
            <a:fillRect/>
          </a:stretch>
        </p:blipFill>
        <p:spPr>
          <a:xfrm>
            <a:off x="-1270" y="1270"/>
            <a:ext cx="12180570" cy="6851650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52" r:id="rId1"/>
    <p:sldLayoutId id="2147483653" r:id="rId2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4" Type="http://schemas.openxmlformats.org/officeDocument/2006/relationships/image" Target="../media/image11.pn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bilibili.com/video/av76998587/" TargetMode="External"/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>
            <a:extLst>
              <a:ext uri="{FF2B5EF4-FFF2-40B4-BE49-F238E27FC236}">
                <a16:creationId xmlns:a16="http://schemas.microsoft.com/office/drawing/2014/main" id="{B1C0F30D-AE82-4EDF-BF99-C27D35AFFBA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16507" y="2355574"/>
            <a:ext cx="5505424" cy="4154556"/>
          </a:xfrm>
          <a:prstGeom prst="rect">
            <a:avLst/>
          </a:prstGeom>
        </p:spPr>
      </p:pic>
      <p:pic>
        <p:nvPicPr>
          <p:cNvPr id="3" name="图片 2">
            <a:extLst>
              <a:ext uri="{FF2B5EF4-FFF2-40B4-BE49-F238E27FC236}">
                <a16:creationId xmlns:a16="http://schemas.microsoft.com/office/drawing/2014/main" id="{0AB81E5C-6C16-4A31-8D12-49A9338221A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88917" y="-265872"/>
            <a:ext cx="3819032" cy="5242891"/>
          </a:xfrm>
          <a:prstGeom prst="rect">
            <a:avLst/>
          </a:prstGeom>
        </p:spPr>
      </p:pic>
      <p:pic>
        <p:nvPicPr>
          <p:cNvPr id="7" name="图片 6">
            <a:extLst>
              <a:ext uri="{FF2B5EF4-FFF2-40B4-BE49-F238E27FC236}">
                <a16:creationId xmlns:a16="http://schemas.microsoft.com/office/drawing/2014/main" id="{2F38ACA8-4794-4E19-8885-6166BDAA370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56062" y="3269279"/>
            <a:ext cx="5505424" cy="3588721"/>
          </a:xfrm>
          <a:prstGeom prst="rect">
            <a:avLst/>
          </a:prstGeom>
        </p:spPr>
      </p:pic>
      <p:sp>
        <p:nvSpPr>
          <p:cNvPr id="8" name="文本框 7">
            <a:extLst>
              <a:ext uri="{FF2B5EF4-FFF2-40B4-BE49-F238E27FC236}">
                <a16:creationId xmlns:a16="http://schemas.microsoft.com/office/drawing/2014/main" id="{53EB898B-1109-4052-B7CE-24D985625458}"/>
              </a:ext>
            </a:extLst>
          </p:cNvPr>
          <p:cNvSpPr txBox="1"/>
          <p:nvPr/>
        </p:nvSpPr>
        <p:spPr>
          <a:xfrm>
            <a:off x="1958008" y="327992"/>
            <a:ext cx="252454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7200" b="1" dirty="0">
                <a:solidFill>
                  <a:srgbClr val="C00000"/>
                </a:solidFill>
                <a:latin typeface="+mj-lt"/>
              </a:rPr>
              <a:t>英 雄</a:t>
            </a:r>
          </a:p>
        </p:txBody>
      </p:sp>
    </p:spTree>
    <p:extLst>
      <p:ext uri="{BB962C8B-B14F-4D97-AF65-F5344CB8AC3E}">
        <p14:creationId xmlns:p14="http://schemas.microsoft.com/office/powerpoint/2010/main" val="3903584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文本框 9"/>
          <p:cNvSpPr txBox="1"/>
          <p:nvPr/>
        </p:nvSpPr>
        <p:spPr>
          <a:xfrm>
            <a:off x="4892995" y="4150016"/>
            <a:ext cx="2473643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b="1" dirty="0">
                <a:solidFill>
                  <a:prstClr val="black">
                    <a:lumMod val="65000"/>
                    <a:lumOff val="35000"/>
                  </a:prstClr>
                </a:solidFill>
              </a:rPr>
              <a:t>杨振宁</a:t>
            </a:r>
          </a:p>
        </p:txBody>
      </p:sp>
      <p:sp>
        <p:nvSpPr>
          <p:cNvPr id="8" name="文本框 7"/>
          <p:cNvSpPr txBox="1"/>
          <p:nvPr/>
        </p:nvSpPr>
        <p:spPr>
          <a:xfrm>
            <a:off x="698697" y="1770385"/>
            <a:ext cx="7221188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zh-CN" altLang="en-US" sz="8800" b="1" dirty="0">
                <a:solidFill>
                  <a:srgbClr val="1B4367"/>
                </a:solidFill>
              </a:rPr>
              <a:t>邓稼先</a:t>
            </a:r>
          </a:p>
        </p:txBody>
      </p:sp>
      <p:cxnSp>
        <p:nvCxnSpPr>
          <p:cNvPr id="4" name="直接连接符 3"/>
          <p:cNvCxnSpPr/>
          <p:nvPr/>
        </p:nvCxnSpPr>
        <p:spPr>
          <a:xfrm>
            <a:off x="1573243" y="3576763"/>
            <a:ext cx="1849196" cy="226519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 rot="19372238">
            <a:off x="2845889" y="-115345"/>
            <a:ext cx="7525309" cy="694643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 rot="19380000">
            <a:off x="2102651" y="1225703"/>
            <a:ext cx="2262251" cy="216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9384833" y="480284"/>
            <a:ext cx="1049471" cy="128556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294392" y="4848908"/>
            <a:ext cx="474985" cy="581839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0242" name="Picture 2" descr="https://timgsa.baidu.com/timg?image&amp;quality=80&amp;size=b9999_10000&amp;sec=1580458660609&amp;di=1857eff533a8ee57fcbe83927d4a0bf2&amp;imgtype=0&amp;src=http%3A%2F%2Fupload.71.cn%2F2018%2F0428%2F1524877982106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101781" y="387146"/>
            <a:ext cx="3810000" cy="595312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图片 2">
            <a:extLst>
              <a:ext uri="{FF2B5EF4-FFF2-40B4-BE49-F238E27FC236}">
                <a16:creationId xmlns:a16="http://schemas.microsoft.com/office/drawing/2014/main" id="{2239691A-1875-4983-93E8-C6CFB18A6C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8966" y="694712"/>
            <a:ext cx="5605670" cy="5468575"/>
          </a:xfrm>
          <a:prstGeom prst="rect">
            <a:avLst/>
          </a:prstGeom>
        </p:spPr>
      </p:pic>
      <p:pic>
        <p:nvPicPr>
          <p:cNvPr id="4" name="图片 3">
            <a:extLst>
              <a:ext uri="{FF2B5EF4-FFF2-40B4-BE49-F238E27FC236}">
                <a16:creationId xmlns:a16="http://schemas.microsoft.com/office/drawing/2014/main" id="{84E7C773-ED25-434A-A221-7C3AB23600AE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17366" y="115320"/>
            <a:ext cx="5251869" cy="66273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10660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487333" y="296902"/>
            <a:ext cx="9792825" cy="649287"/>
          </a:xfrm>
        </p:spPr>
        <p:txBody>
          <a:bodyPr/>
          <a:lstStyle/>
          <a:p>
            <a:pPr>
              <a:buNone/>
            </a:pPr>
            <a:r>
              <a:rPr lang="zh-CN" altLang="en-US" sz="44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“稼先”其名深意</a:t>
            </a:r>
            <a:endParaRPr lang="en-US" altLang="zh-CN" sz="44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840658" y="1769808"/>
            <a:ext cx="10102645" cy="3785652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       书香门第，耕读传家，警醒后人“不忘稼穑之艰辛”。</a:t>
            </a:r>
            <a:endParaRPr lang="en-US" altLang="zh-CN" sz="4000" b="1" dirty="0"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4000" b="1" dirty="0">
                <a:latin typeface="华文新魏" pitchFamily="2" charset="-122"/>
                <a:ea typeface="华文新魏" pitchFamily="2" charset="-122"/>
              </a:rPr>
              <a:t>       邓稼先的父亲希望儿子以稼为先，根植中华大地，成为造福民众的沧海一粟。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10" dur="500"/>
                                        <p:tgtEl>
                                          <p:spTgt spid="11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487333" y="296902"/>
            <a:ext cx="9792825" cy="649287"/>
          </a:xfrm>
        </p:spPr>
        <p:txBody>
          <a:bodyPr/>
          <a:lstStyle/>
          <a:p>
            <a:pPr>
              <a:buNone/>
            </a:pPr>
            <a:r>
              <a:rPr lang="zh-CN" altLang="en-US" sz="44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字词</a:t>
            </a:r>
            <a:endParaRPr lang="en-US" altLang="zh-CN" sz="44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93C319D-0604-4257-AFED-5E9CF77073C7}"/>
              </a:ext>
            </a:extLst>
          </p:cNvPr>
          <p:cNvSpPr/>
          <p:nvPr/>
        </p:nvSpPr>
        <p:spPr>
          <a:xfrm>
            <a:off x="135834" y="1799710"/>
            <a:ext cx="12056166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C00000"/>
                </a:solidFill>
              </a:rPr>
              <a:t>鲜</a:t>
            </a:r>
            <a:r>
              <a:rPr lang="zh-CN" altLang="en-US" sz="2800" dirty="0"/>
              <a:t>为人知（</a:t>
            </a:r>
            <a:r>
              <a:rPr lang="en-US" altLang="zh-CN" sz="2800" dirty="0" err="1"/>
              <a:t>xiǎn</a:t>
            </a:r>
            <a:r>
              <a:rPr lang="zh-CN" altLang="en-US" sz="2800" dirty="0"/>
              <a:t>）   元</a:t>
            </a:r>
            <a:r>
              <a:rPr lang="zh-CN" altLang="en-US" sz="2800" dirty="0">
                <a:solidFill>
                  <a:srgbClr val="C00000"/>
                </a:solidFill>
              </a:rPr>
              <a:t>勋</a:t>
            </a:r>
            <a:r>
              <a:rPr lang="zh-CN" altLang="en-US" sz="2800" dirty="0"/>
              <a:t>（</a:t>
            </a:r>
            <a:r>
              <a:rPr lang="en-US" altLang="zh-CN" sz="2800" dirty="0" err="1"/>
              <a:t>xūn</a:t>
            </a:r>
            <a:r>
              <a:rPr lang="zh-CN" altLang="en-US" sz="2800" dirty="0"/>
              <a:t>）     至死不</a:t>
            </a:r>
            <a:r>
              <a:rPr lang="zh-CN" altLang="en-US" sz="2800" dirty="0">
                <a:solidFill>
                  <a:srgbClr val="C00000"/>
                </a:solidFill>
              </a:rPr>
              <a:t>懈</a:t>
            </a:r>
            <a:r>
              <a:rPr lang="zh-CN" altLang="en-US" sz="2800" dirty="0"/>
              <a:t>（</a:t>
            </a:r>
            <a:r>
              <a:rPr lang="en-US" altLang="zh-CN" sz="2800" dirty="0" err="1"/>
              <a:t>xiè</a:t>
            </a:r>
            <a:r>
              <a:rPr lang="zh-CN" altLang="en-US" sz="2800" dirty="0"/>
              <a:t>）      鞠躬尽</a:t>
            </a:r>
            <a:r>
              <a:rPr lang="zh-CN" altLang="en-US" sz="2800" dirty="0">
                <a:solidFill>
                  <a:srgbClr val="C00000"/>
                </a:solidFill>
              </a:rPr>
              <a:t>瘁</a:t>
            </a:r>
            <a:r>
              <a:rPr lang="zh-CN" altLang="en-US" sz="2800" dirty="0"/>
              <a:t>（</a:t>
            </a:r>
            <a:r>
              <a:rPr lang="en-US" altLang="zh-CN" sz="2800" dirty="0" err="1"/>
              <a:t>cuì</a:t>
            </a:r>
            <a:r>
              <a:rPr lang="zh-CN" altLang="en-US" sz="2800" dirty="0"/>
              <a:t>）</a:t>
            </a:r>
          </a:p>
          <a:p>
            <a:endParaRPr lang="zh-CN" altLang="en-US" sz="2800" dirty="0"/>
          </a:p>
          <a:p>
            <a:r>
              <a:rPr lang="zh-CN" altLang="en-US" sz="2800" dirty="0">
                <a:solidFill>
                  <a:srgbClr val="C00000"/>
                </a:solidFill>
              </a:rPr>
              <a:t>奠</a:t>
            </a:r>
            <a:r>
              <a:rPr lang="zh-CN" altLang="en-US" sz="2800" dirty="0"/>
              <a:t>基（</a:t>
            </a:r>
            <a:r>
              <a:rPr lang="en-US" altLang="zh-CN" sz="2800" dirty="0" err="1"/>
              <a:t>diàn</a:t>
            </a:r>
            <a:r>
              <a:rPr lang="zh-CN" altLang="en-US" sz="2800" dirty="0"/>
              <a:t>）          家</a:t>
            </a:r>
            <a:r>
              <a:rPr lang="zh-CN" altLang="en-US" sz="2800" dirty="0">
                <a:solidFill>
                  <a:srgbClr val="C00000"/>
                </a:solidFill>
              </a:rPr>
              <a:t>喻</a:t>
            </a:r>
            <a:r>
              <a:rPr lang="zh-CN" altLang="en-US" sz="2800" dirty="0"/>
              <a:t>户晓           </a:t>
            </a:r>
            <a:r>
              <a:rPr lang="zh-CN" altLang="en-US" sz="2800" dirty="0">
                <a:solidFill>
                  <a:srgbClr val="C00000"/>
                </a:solidFill>
              </a:rPr>
              <a:t>挚</a:t>
            </a:r>
            <a:r>
              <a:rPr lang="zh-CN" altLang="en-US" sz="2800" dirty="0"/>
              <a:t>友（</a:t>
            </a:r>
            <a:r>
              <a:rPr lang="en-US" altLang="zh-CN" sz="2800" dirty="0" err="1"/>
              <a:t>zh</a:t>
            </a:r>
            <a:r>
              <a:rPr lang="en-US" altLang="zh-CN" sz="2800" dirty="0"/>
              <a:t> ì </a:t>
            </a:r>
            <a:r>
              <a:rPr lang="zh-CN" altLang="en-US" sz="2800" dirty="0"/>
              <a:t>）          锋芒</a:t>
            </a:r>
            <a:r>
              <a:rPr lang="zh-CN" altLang="en-US" sz="2800" dirty="0">
                <a:solidFill>
                  <a:srgbClr val="C00000"/>
                </a:solidFill>
              </a:rPr>
              <a:t>毕露</a:t>
            </a:r>
            <a:r>
              <a:rPr lang="zh-CN" altLang="en-US" sz="2800" dirty="0"/>
              <a:t>（</a:t>
            </a:r>
            <a:r>
              <a:rPr lang="en-US" altLang="zh-CN" sz="2800" dirty="0" err="1"/>
              <a:t>lù</a:t>
            </a:r>
            <a:r>
              <a:rPr lang="zh-CN" altLang="en-US" sz="2800" dirty="0"/>
              <a:t>）</a:t>
            </a:r>
          </a:p>
          <a:p>
            <a:endParaRPr lang="zh-CN" altLang="en-US" sz="2800" dirty="0"/>
          </a:p>
          <a:p>
            <a:r>
              <a:rPr lang="zh-CN" altLang="en-US" sz="2800" dirty="0"/>
              <a:t>妇</a:t>
            </a:r>
            <a:r>
              <a:rPr lang="zh-CN" altLang="en-US" sz="2800" dirty="0">
                <a:solidFill>
                  <a:srgbClr val="C00000"/>
                </a:solidFill>
              </a:rPr>
              <a:t>孺</a:t>
            </a:r>
            <a:r>
              <a:rPr lang="zh-CN" altLang="en-US" sz="2800" dirty="0"/>
              <a:t>皆知（</a:t>
            </a:r>
            <a:r>
              <a:rPr lang="en-US" altLang="zh-CN" sz="2800" dirty="0" err="1"/>
              <a:t>rú</a:t>
            </a:r>
            <a:r>
              <a:rPr lang="zh-CN" altLang="en-US" sz="2800" dirty="0"/>
              <a:t>）       选</a:t>
            </a:r>
            <a:r>
              <a:rPr lang="zh-CN" altLang="en-US" sz="2800" dirty="0">
                <a:solidFill>
                  <a:srgbClr val="C00000"/>
                </a:solidFill>
              </a:rPr>
              <a:t>聘</a:t>
            </a:r>
            <a:r>
              <a:rPr lang="zh-CN" altLang="en-US" sz="2800" dirty="0"/>
              <a:t>（</a:t>
            </a:r>
            <a:r>
              <a:rPr lang="en-US" altLang="zh-CN" sz="2800" dirty="0" err="1"/>
              <a:t>pìn</a:t>
            </a:r>
            <a:r>
              <a:rPr lang="zh-CN" altLang="en-US" sz="2800" dirty="0"/>
              <a:t>）      热泪满</a:t>
            </a:r>
            <a:r>
              <a:rPr lang="zh-CN" altLang="en-US" sz="2800" dirty="0">
                <a:solidFill>
                  <a:srgbClr val="C00000"/>
                </a:solidFill>
              </a:rPr>
              <a:t>眶</a:t>
            </a:r>
            <a:r>
              <a:rPr lang="en-US" altLang="zh-CN" sz="2800" dirty="0"/>
              <a:t>(</a:t>
            </a:r>
            <a:r>
              <a:rPr lang="en-US" altLang="zh-CN" sz="2800" dirty="0" err="1"/>
              <a:t>kuàng</a:t>
            </a:r>
            <a:r>
              <a:rPr lang="en-US" altLang="zh-CN" sz="2800" dirty="0"/>
              <a:t>)</a:t>
            </a:r>
            <a:r>
              <a:rPr lang="zh-CN" altLang="en-US" sz="2800" dirty="0"/>
              <a:t>   </a:t>
            </a:r>
            <a:endParaRPr lang="en-US" altLang="zh-CN" sz="2800" dirty="0"/>
          </a:p>
          <a:p>
            <a:endParaRPr lang="en-US" altLang="zh-CN" sz="2800" dirty="0"/>
          </a:p>
          <a:p>
            <a:r>
              <a:rPr lang="zh-CN" altLang="en-US" sz="2800" dirty="0">
                <a:solidFill>
                  <a:srgbClr val="C00000"/>
                </a:solidFill>
              </a:rPr>
              <a:t>燕</a:t>
            </a:r>
            <a:r>
              <a:rPr lang="zh-CN" altLang="en-US" sz="2800" dirty="0"/>
              <a:t>然</a:t>
            </a:r>
            <a:r>
              <a:rPr lang="zh-CN" altLang="en-US" sz="2800" dirty="0">
                <a:solidFill>
                  <a:srgbClr val="C00000"/>
                </a:solidFill>
              </a:rPr>
              <a:t>勒</a:t>
            </a:r>
            <a:r>
              <a:rPr lang="zh-CN" altLang="en-US" sz="2800" dirty="0"/>
              <a:t>功（</a:t>
            </a:r>
            <a:r>
              <a:rPr lang="en-US" altLang="zh-CN" sz="2800" dirty="0" err="1"/>
              <a:t>yān</a:t>
            </a:r>
            <a:r>
              <a:rPr lang="zh-CN" altLang="en-US" sz="2800" dirty="0"/>
              <a:t>）（</a:t>
            </a:r>
            <a:r>
              <a:rPr lang="en-US" altLang="zh-CN" sz="2800" dirty="0" err="1"/>
              <a:t>lè</a:t>
            </a:r>
            <a:r>
              <a:rPr lang="zh-CN" altLang="en-US" sz="2800" dirty="0"/>
              <a:t>）                     </a:t>
            </a:r>
            <a:r>
              <a:rPr lang="zh-CN" altLang="en-US" sz="2800" dirty="0">
                <a:solidFill>
                  <a:srgbClr val="C00000"/>
                </a:solidFill>
              </a:rPr>
              <a:t>殷</a:t>
            </a:r>
            <a:r>
              <a:rPr lang="zh-CN" altLang="en-US" sz="2800" dirty="0"/>
              <a:t>红（</a:t>
            </a:r>
            <a:r>
              <a:rPr lang="en-US" altLang="zh-CN" sz="2800" dirty="0" err="1"/>
              <a:t>yān</a:t>
            </a:r>
            <a:r>
              <a:rPr lang="zh-CN" altLang="en-US" sz="2800" dirty="0"/>
              <a:t>）</a:t>
            </a:r>
          </a:p>
        </p:txBody>
      </p:sp>
    </p:spTree>
    <p:extLst>
      <p:ext uri="{BB962C8B-B14F-4D97-AF65-F5344CB8AC3E}">
        <p14:creationId xmlns:p14="http://schemas.microsoft.com/office/powerpoint/2010/main" val="275238656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占位符 1"/>
          <p:cNvSpPr>
            <a:spLocks noGrp="1"/>
          </p:cNvSpPr>
          <p:nvPr>
            <p:ph type="body" sz="quarter" idx="10"/>
          </p:nvPr>
        </p:nvSpPr>
        <p:spPr>
          <a:xfrm>
            <a:off x="487333" y="296902"/>
            <a:ext cx="9792825" cy="649287"/>
          </a:xfrm>
        </p:spPr>
        <p:txBody>
          <a:bodyPr/>
          <a:lstStyle/>
          <a:p>
            <a:pPr>
              <a:buNone/>
            </a:pPr>
            <a:r>
              <a:rPr lang="zh-CN" altLang="en-US" sz="44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字词</a:t>
            </a:r>
            <a:endParaRPr lang="en-US" altLang="zh-CN" sz="44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993C319D-0604-4257-AFED-5E9CF77073C7}"/>
              </a:ext>
            </a:extLst>
          </p:cNvPr>
          <p:cNvSpPr/>
          <p:nvPr/>
        </p:nvSpPr>
        <p:spPr>
          <a:xfrm>
            <a:off x="135834" y="1600928"/>
            <a:ext cx="12056166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zh-CN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1.</a:t>
            </a:r>
            <a:r>
              <a:rPr lang="zh-CN" altLang="en-US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首功</a:t>
            </a:r>
            <a:r>
              <a:rPr lang="en-US" altLang="zh-CN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;</a:t>
            </a:r>
            <a:r>
              <a:rPr lang="zh-CN" altLang="en-US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大功 </a:t>
            </a:r>
            <a:r>
              <a:rPr lang="en-US" altLang="zh-CN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2.</a:t>
            </a:r>
            <a:r>
              <a:rPr lang="zh-CN" altLang="en-US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有极大功绩的人</a:t>
            </a:r>
            <a:r>
              <a:rPr lang="en-US" altLang="zh-CN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;</a:t>
            </a:r>
            <a:r>
              <a:rPr lang="zh-CN" altLang="en-US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立大功的人。</a:t>
            </a:r>
            <a:endParaRPr lang="en-US" altLang="zh-CN" sz="28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r>
              <a:rPr lang="en-US" altLang="zh-CN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2.</a:t>
            </a:r>
            <a:r>
              <a:rPr lang="zh-CN" altLang="en-US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很少被人知道，知道的人很少。</a:t>
            </a:r>
            <a:endParaRPr lang="en-US" altLang="zh-CN" sz="28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r>
              <a:rPr lang="en-US" altLang="zh-CN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3.</a:t>
            </a:r>
            <a:r>
              <a:rPr lang="zh-CN" altLang="en-US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 竭尽心力，到死为止。多用来形容人的伟大。</a:t>
            </a:r>
            <a:endParaRPr lang="en-US" altLang="zh-CN" sz="28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r>
              <a:rPr lang="en-US" altLang="zh-CN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4.</a:t>
            </a:r>
            <a:r>
              <a:rPr lang="zh-CN" altLang="en-US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①打下建筑物的地基。②比喻某一事物的产生或确立。</a:t>
            </a:r>
            <a:endParaRPr lang="en-US" altLang="zh-CN" sz="28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r>
              <a:rPr lang="en-US" altLang="zh-CN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5.</a:t>
            </a:r>
            <a:r>
              <a:rPr lang="zh-CN" altLang="en-US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 形容锐气和才干全都显露出来。也比喻人有傲气</a:t>
            </a:r>
            <a:endParaRPr lang="en-US" altLang="zh-CN" sz="28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r>
              <a:rPr lang="en-US" altLang="zh-CN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6.</a:t>
            </a:r>
            <a:r>
              <a:rPr lang="zh-CN" altLang="en-US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马的皮革把尸体包起来。多指军人战死于沙场，形容为国作战，决心为国捐躯的意志。</a:t>
            </a:r>
            <a:endParaRPr lang="en-US" altLang="zh-CN" sz="28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r>
              <a:rPr lang="en-US" altLang="zh-CN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7.</a:t>
            </a:r>
            <a:r>
              <a:rPr lang="zh-CN" altLang="en-US" sz="28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勒，雕刻；勒功，把记功文字刻在石上，即刻石记功。亦指建立或成就功勋。</a:t>
            </a:r>
            <a:endParaRPr lang="en-US" altLang="zh-CN" sz="28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sp>
        <p:nvSpPr>
          <p:cNvPr id="4" name="矩形 3">
            <a:extLst>
              <a:ext uri="{FF2B5EF4-FFF2-40B4-BE49-F238E27FC236}">
                <a16:creationId xmlns:a16="http://schemas.microsoft.com/office/drawing/2014/main" id="{36678060-F8EC-4745-A04F-6B77CEF76AB5}"/>
              </a:ext>
            </a:extLst>
          </p:cNvPr>
          <p:cNvSpPr/>
          <p:nvPr/>
        </p:nvSpPr>
        <p:spPr>
          <a:xfrm>
            <a:off x="6989262" y="1514682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元勋</a:t>
            </a:r>
          </a:p>
        </p:txBody>
      </p:sp>
      <p:sp>
        <p:nvSpPr>
          <p:cNvPr id="5" name="矩形 4">
            <a:extLst>
              <a:ext uri="{FF2B5EF4-FFF2-40B4-BE49-F238E27FC236}">
                <a16:creationId xmlns:a16="http://schemas.microsoft.com/office/drawing/2014/main" id="{B84F01E3-EF42-4DEE-8EA8-D19520924CB2}"/>
              </a:ext>
            </a:extLst>
          </p:cNvPr>
          <p:cNvSpPr/>
          <p:nvPr/>
        </p:nvSpPr>
        <p:spPr>
          <a:xfrm>
            <a:off x="6989262" y="2079688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鲜为人知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DD8973B7-4876-46DF-92AF-6FD583841FCA}"/>
              </a:ext>
            </a:extLst>
          </p:cNvPr>
          <p:cNvSpPr/>
          <p:nvPr/>
        </p:nvSpPr>
        <p:spPr>
          <a:xfrm>
            <a:off x="7852350" y="2464676"/>
            <a:ext cx="341632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鞠躬尽瘁，死而后已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D14E0EC5-C700-4364-91C3-05122E7D60F8}"/>
              </a:ext>
            </a:extLst>
          </p:cNvPr>
          <p:cNvSpPr/>
          <p:nvPr/>
        </p:nvSpPr>
        <p:spPr>
          <a:xfrm>
            <a:off x="9109104" y="2905780"/>
            <a:ext cx="90281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奠基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AC04B664-B9CF-458D-9D6F-26D938057E19}"/>
              </a:ext>
            </a:extLst>
          </p:cNvPr>
          <p:cNvSpPr/>
          <p:nvPr/>
        </p:nvSpPr>
        <p:spPr>
          <a:xfrm>
            <a:off x="8298625" y="3324477"/>
            <a:ext cx="162095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锋芒毕露</a:t>
            </a:r>
          </a:p>
        </p:txBody>
      </p:sp>
      <p:sp>
        <p:nvSpPr>
          <p:cNvPr id="9" name="矩形 8">
            <a:extLst>
              <a:ext uri="{FF2B5EF4-FFF2-40B4-BE49-F238E27FC236}">
                <a16:creationId xmlns:a16="http://schemas.microsoft.com/office/drawing/2014/main" id="{5A78A2CD-C00B-466D-8F14-4D0E4A2E757C}"/>
              </a:ext>
            </a:extLst>
          </p:cNvPr>
          <p:cNvSpPr/>
          <p:nvPr/>
        </p:nvSpPr>
        <p:spPr>
          <a:xfrm>
            <a:off x="2534300" y="4178612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马革裹尸</a:t>
            </a:r>
          </a:p>
        </p:txBody>
      </p:sp>
      <p:sp>
        <p:nvSpPr>
          <p:cNvPr id="10" name="矩形 9">
            <a:extLst>
              <a:ext uri="{FF2B5EF4-FFF2-40B4-BE49-F238E27FC236}">
                <a16:creationId xmlns:a16="http://schemas.microsoft.com/office/drawing/2014/main" id="{EE9633C2-CDB7-42E7-B0C0-579CAC220423}"/>
              </a:ext>
            </a:extLst>
          </p:cNvPr>
          <p:cNvSpPr/>
          <p:nvPr/>
        </p:nvSpPr>
        <p:spPr>
          <a:xfrm>
            <a:off x="1821275" y="5116872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燕然勒功</a:t>
            </a:r>
          </a:p>
        </p:txBody>
      </p:sp>
    </p:spTree>
    <p:extLst>
      <p:ext uri="{BB962C8B-B14F-4D97-AF65-F5344CB8AC3E}">
        <p14:creationId xmlns:p14="http://schemas.microsoft.com/office/powerpoint/2010/main" val="338880511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  <p:bldP spid="6" grpId="0"/>
      <p:bldP spid="7" grpId="0"/>
      <p:bldP spid="8" grpId="0"/>
      <p:bldP spid="9" grpId="0"/>
      <p:bldP spid="10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457200" y="326676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浏览阅读，把握“诗眼”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27702" y="1253613"/>
            <a:ext cx="11562737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b="1" dirty="0"/>
              <a:t>       如果把这篇散文看成一部壮美的“史诗”，那么小标题就是它“诗眼”。请同学们运用浏览的方法，看看本文的六个小标题，说说你发现它们有哪些特点？这六个部分分别写什么内容？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781663" y="2967705"/>
            <a:ext cx="4350775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dirty="0">
                <a:latin typeface="隶书" pitchFamily="49" charset="-122"/>
                <a:ea typeface="隶书" pitchFamily="49" charset="-122"/>
              </a:rPr>
              <a:t>从“任人宰割”到“站起来了”</a:t>
            </a:r>
            <a:endParaRPr lang="en-US" altLang="zh-CN" sz="24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latin typeface="隶书" pitchFamily="49" charset="-122"/>
                <a:ea typeface="隶书" pitchFamily="49" charset="-122"/>
              </a:rPr>
              <a:t>“两弹”元勋</a:t>
            </a:r>
            <a:endParaRPr lang="en-US" altLang="zh-CN" sz="24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latin typeface="隶书" pitchFamily="49" charset="-122"/>
                <a:ea typeface="隶书" pitchFamily="49" charset="-122"/>
              </a:rPr>
              <a:t>邓稼先与奥本海默</a:t>
            </a:r>
            <a:endParaRPr lang="en-US" altLang="zh-CN" sz="24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latin typeface="隶书" pitchFamily="49" charset="-122"/>
                <a:ea typeface="隶书" pitchFamily="49" charset="-122"/>
              </a:rPr>
              <a:t>民族感情？友情？</a:t>
            </a:r>
            <a:endParaRPr lang="en-US" altLang="zh-CN" sz="24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latin typeface="隶书" pitchFamily="49" charset="-122"/>
                <a:ea typeface="隶书" pitchFamily="49" charset="-122"/>
              </a:rPr>
              <a:t>“我不能走”</a:t>
            </a:r>
            <a:endParaRPr lang="en-US" altLang="zh-CN" sz="2400" dirty="0">
              <a:latin typeface="隶书" pitchFamily="49" charset="-122"/>
              <a:ea typeface="隶书" pitchFamily="49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dirty="0">
                <a:latin typeface="隶书" pitchFamily="49" charset="-122"/>
                <a:ea typeface="隶书" pitchFamily="49" charset="-122"/>
              </a:rPr>
              <a:t>永恒的骄傲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5678130" y="3111910"/>
            <a:ext cx="3244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</a:rPr>
              <a:t>对比历史，引出稼先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5653550" y="3633020"/>
            <a:ext cx="3244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</a:rPr>
              <a:t>生平经历，伟大贡献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658466" y="4168879"/>
            <a:ext cx="3244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</a:rPr>
              <a:t>对比凸显，稼先至纯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668297" y="4724399"/>
            <a:ext cx="3244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</a:rPr>
              <a:t>澄清谣言，自强不息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87962" y="5245510"/>
            <a:ext cx="3244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</a:rPr>
              <a:t>环境艰险，身先士卒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692878" y="5796117"/>
            <a:ext cx="3244645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</a:rPr>
              <a:t>忠诚纯正，永恒骄傲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457200" y="326676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初读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邓稼先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，完成邓稼先简历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aphicFrame>
        <p:nvGraphicFramePr>
          <p:cNvPr id="11" name="表格 10"/>
          <p:cNvGraphicFramePr>
            <a:graphicFrameLocks noGrp="1"/>
          </p:cNvGraphicFramePr>
          <p:nvPr/>
        </p:nvGraphicFramePr>
        <p:xfrm>
          <a:off x="501444" y="1224115"/>
          <a:ext cx="11017048" cy="552671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8958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018936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2754262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754262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619433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>
                          <a:solidFill>
                            <a:schemeClr val="tx1"/>
                          </a:solidFill>
                        </a:rPr>
                        <a:t>姓名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邓稼先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dirty="0">
                          <a:solidFill>
                            <a:schemeClr val="tx1"/>
                          </a:solidFill>
                        </a:rPr>
                        <a:t>籍贯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1224117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 dirty="0"/>
                        <a:t>家庭</a:t>
                      </a:r>
                      <a:endParaRPr lang="en-US" altLang="zh-CN" sz="3200" b="1" dirty="0"/>
                    </a:p>
                    <a:p>
                      <a:pPr algn="ctr"/>
                      <a:r>
                        <a:rPr lang="zh-CN" altLang="en-US" sz="3200" b="1" dirty="0"/>
                        <a:t>成员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父亲，邓以蛰，美学家，清华大学教授；妻子许鹿希，北大博士，医学教授；岳父，许德珩，全国人大常委会副委员长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60468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 dirty="0"/>
                        <a:t>学位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zh-CN" altLang="en-US" sz="3200" b="1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 dirty="0"/>
                        <a:t>职务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338794">
                <a:tc>
                  <a:txBody>
                    <a:bodyPr/>
                    <a:lstStyle/>
                    <a:p>
                      <a:pPr algn="ctr"/>
                      <a:r>
                        <a:rPr lang="zh-CN" altLang="en-US" sz="3200" b="1" dirty="0"/>
                        <a:t>人生</a:t>
                      </a:r>
                      <a:endParaRPr lang="en-US" altLang="zh-CN" sz="3200" b="1" dirty="0"/>
                    </a:p>
                    <a:p>
                      <a:pPr algn="ctr"/>
                      <a:r>
                        <a:rPr lang="zh-CN" altLang="en-US" sz="3200" b="1" dirty="0"/>
                        <a:t>主要</a:t>
                      </a:r>
                      <a:endParaRPr lang="en-US" altLang="zh-CN" sz="3200" b="1" dirty="0"/>
                    </a:p>
                    <a:p>
                      <a:pPr algn="ctr"/>
                      <a:r>
                        <a:rPr lang="zh-CN" altLang="en-US" sz="3200" b="1" dirty="0"/>
                        <a:t>经历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1950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年</a:t>
                      </a:r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10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月，在中国科学院工作</a:t>
                      </a:r>
                      <a:endParaRPr lang="en-US" altLang="zh-CN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  <a:p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1958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年</a:t>
                      </a:r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8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月，（                                    ）</a:t>
                      </a:r>
                      <a:endParaRPr lang="en-US" altLang="zh-CN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  <a:p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1964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年</a:t>
                      </a:r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10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月</a:t>
                      </a:r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16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日，（                      ）</a:t>
                      </a:r>
                      <a:endParaRPr lang="en-US" altLang="zh-CN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  <a:p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1967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年</a:t>
                      </a:r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6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月</a:t>
                      </a:r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17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日，（                    ）</a:t>
                      </a:r>
                      <a:endParaRPr lang="en-US" altLang="zh-CN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  <a:p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1985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年</a:t>
                      </a:r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8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月，（                          ）</a:t>
                      </a:r>
                      <a:endParaRPr lang="en-US" altLang="zh-CN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  <a:p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1986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年</a:t>
                      </a:r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3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月，（                    ）</a:t>
                      </a:r>
                      <a:endParaRPr lang="en-US" altLang="zh-CN" sz="2800" b="1" dirty="0">
                        <a:solidFill>
                          <a:schemeClr val="accent1">
                            <a:lumMod val="50000"/>
                          </a:schemeClr>
                        </a:solidFill>
                        <a:latin typeface="楷体" pitchFamily="49" charset="-122"/>
                        <a:ea typeface="楷体" pitchFamily="49" charset="-122"/>
                      </a:endParaRPr>
                    </a:p>
                    <a:p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1986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年</a:t>
                      </a:r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7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月</a:t>
                      </a:r>
                      <a:r>
                        <a:rPr lang="en-US" altLang="zh-CN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29</a:t>
                      </a:r>
                      <a:r>
                        <a:rPr lang="zh-CN" altLang="en-US" sz="2800" b="1" dirty="0">
                          <a:solidFill>
                            <a:schemeClr val="accent1">
                              <a:lumMod val="50000"/>
                            </a:schemeClr>
                          </a:solidFill>
                          <a:latin typeface="楷体" pitchFamily="49" charset="-122"/>
                          <a:ea typeface="楷体" pitchFamily="49" charset="-122"/>
                        </a:rPr>
                        <a:t>日，（                  ）</a:t>
                      </a: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zh-CN" altLang="en-US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tx2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922775" y="1297858"/>
            <a:ext cx="23892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安徽省怀宁县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2335163" y="3102077"/>
            <a:ext cx="30479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理论物理博士学位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8824451" y="3116825"/>
            <a:ext cx="2649793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0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原子武器研究院院长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4562167" y="4075471"/>
            <a:ext cx="5864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开始研究原子弹原子弹制造的理论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5407740" y="4522838"/>
            <a:ext cx="5864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中国爆炸了第一颗原子弹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5206179" y="4955459"/>
            <a:ext cx="5864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中国爆炸了第一颗氢弹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630992" y="5383160"/>
            <a:ext cx="5864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做了切除直肠癌的手术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429430" y="5815779"/>
            <a:ext cx="5864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做了第二次手术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5137353" y="6175109"/>
            <a:ext cx="586494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>
                <a:solidFill>
                  <a:srgbClr val="C00000"/>
                </a:solidFill>
                <a:latin typeface="楷体" pitchFamily="49" charset="-122"/>
                <a:ea typeface="楷体" pitchFamily="49" charset="-122"/>
              </a:rPr>
              <a:t>因全身大出血而逝世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2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7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/>
      <p:bldP spid="10" grpId="0"/>
      <p:bldP spid="12" grpId="0"/>
      <p:bldP spid="13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457200" y="326676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初读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邓稼先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，思考：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37419" y="1681316"/>
            <a:ext cx="1042711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+mn-ea"/>
              </a:rPr>
              <a:t>       为什么杨振宁把原子弹和氢弹爆炸的日子写进邓稼先的传记？</a:t>
            </a:r>
            <a:endParaRPr lang="en-US" altLang="zh-CN" sz="36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+mn-ea"/>
              </a:rPr>
              <a:t>       这两个日子对我们中华民族意味着什么？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>
            <a:extLst>
              <a:ext uri="{FF2B5EF4-FFF2-40B4-BE49-F238E27FC236}">
                <a16:creationId xmlns:a16="http://schemas.microsoft.com/office/drawing/2014/main" id="{9FAC2A3E-59BF-4F13-BAA9-6D03423F2F1A}"/>
              </a:ext>
            </a:extLst>
          </p:cNvPr>
          <p:cNvSpPr txBox="1"/>
          <p:nvPr/>
        </p:nvSpPr>
        <p:spPr>
          <a:xfrm>
            <a:off x="556590" y="447261"/>
            <a:ext cx="6788427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3200" dirty="0"/>
              <a:t>历史积弱</a:t>
            </a:r>
            <a:endParaRPr lang="en-US" altLang="zh-CN" sz="3200" dirty="0"/>
          </a:p>
          <a:p>
            <a:r>
              <a:rPr lang="zh-CN" altLang="en-US" sz="3200" dirty="0"/>
              <a:t>资本主义国家虎视眈眈</a:t>
            </a:r>
            <a:endParaRPr lang="en-US" altLang="zh-CN" sz="3200" dirty="0"/>
          </a:p>
          <a:p>
            <a:r>
              <a:rPr lang="zh-CN" altLang="en-US" sz="3200" dirty="0"/>
              <a:t>苏联取消援助</a:t>
            </a:r>
            <a:endParaRPr lang="en-US" altLang="zh-CN" sz="3200" dirty="0"/>
          </a:p>
          <a:p>
            <a:r>
              <a:rPr lang="zh-CN" altLang="en-US" sz="3200" dirty="0"/>
              <a:t>内部天灾人祸</a:t>
            </a:r>
          </a:p>
        </p:txBody>
      </p:sp>
      <p:pic>
        <p:nvPicPr>
          <p:cNvPr id="4" name="图片 3">
            <a:extLst>
              <a:ext uri="{FF2B5EF4-FFF2-40B4-BE49-F238E27FC236}">
                <a16:creationId xmlns:a16="http://schemas.microsoft.com/office/drawing/2014/main" id="{15181811-B755-45C6-81A4-C5911ED8E9C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83005" y="270708"/>
            <a:ext cx="4865716" cy="6316584"/>
          </a:xfrm>
          <a:prstGeom prst="rect">
            <a:avLst/>
          </a:prstGeom>
        </p:spPr>
      </p:pic>
      <p:pic>
        <p:nvPicPr>
          <p:cNvPr id="6" name="图片 5">
            <a:extLst>
              <a:ext uri="{FF2B5EF4-FFF2-40B4-BE49-F238E27FC236}">
                <a16:creationId xmlns:a16="http://schemas.microsoft.com/office/drawing/2014/main" id="{CA6551AC-D067-4679-8387-86B31884554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8272" y="2862470"/>
            <a:ext cx="6146974" cy="38442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1891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457200" y="326676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细读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邓稼先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，品“男儿”魅力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04683" y="1401097"/>
            <a:ext cx="11179278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+mn-ea"/>
              </a:rPr>
              <a:t>       默读课文，寻找、圈画直接或间接叙写邓稼先的关键词句，细细品味、批注：</a:t>
            </a:r>
            <a:endParaRPr lang="en-US" altLang="zh-CN" sz="3600" b="1" dirty="0"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latin typeface="+mn-ea"/>
                <a:ea typeface="华文新魏" pitchFamily="2" charset="-122"/>
              </a:rPr>
              <a:t>      </a:t>
            </a: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我从中读到了一个怎样的邓稼先？</a:t>
            </a:r>
            <a:endParaRPr lang="en-US" altLang="zh-CN" sz="3600" b="1" dirty="0">
              <a:latin typeface="华文新魏" pitchFamily="2" charset="-122"/>
              <a:ea typeface="华文新魏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457200" y="326676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细读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邓稼先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，品鉴人物的方法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65922" y="1271888"/>
            <a:ext cx="10392482" cy="41681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+mn-ea"/>
              </a:rPr>
              <a:t>       </a:t>
            </a: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一、作者直接的评价</a:t>
            </a:r>
            <a:endParaRPr lang="en-US" altLang="zh-CN" sz="3600" b="1" dirty="0">
              <a:solidFill>
                <a:srgbClr val="C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鞠躬尽瘁，死而后已</a:t>
            </a:r>
            <a:endParaRPr lang="en-US" altLang="zh-CN" sz="3600" b="1" dirty="0"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忠厚平实   真诚坦白</a:t>
            </a:r>
            <a:endParaRPr lang="en-US" altLang="zh-CN" sz="3600" b="1" dirty="0"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无私奉献    勇进又稳健</a:t>
            </a:r>
            <a:endParaRPr lang="en-US" altLang="zh-CN" sz="3600" b="1" dirty="0"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身先士卒     有目的有方向</a:t>
            </a:r>
            <a:endParaRPr lang="en-US" altLang="zh-CN" sz="3600" b="1" dirty="0"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80746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457200" y="326676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细读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邓稼先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，品鉴人物的方法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78296" y="1232132"/>
            <a:ext cx="10392482" cy="49991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+mn-ea"/>
              </a:rPr>
              <a:t>       </a:t>
            </a: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二、人物的细节</a:t>
            </a:r>
            <a:endParaRPr lang="en-US" altLang="zh-CN" sz="3600" b="1" dirty="0">
              <a:solidFill>
                <a:srgbClr val="C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他自己只说“在外地工作”。</a:t>
            </a:r>
            <a:endParaRPr lang="en-US" altLang="zh-CN" sz="3600" b="1" dirty="0"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确切的情况他会再去证实一下，然后告诉我。</a:t>
            </a:r>
            <a:endParaRPr lang="en-US" altLang="zh-CN" sz="3600" b="1" dirty="0"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                ——</a:t>
            </a:r>
            <a:r>
              <a:rPr lang="zh-CN" altLang="en-US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守密严谨</a:t>
            </a:r>
            <a:endParaRPr lang="en-US" altLang="zh-CN" sz="3600" b="1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华文新魏" pitchFamily="2" charset="-122"/>
                <a:ea typeface="华文新魏" pitchFamily="2" charset="-122"/>
              </a:rPr>
              <a:t>大家十分焦虑，人们劝他回去，他只说了一句话：“我不能走。”</a:t>
            </a:r>
            <a:r>
              <a:rPr lang="en-US" altLang="zh-CN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——</a:t>
            </a:r>
            <a:r>
              <a:rPr lang="zh-CN" altLang="en-US" sz="3600" b="1" dirty="0">
                <a:solidFill>
                  <a:srgbClr val="FF0000"/>
                </a:solidFill>
                <a:latin typeface="华文新魏" pitchFamily="2" charset="-122"/>
                <a:ea typeface="华文新魏" pitchFamily="2" charset="-122"/>
              </a:rPr>
              <a:t>有责任、担当、恪尽职守</a:t>
            </a:r>
            <a:endParaRPr lang="en-US" altLang="zh-CN" sz="3600" b="1" dirty="0">
              <a:solidFill>
                <a:srgbClr val="FF0000"/>
              </a:solidFill>
              <a:latin typeface="华文新魏" pitchFamily="2" charset="-122"/>
              <a:ea typeface="华文新魏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0246128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530943" y="235974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细读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邓稼先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，品“男儿”魅力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0219" y="1107461"/>
            <a:ext cx="11661059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000" b="1" dirty="0">
                <a:latin typeface="隶书" pitchFamily="49" charset="-122"/>
                <a:ea typeface="隶书" pitchFamily="49" charset="-122"/>
              </a:rPr>
              <a:t>    </a:t>
            </a:r>
            <a:r>
              <a:rPr lang="zh-CN" altLang="en-US" sz="30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每次核武器插雷管、铀球加工等生死系于一发的危险时刻，他都站在操作人员身边，给作业者以极大的鼓助。</a:t>
            </a:r>
            <a:endParaRPr lang="en-US" altLang="zh-CN" sz="30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0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    航投试验出现降落伞事故，原子弹坠地被摔裂。邓稼先深知危险，却一个人抢上前，把摔破的原子弹碎片拿到手里仔细检验。</a:t>
            </a:r>
          </a:p>
          <a:p>
            <a:pPr>
              <a:lnSpc>
                <a:spcPct val="150000"/>
              </a:lnSpc>
            </a:pPr>
            <a:r>
              <a:rPr lang="zh-CN" altLang="en-US" sz="30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    步履维艰之时，他坚持自己去装雷管，并首次以院长的权威向周围人下命令：“你们还年轻，你们不能去！”</a:t>
            </a:r>
          </a:p>
          <a:p>
            <a:pPr>
              <a:lnSpc>
                <a:spcPct val="150000"/>
              </a:lnSpc>
            </a:pPr>
            <a:r>
              <a:rPr lang="zh-CN" altLang="en-US" sz="30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    后来邓稼先病倒在床上，平静地说：“我知道这一天会来的，但没想到它来得这样快。”</a:t>
            </a:r>
            <a:endParaRPr lang="en-US" altLang="zh-CN" sz="30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457200" y="326676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细读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邓稼先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，品鉴人物的方法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27991" y="1430914"/>
            <a:ext cx="10392482" cy="30740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+mn-ea"/>
              </a:rPr>
              <a:t>       </a:t>
            </a: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三、对比的手法</a:t>
            </a:r>
            <a:endParaRPr lang="en-US" altLang="zh-CN" sz="3600" b="1" dirty="0">
              <a:solidFill>
                <a:srgbClr val="C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+mn-ea"/>
              </a:rPr>
              <a:t>       </a:t>
            </a:r>
            <a:r>
              <a:rPr lang="zh-CN" altLang="en-US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把奥本海默与邓稼先进行</a:t>
            </a:r>
            <a:r>
              <a:rPr lang="zh-CN" altLang="en-US" sz="2400" b="1" dirty="0">
                <a:solidFill>
                  <a:srgbClr val="FF00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对比</a:t>
            </a:r>
            <a:r>
              <a:rPr lang="zh-CN" altLang="en-US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，奥本海默锋芒毕露，时常打断别人的报告，而邓稼先“最不引注注目”“没有私心”“忠厚平实”，通过对比，鲜明地突出邓稼先的精神品质，并得出结论，“邓稼先是中国几千年传统文化孕育出来的有最高奉献精神的儿子”，这种品质既是个人的，也是民族的。</a:t>
            </a:r>
            <a:endParaRPr lang="en-US" altLang="zh-CN" sz="24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75353712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191729" y="326677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36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诵</a:t>
            </a:r>
            <a:r>
              <a:rPr lang="en-US" altLang="zh-CN" sz="36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36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吊古战场文</a:t>
            </a:r>
            <a:r>
              <a:rPr lang="en-US" altLang="zh-CN" sz="36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36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，悟“男儿”情怀</a:t>
            </a:r>
            <a:endParaRPr lang="en-US" altLang="zh-CN" sz="36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09715" y="1297858"/>
            <a:ext cx="11179278" cy="17543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+mn-ea"/>
              </a:rPr>
              <a:t>       听老师朗读，大家思考感受：这是怎样的试验环境？你从中感受到了什么？</a:t>
            </a:r>
            <a:endParaRPr lang="en-US" altLang="zh-CN" sz="3600" b="1" dirty="0">
              <a:latin typeface="华文新魏" pitchFamily="2" charset="-122"/>
              <a:ea typeface="华文新魏" pitchFamily="2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06479" y="3362631"/>
            <a:ext cx="11783960" cy="3046988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    青海、新疆、神秘的古罗布泊，马革裹尸的战场，不知道稼先有没有想起过我们一起在昆明时一起背诵的</a:t>
            </a:r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《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吊古战场文</a:t>
            </a:r>
            <a:r>
              <a:rPr lang="en-US" altLang="zh-CN" sz="3200" b="1" dirty="0">
                <a:latin typeface="宋体" pitchFamily="2" charset="-122"/>
                <a:ea typeface="宋体" pitchFamily="2" charset="-122"/>
              </a:rPr>
              <a:t>》</a:t>
            </a:r>
            <a:r>
              <a:rPr lang="zh-CN" altLang="en-US" sz="3200" b="1" dirty="0">
                <a:latin typeface="宋体" pitchFamily="2" charset="-122"/>
                <a:ea typeface="宋体" pitchFamily="2" charset="-122"/>
              </a:rPr>
              <a:t>：</a:t>
            </a:r>
            <a:endParaRPr lang="en-US" altLang="zh-CN" sz="3200" b="1" dirty="0">
              <a:latin typeface="宋体" pitchFamily="2" charset="-122"/>
              <a:ea typeface="宋体" pitchFamily="2" charset="-122"/>
            </a:endParaRPr>
          </a:p>
          <a:p>
            <a:r>
              <a:rPr lang="zh-CN" altLang="en-US" sz="3200" b="1" dirty="0">
                <a:latin typeface="隶书" pitchFamily="49" charset="-122"/>
                <a:ea typeface="隶书" pitchFamily="49" charset="-122"/>
              </a:rPr>
              <a:t>    浩浩乎，平沙无垠，夐</a:t>
            </a:r>
            <a:r>
              <a:rPr lang="en-US" altLang="zh-CN" dirty="0" err="1"/>
              <a:t>xiòng</a:t>
            </a:r>
            <a:r>
              <a:rPr lang="zh-CN" altLang="en-US" dirty="0"/>
              <a:t>（远）</a:t>
            </a:r>
            <a:r>
              <a:rPr lang="zh-CN" altLang="en-US" sz="3200" b="1" dirty="0">
                <a:latin typeface="隶书" pitchFamily="49" charset="-122"/>
                <a:ea typeface="隶书" pitchFamily="49" charset="-122"/>
              </a:rPr>
              <a:t>不见人。河水萦带，群山纠纷。黯兮惨悴，风悲日曛。蓬断草枯，凛若霜晨。鸟飞不下，兽铤亡群。亭长告余曰：“此古战场也，常覆三军。往往鬼哭，天阴则闻。”</a:t>
            </a:r>
          </a:p>
        </p:txBody>
      </p:sp>
      <p:pic>
        <p:nvPicPr>
          <p:cNvPr id="5" name="20200309_105247">
            <a:hlinkClick r:id="" action="ppaction://media"/>
            <a:extLst>
              <a:ext uri="{FF2B5EF4-FFF2-40B4-BE49-F238E27FC236}">
                <a16:creationId xmlns:a16="http://schemas.microsoft.com/office/drawing/2014/main" id="{673353A2-6707-435B-8ED7-A3B411FF4CA6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10842487" y="2524540"/>
            <a:ext cx="406400" cy="47966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11" dur="62443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9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457200" y="326676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细读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邓稼先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，品鉴人物的方法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478" y="1420903"/>
            <a:ext cx="5188226" cy="47450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+mn-ea"/>
              </a:rPr>
              <a:t>       </a:t>
            </a: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四、引用的手法</a:t>
            </a:r>
            <a:endParaRPr lang="en-US" altLang="zh-CN" sz="3600" b="1" dirty="0">
              <a:solidFill>
                <a:srgbClr val="C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+mn-ea"/>
              </a:rPr>
              <a:t> </a:t>
            </a:r>
            <a:r>
              <a:rPr lang="en-US" altLang="zh-CN" sz="2400" b="1" dirty="0">
                <a:latin typeface="+mn-ea"/>
              </a:rPr>
              <a:t>1.</a:t>
            </a:r>
            <a:r>
              <a:rPr lang="en-US" altLang="zh-CN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《</a:t>
            </a:r>
            <a:r>
              <a:rPr lang="zh-CN" altLang="en-US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吊古战场</a:t>
            </a:r>
            <a:r>
              <a:rPr lang="en-US" altLang="zh-CN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》</a:t>
            </a:r>
            <a:r>
              <a:rPr lang="zh-CN" altLang="en-US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表现了自然环境的恶劣，说明邓稼先工作的环境艰苦，体现他不畏艰难、无私奉献的精神；</a:t>
            </a:r>
            <a:endParaRPr lang="en-US" altLang="zh-CN" sz="24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2</a:t>
            </a:r>
            <a:r>
              <a:rPr lang="zh-CN" altLang="en-US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、 营造了一种悲壮的氛围，体现制造原子弹事业的伟大与悲壮；</a:t>
            </a:r>
            <a:endParaRPr lang="en-US" altLang="zh-CN" sz="24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3</a:t>
            </a:r>
            <a:r>
              <a:rPr lang="zh-CN" altLang="en-US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、把读者引入中国历史深处，增加文章的厚重感。</a:t>
            </a:r>
            <a:endParaRPr lang="en-US" altLang="zh-CN" sz="24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  <p:pic>
        <p:nvPicPr>
          <p:cNvPr id="3" name="图片 2">
            <a:extLst>
              <a:ext uri="{FF2B5EF4-FFF2-40B4-BE49-F238E27FC236}">
                <a16:creationId xmlns:a16="http://schemas.microsoft.com/office/drawing/2014/main" id="{204A35E8-B6D8-4E79-8942-EBCF88E2E4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57045" y="1420903"/>
            <a:ext cx="6069496" cy="47450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3729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457200" y="326676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细读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邓稼先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，品鉴人物的方法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48479" y="1214186"/>
            <a:ext cx="11330608" cy="47430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+mn-ea"/>
              </a:rPr>
              <a:t>       </a:t>
            </a:r>
            <a:r>
              <a:rPr lang="zh-CN" altLang="en-US" sz="3600" b="1" dirty="0">
                <a:solidFill>
                  <a:srgbClr val="C00000"/>
                </a:solidFill>
                <a:latin typeface="+mn-ea"/>
              </a:rPr>
              <a:t>五、资料补充</a:t>
            </a:r>
            <a:endParaRPr lang="en-US" altLang="zh-CN" sz="3600" b="1" dirty="0">
              <a:solidFill>
                <a:srgbClr val="C00000"/>
              </a:solidFill>
              <a:latin typeface="+mn-ea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+mn-ea"/>
              </a:rPr>
              <a:t>1</a:t>
            </a:r>
            <a:r>
              <a:rPr lang="zh-CN" altLang="en-US" sz="2400" b="1" dirty="0">
                <a:latin typeface="+mn-ea"/>
              </a:rPr>
              <a:t>、</a:t>
            </a: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1950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年获得博士学位，放弃国外优厚待遇，冲破重重险阻登上了回国轮船。</a:t>
            </a: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2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、</a:t>
            </a: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1950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年</a:t>
            </a: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10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月离开妻子和两个孩子，</a:t>
            </a: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28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年，在荒无人烟的地方从事原子核理论研究；</a:t>
            </a:r>
            <a:endParaRPr lang="en-US" altLang="zh-CN" sz="2400" b="1" dirty="0">
              <a:latin typeface="+mn-ea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3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、于原子弹爆炸后的</a:t>
            </a: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2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年零</a:t>
            </a: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8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个月试验成功。这同法国用</a:t>
            </a: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8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年、美国用</a:t>
            </a: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7 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年、苏联用</a:t>
            </a: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4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年的时间相比，创造了世界上最快的速度。</a:t>
            </a:r>
            <a:endParaRPr lang="en-US" altLang="zh-CN" sz="2400" b="1" dirty="0">
              <a:latin typeface="+mn-ea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4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，一次试验时，原子弹坠地被摔裂。邓稼先深知危险，却一个人抢先上去把摔碎的原子弹碎片拿到手里仔细检查。后来他的肝脏受损，骨髓也被放射物侵入。</a:t>
            </a:r>
            <a:endParaRPr lang="en-US" altLang="zh-CN" sz="2400" b="1" dirty="0">
              <a:latin typeface="+mn-ea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5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、</a:t>
            </a:r>
            <a:r>
              <a:rPr lang="en-US" altLang="zh-CN" sz="2400" b="1" dirty="0">
                <a:latin typeface="+mn-ea"/>
                <a:ea typeface="等线 Light" panose="02010600030101010101" pitchFamily="2" charset="-122"/>
              </a:rPr>
              <a:t>1986</a:t>
            </a:r>
            <a:r>
              <a:rPr lang="zh-CN" altLang="en-US" sz="2400" b="1" dirty="0">
                <a:latin typeface="+mn-ea"/>
                <a:ea typeface="等线 Light" panose="02010600030101010101" pitchFamily="2" charset="-122"/>
              </a:rPr>
              <a:t>年，邓稼先癌症去世，临终前说的话是：“不要让人家把我们落得太远。”</a:t>
            </a:r>
            <a:endParaRPr lang="en-US" altLang="zh-CN" sz="24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49843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457200" y="326676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细读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邓稼先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，品鉴“男儿”魅力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8782" y="1280911"/>
            <a:ext cx="11559209" cy="49098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+mn-ea"/>
              </a:rPr>
              <a:t>邓稼先形象：</a:t>
            </a:r>
            <a:r>
              <a:rPr lang="zh-CN" altLang="en-US" sz="2800" b="1" dirty="0">
                <a:latin typeface="+mn-ea"/>
                <a:ea typeface="等线 Light" panose="02010600030101010101" pitchFamily="2" charset="-122"/>
              </a:rPr>
              <a:t>不忘初心   有崇高理想   爱国情怀    无私奉献精神</a:t>
            </a:r>
            <a:endParaRPr lang="en-US" altLang="zh-CN" sz="2800" b="1" dirty="0">
              <a:latin typeface="+mn-ea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+mn-ea"/>
                <a:ea typeface="等线 Light" panose="02010600030101010101" pitchFamily="2" charset="-122"/>
              </a:rPr>
              <a:t>                          </a:t>
            </a:r>
            <a:r>
              <a:rPr lang="zh-CN" altLang="en-US" sz="2800" b="1" dirty="0">
                <a:latin typeface="+mn-ea"/>
                <a:ea typeface="等线 Light" panose="02010600030101010101" pitchFamily="2" charset="-122"/>
              </a:rPr>
              <a:t>为人忠厚平实   守密严谨</a:t>
            </a:r>
            <a:endParaRPr lang="en-US" altLang="zh-CN" sz="2800" b="1" dirty="0">
              <a:latin typeface="+mn-ea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+mn-ea"/>
                <a:ea typeface="等线 Light" panose="02010600030101010101" pitchFamily="2" charset="-122"/>
              </a:rPr>
              <a:t>                          </a:t>
            </a:r>
            <a:r>
              <a:rPr lang="zh-CN" altLang="en-US" sz="2800" b="1" dirty="0">
                <a:latin typeface="+mn-ea"/>
                <a:ea typeface="等线 Light" panose="02010600030101010101" pitchFamily="2" charset="-122"/>
              </a:rPr>
              <a:t>工作负责    身先士卒    能力突出  </a:t>
            </a:r>
            <a:endParaRPr lang="en-US" altLang="zh-CN" sz="2800" b="1" dirty="0">
              <a:latin typeface="+mn-ea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3600" b="1" dirty="0">
                <a:latin typeface="+mn-ea"/>
              </a:rPr>
              <a:t>品鉴方法：</a:t>
            </a:r>
            <a:r>
              <a:rPr lang="en-US" altLang="zh-CN" sz="2800" b="1" dirty="0">
                <a:latin typeface="+mn-ea"/>
                <a:ea typeface="等线 Light" panose="02010600030101010101" pitchFamily="2" charset="-122"/>
              </a:rPr>
              <a:t>1</a:t>
            </a:r>
            <a:r>
              <a:rPr lang="zh-CN" altLang="en-US" sz="2800" b="1" dirty="0">
                <a:latin typeface="+mn-ea"/>
                <a:ea typeface="等线 Light" panose="02010600030101010101" pitchFamily="2" charset="-122"/>
              </a:rPr>
              <a:t>、作者直接评价的议论、抒情词句</a:t>
            </a:r>
            <a:endParaRPr lang="en-US" altLang="zh-CN" sz="2800" b="1" dirty="0">
              <a:latin typeface="+mn-ea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+mn-ea"/>
                <a:ea typeface="等线 Light" panose="02010600030101010101" pitchFamily="2" charset="-122"/>
              </a:rPr>
              <a:t>                     2</a:t>
            </a:r>
            <a:r>
              <a:rPr lang="zh-CN" altLang="en-US" sz="2800" b="1" dirty="0">
                <a:latin typeface="+mn-ea"/>
                <a:ea typeface="等线 Light" panose="02010600030101010101" pitchFamily="2" charset="-122"/>
              </a:rPr>
              <a:t>、抓住人物细节</a:t>
            </a:r>
            <a:endParaRPr lang="en-US" altLang="zh-CN" sz="2800" b="1" dirty="0">
              <a:latin typeface="+mn-ea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+mn-ea"/>
                <a:ea typeface="等线 Light" panose="02010600030101010101" pitchFamily="2" charset="-122"/>
              </a:rPr>
              <a:t>                     3</a:t>
            </a:r>
            <a:r>
              <a:rPr lang="zh-CN" altLang="en-US" sz="2800" b="1" dirty="0">
                <a:latin typeface="+mn-ea"/>
                <a:ea typeface="等线 Light" panose="02010600030101010101" pitchFamily="2" charset="-122"/>
              </a:rPr>
              <a:t>、对比、引用等手法</a:t>
            </a:r>
            <a:endParaRPr lang="en-US" altLang="zh-CN" sz="2800" b="1" dirty="0">
              <a:latin typeface="+mn-ea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800" b="1" dirty="0">
                <a:latin typeface="+mn-ea"/>
                <a:ea typeface="等线 Light" panose="02010600030101010101" pitchFamily="2" charset="-122"/>
              </a:rPr>
              <a:t>                     4</a:t>
            </a:r>
            <a:r>
              <a:rPr lang="zh-CN" altLang="en-US" sz="2800" b="1" dirty="0">
                <a:latin typeface="+mn-ea"/>
                <a:ea typeface="等线 Light" panose="02010600030101010101" pitchFamily="2" charset="-122"/>
              </a:rPr>
              <a:t>、资料补充</a:t>
            </a:r>
            <a:endParaRPr lang="en-US" altLang="zh-CN" sz="2800" b="1" dirty="0">
              <a:latin typeface="+mn-ea"/>
              <a:ea typeface="等线 Light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80145505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457200" y="326676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细读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《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邓稼先</a:t>
            </a:r>
            <a:r>
              <a:rPr lang="en-US" altLang="zh-CN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》</a:t>
            </a: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，品鉴“男儿”魅力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97735" y="1135794"/>
            <a:ext cx="11559209" cy="8254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600" b="1" dirty="0">
                <a:latin typeface="+mn-ea"/>
              </a:rPr>
              <a:t>为邓稼先写一副对联或者颁奖词</a:t>
            </a:r>
            <a:endParaRPr lang="en-US" altLang="zh-CN" sz="2800" b="1" dirty="0">
              <a:latin typeface="+mn-ea"/>
              <a:ea typeface="等线 Light" panose="02010600030101010101" pitchFamily="2" charset="-122"/>
            </a:endParaRPr>
          </a:p>
        </p:txBody>
      </p:sp>
      <p:sp>
        <p:nvSpPr>
          <p:cNvPr id="2" name="矩形 1">
            <a:extLst>
              <a:ext uri="{FF2B5EF4-FFF2-40B4-BE49-F238E27FC236}">
                <a16:creationId xmlns:a16="http://schemas.microsoft.com/office/drawing/2014/main" id="{B6BD1456-6513-42B1-8BE0-BB396D1F7A23}"/>
              </a:ext>
            </a:extLst>
          </p:cNvPr>
          <p:cNvSpPr/>
          <p:nvPr/>
        </p:nvSpPr>
        <p:spPr>
          <a:xfrm>
            <a:off x="9506375" y="2804729"/>
            <a:ext cx="1938992" cy="3720849"/>
          </a:xfrm>
          <a:prstGeom prst="rect">
            <a:avLst/>
          </a:prstGeom>
        </p:spPr>
        <p:txBody>
          <a:bodyPr vert="eaVert" wrap="square">
            <a:spAutoFit/>
          </a:bodyPr>
          <a:lstStyle/>
          <a:p>
            <a:r>
              <a:rPr lang="zh-CN" altLang="en-US" sz="3200" dirty="0"/>
              <a:t>两弹雪洗百年耻，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一星放飞千秋梦。</a:t>
            </a:r>
            <a:endParaRPr lang="en-US" altLang="zh-CN" sz="3200" dirty="0"/>
          </a:p>
          <a:p>
            <a:endParaRPr lang="zh-CN" altLang="en-US" dirty="0"/>
          </a:p>
        </p:txBody>
      </p:sp>
      <p:sp>
        <p:nvSpPr>
          <p:cNvPr id="3" name="矩形 2">
            <a:extLst>
              <a:ext uri="{FF2B5EF4-FFF2-40B4-BE49-F238E27FC236}">
                <a16:creationId xmlns:a16="http://schemas.microsoft.com/office/drawing/2014/main" id="{80EE8B59-E118-4A7E-A4EB-4997C6C77B10}"/>
              </a:ext>
            </a:extLst>
          </p:cNvPr>
          <p:cNvSpPr/>
          <p:nvPr/>
        </p:nvSpPr>
        <p:spPr>
          <a:xfrm>
            <a:off x="9665393" y="2121361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雄英族民</a:t>
            </a:r>
          </a:p>
        </p:txBody>
      </p:sp>
      <p:sp>
        <p:nvSpPr>
          <p:cNvPr id="6" name="矩形 5">
            <a:extLst>
              <a:ext uri="{FF2B5EF4-FFF2-40B4-BE49-F238E27FC236}">
                <a16:creationId xmlns:a16="http://schemas.microsoft.com/office/drawing/2014/main" id="{1107B835-C0B4-40E3-A39E-AB5348341A80}"/>
              </a:ext>
            </a:extLst>
          </p:cNvPr>
          <p:cNvSpPr/>
          <p:nvPr/>
        </p:nvSpPr>
        <p:spPr>
          <a:xfrm>
            <a:off x="6453809" y="2924247"/>
            <a:ext cx="1661993" cy="3375283"/>
          </a:xfrm>
          <a:prstGeom prst="rect">
            <a:avLst/>
          </a:prstGeom>
        </p:spPr>
        <p:txBody>
          <a:bodyPr vert="eaVert" wrap="none">
            <a:spAutoFit/>
          </a:bodyPr>
          <a:lstStyle/>
          <a:p>
            <a:r>
              <a:rPr lang="zh-CN" altLang="en-US" sz="3200" dirty="0"/>
              <a:t>呕心沥血造两弹，</a:t>
            </a:r>
            <a:endParaRPr lang="en-US" altLang="zh-CN" sz="3200" dirty="0"/>
          </a:p>
          <a:p>
            <a:endParaRPr lang="en-US" altLang="zh-CN" sz="3200" dirty="0"/>
          </a:p>
          <a:p>
            <a:r>
              <a:rPr lang="zh-CN" altLang="en-US" sz="3200" dirty="0"/>
              <a:t>鞠躬尽瘁报国家。</a:t>
            </a:r>
          </a:p>
        </p:txBody>
      </p:sp>
      <p:sp>
        <p:nvSpPr>
          <p:cNvPr id="7" name="矩形 6">
            <a:extLst>
              <a:ext uri="{FF2B5EF4-FFF2-40B4-BE49-F238E27FC236}">
                <a16:creationId xmlns:a16="http://schemas.microsoft.com/office/drawing/2014/main" id="{7B29B9CD-AB74-4532-AC47-D81870015B62}"/>
              </a:ext>
            </a:extLst>
          </p:cNvPr>
          <p:cNvSpPr/>
          <p:nvPr/>
        </p:nvSpPr>
        <p:spPr>
          <a:xfrm>
            <a:off x="6423414" y="2215264"/>
            <a:ext cx="162095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zh-CN" altLang="en-US" sz="2800" dirty="0"/>
              <a:t>梁栋之国</a:t>
            </a:r>
          </a:p>
        </p:txBody>
      </p:sp>
      <p:sp>
        <p:nvSpPr>
          <p:cNvPr id="8" name="矩形 7">
            <a:extLst>
              <a:ext uri="{FF2B5EF4-FFF2-40B4-BE49-F238E27FC236}">
                <a16:creationId xmlns:a16="http://schemas.microsoft.com/office/drawing/2014/main" id="{8957289A-E63A-45E9-9983-E7D3DF5B6B97}"/>
              </a:ext>
            </a:extLst>
          </p:cNvPr>
          <p:cNvSpPr/>
          <p:nvPr/>
        </p:nvSpPr>
        <p:spPr>
          <a:xfrm>
            <a:off x="457200" y="2394941"/>
            <a:ext cx="3919331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400" dirty="0">
                <a:solidFill>
                  <a:srgbClr val="FF0000"/>
                </a:solidFill>
              </a:rPr>
              <a:t>颁奖词：</a:t>
            </a:r>
            <a:r>
              <a:rPr lang="zh-CN" altLang="en-US" sz="2400" dirty="0"/>
              <a:t>他在苍凉大漠中用蘑菇云的升腾吼出雄狮的愤怒，他用“两弹”让中华民族昂首挺立在世界东方。殷红热血，精忠报国，他是共和国忠诚的奠基人；鞠躬尽瘁，死而后已，他是中华民族不倒的脊梁！他，就是“两弹”元勋</a:t>
            </a:r>
            <a:r>
              <a:rPr lang="en-US" altLang="zh-CN" sz="2400" dirty="0"/>
              <a:t>——</a:t>
            </a:r>
            <a:r>
              <a:rPr lang="zh-CN" altLang="en-US" sz="2400" dirty="0"/>
              <a:t>邓稼先！</a:t>
            </a:r>
          </a:p>
        </p:txBody>
      </p:sp>
    </p:spTree>
    <p:extLst>
      <p:ext uri="{BB962C8B-B14F-4D97-AF65-F5344CB8AC3E}">
        <p14:creationId xmlns:p14="http://schemas.microsoft.com/office/powerpoint/2010/main" val="4335536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6" grpId="0"/>
      <p:bldP spid="7" grpId="0"/>
      <p:bldP spid="8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1573243" y="3576763"/>
            <a:ext cx="1849196" cy="2265198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6" name="矩形 25"/>
          <p:cNvSpPr/>
          <p:nvPr/>
        </p:nvSpPr>
        <p:spPr>
          <a:xfrm rot="19372238">
            <a:off x="2845889" y="-115345"/>
            <a:ext cx="7525309" cy="6946439"/>
          </a:xfrm>
          <a:prstGeom prst="rect">
            <a:avLst/>
          </a:prstGeom>
          <a:noFill/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 rot="19380000">
            <a:off x="2102651" y="1225703"/>
            <a:ext cx="2262251" cy="216000"/>
          </a:xfrm>
          <a:prstGeom prst="rect">
            <a:avLst/>
          </a:prstGeom>
          <a:solidFill>
            <a:schemeClr val="bg1"/>
          </a:solidFill>
          <a:ln w="1270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9384833" y="480284"/>
            <a:ext cx="1049471" cy="1285563"/>
          </a:xfrm>
          <a:prstGeom prst="line">
            <a:avLst/>
          </a:prstGeom>
          <a:ln w="12700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1" name="直接连接符 10"/>
          <p:cNvCxnSpPr/>
          <p:nvPr/>
        </p:nvCxnSpPr>
        <p:spPr>
          <a:xfrm>
            <a:off x="2294392" y="4848908"/>
            <a:ext cx="474985" cy="581839"/>
          </a:xfrm>
          <a:prstGeom prst="line">
            <a:avLst/>
          </a:prstGeom>
          <a:ln w="12700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18434" name="Picture 2" descr="https://timgsa.baidu.com/timg?image&amp;quality=80&amp;size=b9999_10000&amp;sec=1580458895908&amp;di=df7011dafcafe111d4329b90aaddcc7b&amp;imgtype=0&amp;src=http%3A%2F%2Fp4.qhimg.com%2Ft010d9eb0325596ea2b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88310" y="471949"/>
            <a:ext cx="6625327" cy="4468761"/>
          </a:xfrm>
          <a:prstGeom prst="rect">
            <a:avLst/>
          </a:prstGeom>
          <a:noFill/>
        </p:spPr>
      </p:pic>
      <p:sp>
        <p:nvSpPr>
          <p:cNvPr id="18436" name="AutoShape 4" descr="http://img1.imgtn.bdimg.com/it/u=2409598363,117906654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38" name="AutoShape 6" descr="http://img1.imgtn.bdimg.com/it/u=2409598363,117906654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sp>
        <p:nvSpPr>
          <p:cNvPr id="18440" name="AutoShape 8" descr="http://img1.imgtn.bdimg.com/it/u=2409598363,117906654&amp;fm=26&amp;gp=0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/>
          </a:p>
        </p:txBody>
      </p:sp>
      <p:pic>
        <p:nvPicPr>
          <p:cNvPr id="18442" name="Picture 10" descr="https://timgsa.baidu.com/timg?image&amp;quality=80&amp;size=b9999_10000&amp;sec=1580459033381&amp;di=858a784bd1eb3dafd2280fc6475c55fb&amp;imgtype=0&amp;src=http%3A%2F%2Fwww.guanhaihk.com%2FUploads%2Fimage%2F20170223%2F20170223204106_10757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5347241" y="1765847"/>
            <a:ext cx="7924061" cy="4425813"/>
          </a:xfrm>
          <a:prstGeom prst="rect">
            <a:avLst/>
          </a:prstGeom>
          <a:noFill/>
        </p:spPr>
      </p:pic>
      <p:sp>
        <p:nvSpPr>
          <p:cNvPr id="15" name="TextBox 14"/>
          <p:cNvSpPr txBox="1"/>
          <p:nvPr/>
        </p:nvSpPr>
        <p:spPr>
          <a:xfrm>
            <a:off x="7666879" y="544565"/>
            <a:ext cx="4572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800" b="1" dirty="0">
                <a:solidFill>
                  <a:srgbClr val="C00000"/>
                </a:solidFill>
              </a:rPr>
              <a:t>邓稼先、杨振宁</a:t>
            </a:r>
          </a:p>
        </p:txBody>
      </p:sp>
    </p:spTree>
    <p:extLst>
      <p:ext uri="{BB962C8B-B14F-4D97-AF65-F5344CB8AC3E}">
        <p14:creationId xmlns:p14="http://schemas.microsoft.com/office/powerpoint/2010/main" val="1942308555"/>
      </p:ext>
    </p:extLst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457200" y="326676"/>
            <a:ext cx="9792970" cy="648970"/>
          </a:xfrm>
        </p:spPr>
        <p:txBody>
          <a:bodyPr/>
          <a:lstStyle/>
          <a:p>
            <a:pPr>
              <a:buNone/>
            </a:pPr>
            <a:r>
              <a:rPr lang="zh-CN" altLang="en-US" sz="40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作者深情</a:t>
            </a:r>
            <a:endParaRPr lang="en-US" altLang="zh-CN" sz="40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98783" y="1552117"/>
            <a:ext cx="11579086" cy="39140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2400" b="1" dirty="0">
                <a:solidFill>
                  <a:srgbClr val="C000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热泪盈眶</a:t>
            </a:r>
            <a:endParaRPr lang="en-US" altLang="zh-CN" sz="2400" b="1" dirty="0">
              <a:solidFill>
                <a:srgbClr val="C00000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        ——</a:t>
            </a:r>
            <a:r>
              <a:rPr lang="zh-CN" altLang="en-US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为中华民族能够自力更生制造原子弹而自豪、激动，为朋友而高兴、骄傲。</a:t>
            </a:r>
            <a:endParaRPr lang="en-US" altLang="zh-CN" sz="24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400" b="1" dirty="0">
                <a:solidFill>
                  <a:srgbClr val="C000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不知稼先在关键性的方案上签字的时候，手有没有颤抖</a:t>
            </a:r>
            <a:r>
              <a:rPr lang="en-US" altLang="zh-CN" sz="2400" b="1" dirty="0">
                <a:solidFill>
                  <a:srgbClr val="C000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?</a:t>
            </a:r>
            <a:endParaRPr lang="zh-CN" altLang="zh-CN" sz="2400" b="1" dirty="0">
              <a:solidFill>
                <a:srgbClr val="C00000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        ——</a:t>
            </a:r>
            <a:r>
              <a:rPr lang="zh-CN" altLang="en-US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责任重大，替朋友担心</a:t>
            </a:r>
            <a:endParaRPr lang="en-US" altLang="zh-CN" sz="24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zh-CN" sz="2400" b="1" dirty="0">
                <a:solidFill>
                  <a:srgbClr val="C00000"/>
                </a:solidFill>
                <a:latin typeface="等线 Light" panose="02010600030101010101" pitchFamily="2" charset="-122"/>
                <a:ea typeface="等线 Light" panose="02010600030101010101" pitchFamily="2" charset="-122"/>
              </a:rPr>
              <a:t>如果稼先再次选择他的人生的话，他仍会走他已走过的道路。这是他的性格与品质。</a:t>
            </a:r>
            <a:endParaRPr lang="en-US" altLang="zh-CN" sz="2400" b="1" dirty="0">
              <a:solidFill>
                <a:srgbClr val="C00000"/>
              </a:solidFill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en-US" altLang="zh-CN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       ——</a:t>
            </a:r>
            <a:r>
              <a:rPr lang="zh-CN" altLang="en-US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对邓稼先的人生选择、理想坚守的理解与支持</a:t>
            </a:r>
            <a:endParaRPr lang="en-US" altLang="zh-CN" sz="24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  <a:p>
            <a:pPr>
              <a:lnSpc>
                <a:spcPct val="150000"/>
              </a:lnSpc>
            </a:pPr>
            <a:r>
              <a:rPr lang="zh-CN" altLang="en-US" sz="2400" b="1" dirty="0">
                <a:latin typeface="等线 Light" panose="02010600030101010101" pitchFamily="2" charset="-122"/>
                <a:ea typeface="等线 Light" panose="02010600030101010101" pitchFamily="2" charset="-122"/>
              </a:rPr>
              <a:t>对邓稼先的高尚人格品质、无私奉献、巨大贡献赞美，对其逝世的悲痛惋惜！</a:t>
            </a:r>
            <a:endParaRPr lang="en-US" altLang="zh-CN" sz="2400" b="1" dirty="0">
              <a:latin typeface="等线 Light" panose="02010600030101010101" pitchFamily="2" charset="-122"/>
              <a:ea typeface="等线 Light" panose="02010600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01351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占位符 3"/>
          <p:cNvSpPr>
            <a:spLocks noGrp="1"/>
          </p:cNvSpPr>
          <p:nvPr>
            <p:ph type="body" sz="quarter" idx="4294967295"/>
          </p:nvPr>
        </p:nvSpPr>
        <p:spPr>
          <a:xfrm>
            <a:off x="658100" y="294906"/>
            <a:ext cx="6903569" cy="648970"/>
          </a:xfrm>
        </p:spPr>
        <p:txBody>
          <a:bodyPr/>
          <a:lstStyle/>
          <a:p>
            <a:pPr>
              <a:buNone/>
            </a:pPr>
            <a:r>
              <a:rPr lang="zh-CN" altLang="en-US" sz="3600" b="1" dirty="0">
                <a:solidFill>
                  <a:srgbClr val="1B4367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总      结</a:t>
            </a:r>
            <a:endParaRPr lang="en-US" altLang="zh-CN" sz="3600" b="1" dirty="0">
              <a:solidFill>
                <a:srgbClr val="1B4367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5186" y="1651819"/>
            <a:ext cx="11046542" cy="2308324"/>
          </a:xfrm>
          <a:prstGeom prst="rect">
            <a:avLst/>
          </a:prstGeom>
          <a:noFill/>
          <a:ln w="1905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zh-CN" altLang="en-US" sz="3600" b="1" dirty="0">
                <a:latin typeface="隶书" pitchFamily="49" charset="-122"/>
                <a:ea typeface="隶书" pitchFamily="49" charset="-122"/>
              </a:rPr>
              <a:t>    这不仅是一篇人物传记，更是一篇回忆性散文，是旅居海外、关注民族命运的美籍华裔科学家，以文化的眼光、国际的视野，从历史的角度来回忆五十年的挚友。</a:t>
            </a:r>
          </a:p>
        </p:txBody>
      </p:sp>
      <p:sp>
        <p:nvSpPr>
          <p:cNvPr id="5" name="十字星 4">
            <a:hlinkClick r:id="rId2"/>
          </p:cNvPr>
          <p:cNvSpPr/>
          <p:nvPr/>
        </p:nvSpPr>
        <p:spPr>
          <a:xfrm>
            <a:off x="8082116" y="471948"/>
            <a:ext cx="353961" cy="412955"/>
          </a:xfrm>
          <a:prstGeom prst="star4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2_Office 主题">
  <a:themeElements>
    <a:clrScheme name="论文蓝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365FAA"/>
      </a:accent1>
      <a:accent2>
        <a:srgbClr val="4472C4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3_Office 主题">
  <a:themeElements>
    <a:clrScheme name="论文蓝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365FAA"/>
      </a:accent1>
      <a:accent2>
        <a:srgbClr val="4472C4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自定义 2">
      <a:majorFont>
        <a:latin typeface="微软雅黑"/>
        <a:ea typeface="微软雅黑"/>
        <a:cs typeface=""/>
      </a:majorFont>
      <a:minorFont>
        <a:latin typeface="微软雅黑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972</TotalTime>
  <Words>1650</Words>
  <Application>Microsoft Office PowerPoint</Application>
  <PresentationFormat>宽屏</PresentationFormat>
  <Paragraphs>146</Paragraphs>
  <Slides>23</Slides>
  <Notes>0</Notes>
  <HiddenSlides>0</HiddenSlides>
  <MMClips>1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23</vt:i4>
      </vt:variant>
    </vt:vector>
  </HeadingPairs>
  <TitlesOfParts>
    <vt:vector size="33" baseType="lpstr">
      <vt:lpstr>等线 Light</vt:lpstr>
      <vt:lpstr>华文新魏</vt:lpstr>
      <vt:lpstr>楷体</vt:lpstr>
      <vt:lpstr>隶书</vt:lpstr>
      <vt:lpstr>宋体</vt:lpstr>
      <vt:lpstr>微软雅黑</vt:lpstr>
      <vt:lpstr>Arial</vt:lpstr>
      <vt:lpstr>Calibri</vt:lpstr>
      <vt:lpstr>2_Office 主题</vt:lpstr>
      <vt:lpstr>3_Office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/>
  <cp:lastModifiedBy>谢 文源</cp:lastModifiedBy>
  <cp:revision>184</cp:revision>
  <dcterms:created xsi:type="dcterms:W3CDTF">2015-04-19T07:39:00Z</dcterms:created>
  <dcterms:modified xsi:type="dcterms:W3CDTF">2020-03-09T06:13:43Z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2052-10.1.0.7520</vt:lpwstr>
  </property>
</Properties>
</file>