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0"/>
  </p:notesMasterIdLst>
  <p:sldIdLst>
    <p:sldId id="256" r:id="rId5"/>
    <p:sldId id="305" r:id="rId6"/>
    <p:sldId id="306" r:id="rId7"/>
    <p:sldId id="257" r:id="rId8"/>
    <p:sldId id="266" r:id="rId9"/>
    <p:sldId id="262" r:id="rId10"/>
    <p:sldId id="258" r:id="rId11"/>
    <p:sldId id="265" r:id="rId12"/>
    <p:sldId id="264" r:id="rId13"/>
    <p:sldId id="300" r:id="rId14"/>
    <p:sldId id="301" r:id="rId15"/>
    <p:sldId id="272" r:id="rId16"/>
    <p:sldId id="276" r:id="rId17"/>
    <p:sldId id="302" r:id="rId18"/>
    <p:sldId id="268" r:id="rId19"/>
    <p:sldId id="299" r:id="rId20"/>
    <p:sldId id="277" r:id="rId21"/>
    <p:sldId id="278" r:id="rId22"/>
    <p:sldId id="303" r:id="rId23"/>
    <p:sldId id="274" r:id="rId24"/>
    <p:sldId id="275" r:id="rId25"/>
    <p:sldId id="279" r:id="rId26"/>
    <p:sldId id="296" r:id="rId27"/>
    <p:sldId id="270" r:id="rId28"/>
    <p:sldId id="288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2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CE4B08-5F53-48D0-845B-E60B91DA4309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BBC61-F194-4765-BB28-302853B04D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433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4572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CN" altLang="en-US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CN" altLang="en-US" sz="24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CN" altLang="en-US" sz="24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zh-CN" altLang="en-US" sz="24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zh-CN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zh-CN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kumimoji="1" lang="zh-CN" altLang="en-US" sz="2400">
                <a:solidFill>
                  <a:srgbClr val="000000"/>
                </a:solidFill>
              </a:endParaRPr>
            </a:p>
          </p:txBody>
        </p:sp>
      </p:grpSp>
      <p:sp>
        <p:nvSpPr>
          <p:cNvPr id="194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333333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AC4A4AD-C3E3-4C24-B90F-4D815E0FF735}" type="slidenum">
              <a:rPr lang="zh-CN" altLang="en-US">
                <a:solidFill>
                  <a:srgbClr val="333333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076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860A9-F22B-409E-8E51-AB319DFE70C3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8132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19745-7276-4D7B-AC74-EB2E96712312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574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819400"/>
            <a:ext cx="3810000" cy="3313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819400"/>
            <a:ext cx="3810000" cy="3313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C7F6E-3B3F-4A7E-B915-6BF15C5F23A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035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C488A-D913-49BE-ADE5-09690621D26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9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618FD-0172-4084-A216-5E979EDBAFC6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706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2FC9E-0DBA-4DCD-9C29-82D160EF9EE2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414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B3E9D-E40A-4F58-8980-183EC9505A07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957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08B8D-642D-48BA-886D-196711A6C42D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1720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0D14E-5613-437D-A1E2-3E969678B9E3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6176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54863" y="1295400"/>
            <a:ext cx="1989137" cy="483711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82688" y="1295400"/>
            <a:ext cx="5819775" cy="483711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3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03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03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5CE1C-2FF2-4DCF-A8A9-99666C0FD952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2602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1DF52-C42B-470A-9517-FE16884B403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0168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EEE91-8D42-4DB8-BAAC-F71C5C7F6CA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7576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2C7BF-68E2-41D2-875C-9E6A2B69C15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0682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C5735-6B02-48AB-9661-8E3FD932F1E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307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B8EAD-950F-4BA7-AFCA-41204582473C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7347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5B57D-1262-4260-8DD0-C5A57D54C49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829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B1B5E-D7BD-4824-9B0A-97FB1090D79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2438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D63D7-5CAD-45A5-97FF-BF431F10159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306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6EB78-ABD9-49D2-8BA4-177167855C7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5612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E0167-6051-4C55-8D37-9D61E1E9E9B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1987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BBCF5-3802-413F-8B05-9B771A8B9B3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9286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4816E-1C7F-4771-B93F-A842EFC06C4B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177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A900F-4014-49B5-919D-06F8F32E8D25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9784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05B8C-6E10-4437-89FC-F2834979CDDA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8827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CE2BF-F642-4D2C-940F-70AD05226122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78822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05EE7-675F-40A0-9A94-7BBEBEF90B88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4324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BE88B-42FB-4E56-B96A-58BF803F561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7056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56765-5AA6-4FBD-8412-49D3415F564F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390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38269-0998-4A4C-AE94-DEF225868353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0884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9A038-D1EB-4039-A31B-9280EA4471E7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525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7D174-D0F6-4BDF-B09A-451A9E50877D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9866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5A59-828F-4A12-927F-53DCF40E5F7E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14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26"/>
          <p:cNvSpPr>
            <a:spLocks noChangeArrowheads="1"/>
          </p:cNvSpPr>
          <p:nvPr/>
        </p:nvSpPr>
        <p:spPr bwMode="ltGray">
          <a:xfrm>
            <a:off x="973138" y="1798638"/>
            <a:ext cx="438150" cy="4746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35" name="Rectangle 1027"/>
          <p:cNvSpPr>
            <a:spLocks noChangeArrowheads="1"/>
          </p:cNvSpPr>
          <p:nvPr/>
        </p:nvSpPr>
        <p:spPr bwMode="ltGray">
          <a:xfrm>
            <a:off x="1355725" y="1798638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36" name="Rectangle 1028"/>
          <p:cNvSpPr>
            <a:spLocks noChangeArrowheads="1"/>
          </p:cNvSpPr>
          <p:nvPr/>
        </p:nvSpPr>
        <p:spPr bwMode="ltGray">
          <a:xfrm>
            <a:off x="1096963" y="2220913"/>
            <a:ext cx="422275" cy="4746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37" name="Rectangle 1029"/>
          <p:cNvSpPr>
            <a:spLocks noChangeArrowheads="1"/>
          </p:cNvSpPr>
          <p:nvPr/>
        </p:nvSpPr>
        <p:spPr bwMode="ltGray">
          <a:xfrm>
            <a:off x="1466850" y="2220913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38" name="Rectangle 1030"/>
          <p:cNvSpPr>
            <a:spLocks noChangeArrowheads="1"/>
          </p:cNvSpPr>
          <p:nvPr/>
        </p:nvSpPr>
        <p:spPr bwMode="ltGray">
          <a:xfrm>
            <a:off x="682625" y="2147888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39" name="Rectangle 1031"/>
          <p:cNvSpPr>
            <a:spLocks noChangeArrowheads="1"/>
          </p:cNvSpPr>
          <p:nvPr/>
        </p:nvSpPr>
        <p:spPr bwMode="gray">
          <a:xfrm>
            <a:off x="1300163" y="1690688"/>
            <a:ext cx="31750" cy="105251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8440" name="Rectangle 1032"/>
          <p:cNvSpPr>
            <a:spLocks noChangeArrowheads="1"/>
          </p:cNvSpPr>
          <p:nvPr/>
        </p:nvSpPr>
        <p:spPr bwMode="gray">
          <a:xfrm>
            <a:off x="442913" y="2481263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sz="2400">
              <a:solidFill>
                <a:srgbClr val="000000"/>
              </a:solidFill>
            </a:endParaRPr>
          </a:p>
        </p:txBody>
      </p:sp>
      <p:sp>
        <p:nvSpPr>
          <p:cNvPr id="1033" name="Rectangle 1033"/>
          <p:cNvSpPr>
            <a:spLocks noGrp="1" noChangeArrowheads="1"/>
          </p:cNvSpPr>
          <p:nvPr>
            <p:ph type="title"/>
          </p:nvPr>
        </p:nvSpPr>
        <p:spPr bwMode="auto">
          <a:xfrm>
            <a:off x="1350963" y="1295400"/>
            <a:ext cx="77930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《</a:t>
            </a:r>
            <a:r>
              <a:rPr lang="zh-CN" altLang="en-US"/>
              <a:t>苏州园林》的图画美</a:t>
            </a:r>
          </a:p>
        </p:txBody>
      </p:sp>
      <p:sp>
        <p:nvSpPr>
          <p:cNvPr id="1034" name="Rectangle 103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819400"/>
            <a:ext cx="777240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443" name="Rectangle 103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8444" name="Rectangle 103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8445" name="Rectangle 103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43DC0A-4FC8-4B03-82D7-A22D376B6BE4}" type="slidenum">
              <a:rPr lang="zh-CN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192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itchFamily="34" charset="0"/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038788-A6EC-4AA6-9E4C-0234B1C6FDF3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69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i="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i="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368BD-D3D2-4A24-AB46-AAB91858C26A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06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t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4"/>
          <a:stretch>
            <a:fillRect/>
          </a:stretch>
        </p:blipFill>
        <p:spPr bwMode="auto">
          <a:xfrm>
            <a:off x="-3238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Picture 3" descr="课本插图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060575"/>
            <a:ext cx="3211512" cy="424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8" name="WordArt 4"/>
          <p:cNvSpPr>
            <a:spLocks noChangeArrowheads="1" noChangeShapeType="1" noTextEdit="1"/>
          </p:cNvSpPr>
          <p:nvPr/>
        </p:nvSpPr>
        <p:spPr bwMode="auto">
          <a:xfrm>
            <a:off x="971600" y="404665"/>
            <a:ext cx="4392488" cy="201557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36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华文行楷"/>
                <a:ea typeface="华文行楷"/>
              </a:rPr>
              <a:t>老 王</a:t>
            </a: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2400802" y="3453947"/>
            <a:ext cx="281927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>
                <a:solidFill>
                  <a:srgbClr val="000000"/>
                </a:solidFill>
              </a:rPr>
              <a:t>杨    绛</a:t>
            </a:r>
            <a:endParaRPr kumimoji="1" lang="zh-CN" altLang="en-US" sz="4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035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47BE8A0-197A-4CA9-B71D-04C512EEAE78}"/>
              </a:ext>
            </a:extLst>
          </p:cNvPr>
          <p:cNvSpPr/>
          <p:nvPr/>
        </p:nvSpPr>
        <p:spPr>
          <a:xfrm>
            <a:off x="395537" y="1196752"/>
            <a:ext cx="38884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⑴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蹬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dē</a:t>
            </a:r>
            <a:r>
              <a:rPr lang="en-US" altLang="zh-CN" sz="2800" b="1" dirty="0" err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ng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⑵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惶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恐（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huáng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⑶田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螺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luó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(4)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荒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僻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pì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(5)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塌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败（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tā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(6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载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客（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zài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(7)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取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缔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dì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(8)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镶嵌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xiāng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qiàn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4EC574D-96F6-4347-A8C0-84A94459FA3E}"/>
              </a:ext>
            </a:extLst>
          </p:cNvPr>
          <p:cNvSpPr/>
          <p:nvPr/>
        </p:nvSpPr>
        <p:spPr>
          <a:xfrm>
            <a:off x="5148063" y="1373615"/>
            <a:ext cx="36004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(9)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门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框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kuàng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(10)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翳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yì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(11)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骷髅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kū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 </a:t>
            </a:r>
            <a:r>
              <a:rPr lang="en-US" altLang="zh-CN" sz="2800" b="1" dirty="0" err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lóu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(12)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攥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zuàn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(13)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滞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笨（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zhì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(14)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侮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辱（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wǔ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(15)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愧怍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kuì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 err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zuò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333333"/>
              </a:solidFill>
              <a:latin typeface="-apple-system-font"/>
            </a:endParaRPr>
          </a:p>
          <a:p>
            <a:br>
              <a:rPr lang="zh-CN" altLang="en-US" dirty="0"/>
            </a:b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18A65D6-FF29-4F58-8AD4-0B3DEC876554}"/>
              </a:ext>
            </a:extLst>
          </p:cNvPr>
          <p:cNvSpPr txBox="1"/>
          <p:nvPr/>
        </p:nvSpPr>
        <p:spPr>
          <a:xfrm>
            <a:off x="467544" y="26064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u="sng" dirty="0"/>
              <a:t>读准字音</a:t>
            </a:r>
          </a:p>
        </p:txBody>
      </p:sp>
    </p:spTree>
    <p:extLst>
      <p:ext uri="{BB962C8B-B14F-4D97-AF65-F5344CB8AC3E}">
        <p14:creationId xmlns:p14="http://schemas.microsoft.com/office/powerpoint/2010/main" val="403625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05F7FD6-04C5-4E44-B812-1241A6D6DAC2}"/>
              </a:ext>
            </a:extLst>
          </p:cNvPr>
          <p:cNvSpPr/>
          <p:nvPr/>
        </p:nvSpPr>
        <p:spPr>
          <a:xfrm>
            <a:off x="827584" y="1613118"/>
            <a:ext cx="66967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、镶嵌：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把一物体嵌入另一物体内。</a:t>
            </a:r>
            <a:endParaRPr lang="en-US" altLang="zh-CN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、取缔：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明令禁止或取消。</a:t>
            </a:r>
            <a:endParaRPr lang="zh-CN" altLang="en-US" sz="2800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、滞笨：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形容人行动迟缓或者思考迟钝。</a:t>
            </a:r>
            <a:endParaRPr lang="zh-CN" altLang="en-US" sz="2800" dirty="0">
              <a:solidFill>
                <a:srgbClr val="333333"/>
              </a:solidFill>
              <a:latin typeface="-apple-system-font"/>
            </a:endParaRPr>
          </a:p>
          <a:p>
            <a:pPr algn="just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、愧怍：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惭愧。</a:t>
            </a:r>
            <a:endParaRPr lang="zh-CN" altLang="en-US" sz="2800" b="0" i="0" dirty="0">
              <a:solidFill>
                <a:srgbClr val="333333"/>
              </a:solidFill>
              <a:effectLst/>
              <a:latin typeface="-apple-system-fon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7ABA395-7848-4F79-91CA-B5BE4C4C6C01}"/>
              </a:ext>
            </a:extLst>
          </p:cNvPr>
          <p:cNvSpPr txBox="1"/>
          <p:nvPr/>
        </p:nvSpPr>
        <p:spPr>
          <a:xfrm>
            <a:off x="600606" y="404663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u="sng" dirty="0"/>
              <a:t>解释词意</a:t>
            </a:r>
          </a:p>
        </p:txBody>
      </p:sp>
    </p:spTree>
    <p:extLst>
      <p:ext uri="{BB962C8B-B14F-4D97-AF65-F5344CB8AC3E}">
        <p14:creationId xmlns:p14="http://schemas.microsoft.com/office/powerpoint/2010/main" val="116886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167912" y="139368"/>
            <a:ext cx="5572671" cy="1015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4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初识老王，揭人生苦难</a:t>
            </a:r>
            <a:r>
              <a:rPr lang="en-US" altLang="zh-CN" sz="40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40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6" descr="图片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" r="3463" b="4444"/>
          <a:stretch/>
        </p:blipFill>
        <p:spPr bwMode="auto">
          <a:xfrm>
            <a:off x="6732240" y="4760331"/>
            <a:ext cx="2339752" cy="182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Group 10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8181578"/>
              </p:ext>
            </p:extLst>
          </p:nvPr>
        </p:nvGraphicFramePr>
        <p:xfrm>
          <a:off x="758394" y="1883239"/>
          <a:ext cx="8015128" cy="4868056"/>
        </p:xfrm>
        <a:graphic>
          <a:graphicData uri="http://schemas.openxmlformats.org/drawingml/2006/table">
            <a:tbl>
              <a:tblPr/>
              <a:tblGrid>
                <a:gridCol w="1741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736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74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姓   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01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职业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40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家庭成员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8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外貌特征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461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家庭住址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ahom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11960" y="188323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/>
              <a:t>老王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17172" y="2886973"/>
            <a:ext cx="2037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/>
              <a:t>蹬三轮的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82131" y="3716550"/>
            <a:ext cx="5697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dirty="0"/>
              <a:t>有个哥哥，死了，有两个侄儿，</a:t>
            </a:r>
            <a:r>
              <a:rPr lang="zh-CN" altLang="en-US" sz="2400" b="1" dirty="0"/>
              <a:t>“</a:t>
            </a:r>
            <a:r>
              <a:rPr lang="zh-CN" altLang="zh-CN" sz="2400" b="1" dirty="0"/>
              <a:t>没出息</a:t>
            </a:r>
            <a:r>
              <a:rPr lang="zh-CN" altLang="zh-CN" sz="2800" b="1" dirty="0"/>
              <a:t>’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382131" y="4512528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b="1" dirty="0"/>
              <a:t>只有一只眼，另一只是田螺眼，瞎的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400589" y="5517232"/>
            <a:ext cx="6062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 dirty="0"/>
              <a:t>一个荒僻的小胡同，一座破破落落的大院，</a:t>
            </a:r>
            <a:endParaRPr lang="en-US" altLang="zh-CN" sz="2400" b="1" dirty="0"/>
          </a:p>
          <a:p>
            <a:r>
              <a:rPr lang="zh-CN" altLang="zh-CN" sz="2400" b="1" dirty="0"/>
              <a:t>几间塌败的小屋</a:t>
            </a:r>
            <a:r>
              <a:rPr lang="zh-CN" altLang="en-US" sz="2400" b="1" dirty="0"/>
              <a:t>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948748" y="1277838"/>
            <a:ext cx="30572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/>
              <a:t>个人基本情况表</a:t>
            </a:r>
          </a:p>
        </p:txBody>
      </p:sp>
    </p:spTree>
    <p:extLst>
      <p:ext uri="{BB962C8B-B14F-4D97-AF65-F5344CB8AC3E}">
        <p14:creationId xmlns:p14="http://schemas.microsoft.com/office/powerpoint/2010/main" val="265858285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95536" y="-18143"/>
            <a:ext cx="8748464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文章第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段第</a:t>
            </a:r>
            <a:r>
              <a:rPr lang="en-US" altLang="zh-CN" sz="36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句：</a:t>
            </a:r>
            <a:endParaRPr lang="en-US" altLang="zh-CN" sz="36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b="1" dirty="0">
                <a:latin typeface="楷体" pitchFamily="49" charset="-122"/>
                <a:ea typeface="楷体" pitchFamily="49" charset="-122"/>
              </a:rPr>
              <a:t>	</a:t>
            </a:r>
            <a:r>
              <a:rPr lang="zh-CN" altLang="en-US" sz="4800" b="1" dirty="0">
                <a:latin typeface="楷体" pitchFamily="49" charset="-122"/>
                <a:ea typeface="楷体" pitchFamily="49" charset="-122"/>
              </a:rPr>
              <a:t>问起那里是不是他的家。他说，住那儿多年了。</a:t>
            </a:r>
            <a:endParaRPr lang="zh-CN" altLang="zh-CN" sz="4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60873" y="3645024"/>
            <a:ext cx="8229600" cy="86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48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为什么老王不直接回答？</a:t>
            </a:r>
            <a:endParaRPr lang="en-US" altLang="zh-CN" sz="4800" b="1" dirty="0">
              <a:solidFill>
                <a:srgbClr val="FF0000"/>
              </a:solidFill>
              <a:latin typeface="Adobe 楷体 Std R" pitchFamily="18" charset="-122"/>
              <a:ea typeface="Adobe 楷体 Std R" pitchFamily="18" charset="-122"/>
            </a:endParaRPr>
          </a:p>
        </p:txBody>
      </p:sp>
      <p:pic>
        <p:nvPicPr>
          <p:cNvPr id="5" name="Picture 6" descr="图片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" r="3463" b="4444"/>
          <a:stretch/>
        </p:blipFill>
        <p:spPr bwMode="auto">
          <a:xfrm>
            <a:off x="6372200" y="4725144"/>
            <a:ext cx="2555776" cy="198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15768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95536" y="764704"/>
            <a:ext cx="874846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文章第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段：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 “蹬三轮的都组织起来”，他却“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进不去了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”，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  “老王常有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失群落伍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的惶恐”。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文章第</a:t>
            </a:r>
            <a:r>
              <a:rPr lang="en-US" altLang="zh-CN" sz="2800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段：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“乘客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不愿坐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他的车”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   “有人说，这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老光棍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大约年轻时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不老实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，害了什么恶病，瞎掉了一只眼。”</a:t>
            </a:r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28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62879" y="13905"/>
            <a:ext cx="8229600" cy="861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zh-CN" sz="48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老王更深的不幸</a:t>
            </a:r>
            <a:r>
              <a:rPr lang="en-US" altLang="zh-CN" sz="48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——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71898" y="4378107"/>
            <a:ext cx="9232014" cy="1158074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latin typeface="Adobe 楷体 Std R" pitchFamily="18" charset="-122"/>
                <a:ea typeface="Adobe 楷体 Std R" pitchFamily="18" charset="-122"/>
              </a:rPr>
              <a:t>    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不</a:t>
            </a:r>
            <a:r>
              <a:rPr lang="zh-CN" altLang="en-US" sz="2800" b="1" dirty="0">
                <a:latin typeface="Adobe 楷体 Std R" pitchFamily="18" charset="-122"/>
                <a:ea typeface="Adobe 楷体 Std R" pitchFamily="18" charset="-122"/>
              </a:rPr>
              <a:t>仅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是外在生活的不幸，</a:t>
            </a:r>
            <a:r>
              <a:rPr lang="zh-CN" altLang="en-US" sz="2800" b="1" dirty="0">
                <a:latin typeface="Adobe 楷体 Std R" pitchFamily="18" charset="-122"/>
                <a:ea typeface="Adobe 楷体 Std R" pitchFamily="18" charset="-122"/>
              </a:rPr>
              <a:t>而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是因相貌、疾病、社会地位</a:t>
            </a:r>
            <a:endParaRPr lang="en-US" altLang="zh-CN" sz="2800" b="1" dirty="0">
              <a:latin typeface="Adobe 楷体 Std R" pitchFamily="18" charset="-122"/>
              <a:ea typeface="Adobe 楷体 Std R" pitchFamily="18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而遭受</a:t>
            </a:r>
            <a:r>
              <a:rPr lang="zh-CN" altLang="zh-CN" sz="28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鄙夷、污蔑、凌辱</a:t>
            </a:r>
            <a:r>
              <a:rPr lang="zh-CN" altLang="en-US" sz="28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和排挤</a:t>
            </a:r>
            <a:r>
              <a:rPr lang="zh-CN" altLang="en-US" sz="2800" b="1" dirty="0">
                <a:latin typeface="Adobe 楷体 Std R" pitchFamily="18" charset="-122"/>
                <a:ea typeface="Adobe 楷体 Std R" pitchFamily="18" charset="-122"/>
              </a:rPr>
              <a:t>！</a:t>
            </a:r>
            <a:endParaRPr lang="en-US" altLang="zh-CN" sz="2800" b="1" dirty="0">
              <a:latin typeface="Adobe 楷体 Std R" pitchFamily="18" charset="-122"/>
              <a:ea typeface="Adobe 楷体 Std R" pitchFamily="18" charset="-122"/>
            </a:endParaRPr>
          </a:p>
        </p:txBody>
      </p:sp>
      <p:pic>
        <p:nvPicPr>
          <p:cNvPr id="5" name="Picture 6" descr="图片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" r="3463" b="4444"/>
          <a:stretch/>
        </p:blipFill>
        <p:spPr bwMode="auto">
          <a:xfrm>
            <a:off x="7063869" y="5469963"/>
            <a:ext cx="1710136" cy="133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11560" y="5645360"/>
            <a:ext cx="6236285" cy="1212640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以身份外貌，</a:t>
            </a:r>
            <a:r>
              <a:rPr lang="zh-CN" altLang="zh-CN" sz="28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决定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着他人的品行；</a:t>
            </a:r>
            <a:endParaRPr lang="en-US" altLang="zh-CN" sz="2800" b="1" dirty="0">
              <a:latin typeface="Adobe 楷体 Std R" pitchFamily="18" charset="-122"/>
              <a:ea typeface="Adobe 楷体 Std R" pitchFamily="18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以</a:t>
            </a:r>
            <a:r>
              <a:rPr lang="zh-CN" altLang="zh-CN" sz="28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看客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的眼光，嬉笑他人的伤痛！</a:t>
            </a:r>
            <a:endParaRPr lang="en-US" altLang="zh-CN" sz="2800" b="1" dirty="0">
              <a:latin typeface="Adobe 楷体 Std R" pitchFamily="18" charset="-122"/>
              <a:ea typeface="Adobe 楷体 Std R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29040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3" grpId="0"/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1520" y="260648"/>
            <a:ext cx="6477000" cy="9313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sz="4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初识老王，揭人生苦难</a:t>
            </a:r>
            <a:r>
              <a:rPr lang="en-US" altLang="zh-CN" sz="48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48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61447"/>
          <p:cNvSpPr txBox="1">
            <a:spLocks noChangeArrowheads="1"/>
          </p:cNvSpPr>
          <p:nvPr/>
        </p:nvSpPr>
        <p:spPr bwMode="auto">
          <a:xfrm>
            <a:off x="2273378" y="2117551"/>
            <a:ext cx="568671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3600" dirty="0"/>
              <a:t>身体之苦</a:t>
            </a:r>
            <a:endParaRPr lang="en-US" altLang="zh-CN" sz="3600" dirty="0"/>
          </a:p>
          <a:p>
            <a:r>
              <a:rPr lang="zh-CN" altLang="zh-CN" sz="3600" dirty="0"/>
              <a:t>生活之苦</a:t>
            </a:r>
            <a:endParaRPr lang="en-US" altLang="zh-CN" sz="3600" dirty="0"/>
          </a:p>
          <a:p>
            <a:r>
              <a:rPr lang="zh-CN" altLang="zh-CN" sz="3600" dirty="0"/>
              <a:t>精神之苦</a:t>
            </a:r>
          </a:p>
        </p:txBody>
      </p:sp>
      <p:sp>
        <p:nvSpPr>
          <p:cNvPr id="7" name="文本框 61447"/>
          <p:cNvSpPr txBox="1">
            <a:spLocks noChangeArrowheads="1"/>
          </p:cNvSpPr>
          <p:nvPr/>
        </p:nvSpPr>
        <p:spPr bwMode="auto">
          <a:xfrm>
            <a:off x="252782" y="2302217"/>
            <a:ext cx="2995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9600" dirty="0">
                <a:solidFill>
                  <a:srgbClr val="FF0000"/>
                </a:solidFill>
                <a:ea typeface="隶书" pitchFamily="49" charset="-122"/>
              </a:rPr>
              <a:t>苦</a:t>
            </a:r>
          </a:p>
        </p:txBody>
      </p:sp>
      <p:sp>
        <p:nvSpPr>
          <p:cNvPr id="2" name="自选图形 41"/>
          <p:cNvSpPr>
            <a:spLocks/>
          </p:cNvSpPr>
          <p:nvPr/>
        </p:nvSpPr>
        <p:spPr bwMode="auto">
          <a:xfrm>
            <a:off x="1671029" y="2302217"/>
            <a:ext cx="342900" cy="1628314"/>
          </a:xfrm>
          <a:prstGeom prst="leftBrace">
            <a:avLst>
              <a:gd name="adj1" fmla="val 3317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058001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71932" y="1147966"/>
            <a:ext cx="695296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为我们家带送冰块， 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量多价等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                        ——</a:t>
            </a:r>
            <a:r>
              <a:rPr lang="zh-CN" altLang="en-US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老实忠厚</a:t>
            </a:r>
          </a:p>
          <a:p>
            <a:pPr>
              <a:spcBef>
                <a:spcPct val="50000"/>
              </a:spcBef>
            </a:pP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送钱先生看病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不要钱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，拿了钱还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不大放心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，担心人家看病钱不够。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                     ——</a:t>
            </a:r>
            <a:r>
              <a:rPr lang="zh-CN" altLang="en-US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热心仗义、善解人意</a:t>
            </a:r>
            <a:endParaRPr lang="en-US" altLang="zh-CN" sz="2400" dirty="0">
              <a:solidFill>
                <a:srgbClr val="00B0F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欣然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给三轮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车</a:t>
            </a:r>
            <a:r>
              <a:rPr lang="zh-CN" altLang="zh-CN" sz="2400" dirty="0">
                <a:latin typeface="黑体" pitchFamily="49" charset="-122"/>
                <a:ea typeface="黑体" pitchFamily="49" charset="-122"/>
              </a:rPr>
              <a:t>装护栏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                     ——</a:t>
            </a:r>
            <a:r>
              <a:rPr lang="zh-CN" altLang="en-US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乐观</a:t>
            </a:r>
            <a:endParaRPr lang="en-US" altLang="zh-CN" sz="2400" dirty="0">
              <a:solidFill>
                <a:srgbClr val="00B0F0"/>
              </a:solidFill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受了人家的好处，总觉得欠了人情，临终前硬撑着送香油和鸡蛋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上门道谢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 dirty="0">
              <a:latin typeface="黑体" pitchFamily="49" charset="-122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                     ——</a:t>
            </a:r>
            <a:r>
              <a:rPr lang="zh-CN" altLang="en-US" sz="2400" dirty="0">
                <a:solidFill>
                  <a:srgbClr val="00B0F0"/>
                </a:solidFill>
                <a:latin typeface="黑体" pitchFamily="49" charset="-122"/>
                <a:ea typeface="黑体" pitchFamily="49" charset="-122"/>
              </a:rPr>
              <a:t>感恩</a:t>
            </a: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7250582" y="1030890"/>
            <a:ext cx="355892" cy="4931860"/>
          </a:xfrm>
          <a:prstGeom prst="rightBrace">
            <a:avLst>
              <a:gd name="adj1" fmla="val 90615"/>
              <a:gd name="adj2" fmla="val 48939"/>
            </a:avLst>
          </a:prstGeom>
          <a:solidFill>
            <a:srgbClr val="3333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246250" y="316969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sp>
        <p:nvSpPr>
          <p:cNvPr id="17" name="文本框 61447"/>
          <p:cNvSpPr txBox="1">
            <a:spLocks noChangeArrowheads="1"/>
          </p:cNvSpPr>
          <p:nvPr/>
        </p:nvSpPr>
        <p:spPr bwMode="auto">
          <a:xfrm>
            <a:off x="7902115" y="2182797"/>
            <a:ext cx="2995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9600" dirty="0">
                <a:solidFill>
                  <a:srgbClr val="FF0000"/>
                </a:solidFill>
                <a:ea typeface="隶书" pitchFamily="49" charset="-122"/>
              </a:rPr>
              <a:t>善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226299" y="5749225"/>
            <a:ext cx="734481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en-US" altLang="zh-CN" sz="2800" dirty="0"/>
              <a:t>     </a:t>
            </a:r>
            <a:r>
              <a:rPr lang="zh-CN" altLang="en-US" sz="2800" dirty="0"/>
              <a:t>最打动我们的是哪一件事？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148318215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55576" y="1628800"/>
            <a:ext cx="7239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en-US" altLang="zh-CN" sz="2800" dirty="0"/>
              <a:t>     </a:t>
            </a:r>
            <a:endParaRPr lang="zh-CN" altLang="en-US" sz="2800" dirty="0"/>
          </a:p>
          <a:p>
            <a:pPr eaLnBrk="1" hangingPunct="1"/>
            <a:endParaRPr lang="en-US" altLang="zh-CN" sz="2800" dirty="0"/>
          </a:p>
        </p:txBody>
      </p:sp>
      <p:pic>
        <p:nvPicPr>
          <p:cNvPr id="7" name="图片 6" descr="363610366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09" y="1233458"/>
            <a:ext cx="3822198" cy="537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275459"/>
          <p:cNvSpPr>
            <a:spLocks noChangeArrowheads="1"/>
          </p:cNvSpPr>
          <p:nvPr/>
        </p:nvSpPr>
        <p:spPr bwMode="auto">
          <a:xfrm>
            <a:off x="3816908" y="1693556"/>
            <a:ext cx="583264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研读</a:t>
            </a:r>
            <a:r>
              <a:rPr lang="en-US" altLang="zh-CN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至</a:t>
            </a:r>
            <a:r>
              <a:rPr lang="en-US" altLang="zh-CN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16</a:t>
            </a:r>
            <a:r>
              <a:rPr lang="zh-CN" altLang="en-US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段：</a:t>
            </a:r>
            <a:endParaRPr lang="en-US" altLang="zh-CN" sz="4000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“送香油和鸡蛋”一事</a:t>
            </a:r>
          </a:p>
        </p:txBody>
      </p:sp>
    </p:spTree>
    <p:extLst>
      <p:ext uri="{BB962C8B-B14F-4D97-AF65-F5344CB8AC3E}">
        <p14:creationId xmlns:p14="http://schemas.microsoft.com/office/powerpoint/2010/main" val="1483182151"/>
      </p:ext>
    </p:extLst>
  </p:cSld>
  <p:clrMapOvr>
    <a:masterClrMapping/>
  </p:clrMapOvr>
  <p:transition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8A6937A-FF65-4CD3-A0BB-5C92ADEEEE4C}"/>
              </a:ext>
            </a:extLst>
          </p:cNvPr>
          <p:cNvSpPr/>
          <p:nvPr/>
        </p:nvSpPr>
        <p:spPr>
          <a:xfrm>
            <a:off x="218812" y="908720"/>
            <a:ext cx="870637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   </a:t>
            </a:r>
            <a:r>
              <a:rPr lang="zh-CN" altLang="en-US" dirty="0">
                <a:solidFill>
                  <a:srgbClr val="00B0F0"/>
                </a:solidFill>
              </a:rPr>
              <a:t>摘抄：</a:t>
            </a:r>
            <a:r>
              <a:rPr lang="zh-CN" altLang="en-US" dirty="0">
                <a:solidFill>
                  <a:srgbClr val="FF0000"/>
                </a:solidFill>
              </a:rPr>
              <a:t>有一天，我在家听到打门，开门看见老王直僵僵地镶嵌在门框里。往常他坐在蹬三轮的座上，或抱着冰伛着身子进我家来，不显得那么高。也许他平时不那么瘦，也不那么直僵僵的。他面如死灰，两只眼上都结着一层翳，分不清哪一只瞎，哪一只不瞎。说得可笑些，他简直像棺材里倒出来的，就像我想象里的僵尸，骷髅上绷着一层枯黄的干皮，打上一棍就会散成一堆白骨。我吃惊地说：“啊呀，老王，你好些了吗？”</a:t>
            </a:r>
          </a:p>
          <a:p>
            <a:endParaRPr lang="zh-CN" altLang="en-US" dirty="0"/>
          </a:p>
          <a:p>
            <a:r>
              <a:rPr lang="zh-CN" altLang="en-US" dirty="0"/>
              <a:t>    他“嗯”了一声，</a:t>
            </a:r>
            <a:r>
              <a:rPr lang="zh-CN" altLang="en-US" dirty="0">
                <a:solidFill>
                  <a:srgbClr val="FF0000"/>
                </a:solidFill>
              </a:rPr>
              <a:t>直着脚</a:t>
            </a:r>
            <a:r>
              <a:rPr lang="zh-CN" altLang="en-US" dirty="0"/>
              <a:t>往里走，对我伸出两手。他一手提着个瓶子，一手提着一包东西。</a:t>
            </a:r>
          </a:p>
          <a:p>
            <a:endParaRPr lang="zh-CN" altLang="en-US" dirty="0"/>
          </a:p>
          <a:p>
            <a:r>
              <a:rPr lang="zh-CN" altLang="en-US" dirty="0"/>
              <a:t>    我忙去接。瓶子里是香油，包裹里是鸡蛋</a:t>
            </a:r>
            <a:r>
              <a:rPr lang="zh-CN" altLang="en-US" dirty="0">
                <a:solidFill>
                  <a:srgbClr val="FF0000"/>
                </a:solidFill>
              </a:rPr>
              <a:t>。我记不清是十个还是二十个</a:t>
            </a:r>
            <a:r>
              <a:rPr lang="zh-CN" altLang="en-US" dirty="0"/>
              <a:t>，因为在我记忆里多得数不完。我也记不起他是怎么说的，反正意思很明白，那是他送我们的。</a:t>
            </a:r>
          </a:p>
          <a:p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A2B3FF5-9026-4D7A-960E-E04013FAF370}"/>
              </a:ext>
            </a:extLst>
          </p:cNvPr>
          <p:cNvSpPr txBox="1"/>
          <p:nvPr/>
        </p:nvSpPr>
        <p:spPr>
          <a:xfrm>
            <a:off x="395536" y="4437112"/>
            <a:ext cx="8748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</a:rPr>
              <a:t>1</a:t>
            </a:r>
            <a:r>
              <a:rPr lang="zh-CN" altLang="en-US" sz="2400" dirty="0">
                <a:solidFill>
                  <a:srgbClr val="FF0000"/>
                </a:solidFill>
              </a:rPr>
              <a:t>、身体老病，行动艰难，送鸡蛋与香油珍贵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                                  ——</a:t>
            </a:r>
            <a:r>
              <a:rPr lang="zh-CN" altLang="en-US" sz="2400" dirty="0">
                <a:solidFill>
                  <a:srgbClr val="FF0000"/>
                </a:solidFill>
              </a:rPr>
              <a:t>体现了老王对“我”一家的深情厚谊。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2</a:t>
            </a:r>
            <a:r>
              <a:rPr lang="zh-CN" altLang="en-US" sz="2400" dirty="0">
                <a:solidFill>
                  <a:srgbClr val="FF0000"/>
                </a:solidFill>
              </a:rPr>
              <a:t>、“可怕”的外貌与内心的善良真诚形成对比，而作者却忽略了这点，因而作者会愧疚。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>
                <a:solidFill>
                  <a:srgbClr val="FF0000"/>
                </a:solidFill>
              </a:rPr>
              <a:t>3</a:t>
            </a:r>
            <a:r>
              <a:rPr lang="zh-CN" altLang="en-US" sz="2400" dirty="0">
                <a:solidFill>
                  <a:srgbClr val="FF0000"/>
                </a:solidFill>
              </a:rPr>
              <a:t>、为下文作者因为害怕得糊涂而忘记招待老王做铺垫。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7701A6E-E5D6-4DBC-9217-0BC6287D730D}"/>
              </a:ext>
            </a:extLst>
          </p:cNvPr>
          <p:cNvSpPr txBox="1"/>
          <p:nvPr/>
        </p:nvSpPr>
        <p:spPr>
          <a:xfrm>
            <a:off x="1115616" y="92824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B0F0"/>
                </a:solidFill>
              </a:rPr>
              <a:t>为什么要写老王生病的“可怕” ？</a:t>
            </a:r>
          </a:p>
        </p:txBody>
      </p:sp>
    </p:spTree>
    <p:extLst>
      <p:ext uri="{BB962C8B-B14F-4D97-AF65-F5344CB8AC3E}">
        <p14:creationId xmlns:p14="http://schemas.microsoft.com/office/powerpoint/2010/main" val="362236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8A6937A-FF65-4CD3-A0BB-5C92ADEEEE4C}"/>
              </a:ext>
            </a:extLst>
          </p:cNvPr>
          <p:cNvSpPr/>
          <p:nvPr/>
        </p:nvSpPr>
        <p:spPr>
          <a:xfrm>
            <a:off x="143508" y="332656"/>
            <a:ext cx="885698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dirty="0"/>
          </a:p>
          <a:p>
            <a:r>
              <a:rPr lang="zh-CN" altLang="en-US" dirty="0"/>
              <a:t>    我强笑说：“老王，这么新鲜的大鸡蛋，都给我们吃？”</a:t>
            </a:r>
          </a:p>
          <a:p>
            <a:endParaRPr lang="zh-CN" altLang="en-US" dirty="0"/>
          </a:p>
          <a:p>
            <a:r>
              <a:rPr lang="zh-CN" altLang="en-US" dirty="0"/>
              <a:t>   他只说：</a:t>
            </a:r>
            <a:r>
              <a:rPr lang="zh-CN" altLang="en-US" dirty="0">
                <a:solidFill>
                  <a:srgbClr val="FF0000"/>
                </a:solidFill>
              </a:rPr>
              <a:t>“我不吃。”</a:t>
            </a:r>
          </a:p>
          <a:p>
            <a:endParaRPr lang="zh-CN" altLang="en-US" dirty="0"/>
          </a:p>
          <a:p>
            <a:r>
              <a:rPr lang="zh-CN" altLang="en-US" dirty="0"/>
              <a:t>    我谢了他的好香油，谢了他的大鸡蛋，然后转身进屋去。</a:t>
            </a:r>
            <a:r>
              <a:rPr lang="zh-CN" altLang="en-US" dirty="0">
                <a:solidFill>
                  <a:srgbClr val="FF0000"/>
                </a:solidFill>
              </a:rPr>
              <a:t>他赶忙止住我说：“我不是要钱。”</a:t>
            </a:r>
          </a:p>
          <a:p>
            <a:endParaRPr lang="zh-CN" altLang="en-US" dirty="0"/>
          </a:p>
          <a:p>
            <a:r>
              <a:rPr lang="zh-CN" altLang="en-US" dirty="0"/>
              <a:t>    我也赶忙解释：“我知道，我知道</a:t>
            </a:r>
            <a:r>
              <a:rPr lang="en-US" altLang="zh-CN" dirty="0"/>
              <a:t>——</a:t>
            </a:r>
            <a:r>
              <a:rPr lang="zh-CN" altLang="en-US" dirty="0"/>
              <a:t>不过你既然来了，就免得托人捎了。”</a:t>
            </a:r>
          </a:p>
          <a:p>
            <a:endParaRPr lang="zh-CN" altLang="en-US" dirty="0"/>
          </a:p>
          <a:p>
            <a:r>
              <a:rPr lang="zh-CN" altLang="en-US" dirty="0"/>
              <a:t>    他也许觉得我这话有理，站着等我。</a:t>
            </a:r>
          </a:p>
          <a:p>
            <a:endParaRPr lang="zh-CN" altLang="en-US" dirty="0"/>
          </a:p>
          <a:p>
            <a:r>
              <a:rPr lang="zh-CN" altLang="en-US" dirty="0"/>
              <a:t>    我把他包鸡蛋的一方灰不灰、蓝不蓝的方格子破布叠好还他。他一手拿着布，一手攥着钱，滞笨地转过身子。我忙去给他开了门，站在楼梯口，看他</a:t>
            </a:r>
            <a:r>
              <a:rPr lang="zh-CN" altLang="en-US" dirty="0">
                <a:solidFill>
                  <a:srgbClr val="FF0000"/>
                </a:solidFill>
              </a:rPr>
              <a:t>直着脚一级一级下楼去</a:t>
            </a:r>
            <a:r>
              <a:rPr lang="zh-CN" altLang="en-US" dirty="0"/>
              <a:t>，直担心他半楼梯摔倒。等到听不见脚步声，我回屋才感到抱歉，没请他坐坐喝口茶水。可是我害怕得糊涂了。那直僵僵的身体好像不能坐，稍一弯曲就会散成一堆骨头。我不能想象他是怎么回家的。</a:t>
            </a:r>
          </a:p>
        </p:txBody>
      </p:sp>
    </p:spTree>
    <p:extLst>
      <p:ext uri="{BB962C8B-B14F-4D97-AF65-F5344CB8AC3E}">
        <p14:creationId xmlns:p14="http://schemas.microsoft.com/office/powerpoint/2010/main" val="1623353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55576" y="1628800"/>
            <a:ext cx="72390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 sz="2800" dirty="0"/>
          </a:p>
          <a:p>
            <a:pPr eaLnBrk="1" hangingPunct="1"/>
            <a:r>
              <a:rPr lang="en-US" altLang="zh-CN" sz="2800" dirty="0"/>
              <a:t>     </a:t>
            </a:r>
            <a:endParaRPr lang="zh-CN" altLang="en-US" sz="2800" dirty="0"/>
          </a:p>
          <a:p>
            <a:pPr eaLnBrk="1" hangingPunct="1"/>
            <a:endParaRPr lang="en-US" altLang="zh-CN" sz="2800" dirty="0"/>
          </a:p>
        </p:txBody>
      </p:sp>
      <p:pic>
        <p:nvPicPr>
          <p:cNvPr id="7" name="图片 6" descr="363610366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3309974" cy="46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275459"/>
          <p:cNvSpPr>
            <a:spLocks noChangeArrowheads="1"/>
          </p:cNvSpPr>
          <p:nvPr/>
        </p:nvSpPr>
        <p:spPr bwMode="auto">
          <a:xfrm>
            <a:off x="2915816" y="1772816"/>
            <a:ext cx="583264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zh-CN" sz="3600" b="1" dirty="0"/>
              <a:t>老王为什么在临死之前给作者送香油和鸡蛋？</a:t>
            </a:r>
            <a:endParaRPr lang="zh-CN" altLang="en-US" sz="36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05782" y="4832491"/>
            <a:ext cx="635302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/>
              <a:t>    一个</a:t>
            </a:r>
            <a:r>
              <a:rPr lang="zh-CN" altLang="en-US" sz="2800" b="1" dirty="0">
                <a:solidFill>
                  <a:srgbClr val="FF0000"/>
                </a:solidFill>
              </a:rPr>
              <a:t>不被善待</a:t>
            </a:r>
            <a:r>
              <a:rPr lang="zh-CN" altLang="en-US" sz="2800" b="1" dirty="0"/>
              <a:t>的人，最能</a:t>
            </a:r>
            <a:r>
              <a:rPr lang="zh-CN" altLang="en-US" sz="2800" b="1" dirty="0">
                <a:solidFill>
                  <a:srgbClr val="FF0000"/>
                </a:solidFill>
              </a:rPr>
              <a:t>识得善良</a:t>
            </a:r>
            <a:r>
              <a:rPr lang="zh-CN" altLang="en-US" sz="2800" b="1" dirty="0"/>
              <a:t>，</a:t>
            </a:r>
            <a:endParaRPr lang="en-US" altLang="zh-CN" sz="2800" b="1" dirty="0"/>
          </a:p>
          <a:p>
            <a:r>
              <a:rPr lang="zh-CN" altLang="en-US" sz="2800" b="1" dirty="0"/>
              <a:t>也最能</a:t>
            </a:r>
            <a:r>
              <a:rPr lang="zh-CN" altLang="en-US" sz="2800" b="1" dirty="0">
                <a:solidFill>
                  <a:srgbClr val="FF0000"/>
                </a:solidFill>
              </a:rPr>
              <a:t>珍视善良</a:t>
            </a:r>
            <a:r>
              <a:rPr lang="zh-CN" altLang="en-US" sz="2800" b="1" dirty="0"/>
              <a:t>。</a:t>
            </a:r>
            <a:endParaRPr lang="en-US" altLang="zh-CN" sz="2800" b="1" dirty="0"/>
          </a:p>
          <a:p>
            <a:r>
              <a:rPr lang="en-US" altLang="zh-CN" sz="2800" b="1" dirty="0"/>
              <a:t>                             ——《</a:t>
            </a:r>
            <a:r>
              <a:rPr lang="zh-CN" altLang="en-US" sz="2800" b="1" dirty="0"/>
              <a:t>芳华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9605118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539750" y="1341438"/>
            <a:ext cx="5472113" cy="378565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32941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/>
              <a:t>1</a:t>
            </a:r>
            <a:r>
              <a:rPr lang="zh-CN" altLang="en-US" dirty="0"/>
              <a:t>、照顾老王的生意，坐他车，一路和老王聊天。</a:t>
            </a:r>
          </a:p>
          <a:p>
            <a:pPr eaLnBrk="1" hangingPunct="1"/>
            <a:r>
              <a:rPr lang="en-US" altLang="zh-CN" dirty="0"/>
              <a:t>2 </a:t>
            </a:r>
            <a:r>
              <a:rPr lang="zh-CN" altLang="en-US" dirty="0"/>
              <a:t>、老王再客气，也付给他应得的报酬；</a:t>
            </a:r>
          </a:p>
          <a:p>
            <a:pPr eaLnBrk="1" hangingPunct="1"/>
            <a:r>
              <a:rPr lang="en-US" altLang="zh-CN" dirty="0"/>
              <a:t>3</a:t>
            </a:r>
            <a:r>
              <a:rPr lang="zh-CN" altLang="en-US" dirty="0"/>
              <a:t>、老王送来香油鸡蛋，不能让他白送，也给了钱；</a:t>
            </a:r>
          </a:p>
          <a:p>
            <a:pPr eaLnBrk="1" hangingPunct="1"/>
            <a:r>
              <a:rPr lang="en-US" altLang="zh-CN" dirty="0"/>
              <a:t>4</a:t>
            </a:r>
            <a:r>
              <a:rPr lang="zh-CN" altLang="en-US" dirty="0"/>
              <a:t>、关心老王的生计：三轮车改装后，生意不好做，关切询问他是否能维持生活。</a:t>
            </a:r>
          </a:p>
          <a:p>
            <a:pPr eaLnBrk="1" hangingPunct="1"/>
            <a:r>
              <a:rPr lang="en-US" altLang="zh-CN" dirty="0"/>
              <a:t>5</a:t>
            </a:r>
            <a:r>
              <a:rPr lang="zh-CN" altLang="en-US" dirty="0"/>
              <a:t>、她的女儿也如她一样善良，送老王大瓶鱼肝油，治好他的夜盲症</a:t>
            </a:r>
            <a:r>
              <a:rPr lang="zh-CN" altLang="en-US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7003292" y="1989137"/>
            <a:ext cx="1584325" cy="1717675"/>
          </a:xfrm>
          <a:prstGeom prst="rect">
            <a:avLst/>
          </a:prstGeom>
          <a:solidFill>
            <a:srgbClr val="C0C0C0">
              <a:alpha val="18823"/>
            </a:srgb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0600" b="0" dirty="0">
                <a:solidFill>
                  <a:srgbClr val="FF0000"/>
                </a:solidFill>
                <a:ea typeface="隶书" pitchFamily="49" charset="-122"/>
              </a:rPr>
              <a:t>善</a:t>
            </a:r>
          </a:p>
        </p:txBody>
      </p:sp>
      <p:pic>
        <p:nvPicPr>
          <p:cNvPr id="13316" name="Picture 5" descr="xin_3924039e556f474bbe77ae1d8ddfc24b_2310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89" y="4200540"/>
            <a:ext cx="2520255" cy="2241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1042988" y="549275"/>
            <a:ext cx="165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3803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60857" y="5723950"/>
            <a:ext cx="59506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/>
              <a:t>作者对老王的“</a:t>
            </a:r>
            <a:r>
              <a:rPr lang="zh-CN" altLang="zh-CN" sz="3200" b="1" dirty="0">
                <a:solidFill>
                  <a:srgbClr val="FF0000"/>
                </a:solidFill>
              </a:rPr>
              <a:t>善</a:t>
            </a:r>
            <a:r>
              <a:rPr lang="zh-CN" altLang="zh-CN" sz="3200" b="1" dirty="0"/>
              <a:t>”体现在哪里？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4528" y="175478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6152827" y="1341438"/>
            <a:ext cx="299662" cy="3785652"/>
          </a:xfrm>
          <a:prstGeom prst="rightBrace">
            <a:avLst>
              <a:gd name="adj1" fmla="val 90615"/>
              <a:gd name="adj2" fmla="val 48939"/>
            </a:avLst>
          </a:prstGeom>
          <a:solidFill>
            <a:srgbClr val="3333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67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5" descr="xin_3924039e556f474bbe77ae1d8ddfc24b_2310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050" y="4067284"/>
            <a:ext cx="2520255" cy="2241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1042988" y="549275"/>
            <a:ext cx="165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>
                    <a:alpha val="38039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4528" y="175478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80242B4-B39A-408E-BCC9-0FEBC29AE62C}"/>
              </a:ext>
            </a:extLst>
          </p:cNvPr>
          <p:cNvSpPr/>
          <p:nvPr/>
        </p:nvSpPr>
        <p:spPr>
          <a:xfrm>
            <a:off x="475050" y="1305341"/>
            <a:ext cx="6477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>    我</a:t>
            </a:r>
            <a:r>
              <a:rPr lang="zh-CN" altLang="en-US" dirty="0">
                <a:solidFill>
                  <a:srgbClr val="FF0000"/>
                </a:solidFill>
              </a:rPr>
              <a:t>忙去接</a:t>
            </a:r>
            <a:r>
              <a:rPr lang="zh-CN" altLang="en-US" dirty="0"/>
              <a:t>。瓶子里是香油，包裹里是鸡蛋。我记不清是十个还是二十个，因为在我记忆里多得数不完。我也记不起他是怎么说的，反正意思很明白，那是他送我们的。</a:t>
            </a:r>
            <a:endParaRPr lang="en-US" altLang="zh-CN" dirty="0"/>
          </a:p>
          <a:p>
            <a:r>
              <a:rPr lang="en-US" altLang="zh-CN" dirty="0"/>
              <a:t>    </a:t>
            </a:r>
            <a:r>
              <a:rPr lang="zh-CN" altLang="en-US" dirty="0"/>
              <a:t> 我</a:t>
            </a:r>
            <a:r>
              <a:rPr lang="zh-CN" altLang="en-US" dirty="0">
                <a:solidFill>
                  <a:srgbClr val="FF0000"/>
                </a:solidFill>
              </a:rPr>
              <a:t>谢了他</a:t>
            </a:r>
            <a:r>
              <a:rPr lang="zh-CN" altLang="en-US" dirty="0"/>
              <a:t>的好香油，</a:t>
            </a:r>
            <a:r>
              <a:rPr lang="zh-CN" altLang="en-US" dirty="0">
                <a:solidFill>
                  <a:srgbClr val="FF0000"/>
                </a:solidFill>
              </a:rPr>
              <a:t>谢了</a:t>
            </a:r>
            <a:r>
              <a:rPr lang="zh-CN" altLang="en-US" dirty="0"/>
              <a:t>他的大鸡蛋，然后转身进屋去。他赶忙止住我说：“我不是要钱。”</a:t>
            </a:r>
          </a:p>
          <a:p>
            <a:r>
              <a:rPr lang="zh-CN" altLang="en-US" dirty="0"/>
              <a:t>   我也赶忙解释：“</a:t>
            </a:r>
            <a:r>
              <a:rPr lang="zh-CN" altLang="en-US" dirty="0">
                <a:solidFill>
                  <a:srgbClr val="FF0000"/>
                </a:solidFill>
              </a:rPr>
              <a:t>我知道，我知道</a:t>
            </a:r>
            <a:r>
              <a:rPr lang="en-US" altLang="zh-CN" dirty="0">
                <a:solidFill>
                  <a:srgbClr val="FF0000"/>
                </a:solidFill>
              </a:rPr>
              <a:t>——</a:t>
            </a:r>
            <a:r>
              <a:rPr lang="zh-CN" altLang="en-US" dirty="0">
                <a:solidFill>
                  <a:srgbClr val="FF0000"/>
                </a:solidFill>
              </a:rPr>
              <a:t>不过你既然来了，就免得托人捎了。”</a:t>
            </a:r>
          </a:p>
          <a:p>
            <a:r>
              <a:rPr lang="zh-CN" altLang="en-US" dirty="0"/>
              <a:t>   他也许觉得我这话有理，站着等我。</a:t>
            </a:r>
          </a:p>
          <a:p>
            <a:r>
              <a:rPr lang="zh-CN" altLang="en-US" dirty="0"/>
              <a:t>   </a:t>
            </a:r>
            <a:r>
              <a:rPr lang="zh-CN" altLang="en-US" dirty="0">
                <a:solidFill>
                  <a:srgbClr val="00B0F0"/>
                </a:solidFill>
              </a:rPr>
              <a:t>摘抄：</a:t>
            </a:r>
            <a:r>
              <a:rPr lang="zh-CN" altLang="en-US" dirty="0">
                <a:solidFill>
                  <a:srgbClr val="FF0000"/>
                </a:solidFill>
              </a:rPr>
              <a:t>我把他包鸡蛋的一方灰不灰、蓝不蓝的方格子破布叠好还他</a:t>
            </a:r>
            <a:r>
              <a:rPr lang="zh-CN" altLang="en-US" dirty="0"/>
              <a:t>。他一手拿着布，一手攥着钱，滞笨地转过身子。我</a:t>
            </a:r>
            <a:r>
              <a:rPr lang="zh-CN" altLang="en-US" dirty="0">
                <a:solidFill>
                  <a:srgbClr val="FF0000"/>
                </a:solidFill>
              </a:rPr>
              <a:t>忙去</a:t>
            </a:r>
            <a:r>
              <a:rPr lang="zh-CN" altLang="en-US" dirty="0"/>
              <a:t>给他开了门，站在楼梯口，</a:t>
            </a:r>
            <a:r>
              <a:rPr lang="zh-CN" altLang="en-US" dirty="0">
                <a:solidFill>
                  <a:srgbClr val="FF0000"/>
                </a:solidFill>
              </a:rPr>
              <a:t>看他</a:t>
            </a:r>
            <a:r>
              <a:rPr lang="zh-CN" altLang="en-US" dirty="0"/>
              <a:t>直着脚一级一级下楼去，</a:t>
            </a:r>
            <a:r>
              <a:rPr lang="zh-CN" altLang="en-US" dirty="0">
                <a:solidFill>
                  <a:srgbClr val="FF0000"/>
                </a:solidFill>
              </a:rPr>
              <a:t>直担心</a:t>
            </a:r>
            <a:r>
              <a:rPr lang="zh-CN" altLang="en-US" dirty="0"/>
              <a:t>他半楼梯摔倒。</a:t>
            </a:r>
            <a:r>
              <a:rPr lang="zh-CN" altLang="en-US" dirty="0">
                <a:solidFill>
                  <a:srgbClr val="FF0000"/>
                </a:solidFill>
              </a:rPr>
              <a:t>等到听不见</a:t>
            </a:r>
            <a:r>
              <a:rPr lang="zh-CN" altLang="en-US" dirty="0"/>
              <a:t>脚步声，我回屋才感到</a:t>
            </a:r>
            <a:r>
              <a:rPr lang="zh-CN" altLang="en-US" dirty="0">
                <a:solidFill>
                  <a:srgbClr val="FF0000"/>
                </a:solidFill>
              </a:rPr>
              <a:t>抱歉，</a:t>
            </a:r>
            <a:r>
              <a:rPr lang="zh-CN" altLang="en-US" dirty="0"/>
              <a:t>没请他坐坐喝口茶水。可是我害怕得糊涂了。那直僵僵的身体好像不能坐，稍一弯曲就会散成一堆骨头。我</a:t>
            </a:r>
            <a:r>
              <a:rPr lang="zh-CN" altLang="en-US" dirty="0">
                <a:solidFill>
                  <a:srgbClr val="FF0000"/>
                </a:solidFill>
              </a:rPr>
              <a:t>不能想象</a:t>
            </a:r>
            <a:r>
              <a:rPr lang="zh-CN" altLang="en-US" dirty="0"/>
              <a:t>他是怎么回家的。</a:t>
            </a:r>
            <a:endParaRPr lang="en-US" altLang="zh-CN" dirty="0"/>
          </a:p>
          <a:p>
            <a:r>
              <a:rPr lang="en-US" altLang="zh-CN" dirty="0"/>
              <a:t>    </a:t>
            </a: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1F16636-0186-4B55-8C72-C3E5A96ECFC3}"/>
              </a:ext>
            </a:extLst>
          </p:cNvPr>
          <p:cNvSpPr txBox="1"/>
          <p:nvPr/>
        </p:nvSpPr>
        <p:spPr>
          <a:xfrm>
            <a:off x="684473" y="5662394"/>
            <a:ext cx="5537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</a:rPr>
              <a:t>关心、尊重、体贴、担忧</a:t>
            </a:r>
          </a:p>
        </p:txBody>
      </p:sp>
    </p:spTree>
    <p:extLst>
      <p:ext uri="{BB962C8B-B14F-4D97-AF65-F5344CB8AC3E}">
        <p14:creationId xmlns:p14="http://schemas.microsoft.com/office/powerpoint/2010/main" val="6810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走进作者，读心灵愧怍</a:t>
            </a:r>
          </a:p>
        </p:txBody>
      </p:sp>
      <p:sp>
        <p:nvSpPr>
          <p:cNvPr id="2" name="矩形 1"/>
          <p:cNvSpPr/>
          <p:nvPr/>
        </p:nvSpPr>
        <p:spPr>
          <a:xfrm>
            <a:off x="467544" y="6025721"/>
            <a:ext cx="8523487" cy="646331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那是一个幸运的人对一个不幸者的愧怍。</a:t>
            </a:r>
          </a:p>
        </p:txBody>
      </p:sp>
      <p:sp>
        <p:nvSpPr>
          <p:cNvPr id="4" name="矩形 3"/>
          <p:cNvSpPr/>
          <p:nvPr/>
        </p:nvSpPr>
        <p:spPr>
          <a:xfrm>
            <a:off x="3707904" y="1715609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      </a:t>
            </a:r>
            <a:r>
              <a:rPr lang="zh-CN" altLang="zh-CN" sz="2800" b="1" dirty="0"/>
              <a:t>文中最能体现作者对老王感情的一句话：</a:t>
            </a:r>
          </a:p>
        </p:txBody>
      </p:sp>
      <p:pic>
        <p:nvPicPr>
          <p:cNvPr id="6" name="Picture 3" descr="杨绛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03" y="1412776"/>
            <a:ext cx="3200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1447"/>
          <p:cNvSpPr txBox="1">
            <a:spLocks noChangeArrowheads="1"/>
          </p:cNvSpPr>
          <p:nvPr/>
        </p:nvSpPr>
        <p:spPr bwMode="auto">
          <a:xfrm>
            <a:off x="3824656" y="3356992"/>
            <a:ext cx="528749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600" dirty="0">
                <a:solidFill>
                  <a:srgbClr val="FF0000"/>
                </a:solidFill>
                <a:ea typeface="隶书" pitchFamily="49" charset="-122"/>
              </a:rPr>
              <a:t>愧怍？？</a:t>
            </a:r>
          </a:p>
        </p:txBody>
      </p:sp>
    </p:spTree>
    <p:extLst>
      <p:ext uri="{BB962C8B-B14F-4D97-AF65-F5344CB8AC3E}">
        <p14:creationId xmlns:p14="http://schemas.microsoft.com/office/powerpoint/2010/main" val="2087206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pic>
        <p:nvPicPr>
          <p:cNvPr id="7" name="Picture 3" descr="杨绛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200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995936" y="195167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/>
              <a:t>        神明的大自然，对每个人都平等。不论贫富尊卑、上智下愚，都有灵魂，都有个性，都有人性。但是每个人的出身和遭遇、天赋的资质才能，却</a:t>
            </a:r>
            <a:r>
              <a:rPr lang="zh-CN" altLang="en-US" sz="2800" b="1" dirty="0">
                <a:solidFill>
                  <a:srgbClr val="FF0000"/>
                </a:solidFill>
              </a:rPr>
              <a:t>远不平等</a:t>
            </a:r>
            <a:r>
              <a:rPr lang="zh-CN" altLang="en-US" sz="2800" b="1" dirty="0"/>
              <a:t>。</a:t>
            </a:r>
            <a:endParaRPr lang="en-US" altLang="zh-CN" sz="2800" b="1" dirty="0"/>
          </a:p>
          <a:p>
            <a:r>
              <a:rPr lang="en-US" altLang="zh-CN" sz="2800" b="1" dirty="0"/>
              <a:t>               ——</a:t>
            </a:r>
            <a:r>
              <a:rPr lang="zh-CN" altLang="en-US" sz="2800" b="1" dirty="0"/>
              <a:t>杨绛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走到人生边上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17488597"/>
      </p:ext>
    </p:extLst>
  </p:cSld>
  <p:clrMapOvr>
    <a:masterClrMapping/>
  </p:clrMapOvr>
  <p:transition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57200" y="228600"/>
            <a:ext cx="82296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“</a:t>
            </a:r>
            <a:r>
              <a:rPr lang="zh-CN" altLang="zh-CN" sz="36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幸运的人”与“不幸者”</a:t>
            </a:r>
            <a:endParaRPr lang="en-US" altLang="zh-CN" sz="3600" b="1" dirty="0">
              <a:solidFill>
                <a:srgbClr val="FF0000"/>
              </a:solidFill>
              <a:latin typeface="Adobe 楷体 Std R" pitchFamily="18" charset="-122"/>
              <a:ea typeface="Adobe 楷体 Std R" pitchFamily="18" charset="-122"/>
            </a:endParaRPr>
          </a:p>
          <a:p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为什么他蹬，我坐？</a:t>
            </a:r>
          </a:p>
          <a:p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为什么我的噩梦醒来是清晨</a:t>
            </a: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；</a:t>
            </a:r>
            <a:endParaRPr lang="en-US" altLang="zh-CN" sz="36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	</a:t>
            </a:r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老王却是黄泉不归路？</a:t>
            </a:r>
          </a:p>
          <a:p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为什么我迎来拨乱反正的一天；</a:t>
            </a:r>
            <a:endParaRPr lang="en-US" altLang="zh-CN" sz="36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	</a:t>
            </a:r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老王却在苦难的岁月中死去？</a:t>
            </a:r>
          </a:p>
          <a:p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为什么我可以失而复得</a:t>
            </a:r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;</a:t>
            </a:r>
          </a:p>
          <a:p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	</a:t>
            </a:r>
            <a:r>
              <a:rPr lang="zh-CN" altLang="zh-CN" sz="3600" b="1" dirty="0">
                <a:latin typeface="华文楷体" pitchFamily="2" charset="-122"/>
                <a:ea typeface="华文楷体" pitchFamily="2" charset="-122"/>
              </a:rPr>
              <a:t>老王永远一贫如洗</a:t>
            </a:r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?</a:t>
            </a:r>
          </a:p>
          <a:p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为什么老王当我是亲人，</a:t>
            </a:r>
            <a:endParaRPr lang="en-US" altLang="zh-CN" sz="36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3600" b="1" dirty="0">
                <a:latin typeface="华文楷体" pitchFamily="2" charset="-122"/>
                <a:ea typeface="华文楷体" pitchFamily="2" charset="-122"/>
              </a:rPr>
              <a:t>       </a:t>
            </a:r>
            <a:r>
              <a:rPr lang="zh-CN" altLang="en-US" sz="3600" b="1" dirty="0">
                <a:latin typeface="华文楷体" pitchFamily="2" charset="-122"/>
                <a:ea typeface="华文楷体" pitchFamily="2" charset="-122"/>
              </a:rPr>
              <a:t>我却当他是需要施舍的熟人？</a:t>
            </a:r>
            <a:endParaRPr lang="zh-CN" altLang="zh-CN" sz="3600" b="1" dirty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zh-CN" sz="3600" b="1" dirty="0"/>
              <a:t>……</a:t>
            </a:r>
          </a:p>
          <a:p>
            <a:r>
              <a:rPr lang="zh-CN" altLang="zh-CN" sz="36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人，不是应该生而平等吗？ </a:t>
            </a:r>
          </a:p>
        </p:txBody>
      </p:sp>
    </p:spTree>
    <p:extLst>
      <p:ext uri="{BB962C8B-B14F-4D97-AF65-F5344CB8AC3E}">
        <p14:creationId xmlns:p14="http://schemas.microsoft.com/office/powerpoint/2010/main" val="18700568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pic>
        <p:nvPicPr>
          <p:cNvPr id="7" name="Picture 3" descr="杨绛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32" y="1983084"/>
            <a:ext cx="2664296" cy="380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图片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" r="3463" b="4444"/>
          <a:stretch/>
        </p:blipFill>
        <p:spPr bwMode="auto">
          <a:xfrm>
            <a:off x="6732240" y="4760331"/>
            <a:ext cx="2339752" cy="182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07904" y="2132856"/>
            <a:ext cx="3791423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/>
              <a:t>用金钱对老王的</a:t>
            </a:r>
            <a:r>
              <a:rPr lang="zh-CN" altLang="en-US" sz="2800" b="1" dirty="0">
                <a:solidFill>
                  <a:srgbClr val="FF0000"/>
                </a:solidFill>
              </a:rPr>
              <a:t>侮辱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/>
              <a:t>对老王的</a:t>
            </a:r>
            <a:r>
              <a:rPr lang="zh-CN" altLang="en-US" sz="2800" b="1" dirty="0">
                <a:solidFill>
                  <a:srgbClr val="FF0000"/>
                </a:solidFill>
              </a:rPr>
              <a:t>关心不够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/>
              <a:t>对老王有</a:t>
            </a:r>
            <a:r>
              <a:rPr lang="zh-CN" altLang="en-US" sz="2800" b="1" dirty="0">
                <a:solidFill>
                  <a:srgbClr val="FF0000"/>
                </a:solidFill>
              </a:rPr>
              <a:t>居高临下</a:t>
            </a:r>
            <a:r>
              <a:rPr lang="zh-CN" altLang="en-US" sz="2800" b="1" dirty="0"/>
              <a:t>之感</a:t>
            </a:r>
            <a:endParaRPr lang="en-US" altLang="zh-CN" sz="2800" b="1" dirty="0"/>
          </a:p>
          <a:p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人与人</a:t>
            </a:r>
            <a:r>
              <a:rPr lang="zh-CN" altLang="zh-CN" sz="28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命运不公</a:t>
            </a:r>
            <a:r>
              <a:rPr lang="zh-CN" altLang="zh-CN" sz="2800" b="1" dirty="0">
                <a:latin typeface="Adobe 楷体 Std R" pitchFamily="18" charset="-122"/>
                <a:ea typeface="Adobe 楷体 Std R" pitchFamily="18" charset="-122"/>
              </a:rPr>
              <a:t>的迷惘</a:t>
            </a:r>
            <a:endParaRPr lang="en-US" altLang="zh-CN" sz="2800" b="1" dirty="0">
              <a:latin typeface="Adobe 楷体 Std R" pitchFamily="18" charset="-122"/>
              <a:ea typeface="Adobe 楷体 Std R" pitchFamily="18" charset="-122"/>
            </a:endParaRPr>
          </a:p>
          <a:p>
            <a:r>
              <a:rPr lang="en-US" altLang="zh-CN" sz="2800" b="1" dirty="0">
                <a:latin typeface="Adobe 楷体 Std R" pitchFamily="18" charset="-122"/>
              </a:rPr>
              <a:t>……</a:t>
            </a:r>
            <a:endParaRPr lang="en-US" altLang="zh-CN" sz="2800" b="1" dirty="0"/>
          </a:p>
          <a:p>
            <a:endParaRPr lang="zh-CN" altLang="en-US" dirty="0"/>
          </a:p>
        </p:txBody>
      </p:sp>
      <p:sp>
        <p:nvSpPr>
          <p:cNvPr id="9" name="文本框 61447"/>
          <p:cNvSpPr txBox="1">
            <a:spLocks noChangeArrowheads="1"/>
          </p:cNvSpPr>
          <p:nvPr/>
        </p:nvSpPr>
        <p:spPr bwMode="auto">
          <a:xfrm>
            <a:off x="2339752" y="5671050"/>
            <a:ext cx="528749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600" dirty="0">
                <a:solidFill>
                  <a:srgbClr val="FF0000"/>
                </a:solidFill>
                <a:ea typeface="隶书" pitchFamily="49" charset="-122"/>
              </a:rPr>
              <a:t>愧怍？？</a:t>
            </a:r>
          </a:p>
        </p:txBody>
      </p:sp>
    </p:spTree>
    <p:extLst>
      <p:ext uri="{BB962C8B-B14F-4D97-AF65-F5344CB8AC3E}">
        <p14:creationId xmlns:p14="http://schemas.microsoft.com/office/powerpoint/2010/main" val="185740189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走进作者，读心灵愧怍</a:t>
            </a:r>
          </a:p>
        </p:txBody>
      </p:sp>
      <p:sp>
        <p:nvSpPr>
          <p:cNvPr id="2" name="矩形 1"/>
          <p:cNvSpPr/>
          <p:nvPr/>
        </p:nvSpPr>
        <p:spPr>
          <a:xfrm>
            <a:off x="467544" y="6025721"/>
            <a:ext cx="8523487" cy="646331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/>
              <a:t>那是一个幸运的人对一个不幸者的愧怍。</a:t>
            </a:r>
          </a:p>
        </p:txBody>
      </p:sp>
      <p:sp>
        <p:nvSpPr>
          <p:cNvPr id="4" name="矩形 3"/>
          <p:cNvSpPr/>
          <p:nvPr/>
        </p:nvSpPr>
        <p:spPr>
          <a:xfrm>
            <a:off x="3707904" y="1715609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      </a:t>
            </a:r>
            <a:r>
              <a:rPr lang="zh-CN" altLang="zh-CN" sz="2800" b="1" dirty="0"/>
              <a:t>文中最能体现作者对老王感情的一句话：</a:t>
            </a:r>
          </a:p>
        </p:txBody>
      </p:sp>
      <p:pic>
        <p:nvPicPr>
          <p:cNvPr id="6" name="Picture 3" descr="杨绛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03" y="1412776"/>
            <a:ext cx="3200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1447"/>
          <p:cNvSpPr txBox="1">
            <a:spLocks noChangeArrowheads="1"/>
          </p:cNvSpPr>
          <p:nvPr/>
        </p:nvSpPr>
        <p:spPr bwMode="auto">
          <a:xfrm>
            <a:off x="3824656" y="3356992"/>
            <a:ext cx="528749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600" dirty="0">
                <a:solidFill>
                  <a:srgbClr val="FF0000"/>
                </a:solidFill>
                <a:ea typeface="隶书" pitchFamily="49" charset="-122"/>
              </a:rPr>
              <a:t>幸运的人？？</a:t>
            </a:r>
          </a:p>
        </p:txBody>
      </p:sp>
    </p:spTree>
    <p:extLst>
      <p:ext uri="{BB962C8B-B14F-4D97-AF65-F5344CB8AC3E}">
        <p14:creationId xmlns:p14="http://schemas.microsoft.com/office/powerpoint/2010/main" val="316073408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npo00063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3960812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611188" y="4221163"/>
            <a:ext cx="7921625" cy="1927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dirty="0"/>
              <a:t>       </a:t>
            </a:r>
            <a:r>
              <a:rPr lang="zh-CN" altLang="en-US" dirty="0">
                <a:solidFill>
                  <a:srgbClr val="FF0000"/>
                </a:solidFill>
              </a:rPr>
              <a:t>杨绛</a:t>
            </a:r>
            <a:r>
              <a:rPr lang="zh-CN" altLang="en-US" dirty="0"/>
              <a:t>   原名杨季康</a:t>
            </a:r>
            <a:r>
              <a:rPr lang="en-US" altLang="zh-CN" dirty="0"/>
              <a:t>,</a:t>
            </a:r>
            <a:r>
              <a:rPr lang="zh-CN" altLang="en-US" dirty="0"/>
              <a:t>（</a:t>
            </a:r>
            <a:r>
              <a:rPr lang="en-US" altLang="zh-CN" dirty="0"/>
              <a:t>1911-2016</a:t>
            </a:r>
            <a:r>
              <a:rPr lang="zh-CN" altLang="en-US" dirty="0"/>
              <a:t>）年，江苏无锡人。</a:t>
            </a:r>
            <a:r>
              <a:rPr lang="zh-CN" altLang="en-US" dirty="0">
                <a:solidFill>
                  <a:srgbClr val="FF3300"/>
                </a:solidFill>
              </a:rPr>
              <a:t>作家、文学翻译家</a:t>
            </a:r>
            <a:r>
              <a:rPr lang="zh-CN" altLang="en-US" dirty="0"/>
              <a:t>。主要译著有</a:t>
            </a:r>
            <a:r>
              <a:rPr lang="en-US" altLang="zh-CN" dirty="0"/>
              <a:t>《</a:t>
            </a:r>
            <a:r>
              <a:rPr lang="zh-CN" altLang="en-US" dirty="0"/>
              <a:t>堂</a:t>
            </a:r>
            <a:r>
              <a:rPr lang="en-US" altLang="zh-CN" dirty="0"/>
              <a:t>·</a:t>
            </a:r>
            <a:r>
              <a:rPr lang="zh-CN" altLang="en-US" dirty="0"/>
              <a:t>吉诃德</a:t>
            </a:r>
            <a:r>
              <a:rPr lang="en-US" altLang="zh-CN" dirty="0"/>
              <a:t>》</a:t>
            </a:r>
            <a:r>
              <a:rPr lang="zh-CN" altLang="en-US" dirty="0"/>
              <a:t>，散文集</a:t>
            </a:r>
            <a:r>
              <a:rPr lang="en-US" altLang="zh-CN" dirty="0"/>
              <a:t>《</a:t>
            </a:r>
            <a:r>
              <a:rPr lang="zh-CN" altLang="en-US" dirty="0"/>
              <a:t>干校六记</a:t>
            </a:r>
            <a:r>
              <a:rPr lang="en-US" altLang="zh-CN" dirty="0"/>
              <a:t>》《</a:t>
            </a:r>
            <a:r>
              <a:rPr lang="zh-CN" altLang="en-US" dirty="0"/>
              <a:t>将饮茶</a:t>
            </a:r>
            <a:r>
              <a:rPr lang="en-US" altLang="zh-CN" dirty="0"/>
              <a:t>》</a:t>
            </a:r>
            <a:r>
              <a:rPr lang="zh-CN" altLang="en-US" dirty="0"/>
              <a:t>等，长篇小说</a:t>
            </a:r>
            <a:r>
              <a:rPr lang="en-US" altLang="zh-CN" dirty="0"/>
              <a:t>《</a:t>
            </a:r>
            <a:r>
              <a:rPr lang="zh-CN" altLang="en-US" dirty="0"/>
              <a:t>洗澡</a:t>
            </a:r>
            <a:r>
              <a:rPr lang="en-US" altLang="zh-CN" dirty="0"/>
              <a:t>》</a:t>
            </a:r>
            <a:r>
              <a:rPr lang="zh-CN" altLang="en-US" dirty="0"/>
              <a:t>。</a:t>
            </a:r>
            <a:endParaRPr lang="en-US" altLang="zh-CN" dirty="0"/>
          </a:p>
          <a:p>
            <a:pPr eaLnBrk="1" hangingPunct="1"/>
            <a:r>
              <a:rPr lang="en-US" altLang="zh-CN" dirty="0">
                <a:solidFill>
                  <a:srgbClr val="FF0000"/>
                </a:solidFill>
              </a:rPr>
              <a:t>      </a:t>
            </a:r>
            <a:r>
              <a:rPr lang="zh-CN" altLang="en-US" dirty="0">
                <a:solidFill>
                  <a:srgbClr val="FF0000"/>
                </a:solidFill>
              </a:rPr>
              <a:t>钱钟书</a:t>
            </a:r>
            <a:r>
              <a:rPr lang="zh-CN" altLang="en-US" sz="1800" dirty="0"/>
              <a:t>（</a:t>
            </a:r>
            <a:r>
              <a:rPr lang="en-US" altLang="zh-CN" sz="1800" dirty="0"/>
              <a:t>1910—1998</a:t>
            </a:r>
            <a:r>
              <a:rPr lang="zh-CN" altLang="en-US" sz="1800" dirty="0"/>
              <a:t>），</a:t>
            </a:r>
            <a:r>
              <a:rPr lang="zh-CN" altLang="en-US" dirty="0"/>
              <a:t>江苏无锡人。</a:t>
            </a:r>
            <a:r>
              <a:rPr lang="zh-CN" altLang="en-US" dirty="0">
                <a:solidFill>
                  <a:srgbClr val="FF3300"/>
                </a:solidFill>
              </a:rPr>
              <a:t>学者，作家</a:t>
            </a:r>
            <a:r>
              <a:rPr lang="zh-CN" altLang="en-US" dirty="0"/>
              <a:t>，著有小说</a:t>
            </a:r>
            <a:r>
              <a:rPr lang="en-US" altLang="zh-CN" dirty="0">
                <a:solidFill>
                  <a:srgbClr val="FF3300"/>
                </a:solidFill>
              </a:rPr>
              <a:t>《</a:t>
            </a:r>
            <a:r>
              <a:rPr lang="zh-CN" altLang="en-US" dirty="0">
                <a:solidFill>
                  <a:srgbClr val="FF3300"/>
                </a:solidFill>
              </a:rPr>
              <a:t>围城</a:t>
            </a:r>
            <a:r>
              <a:rPr lang="en-US" altLang="zh-CN" dirty="0">
                <a:solidFill>
                  <a:srgbClr val="FF3300"/>
                </a:solidFill>
              </a:rPr>
              <a:t>》</a:t>
            </a:r>
            <a:r>
              <a:rPr lang="zh-CN" altLang="en-US" dirty="0"/>
              <a:t>和学术著作</a:t>
            </a:r>
            <a:r>
              <a:rPr lang="en-US" altLang="zh-CN" dirty="0"/>
              <a:t>《</a:t>
            </a:r>
            <a:r>
              <a:rPr lang="zh-CN" altLang="en-US" dirty="0"/>
              <a:t>谈艺录</a:t>
            </a:r>
            <a:r>
              <a:rPr lang="en-US" altLang="zh-CN" dirty="0"/>
              <a:t>》《</a:t>
            </a:r>
            <a:r>
              <a:rPr lang="zh-CN" altLang="en-US" dirty="0"/>
              <a:t>管锥编</a:t>
            </a:r>
            <a:r>
              <a:rPr lang="en-US" altLang="zh-CN" dirty="0"/>
              <a:t>》</a:t>
            </a:r>
            <a:r>
              <a:rPr lang="zh-CN" altLang="en-US" dirty="0"/>
              <a:t>等。</a:t>
            </a:r>
          </a:p>
        </p:txBody>
      </p:sp>
      <p:pic>
        <p:nvPicPr>
          <p:cNvPr id="11268" name="Picture 10" descr="xinsrc_4b8918986a1d42829f82155fb7f087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620713"/>
            <a:ext cx="3889375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11"/>
          <p:cNvSpPr txBox="1">
            <a:spLocks noChangeArrowheads="1"/>
          </p:cNvSpPr>
          <p:nvPr/>
        </p:nvSpPr>
        <p:spPr bwMode="auto">
          <a:xfrm>
            <a:off x="4859338" y="3500438"/>
            <a:ext cx="2803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zh-CN" altLang="en-US" sz="2000">
                <a:solidFill>
                  <a:schemeClr val="accent2"/>
                </a:solidFill>
                <a:latin typeface="Times New Roman" pitchFamily="18" charset="0"/>
              </a:rPr>
              <a:t>钱钟书夫妇和女儿钱媛 </a:t>
            </a:r>
          </a:p>
        </p:txBody>
      </p:sp>
    </p:spTree>
    <p:extLst>
      <p:ext uri="{BB962C8B-B14F-4D97-AF65-F5344CB8AC3E}">
        <p14:creationId xmlns:p14="http://schemas.microsoft.com/office/powerpoint/2010/main" val="37589580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60350"/>
            <a:ext cx="8893175" cy="4525963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zh-CN" altLang="en-US" sz="4000" dirty="0">
                <a:ea typeface="隶书" pitchFamily="49" charset="-122"/>
              </a:rPr>
              <a:t>杨绛一家在文革的遭遇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/>
              <a:t>她的七妹被打入“拒绝改造”之列，文革初期就被</a:t>
            </a:r>
            <a:r>
              <a:rPr lang="zh-CN" altLang="en-US" sz="2800" b="1" dirty="0">
                <a:solidFill>
                  <a:srgbClr val="FF3300"/>
                </a:solidFill>
              </a:rPr>
              <a:t>迫害至死；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/>
              <a:t>她与丈夫被下放至</a:t>
            </a:r>
            <a:r>
              <a:rPr lang="zh-CN" altLang="en-US" sz="2800" b="1" dirty="0">
                <a:solidFill>
                  <a:srgbClr val="FF3300"/>
                </a:solidFill>
              </a:rPr>
              <a:t>干校改造，戴高帽、挂木板、受批斗；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/>
              <a:t>她下放干校前夕，女婿得一因“五</a:t>
            </a:r>
            <a:r>
              <a:rPr lang="en-US" altLang="zh-CN" sz="2800" b="1" dirty="0"/>
              <a:t>·</a:t>
            </a:r>
            <a:r>
              <a:rPr lang="zh-CN" altLang="en-US" sz="2800" b="1" dirty="0"/>
              <a:t>一六”案</a:t>
            </a:r>
            <a:r>
              <a:rPr lang="zh-CN" altLang="en-US" sz="2800" b="1" dirty="0">
                <a:solidFill>
                  <a:srgbClr val="FF3300"/>
                </a:solidFill>
              </a:rPr>
              <a:t>含冤自杀</a:t>
            </a:r>
            <a:r>
              <a:rPr lang="zh-CN" altLang="en-US" sz="2800" b="1" dirty="0"/>
              <a:t>； 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b="1" dirty="0"/>
              <a:t>她被剃成</a:t>
            </a:r>
            <a:r>
              <a:rPr lang="zh-CN" altLang="en-US" sz="2800" b="1" dirty="0">
                <a:solidFill>
                  <a:srgbClr val="FF3300"/>
                </a:solidFill>
              </a:rPr>
              <a:t>“阴阳头”，</a:t>
            </a:r>
            <a:r>
              <a:rPr lang="zh-CN" altLang="en-US" sz="2800" b="1" dirty="0"/>
              <a:t>天天扫厕所，被驱到大院游行；</a:t>
            </a:r>
          </a:p>
          <a:p>
            <a:pPr eaLnBrk="1" hangingPunct="1">
              <a:lnSpc>
                <a:spcPct val="80000"/>
              </a:lnSpc>
            </a:pPr>
            <a:r>
              <a:rPr lang="en-US" altLang="zh-CN" sz="2800" b="1" dirty="0"/>
              <a:t>……</a:t>
            </a:r>
          </a:p>
          <a:p>
            <a:pPr eaLnBrk="1" hangingPunct="1">
              <a:lnSpc>
                <a:spcPct val="80000"/>
              </a:lnSpc>
            </a:pPr>
            <a:endParaRPr lang="en-US" sz="2800" b="1" dirty="0"/>
          </a:p>
        </p:txBody>
      </p:sp>
      <p:pic>
        <p:nvPicPr>
          <p:cNvPr id="12291" name="Picture 4" descr="p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860800"/>
            <a:ext cx="367347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06636a5a601d05e29c8204e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860800"/>
            <a:ext cx="3887788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819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体会善良，悟人间温情 </a:t>
            </a:r>
          </a:p>
        </p:txBody>
      </p:sp>
      <p:pic>
        <p:nvPicPr>
          <p:cNvPr id="7" name="Picture 3" descr="杨绛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46" y="1862711"/>
            <a:ext cx="2664296" cy="380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632450" y="1484784"/>
            <a:ext cx="9220200" cy="825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Adobe 楷体 Std R" pitchFamily="18" charset="-122"/>
                <a:ea typeface="Adobe 楷体 Std R" pitchFamily="18" charset="-122"/>
              </a:rPr>
              <a:t>杨绛的愧怍源于</a:t>
            </a:r>
            <a:endParaRPr lang="en-US" altLang="zh-CN" sz="4000" b="1" dirty="0">
              <a:solidFill>
                <a:srgbClr val="FF0000"/>
              </a:solidFill>
              <a:latin typeface="Adobe 楷体 Std R" pitchFamily="18" charset="-122"/>
              <a:ea typeface="Adobe 楷体 Std R" pitchFamily="18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32450" y="2852936"/>
            <a:ext cx="7056784" cy="2303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zh-CN" sz="3600" b="1" dirty="0">
                <a:latin typeface="Adobe 楷体 Std R" pitchFamily="18" charset="-122"/>
                <a:ea typeface="Adobe 楷体 Std R" pitchFamily="18" charset="-122"/>
              </a:rPr>
              <a:t>高贵的</a:t>
            </a:r>
            <a:r>
              <a:rPr lang="zh-CN" altLang="zh-CN" sz="36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善良</a:t>
            </a:r>
            <a:endParaRPr lang="en-US" altLang="zh-CN" sz="3600" b="1" dirty="0">
              <a:latin typeface="Adobe 楷体 Std R" pitchFamily="18" charset="-122"/>
              <a:ea typeface="Adobe 楷体 Std R" pitchFamily="18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600" b="1" dirty="0">
                <a:latin typeface="Adobe 楷体 Std R" pitchFamily="18" charset="-122"/>
                <a:ea typeface="Adobe 楷体 Std R" pitchFamily="18" charset="-122"/>
              </a:rPr>
              <a:t>深刻的</a:t>
            </a:r>
            <a:r>
              <a:rPr lang="zh-CN" altLang="zh-CN" sz="36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自省</a:t>
            </a:r>
            <a:r>
              <a:rPr lang="zh-CN" altLang="zh-CN" sz="3600" b="1" dirty="0">
                <a:latin typeface="Adobe 楷体 Std R" pitchFamily="18" charset="-122"/>
                <a:ea typeface="Adobe 楷体 Std R" pitchFamily="18" charset="-122"/>
              </a:rPr>
              <a:t>，</a:t>
            </a:r>
            <a:endParaRPr lang="en-US" altLang="zh-CN" sz="3600" b="1" dirty="0">
              <a:latin typeface="Adobe 楷体 Std R" pitchFamily="18" charset="-122"/>
              <a:ea typeface="Adobe 楷体 Std R" pitchFamily="18" charset="-122"/>
            </a:endParaRPr>
          </a:p>
          <a:p>
            <a:pPr>
              <a:lnSpc>
                <a:spcPct val="140000"/>
              </a:lnSpc>
            </a:pPr>
            <a:r>
              <a:rPr lang="zh-CN" altLang="zh-CN" sz="3600" b="1" dirty="0">
                <a:latin typeface="Adobe 楷体 Std R" pitchFamily="18" charset="-122"/>
                <a:ea typeface="Adobe 楷体 Std R" pitchFamily="18" charset="-122"/>
              </a:rPr>
              <a:t>根植于对</a:t>
            </a:r>
            <a:r>
              <a:rPr lang="zh-CN" altLang="zh-CN" sz="3600" b="1" dirty="0">
                <a:solidFill>
                  <a:srgbClr val="0000FF"/>
                </a:solidFill>
                <a:latin typeface="Adobe 楷体 Std R" pitchFamily="18" charset="-122"/>
                <a:ea typeface="Adobe 楷体 Std R" pitchFamily="18" charset="-122"/>
              </a:rPr>
              <a:t>人与人命运不公</a:t>
            </a:r>
            <a:r>
              <a:rPr lang="zh-CN" altLang="zh-CN" sz="3600" b="1" dirty="0">
                <a:latin typeface="Adobe 楷体 Std R" pitchFamily="18" charset="-122"/>
                <a:ea typeface="Adobe 楷体 Std R" pitchFamily="18" charset="-122"/>
              </a:rPr>
              <a:t>的迷惘。</a:t>
            </a:r>
          </a:p>
        </p:txBody>
      </p:sp>
    </p:spTree>
    <p:extLst>
      <p:ext uri="{BB962C8B-B14F-4D97-AF65-F5344CB8AC3E}">
        <p14:creationId xmlns:p14="http://schemas.microsoft.com/office/powerpoint/2010/main" val="32020981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187624" y="316969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联系实际，播人间真情</a:t>
            </a:r>
            <a:endParaRPr lang="zh-CN" altLang="zh-CN" sz="4800" dirty="0"/>
          </a:p>
        </p:txBody>
      </p:sp>
      <p:sp>
        <p:nvSpPr>
          <p:cNvPr id="4" name="矩形 3"/>
          <p:cNvSpPr/>
          <p:nvPr/>
        </p:nvSpPr>
        <p:spPr>
          <a:xfrm>
            <a:off x="1547664" y="2636912"/>
            <a:ext cx="6873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我们的生活中还有</a:t>
            </a:r>
            <a:r>
              <a:rPr lang="zh-CN" altLang="en-US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哪些</a:t>
            </a:r>
            <a:r>
              <a:rPr lang="zh-CN" altLang="en-US" sz="40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老王？</a:t>
            </a:r>
            <a:endParaRPr lang="en-US" altLang="zh-CN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/>
            <a:r>
              <a:rPr lang="zh-CN" altLang="en-US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我们可以为他们做些什么？</a:t>
            </a:r>
            <a:endParaRPr lang="zh-CN" altLang="en-US" sz="4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9277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256232" y="332656"/>
            <a:ext cx="6477000" cy="830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4800" b="1" dirty="0"/>
              <a:t>联系实际，播人间真情</a:t>
            </a:r>
            <a:endParaRPr lang="zh-CN" altLang="zh-CN" sz="4800" dirty="0"/>
          </a:p>
        </p:txBody>
      </p:sp>
      <p:pic>
        <p:nvPicPr>
          <p:cNvPr id="3" name="Picture 6" descr="图片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" r="3463" b="4444"/>
          <a:stretch/>
        </p:blipFill>
        <p:spPr bwMode="auto">
          <a:xfrm>
            <a:off x="6732240" y="4760331"/>
            <a:ext cx="2339752" cy="182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2400" y="2514600"/>
            <a:ext cx="8740080" cy="1323439"/>
          </a:xfrm>
          <a:prstGeom prst="rect">
            <a:avLst/>
          </a:prstGeom>
          <a:solidFill>
            <a:srgbClr val="C0C0C0">
              <a:alpha val="19000"/>
            </a:srgb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000" i="1" dirty="0">
                <a:solidFill>
                  <a:srgbClr val="003399"/>
                </a:solidFill>
                <a:ea typeface="华文隶书" pitchFamily="2" charset="-122"/>
              </a:rPr>
              <a:t>       </a:t>
            </a:r>
            <a:r>
              <a:rPr kumimoji="1" lang="zh-CN" altLang="en-US" sz="4000" dirty="0">
                <a:solidFill>
                  <a:srgbClr val="003399"/>
                </a:solidFill>
                <a:latin typeface="黑体" pitchFamily="49" charset="-122"/>
                <a:ea typeface="黑体" pitchFamily="49" charset="-122"/>
              </a:rPr>
              <a:t>对待不幸者</a:t>
            </a:r>
            <a:r>
              <a:rPr kumimoji="1" lang="en-US" altLang="zh-CN" sz="4000" dirty="0">
                <a:solidFill>
                  <a:srgbClr val="003399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4000" dirty="0">
                <a:solidFill>
                  <a:srgbClr val="003399"/>
                </a:solidFill>
                <a:latin typeface="黑体" pitchFamily="49" charset="-122"/>
                <a:ea typeface="黑体" pitchFamily="49" charset="-122"/>
              </a:rPr>
              <a:t>我们应该有</a:t>
            </a:r>
            <a:r>
              <a:rPr kumimoji="1" lang="zh-CN" altLang="en-US" sz="4000" u="sng" dirty="0">
                <a:solidFill>
                  <a:srgbClr val="003399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4000" dirty="0">
                <a:solidFill>
                  <a:srgbClr val="003399"/>
                </a:solidFill>
                <a:latin typeface="黑体" pitchFamily="49" charset="-122"/>
                <a:ea typeface="黑体" pitchFamily="49" charset="-122"/>
              </a:rPr>
              <a:t>            的责任，没有           的理由。</a:t>
            </a:r>
            <a:endParaRPr lang="zh-CN" altLang="en-US" sz="4000" dirty="0">
              <a:solidFill>
                <a:srgbClr val="003399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6763657" y="306896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494732" y="3717032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 rot="3126904">
            <a:off x="6732240" y="474373"/>
            <a:ext cx="1981200" cy="2286000"/>
          </a:xfrm>
          <a:prstGeom prst="flowChartMagneticTap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 rot="15667621">
            <a:off x="2158559" y="3878773"/>
            <a:ext cx="2286000" cy="2362200"/>
          </a:xfrm>
          <a:prstGeom prst="flowChartMagneticTap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7079555" y="840291"/>
            <a:ext cx="1826141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/>
              <a:t>关注、</a:t>
            </a:r>
            <a:endParaRPr lang="en-US" altLang="zh-CN" sz="3200" dirty="0"/>
          </a:p>
          <a:p>
            <a:r>
              <a:rPr lang="zh-CN" altLang="en-US" sz="3200" dirty="0"/>
              <a:t>关爱、</a:t>
            </a:r>
          </a:p>
          <a:p>
            <a:r>
              <a:rPr lang="zh-CN" altLang="en-US" sz="3200" dirty="0"/>
              <a:t>帮助、</a:t>
            </a:r>
          </a:p>
          <a:p>
            <a:r>
              <a:rPr lang="zh-CN" altLang="en-US" sz="3200" dirty="0"/>
              <a:t>尊重</a:t>
            </a:r>
            <a:r>
              <a:rPr lang="en-US" altLang="zh-CN" sz="3200" dirty="0"/>
              <a:t>……</a:t>
            </a: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2618892" y="4309269"/>
            <a:ext cx="1415772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/>
              <a:t>漠视、</a:t>
            </a:r>
            <a:endParaRPr lang="en-US" altLang="zh-CN" sz="3200" dirty="0"/>
          </a:p>
          <a:p>
            <a:r>
              <a:rPr lang="zh-CN" altLang="en-US" sz="3200" dirty="0"/>
              <a:t>歧视、</a:t>
            </a:r>
          </a:p>
          <a:p>
            <a:r>
              <a:rPr lang="zh-CN" altLang="en-US" sz="3200" dirty="0"/>
              <a:t>嘲笑、</a:t>
            </a:r>
          </a:p>
          <a:p>
            <a:r>
              <a:rPr lang="en-US" altLang="zh-CN" sz="3200" dirty="0"/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087206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90575" y="2667000"/>
            <a:ext cx="8353425" cy="11271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400" dirty="0">
                <a:latin typeface="Tahoma" pitchFamily="34" charset="0"/>
                <a:ea typeface="华文新魏" pitchFamily="2" charset="-122"/>
              </a:rPr>
              <a:t>特蕾莎修女说：</a:t>
            </a:r>
            <a:r>
              <a:rPr kumimoji="1" lang="zh-CN" altLang="en-US" sz="3400" dirty="0">
                <a:latin typeface="Times New Roman"/>
                <a:ea typeface="华文新魏" pitchFamily="2" charset="-122"/>
              </a:rPr>
              <a:t>“</a:t>
            </a:r>
            <a:r>
              <a:rPr kumimoji="1" lang="zh-CN" altLang="en-US" sz="3400" dirty="0">
                <a:latin typeface="Tahoma" pitchFamily="34" charset="0"/>
                <a:ea typeface="华文新魏" pitchFamily="2" charset="-122"/>
              </a:rPr>
              <a:t>我们常常无法做伟大的事，但我们可以用伟大的爱去做些小事。</a:t>
            </a:r>
            <a:r>
              <a:rPr kumimoji="1" lang="zh-CN" altLang="en-US" sz="3400" dirty="0">
                <a:latin typeface="Times New Roman"/>
                <a:ea typeface="华文新魏" pitchFamily="2" charset="-122"/>
              </a:rPr>
              <a:t>”</a:t>
            </a:r>
            <a:endParaRPr kumimoji="1" lang="zh-CN" altLang="en-US" sz="3400" dirty="0">
              <a:latin typeface="Tahoma" pitchFamily="34" charset="0"/>
              <a:ea typeface="华文新魏" pitchFamily="2" charset="-122"/>
            </a:endParaRPr>
          </a:p>
        </p:txBody>
      </p:sp>
      <p:grpSp>
        <p:nvGrpSpPr>
          <p:cNvPr id="12291" name="Group 3"/>
          <p:cNvGrpSpPr>
            <a:grpSpLocks/>
          </p:cNvGrpSpPr>
          <p:nvPr/>
        </p:nvGrpSpPr>
        <p:grpSpPr bwMode="auto">
          <a:xfrm>
            <a:off x="264319" y="1875518"/>
            <a:ext cx="8569325" cy="4968875"/>
            <a:chOff x="203" y="617"/>
            <a:chExt cx="5398" cy="3130"/>
          </a:xfrm>
        </p:grpSpPr>
        <p:grpSp>
          <p:nvGrpSpPr>
            <p:cNvPr id="12292" name="Group 4"/>
            <p:cNvGrpSpPr>
              <a:grpSpLocks/>
            </p:cNvGrpSpPr>
            <p:nvPr/>
          </p:nvGrpSpPr>
          <p:grpSpPr bwMode="auto">
            <a:xfrm>
              <a:off x="203" y="617"/>
              <a:ext cx="5398" cy="3130"/>
              <a:chOff x="203" y="617"/>
              <a:chExt cx="5398" cy="3130"/>
            </a:xfrm>
          </p:grpSpPr>
          <p:sp>
            <p:nvSpPr>
              <p:cNvPr id="12293" name="Text Box 5"/>
              <p:cNvSpPr txBox="1">
                <a:spLocks noChangeArrowheads="1"/>
              </p:cNvSpPr>
              <p:nvPr/>
            </p:nvSpPr>
            <p:spPr bwMode="auto">
              <a:xfrm>
                <a:off x="703" y="1026"/>
                <a:ext cx="4808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 sz="4000" b="0">
                  <a:solidFill>
                    <a:srgbClr val="008000"/>
                  </a:solidFill>
                  <a:latin typeface="华文行楷" pitchFamily="2" charset="-122"/>
                  <a:ea typeface="华文行楷" pitchFamily="2" charset="-122"/>
                </a:endParaRPr>
              </a:p>
            </p:txBody>
          </p:sp>
          <p:sp>
            <p:nvSpPr>
              <p:cNvPr id="12294" name="AutoShape 6"/>
              <p:cNvSpPr>
                <a:spLocks noChangeArrowheads="1"/>
              </p:cNvSpPr>
              <p:nvPr/>
            </p:nvSpPr>
            <p:spPr bwMode="auto">
              <a:xfrm>
                <a:off x="203" y="617"/>
                <a:ext cx="5398" cy="3130"/>
              </a:xfrm>
              <a:custGeom>
                <a:avLst/>
                <a:gdLst>
                  <a:gd name="T0" fmla="*/ 10860 w 21600"/>
                  <a:gd name="T1" fmla="*/ 2187 h 21600"/>
                  <a:gd name="T2" fmla="*/ 2928 w 21600"/>
                  <a:gd name="T3" fmla="*/ 10800 h 21600"/>
                  <a:gd name="T4" fmla="*/ 10860 w 21600"/>
                  <a:gd name="T5" fmla="*/ 21600 h 21600"/>
                  <a:gd name="T6" fmla="*/ 18672 w 21600"/>
                  <a:gd name="T7" fmla="*/ 10800 h 21600"/>
                  <a:gd name="T8" fmla="*/ 17694720 60000 65536"/>
                  <a:gd name="T9" fmla="*/ 11796480 60000 65536"/>
                  <a:gd name="T10" fmla="*/ 5898240 60000 65536"/>
                  <a:gd name="T11" fmla="*/ 0 60000 65536"/>
                  <a:gd name="T12" fmla="*/ 5037 w 21600"/>
                  <a:gd name="T13" fmla="*/ 2277 h 21600"/>
                  <a:gd name="T14" fmla="*/ 16557 w 21600"/>
                  <a:gd name="T15" fmla="*/ 13677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860" y="2187"/>
                    </a:moveTo>
                    <a:cubicBezTo>
                      <a:pt x="10451" y="1746"/>
                      <a:pt x="9529" y="1018"/>
                      <a:pt x="9015" y="730"/>
                    </a:cubicBezTo>
                    <a:cubicBezTo>
                      <a:pt x="7865" y="152"/>
                      <a:pt x="6685" y="0"/>
                      <a:pt x="5415" y="0"/>
                    </a:cubicBezTo>
                    <a:cubicBezTo>
                      <a:pt x="4175" y="152"/>
                      <a:pt x="2995" y="575"/>
                      <a:pt x="1967" y="1305"/>
                    </a:cubicBezTo>
                    <a:cubicBezTo>
                      <a:pt x="1150" y="2187"/>
                      <a:pt x="575" y="3222"/>
                      <a:pt x="242" y="4220"/>
                    </a:cubicBezTo>
                    <a:cubicBezTo>
                      <a:pt x="0" y="5410"/>
                      <a:pt x="242" y="6560"/>
                      <a:pt x="575" y="7597"/>
                    </a:cubicBezTo>
                    <a:lnTo>
                      <a:pt x="10860" y="21600"/>
                    </a:lnTo>
                    <a:lnTo>
                      <a:pt x="20995" y="7597"/>
                    </a:lnTo>
                    <a:cubicBezTo>
                      <a:pt x="21480" y="6560"/>
                      <a:pt x="21600" y="5410"/>
                      <a:pt x="21480" y="4220"/>
                    </a:cubicBezTo>
                    <a:cubicBezTo>
                      <a:pt x="21115" y="3222"/>
                      <a:pt x="20420" y="2187"/>
                      <a:pt x="19632" y="1305"/>
                    </a:cubicBezTo>
                    <a:cubicBezTo>
                      <a:pt x="18575" y="575"/>
                      <a:pt x="17425" y="152"/>
                      <a:pt x="16275" y="0"/>
                    </a:cubicBezTo>
                    <a:cubicBezTo>
                      <a:pt x="15005" y="0"/>
                      <a:pt x="13735" y="152"/>
                      <a:pt x="12705" y="730"/>
                    </a:cubicBezTo>
                    <a:cubicBezTo>
                      <a:pt x="12176" y="1018"/>
                      <a:pt x="11254" y="1746"/>
                      <a:pt x="10860" y="2187"/>
                    </a:cubicBezTo>
                    <a:close/>
                  </a:path>
                </a:pathLst>
              </a:custGeom>
              <a:noFill/>
              <a:ln w="101600">
                <a:solidFill>
                  <a:srgbClr val="F82502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8250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pic>
          <p:nvPicPr>
            <p:cNvPr id="12295" name="Picture 7" descr="MCj03049190000[1]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6" y="2296"/>
              <a:ext cx="1177" cy="8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296" name="Oval 8"/>
          <p:cNvSpPr>
            <a:spLocks noChangeArrowheads="1"/>
          </p:cNvSpPr>
          <p:nvPr/>
        </p:nvSpPr>
        <p:spPr bwMode="auto">
          <a:xfrm>
            <a:off x="381000" y="228600"/>
            <a:ext cx="2678832" cy="1112168"/>
          </a:xfrm>
          <a:prstGeom prst="ellipse">
            <a:avLst/>
          </a:prstGeom>
          <a:gradFill rotWithShape="0">
            <a:gsLst>
              <a:gs pos="0">
                <a:srgbClr val="0000FF"/>
              </a:gs>
              <a:gs pos="50000">
                <a:srgbClr val="FFFF00"/>
              </a:gs>
              <a:gs pos="100000">
                <a:srgbClr val="0000FF"/>
              </a:gs>
            </a:gsLst>
            <a:lin ang="5400000" scaled="1"/>
          </a:gradFill>
          <a:ln w="12700" cap="sq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zh-CN" altLang="en-US" sz="3200" b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ea typeface="隶书" pitchFamily="49" charset="-122"/>
              </a:rPr>
              <a:t>赠  言</a:t>
            </a:r>
          </a:p>
        </p:txBody>
      </p:sp>
    </p:spTree>
    <p:extLst>
      <p:ext uri="{BB962C8B-B14F-4D97-AF65-F5344CB8AC3E}">
        <p14:creationId xmlns:p14="http://schemas.microsoft.com/office/powerpoint/2010/main" val="246081793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</TotalTime>
  <Words>2022</Words>
  <Application>Microsoft Office PowerPoint</Application>
  <PresentationFormat>全屏显示(4:3)</PresentationFormat>
  <Paragraphs>177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Adobe 楷体 Std R</vt:lpstr>
      <vt:lpstr>-apple-system-font</vt:lpstr>
      <vt:lpstr>黑体</vt:lpstr>
      <vt:lpstr>华文行楷</vt:lpstr>
      <vt:lpstr>华文楷体</vt:lpstr>
      <vt:lpstr>楷体</vt:lpstr>
      <vt:lpstr>宋体</vt:lpstr>
      <vt:lpstr>微软雅黑</vt:lpstr>
      <vt:lpstr>Arial</vt:lpstr>
      <vt:lpstr>Calibri</vt:lpstr>
      <vt:lpstr>Tahoma</vt:lpstr>
      <vt:lpstr>Times New Roman</vt:lpstr>
      <vt:lpstr>Wingdings</vt:lpstr>
      <vt:lpstr>Office 主题</vt:lpstr>
      <vt:lpstr>Blends</vt:lpstr>
      <vt:lpstr>1_Office 主题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谢 文源</cp:lastModifiedBy>
  <cp:revision>56</cp:revision>
  <dcterms:created xsi:type="dcterms:W3CDTF">2019-10-16T14:24:44Z</dcterms:created>
  <dcterms:modified xsi:type="dcterms:W3CDTF">2020-04-13T07:44:10Z</dcterms:modified>
</cp:coreProperties>
</file>