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7"/>
  </p:handoutMasterIdLst>
  <p:sldIdLst>
    <p:sldId id="961" r:id="rId3"/>
    <p:sldId id="836" r:id="rId4"/>
    <p:sldId id="315" r:id="rId6"/>
    <p:sldId id="749" r:id="rId7"/>
    <p:sldId id="1012" r:id="rId8"/>
    <p:sldId id="1013" r:id="rId9"/>
    <p:sldId id="907" r:id="rId10"/>
    <p:sldId id="995" r:id="rId11"/>
    <p:sldId id="997" r:id="rId12"/>
    <p:sldId id="1010" r:id="rId13"/>
    <p:sldId id="998" r:id="rId14"/>
    <p:sldId id="1011" r:id="rId15"/>
    <p:sldId id="980" r:id="rId16"/>
  </p:sldIdLst>
  <p:sldSz cx="12190095" cy="6859270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FF"/>
    <a:srgbClr val="0033CC"/>
    <a:srgbClr val="0066FF"/>
    <a:srgbClr val="00CC00"/>
    <a:srgbClr val="CC00FF"/>
    <a:srgbClr val="99FF99"/>
    <a:srgbClr val="6600FF"/>
    <a:srgbClr val="00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8657" autoAdjust="0"/>
  </p:normalViewPr>
  <p:slideViewPr>
    <p:cSldViewPr>
      <p:cViewPr>
        <p:scale>
          <a:sx n="100" d="100"/>
          <a:sy n="100" d="100"/>
        </p:scale>
        <p:origin x="-1038" y="-396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4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37086-15D0-443D-AF17-A3F21825C0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6"/>
          <p:cNvSpPr>
            <a:spLocks noChangeArrowheads="1"/>
          </p:cNvSpPr>
          <p:nvPr userDrawn="1"/>
        </p:nvSpPr>
        <p:spPr bwMode="gray">
          <a:xfrm>
            <a:off x="-370369" y="10718"/>
            <a:ext cx="12880358" cy="61609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lIns="121898" tIns="60948" rIns="121898" bIns="60948" anchor="ctr"/>
          <a:lstStyle/>
          <a:p>
            <a:pPr algn="ctr">
              <a:defRPr/>
            </a:pPr>
            <a:endParaRPr lang="zh-CN" alt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 userDrawn="1"/>
        </p:nvGraphicFramePr>
        <p:xfrm>
          <a:off x="201223" y="43238"/>
          <a:ext cx="11653880" cy="519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</a:tblGrid>
              <a:tr h="519643"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幻灯片">
    <p:bg>
      <p:bgPr>
        <a:solidFill>
          <a:srgbClr val="F3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 userDrawn="1"/>
        </p:nvSpPr>
        <p:spPr>
          <a:xfrm>
            <a:off x="0" y="2122088"/>
            <a:ext cx="12190413" cy="24601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iming>
    <p:tnLst>
      <p:par>
        <p:cTn id="1" dur="indefinite" restart="never" nodeType="tmRoot"/>
      </p:par>
    </p:tnLst>
  </p:timing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.xml"/><Relationship Id="rId4" Type="http://schemas.openxmlformats.org/officeDocument/2006/relationships/image" Target="../media/image1.jpeg"/><Relationship Id="rId3" Type="http://schemas.openxmlformats.org/officeDocument/2006/relationships/slide" Target="slide7.xml"/><Relationship Id="rId2" Type="http://schemas.openxmlformats.org/officeDocument/2006/relationships/slide" Target="slide3.xml"/><Relationship Id="rId1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" Target="slide1.xml"/><Relationship Id="rId1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hyperlink" Target="http://www.91taok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27054" y="3009942"/>
            <a:ext cx="5625738" cy="76943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r>
              <a:rPr lang="zh-CN" altLang="en-US" sz="4400" b="1" kern="100" dirty="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单元总结</a:t>
            </a:r>
            <a:r>
              <a:rPr lang="zh-CN" altLang="en-US" sz="4400" b="1" kern="10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学</a:t>
            </a:r>
            <a:r>
              <a:rPr lang="zh-CN" altLang="en-US" sz="4400" b="1" kern="100" smtClean="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案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hlinkClick r:id="rId1" action="ppaction://hlinksldjump"/>
          </p:cNvPr>
          <p:cNvSpPr/>
          <p:nvPr/>
        </p:nvSpPr>
        <p:spPr>
          <a:xfrm>
            <a:off x="6020068" y="5590034"/>
            <a:ext cx="1753238" cy="7920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网络构建区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>
            <a:hlinkClick r:id="rId2" action="ppaction://hlinksldjump"/>
          </p:cNvPr>
          <p:cNvSpPr/>
          <p:nvPr/>
        </p:nvSpPr>
        <p:spPr>
          <a:xfrm>
            <a:off x="8086384" y="5590034"/>
            <a:ext cx="1753238" cy="7920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核心整合区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>
            <a:hlinkClick r:id="rId3" action="ppaction://hlinksldjump"/>
          </p:cNvPr>
          <p:cNvSpPr/>
          <p:nvPr/>
        </p:nvSpPr>
        <p:spPr>
          <a:xfrm>
            <a:off x="10174616" y="5590034"/>
            <a:ext cx="1753238" cy="7920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热点探究区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2" descr="C:\Users\Administrator\Desktop\必修一图片\57dfa23f81116dbc8b802dfa60427815_1_188452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8" r="7951"/>
          <a:stretch>
            <a:fillRect/>
          </a:stretch>
        </p:blipFill>
        <p:spPr bwMode="auto">
          <a:xfrm>
            <a:off x="3101" y="2109331"/>
            <a:ext cx="3051101" cy="247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>
            <a:off x="2604" y="529124"/>
            <a:ext cx="12187809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0143587" y="261442"/>
            <a:ext cx="2059599" cy="471312"/>
          </a:xfrm>
          <a:prstGeom prst="rect">
            <a:avLst/>
          </a:prstGeom>
          <a:solidFill>
            <a:srgbClr val="00CC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 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构建区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圆角矩形 22">
            <a:hlinkClick r:id="rId1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 descr="\\司瑞晴\e\2016源文件！！\同步@@\步步高\政治人教必修1\R117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726" y="761292"/>
            <a:ext cx="8883000" cy="56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03982" y="1770059"/>
            <a:ext cx="10952299" cy="3241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汇率与企业生产、消费水平的关系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(1)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企业生产：保持人民币币值稳定，可以实现出口企业的稳定发展，从而促进我国的经济的发展。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(2)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消费水平：减少国外市场活动对国内市场的影响，稳定物价，提高人民的生活水平。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604" y="529124"/>
            <a:ext cx="12187809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10153054" y="261442"/>
            <a:ext cx="2059599" cy="471312"/>
          </a:xfrm>
          <a:prstGeom prst="rect">
            <a:avLst/>
          </a:prstGeom>
          <a:solidFill>
            <a:srgbClr val="00CC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核心 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整合区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4566" y="226035"/>
            <a:ext cx="11387175" cy="5940063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价格与价值、供求的关系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(1)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价值决定价格。商品的价值量是由社会必要劳动时间决定的，同社会劳动生产率成反比。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(2)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供求关系影响价格。供不应求时，价格上升；供过于求时，价格下降。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3.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价格与经济持续健康发展的关系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(1)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价格变动对居民消费的影响。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一般说来，价格上升，需求量减少；价格降低，需求量增加。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价格变动对生活必需品需求量的影响比较小，对高档耐用品需求量的影响比较大。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消费者对既定商品的需求，还受相关商品价格变动的影响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5636" y="117426"/>
            <a:ext cx="11732218" cy="658639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(2)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价格变动对生产的影响：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调节产量。某种商品价格下降，获利减少，生产者会减少产量；相反会增加产量。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调节生产要素的投入。为了降低成本，哪种生产要素的价格下降，生产者就会增加这种要素的使用量，相反会减少这种要素的使用量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4.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消费与经济持续健康发展的关系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(1)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收入是消费的基础和前提。在其他条件不变的情况下，当前可支配收入越多，消费量就越大；未来预期收入高，消费水平就可能高；收入差距过大，社会总体消费水平就会降低。保持经济稳定增长，增加居民收入，健全社会保障体系，提升居民的消费信心，完善收入分配政策，调节社会收入差距，实现社会公平，提高社会总体消费水平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7644" y="765498"/>
            <a:ext cx="11732218" cy="198026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(2)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消费心理影响消费行为。消费者树立正确的消费观，量入为出，适度消费；避免盲从，理性消费；保护环境，绿色消费；勤俭节约，艰苦奋斗。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(3)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物价影响消费。稳定物价，扩大内需。促进经济持续健康发展。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圆角矩形 4">
            <a:hlinkClick r:id="rId1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2558" y="518994"/>
            <a:ext cx="11396548" cy="661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背景材料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604" y="529124"/>
            <a:ext cx="12187809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0147779" y="261442"/>
            <a:ext cx="2059599" cy="471312"/>
          </a:xfrm>
          <a:prstGeom prst="rect">
            <a:avLst/>
          </a:prstGeom>
          <a:solidFill>
            <a:srgbClr val="00CC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热点 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探究区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0111" y="981522"/>
            <a:ext cx="11510513" cy="5492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促进消费结构转型</a:t>
            </a:r>
            <a:r>
              <a:rPr lang="zh-CN" altLang="zh-CN" sz="26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升级</a:t>
            </a:r>
            <a:endParaRPr lang="en-US" altLang="zh-CN" sz="26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统计数据显示，国庆黄金周期间共有超过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7.4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亿人次出行。在此期间，全国零售和餐饮企业实现销售总额约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10 820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亿元，比去年同期增长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11%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。国家统计局公布的数据显示，今年上半年，第一产业、第二产业、第三产业增加值占国内生产总值的比重分别为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6.8%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、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43.7%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、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49.5%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r>
              <a:rPr lang="en-US" altLang="zh-CN" sz="26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“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互联网＋</a:t>
            </a:r>
            <a:r>
              <a:rPr lang="en-US" altLang="zh-CN" sz="26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”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模式的蓬勃发展也让更多的企业从卖产品转向卖服务，进一步助推了服务消费的发展</a:t>
            </a:r>
            <a:r>
              <a:rPr lang="zh-CN" altLang="zh-CN" sz="26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6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lvl="0" algn="just">
              <a:lnSpc>
                <a:spcPct val="150000"/>
              </a:lnSpc>
            </a:pPr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商务部研究院发布的《</a:t>
            </a:r>
            <a:r>
              <a:rPr lang="en-US" altLang="zh-CN" sz="2600" kern="100" dirty="0">
                <a:solidFill>
                  <a:prstClr val="black"/>
                </a:solidFill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2017</a:t>
            </a:r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中国消费市场发展报告》指出，与过去消费结构相比，我国居民消费正在由生存型向发展型消费升级、由物质型向服务型消费升级、由传统向新型消费升级，并且这一升级的趋势正在加速</a:t>
            </a:r>
            <a:r>
              <a:rPr lang="zh-CN" altLang="zh-CN" sz="2600" kern="100" dirty="0" smtClean="0">
                <a:solidFill>
                  <a:prstClr val="black"/>
                </a:solidFill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zh-CN" altLang="zh-CN" sz="2600" kern="100" dirty="0">
              <a:solidFill>
                <a:prstClr val="black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19274" y="189434"/>
            <a:ext cx="11344407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知识链接</a:t>
            </a:r>
            <a:endParaRPr lang="zh-CN" altLang="zh-CN" sz="2800" kern="100" dirty="0" smtClean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收入是消费的基础和前提。黄金周期间全国零售和餐饮企业实现销售总额约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10 820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亿元。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消费心理也影响人们的消费行为。当前人们的生活水平提高了，求实心理主导消费行为。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3.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从交易方式看，零售和餐饮消费属于钱货两清的消费；从消费的目的看，属于享受资料消费。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4.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消费结构改善，消费水平提高。与过去消费结构相比，我国居民的消费趋势正在加速。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圆角矩形 11">
            <a:hlinkClick r:id="rId1" action="ppaction://hlinksldjump"/>
          </p:cNvPr>
          <p:cNvSpPr/>
          <p:nvPr/>
        </p:nvSpPr>
        <p:spPr>
          <a:xfrm>
            <a:off x="11069251" y="6649571"/>
            <a:ext cx="1125427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解析答案</a:t>
            </a:r>
            <a:endParaRPr lang="zh-CN" altLang="en-US" sz="1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0550" y="189434"/>
            <a:ext cx="11344407" cy="6578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创新</a:t>
            </a:r>
            <a:r>
              <a:rPr lang="zh-CN" altLang="zh-CN" sz="2800" b="1" kern="1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演练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3736" y="837506"/>
            <a:ext cx="11344407" cy="52622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1.2017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年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8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月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17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日，某旅游网发布了《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2015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暑期出境游盘点报告》。《报告》指出，今年</a:t>
            </a:r>
            <a:r>
              <a:rPr lang="zh-CN" altLang="zh-CN" sz="2800" kern="100" dirty="0">
                <a:latin typeface="宋体" panose="02010600030101010101" pitchFamily="2" charset="-122"/>
                <a:ea typeface="Times New Roman" panose="02020603050405020304"/>
                <a:cs typeface="Courier New" panose="02070309020205020404"/>
              </a:rPr>
              <a:t> 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暑期出境游人次同比去年增长了约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倍，增长率达到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198%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。出境游市场如此火爆可能得益于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　　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)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旅游目的地国家或地区简化签证手续、便捷游客行程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中国内地公民的消费观念变化，超前消费观念深入人心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人民币币值稳定，对周边国家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地区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货币总体升值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④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中国改革开放以来经济发展成就巨大，国际收支平衡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①③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B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①④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	C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②③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	D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③④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22598" y="909514"/>
            <a:ext cx="10793813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解析</a:t>
            </a: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　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旅游目的地国家或地区简化签证手续、便捷游客行程有利于方便游客出境游，故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正确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出境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游不一定是超前消费，排除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人民币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币值稳定，对周边国家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地区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)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货币总体升值有利于外出旅游，故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正确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④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无关。本题答案选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lvl="0" algn="just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答案　</a:t>
            </a:r>
            <a:r>
              <a:rPr lang="en-US" altLang="zh-CN" sz="2800" b="1" kern="100" dirty="0" smtClean="0">
                <a:solidFill>
                  <a:srgbClr val="C00000"/>
                </a:solidFill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</a:t>
            </a:r>
            <a:endParaRPr lang="zh-CN" altLang="zh-CN" sz="1050" b="1" kern="100" dirty="0">
              <a:solidFill>
                <a:srgbClr val="C00000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9431" y="-26590"/>
            <a:ext cx="11344407" cy="12159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</a:rPr>
              <a:t>2.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下表是两种电子商务模式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</a:rPr>
              <a:t>B2C(Business To Customer)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和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</a:rPr>
              <a:t>O2O(Online To Offline)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的比较。</a:t>
            </a:r>
            <a:endParaRPr lang="zh-CN" altLang="zh-CN" sz="26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910629" y="1348388"/>
          <a:ext cx="10270443" cy="2377440"/>
        </p:xfrm>
        <a:graphic>
          <a:graphicData uri="http://schemas.openxmlformats.org/drawingml/2006/table">
            <a:tbl>
              <a:tblPr/>
              <a:tblGrid>
                <a:gridCol w="847998"/>
                <a:gridCol w="942244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Courier New" panose="02070309020205020404"/>
                        </a:rPr>
                        <a:t>B2C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60637" marR="606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是企业通过互联网为消费者提供网上零售商店，消费者在网上购物，再通过物流公司把商品送到消费者手中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60637" marR="606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Courier New" panose="02070309020205020404"/>
                        </a:rPr>
                        <a:t>O2O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60637" marR="606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是在线上购买或预订商品、服务，再到线下消费，可使消费者获得比线下直接消费更便宜的价格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60637" marR="606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622598" y="3580910"/>
            <a:ext cx="10531598" cy="301723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从表中可见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　　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)</a:t>
            </a:r>
            <a:endParaRPr lang="zh-CN" altLang="zh-CN" sz="26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A.B2C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满足了人们的从众心理，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O2O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满足了人们的求实心理</a:t>
            </a:r>
            <a:endParaRPr lang="zh-CN" altLang="zh-CN" sz="26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B.B2C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减少了商品的流通环节，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O2O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避免了商家的欺诈现象</a:t>
            </a:r>
            <a:endParaRPr lang="zh-CN" altLang="zh-CN" sz="26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C.B2C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使商家扩大了消费群体，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O2O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改善了居民的消费结构</a:t>
            </a:r>
            <a:endParaRPr lang="zh-CN" altLang="zh-CN" sz="26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D.B2C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较适合家居服装等商品，</a:t>
            </a: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O2O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较适合餐饮娱乐等产品</a:t>
            </a:r>
            <a:endParaRPr lang="zh-CN" altLang="zh-CN" sz="26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圆角矩形 10">
            <a:hlinkClick r:id="rId1" action="ppaction://hlinksldjump"/>
          </p:cNvPr>
          <p:cNvSpPr/>
          <p:nvPr/>
        </p:nvSpPr>
        <p:spPr>
          <a:xfrm>
            <a:off x="10055646" y="6649571"/>
            <a:ext cx="1125427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解析答案</a:t>
            </a:r>
            <a:endParaRPr lang="zh-CN" altLang="en-US" sz="1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圆角矩形 13">
            <a:hlinkClick r:id="rId2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18945" y="969903"/>
            <a:ext cx="11120877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 dirty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材料看不出人们的消费心理，排除</a:t>
            </a:r>
            <a:r>
              <a:rPr lang="en-US" altLang="zh-CN" sz="28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 smtClean="0"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O2O</a:t>
            </a:r>
            <a:r>
              <a:rPr lang="zh-CN" altLang="zh-CN" sz="2800" kern="100" dirty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不一定避免商家的欺诈现象，排除</a:t>
            </a:r>
            <a:r>
              <a:rPr lang="en-US" altLang="zh-CN" sz="28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 smtClean="0"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两种</a:t>
            </a:r>
            <a:r>
              <a:rPr lang="zh-CN" altLang="zh-CN" sz="2800" kern="100" dirty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模式都有利于使商家扩大消费群体，改善居民的消费结构，排除</a:t>
            </a:r>
            <a:r>
              <a:rPr lang="en-US" altLang="zh-CN" sz="2800" kern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 smtClean="0"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en-US" altLang="zh-CN" sz="2800" b="1" kern="1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zh-CN" sz="2800" b="1" kern="1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圆角矩形 5">
            <a:hlinkClick r:id="rId1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7"/>
          <p:cNvSpPr>
            <a:spLocks noChangeArrowheads="1"/>
          </p:cNvSpPr>
          <p:nvPr/>
        </p:nvSpPr>
        <p:spPr bwMode="gray">
          <a:xfrm>
            <a:off x="0" y="2216059"/>
            <a:ext cx="12190413" cy="222302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none" lIns="91375" tIns="45688" rIns="91375" bIns="45688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13110" y="2185552"/>
            <a:ext cx="5113300" cy="1410354"/>
          </a:xfrm>
          <a:prstGeom prst="rect">
            <a:avLst/>
          </a:prstGeom>
        </p:spPr>
        <p:txBody>
          <a:bodyPr wrap="square" lIns="91410" tIns="45704" rIns="91410" bIns="45704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73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本课结束</a:t>
            </a:r>
            <a:endParaRPr lang="zh-CN" altLang="en-US" sz="73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2840270" y="3468210"/>
            <a:ext cx="5471896" cy="1215276"/>
          </a:xfrm>
          <a:prstGeom prst="rect">
            <a:avLst/>
          </a:prstGeom>
        </p:spPr>
        <p:txBody>
          <a:bodyPr vert="horz" lIns="91412" tIns="45707" rIns="91412" bIns="4570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更多精彩内容请登录：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1">
            <a:hlinkClick r:id="rId1"/>
          </p:cNvPr>
          <p:cNvSpPr txBox="1"/>
          <p:nvPr/>
        </p:nvSpPr>
        <p:spPr>
          <a:xfrm>
            <a:off x="5943199" y="3429794"/>
            <a:ext cx="3968431" cy="1215276"/>
          </a:xfrm>
          <a:prstGeom prst="rect">
            <a:avLst/>
          </a:prstGeom>
        </p:spPr>
        <p:txBody>
          <a:bodyPr vert="horz" lIns="91412" tIns="45707" rIns="91412" bIns="4570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www.91taoke.com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tags/tag1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1934</Words>
  <Application>WPS 演示</Application>
  <PresentationFormat>自定义</PresentationFormat>
  <Paragraphs>95</Paragraphs>
  <Slides>13</Slides>
  <Notes>1</Notes>
  <HiddenSlides>2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6" baseType="lpstr">
      <vt:lpstr>Arial</vt:lpstr>
      <vt:lpstr>宋体</vt:lpstr>
      <vt:lpstr>Wingdings</vt:lpstr>
      <vt:lpstr>Times New Roman</vt:lpstr>
      <vt:lpstr>微软雅黑</vt:lpstr>
      <vt:lpstr>Times New Roman</vt:lpstr>
      <vt:lpstr>华文细黑</vt:lpstr>
      <vt:lpstr>黑体</vt:lpstr>
      <vt:lpstr>Courier New</vt:lpstr>
      <vt:lpstr>Arial</vt:lpstr>
      <vt:lpstr>Arial Unicode MS</vt:lpstr>
      <vt:lpstr>Calibri</vt:lpstr>
      <vt:lpstr>6_Office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Stano</cp:lastModifiedBy>
  <cp:revision>982</cp:revision>
  <dcterms:created xsi:type="dcterms:W3CDTF">2014-11-27T01:03:00Z</dcterms:created>
  <dcterms:modified xsi:type="dcterms:W3CDTF">2018-05-21T06:26:06Z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2</vt:lpwstr>
  </property>
  <property fmtid="{D5CDD505-2E9C-101B-9397-08002B2CF9AE}" pid="3" name="KSOProductBuildVer">
    <vt:lpwstr>2052-10.1.0.7346</vt:lpwstr>
  </property>
</Properties>
</file>