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14"/>
  </p:handoutMasterIdLst>
  <p:sldIdLst>
    <p:sldId id="256" r:id="rId3"/>
    <p:sldId id="259" r:id="rId5"/>
    <p:sldId id="260" r:id="rId6"/>
    <p:sldId id="264" r:id="rId7"/>
    <p:sldId id="261" r:id="rId8"/>
    <p:sldId id="262" r:id="rId9"/>
    <p:sldId id="266" r:id="rId10"/>
    <p:sldId id="265" r:id="rId11"/>
    <p:sldId id="257" r:id="rId12"/>
    <p:sldId id="258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handoutMaster" Target="handoutMasters/handoutMaster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6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52227" name="Rectangle 2"/>
          <p:cNvSpPr>
            <a:spLocks noTextEdit="1"/>
          </p:cNvSpPr>
          <p:nvPr>
            <p:ph type="sldImg"/>
          </p:nvPr>
        </p:nvSpPr>
        <p:spPr/>
      </p:sp>
      <p:sp>
        <p:nvSpPr>
          <p:cNvPr id="52228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zh-CN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250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53251" name="Rectangle 2"/>
          <p:cNvSpPr>
            <a:spLocks noTextEdit="1"/>
          </p:cNvSpPr>
          <p:nvPr>
            <p:ph type="sldImg"/>
          </p:nvPr>
        </p:nvSpPr>
        <p:spPr/>
      </p:sp>
      <p:sp>
        <p:nvSpPr>
          <p:cNvPr id="53252" name="Rectangle 3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p>
            <a:pPr lvl="0" eaLnBrk="1" hangingPunct="1"/>
            <a:endParaRPr lang="zh-CN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Relationship Id="rId3" Type="http://schemas.openxmlformats.org/officeDocument/2006/relationships/tags" Target="../tags/tag64.xml"/><Relationship Id="rId2" Type="http://schemas.openxmlformats.org/officeDocument/2006/relationships/tags" Target="../tags/tag63.xml"/><Relationship Id="rId1" Type="http://schemas.openxmlformats.org/officeDocument/2006/relationships/tags" Target="../tags/tag6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5.xml"/><Relationship Id="rId1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区域城市的典型模式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在此输入您的封面副标题</a:t>
            </a:r>
            <a:endParaRPr lang="zh-CN" altLang="en-US"/>
          </a:p>
        </p:txBody>
      </p:sp>
    </p:spTree>
    <p:custDataLst>
      <p:tags r:id="rId3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4579" name="Picture 2" descr="4"/>
          <p:cNvPicPr>
            <a:picLocks noChangeAspect="1"/>
          </p:cNvPicPr>
          <p:nvPr/>
        </p:nvPicPr>
        <p:blipFill>
          <a:blip r:embed="rId1">
            <a:lum bright="-23999" contrast="42000"/>
          </a:blip>
          <a:stretch>
            <a:fillRect/>
          </a:stretch>
        </p:blipFill>
        <p:spPr>
          <a:xfrm>
            <a:off x="1600200" y="823913"/>
            <a:ext cx="9144000" cy="4492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0" name="Rectangle 4"/>
          <p:cNvSpPr/>
          <p:nvPr/>
        </p:nvSpPr>
        <p:spPr>
          <a:xfrm>
            <a:off x="2438400" y="5241925"/>
            <a:ext cx="8229600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30000"/>
              </a:spcBef>
            </a:pPr>
            <a:r>
              <a:rPr lang="zh-CN" altLang="en-US" sz="4000" b="1" dirty="0">
                <a:solidFill>
                  <a:schemeClr val="hlink"/>
                </a:solidFill>
                <a:latin typeface="Times New Roman" panose="02020603050405020304" pitchFamily="18" charset="0"/>
              </a:rPr>
              <a:t>图</a:t>
            </a:r>
            <a:r>
              <a:rPr lang="en-US" altLang="zh-CN" sz="4000" b="1" dirty="0">
                <a:solidFill>
                  <a:schemeClr val="hlink"/>
                </a:solidFill>
                <a:latin typeface="Times New Roman" panose="02020603050405020304" pitchFamily="18" charset="0"/>
              </a:rPr>
              <a:t>4.24 </a:t>
            </a:r>
            <a:r>
              <a:rPr lang="zh-CN" altLang="en-US" sz="4000" b="1" dirty="0">
                <a:solidFill>
                  <a:schemeClr val="hlink"/>
                </a:solidFill>
                <a:latin typeface="Times New Roman" panose="02020603050405020304" pitchFamily="18" charset="0"/>
              </a:rPr>
              <a:t>我国区域城市化的典型模式   </a:t>
            </a:r>
            <a:endParaRPr lang="zh-CN" altLang="en-US" sz="4000" b="1" dirty="0">
              <a:solidFill>
                <a:schemeClr val="hlink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2" name="Rectangle 7"/>
          <p:cNvSpPr/>
          <p:nvPr/>
        </p:nvSpPr>
        <p:spPr>
          <a:xfrm>
            <a:off x="1600200" y="762000"/>
            <a:ext cx="436880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b="1" dirty="0">
                <a:solidFill>
                  <a:schemeClr val="hlink"/>
                </a:solidFill>
                <a:latin typeface="Times New Roman" panose="02020603050405020304" pitchFamily="18" charset="0"/>
              </a:rPr>
              <a:t>a</a:t>
            </a:r>
            <a:endParaRPr lang="en-US" altLang="zh-CN" sz="4000" b="1" dirty="0">
              <a:solidFill>
                <a:schemeClr val="hlink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3" name="Rectangle 8"/>
          <p:cNvSpPr/>
          <p:nvPr/>
        </p:nvSpPr>
        <p:spPr>
          <a:xfrm>
            <a:off x="1657350" y="1660525"/>
            <a:ext cx="465455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b="1" dirty="0">
                <a:solidFill>
                  <a:schemeClr val="hlink"/>
                </a:solidFill>
                <a:latin typeface="Times New Roman" panose="02020603050405020304" pitchFamily="18" charset="0"/>
              </a:rPr>
              <a:t>b</a:t>
            </a:r>
            <a:endParaRPr lang="en-US" altLang="zh-CN" sz="4000" b="1" dirty="0">
              <a:solidFill>
                <a:schemeClr val="hlink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4" name="Rectangle 9"/>
          <p:cNvSpPr/>
          <p:nvPr/>
        </p:nvSpPr>
        <p:spPr>
          <a:xfrm>
            <a:off x="1657350" y="2460625"/>
            <a:ext cx="408305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b="1" dirty="0">
                <a:solidFill>
                  <a:schemeClr val="hlink"/>
                </a:solidFill>
                <a:latin typeface="Times New Roman" panose="02020603050405020304" pitchFamily="18" charset="0"/>
              </a:rPr>
              <a:t>c</a:t>
            </a:r>
            <a:endParaRPr lang="en-US" altLang="zh-CN" sz="4000" b="1" dirty="0">
              <a:solidFill>
                <a:schemeClr val="hlink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5" name="Rectangle 10"/>
          <p:cNvSpPr/>
          <p:nvPr/>
        </p:nvSpPr>
        <p:spPr>
          <a:xfrm>
            <a:off x="2628900" y="3413125"/>
            <a:ext cx="465455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b="1" dirty="0">
                <a:solidFill>
                  <a:schemeClr val="hlink"/>
                </a:solidFill>
                <a:latin typeface="Times New Roman" panose="02020603050405020304" pitchFamily="18" charset="0"/>
              </a:rPr>
              <a:t>d</a:t>
            </a:r>
            <a:endParaRPr lang="en-US" altLang="zh-CN" sz="4000" b="1" dirty="0">
              <a:solidFill>
                <a:schemeClr val="hlink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6" name="Rectangle 11"/>
          <p:cNvSpPr/>
          <p:nvPr/>
        </p:nvSpPr>
        <p:spPr>
          <a:xfrm>
            <a:off x="1657350" y="4632325"/>
            <a:ext cx="408305" cy="70675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spcBef>
                <a:spcPct val="30000"/>
              </a:spcBef>
            </a:pPr>
            <a:r>
              <a:rPr lang="en-US" altLang="zh-CN" sz="4000" b="1" dirty="0">
                <a:solidFill>
                  <a:schemeClr val="hlink"/>
                </a:solidFill>
                <a:latin typeface="Times New Roman" panose="02020603050405020304" pitchFamily="18" charset="0"/>
              </a:rPr>
              <a:t>e</a:t>
            </a:r>
            <a:endParaRPr lang="en-US" altLang="zh-CN" sz="4000" b="1" dirty="0">
              <a:solidFill>
                <a:schemeClr val="hlink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6866" name="Picture 2" descr="http://b.hiphotos.baidu.com/zhidao/wh%3D450%2C600/sign=c5165329c8ef76093c5e919b1bed8ffa/622762d0f703918f690e6a7e523d269758eec4a3.jpg"/>
          <p:cNvPicPr>
            <a:picLocks noChangeAspect="1"/>
          </p:cNvPicPr>
          <p:nvPr/>
        </p:nvPicPr>
        <p:blipFill>
          <a:blip r:embed="rId1"/>
          <a:srcRect b="11626"/>
          <a:stretch>
            <a:fillRect/>
          </a:stretch>
        </p:blipFill>
        <p:spPr>
          <a:xfrm>
            <a:off x="2746375" y="357188"/>
            <a:ext cx="6699250" cy="6143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0962" name="Group 11"/>
          <p:cNvGrpSpPr/>
          <p:nvPr/>
        </p:nvGrpSpPr>
        <p:grpSpPr>
          <a:xfrm>
            <a:off x="1905000" y="76200"/>
            <a:ext cx="8077200" cy="6680200"/>
            <a:chOff x="240" y="48"/>
            <a:chExt cx="5088" cy="4208"/>
          </a:xfrm>
        </p:grpSpPr>
        <p:pic>
          <p:nvPicPr>
            <p:cNvPr id="40964" name="Picture 4" descr="bag"/>
            <p:cNvPicPr>
              <a:picLocks noChangeAspect="1"/>
            </p:cNvPicPr>
            <p:nvPr/>
          </p:nvPicPr>
          <p:blipFill>
            <a:blip r:embed="rId1">
              <a:lum bright="-54001" contrast="72000"/>
            </a:blip>
            <a:stretch>
              <a:fillRect/>
            </a:stretch>
          </p:blipFill>
          <p:spPr>
            <a:xfrm>
              <a:off x="240" y="48"/>
              <a:ext cx="5088" cy="420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0965" name="Rectangle 5">
              <a:hlinkClick r:id="" action="ppaction://noaction"/>
            </p:cNvPr>
            <p:cNvSpPr/>
            <p:nvPr/>
          </p:nvSpPr>
          <p:spPr>
            <a:xfrm>
              <a:off x="4363" y="2640"/>
              <a:ext cx="293" cy="48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4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A</a:t>
              </a:r>
              <a:endParaRPr lang="en-US" altLang="zh-CN" sz="44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40966" name="Rectangle 6"/>
            <p:cNvSpPr/>
            <p:nvPr/>
          </p:nvSpPr>
          <p:spPr>
            <a:xfrm>
              <a:off x="2395" y="3360"/>
              <a:ext cx="293" cy="48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4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B</a:t>
              </a:r>
              <a:endParaRPr lang="en-US" altLang="zh-CN" sz="44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40967" name="Rectangle 7"/>
            <p:cNvSpPr/>
            <p:nvPr/>
          </p:nvSpPr>
          <p:spPr>
            <a:xfrm>
              <a:off x="4315" y="2232"/>
              <a:ext cx="293" cy="48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4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C</a:t>
              </a:r>
              <a:endParaRPr lang="en-US" altLang="zh-CN" sz="44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40968" name="Rectangle 8"/>
            <p:cNvSpPr/>
            <p:nvPr/>
          </p:nvSpPr>
          <p:spPr>
            <a:xfrm>
              <a:off x="4795" y="576"/>
              <a:ext cx="293" cy="48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spcBef>
                  <a:spcPct val="30000"/>
                </a:spcBef>
              </a:pPr>
              <a:r>
                <a:rPr lang="en-US" altLang="zh-CN" sz="4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D</a:t>
              </a:r>
              <a:endParaRPr lang="en-US" altLang="zh-CN" sz="44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sp>
          <p:nvSpPr>
            <p:cNvPr id="40969" name="Rectangle 10"/>
            <p:cNvSpPr/>
            <p:nvPr/>
          </p:nvSpPr>
          <p:spPr>
            <a:xfrm>
              <a:off x="3696" y="3312"/>
              <a:ext cx="293" cy="48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en-US" altLang="zh-CN" sz="44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E</a:t>
              </a:r>
              <a:endParaRPr lang="en-US" altLang="zh-CN" sz="44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40963" name="AutoShape 12">
            <a:hlinkClick r:id="" action="ppaction://noaction"/>
          </p:cNvPr>
          <p:cNvSpPr/>
          <p:nvPr/>
        </p:nvSpPr>
        <p:spPr>
          <a:xfrm>
            <a:off x="9906000" y="6172200"/>
            <a:ext cx="762000" cy="685800"/>
          </a:xfrm>
          <a:prstGeom prst="actionButtonBackPrevious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7890" name="图片 2" descr="QQ截图20161114160905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38313" y="528638"/>
            <a:ext cx="8715375" cy="58007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8914" name="Picture 2" descr="http://www.z66.cn/images/shengditu/jiangsu.gi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74825" y="0"/>
            <a:ext cx="7889875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342265" y="431800"/>
            <a:ext cx="11663680" cy="583247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5805" y="1856740"/>
            <a:ext cx="10852150" cy="2927350"/>
          </a:xfrm>
        </p:spPr>
        <p:txBody>
          <a:bodyPr/>
          <a:p>
            <a:r>
              <a:rPr lang="zh-CN" altLang="en-US"/>
              <a:t>“苏南模式”一词，并将其解释为“以发展工业为主，集体经济为主，参与市场调节为主，由县、乡政府直接领导为主的农村经济发展道路。”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69925" y="5196840"/>
            <a:ext cx="10964545" cy="76835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4400"/>
              <a:t>华西集团、春兰集团、红豆集团、阳光集团</a:t>
            </a:r>
            <a:endParaRPr lang="zh-CN" altLang="en-US" sz="4400"/>
          </a:p>
        </p:txBody>
      </p:sp>
      <p:sp>
        <p:nvSpPr>
          <p:cNvPr id="5" name="文本框 4"/>
          <p:cNvSpPr txBox="1"/>
          <p:nvPr/>
        </p:nvSpPr>
        <p:spPr>
          <a:xfrm>
            <a:off x="930910" y="375285"/>
            <a:ext cx="10899775" cy="138366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 b="1"/>
              <a:t>乡镇企业是指农村集体经济组织或者农民zhi投资为主，在乡镇（包括所辖村）内举办的承容担支援农业义务的各类企业，属于公有制经济中的集体经济。</a:t>
            </a:r>
            <a:endParaRPr lang="zh-CN" altLang="en-US" sz="2800" b="1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208530" y="48895"/>
            <a:ext cx="7426325" cy="676084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ISCONTENTSTITLE" val="0"/>
  <p:tag name="KSO_WM_UNIT_PRESET_TEXT" val="在此输入您的封面副标题"/>
  <p:tag name="KSO_WM_UNIT_NOCLEAR" val="0"/>
  <p:tag name="KSO_WM_UNIT_VALUE" val="156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187308_1*b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TEMPLATE_THUMBS_INDEX" val="1"/>
  <p:tag name="KSO_WM_SLIDE_ID" val="custom20187308_1"/>
  <p:tag name="KSO_WM_TEMPLATE_SUBCATEGORY" val="0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202</Words>
  <Application>WPS 演示</Application>
  <PresentationFormat>宽屏</PresentationFormat>
  <Paragraphs>32</Paragraphs>
  <Slides>10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9" baseType="lpstr">
      <vt:lpstr>Arial</vt:lpstr>
      <vt:lpstr>宋体</vt:lpstr>
      <vt:lpstr>Wingdings</vt:lpstr>
      <vt:lpstr>微软雅黑</vt:lpstr>
      <vt:lpstr>Arial Unicode MS</vt:lpstr>
      <vt:lpstr>黑体</vt:lpstr>
      <vt:lpstr>Times New Roman</vt:lpstr>
      <vt:lpstr>Tahoma</vt:lpstr>
      <vt:lpstr>Office 主题​​</vt:lpstr>
      <vt:lpstr>空白演示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英子</cp:lastModifiedBy>
  <cp:revision>25</cp:revision>
  <dcterms:created xsi:type="dcterms:W3CDTF">2019-06-19T02:08:00Z</dcterms:created>
  <dcterms:modified xsi:type="dcterms:W3CDTF">2020-11-12T02:25:32Z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