
<file path=[Content_Types].xml><?xml version="1.0" encoding="utf-8"?>
<Types xmlns="http://schemas.openxmlformats.org/package/2006/content-types">
  <Default Extension="jpeg" ContentType="image/jpeg"/>
  <Default Extension="vml" ContentType="application/vnd.openxmlformats-officedocument.vmlDrawing"/>
  <Default Extension="bin" ContentType="application/vnd.openxmlformats-officedocument.oleObject"/>
  <Default Extension="png" ContentType="image/png"/>
  <Default Extension="wmf" ContentType="image/x-wm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diagrams/colors1.xml" ContentType="application/vnd.openxmlformats-officedocument.drawingml.diagramColors+xml"/>
  <Override PartName="/ppt/diagrams/data1.xml" ContentType="application/vnd.openxmlformats-officedocument.drawingml.diagramData+xml"/>
  <Override PartName="/ppt/diagrams/drawing1.xml" ContentType="application/vnd.ms-office.drawingml.diagramDrawing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59" r:id="rId3"/>
  </p:sldMasterIdLst>
  <p:notesMasterIdLst>
    <p:notesMasterId r:id="rId6"/>
  </p:notesMasterIdLst>
  <p:sldIdLst>
    <p:sldId id="261" r:id="rId4"/>
    <p:sldId id="302" r:id="rId5"/>
    <p:sldId id="303" r:id="rId7"/>
    <p:sldId id="283" r:id="rId8"/>
    <p:sldId id="295" r:id="rId9"/>
    <p:sldId id="318" r:id="rId10"/>
    <p:sldId id="296" r:id="rId11"/>
    <p:sldId id="297" r:id="rId12"/>
    <p:sldId id="298" r:id="rId13"/>
    <p:sldId id="299" r:id="rId14"/>
    <p:sldId id="301" r:id="rId15"/>
    <p:sldId id="306" r:id="rId16"/>
    <p:sldId id="307" r:id="rId17"/>
    <p:sldId id="304" r:id="rId18"/>
    <p:sldId id="305" r:id="rId19"/>
    <p:sldId id="320" r:id="rId20"/>
    <p:sldId id="285" r:id="rId21"/>
  </p:sldIdLst>
  <p:sldSz cx="9144000" cy="6858000" type="screen4x3"/>
  <p:notesSz cx="7103745" cy="10234295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33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5.xml"/><Relationship Id="rId8" Type="http://schemas.openxmlformats.org/officeDocument/2006/relationships/slide" Target="slides/slide4.xml"/><Relationship Id="rId7" Type="http://schemas.openxmlformats.org/officeDocument/2006/relationships/slide" Target="slides/slide3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2.xml"/><Relationship Id="rId4" Type="http://schemas.openxmlformats.org/officeDocument/2006/relationships/slide" Target="slides/slide1.xml"/><Relationship Id="rId3" Type="http://schemas.openxmlformats.org/officeDocument/2006/relationships/slideMaster" Target="slideMasters/slideMaster2.xml"/><Relationship Id="rId24" Type="http://schemas.openxmlformats.org/officeDocument/2006/relationships/tableStyles" Target="tableStyles.xml"/><Relationship Id="rId23" Type="http://schemas.openxmlformats.org/officeDocument/2006/relationships/viewProps" Target="viewProps.xml"/><Relationship Id="rId22" Type="http://schemas.openxmlformats.org/officeDocument/2006/relationships/presProps" Target="presProps.xml"/><Relationship Id="rId21" Type="http://schemas.openxmlformats.org/officeDocument/2006/relationships/slide" Target="slides/slide17.xml"/><Relationship Id="rId20" Type="http://schemas.openxmlformats.org/officeDocument/2006/relationships/slide" Target="slides/slide16.xml"/><Relationship Id="rId2" Type="http://schemas.openxmlformats.org/officeDocument/2006/relationships/theme" Target="theme/theme1.xml"/><Relationship Id="rId19" Type="http://schemas.openxmlformats.org/officeDocument/2006/relationships/slide" Target="slides/slide15.xml"/><Relationship Id="rId18" Type="http://schemas.openxmlformats.org/officeDocument/2006/relationships/slide" Target="slides/slide14.xml"/><Relationship Id="rId17" Type="http://schemas.openxmlformats.org/officeDocument/2006/relationships/slide" Target="slides/slide13.xml"/><Relationship Id="rId16" Type="http://schemas.openxmlformats.org/officeDocument/2006/relationships/slide" Target="slides/slide12.xml"/><Relationship Id="rId15" Type="http://schemas.openxmlformats.org/officeDocument/2006/relationships/slide" Target="slides/slide11.xml"/><Relationship Id="rId14" Type="http://schemas.openxmlformats.org/officeDocument/2006/relationships/slide" Target="slides/slide10.xml"/><Relationship Id="rId13" Type="http://schemas.openxmlformats.org/officeDocument/2006/relationships/slide" Target="slides/slide9.xml"/><Relationship Id="rId12" Type="http://schemas.openxmlformats.org/officeDocument/2006/relationships/slide" Target="slides/slide8.xml"/><Relationship Id="rId11" Type="http://schemas.openxmlformats.org/officeDocument/2006/relationships/slide" Target="slides/slide7.xml"/><Relationship Id="rId10" Type="http://schemas.openxmlformats.org/officeDocument/2006/relationships/slide" Target="slides/slide6.xml"/><Relationship Id="rId1" Type="http://schemas.openxmlformats.org/officeDocument/2006/relationships/slideMaster" Target="slideMasters/slide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4FD0F08-6E51-4F9E-AC4F-1FD6C214FCE4}" type="doc">
      <dgm:prSet loTypeId="urn:microsoft.com/office/officeart/2005/8/layout/vList3" loCatId="list" qsTypeId="urn:microsoft.com/office/officeart/2005/8/quickstyle/simple1#1" qsCatId="simple" csTypeId="urn:microsoft.com/office/officeart/2005/8/colors/colorful5" csCatId="colorful" phldr="1"/>
      <dgm:spPr/>
      <dgm:t>
        <a:bodyPr/>
        <a:lstStyle/>
        <a:p>
          <a:endParaRPr lang="zh-CN" altLang="en-US"/>
        </a:p>
      </dgm:t>
    </dgm:pt>
    <dgm:pt modelId="{50BCA9C2-648E-45AB-8D08-747498132D41}">
      <dgm:prSet phldrT="[文本]"/>
      <dgm:spPr/>
      <dgm:t>
        <a:bodyPr/>
        <a:lstStyle/>
        <a:p>
          <a:r>
            <a:rPr lang="zh-CN" altLang="en-US" dirty="0" smtClean="0"/>
            <a:t>重力的大小</a:t>
          </a:r>
          <a:endParaRPr lang="zh-CN" altLang="en-US" dirty="0"/>
        </a:p>
      </dgm:t>
    </dgm:pt>
    <dgm:pt modelId="{64BCD44C-CCDA-4F60-8105-02DE88FDCDE1}" cxnId="{45F2943E-4226-4066-9046-187003B8A1D7}" type="parTrans">
      <dgm:prSet/>
      <dgm:spPr/>
      <dgm:t>
        <a:bodyPr/>
        <a:lstStyle/>
        <a:p>
          <a:endParaRPr lang="zh-CN" altLang="en-US"/>
        </a:p>
      </dgm:t>
    </dgm:pt>
    <dgm:pt modelId="{96D07208-5637-4257-BA5C-D0E0C0F492C9}" cxnId="{45F2943E-4226-4066-9046-187003B8A1D7}" type="sibTrans">
      <dgm:prSet/>
      <dgm:spPr/>
      <dgm:t>
        <a:bodyPr/>
        <a:lstStyle/>
        <a:p>
          <a:endParaRPr lang="zh-CN" altLang="en-US"/>
        </a:p>
      </dgm:t>
    </dgm:pt>
    <dgm:pt modelId="{FC2BBB6A-2100-4201-9ADC-F1AA3BA2B74C}">
      <dgm:prSet phldrT="[文本]"/>
      <dgm:spPr/>
      <dgm:t>
        <a:bodyPr/>
        <a:lstStyle/>
        <a:p>
          <a:r>
            <a:rPr lang="zh-CN" altLang="en-US" dirty="0" smtClean="0"/>
            <a:t>重力的作用点</a:t>
          </a:r>
          <a:endParaRPr lang="zh-CN" altLang="en-US" dirty="0"/>
        </a:p>
      </dgm:t>
    </dgm:pt>
    <dgm:pt modelId="{4F327E55-E85C-44DF-9FB9-80196A66BF6F}" cxnId="{CB1E8A9D-8228-4EA1-A0A4-18E2C76D8157}" type="parTrans">
      <dgm:prSet/>
      <dgm:spPr/>
      <dgm:t>
        <a:bodyPr/>
        <a:lstStyle/>
        <a:p>
          <a:endParaRPr lang="zh-CN" altLang="en-US"/>
        </a:p>
      </dgm:t>
    </dgm:pt>
    <dgm:pt modelId="{302E0DC6-090C-416F-99A3-12862E3A5744}" cxnId="{CB1E8A9D-8228-4EA1-A0A4-18E2C76D8157}" type="sibTrans">
      <dgm:prSet/>
      <dgm:spPr/>
      <dgm:t>
        <a:bodyPr/>
        <a:lstStyle/>
        <a:p>
          <a:endParaRPr lang="zh-CN" altLang="en-US"/>
        </a:p>
      </dgm:t>
    </dgm:pt>
    <dgm:pt modelId="{FB2F9E38-B0D4-4ADA-95B2-EF6188284EC0}">
      <dgm:prSet phldrT="[文本]"/>
      <dgm:spPr/>
      <dgm:t>
        <a:bodyPr/>
        <a:lstStyle/>
        <a:p>
          <a:r>
            <a:rPr lang="zh-CN" altLang="en-US" dirty="0" smtClean="0"/>
            <a:t>重力的由来</a:t>
          </a:r>
          <a:endParaRPr lang="zh-CN" altLang="en-US" dirty="0"/>
        </a:p>
      </dgm:t>
    </dgm:pt>
    <dgm:pt modelId="{A10B973E-1F07-4F20-A653-C5C1BE396F52}" cxnId="{A1766914-7776-4F89-8685-016531A0104C}" type="parTrans">
      <dgm:prSet/>
      <dgm:spPr/>
      <dgm:t>
        <a:bodyPr/>
        <a:lstStyle/>
        <a:p>
          <a:endParaRPr lang="zh-CN" altLang="en-US"/>
        </a:p>
      </dgm:t>
    </dgm:pt>
    <dgm:pt modelId="{307B4C63-FEB9-4A7D-93E5-A27F50CA80A1}" cxnId="{A1766914-7776-4F89-8685-016531A0104C}" type="sibTrans">
      <dgm:prSet/>
      <dgm:spPr/>
      <dgm:t>
        <a:bodyPr/>
        <a:lstStyle/>
        <a:p>
          <a:endParaRPr lang="zh-CN" altLang="en-US"/>
        </a:p>
      </dgm:t>
    </dgm:pt>
    <dgm:pt modelId="{7CED352A-4645-49C2-9B07-FDC36D7F0064}">
      <dgm:prSet phldrT="[文本]"/>
      <dgm:spPr/>
      <dgm:t>
        <a:bodyPr/>
        <a:lstStyle/>
        <a:p>
          <a:r>
            <a:rPr lang="zh-CN" altLang="en-US" dirty="0" smtClean="0"/>
            <a:t>重力的方向</a:t>
          </a:r>
          <a:endParaRPr lang="zh-CN" altLang="en-US" dirty="0"/>
        </a:p>
      </dgm:t>
    </dgm:pt>
    <dgm:pt modelId="{181FC378-26EF-457E-9188-18D62D698975}" cxnId="{965EF49E-84E0-4B91-976F-F17ECCF30D56}" type="parTrans">
      <dgm:prSet/>
      <dgm:spPr/>
      <dgm:t>
        <a:bodyPr/>
        <a:lstStyle/>
        <a:p>
          <a:endParaRPr lang="zh-CN" altLang="en-US"/>
        </a:p>
      </dgm:t>
    </dgm:pt>
    <dgm:pt modelId="{B738EDB5-9812-49C0-818D-2B6E5E524577}" cxnId="{965EF49E-84E0-4B91-976F-F17ECCF30D56}" type="sibTrans">
      <dgm:prSet/>
      <dgm:spPr/>
      <dgm:t>
        <a:bodyPr/>
        <a:lstStyle/>
        <a:p>
          <a:endParaRPr lang="zh-CN" altLang="en-US"/>
        </a:p>
      </dgm:t>
    </dgm:pt>
    <dgm:pt modelId="{C9C3F4B6-1282-4F8E-A0B5-C09B0B850E89}" type="pres">
      <dgm:prSet presAssocID="{E4FD0F08-6E51-4F9E-AC4F-1FD6C214FCE4}" presName="linearFlow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zh-CN" altLang="en-US"/>
        </a:p>
      </dgm:t>
    </dgm:pt>
    <dgm:pt modelId="{180479E8-49A6-4EE4-BC7A-55B6E8D34D5F}" type="pres">
      <dgm:prSet presAssocID="{50BCA9C2-648E-45AB-8D08-747498132D41}" presName="composite" presStyleCnt="0"/>
      <dgm:spPr/>
    </dgm:pt>
    <dgm:pt modelId="{AF86C274-9066-4FA1-9502-6A22869DF80D}" type="pres">
      <dgm:prSet presAssocID="{50BCA9C2-648E-45AB-8D08-747498132D41}" presName="imgShp" presStyleLbl="fgImgPlace1" presStyleIdx="0" presStyleCnt="4" custLinFactNeighborY="-153"/>
      <dgm:spPr/>
    </dgm:pt>
    <dgm:pt modelId="{36131552-E015-4019-991C-441C37AE6064}" type="pres">
      <dgm:prSet presAssocID="{50BCA9C2-648E-45AB-8D08-747498132D41}" presName="txShp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39EC3E96-29EF-41EC-B470-B35AA712AB38}" type="pres">
      <dgm:prSet presAssocID="{96D07208-5637-4257-BA5C-D0E0C0F492C9}" presName="spacing" presStyleCnt="0"/>
      <dgm:spPr/>
    </dgm:pt>
    <dgm:pt modelId="{F2A28345-CACB-4E90-821B-13152B371737}" type="pres">
      <dgm:prSet presAssocID="{7CED352A-4645-49C2-9B07-FDC36D7F0064}" presName="composite" presStyleCnt="0"/>
      <dgm:spPr/>
    </dgm:pt>
    <dgm:pt modelId="{9BA89E0C-D72D-4DD4-80F0-0A93DBD2E60A}" type="pres">
      <dgm:prSet presAssocID="{7CED352A-4645-49C2-9B07-FDC36D7F0064}" presName="imgShp" presStyleLbl="fgImgPlace1" presStyleIdx="1" presStyleCnt="4"/>
      <dgm:spPr/>
    </dgm:pt>
    <dgm:pt modelId="{90C10F18-99F5-43E3-B670-A3A675705AD9}" type="pres">
      <dgm:prSet presAssocID="{7CED352A-4645-49C2-9B07-FDC36D7F0064}" presName="txShp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B85D9FA5-5D38-434C-8CEB-8DA2A4EAA6A3}" type="pres">
      <dgm:prSet presAssocID="{B738EDB5-9812-49C0-818D-2B6E5E524577}" presName="spacing" presStyleCnt="0"/>
      <dgm:spPr/>
    </dgm:pt>
    <dgm:pt modelId="{5DCEF634-C8FC-4DD9-AE22-CD178CA8E3B1}" type="pres">
      <dgm:prSet presAssocID="{FC2BBB6A-2100-4201-9ADC-F1AA3BA2B74C}" presName="composite" presStyleCnt="0"/>
      <dgm:spPr/>
    </dgm:pt>
    <dgm:pt modelId="{AC086EA4-EE8C-4882-8ACB-69B4BA8497B0}" type="pres">
      <dgm:prSet presAssocID="{FC2BBB6A-2100-4201-9ADC-F1AA3BA2B74C}" presName="imgShp" presStyleLbl="fgImgPlace1" presStyleIdx="2" presStyleCnt="4"/>
      <dgm:spPr/>
    </dgm:pt>
    <dgm:pt modelId="{6A858199-1325-4D32-BC39-EBB50C4BA2C9}" type="pres">
      <dgm:prSet presAssocID="{FC2BBB6A-2100-4201-9ADC-F1AA3BA2B74C}" presName="txShp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2137DBB6-CB3B-45F3-9899-17A808546100}" type="pres">
      <dgm:prSet presAssocID="{302E0DC6-090C-416F-99A3-12862E3A5744}" presName="spacing" presStyleCnt="0"/>
      <dgm:spPr/>
    </dgm:pt>
    <dgm:pt modelId="{2404203B-2CBE-491A-AEF8-8D7B47D15159}" type="pres">
      <dgm:prSet presAssocID="{FB2F9E38-B0D4-4ADA-95B2-EF6188284EC0}" presName="composite" presStyleCnt="0"/>
      <dgm:spPr/>
    </dgm:pt>
    <dgm:pt modelId="{A69ED1CF-CCCC-494C-B728-6B5C381F4EAE}" type="pres">
      <dgm:prSet presAssocID="{FB2F9E38-B0D4-4ADA-95B2-EF6188284EC0}" presName="imgShp" presStyleLbl="fgImgPlace1" presStyleIdx="3" presStyleCnt="4"/>
      <dgm:spPr/>
    </dgm:pt>
    <dgm:pt modelId="{311AFE9F-113F-4C89-B6D7-D7AE5D913B28}" type="pres">
      <dgm:prSet presAssocID="{FB2F9E38-B0D4-4ADA-95B2-EF6188284EC0}" presName="txShp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</dgm:ptLst>
  <dgm:cxnLst>
    <dgm:cxn modelId="{AF48A42F-09BB-4AC9-ACC0-489344758F2B}" type="presOf" srcId="{FB2F9E38-B0D4-4ADA-95B2-EF6188284EC0}" destId="{311AFE9F-113F-4C89-B6D7-D7AE5D913B28}" srcOrd="0" destOrd="0" presId="urn:microsoft.com/office/officeart/2005/8/layout/vList3"/>
    <dgm:cxn modelId="{965EF49E-84E0-4B91-976F-F17ECCF30D56}" srcId="{E4FD0F08-6E51-4F9E-AC4F-1FD6C214FCE4}" destId="{7CED352A-4645-49C2-9B07-FDC36D7F0064}" srcOrd="1" destOrd="0" parTransId="{181FC378-26EF-457E-9188-18D62D698975}" sibTransId="{B738EDB5-9812-49C0-818D-2B6E5E524577}"/>
    <dgm:cxn modelId="{41A52040-CE9F-4CDA-A37E-6176C85C3DB0}" type="presOf" srcId="{FC2BBB6A-2100-4201-9ADC-F1AA3BA2B74C}" destId="{6A858199-1325-4D32-BC39-EBB50C4BA2C9}" srcOrd="0" destOrd="0" presId="urn:microsoft.com/office/officeart/2005/8/layout/vList3"/>
    <dgm:cxn modelId="{8ECEE004-6EBE-4D15-A0E1-29EEFE5D6BCB}" type="presOf" srcId="{50BCA9C2-648E-45AB-8D08-747498132D41}" destId="{36131552-E015-4019-991C-441C37AE6064}" srcOrd="0" destOrd="0" presId="urn:microsoft.com/office/officeart/2005/8/layout/vList3"/>
    <dgm:cxn modelId="{2D834975-7810-4A46-A51D-045D843837BB}" type="presOf" srcId="{E4FD0F08-6E51-4F9E-AC4F-1FD6C214FCE4}" destId="{C9C3F4B6-1282-4F8E-A0B5-C09B0B850E89}" srcOrd="0" destOrd="0" presId="urn:microsoft.com/office/officeart/2005/8/layout/vList3"/>
    <dgm:cxn modelId="{A1766914-7776-4F89-8685-016531A0104C}" srcId="{E4FD0F08-6E51-4F9E-AC4F-1FD6C214FCE4}" destId="{FB2F9E38-B0D4-4ADA-95B2-EF6188284EC0}" srcOrd="3" destOrd="0" parTransId="{A10B973E-1F07-4F20-A653-C5C1BE396F52}" sibTransId="{307B4C63-FEB9-4A7D-93E5-A27F50CA80A1}"/>
    <dgm:cxn modelId="{45F2943E-4226-4066-9046-187003B8A1D7}" srcId="{E4FD0F08-6E51-4F9E-AC4F-1FD6C214FCE4}" destId="{50BCA9C2-648E-45AB-8D08-747498132D41}" srcOrd="0" destOrd="0" parTransId="{64BCD44C-CCDA-4F60-8105-02DE88FDCDE1}" sibTransId="{96D07208-5637-4257-BA5C-D0E0C0F492C9}"/>
    <dgm:cxn modelId="{34ABA130-26D4-4762-9118-6C70B90EFEF6}" type="presOf" srcId="{7CED352A-4645-49C2-9B07-FDC36D7F0064}" destId="{90C10F18-99F5-43E3-B670-A3A675705AD9}" srcOrd="0" destOrd="0" presId="urn:microsoft.com/office/officeart/2005/8/layout/vList3"/>
    <dgm:cxn modelId="{CB1E8A9D-8228-4EA1-A0A4-18E2C76D8157}" srcId="{E4FD0F08-6E51-4F9E-AC4F-1FD6C214FCE4}" destId="{FC2BBB6A-2100-4201-9ADC-F1AA3BA2B74C}" srcOrd="2" destOrd="0" parTransId="{4F327E55-E85C-44DF-9FB9-80196A66BF6F}" sibTransId="{302E0DC6-090C-416F-99A3-12862E3A5744}"/>
    <dgm:cxn modelId="{AF2B203E-7484-45AC-8547-0EDC92E9F1A6}" type="presParOf" srcId="{C9C3F4B6-1282-4F8E-A0B5-C09B0B850E89}" destId="{180479E8-49A6-4EE4-BC7A-55B6E8D34D5F}" srcOrd="0" destOrd="0" presId="urn:microsoft.com/office/officeart/2005/8/layout/vList3"/>
    <dgm:cxn modelId="{3E894BBC-66ED-46D2-A4FF-EDB075C4628E}" type="presParOf" srcId="{180479E8-49A6-4EE4-BC7A-55B6E8D34D5F}" destId="{AF86C274-9066-4FA1-9502-6A22869DF80D}" srcOrd="0" destOrd="0" presId="urn:microsoft.com/office/officeart/2005/8/layout/vList3"/>
    <dgm:cxn modelId="{26643647-3257-4C6B-8773-B899B2A1FEA3}" type="presParOf" srcId="{180479E8-49A6-4EE4-BC7A-55B6E8D34D5F}" destId="{36131552-E015-4019-991C-441C37AE6064}" srcOrd="1" destOrd="0" presId="urn:microsoft.com/office/officeart/2005/8/layout/vList3"/>
    <dgm:cxn modelId="{B48566B3-E01B-49C4-99BE-EB63B9EC5ABB}" type="presParOf" srcId="{C9C3F4B6-1282-4F8E-A0B5-C09B0B850E89}" destId="{39EC3E96-29EF-41EC-B470-B35AA712AB38}" srcOrd="1" destOrd="0" presId="urn:microsoft.com/office/officeart/2005/8/layout/vList3"/>
    <dgm:cxn modelId="{F1B8AD39-9CC5-49CB-9A37-AD233FF23C87}" type="presParOf" srcId="{C9C3F4B6-1282-4F8E-A0B5-C09B0B850E89}" destId="{F2A28345-CACB-4E90-821B-13152B371737}" srcOrd="2" destOrd="0" presId="urn:microsoft.com/office/officeart/2005/8/layout/vList3"/>
    <dgm:cxn modelId="{0E4065C4-04D6-4D5C-B355-543FCB5A96C2}" type="presParOf" srcId="{F2A28345-CACB-4E90-821B-13152B371737}" destId="{9BA89E0C-D72D-4DD4-80F0-0A93DBD2E60A}" srcOrd="0" destOrd="0" presId="urn:microsoft.com/office/officeart/2005/8/layout/vList3"/>
    <dgm:cxn modelId="{4964AE6F-C0E5-4F24-ACC2-FC4BC3108BF0}" type="presParOf" srcId="{F2A28345-CACB-4E90-821B-13152B371737}" destId="{90C10F18-99F5-43E3-B670-A3A675705AD9}" srcOrd="1" destOrd="0" presId="urn:microsoft.com/office/officeart/2005/8/layout/vList3"/>
    <dgm:cxn modelId="{ACCB35AF-F0C1-4FB5-AE81-19C47FB52BEE}" type="presParOf" srcId="{C9C3F4B6-1282-4F8E-A0B5-C09B0B850E89}" destId="{B85D9FA5-5D38-434C-8CEB-8DA2A4EAA6A3}" srcOrd="3" destOrd="0" presId="urn:microsoft.com/office/officeart/2005/8/layout/vList3"/>
    <dgm:cxn modelId="{FE55ECEE-12A2-456E-A9F7-C8EA90EE5734}" type="presParOf" srcId="{C9C3F4B6-1282-4F8E-A0B5-C09B0B850E89}" destId="{5DCEF634-C8FC-4DD9-AE22-CD178CA8E3B1}" srcOrd="4" destOrd="0" presId="urn:microsoft.com/office/officeart/2005/8/layout/vList3"/>
    <dgm:cxn modelId="{2E940E57-6A4E-4A3B-AE05-FA9FFEF864F4}" type="presParOf" srcId="{5DCEF634-C8FC-4DD9-AE22-CD178CA8E3B1}" destId="{AC086EA4-EE8C-4882-8ACB-69B4BA8497B0}" srcOrd="0" destOrd="0" presId="urn:microsoft.com/office/officeart/2005/8/layout/vList3"/>
    <dgm:cxn modelId="{845559E4-17C3-4F38-B853-8BDE6130975C}" type="presParOf" srcId="{5DCEF634-C8FC-4DD9-AE22-CD178CA8E3B1}" destId="{6A858199-1325-4D32-BC39-EBB50C4BA2C9}" srcOrd="1" destOrd="0" presId="urn:microsoft.com/office/officeart/2005/8/layout/vList3"/>
    <dgm:cxn modelId="{BF157686-F749-4D80-945E-BF727B698F41}" type="presParOf" srcId="{C9C3F4B6-1282-4F8E-A0B5-C09B0B850E89}" destId="{2137DBB6-CB3B-45F3-9899-17A808546100}" srcOrd="5" destOrd="0" presId="urn:microsoft.com/office/officeart/2005/8/layout/vList3"/>
    <dgm:cxn modelId="{8877714A-8A7F-4087-9105-ACEE30AA1944}" type="presParOf" srcId="{C9C3F4B6-1282-4F8E-A0B5-C09B0B850E89}" destId="{2404203B-2CBE-491A-AEF8-8D7B47D15159}" srcOrd="6" destOrd="0" presId="urn:microsoft.com/office/officeart/2005/8/layout/vList3"/>
    <dgm:cxn modelId="{4ABDA626-C06D-41C9-9B0A-C22D4CBAC0C8}" type="presParOf" srcId="{2404203B-2CBE-491A-AEF8-8D7B47D15159}" destId="{A69ED1CF-CCCC-494C-B728-6B5C381F4EAE}" srcOrd="0" destOrd="0" presId="urn:microsoft.com/office/officeart/2005/8/layout/vList3"/>
    <dgm:cxn modelId="{AEC7AFC4-A078-463C-9677-DA65D2020C1D}" type="presParOf" srcId="{2404203B-2CBE-491A-AEF8-8D7B47D15159}" destId="{311AFE9F-113F-4C89-B6D7-D7AE5D913B28}" srcOrd="1" destOrd="0" presId="urn:microsoft.com/office/officeart/2005/8/layout/vList3"/>
  </dgm:cxnLst>
  <dgm:bg/>
  <dgm:whole/>
  <dgm:extLst>
    <a:ext uri="http://schemas.microsoft.com/office/drawing/2008/diagram">
      <dsp:dataModelExt xmlns:dsp="http://schemas.microsoft.com/office/drawing/2008/diagram" relId="rId5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36131552-E015-4019-991C-441C37AE6064}">
      <dsp:nvSpPr>
        <dsp:cNvPr id="0" name=""/>
        <dsp:cNvSpPr/>
      </dsp:nvSpPr>
      <dsp:spPr>
        <a:xfrm rot="10800000">
          <a:off x="1228486" y="1270"/>
          <a:ext cx="4053840" cy="829627"/>
        </a:xfrm>
        <a:prstGeom prst="homePlat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65843" tIns="137160" rIns="256032" bIns="13716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3600" kern="1200" dirty="0" smtClean="0"/>
            <a:t>重力的大小</a:t>
          </a:r>
          <a:endParaRPr lang="zh-CN" altLang="en-US" sz="3600" kern="1200" dirty="0"/>
        </a:p>
      </dsp:txBody>
      <dsp:txXfrm rot="10800000">
        <a:off x="1228486" y="1270"/>
        <a:ext cx="4053840" cy="829627"/>
      </dsp:txXfrm>
    </dsp:sp>
    <dsp:sp modelId="{AF86C274-9066-4FA1-9502-6A22869DF80D}">
      <dsp:nvSpPr>
        <dsp:cNvPr id="0" name=""/>
        <dsp:cNvSpPr/>
      </dsp:nvSpPr>
      <dsp:spPr>
        <a:xfrm>
          <a:off x="813673" y="0"/>
          <a:ext cx="829627" cy="829627"/>
        </a:xfrm>
        <a:prstGeom prst="ellipse">
          <a:avLst/>
        </a:prstGeom>
        <a:solidFill>
          <a:schemeClr val="accent5">
            <a:tint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0C10F18-99F5-43E3-B670-A3A675705AD9}">
      <dsp:nvSpPr>
        <dsp:cNvPr id="0" name=""/>
        <dsp:cNvSpPr/>
      </dsp:nvSpPr>
      <dsp:spPr>
        <a:xfrm rot="10800000">
          <a:off x="1228486" y="1078547"/>
          <a:ext cx="4053840" cy="829627"/>
        </a:xfrm>
        <a:prstGeom prst="homePlate">
          <a:avLst/>
        </a:prstGeom>
        <a:solidFill>
          <a:schemeClr val="accent5">
            <a:hueOff val="-3311292"/>
            <a:satOff val="13270"/>
            <a:lumOff val="2876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65843" tIns="137160" rIns="256032" bIns="13716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3600" kern="1200" dirty="0" smtClean="0"/>
            <a:t>重力的方向</a:t>
          </a:r>
          <a:endParaRPr lang="zh-CN" altLang="en-US" sz="3600" kern="1200" dirty="0"/>
        </a:p>
      </dsp:txBody>
      <dsp:txXfrm rot="10800000">
        <a:off x="1228486" y="1078547"/>
        <a:ext cx="4053840" cy="829627"/>
      </dsp:txXfrm>
    </dsp:sp>
    <dsp:sp modelId="{9BA89E0C-D72D-4DD4-80F0-0A93DBD2E60A}">
      <dsp:nvSpPr>
        <dsp:cNvPr id="0" name=""/>
        <dsp:cNvSpPr/>
      </dsp:nvSpPr>
      <dsp:spPr>
        <a:xfrm>
          <a:off x="813673" y="1078547"/>
          <a:ext cx="829627" cy="829627"/>
        </a:xfrm>
        <a:prstGeom prst="ellipse">
          <a:avLst/>
        </a:prstGeom>
        <a:solidFill>
          <a:schemeClr val="accent5">
            <a:tint val="50000"/>
            <a:hueOff val="-3560789"/>
            <a:satOff val="15872"/>
            <a:lumOff val="1402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A858199-1325-4D32-BC39-EBB50C4BA2C9}">
      <dsp:nvSpPr>
        <dsp:cNvPr id="0" name=""/>
        <dsp:cNvSpPr/>
      </dsp:nvSpPr>
      <dsp:spPr>
        <a:xfrm rot="10800000">
          <a:off x="1228486" y="2155825"/>
          <a:ext cx="4053840" cy="829627"/>
        </a:xfrm>
        <a:prstGeom prst="homePlate">
          <a:avLst/>
        </a:prstGeom>
        <a:solidFill>
          <a:schemeClr val="accent5">
            <a:hueOff val="-6622584"/>
            <a:satOff val="26541"/>
            <a:lumOff val="5752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65843" tIns="137160" rIns="256032" bIns="13716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3600" kern="1200" dirty="0" smtClean="0"/>
            <a:t>重力的作用点</a:t>
          </a:r>
          <a:endParaRPr lang="zh-CN" altLang="en-US" sz="3600" kern="1200" dirty="0"/>
        </a:p>
      </dsp:txBody>
      <dsp:txXfrm rot="10800000">
        <a:off x="1228486" y="2155825"/>
        <a:ext cx="4053840" cy="829627"/>
      </dsp:txXfrm>
    </dsp:sp>
    <dsp:sp modelId="{AC086EA4-EE8C-4882-8ACB-69B4BA8497B0}">
      <dsp:nvSpPr>
        <dsp:cNvPr id="0" name=""/>
        <dsp:cNvSpPr/>
      </dsp:nvSpPr>
      <dsp:spPr>
        <a:xfrm>
          <a:off x="813673" y="2155825"/>
          <a:ext cx="829627" cy="829627"/>
        </a:xfrm>
        <a:prstGeom prst="ellipse">
          <a:avLst/>
        </a:prstGeom>
        <a:solidFill>
          <a:schemeClr val="accent5">
            <a:tint val="50000"/>
            <a:hueOff val="-7121577"/>
            <a:satOff val="31745"/>
            <a:lumOff val="2805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11AFE9F-113F-4C89-B6D7-D7AE5D913B28}">
      <dsp:nvSpPr>
        <dsp:cNvPr id="0" name=""/>
        <dsp:cNvSpPr/>
      </dsp:nvSpPr>
      <dsp:spPr>
        <a:xfrm rot="10800000">
          <a:off x="1228486" y="3233102"/>
          <a:ext cx="4053840" cy="829627"/>
        </a:xfrm>
        <a:prstGeom prst="homePlate">
          <a:avLst/>
        </a:prstGeom>
        <a:solidFill>
          <a:schemeClr val="accent5">
            <a:hueOff val="-9933876"/>
            <a:satOff val="39811"/>
            <a:lumOff val="862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65843" tIns="137160" rIns="256032" bIns="13716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3600" kern="1200" dirty="0" smtClean="0"/>
            <a:t>重力的由来</a:t>
          </a:r>
          <a:endParaRPr lang="zh-CN" altLang="en-US" sz="3600" kern="1200" dirty="0"/>
        </a:p>
      </dsp:txBody>
      <dsp:txXfrm rot="10800000">
        <a:off x="1228486" y="3233102"/>
        <a:ext cx="4053840" cy="829627"/>
      </dsp:txXfrm>
    </dsp:sp>
    <dsp:sp modelId="{A69ED1CF-CCCC-494C-B728-6B5C381F4EAE}">
      <dsp:nvSpPr>
        <dsp:cNvPr id="0" name=""/>
        <dsp:cNvSpPr/>
      </dsp:nvSpPr>
      <dsp:spPr>
        <a:xfrm>
          <a:off x="813673" y="3233102"/>
          <a:ext cx="829627" cy="829627"/>
        </a:xfrm>
        <a:prstGeom prst="ellipse">
          <a:avLst/>
        </a:prstGeom>
        <a:solidFill>
          <a:schemeClr val="accent5">
            <a:tint val="50000"/>
            <a:hueOff val="-10682366"/>
            <a:satOff val="47617"/>
            <a:lumOff val="4207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type="homePlate" r:blip="" rot="180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#1">
  <dgm:title val=""/>
  <dgm:desc val=""/>
  <dgm:catLst>
    <dgm:cat type="simple" pri="10100"/>
  </dgm:catLst>
  <dgm:scene3d>
    <a:camera prst="orthographicFront"/>
    <a:lightRig rig="threePt" dir="t"/>
  </dgm:scene3d>
  <dgm:styleLbl name="align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0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callout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ImgPlac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ibTrans2D1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0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2D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threePt" dir="t"/>
    </dgm:scene3d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olidAlign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venn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8290" cy="51349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4023812" y="0"/>
            <a:ext cx="3078290" cy="51349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8B96-639E-45A3-A0BA-2464DFDB1FAA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481584" y="1279287"/>
            <a:ext cx="6140577" cy="34540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710375" y="4925254"/>
            <a:ext cx="5682996" cy="402975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9720804"/>
            <a:ext cx="3078290" cy="51349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4023812" y="9720804"/>
            <a:ext cx="3078290" cy="51349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37353-30EB-4A48-80EB-173D804AEFBD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6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7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endParaRPr lang="zh-CN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778438"/>
            <a:ext cx="3655181" cy="823912"/>
          </a:xfrm>
        </p:spPr>
        <p:txBody>
          <a:bodyPr anchor="ctr" anchorCtr="0"/>
          <a:lstStyle>
            <a:lvl1pPr marL="0" indent="0">
              <a:buNone/>
              <a:defRPr sz="2800"/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  <a:lvl6pPr marL="2286000" indent="0">
              <a:buNone/>
              <a:defRPr sz="1800"/>
            </a:lvl6pPr>
            <a:lvl7pPr marL="2743200" indent="0">
              <a:buNone/>
              <a:defRPr sz="1800"/>
            </a:lvl7pPr>
            <a:lvl8pPr marL="3200400" indent="0">
              <a:buNone/>
              <a:defRPr sz="1800"/>
            </a:lvl8pPr>
            <a:lvl9pPr marL="3657600" indent="0">
              <a:buNone/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2665379"/>
            <a:ext cx="3655181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778438"/>
            <a:ext cx="3673182" cy="823912"/>
          </a:xfrm>
        </p:spPr>
        <p:txBody>
          <a:bodyPr anchor="ctr" anchorCtr="0"/>
          <a:lstStyle>
            <a:lvl1pPr marL="0" indent="0">
              <a:buNone/>
              <a:defRPr sz="2800"/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  <a:lvl6pPr marL="2286000" indent="0">
              <a:buNone/>
              <a:defRPr sz="1800"/>
            </a:lvl6pPr>
            <a:lvl7pPr marL="2743200" indent="0">
              <a:buNone/>
              <a:defRPr sz="1800"/>
            </a:lvl7pPr>
            <a:lvl8pPr marL="3200400" indent="0">
              <a:buNone/>
              <a:defRPr sz="1800"/>
            </a:lvl8pPr>
            <a:lvl9pPr marL="3657600" indent="0">
              <a:buNone/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2665379"/>
            <a:ext cx="3673182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3124012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457201"/>
            <a:ext cx="4629150" cy="540385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3124012" cy="3811588"/>
          </a:xfrm>
        </p:spPr>
        <p:txBody>
          <a:bodyPr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628650" y="365125"/>
            <a:ext cx="7886700" cy="58118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602037"/>
            <a:ext cx="6858000" cy="1655763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9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AB7A37-B852-49AB-B2E2-96296AB21F67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F8D02-9041-4C59-BC62-13DE0E5C6713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AB7A37-B852-49AB-B2E2-96296AB21F67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F8D02-9041-4C59-BC62-13DE0E5C6713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43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7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AB7A37-B852-49AB-B2E2-96296AB21F67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F8D02-9041-4C59-BC62-13DE0E5C6713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9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9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AB7A37-B852-49AB-B2E2-96296AB21F67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F8D02-9041-4C59-BC62-13DE0E5C6713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9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29152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9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29152" y="2505075"/>
            <a:ext cx="3887391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AB7A37-B852-49AB-B2E2-96296AB21F67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F8D02-9041-4C59-BC62-13DE0E5C6713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AB7A37-B852-49AB-B2E2-96296AB21F67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F8D02-9041-4C59-BC62-13DE0E5C6713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AB7A37-B852-49AB-B2E2-96296AB21F67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F8D02-9041-4C59-BC62-13DE0E5C6713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987430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2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500"/>
            </a:lvl2pPr>
            <a:lvl3pPr marL="914400" indent="0">
              <a:buNone/>
              <a:defRPr sz="1200"/>
            </a:lvl3pPr>
            <a:lvl4pPr marL="1371600" indent="0">
              <a:buNone/>
              <a:defRPr sz="1100"/>
            </a:lvl4pPr>
            <a:lvl5pPr marL="1828800" indent="0">
              <a:buNone/>
              <a:defRPr sz="1100"/>
            </a:lvl5pPr>
            <a:lvl6pPr marL="2286000" indent="0">
              <a:buNone/>
              <a:defRPr sz="1100"/>
            </a:lvl6pPr>
            <a:lvl7pPr marL="2743200" indent="0">
              <a:buNone/>
              <a:defRPr sz="1100"/>
            </a:lvl7pPr>
            <a:lvl8pPr marL="3200400" indent="0">
              <a:buNone/>
              <a:defRPr sz="1100"/>
            </a:lvl8pPr>
            <a:lvl9pPr marL="3657600" indent="0">
              <a:buNone/>
              <a:defRPr sz="11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AB7A37-B852-49AB-B2E2-96296AB21F67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F8D02-9041-4C59-BC62-13DE0E5C6713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987430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2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500"/>
            </a:lvl2pPr>
            <a:lvl3pPr marL="914400" indent="0">
              <a:buNone/>
              <a:defRPr sz="1200"/>
            </a:lvl3pPr>
            <a:lvl4pPr marL="1371600" indent="0">
              <a:buNone/>
              <a:defRPr sz="1100"/>
            </a:lvl4pPr>
            <a:lvl5pPr marL="1828800" indent="0">
              <a:buNone/>
              <a:defRPr sz="1100"/>
            </a:lvl5pPr>
            <a:lvl6pPr marL="2286000" indent="0">
              <a:buNone/>
              <a:defRPr sz="1100"/>
            </a:lvl6pPr>
            <a:lvl7pPr marL="2743200" indent="0">
              <a:buNone/>
              <a:defRPr sz="1100"/>
            </a:lvl7pPr>
            <a:lvl8pPr marL="3200400" indent="0">
              <a:buNone/>
              <a:defRPr sz="1100"/>
            </a:lvl8pPr>
            <a:lvl9pPr marL="3657600" indent="0">
              <a:buNone/>
              <a:defRPr sz="11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AB7A37-B852-49AB-B2E2-96296AB21F67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F8D02-9041-4C59-BC62-13DE0E5C6713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AB7A37-B852-49AB-B2E2-96296AB21F67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F8D02-9041-4C59-BC62-13DE0E5C6713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543677" y="365129"/>
            <a:ext cx="1971675" cy="5811839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28652" y="365129"/>
            <a:ext cx="5800725" cy="5811839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AB7A37-B852-49AB-B2E2-96296AB21F67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F8D02-9041-4C59-BC62-13DE0E5C6713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image" Target="../media/image1.jpeg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19.xml"/><Relationship Id="rId8" Type="http://schemas.openxmlformats.org/officeDocument/2006/relationships/slideLayout" Target="../slideLayouts/slideLayout18.xml"/><Relationship Id="rId7" Type="http://schemas.openxmlformats.org/officeDocument/2006/relationships/slideLayout" Target="../slideLayouts/slideLayout17.xml"/><Relationship Id="rId6" Type="http://schemas.openxmlformats.org/officeDocument/2006/relationships/slideLayout" Target="../slideLayouts/slideLayout16.xml"/><Relationship Id="rId5" Type="http://schemas.openxmlformats.org/officeDocument/2006/relationships/slideLayout" Target="../slideLayouts/slideLayout15.xml"/><Relationship Id="rId4" Type="http://schemas.openxmlformats.org/officeDocument/2006/relationships/slideLayout" Target="../slideLayouts/slideLayout14.xml"/><Relationship Id="rId3" Type="http://schemas.openxmlformats.org/officeDocument/2006/relationships/slideLayout" Target="../slideLayouts/slideLayout13.xml"/><Relationship Id="rId2" Type="http://schemas.openxmlformats.org/officeDocument/2006/relationships/slideLayout" Target="../slideLayouts/slideLayout12.xml"/><Relationship Id="rId13" Type="http://schemas.openxmlformats.org/officeDocument/2006/relationships/theme" Target="../theme/theme2.xml"/><Relationship Id="rId12" Type="http://schemas.openxmlformats.org/officeDocument/2006/relationships/image" Target="../media/image1.jpeg"/><Relationship Id="rId11" Type="http://schemas.openxmlformats.org/officeDocument/2006/relationships/slideLayout" Target="../slideLayouts/slideLayout21.xml"/><Relationship Id="rId1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36" tIns="45718" rIns="91436" bIns="45718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9"/>
          </a:xfrm>
          <a:prstGeom prst="rect">
            <a:avLst/>
          </a:prstGeom>
        </p:spPr>
        <p:txBody>
          <a:bodyPr vert="horz" lIns="91436" tIns="45718" rIns="91436" bIns="45718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628650" y="6356354"/>
            <a:ext cx="2057400" cy="365125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3765"/>
            <a:fld id="{71AB7A37-B852-49AB-B2E2-96296AB21F67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028950" y="6356354"/>
            <a:ext cx="3086100" cy="365125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3765"/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457950" y="6356354"/>
            <a:ext cx="2057400" cy="365125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3765"/>
            <a:fld id="{888F8D02-9041-4C59-BC62-13DE0E5C6713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  <p:sldLayoutId id="2147483661" r:id="rId2"/>
    <p:sldLayoutId id="2147483662" r:id="rId3"/>
    <p:sldLayoutId id="2147483663" r:id="rId4"/>
    <p:sldLayoutId id="2147483664" r:id="rId5"/>
    <p:sldLayoutId id="2147483665" r:id="rId6"/>
    <p:sldLayoutId id="2147483666" r:id="rId7"/>
    <p:sldLayoutId id="2147483667" r:id="rId8"/>
    <p:sldLayoutId id="2147483668" r:id="rId9"/>
    <p:sldLayoutId id="2147483669" r:id="rId10"/>
    <p:sldLayoutId id="2147483670" r:id="rId11"/>
  </p:sldLayoutIdLst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xStyles>
    <p:titleStyle>
      <a:lvl1pPr algn="l" defTabSz="913765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3765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3765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3765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3765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3765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3765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3765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3765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3765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3765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3765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3765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3765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3765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3765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3765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3765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3765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1.xml"/><Relationship Id="rId1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5.png"/><Relationship Id="rId1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3.xml"/><Relationship Id="rId4" Type="http://schemas.openxmlformats.org/officeDocument/2006/relationships/vmlDrawing" Target="../drawings/vmlDrawing1.vml"/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7.wmf"/><Relationship Id="rId1" Type="http://schemas.openxmlformats.org/officeDocument/2006/relationships/oleObject" Target="../embeddings/oleObject1.bin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7" Type="http://schemas.openxmlformats.org/officeDocument/2006/relationships/notesSlide" Target="../notesSlides/notesSlide5.xml"/><Relationship Id="rId6" Type="http://schemas.openxmlformats.org/officeDocument/2006/relationships/slideLayout" Target="../slideLayouts/slideLayout1.xml"/><Relationship Id="rId5" Type="http://schemas.openxmlformats.org/officeDocument/2006/relationships/image" Target="../media/image13.png"/><Relationship Id="rId4" Type="http://schemas.openxmlformats.org/officeDocument/2006/relationships/image" Target="../media/image12.jpeg"/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15.png"/><Relationship Id="rId1" Type="http://schemas.openxmlformats.org/officeDocument/2006/relationships/image" Target="../media/image14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6.png"/></Relationships>
</file>

<file path=ppt/slides/_rels/slide10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2.xml"/><Relationship Id="rId4" Type="http://schemas.openxmlformats.org/officeDocument/2006/relationships/image" Target="../media/image16.png"/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image" Target="../media/image17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0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1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2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3.png"/></Relationships>
</file>

<file path=ppt/slides/_rels/slide15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image" Target="../media/image24.png"/></Relationships>
</file>

<file path=ppt/slides/_rels/slide16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7.xml"/><Relationship Id="rId5" Type="http://schemas.microsoft.com/office/2007/relationships/diagramDrawing" Target="../diagrams/drawing1.xml"/><Relationship Id="rId4" Type="http://schemas.openxmlformats.org/officeDocument/2006/relationships/diagramColors" Target="../diagrams/colors1.xml"/><Relationship Id="rId3" Type="http://schemas.openxmlformats.org/officeDocument/2006/relationships/diagramQuickStyle" Target="../diagrams/quickStyle1.xml"/><Relationship Id="rId2" Type="http://schemas.openxmlformats.org/officeDocument/2006/relationships/diagramLayout" Target="../diagrams/layout1.xml"/><Relationship Id="rId1" Type="http://schemas.openxmlformats.org/officeDocument/2006/relationships/diagramData" Target="../diagrams/data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2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矩形 78"/>
          <p:cNvSpPr/>
          <p:nvPr/>
        </p:nvSpPr>
        <p:spPr>
          <a:xfrm>
            <a:off x="-6413" y="4183455"/>
            <a:ext cx="9144000" cy="925688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  <a:alpha val="0"/>
                </a:schemeClr>
              </a:gs>
              <a:gs pos="78000">
                <a:schemeClr val="accent5"/>
              </a:gs>
            </a:gsLst>
            <a:lin ang="10800000" scaled="0"/>
          </a:gradFill>
          <a:ln>
            <a:noFill/>
          </a:ln>
          <a:effectLst>
            <a:outerShdw blurRad="393700" dist="76200" dir="5820000" sx="99000" sy="99000" algn="t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7" tIns="34288" rIns="68577" bIns="34288" rtlCol="0" anchor="ctr"/>
          <a:lstStyle/>
          <a:p>
            <a:pPr algn="ctr" defTabSz="913765"/>
            <a:endParaRPr lang="zh-CN" altLang="en-US" sz="1425">
              <a:solidFill>
                <a:prstClr val="white"/>
              </a:solidFill>
            </a:endParaRPr>
          </a:p>
        </p:txBody>
      </p:sp>
      <p:grpSp>
        <p:nvGrpSpPr>
          <p:cNvPr id="61" name="组合 60"/>
          <p:cNvGrpSpPr/>
          <p:nvPr/>
        </p:nvGrpSpPr>
        <p:grpSpPr>
          <a:xfrm rot="16200000">
            <a:off x="8577365" y="4509022"/>
            <a:ext cx="953603" cy="272512"/>
            <a:chOff x="6507038" y="462977"/>
            <a:chExt cx="2430800" cy="471379"/>
          </a:xfrm>
        </p:grpSpPr>
        <p:grpSp>
          <p:nvGrpSpPr>
            <p:cNvPr id="62" name="组合 61"/>
            <p:cNvGrpSpPr/>
            <p:nvPr/>
          </p:nvGrpSpPr>
          <p:grpSpPr>
            <a:xfrm flipV="1">
              <a:off x="6507038" y="462977"/>
              <a:ext cx="1917435" cy="471379"/>
              <a:chOff x="810775" y="1533962"/>
              <a:chExt cx="7782374" cy="1913206"/>
            </a:xfrm>
          </p:grpSpPr>
          <p:sp>
            <p:nvSpPr>
              <p:cNvPr id="64" name="圆角矩形 63"/>
              <p:cNvSpPr/>
              <p:nvPr/>
            </p:nvSpPr>
            <p:spPr>
              <a:xfrm>
                <a:off x="2848247" y="1533962"/>
                <a:ext cx="1744394" cy="1913206"/>
              </a:xfrm>
              <a:prstGeom prst="roundRect">
                <a:avLst>
                  <a:gd name="adj" fmla="val 5039"/>
                </a:avLst>
              </a:prstGeom>
              <a:solidFill>
                <a:schemeClr val="accent5">
                  <a:lumMod val="60000"/>
                  <a:lumOff val="40000"/>
                </a:schemeClr>
              </a:solidFill>
              <a:ln>
                <a:noFill/>
              </a:ln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3765"/>
                <a:endParaRPr lang="zh-CN" altLang="en-US" sz="1425">
                  <a:solidFill>
                    <a:prstClr val="white"/>
                  </a:solidFill>
                </a:endParaRPr>
              </a:p>
            </p:txBody>
          </p:sp>
          <p:sp>
            <p:nvSpPr>
              <p:cNvPr id="65" name="圆角矩形 64"/>
              <p:cNvSpPr/>
              <p:nvPr/>
            </p:nvSpPr>
            <p:spPr>
              <a:xfrm>
                <a:off x="810775" y="1533962"/>
                <a:ext cx="1744394" cy="1913206"/>
              </a:xfrm>
              <a:prstGeom prst="roundRect">
                <a:avLst>
                  <a:gd name="adj" fmla="val 5039"/>
                </a:avLst>
              </a:prstGeom>
              <a:solidFill>
                <a:schemeClr val="accent5">
                  <a:lumMod val="75000"/>
                </a:schemeClr>
              </a:solidFill>
              <a:ln>
                <a:noFill/>
              </a:ln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3765"/>
                <a:endParaRPr lang="zh-CN" altLang="en-US" sz="1425">
                  <a:solidFill>
                    <a:prstClr val="white"/>
                  </a:solidFill>
                </a:endParaRPr>
              </a:p>
            </p:txBody>
          </p:sp>
          <p:sp>
            <p:nvSpPr>
              <p:cNvPr id="66" name="圆角矩形 65"/>
              <p:cNvSpPr/>
              <p:nvPr/>
            </p:nvSpPr>
            <p:spPr>
              <a:xfrm>
                <a:off x="6848755" y="1533962"/>
                <a:ext cx="1744394" cy="1913206"/>
              </a:xfrm>
              <a:prstGeom prst="roundRect">
                <a:avLst>
                  <a:gd name="adj" fmla="val 5039"/>
                </a:avLst>
              </a:prstGeom>
              <a:solidFill>
                <a:schemeClr val="accent5">
                  <a:lumMod val="60000"/>
                  <a:lumOff val="40000"/>
                </a:schemeClr>
              </a:solidFill>
              <a:ln>
                <a:noFill/>
              </a:ln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3765"/>
                <a:endParaRPr lang="zh-CN" altLang="en-US" sz="1425">
                  <a:solidFill>
                    <a:prstClr val="white"/>
                  </a:solidFill>
                </a:endParaRPr>
              </a:p>
            </p:txBody>
          </p:sp>
          <p:sp>
            <p:nvSpPr>
              <p:cNvPr id="67" name="圆角矩形 66"/>
              <p:cNvSpPr/>
              <p:nvPr/>
            </p:nvSpPr>
            <p:spPr>
              <a:xfrm>
                <a:off x="4811283" y="1533962"/>
                <a:ext cx="1744394" cy="1913206"/>
              </a:xfrm>
              <a:prstGeom prst="roundRect">
                <a:avLst>
                  <a:gd name="adj" fmla="val 5039"/>
                </a:avLst>
              </a:prstGeom>
              <a:solidFill>
                <a:schemeClr val="accent5">
                  <a:lumMod val="75000"/>
                </a:schemeClr>
              </a:solidFill>
              <a:ln>
                <a:noFill/>
              </a:ln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3765"/>
                <a:endParaRPr lang="zh-CN" altLang="en-US" sz="1425">
                  <a:solidFill>
                    <a:prstClr val="white"/>
                  </a:solidFill>
                </a:endParaRPr>
              </a:p>
            </p:txBody>
          </p:sp>
        </p:grpSp>
        <p:sp>
          <p:nvSpPr>
            <p:cNvPr id="63" name="圆角矩形 62"/>
            <p:cNvSpPr/>
            <p:nvPr/>
          </p:nvSpPr>
          <p:spPr>
            <a:xfrm flipV="1">
              <a:off x="8508051" y="462977"/>
              <a:ext cx="429787" cy="471379"/>
            </a:xfrm>
            <a:prstGeom prst="roundRect">
              <a:avLst>
                <a:gd name="adj" fmla="val 5039"/>
              </a:avLst>
            </a:prstGeom>
            <a:solidFill>
              <a:schemeClr val="accent5">
                <a:lumMod val="75000"/>
              </a:schemeClr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3765"/>
              <a:endParaRPr lang="zh-CN" altLang="en-US" sz="1425">
                <a:solidFill>
                  <a:prstClr val="white"/>
                </a:solidFill>
              </a:endParaRPr>
            </a:p>
          </p:txBody>
        </p:sp>
      </p:grpSp>
      <p:sp>
        <p:nvSpPr>
          <p:cNvPr id="44" name="文本框 43"/>
          <p:cNvSpPr txBox="1"/>
          <p:nvPr/>
        </p:nvSpPr>
        <p:spPr>
          <a:xfrm>
            <a:off x="1678470" y="3282900"/>
            <a:ext cx="6370863" cy="528955"/>
          </a:xfrm>
          <a:prstGeom prst="rect">
            <a:avLst/>
          </a:prstGeom>
          <a:noFill/>
        </p:spPr>
        <p:txBody>
          <a:bodyPr wrap="square" lIns="68577" tIns="34288" rIns="68577" bIns="34288" rtlCol="0">
            <a:spAutoFit/>
          </a:bodyPr>
          <a:lstStyle/>
          <a:p>
            <a:pPr defTabSz="913765"/>
            <a:r>
              <a:rPr lang="zh-CN" altLang="en-US" sz="3000" b="1" dirty="0" smtClean="0">
                <a:solidFill>
                  <a:srgbClr val="44546A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人</a:t>
            </a:r>
            <a:r>
              <a:rPr lang="zh-CN" altLang="en-US" sz="3000" b="1" dirty="0">
                <a:solidFill>
                  <a:srgbClr val="44546A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教版八年级下册</a:t>
            </a:r>
            <a:r>
              <a:rPr lang="en-US" altLang="zh-CN" sz="3000" b="1" dirty="0">
                <a:solidFill>
                  <a:srgbClr val="44546A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  </a:t>
            </a:r>
            <a:r>
              <a:rPr lang="zh-CN" altLang="en-US" sz="3000" b="1" dirty="0" smtClean="0">
                <a:solidFill>
                  <a:srgbClr val="44546A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第七章 第 </a:t>
            </a:r>
            <a:r>
              <a:rPr lang="en-US" altLang="zh-CN" sz="3000" b="1" dirty="0" smtClean="0">
                <a:solidFill>
                  <a:srgbClr val="44546A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3</a:t>
            </a:r>
            <a:r>
              <a:rPr lang="zh-CN" altLang="en-US" sz="3000" b="1" dirty="0" smtClean="0">
                <a:solidFill>
                  <a:srgbClr val="44546A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节</a:t>
            </a:r>
            <a:endParaRPr lang="zh-CN" altLang="en-US" sz="3000" b="1" dirty="0">
              <a:solidFill>
                <a:srgbClr val="44546A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8" name="文本框 47"/>
          <p:cNvSpPr txBox="1"/>
          <p:nvPr/>
        </p:nvSpPr>
        <p:spPr>
          <a:xfrm>
            <a:off x="3478404" y="1521878"/>
            <a:ext cx="2371090" cy="1421130"/>
          </a:xfrm>
          <a:prstGeom prst="rect">
            <a:avLst/>
          </a:prstGeom>
          <a:noFill/>
        </p:spPr>
        <p:txBody>
          <a:bodyPr wrap="none" lIns="68578" tIns="34289" rIns="68578" bIns="34289" rtlCol="0">
            <a:spAutoFit/>
          </a:bodyPr>
          <a:lstStyle/>
          <a:p>
            <a:pPr defTabSz="913765"/>
            <a:r>
              <a:rPr lang="zh-CN" altLang="en-US" sz="8800" b="1" dirty="0" smtClean="0">
                <a:ln w="0"/>
                <a:solidFill>
                  <a:srgbClr val="5B9BD5">
                    <a:lumMod val="50000"/>
                  </a:srgbClr>
                </a:solidFill>
                <a:latin typeface="微软雅黑" panose="020B0503020204020204" charset="-122"/>
              </a:rPr>
              <a:t>重力</a:t>
            </a:r>
            <a:endParaRPr lang="zh-CN" altLang="en-US" sz="8800" b="1" dirty="0" smtClean="0">
              <a:ln w="0"/>
              <a:solidFill>
                <a:srgbClr val="5B9BD5">
                  <a:lumMod val="50000"/>
                </a:srgbClr>
              </a:solidFill>
              <a:latin typeface="微软雅黑" panose="020B0503020204020204" charset="-122"/>
            </a:endParaRPr>
          </a:p>
        </p:txBody>
      </p:sp>
      <p:sp>
        <p:nvSpPr>
          <p:cNvPr id="57" name="圆角矩形 56"/>
          <p:cNvSpPr/>
          <p:nvPr/>
        </p:nvSpPr>
        <p:spPr>
          <a:xfrm rot="16200000" flipV="1">
            <a:off x="7835254" y="4155415"/>
            <a:ext cx="961559" cy="975117"/>
          </a:xfrm>
          <a:prstGeom prst="roundRect">
            <a:avLst>
              <a:gd name="adj" fmla="val 5039"/>
            </a:avLst>
          </a:prstGeom>
          <a:solidFill>
            <a:schemeClr val="accent5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7" tIns="34288" rIns="68577" bIns="34288" rtlCol="0" anchor="ctr"/>
          <a:lstStyle/>
          <a:p>
            <a:pPr algn="ctr" defTabSz="913765"/>
            <a:endParaRPr lang="zh-CN" altLang="en-US" sz="1425">
              <a:solidFill>
                <a:prstClr val="white"/>
              </a:solidFill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1"/>
          <a:srcRect l="68957" t="31415" r="5065" b="29413"/>
          <a:stretch>
            <a:fillRect/>
          </a:stretch>
        </p:blipFill>
        <p:spPr>
          <a:xfrm>
            <a:off x="1955165" y="4566920"/>
            <a:ext cx="1214755" cy="1279525"/>
          </a:xfrm>
          <a:prstGeom prst="ellipse">
            <a:avLst/>
          </a:prstGeom>
          <a:ln w="22225">
            <a:solidFill>
              <a:schemeClr val="bg1"/>
            </a:solidFill>
          </a:ln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1"/>
          <a:srcRect l="30961" t="46326" r="38294" b="9662"/>
          <a:stretch>
            <a:fillRect/>
          </a:stretch>
        </p:blipFill>
        <p:spPr>
          <a:xfrm>
            <a:off x="4592320" y="4037965"/>
            <a:ext cx="1437640" cy="1437640"/>
          </a:xfrm>
          <a:prstGeom prst="ellipse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1"/>
          <a:srcRect l="7591" t="67302" r="70098"/>
          <a:stretch>
            <a:fillRect/>
          </a:stretch>
        </p:blipFill>
        <p:spPr>
          <a:xfrm>
            <a:off x="4043680" y="5364480"/>
            <a:ext cx="1043305" cy="1068070"/>
          </a:xfrm>
          <a:prstGeom prst="ellipse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rcRect l="40263" t="4432" r="30120" b="52799"/>
          <a:stretch>
            <a:fillRect/>
          </a:stretch>
        </p:blipFill>
        <p:spPr>
          <a:xfrm>
            <a:off x="5925185" y="4566920"/>
            <a:ext cx="1849120" cy="1865630"/>
          </a:xfrm>
          <a:prstGeom prst="ellipse">
            <a:avLst/>
          </a:prstGeom>
          <a:ln w="3175">
            <a:solidFill>
              <a:schemeClr val="bg1"/>
            </a:solidFill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50"/>
                            </p:stCondLst>
                            <p:childTnLst>
                              <p:par>
                                <p:cTn id="13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/>
      <p:bldP spid="4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文本框 1"/>
          <p:cNvSpPr txBox="1"/>
          <p:nvPr/>
        </p:nvSpPr>
        <p:spPr>
          <a:xfrm>
            <a:off x="1534795" y="220345"/>
            <a:ext cx="7512685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3600" b="1">
                <a:solidFill>
                  <a:srgbClr val="0070C0"/>
                </a:solidFill>
                <a:latin typeface="微软雅黑" panose="020B0503020204020204" charset="-122"/>
                <a:ea typeface="微软雅黑" panose="020B0503020204020204" charset="-122"/>
              </a:rPr>
              <a:t>重力</a:t>
            </a:r>
            <a:r>
              <a:rPr lang="zh-CN" altLang="en-US"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（视频</a:t>
            </a:r>
            <a:r>
              <a:rPr lang="en-US" altLang="zh-CN" sz="14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07.10</a:t>
            </a:r>
            <a:r>
              <a:rPr lang="zh-CN" altLang="en-US"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）</a:t>
            </a:r>
            <a:endParaRPr lang="zh-CN" altLang="en-US" sz="200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" name="Rectangle 9"/>
          <p:cNvSpPr/>
          <p:nvPr/>
        </p:nvSpPr>
        <p:spPr>
          <a:xfrm>
            <a:off x="694055" y="1003935"/>
            <a:ext cx="8354060" cy="52197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zh-CN" altLang="en-US" sz="2800" b="1">
                <a:latin typeface="微软雅黑" panose="020B0503020204020204" charset="-122"/>
                <a:ea typeface="微软雅黑" panose="020B0503020204020204" charset="-122"/>
              </a:rPr>
              <a:t>重力：由于地球的吸引而使物体受到的力叫做重力。</a:t>
            </a:r>
            <a:endParaRPr lang="zh-CN" altLang="en-US" sz="2800" b="1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55" name="Text Box 8"/>
          <p:cNvSpPr txBox="1"/>
          <p:nvPr/>
        </p:nvSpPr>
        <p:spPr>
          <a:xfrm>
            <a:off x="694055" y="2630805"/>
            <a:ext cx="6149975" cy="55308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lang="zh-CN" altLang="en-US" sz="2000" dirty="0">
                <a:latin typeface="微软雅黑" panose="020B0503020204020204" charset="-122"/>
                <a:ea typeface="微软雅黑" panose="020B0503020204020204" charset="-122"/>
              </a:rPr>
              <a:t>重力是地球对物体的吸引力？</a:t>
            </a:r>
            <a:endParaRPr lang="zh-CN" altLang="en-US" sz="2000" dirty="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57" name="文本框 56"/>
          <p:cNvSpPr txBox="1"/>
          <p:nvPr/>
        </p:nvSpPr>
        <p:spPr>
          <a:xfrm>
            <a:off x="694055" y="3611245"/>
            <a:ext cx="1019810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000" b="1">
                <a:solidFill>
                  <a:srgbClr val="0070C0"/>
                </a:solidFill>
                <a:latin typeface="微软雅黑" panose="020B0503020204020204" charset="-122"/>
                <a:ea typeface="微软雅黑" panose="020B0503020204020204" charset="-122"/>
              </a:rPr>
              <a:t>练习：</a:t>
            </a:r>
            <a:endParaRPr lang="zh-CN" altLang="en-US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5" name="Rectangle 9"/>
          <p:cNvSpPr/>
          <p:nvPr/>
        </p:nvSpPr>
        <p:spPr>
          <a:xfrm>
            <a:off x="694055" y="1545590"/>
            <a:ext cx="8354060" cy="52197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zh-CN" altLang="en-US" sz="2800" b="1">
                <a:latin typeface="微软雅黑" panose="020B0503020204020204" charset="-122"/>
                <a:ea typeface="微软雅黑" panose="020B0503020204020204" charset="-122"/>
              </a:rPr>
              <a:t>地球附近的所有物体都受到重力的作用。</a:t>
            </a:r>
            <a:endParaRPr lang="zh-CN" altLang="en-US" sz="2800" b="1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7488555" y="1589405"/>
            <a:ext cx="848995" cy="47815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40000"/>
              </a:lnSpc>
            </a:pPr>
            <a:r>
              <a:rPr lang="zh-CN" altLang="en-US" dirty="0">
                <a:solidFill>
                  <a:sysClr val="windowText" lastClr="000000"/>
                </a:solidFill>
                <a:latin typeface="宋体" panose="02010600030101010101" pitchFamily="2" charset="-122"/>
              </a:rPr>
              <a:t>物重？</a:t>
            </a:r>
            <a:endParaRPr lang="zh-CN" altLang="en-US" dirty="0">
              <a:solidFill>
                <a:sysClr val="windowText" lastClr="000000"/>
              </a:solidFill>
              <a:latin typeface="宋体" panose="02010600030101010101" pitchFamily="2" charset="-122"/>
            </a:endParaRPr>
          </a:p>
        </p:txBody>
      </p:sp>
      <p:sp>
        <p:nvSpPr>
          <p:cNvPr id="7" name="Text Box 8"/>
          <p:cNvSpPr txBox="1"/>
          <p:nvPr/>
        </p:nvSpPr>
        <p:spPr>
          <a:xfrm>
            <a:off x="676910" y="3058160"/>
            <a:ext cx="6149975" cy="55308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lang="zh-CN" altLang="en-US" sz="2000" dirty="0">
                <a:latin typeface="微软雅黑" panose="020B0503020204020204" charset="-122"/>
                <a:ea typeface="微软雅黑" panose="020B0503020204020204" charset="-122"/>
              </a:rPr>
              <a:t>如果没有重力我们的生活会是什么样子？</a:t>
            </a:r>
            <a:endParaRPr lang="zh-CN" altLang="en-US" sz="2000" dirty="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8" name="Rectangle 9"/>
          <p:cNvSpPr/>
          <p:nvPr/>
        </p:nvSpPr>
        <p:spPr>
          <a:xfrm>
            <a:off x="694055" y="2124710"/>
            <a:ext cx="3120390" cy="52197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zh-CN" altLang="en-US" sz="2800">
                <a:latin typeface="微软雅黑" panose="020B0503020204020204" charset="-122"/>
                <a:ea typeface="微软雅黑" panose="020B0503020204020204" charset="-122"/>
              </a:rPr>
              <a:t>重力的施力物体是</a:t>
            </a:r>
            <a:endParaRPr lang="zh-CN" altLang="en-US" sz="2800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9" name="Rectangle 9"/>
          <p:cNvSpPr/>
          <p:nvPr/>
        </p:nvSpPr>
        <p:spPr>
          <a:xfrm>
            <a:off x="3536315" y="2136140"/>
            <a:ext cx="5838825" cy="52197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zh-CN" altLang="en-US" sz="2800">
                <a:latin typeface="微软雅黑" panose="020B0503020204020204" charset="-122"/>
                <a:ea typeface="微软雅黑" panose="020B0503020204020204" charset="-122"/>
              </a:rPr>
              <a:t>地球，受力物体是地球附近的物体。</a:t>
            </a:r>
            <a:endParaRPr lang="zh-CN" altLang="en-US" sz="2800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0" name="TextBox 5"/>
          <p:cNvSpPr txBox="1"/>
          <p:nvPr/>
        </p:nvSpPr>
        <p:spPr>
          <a:xfrm>
            <a:off x="7849870" y="2509520"/>
            <a:ext cx="1197610" cy="47815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40000"/>
              </a:lnSpc>
            </a:pPr>
            <a:r>
              <a:rPr lang="zh-CN" altLang="en-US" dirty="0">
                <a:solidFill>
                  <a:sysClr val="windowText" lastClr="000000"/>
                </a:solidFill>
                <a:latin typeface="宋体" panose="02010600030101010101" pitchFamily="2" charset="-122"/>
              </a:rPr>
              <a:t>相互的</a:t>
            </a:r>
            <a:endParaRPr lang="zh-CN" altLang="en-US" dirty="0">
              <a:solidFill>
                <a:sysClr val="windowText" lastClr="000000"/>
              </a:solidFill>
              <a:latin typeface="宋体" panose="02010600030101010101" pitchFamily="2" charset="-122"/>
            </a:endParaRPr>
          </a:p>
        </p:txBody>
      </p:sp>
      <p:pic>
        <p:nvPicPr>
          <p:cNvPr id="11" name="图片 10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713865" y="3679825"/>
            <a:ext cx="5113020" cy="2830830"/>
          </a:xfrm>
          <a:prstGeom prst="rect">
            <a:avLst/>
          </a:prstGeom>
        </p:spPr>
      </p:pic>
      <p:sp>
        <p:nvSpPr>
          <p:cNvPr id="12" name="TextBox 3"/>
          <p:cNvSpPr txBox="1"/>
          <p:nvPr/>
        </p:nvSpPr>
        <p:spPr>
          <a:xfrm>
            <a:off x="5354955" y="4437380"/>
            <a:ext cx="439420" cy="52197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sz="2800" b="1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D</a:t>
            </a:r>
            <a:endParaRPr lang="en-US" sz="2800" b="1" dirty="0">
              <a:solidFill>
                <a:srgbClr val="FF0000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cxnSp>
        <p:nvCxnSpPr>
          <p:cNvPr id="22" name="直接连接符 21"/>
          <p:cNvCxnSpPr/>
          <p:nvPr/>
        </p:nvCxnSpPr>
        <p:spPr>
          <a:xfrm>
            <a:off x="4081780" y="2816225"/>
            <a:ext cx="304165" cy="342900"/>
          </a:xfrm>
          <a:prstGeom prst="line">
            <a:avLst/>
          </a:prstGeom>
          <a:ln w="38100" cmpd="sng">
            <a:solidFill>
              <a:srgbClr val="FF000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直接连接符 22"/>
          <p:cNvCxnSpPr/>
          <p:nvPr/>
        </p:nvCxnSpPr>
        <p:spPr>
          <a:xfrm flipH="1">
            <a:off x="4111625" y="2804160"/>
            <a:ext cx="219075" cy="393700"/>
          </a:xfrm>
          <a:prstGeom prst="line">
            <a:avLst/>
          </a:prstGeom>
          <a:ln w="38100" cmpd="sng">
            <a:solidFill>
              <a:srgbClr val="FF000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"/>
                            </p:stCondLst>
                            <p:childTnLst>
                              <p:par>
                                <p:cTn id="3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5" grpId="0"/>
      <p:bldP spid="5" grpId="0"/>
      <p:bldP spid="6" grpId="0"/>
      <p:bldP spid="7" grpId="0"/>
      <p:bldP spid="8" grpId="0"/>
      <p:bldP spid="9" grpId="0"/>
      <p:bldP spid="10" grpId="0"/>
      <p:bldP spid="57" grpId="0"/>
      <p:bldP spid="1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4" name="文本框 13"/>
          <p:cNvSpPr txBox="1"/>
          <p:nvPr/>
        </p:nvSpPr>
        <p:spPr>
          <a:xfrm>
            <a:off x="1499870" y="220345"/>
            <a:ext cx="3554095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3600" b="1">
                <a:solidFill>
                  <a:srgbClr val="0070C0"/>
                </a:solidFill>
                <a:latin typeface="微软雅黑" panose="020B0503020204020204" charset="-122"/>
                <a:ea typeface="微软雅黑" panose="020B0503020204020204" charset="-122"/>
              </a:rPr>
              <a:t>重力</a:t>
            </a:r>
            <a:endParaRPr lang="zh-CN" altLang="en-US" sz="3600" b="1">
              <a:solidFill>
                <a:srgbClr val="0070C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78815" y="1455420"/>
            <a:ext cx="6230620" cy="4724400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06010" y="4197985"/>
            <a:ext cx="3884930" cy="1909445"/>
          </a:xfrm>
          <a:prstGeom prst="rect">
            <a:avLst/>
          </a:prstGeom>
        </p:spPr>
      </p:pic>
      <p:sp>
        <p:nvSpPr>
          <p:cNvPr id="57" name="文本框 56"/>
          <p:cNvSpPr txBox="1"/>
          <p:nvPr/>
        </p:nvSpPr>
        <p:spPr>
          <a:xfrm>
            <a:off x="678815" y="961390"/>
            <a:ext cx="101981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400" b="1">
                <a:solidFill>
                  <a:srgbClr val="0070C0"/>
                </a:solidFill>
                <a:latin typeface="微软雅黑" panose="020B0503020204020204" charset="-122"/>
                <a:ea typeface="微软雅黑" panose="020B0503020204020204" charset="-122"/>
              </a:rPr>
              <a:t>练习：</a:t>
            </a:r>
            <a:endParaRPr lang="zh-CN" altLang="en-US" sz="2400" b="1">
              <a:solidFill>
                <a:srgbClr val="0070C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0" name="TextBox 3"/>
          <p:cNvSpPr txBox="1"/>
          <p:nvPr/>
        </p:nvSpPr>
        <p:spPr>
          <a:xfrm>
            <a:off x="1139190" y="2941955"/>
            <a:ext cx="456565" cy="5835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sz="32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C</a:t>
            </a:r>
            <a:endParaRPr lang="en-US" sz="3200" b="1" dirty="0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8247" name="Rectangle 55"/>
          <p:cNvSpPr/>
          <p:nvPr/>
        </p:nvSpPr>
        <p:spPr>
          <a:xfrm>
            <a:off x="831850" y="1002030"/>
            <a:ext cx="4881245" cy="319405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marL="342900" indent="-342900">
              <a:spcBef>
                <a:spcPct val="20000"/>
              </a:spcBef>
            </a:pPr>
            <a:r>
              <a:rPr lang="en-US" altLang="zh-CN" sz="20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1.</a:t>
            </a:r>
            <a:r>
              <a:rPr lang="zh-CN" altLang="en-US" sz="20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如何测量重力的大小？</a:t>
            </a:r>
            <a:endParaRPr lang="zh-CN" altLang="en-US" sz="2000" dirty="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1534795" y="220345"/>
            <a:ext cx="7512685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3600" b="1">
                <a:solidFill>
                  <a:srgbClr val="0070C0"/>
                </a:solidFill>
                <a:latin typeface="微软雅黑" panose="020B0503020204020204" charset="-122"/>
                <a:ea typeface="微软雅黑" panose="020B0503020204020204" charset="-122"/>
              </a:rPr>
              <a:t>实验：探究重力大小跟质量的关系</a:t>
            </a:r>
            <a:endParaRPr lang="zh-CN" altLang="en-US" sz="3600" b="1">
              <a:solidFill>
                <a:srgbClr val="0070C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pic>
        <p:nvPicPr>
          <p:cNvPr id="9" name="Picture 2" descr="3"/>
          <p:cNvPicPr>
            <a:picLocks noChangeAspect="1"/>
          </p:cNvPicPr>
          <p:nvPr/>
        </p:nvPicPr>
        <p:blipFill>
          <a:blip r:embed="rId1"/>
          <a:srcRect t="4863"/>
          <a:stretch>
            <a:fillRect/>
          </a:stretch>
        </p:blipFill>
        <p:spPr>
          <a:xfrm>
            <a:off x="7387590" y="781685"/>
            <a:ext cx="1153795" cy="365252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8" name="TextBox 7"/>
          <p:cNvSpPr txBox="1"/>
          <p:nvPr/>
        </p:nvSpPr>
        <p:spPr>
          <a:xfrm>
            <a:off x="792480" y="1332865"/>
            <a:ext cx="6492875" cy="90360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10000"/>
              </a:lnSpc>
            </a:pP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   </a:t>
            </a:r>
            <a:r>
              <a:rPr lang="zh-CN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新宋体" panose="02010609030101010101" charset="-122"/>
                <a:ea typeface="新宋体" panose="02010609030101010101" charset="-122"/>
              </a:rPr>
              <a:t>把已知质量的钩码挂在弹簧测力计上，钩码</a:t>
            </a:r>
            <a:r>
              <a:rPr lang="zh-CN" altLang="en-US" sz="2000" b="1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静止时</a:t>
            </a:r>
            <a:r>
              <a:rPr lang="zh-CN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新宋体" panose="02010609030101010101" charset="-122"/>
                <a:ea typeface="新宋体" panose="02010609030101010101" charset="-122"/>
              </a:rPr>
              <a:t>，弹簧测力计的示数等于钩码所受的重力大小。</a:t>
            </a:r>
            <a:endParaRPr lang="zh-CN" altLang="en-US" sz="2000" dirty="0">
              <a:solidFill>
                <a:schemeClr val="tx1">
                  <a:lumMod val="75000"/>
                  <a:lumOff val="25000"/>
                </a:schemeClr>
              </a:solidFill>
              <a:latin typeface="新宋体" panose="02010609030101010101" charset="-122"/>
              <a:ea typeface="新宋体" panose="02010609030101010101" charset="-122"/>
            </a:endParaRPr>
          </a:p>
        </p:txBody>
      </p:sp>
      <p:graphicFrame>
        <p:nvGraphicFramePr>
          <p:cNvPr id="18494" name="表格 18493"/>
          <p:cNvGraphicFramePr/>
          <p:nvPr/>
        </p:nvGraphicFramePr>
        <p:xfrm>
          <a:off x="1030605" y="2682240"/>
          <a:ext cx="5811520" cy="1889760"/>
        </p:xfrm>
        <a:graphic>
          <a:graphicData uri="http://schemas.openxmlformats.org/drawingml/2006/table">
            <a:tbl>
              <a:tblPr/>
              <a:tblGrid>
                <a:gridCol w="1649730"/>
                <a:gridCol w="671195"/>
                <a:gridCol w="671195"/>
                <a:gridCol w="704850"/>
                <a:gridCol w="704850"/>
                <a:gridCol w="705485"/>
                <a:gridCol w="704215"/>
              </a:tblGrid>
              <a:tr h="518160">
                <a:tc>
                  <a:txBody>
                    <a:bodyPr/>
                    <a:lstStyle>
                      <a:lvl1pPr marL="342900" lvl="0" indent="-342900" algn="l" defTabSz="914400" rtl="0" eaLnBrk="1" latinLnBrk="0" hangingPunct="1">
                        <a:spcBef>
                          <a:spcPct val="20000"/>
                        </a:spcBef>
                        <a:buFont typeface="Arial" panose="020B0604020202020204" pitchFamily="34" charset="0"/>
                        <a:buChar char="•"/>
                        <a:defRPr sz="2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742950" lvl="1" indent="-285750" algn="l" defTabSz="914400" rtl="0" eaLnBrk="1" latinLnBrk="0" hangingPunct="1">
                        <a:spcBef>
                          <a:spcPct val="20000"/>
                        </a:spcBef>
                        <a:buFont typeface="Arial" panose="020B0604020202020204" pitchFamily="34" charset="0"/>
                        <a:buChar char="–"/>
                        <a:defRPr sz="24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1143000" lvl="2" indent="-228600" algn="l" defTabSz="914400" rtl="0" eaLnBrk="1" latinLnBrk="0" hangingPunct="1">
                        <a:spcBef>
                          <a:spcPct val="20000"/>
                        </a:spcBef>
                        <a:buFont typeface="Arial" panose="020B0604020202020204" pitchFamily="34" charset="0"/>
                        <a:buChar char="•"/>
                        <a:defRPr sz="20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600200" lvl="3" indent="-228600" algn="l" defTabSz="914400" rtl="0" eaLnBrk="1" latinLnBrk="0" hangingPunct="1">
                        <a:spcBef>
                          <a:spcPct val="20000"/>
                        </a:spcBef>
                        <a:buFont typeface="Arial" panose="020B0604020202020204" pitchFamily="34" charset="0"/>
                        <a:buChar char="–"/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2057400" lvl="4" indent="-228600" algn="l" defTabSz="914400" rtl="0" eaLnBrk="1" latinLnBrk="0" hangingPunct="1">
                        <a:spcBef>
                          <a:spcPct val="20000"/>
                        </a:spcBef>
                        <a:buFont typeface="Arial" panose="020B0604020202020204" pitchFamily="34" charset="0"/>
                        <a:buChar char="»"/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2000" b="1" dirty="0">
                          <a:latin typeface="宋体" panose="02010600030101010101" pitchFamily="2" charset="-122"/>
                        </a:rPr>
                        <a:t>质量</a:t>
                      </a:r>
                      <a:r>
                        <a:rPr lang="zh-CN" altLang="en-US" sz="2000" b="1" dirty="0">
                          <a:latin typeface="Times New Roman" panose="02020603050405020304" pitchFamily="18" charset="0"/>
                        </a:rPr>
                        <a:t> </a:t>
                      </a:r>
                      <a:r>
                        <a:rPr lang="en-US" altLang="zh-CN" sz="2000" b="1" i="1">
                          <a:latin typeface="Times New Roman" panose="02020603050405020304" pitchFamily="18" charset="0"/>
                        </a:rPr>
                        <a:t>m</a:t>
                      </a:r>
                      <a:r>
                        <a:rPr lang="en-US" altLang="zh-CN" sz="2000" b="1">
                          <a:latin typeface="宋体" panose="02010600030101010101" pitchFamily="2" charset="-122"/>
                        </a:rPr>
                        <a:t>/</a:t>
                      </a:r>
                      <a:r>
                        <a:rPr lang="en-US" altLang="zh-CN" sz="2000" b="1">
                          <a:latin typeface="Times New Roman" panose="02020603050405020304" pitchFamily="18" charset="0"/>
                        </a:rPr>
                        <a:t>kg</a:t>
                      </a:r>
                      <a:endParaRPr lang="en-US" altLang="zh-CN" sz="2000" b="1">
                        <a:latin typeface="Times New Roman" panose="02020603050405020304" pitchFamily="18" charset="0"/>
                      </a:endParaRPr>
                    </a:p>
                  </a:txBody>
                  <a:tcPr>
                    <a:lnL w="28575" cap="flat" cmpd="sng">
                      <a:solidFill>
                        <a:srgbClr val="003300"/>
                      </a:solidFill>
                      <a:prstDash val="solid"/>
                      <a:miter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rgbClr val="003300"/>
                      </a:solidFill>
                      <a:prstDash val="solid"/>
                      <a:miter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rgbClr val="003300"/>
                      </a:solidFill>
                      <a:prstDash val="solid"/>
                      <a:miter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rgbClr val="003300"/>
                      </a:solidFill>
                      <a:prstDash val="solid"/>
                      <a:miter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latinLnBrk="0" hangingPunct="1">
                        <a:spcBef>
                          <a:spcPct val="20000"/>
                        </a:spcBef>
                        <a:buFont typeface="Arial" panose="020B0604020202020204" pitchFamily="34" charset="0"/>
                        <a:buChar char="•"/>
                        <a:defRPr sz="2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742950" lvl="1" indent="-285750" algn="l" defTabSz="914400" rtl="0" eaLnBrk="1" latinLnBrk="0" hangingPunct="1">
                        <a:spcBef>
                          <a:spcPct val="20000"/>
                        </a:spcBef>
                        <a:buFont typeface="Arial" panose="020B0604020202020204" pitchFamily="34" charset="0"/>
                        <a:buChar char="–"/>
                        <a:defRPr sz="24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1143000" lvl="2" indent="-228600" algn="l" defTabSz="914400" rtl="0" eaLnBrk="1" latinLnBrk="0" hangingPunct="1">
                        <a:spcBef>
                          <a:spcPct val="20000"/>
                        </a:spcBef>
                        <a:buFont typeface="Arial" panose="020B0604020202020204" pitchFamily="34" charset="0"/>
                        <a:buChar char="•"/>
                        <a:defRPr sz="20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600200" lvl="3" indent="-228600" algn="l" defTabSz="914400" rtl="0" eaLnBrk="1" latinLnBrk="0" hangingPunct="1">
                        <a:spcBef>
                          <a:spcPct val="20000"/>
                        </a:spcBef>
                        <a:buFont typeface="Arial" panose="020B0604020202020204" pitchFamily="34" charset="0"/>
                        <a:buChar char="–"/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2057400" lvl="4" indent="-228600" algn="l" defTabSz="914400" rtl="0" eaLnBrk="1" latinLnBrk="0" hangingPunct="1">
                        <a:spcBef>
                          <a:spcPct val="20000"/>
                        </a:spcBef>
                        <a:buFont typeface="Arial" panose="020B0604020202020204" pitchFamily="34" charset="0"/>
                        <a:buChar char="»"/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en-US" altLang="zh-CN" sz="1800" dirty="0">
                          <a:latin typeface="Arial" panose="020B0604020202020204" pitchFamily="34" charset="0"/>
                        </a:rPr>
                        <a:t>0.05</a:t>
                      </a:r>
                      <a:endParaRPr lang="en-US" altLang="zh-CN" sz="1800" dirty="0">
                        <a:latin typeface="Arial" panose="020B0604020202020204" pitchFamily="34" charset="0"/>
                      </a:endParaRPr>
                    </a:p>
                  </a:txBody>
                  <a:tcPr>
                    <a:lnL w="28575" cap="flat" cmpd="sng">
                      <a:solidFill>
                        <a:srgbClr val="003300"/>
                      </a:solidFill>
                      <a:prstDash val="solid"/>
                      <a:miter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rgbClr val="003300"/>
                      </a:solidFill>
                      <a:prstDash val="solid"/>
                      <a:miter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rgbClr val="003300"/>
                      </a:solidFill>
                      <a:prstDash val="solid"/>
                      <a:miter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rgbClr val="003300"/>
                      </a:solidFill>
                      <a:prstDash val="solid"/>
                      <a:miter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latinLnBrk="0" hangingPunct="1">
                        <a:spcBef>
                          <a:spcPct val="20000"/>
                        </a:spcBef>
                        <a:buFont typeface="Arial" panose="020B0604020202020204" pitchFamily="34" charset="0"/>
                        <a:buChar char="•"/>
                        <a:defRPr sz="2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742950" lvl="1" indent="-285750" algn="l" defTabSz="914400" rtl="0" eaLnBrk="1" latinLnBrk="0" hangingPunct="1">
                        <a:spcBef>
                          <a:spcPct val="20000"/>
                        </a:spcBef>
                        <a:buFont typeface="Arial" panose="020B0604020202020204" pitchFamily="34" charset="0"/>
                        <a:buChar char="–"/>
                        <a:defRPr sz="24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1143000" lvl="2" indent="-228600" algn="l" defTabSz="914400" rtl="0" eaLnBrk="1" latinLnBrk="0" hangingPunct="1">
                        <a:spcBef>
                          <a:spcPct val="20000"/>
                        </a:spcBef>
                        <a:buFont typeface="Arial" panose="020B0604020202020204" pitchFamily="34" charset="0"/>
                        <a:buChar char="•"/>
                        <a:defRPr sz="20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600200" lvl="3" indent="-228600" algn="l" defTabSz="914400" rtl="0" eaLnBrk="1" latinLnBrk="0" hangingPunct="1">
                        <a:spcBef>
                          <a:spcPct val="20000"/>
                        </a:spcBef>
                        <a:buFont typeface="Arial" panose="020B0604020202020204" pitchFamily="34" charset="0"/>
                        <a:buChar char="–"/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2057400" lvl="4" indent="-228600" algn="l" defTabSz="914400" rtl="0" eaLnBrk="1" latinLnBrk="0" hangingPunct="1">
                        <a:spcBef>
                          <a:spcPct val="20000"/>
                        </a:spcBef>
                        <a:buFont typeface="Arial" panose="020B0604020202020204" pitchFamily="34" charset="0"/>
                        <a:buChar char="»"/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en-US" altLang="zh-CN" sz="1800" dirty="0">
                          <a:latin typeface="Arial" panose="020B0604020202020204" pitchFamily="34" charset="0"/>
                        </a:rPr>
                        <a:t>0.10</a:t>
                      </a:r>
                      <a:endParaRPr lang="en-US" altLang="zh-CN" sz="1800" dirty="0">
                        <a:latin typeface="Arial" panose="020B0604020202020204" pitchFamily="34" charset="0"/>
                      </a:endParaRPr>
                    </a:p>
                  </a:txBody>
                  <a:tcPr>
                    <a:lnL w="28575" cap="flat" cmpd="sng">
                      <a:solidFill>
                        <a:srgbClr val="003300"/>
                      </a:solidFill>
                      <a:prstDash val="solid"/>
                      <a:miter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rgbClr val="003300"/>
                      </a:solidFill>
                      <a:prstDash val="solid"/>
                      <a:miter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rgbClr val="003300"/>
                      </a:solidFill>
                      <a:prstDash val="solid"/>
                      <a:miter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rgbClr val="003300"/>
                      </a:solidFill>
                      <a:prstDash val="solid"/>
                      <a:miter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latinLnBrk="0" hangingPunct="1">
                        <a:spcBef>
                          <a:spcPct val="20000"/>
                        </a:spcBef>
                        <a:buFont typeface="Arial" panose="020B0604020202020204" pitchFamily="34" charset="0"/>
                        <a:buChar char="•"/>
                        <a:defRPr sz="2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742950" lvl="1" indent="-285750" algn="l" defTabSz="914400" rtl="0" eaLnBrk="1" latinLnBrk="0" hangingPunct="1">
                        <a:spcBef>
                          <a:spcPct val="20000"/>
                        </a:spcBef>
                        <a:buFont typeface="Arial" panose="020B0604020202020204" pitchFamily="34" charset="0"/>
                        <a:buChar char="–"/>
                        <a:defRPr sz="24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1143000" lvl="2" indent="-228600" algn="l" defTabSz="914400" rtl="0" eaLnBrk="1" latinLnBrk="0" hangingPunct="1">
                        <a:spcBef>
                          <a:spcPct val="20000"/>
                        </a:spcBef>
                        <a:buFont typeface="Arial" panose="020B0604020202020204" pitchFamily="34" charset="0"/>
                        <a:buChar char="•"/>
                        <a:defRPr sz="20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600200" lvl="3" indent="-228600" algn="l" defTabSz="914400" rtl="0" eaLnBrk="1" latinLnBrk="0" hangingPunct="1">
                        <a:spcBef>
                          <a:spcPct val="20000"/>
                        </a:spcBef>
                        <a:buFont typeface="Arial" panose="020B0604020202020204" pitchFamily="34" charset="0"/>
                        <a:buChar char="–"/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2057400" lvl="4" indent="-228600" algn="l" defTabSz="914400" rtl="0" eaLnBrk="1" latinLnBrk="0" hangingPunct="1">
                        <a:spcBef>
                          <a:spcPct val="20000"/>
                        </a:spcBef>
                        <a:buFont typeface="Arial" panose="020B0604020202020204" pitchFamily="34" charset="0"/>
                        <a:buChar char="»"/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en-US" altLang="zh-CN" sz="1800" dirty="0">
                          <a:latin typeface="Arial" panose="020B0604020202020204" pitchFamily="34" charset="0"/>
                        </a:rPr>
                        <a:t>0.15</a:t>
                      </a:r>
                      <a:endParaRPr lang="en-US" altLang="zh-CN" sz="1800" dirty="0">
                        <a:latin typeface="Arial" panose="020B0604020202020204" pitchFamily="34" charset="0"/>
                      </a:endParaRPr>
                    </a:p>
                  </a:txBody>
                  <a:tcPr>
                    <a:lnL w="28575" cap="flat" cmpd="sng">
                      <a:solidFill>
                        <a:srgbClr val="003300"/>
                      </a:solidFill>
                      <a:prstDash val="solid"/>
                      <a:miter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rgbClr val="003300"/>
                      </a:solidFill>
                      <a:prstDash val="solid"/>
                      <a:miter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rgbClr val="003300"/>
                      </a:solidFill>
                      <a:prstDash val="solid"/>
                      <a:miter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rgbClr val="003300"/>
                      </a:solidFill>
                      <a:prstDash val="solid"/>
                      <a:miter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latinLnBrk="0" hangingPunct="1">
                        <a:spcBef>
                          <a:spcPct val="20000"/>
                        </a:spcBef>
                        <a:buFont typeface="Arial" panose="020B0604020202020204" pitchFamily="34" charset="0"/>
                        <a:buChar char="•"/>
                        <a:defRPr sz="2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742950" lvl="1" indent="-285750" algn="l" defTabSz="914400" rtl="0" eaLnBrk="1" latinLnBrk="0" hangingPunct="1">
                        <a:spcBef>
                          <a:spcPct val="20000"/>
                        </a:spcBef>
                        <a:buFont typeface="Arial" panose="020B0604020202020204" pitchFamily="34" charset="0"/>
                        <a:buChar char="–"/>
                        <a:defRPr sz="24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1143000" lvl="2" indent="-228600" algn="l" defTabSz="914400" rtl="0" eaLnBrk="1" latinLnBrk="0" hangingPunct="1">
                        <a:spcBef>
                          <a:spcPct val="20000"/>
                        </a:spcBef>
                        <a:buFont typeface="Arial" panose="020B0604020202020204" pitchFamily="34" charset="0"/>
                        <a:buChar char="•"/>
                        <a:defRPr sz="20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600200" lvl="3" indent="-228600" algn="l" defTabSz="914400" rtl="0" eaLnBrk="1" latinLnBrk="0" hangingPunct="1">
                        <a:spcBef>
                          <a:spcPct val="20000"/>
                        </a:spcBef>
                        <a:buFont typeface="Arial" panose="020B0604020202020204" pitchFamily="34" charset="0"/>
                        <a:buChar char="–"/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2057400" lvl="4" indent="-228600" algn="l" defTabSz="914400" rtl="0" eaLnBrk="1" latinLnBrk="0" hangingPunct="1">
                        <a:spcBef>
                          <a:spcPct val="20000"/>
                        </a:spcBef>
                        <a:buFont typeface="Arial" panose="020B0604020202020204" pitchFamily="34" charset="0"/>
                        <a:buChar char="»"/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en-US" altLang="zh-CN" sz="1800" dirty="0">
                          <a:latin typeface="Arial" panose="020B0604020202020204" pitchFamily="34" charset="0"/>
                        </a:rPr>
                        <a:t>0.20</a:t>
                      </a:r>
                      <a:endParaRPr lang="en-US" altLang="zh-CN" sz="1800" dirty="0">
                        <a:latin typeface="Arial" panose="020B0604020202020204" pitchFamily="34" charset="0"/>
                      </a:endParaRPr>
                    </a:p>
                  </a:txBody>
                  <a:tcPr>
                    <a:lnL w="28575" cap="flat" cmpd="sng">
                      <a:solidFill>
                        <a:srgbClr val="003300"/>
                      </a:solidFill>
                      <a:prstDash val="solid"/>
                      <a:miter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rgbClr val="003300"/>
                      </a:solidFill>
                      <a:prstDash val="solid"/>
                      <a:miter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rgbClr val="003300"/>
                      </a:solidFill>
                      <a:prstDash val="solid"/>
                      <a:miter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rgbClr val="003300"/>
                      </a:solidFill>
                      <a:prstDash val="solid"/>
                      <a:miter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latinLnBrk="0" hangingPunct="1">
                        <a:spcBef>
                          <a:spcPct val="20000"/>
                        </a:spcBef>
                        <a:buFont typeface="Arial" panose="020B0604020202020204" pitchFamily="34" charset="0"/>
                        <a:buChar char="•"/>
                        <a:defRPr sz="2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742950" lvl="1" indent="-285750" algn="l" defTabSz="914400" rtl="0" eaLnBrk="1" latinLnBrk="0" hangingPunct="1">
                        <a:spcBef>
                          <a:spcPct val="20000"/>
                        </a:spcBef>
                        <a:buFont typeface="Arial" panose="020B0604020202020204" pitchFamily="34" charset="0"/>
                        <a:buChar char="–"/>
                        <a:defRPr sz="24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1143000" lvl="2" indent="-228600" algn="l" defTabSz="914400" rtl="0" eaLnBrk="1" latinLnBrk="0" hangingPunct="1">
                        <a:spcBef>
                          <a:spcPct val="20000"/>
                        </a:spcBef>
                        <a:buFont typeface="Arial" panose="020B0604020202020204" pitchFamily="34" charset="0"/>
                        <a:buChar char="•"/>
                        <a:defRPr sz="20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600200" lvl="3" indent="-228600" algn="l" defTabSz="914400" rtl="0" eaLnBrk="1" latinLnBrk="0" hangingPunct="1">
                        <a:spcBef>
                          <a:spcPct val="20000"/>
                        </a:spcBef>
                        <a:buFont typeface="Arial" panose="020B0604020202020204" pitchFamily="34" charset="0"/>
                        <a:buChar char="–"/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2057400" lvl="4" indent="-228600" algn="l" defTabSz="914400" rtl="0" eaLnBrk="1" latinLnBrk="0" hangingPunct="1">
                        <a:spcBef>
                          <a:spcPct val="20000"/>
                        </a:spcBef>
                        <a:buFont typeface="Arial" panose="020B0604020202020204" pitchFamily="34" charset="0"/>
                        <a:buChar char="»"/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en-US" altLang="zh-CN" sz="1800" dirty="0">
                          <a:latin typeface="Arial" panose="020B0604020202020204" pitchFamily="34" charset="0"/>
                        </a:rPr>
                        <a:t>0.25</a:t>
                      </a:r>
                      <a:endParaRPr lang="en-US" altLang="zh-CN" sz="1800" dirty="0">
                        <a:latin typeface="Arial" panose="020B0604020202020204" pitchFamily="34" charset="0"/>
                      </a:endParaRPr>
                    </a:p>
                  </a:txBody>
                  <a:tcPr>
                    <a:lnL w="28575" cap="flat" cmpd="sng">
                      <a:solidFill>
                        <a:srgbClr val="003300"/>
                      </a:solidFill>
                      <a:prstDash val="solid"/>
                      <a:miter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rgbClr val="003300"/>
                      </a:solidFill>
                      <a:prstDash val="solid"/>
                      <a:miter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rgbClr val="003300"/>
                      </a:solidFill>
                      <a:prstDash val="solid"/>
                      <a:miter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rgbClr val="003300"/>
                      </a:solidFill>
                      <a:prstDash val="solid"/>
                      <a:miter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latinLnBrk="0" hangingPunct="1">
                        <a:spcBef>
                          <a:spcPct val="20000"/>
                        </a:spcBef>
                        <a:buFont typeface="Arial" panose="020B0604020202020204" pitchFamily="34" charset="0"/>
                        <a:buChar char="•"/>
                        <a:defRPr sz="2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742950" lvl="1" indent="-285750" algn="l" defTabSz="914400" rtl="0" eaLnBrk="1" latinLnBrk="0" hangingPunct="1">
                        <a:spcBef>
                          <a:spcPct val="20000"/>
                        </a:spcBef>
                        <a:buFont typeface="Arial" panose="020B0604020202020204" pitchFamily="34" charset="0"/>
                        <a:buChar char="–"/>
                        <a:defRPr sz="24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1143000" lvl="2" indent="-228600" algn="l" defTabSz="914400" rtl="0" eaLnBrk="1" latinLnBrk="0" hangingPunct="1">
                        <a:spcBef>
                          <a:spcPct val="20000"/>
                        </a:spcBef>
                        <a:buFont typeface="Arial" panose="020B0604020202020204" pitchFamily="34" charset="0"/>
                        <a:buChar char="•"/>
                        <a:defRPr sz="20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600200" lvl="3" indent="-228600" algn="l" defTabSz="914400" rtl="0" eaLnBrk="1" latinLnBrk="0" hangingPunct="1">
                        <a:spcBef>
                          <a:spcPct val="20000"/>
                        </a:spcBef>
                        <a:buFont typeface="Arial" panose="020B0604020202020204" pitchFamily="34" charset="0"/>
                        <a:buChar char="–"/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2057400" lvl="4" indent="-228600" algn="l" defTabSz="914400" rtl="0" eaLnBrk="1" latinLnBrk="0" hangingPunct="1">
                        <a:spcBef>
                          <a:spcPct val="20000"/>
                        </a:spcBef>
                        <a:buFont typeface="Arial" panose="020B0604020202020204" pitchFamily="34" charset="0"/>
                        <a:buChar char="»"/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en-US" altLang="zh-CN" sz="1800" dirty="0">
                          <a:latin typeface="Arial" panose="020B0604020202020204" pitchFamily="34" charset="0"/>
                        </a:rPr>
                        <a:t>0.30</a:t>
                      </a:r>
                      <a:endParaRPr lang="en-US" altLang="zh-CN" sz="1800" dirty="0">
                        <a:latin typeface="Arial" panose="020B0604020202020204" pitchFamily="34" charset="0"/>
                      </a:endParaRPr>
                    </a:p>
                  </a:txBody>
                  <a:tcPr>
                    <a:lnL w="28575" cap="flat" cmpd="sng">
                      <a:solidFill>
                        <a:srgbClr val="003300"/>
                      </a:solidFill>
                      <a:prstDash val="solid"/>
                      <a:miter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rgbClr val="003300"/>
                      </a:solidFill>
                      <a:prstDash val="solid"/>
                      <a:miter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rgbClr val="003300"/>
                      </a:solidFill>
                      <a:prstDash val="solid"/>
                      <a:miter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rgbClr val="003300"/>
                      </a:solidFill>
                      <a:prstDash val="solid"/>
                      <a:miter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8610">
                <a:tc>
                  <a:txBody>
                    <a:bodyPr/>
                    <a:lstStyle>
                      <a:lvl1pPr marL="342900" lvl="0" indent="-342900" algn="l" defTabSz="914400" rtl="0" eaLnBrk="1" latinLnBrk="0" hangingPunct="1">
                        <a:spcBef>
                          <a:spcPct val="20000"/>
                        </a:spcBef>
                        <a:buFont typeface="Arial" panose="020B0604020202020204" pitchFamily="34" charset="0"/>
                        <a:buChar char="•"/>
                        <a:defRPr sz="2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742950" lvl="1" indent="-285750" algn="l" defTabSz="914400" rtl="0" eaLnBrk="1" latinLnBrk="0" hangingPunct="1">
                        <a:spcBef>
                          <a:spcPct val="20000"/>
                        </a:spcBef>
                        <a:buFont typeface="Arial" panose="020B0604020202020204" pitchFamily="34" charset="0"/>
                        <a:buChar char="–"/>
                        <a:defRPr sz="24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1143000" lvl="2" indent="-228600" algn="l" defTabSz="914400" rtl="0" eaLnBrk="1" latinLnBrk="0" hangingPunct="1">
                        <a:spcBef>
                          <a:spcPct val="20000"/>
                        </a:spcBef>
                        <a:buFont typeface="Arial" panose="020B0604020202020204" pitchFamily="34" charset="0"/>
                        <a:buChar char="•"/>
                        <a:defRPr sz="20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600200" lvl="3" indent="-228600" algn="l" defTabSz="914400" rtl="0" eaLnBrk="1" latinLnBrk="0" hangingPunct="1">
                        <a:spcBef>
                          <a:spcPct val="20000"/>
                        </a:spcBef>
                        <a:buFont typeface="Arial" panose="020B0604020202020204" pitchFamily="34" charset="0"/>
                        <a:buChar char="–"/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2057400" lvl="4" indent="-228600" algn="l" defTabSz="914400" rtl="0" eaLnBrk="1" latinLnBrk="0" hangingPunct="1">
                        <a:spcBef>
                          <a:spcPct val="20000"/>
                        </a:spcBef>
                        <a:buFont typeface="Arial" panose="020B0604020202020204" pitchFamily="34" charset="0"/>
                        <a:buChar char="»"/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2000" b="1" dirty="0">
                          <a:latin typeface="Arial" panose="020B0604020202020204" pitchFamily="34" charset="0"/>
                        </a:rPr>
                        <a:t>重力 </a:t>
                      </a:r>
                      <a:r>
                        <a:rPr lang="en-US" altLang="zh-CN" sz="2000" b="1" i="1">
                          <a:latin typeface="Times New Roman" panose="02020603050405020304" pitchFamily="18" charset="0"/>
                        </a:rPr>
                        <a:t>G</a:t>
                      </a:r>
                      <a:r>
                        <a:rPr lang="en-US" altLang="zh-CN" sz="2000" b="1">
                          <a:latin typeface="宋体" panose="02010600030101010101" pitchFamily="2" charset="-122"/>
                        </a:rPr>
                        <a:t>/</a:t>
                      </a:r>
                      <a:r>
                        <a:rPr lang="en-US" altLang="zh-CN" sz="2000" b="1">
                          <a:latin typeface="Times New Roman" panose="02020603050405020304" pitchFamily="18" charset="0"/>
                        </a:rPr>
                        <a:t>N</a:t>
                      </a:r>
                      <a:endParaRPr lang="en-US" altLang="zh-CN" sz="2000" b="1">
                        <a:latin typeface="Times New Roman" panose="02020603050405020304" pitchFamily="18" charset="0"/>
                      </a:endParaRPr>
                    </a:p>
                  </a:txBody>
                  <a:tcPr>
                    <a:lnL w="28575" cap="flat" cmpd="sng">
                      <a:solidFill>
                        <a:srgbClr val="003300"/>
                      </a:solidFill>
                      <a:prstDash val="solid"/>
                      <a:miter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rgbClr val="003300"/>
                      </a:solidFill>
                      <a:prstDash val="solid"/>
                      <a:miter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rgbClr val="003300"/>
                      </a:solidFill>
                      <a:prstDash val="solid"/>
                      <a:miter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rgbClr val="003300"/>
                      </a:solidFill>
                      <a:prstDash val="solid"/>
                      <a:miter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latinLnBrk="0" hangingPunct="1">
                        <a:spcBef>
                          <a:spcPct val="20000"/>
                        </a:spcBef>
                        <a:buFont typeface="Arial" panose="020B0604020202020204" pitchFamily="34" charset="0"/>
                        <a:buChar char="•"/>
                        <a:defRPr sz="2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742950" lvl="1" indent="-285750" algn="l" defTabSz="914400" rtl="0" eaLnBrk="1" latinLnBrk="0" hangingPunct="1">
                        <a:spcBef>
                          <a:spcPct val="20000"/>
                        </a:spcBef>
                        <a:buFont typeface="Arial" panose="020B0604020202020204" pitchFamily="34" charset="0"/>
                        <a:buChar char="–"/>
                        <a:defRPr sz="24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1143000" lvl="2" indent="-228600" algn="l" defTabSz="914400" rtl="0" eaLnBrk="1" latinLnBrk="0" hangingPunct="1">
                        <a:spcBef>
                          <a:spcPct val="20000"/>
                        </a:spcBef>
                        <a:buFont typeface="Arial" panose="020B0604020202020204" pitchFamily="34" charset="0"/>
                        <a:buChar char="•"/>
                        <a:defRPr sz="20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600200" lvl="3" indent="-228600" algn="l" defTabSz="914400" rtl="0" eaLnBrk="1" latinLnBrk="0" hangingPunct="1">
                        <a:spcBef>
                          <a:spcPct val="20000"/>
                        </a:spcBef>
                        <a:buFont typeface="Arial" panose="020B0604020202020204" pitchFamily="34" charset="0"/>
                        <a:buChar char="–"/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2057400" lvl="4" indent="-228600" algn="l" defTabSz="914400" rtl="0" eaLnBrk="1" latinLnBrk="0" hangingPunct="1">
                        <a:spcBef>
                          <a:spcPct val="20000"/>
                        </a:spcBef>
                        <a:buFont typeface="Arial" panose="020B0604020202020204" pitchFamily="34" charset="0"/>
                        <a:buChar char="»"/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endParaRPr lang="zh-CN" altLang="zh-CN" dirty="0">
                        <a:latin typeface="Arial" panose="020B0604020202020204" pitchFamily="34" charset="0"/>
                      </a:endParaRPr>
                    </a:p>
                  </a:txBody>
                  <a:tcPr>
                    <a:lnL w="28575" cap="flat" cmpd="sng">
                      <a:solidFill>
                        <a:srgbClr val="003300"/>
                      </a:solidFill>
                      <a:prstDash val="solid"/>
                      <a:miter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rgbClr val="003300"/>
                      </a:solidFill>
                      <a:prstDash val="solid"/>
                      <a:miter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rgbClr val="003300"/>
                      </a:solidFill>
                      <a:prstDash val="solid"/>
                      <a:miter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rgbClr val="003300"/>
                      </a:solidFill>
                      <a:prstDash val="solid"/>
                      <a:miter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latinLnBrk="0" hangingPunct="1">
                        <a:spcBef>
                          <a:spcPct val="20000"/>
                        </a:spcBef>
                        <a:buFont typeface="Arial" panose="020B0604020202020204" pitchFamily="34" charset="0"/>
                        <a:buChar char="•"/>
                        <a:defRPr sz="2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742950" lvl="1" indent="-285750" algn="l" defTabSz="914400" rtl="0" eaLnBrk="1" latinLnBrk="0" hangingPunct="1">
                        <a:spcBef>
                          <a:spcPct val="20000"/>
                        </a:spcBef>
                        <a:buFont typeface="Arial" panose="020B0604020202020204" pitchFamily="34" charset="0"/>
                        <a:buChar char="–"/>
                        <a:defRPr sz="24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1143000" lvl="2" indent="-228600" algn="l" defTabSz="914400" rtl="0" eaLnBrk="1" latinLnBrk="0" hangingPunct="1">
                        <a:spcBef>
                          <a:spcPct val="20000"/>
                        </a:spcBef>
                        <a:buFont typeface="Arial" panose="020B0604020202020204" pitchFamily="34" charset="0"/>
                        <a:buChar char="•"/>
                        <a:defRPr sz="20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600200" lvl="3" indent="-228600" algn="l" defTabSz="914400" rtl="0" eaLnBrk="1" latinLnBrk="0" hangingPunct="1">
                        <a:spcBef>
                          <a:spcPct val="20000"/>
                        </a:spcBef>
                        <a:buFont typeface="Arial" panose="020B0604020202020204" pitchFamily="34" charset="0"/>
                        <a:buChar char="–"/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2057400" lvl="4" indent="-228600" algn="l" defTabSz="914400" rtl="0" eaLnBrk="1" latinLnBrk="0" hangingPunct="1">
                        <a:spcBef>
                          <a:spcPct val="20000"/>
                        </a:spcBef>
                        <a:buFont typeface="Arial" panose="020B0604020202020204" pitchFamily="34" charset="0"/>
                        <a:buChar char="»"/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endParaRPr lang="zh-CN" altLang="zh-CN" dirty="0">
                        <a:latin typeface="Arial" panose="020B0604020202020204" pitchFamily="34" charset="0"/>
                      </a:endParaRPr>
                    </a:p>
                  </a:txBody>
                  <a:tcPr>
                    <a:lnL w="28575" cap="flat" cmpd="sng">
                      <a:solidFill>
                        <a:srgbClr val="003300"/>
                      </a:solidFill>
                      <a:prstDash val="solid"/>
                      <a:miter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rgbClr val="003300"/>
                      </a:solidFill>
                      <a:prstDash val="solid"/>
                      <a:miter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rgbClr val="003300"/>
                      </a:solidFill>
                      <a:prstDash val="solid"/>
                      <a:miter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rgbClr val="003300"/>
                      </a:solidFill>
                      <a:prstDash val="solid"/>
                      <a:miter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latinLnBrk="0" hangingPunct="1">
                        <a:spcBef>
                          <a:spcPct val="20000"/>
                        </a:spcBef>
                        <a:buFont typeface="Arial" panose="020B0604020202020204" pitchFamily="34" charset="0"/>
                        <a:buChar char="•"/>
                        <a:defRPr sz="2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742950" lvl="1" indent="-285750" algn="l" defTabSz="914400" rtl="0" eaLnBrk="1" latinLnBrk="0" hangingPunct="1">
                        <a:spcBef>
                          <a:spcPct val="20000"/>
                        </a:spcBef>
                        <a:buFont typeface="Arial" panose="020B0604020202020204" pitchFamily="34" charset="0"/>
                        <a:buChar char="–"/>
                        <a:defRPr sz="24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1143000" lvl="2" indent="-228600" algn="l" defTabSz="914400" rtl="0" eaLnBrk="1" latinLnBrk="0" hangingPunct="1">
                        <a:spcBef>
                          <a:spcPct val="20000"/>
                        </a:spcBef>
                        <a:buFont typeface="Arial" panose="020B0604020202020204" pitchFamily="34" charset="0"/>
                        <a:buChar char="•"/>
                        <a:defRPr sz="20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600200" lvl="3" indent="-228600" algn="l" defTabSz="914400" rtl="0" eaLnBrk="1" latinLnBrk="0" hangingPunct="1">
                        <a:spcBef>
                          <a:spcPct val="20000"/>
                        </a:spcBef>
                        <a:buFont typeface="Arial" panose="020B0604020202020204" pitchFamily="34" charset="0"/>
                        <a:buChar char="–"/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2057400" lvl="4" indent="-228600" algn="l" defTabSz="914400" rtl="0" eaLnBrk="1" latinLnBrk="0" hangingPunct="1">
                        <a:spcBef>
                          <a:spcPct val="20000"/>
                        </a:spcBef>
                        <a:buFont typeface="Arial" panose="020B0604020202020204" pitchFamily="34" charset="0"/>
                        <a:buChar char="»"/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endParaRPr lang="zh-CN" altLang="zh-CN" dirty="0">
                        <a:latin typeface="Arial" panose="020B0604020202020204" pitchFamily="34" charset="0"/>
                      </a:endParaRPr>
                    </a:p>
                  </a:txBody>
                  <a:tcPr>
                    <a:lnL w="28575" cap="flat" cmpd="sng">
                      <a:solidFill>
                        <a:srgbClr val="003300"/>
                      </a:solidFill>
                      <a:prstDash val="solid"/>
                      <a:miter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rgbClr val="003300"/>
                      </a:solidFill>
                      <a:prstDash val="solid"/>
                      <a:miter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rgbClr val="003300"/>
                      </a:solidFill>
                      <a:prstDash val="solid"/>
                      <a:miter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rgbClr val="003300"/>
                      </a:solidFill>
                      <a:prstDash val="solid"/>
                      <a:miter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latinLnBrk="0" hangingPunct="1">
                        <a:spcBef>
                          <a:spcPct val="20000"/>
                        </a:spcBef>
                        <a:buFont typeface="Arial" panose="020B0604020202020204" pitchFamily="34" charset="0"/>
                        <a:buChar char="•"/>
                        <a:defRPr sz="2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742950" lvl="1" indent="-285750" algn="l" defTabSz="914400" rtl="0" eaLnBrk="1" latinLnBrk="0" hangingPunct="1">
                        <a:spcBef>
                          <a:spcPct val="20000"/>
                        </a:spcBef>
                        <a:buFont typeface="Arial" panose="020B0604020202020204" pitchFamily="34" charset="0"/>
                        <a:buChar char="–"/>
                        <a:defRPr sz="24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1143000" lvl="2" indent="-228600" algn="l" defTabSz="914400" rtl="0" eaLnBrk="1" latinLnBrk="0" hangingPunct="1">
                        <a:spcBef>
                          <a:spcPct val="20000"/>
                        </a:spcBef>
                        <a:buFont typeface="Arial" panose="020B0604020202020204" pitchFamily="34" charset="0"/>
                        <a:buChar char="•"/>
                        <a:defRPr sz="20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600200" lvl="3" indent="-228600" algn="l" defTabSz="914400" rtl="0" eaLnBrk="1" latinLnBrk="0" hangingPunct="1">
                        <a:spcBef>
                          <a:spcPct val="20000"/>
                        </a:spcBef>
                        <a:buFont typeface="Arial" panose="020B0604020202020204" pitchFamily="34" charset="0"/>
                        <a:buChar char="–"/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2057400" lvl="4" indent="-228600" algn="l" defTabSz="914400" rtl="0" eaLnBrk="1" latinLnBrk="0" hangingPunct="1">
                        <a:spcBef>
                          <a:spcPct val="20000"/>
                        </a:spcBef>
                        <a:buFont typeface="Arial" panose="020B0604020202020204" pitchFamily="34" charset="0"/>
                        <a:buChar char="»"/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endParaRPr lang="zh-CN" altLang="zh-CN" dirty="0">
                        <a:latin typeface="Arial" panose="020B0604020202020204" pitchFamily="34" charset="0"/>
                      </a:endParaRPr>
                    </a:p>
                  </a:txBody>
                  <a:tcPr>
                    <a:lnL w="28575" cap="flat" cmpd="sng">
                      <a:solidFill>
                        <a:srgbClr val="003300"/>
                      </a:solidFill>
                      <a:prstDash val="solid"/>
                      <a:miter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rgbClr val="003300"/>
                      </a:solidFill>
                      <a:prstDash val="solid"/>
                      <a:miter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rgbClr val="003300"/>
                      </a:solidFill>
                      <a:prstDash val="solid"/>
                      <a:miter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rgbClr val="003300"/>
                      </a:solidFill>
                      <a:prstDash val="solid"/>
                      <a:miter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latinLnBrk="0" hangingPunct="1">
                        <a:spcBef>
                          <a:spcPct val="20000"/>
                        </a:spcBef>
                        <a:buFont typeface="Arial" panose="020B0604020202020204" pitchFamily="34" charset="0"/>
                        <a:buChar char="•"/>
                        <a:defRPr sz="2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742950" lvl="1" indent="-285750" algn="l" defTabSz="914400" rtl="0" eaLnBrk="1" latinLnBrk="0" hangingPunct="1">
                        <a:spcBef>
                          <a:spcPct val="20000"/>
                        </a:spcBef>
                        <a:buFont typeface="Arial" panose="020B0604020202020204" pitchFamily="34" charset="0"/>
                        <a:buChar char="–"/>
                        <a:defRPr sz="24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1143000" lvl="2" indent="-228600" algn="l" defTabSz="914400" rtl="0" eaLnBrk="1" latinLnBrk="0" hangingPunct="1">
                        <a:spcBef>
                          <a:spcPct val="20000"/>
                        </a:spcBef>
                        <a:buFont typeface="Arial" panose="020B0604020202020204" pitchFamily="34" charset="0"/>
                        <a:buChar char="•"/>
                        <a:defRPr sz="20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600200" lvl="3" indent="-228600" algn="l" defTabSz="914400" rtl="0" eaLnBrk="1" latinLnBrk="0" hangingPunct="1">
                        <a:spcBef>
                          <a:spcPct val="20000"/>
                        </a:spcBef>
                        <a:buFont typeface="Arial" panose="020B0604020202020204" pitchFamily="34" charset="0"/>
                        <a:buChar char="–"/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2057400" lvl="4" indent="-228600" algn="l" defTabSz="914400" rtl="0" eaLnBrk="1" latinLnBrk="0" hangingPunct="1">
                        <a:spcBef>
                          <a:spcPct val="20000"/>
                        </a:spcBef>
                        <a:buFont typeface="Arial" panose="020B0604020202020204" pitchFamily="34" charset="0"/>
                        <a:buChar char="»"/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endParaRPr lang="zh-CN" altLang="zh-CN" dirty="0">
                        <a:latin typeface="Arial" panose="020B0604020202020204" pitchFamily="34" charset="0"/>
                      </a:endParaRPr>
                    </a:p>
                  </a:txBody>
                  <a:tcPr>
                    <a:lnL w="28575" cap="flat" cmpd="sng">
                      <a:solidFill>
                        <a:srgbClr val="003300"/>
                      </a:solidFill>
                      <a:prstDash val="solid"/>
                      <a:miter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rgbClr val="003300"/>
                      </a:solidFill>
                      <a:prstDash val="solid"/>
                      <a:miter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rgbClr val="003300"/>
                      </a:solidFill>
                      <a:prstDash val="solid"/>
                      <a:miter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rgbClr val="003300"/>
                      </a:solidFill>
                      <a:prstDash val="solid"/>
                      <a:miter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latinLnBrk="0" hangingPunct="1">
                        <a:spcBef>
                          <a:spcPct val="20000"/>
                        </a:spcBef>
                        <a:buFont typeface="Arial" panose="020B0604020202020204" pitchFamily="34" charset="0"/>
                        <a:buChar char="•"/>
                        <a:defRPr sz="2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742950" lvl="1" indent="-285750" algn="l" defTabSz="914400" rtl="0" eaLnBrk="1" latinLnBrk="0" hangingPunct="1">
                        <a:spcBef>
                          <a:spcPct val="20000"/>
                        </a:spcBef>
                        <a:buFont typeface="Arial" panose="020B0604020202020204" pitchFamily="34" charset="0"/>
                        <a:buChar char="–"/>
                        <a:defRPr sz="24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1143000" lvl="2" indent="-228600" algn="l" defTabSz="914400" rtl="0" eaLnBrk="1" latinLnBrk="0" hangingPunct="1">
                        <a:spcBef>
                          <a:spcPct val="20000"/>
                        </a:spcBef>
                        <a:buFont typeface="Arial" panose="020B0604020202020204" pitchFamily="34" charset="0"/>
                        <a:buChar char="•"/>
                        <a:defRPr sz="20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600200" lvl="3" indent="-228600" algn="l" defTabSz="914400" rtl="0" eaLnBrk="1" latinLnBrk="0" hangingPunct="1">
                        <a:spcBef>
                          <a:spcPct val="20000"/>
                        </a:spcBef>
                        <a:buFont typeface="Arial" panose="020B0604020202020204" pitchFamily="34" charset="0"/>
                        <a:buChar char="–"/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2057400" lvl="4" indent="-228600" algn="l" defTabSz="914400" rtl="0" eaLnBrk="1" latinLnBrk="0" hangingPunct="1">
                        <a:spcBef>
                          <a:spcPct val="20000"/>
                        </a:spcBef>
                        <a:buFont typeface="Arial" panose="020B0604020202020204" pitchFamily="34" charset="0"/>
                        <a:buChar char="»"/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endParaRPr lang="zh-CN" altLang="zh-CN" dirty="0">
                        <a:latin typeface="Arial" panose="020B0604020202020204" pitchFamily="34" charset="0"/>
                      </a:endParaRPr>
                    </a:p>
                  </a:txBody>
                  <a:tcPr>
                    <a:lnL w="28575" cap="flat" cmpd="sng">
                      <a:solidFill>
                        <a:srgbClr val="003300"/>
                      </a:solidFill>
                      <a:prstDash val="solid"/>
                      <a:miter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rgbClr val="003300"/>
                      </a:solidFill>
                      <a:prstDash val="solid"/>
                      <a:miter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rgbClr val="003300"/>
                      </a:solidFill>
                      <a:prstDash val="solid"/>
                      <a:miter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rgbClr val="003300"/>
                      </a:solidFill>
                      <a:prstDash val="solid"/>
                      <a:miter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3" name="Rectangle 55"/>
          <p:cNvSpPr/>
          <p:nvPr/>
        </p:nvSpPr>
        <p:spPr>
          <a:xfrm>
            <a:off x="831850" y="2236470"/>
            <a:ext cx="5777865" cy="319405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marL="342900" indent="-342900">
              <a:spcBef>
                <a:spcPct val="20000"/>
              </a:spcBef>
            </a:pPr>
            <a:r>
              <a:rPr lang="en-US" altLang="zh-CN" sz="20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2.</a:t>
            </a:r>
            <a:r>
              <a:rPr lang="zh-CN" altLang="en-US" sz="20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逐次增挂钩码，测出对应重力，记录数据：</a:t>
            </a:r>
            <a:endParaRPr lang="zh-CN" altLang="en-US" sz="2000" dirty="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5" name="Rectangle 55"/>
          <p:cNvSpPr/>
          <p:nvPr/>
        </p:nvSpPr>
        <p:spPr>
          <a:xfrm>
            <a:off x="792480" y="3822065"/>
            <a:ext cx="5777865" cy="319405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marL="342900" indent="-342900">
              <a:spcBef>
                <a:spcPct val="20000"/>
              </a:spcBef>
            </a:pPr>
            <a:r>
              <a:rPr lang="en-US" altLang="zh-CN" sz="20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3.</a:t>
            </a:r>
            <a:r>
              <a:rPr lang="en-US" altLang="zh-CN" sz="2000" dirty="0">
                <a:latin typeface="微软雅黑" panose="020B0503020204020204" charset="-122"/>
                <a:ea typeface="微软雅黑" panose="020B0503020204020204" charset="-122"/>
                <a:sym typeface="+mn-ea"/>
              </a:rPr>
              <a:t>画出重力跟质量关系的图象</a:t>
            </a:r>
            <a:endParaRPr lang="en-US" altLang="zh-CN" sz="2000" dirty="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cxnSp>
        <p:nvCxnSpPr>
          <p:cNvPr id="6" name="直接连接符 5"/>
          <p:cNvCxnSpPr/>
          <p:nvPr/>
        </p:nvCxnSpPr>
        <p:spPr>
          <a:xfrm flipH="1">
            <a:off x="1324610" y="4561840"/>
            <a:ext cx="1714500" cy="1701165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7" name="组合 6"/>
          <p:cNvGrpSpPr/>
          <p:nvPr/>
        </p:nvGrpSpPr>
        <p:grpSpPr>
          <a:xfrm>
            <a:off x="1217295" y="4137065"/>
            <a:ext cx="2627472" cy="2451232"/>
            <a:chOff x="385" y="1212"/>
            <a:chExt cx="3252" cy="3034"/>
          </a:xfrm>
        </p:grpSpPr>
        <p:grpSp>
          <p:nvGrpSpPr>
            <p:cNvPr id="10" name="组合 9"/>
            <p:cNvGrpSpPr/>
            <p:nvPr/>
          </p:nvGrpSpPr>
          <p:grpSpPr>
            <a:xfrm>
              <a:off x="517" y="1420"/>
              <a:ext cx="2611" cy="2428"/>
              <a:chOff x="583" y="1253"/>
              <a:chExt cx="2779" cy="2585"/>
            </a:xfrm>
          </p:grpSpPr>
          <p:sp>
            <p:nvSpPr>
              <p:cNvPr id="11" name="直接连接符 10"/>
              <p:cNvSpPr/>
              <p:nvPr/>
            </p:nvSpPr>
            <p:spPr>
              <a:xfrm flipV="1">
                <a:off x="583" y="1253"/>
                <a:ext cx="1" cy="2585"/>
              </a:xfrm>
              <a:prstGeom prst="line">
                <a:avLst/>
              </a:prstGeom>
              <a:ln w="19050" cap="flat" cmpd="sng">
                <a:solidFill>
                  <a:schemeClr val="tx1"/>
                </a:solidFill>
                <a:prstDash val="solid"/>
                <a:headEnd type="none" w="med" len="med"/>
                <a:tailEnd type="arrow" w="med" len="lg"/>
              </a:ln>
            </p:spPr>
          </p:sp>
          <p:sp>
            <p:nvSpPr>
              <p:cNvPr id="12" name="直接连接符 11"/>
              <p:cNvSpPr/>
              <p:nvPr/>
            </p:nvSpPr>
            <p:spPr>
              <a:xfrm rot="5400000" flipV="1">
                <a:off x="1973" y="2449"/>
                <a:ext cx="0" cy="2778"/>
              </a:xfrm>
              <a:prstGeom prst="line">
                <a:avLst/>
              </a:prstGeom>
              <a:ln w="19050" cap="flat" cmpd="sng">
                <a:solidFill>
                  <a:schemeClr val="tx1"/>
                </a:solidFill>
                <a:prstDash val="solid"/>
                <a:headEnd type="none" w="med" len="med"/>
                <a:tailEnd type="arrow" w="med" len="lg"/>
              </a:ln>
            </p:spPr>
          </p:sp>
          <p:grpSp>
            <p:nvGrpSpPr>
              <p:cNvPr id="13" name="组合 12"/>
              <p:cNvGrpSpPr/>
              <p:nvPr/>
            </p:nvGrpSpPr>
            <p:grpSpPr>
              <a:xfrm>
                <a:off x="583" y="1423"/>
                <a:ext cx="2580" cy="2268"/>
                <a:chOff x="583" y="1423"/>
                <a:chExt cx="2580" cy="2268"/>
              </a:xfrm>
            </p:grpSpPr>
            <p:sp>
              <p:nvSpPr>
                <p:cNvPr id="14" name="直接连接符 13"/>
                <p:cNvSpPr/>
                <p:nvPr/>
              </p:nvSpPr>
              <p:spPr>
                <a:xfrm>
                  <a:off x="583" y="1423"/>
                  <a:ext cx="2580" cy="0"/>
                </a:xfrm>
                <a:prstGeom prst="line">
                  <a:avLst/>
                </a:prstGeom>
                <a:ln w="9525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15" name="直接连接符 14"/>
                <p:cNvSpPr/>
                <p:nvPr/>
              </p:nvSpPr>
              <p:spPr>
                <a:xfrm>
                  <a:off x="583" y="1565"/>
                  <a:ext cx="2580" cy="0"/>
                </a:xfrm>
                <a:prstGeom prst="line">
                  <a:avLst/>
                </a:prstGeom>
                <a:ln w="9525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16" name="直接连接符 15"/>
                <p:cNvSpPr/>
                <p:nvPr/>
              </p:nvSpPr>
              <p:spPr>
                <a:xfrm>
                  <a:off x="583" y="1706"/>
                  <a:ext cx="2580" cy="0"/>
                </a:xfrm>
                <a:prstGeom prst="line">
                  <a:avLst/>
                </a:prstGeom>
                <a:ln w="9525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17" name="直接连接符 16"/>
                <p:cNvSpPr/>
                <p:nvPr/>
              </p:nvSpPr>
              <p:spPr>
                <a:xfrm>
                  <a:off x="583" y="1848"/>
                  <a:ext cx="2580" cy="0"/>
                </a:xfrm>
                <a:prstGeom prst="line">
                  <a:avLst/>
                </a:prstGeom>
                <a:ln w="9525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18" name="直接连接符 17"/>
                <p:cNvSpPr/>
                <p:nvPr/>
              </p:nvSpPr>
              <p:spPr>
                <a:xfrm>
                  <a:off x="583" y="1990"/>
                  <a:ext cx="2580" cy="0"/>
                </a:xfrm>
                <a:prstGeom prst="line">
                  <a:avLst/>
                </a:prstGeom>
                <a:ln w="9525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19" name="直接连接符 18"/>
                <p:cNvSpPr/>
                <p:nvPr/>
              </p:nvSpPr>
              <p:spPr>
                <a:xfrm>
                  <a:off x="583" y="2132"/>
                  <a:ext cx="2580" cy="0"/>
                </a:xfrm>
                <a:prstGeom prst="line">
                  <a:avLst/>
                </a:prstGeom>
                <a:ln w="9525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20" name="直接连接符 19"/>
                <p:cNvSpPr/>
                <p:nvPr/>
              </p:nvSpPr>
              <p:spPr>
                <a:xfrm>
                  <a:off x="583" y="2273"/>
                  <a:ext cx="2580" cy="0"/>
                </a:xfrm>
                <a:prstGeom prst="line">
                  <a:avLst/>
                </a:prstGeom>
                <a:ln w="9525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21" name="直接连接符 20"/>
                <p:cNvSpPr/>
                <p:nvPr/>
              </p:nvSpPr>
              <p:spPr>
                <a:xfrm>
                  <a:off x="583" y="2415"/>
                  <a:ext cx="2580" cy="0"/>
                </a:xfrm>
                <a:prstGeom prst="line">
                  <a:avLst/>
                </a:prstGeom>
                <a:ln w="9525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22" name="直接连接符 21"/>
                <p:cNvSpPr/>
                <p:nvPr/>
              </p:nvSpPr>
              <p:spPr>
                <a:xfrm>
                  <a:off x="583" y="2557"/>
                  <a:ext cx="2580" cy="0"/>
                </a:xfrm>
                <a:prstGeom prst="line">
                  <a:avLst/>
                </a:prstGeom>
                <a:ln w="9525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23" name="直接连接符 22"/>
                <p:cNvSpPr/>
                <p:nvPr/>
              </p:nvSpPr>
              <p:spPr>
                <a:xfrm>
                  <a:off x="583" y="2699"/>
                  <a:ext cx="2580" cy="0"/>
                </a:xfrm>
                <a:prstGeom prst="line">
                  <a:avLst/>
                </a:prstGeom>
                <a:ln w="9525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24" name="直接连接符 23"/>
                <p:cNvSpPr/>
                <p:nvPr/>
              </p:nvSpPr>
              <p:spPr>
                <a:xfrm>
                  <a:off x="583" y="2840"/>
                  <a:ext cx="2580" cy="0"/>
                </a:xfrm>
                <a:prstGeom prst="line">
                  <a:avLst/>
                </a:prstGeom>
                <a:ln w="9525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25" name="直接连接符 24"/>
                <p:cNvSpPr/>
                <p:nvPr/>
              </p:nvSpPr>
              <p:spPr>
                <a:xfrm>
                  <a:off x="583" y="2982"/>
                  <a:ext cx="2580" cy="0"/>
                </a:xfrm>
                <a:prstGeom prst="line">
                  <a:avLst/>
                </a:prstGeom>
                <a:ln w="9525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26" name="直接连接符 25"/>
                <p:cNvSpPr/>
                <p:nvPr/>
              </p:nvSpPr>
              <p:spPr>
                <a:xfrm>
                  <a:off x="583" y="3124"/>
                  <a:ext cx="2580" cy="0"/>
                </a:xfrm>
                <a:prstGeom prst="line">
                  <a:avLst/>
                </a:prstGeom>
                <a:ln w="9525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27" name="直接连接符 26"/>
                <p:cNvSpPr/>
                <p:nvPr/>
              </p:nvSpPr>
              <p:spPr>
                <a:xfrm>
                  <a:off x="583" y="3266"/>
                  <a:ext cx="2580" cy="0"/>
                </a:xfrm>
                <a:prstGeom prst="line">
                  <a:avLst/>
                </a:prstGeom>
                <a:ln w="9525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28" name="直接连接符 27"/>
                <p:cNvSpPr/>
                <p:nvPr/>
              </p:nvSpPr>
              <p:spPr>
                <a:xfrm>
                  <a:off x="583" y="3407"/>
                  <a:ext cx="2580" cy="0"/>
                </a:xfrm>
                <a:prstGeom prst="line">
                  <a:avLst/>
                </a:prstGeom>
                <a:ln w="9525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29" name="直接连接符 28"/>
                <p:cNvSpPr/>
                <p:nvPr/>
              </p:nvSpPr>
              <p:spPr>
                <a:xfrm>
                  <a:off x="583" y="3549"/>
                  <a:ext cx="2580" cy="0"/>
                </a:xfrm>
                <a:prstGeom prst="line">
                  <a:avLst/>
                </a:prstGeom>
                <a:ln w="9525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30" name="直接连接符 29"/>
                <p:cNvSpPr/>
                <p:nvPr/>
              </p:nvSpPr>
              <p:spPr>
                <a:xfrm>
                  <a:off x="583" y="3691"/>
                  <a:ext cx="2580" cy="0"/>
                </a:xfrm>
                <a:prstGeom prst="line">
                  <a:avLst/>
                </a:prstGeom>
                <a:ln w="9525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</p:grpSp>
          <p:grpSp>
            <p:nvGrpSpPr>
              <p:cNvPr id="31" name="组合 30"/>
              <p:cNvGrpSpPr/>
              <p:nvPr/>
            </p:nvGrpSpPr>
            <p:grpSpPr>
              <a:xfrm>
                <a:off x="735" y="1423"/>
                <a:ext cx="2428" cy="2410"/>
                <a:chOff x="300" y="1536"/>
                <a:chExt cx="2268" cy="2297"/>
              </a:xfrm>
            </p:grpSpPr>
            <p:sp>
              <p:nvSpPr>
                <p:cNvPr id="32" name="直接连接符 31"/>
                <p:cNvSpPr/>
                <p:nvPr/>
              </p:nvSpPr>
              <p:spPr>
                <a:xfrm>
                  <a:off x="300" y="1536"/>
                  <a:ext cx="0" cy="2297"/>
                </a:xfrm>
                <a:prstGeom prst="line">
                  <a:avLst/>
                </a:prstGeom>
                <a:ln w="9525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33" name="直接连接符 32"/>
                <p:cNvSpPr/>
                <p:nvPr/>
              </p:nvSpPr>
              <p:spPr>
                <a:xfrm>
                  <a:off x="442" y="1536"/>
                  <a:ext cx="0" cy="2297"/>
                </a:xfrm>
                <a:prstGeom prst="line">
                  <a:avLst/>
                </a:prstGeom>
                <a:ln w="9525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34" name="直接连接符 33"/>
                <p:cNvSpPr/>
                <p:nvPr/>
              </p:nvSpPr>
              <p:spPr>
                <a:xfrm>
                  <a:off x="584" y="1536"/>
                  <a:ext cx="0" cy="2297"/>
                </a:xfrm>
                <a:prstGeom prst="line">
                  <a:avLst/>
                </a:prstGeom>
                <a:ln w="9525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35" name="直接连接符 34"/>
                <p:cNvSpPr/>
                <p:nvPr/>
              </p:nvSpPr>
              <p:spPr>
                <a:xfrm>
                  <a:off x="725" y="1536"/>
                  <a:ext cx="0" cy="2297"/>
                </a:xfrm>
                <a:prstGeom prst="line">
                  <a:avLst/>
                </a:prstGeom>
                <a:ln w="9525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36" name="直接连接符 35"/>
                <p:cNvSpPr/>
                <p:nvPr/>
              </p:nvSpPr>
              <p:spPr>
                <a:xfrm>
                  <a:off x="867" y="1536"/>
                  <a:ext cx="0" cy="2297"/>
                </a:xfrm>
                <a:prstGeom prst="line">
                  <a:avLst/>
                </a:prstGeom>
                <a:ln w="9525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37" name="直接连接符 36"/>
                <p:cNvSpPr/>
                <p:nvPr/>
              </p:nvSpPr>
              <p:spPr>
                <a:xfrm>
                  <a:off x="1009" y="1536"/>
                  <a:ext cx="0" cy="2297"/>
                </a:xfrm>
                <a:prstGeom prst="line">
                  <a:avLst/>
                </a:prstGeom>
                <a:ln w="9525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38" name="直接连接符 37"/>
                <p:cNvSpPr/>
                <p:nvPr/>
              </p:nvSpPr>
              <p:spPr>
                <a:xfrm>
                  <a:off x="1151" y="1536"/>
                  <a:ext cx="0" cy="2297"/>
                </a:xfrm>
                <a:prstGeom prst="line">
                  <a:avLst/>
                </a:prstGeom>
                <a:ln w="9525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39" name="直接连接符 38"/>
                <p:cNvSpPr/>
                <p:nvPr/>
              </p:nvSpPr>
              <p:spPr>
                <a:xfrm>
                  <a:off x="1293" y="1536"/>
                  <a:ext cx="0" cy="2297"/>
                </a:xfrm>
                <a:prstGeom prst="line">
                  <a:avLst/>
                </a:prstGeom>
                <a:ln w="9525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40" name="直接连接符 39"/>
                <p:cNvSpPr/>
                <p:nvPr/>
              </p:nvSpPr>
              <p:spPr>
                <a:xfrm>
                  <a:off x="1434" y="1536"/>
                  <a:ext cx="0" cy="2297"/>
                </a:xfrm>
                <a:prstGeom prst="line">
                  <a:avLst/>
                </a:prstGeom>
                <a:ln w="9525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41" name="直接连接符 40"/>
                <p:cNvSpPr/>
                <p:nvPr/>
              </p:nvSpPr>
              <p:spPr>
                <a:xfrm>
                  <a:off x="1576" y="1536"/>
                  <a:ext cx="0" cy="2297"/>
                </a:xfrm>
                <a:prstGeom prst="line">
                  <a:avLst/>
                </a:prstGeom>
                <a:ln w="9525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42" name="直接连接符 41"/>
                <p:cNvSpPr/>
                <p:nvPr/>
              </p:nvSpPr>
              <p:spPr>
                <a:xfrm>
                  <a:off x="1718" y="1536"/>
                  <a:ext cx="0" cy="2297"/>
                </a:xfrm>
                <a:prstGeom prst="line">
                  <a:avLst/>
                </a:prstGeom>
                <a:ln w="9525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43" name="直接连接符 42"/>
                <p:cNvSpPr/>
                <p:nvPr/>
              </p:nvSpPr>
              <p:spPr>
                <a:xfrm>
                  <a:off x="1860" y="1536"/>
                  <a:ext cx="0" cy="2297"/>
                </a:xfrm>
                <a:prstGeom prst="line">
                  <a:avLst/>
                </a:prstGeom>
                <a:ln w="9525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44" name="直接连接符 43"/>
                <p:cNvSpPr/>
                <p:nvPr/>
              </p:nvSpPr>
              <p:spPr>
                <a:xfrm>
                  <a:off x="2002" y="1536"/>
                  <a:ext cx="0" cy="2297"/>
                </a:xfrm>
                <a:prstGeom prst="line">
                  <a:avLst/>
                </a:prstGeom>
                <a:ln w="9525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45" name="直接连接符 44"/>
                <p:cNvSpPr/>
                <p:nvPr/>
              </p:nvSpPr>
              <p:spPr>
                <a:xfrm>
                  <a:off x="2143" y="1536"/>
                  <a:ext cx="0" cy="2297"/>
                </a:xfrm>
                <a:prstGeom prst="line">
                  <a:avLst/>
                </a:prstGeom>
                <a:ln w="9525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46" name="直接连接符 45"/>
                <p:cNvSpPr/>
                <p:nvPr/>
              </p:nvSpPr>
              <p:spPr>
                <a:xfrm>
                  <a:off x="2285" y="1536"/>
                  <a:ext cx="0" cy="2297"/>
                </a:xfrm>
                <a:prstGeom prst="line">
                  <a:avLst/>
                </a:prstGeom>
                <a:ln w="9525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47" name="直接连接符 46"/>
                <p:cNvSpPr/>
                <p:nvPr/>
              </p:nvSpPr>
              <p:spPr>
                <a:xfrm>
                  <a:off x="2426" y="1536"/>
                  <a:ext cx="0" cy="2297"/>
                </a:xfrm>
                <a:prstGeom prst="line">
                  <a:avLst/>
                </a:prstGeom>
                <a:ln w="9525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48" name="直接连接符 47"/>
                <p:cNvSpPr/>
                <p:nvPr/>
              </p:nvSpPr>
              <p:spPr>
                <a:xfrm>
                  <a:off x="2568" y="1536"/>
                  <a:ext cx="0" cy="2297"/>
                </a:xfrm>
                <a:prstGeom prst="line">
                  <a:avLst/>
                </a:prstGeom>
                <a:ln w="9525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</p:grpSp>
        </p:grpSp>
        <p:sp>
          <p:nvSpPr>
            <p:cNvPr id="49" name="文本框 48"/>
            <p:cNvSpPr txBox="1"/>
            <p:nvPr/>
          </p:nvSpPr>
          <p:spPr>
            <a:xfrm>
              <a:off x="2352" y="3788"/>
              <a:ext cx="1285" cy="456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b="1" i="1">
                  <a:latin typeface="Times New Roman" panose="02020603050405020304" pitchFamily="18" charset="0"/>
                </a:rPr>
                <a:t>m</a:t>
              </a:r>
              <a:r>
                <a:rPr lang="en-US" altLang="zh-CN" b="1">
                  <a:latin typeface="Times New Roman" panose="02020603050405020304" pitchFamily="18" charset="0"/>
                </a:rPr>
                <a:t>/kg</a:t>
              </a:r>
              <a:endParaRPr lang="en-US" altLang="zh-CN" b="1">
                <a:latin typeface="Times New Roman" panose="02020603050405020304" pitchFamily="18" charset="0"/>
              </a:endParaRPr>
            </a:p>
          </p:txBody>
        </p:sp>
        <p:sp>
          <p:nvSpPr>
            <p:cNvPr id="50" name="文本框 49"/>
            <p:cNvSpPr txBox="1"/>
            <p:nvPr/>
          </p:nvSpPr>
          <p:spPr>
            <a:xfrm>
              <a:off x="518" y="1212"/>
              <a:ext cx="998" cy="456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b="1" i="1">
                  <a:latin typeface="Times New Roman" panose="02020603050405020304" pitchFamily="18" charset="0"/>
                </a:rPr>
                <a:t>G </a:t>
              </a:r>
              <a:r>
                <a:rPr lang="en-US" altLang="zh-CN" b="1">
                  <a:latin typeface="Times New Roman" panose="02020603050405020304" pitchFamily="18" charset="0"/>
                </a:rPr>
                <a:t>/N</a:t>
              </a:r>
              <a:endParaRPr lang="en-US" altLang="zh-CN" b="1">
                <a:latin typeface="Times New Roman" panose="02020603050405020304" pitchFamily="18" charset="0"/>
              </a:endParaRPr>
            </a:p>
          </p:txBody>
        </p:sp>
        <p:sp>
          <p:nvSpPr>
            <p:cNvPr id="51" name="文本框 50"/>
            <p:cNvSpPr txBox="1"/>
            <p:nvPr/>
          </p:nvSpPr>
          <p:spPr>
            <a:xfrm>
              <a:off x="385" y="3790"/>
              <a:ext cx="187" cy="456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b="1">
                  <a:latin typeface="Times New Roman" panose="02020603050405020304" pitchFamily="18" charset="0"/>
                </a:rPr>
                <a:t>0</a:t>
              </a:r>
              <a:endParaRPr lang="en-US" altLang="zh-CN" b="1">
                <a:latin typeface="Times New Roman" panose="02020603050405020304" pitchFamily="18" charset="0"/>
              </a:endParaRPr>
            </a:p>
          </p:txBody>
        </p:sp>
      </p:grpSp>
      <p:sp>
        <p:nvSpPr>
          <p:cNvPr id="52" name="TextBox 1"/>
          <p:cNvSpPr txBox="1"/>
          <p:nvPr/>
        </p:nvSpPr>
        <p:spPr>
          <a:xfrm>
            <a:off x="3844925" y="5032375"/>
            <a:ext cx="4915535" cy="95313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zh-CN" altLang="en-US" sz="2800" b="1">
                <a:latin typeface="微软雅黑" panose="020B0503020204020204" charset="-122"/>
                <a:ea typeface="微软雅黑" panose="020B0503020204020204" charset="-122"/>
              </a:rPr>
              <a:t>结论：物体所受的重力跟它的质量成正比。</a:t>
            </a:r>
            <a:endParaRPr lang="zh-CN" altLang="en-US" sz="2800" b="1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53" name="TextBox 7"/>
          <p:cNvSpPr txBox="1"/>
          <p:nvPr/>
        </p:nvSpPr>
        <p:spPr>
          <a:xfrm>
            <a:off x="4450080" y="4259580"/>
            <a:ext cx="4737100" cy="56515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10000"/>
              </a:lnSpc>
            </a:pP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  </a:t>
            </a:r>
            <a:r>
              <a:rPr lang="zh-CN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新宋体" panose="02010609030101010101" charset="-122"/>
                <a:ea typeface="新宋体" panose="02010609030101010101" charset="-122"/>
              </a:rPr>
              <a:t>要使弹簧测力计的轴线在竖直方向上。</a:t>
            </a:r>
            <a:endParaRPr lang="zh-CN" altLang="en-US" sz="2000" dirty="0">
              <a:solidFill>
                <a:schemeClr val="tx1">
                  <a:lumMod val="75000"/>
                  <a:lumOff val="25000"/>
                </a:schemeClr>
              </a:solidFill>
              <a:latin typeface="新宋体" panose="02010609030101010101" charset="-122"/>
              <a:ea typeface="新宋体" panose="02010609030101010101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82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82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247" grpId="0"/>
      <p:bldP spid="8" grpId="0"/>
      <p:bldP spid="3" grpId="0"/>
      <p:bldP spid="5" grpId="0"/>
      <p:bldP spid="52" grpId="0"/>
      <p:bldP spid="5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文本框 1"/>
          <p:cNvSpPr txBox="1"/>
          <p:nvPr/>
        </p:nvSpPr>
        <p:spPr>
          <a:xfrm>
            <a:off x="1534795" y="220345"/>
            <a:ext cx="7512685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3600" b="1">
                <a:solidFill>
                  <a:srgbClr val="0070C0"/>
                </a:solidFill>
                <a:latin typeface="微软雅黑" panose="020B0503020204020204" charset="-122"/>
                <a:ea typeface="微软雅黑" panose="020B0503020204020204" charset="-122"/>
              </a:rPr>
              <a:t>重力的大小</a:t>
            </a:r>
            <a:endParaRPr lang="zh-CN" altLang="en-US" sz="3600" b="1">
              <a:solidFill>
                <a:srgbClr val="0070C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" name="Rectangle 9"/>
          <p:cNvSpPr/>
          <p:nvPr/>
        </p:nvSpPr>
        <p:spPr>
          <a:xfrm>
            <a:off x="682625" y="1208405"/>
            <a:ext cx="7989888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800" b="1">
                <a:latin typeface="微软雅黑" panose="020B0503020204020204" charset="-122"/>
                <a:ea typeface="微软雅黑" panose="020B0503020204020204" charset="-122"/>
              </a:rPr>
              <a:t>物体所受的重力与物体的质量成正比。</a:t>
            </a:r>
            <a:endParaRPr lang="zh-CN" altLang="en-US" sz="2800" b="1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55" name="Text Box 8"/>
          <p:cNvSpPr txBox="1"/>
          <p:nvPr/>
        </p:nvSpPr>
        <p:spPr>
          <a:xfrm>
            <a:off x="751205" y="2117090"/>
            <a:ext cx="6149975" cy="186372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60000"/>
              </a:lnSpc>
            </a:pPr>
            <a:r>
              <a:rPr lang="en-US" altLang="zh-CN" sz="3200" b="1">
                <a:solidFill>
                  <a:srgbClr val="FF0000"/>
                </a:solidFill>
                <a:latin typeface="Tahoma" panose="020B0604030504040204" pitchFamily="34" charset="0"/>
              </a:rPr>
              <a:t>          </a:t>
            </a:r>
            <a:r>
              <a:rPr lang="en-US" altLang="zh-CN" sz="3200" b="1" i="1">
                <a:solidFill>
                  <a:schemeClr val="tx1"/>
                </a:solidFill>
                <a:latin typeface="Times New Roman" panose="02020603050405020304" pitchFamily="18" charset="0"/>
              </a:rPr>
              <a:t>g</a:t>
            </a:r>
            <a:r>
              <a:rPr lang="en-US" altLang="zh-CN" sz="3200" b="1">
                <a:solidFill>
                  <a:schemeClr val="tx1"/>
                </a:solidFill>
                <a:latin typeface="Times New Roman" panose="02020603050405020304" pitchFamily="18" charset="0"/>
              </a:rPr>
              <a:t>= 9.8 N/kg</a:t>
            </a:r>
            <a:endParaRPr lang="en-US" altLang="zh-CN" sz="3200" b="1">
              <a:solidFill>
                <a:schemeClr val="tx1"/>
              </a:solidFill>
              <a:latin typeface="Times New Roman" panose="02020603050405020304" pitchFamily="18" charset="0"/>
            </a:endParaRPr>
          </a:p>
          <a:p>
            <a:pPr>
              <a:lnSpc>
                <a:spcPct val="160000"/>
              </a:lnSpc>
            </a:pPr>
            <a:r>
              <a:rPr lang="zh-CN" altLang="en-US" sz="2000" dirty="0">
                <a:latin typeface="微软雅黑" panose="020B0503020204020204" charset="-122"/>
                <a:ea typeface="微软雅黑" panose="020B0503020204020204" charset="-122"/>
              </a:rPr>
              <a:t>它表示质量为1 kg 的物体所受到的重力是9.8 N。</a:t>
            </a:r>
            <a:endParaRPr lang="zh-CN" altLang="en-US" sz="2400" b="1" dirty="0">
              <a:latin typeface="宋体" panose="02010600030101010101" pitchFamily="2" charset="-122"/>
            </a:endParaRPr>
          </a:p>
          <a:p>
            <a:pPr>
              <a:lnSpc>
                <a:spcPct val="160000"/>
              </a:lnSpc>
            </a:pPr>
            <a:r>
              <a:rPr lang="zh-CN" altLang="en-US" sz="20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为计算方便在粗略计算时可取</a:t>
            </a:r>
            <a:r>
              <a:rPr lang="en-US" altLang="zh-CN" sz="2000" i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g</a:t>
            </a:r>
            <a:r>
              <a:rPr lang="en-US" altLang="zh-CN"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 =10 N/kg</a:t>
            </a:r>
            <a:r>
              <a:rPr lang="zh-CN" altLang="en-US" sz="20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。</a:t>
            </a:r>
            <a:endParaRPr lang="zh-CN" altLang="en-US" sz="2000" dirty="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graphicFrame>
        <p:nvGraphicFramePr>
          <p:cNvPr id="56" name="对象 55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2162175" y="1741805"/>
          <a:ext cx="1748155" cy="69913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5" name="" r:id="rId1" imgW="508000" imgH="203200" progId="Equation.KSEE3">
                  <p:embed/>
                </p:oleObj>
              </mc:Choice>
              <mc:Fallback>
                <p:oleObj name="" r:id="rId1" imgW="508000" imgH="203200" progId="Equation.KSEE3">
                  <p:embed/>
                  <p:pic>
                    <p:nvPicPr>
                      <p:cNvPr id="0" name="图片 1024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2162175" y="1741805"/>
                        <a:ext cx="1748155" cy="69913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57" name="文本框 56"/>
          <p:cNvSpPr txBox="1"/>
          <p:nvPr/>
        </p:nvSpPr>
        <p:spPr>
          <a:xfrm>
            <a:off x="751205" y="4122420"/>
            <a:ext cx="4148515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000" b="1">
                <a:solidFill>
                  <a:srgbClr val="0070C0"/>
                </a:solidFill>
                <a:latin typeface="微软雅黑" panose="020B0503020204020204" charset="-122"/>
                <a:ea typeface="微软雅黑" panose="020B0503020204020204" charset="-122"/>
              </a:rPr>
              <a:t>例题：</a:t>
            </a:r>
            <a:r>
              <a:rPr lang="zh-CN" altLang="en-US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（课本</a:t>
            </a:r>
            <a:r>
              <a:rPr lang="en-US" altLang="zh-CN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P11</a:t>
            </a:r>
            <a:r>
              <a:rPr lang="zh-CN" altLang="en-US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例题）</a:t>
            </a:r>
            <a:endParaRPr lang="zh-CN" altLang="en-US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59" name="文本框 58"/>
          <p:cNvSpPr txBox="1"/>
          <p:nvPr/>
        </p:nvSpPr>
        <p:spPr>
          <a:xfrm>
            <a:off x="4887595" y="2582545"/>
            <a:ext cx="4148515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>
                <a:solidFill>
                  <a:schemeClr val="tx1"/>
                </a:solidFill>
                <a:latin typeface="新宋体" panose="02010609030101010101" charset="-122"/>
                <a:ea typeface="新宋体" panose="02010609030101010101" charset="-122"/>
              </a:rPr>
              <a:t>地球的不同位置，月球</a:t>
            </a:r>
            <a:endParaRPr lang="zh-CN" altLang="en-US">
              <a:solidFill>
                <a:schemeClr val="tx1"/>
              </a:solidFill>
              <a:latin typeface="新宋体" panose="02010609030101010101" charset="-122"/>
              <a:ea typeface="新宋体" panose="02010609030101010101" charset="-122"/>
            </a:endParaRPr>
          </a:p>
        </p:txBody>
      </p:sp>
      <p:sp>
        <p:nvSpPr>
          <p:cNvPr id="60" name="文本框 59"/>
          <p:cNvSpPr txBox="1"/>
          <p:nvPr/>
        </p:nvSpPr>
        <p:spPr>
          <a:xfrm>
            <a:off x="751205" y="4603115"/>
            <a:ext cx="4148515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000" b="1">
                <a:solidFill>
                  <a:srgbClr val="0070C0"/>
                </a:solidFill>
                <a:latin typeface="微软雅黑" panose="020B0503020204020204" charset="-122"/>
                <a:ea typeface="微软雅黑" panose="020B0503020204020204" charset="-122"/>
              </a:rPr>
              <a:t>练习：</a:t>
            </a:r>
            <a:r>
              <a:rPr lang="zh-CN" altLang="en-US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（课后</a:t>
            </a:r>
            <a:r>
              <a:rPr lang="en-US" altLang="zh-CN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P14</a:t>
            </a:r>
            <a:r>
              <a:rPr lang="zh-CN" altLang="en-US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，</a:t>
            </a:r>
            <a:r>
              <a:rPr lang="en-US" altLang="zh-CN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1.2.3.</a:t>
            </a:r>
            <a:r>
              <a:rPr lang="zh-CN" altLang="en-US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题）</a:t>
            </a:r>
            <a:endParaRPr lang="zh-CN" altLang="en-US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9" grpId="0"/>
      <p:bldP spid="57" grpId="0"/>
      <p:bldP spid="6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文本框 1"/>
          <p:cNvSpPr txBox="1"/>
          <p:nvPr/>
        </p:nvSpPr>
        <p:spPr>
          <a:xfrm>
            <a:off x="1534795" y="220345"/>
            <a:ext cx="7512685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3600" b="1">
                <a:solidFill>
                  <a:srgbClr val="0070C0"/>
                </a:solidFill>
                <a:latin typeface="微软雅黑" panose="020B0503020204020204" charset="-122"/>
                <a:ea typeface="微软雅黑" panose="020B0503020204020204" charset="-122"/>
              </a:rPr>
              <a:t>重力</a:t>
            </a:r>
            <a:r>
              <a:rPr lang="zh-CN" altLang="en-US"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（计算题格式）</a:t>
            </a:r>
            <a:endParaRPr lang="zh-CN" altLang="en-US" sz="200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pic>
        <p:nvPicPr>
          <p:cNvPr id="13" name="图片 1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761490" y="792480"/>
            <a:ext cx="5859780" cy="5758815"/>
          </a:xfrm>
          <a:prstGeom prst="rect">
            <a:avLst/>
          </a:prstGeom>
        </p:spPr>
      </p:pic>
      <p:sp>
        <p:nvSpPr>
          <p:cNvPr id="3" name="文本框 2"/>
          <p:cNvSpPr txBox="1"/>
          <p:nvPr/>
        </p:nvSpPr>
        <p:spPr>
          <a:xfrm>
            <a:off x="6641465" y="1393190"/>
            <a:ext cx="751268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800">
                <a:solidFill>
                  <a:srgbClr val="0070C0"/>
                </a:solidFill>
                <a:latin typeface="微软雅黑" panose="020B0503020204020204" charset="-122"/>
                <a:ea typeface="微软雅黑" panose="020B0503020204020204" charset="-122"/>
              </a:rPr>
              <a:t>极简模式</a:t>
            </a:r>
            <a:endParaRPr lang="zh-CN" altLang="en-US" sz="2800">
              <a:solidFill>
                <a:srgbClr val="0070C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6641465" y="2051685"/>
            <a:ext cx="7512685" cy="101473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2000">
                <a:solidFill>
                  <a:srgbClr val="0070C0"/>
                </a:solidFill>
                <a:latin typeface="微软雅黑" panose="020B0503020204020204" charset="-122"/>
                <a:ea typeface="微软雅黑" panose="020B0503020204020204" charset="-122"/>
              </a:rPr>
              <a:t>1.</a:t>
            </a:r>
            <a:r>
              <a:rPr lang="zh-CN" altLang="en-US" sz="2000">
                <a:solidFill>
                  <a:srgbClr val="0070C0"/>
                </a:solidFill>
                <a:latin typeface="微软雅黑" panose="020B0503020204020204" charset="-122"/>
                <a:ea typeface="微软雅黑" panose="020B0503020204020204" charset="-122"/>
              </a:rPr>
              <a:t>必要的文字说明</a:t>
            </a:r>
            <a:endParaRPr lang="zh-CN" altLang="en-US" sz="2000">
              <a:solidFill>
                <a:srgbClr val="0070C0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r>
              <a:rPr lang="en-US" altLang="zh-CN" sz="2000">
                <a:solidFill>
                  <a:srgbClr val="0070C0"/>
                </a:solidFill>
                <a:latin typeface="微软雅黑" panose="020B0503020204020204" charset="-122"/>
                <a:ea typeface="微软雅黑" panose="020B0503020204020204" charset="-122"/>
              </a:rPr>
              <a:t>2.</a:t>
            </a:r>
            <a:r>
              <a:rPr lang="zh-CN" altLang="en-US" sz="2000">
                <a:solidFill>
                  <a:srgbClr val="0070C0"/>
                </a:solidFill>
                <a:latin typeface="微软雅黑" panose="020B0503020204020204" charset="-122"/>
                <a:ea typeface="微软雅黑" panose="020B0503020204020204" charset="-122"/>
              </a:rPr>
              <a:t>公式</a:t>
            </a:r>
            <a:endParaRPr lang="zh-CN" altLang="en-US" sz="2000">
              <a:solidFill>
                <a:srgbClr val="0070C0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r>
              <a:rPr lang="en-US" altLang="zh-CN" sz="2000">
                <a:solidFill>
                  <a:srgbClr val="0070C0"/>
                </a:solidFill>
                <a:latin typeface="微软雅黑" panose="020B0503020204020204" charset="-122"/>
                <a:ea typeface="微软雅黑" panose="020B0503020204020204" charset="-122"/>
              </a:rPr>
              <a:t>3.</a:t>
            </a:r>
            <a:r>
              <a:rPr lang="zh-CN" altLang="en-US" sz="2000">
                <a:solidFill>
                  <a:srgbClr val="0070C0"/>
                </a:solidFill>
                <a:latin typeface="微软雅黑" panose="020B0503020204020204" charset="-122"/>
                <a:ea typeface="微软雅黑" panose="020B0503020204020204" charset="-122"/>
              </a:rPr>
              <a:t>代数值</a:t>
            </a:r>
            <a:endParaRPr lang="zh-CN" altLang="en-US" sz="2000">
              <a:solidFill>
                <a:srgbClr val="0070C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文本框 1"/>
          <p:cNvSpPr txBox="1"/>
          <p:nvPr/>
        </p:nvSpPr>
        <p:spPr>
          <a:xfrm>
            <a:off x="1534795" y="220345"/>
            <a:ext cx="7512685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3600" b="1">
                <a:solidFill>
                  <a:srgbClr val="0070C0"/>
                </a:solidFill>
                <a:latin typeface="微软雅黑" panose="020B0503020204020204" charset="-122"/>
                <a:ea typeface="微软雅黑" panose="020B0503020204020204" charset="-122"/>
              </a:rPr>
              <a:t>重力的方向</a:t>
            </a:r>
            <a:endParaRPr lang="zh-CN" altLang="en-US" sz="3600" b="1">
              <a:solidFill>
                <a:srgbClr val="0070C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" name="Rectangle 9"/>
          <p:cNvSpPr/>
          <p:nvPr/>
        </p:nvSpPr>
        <p:spPr>
          <a:xfrm>
            <a:off x="819785" y="2399030"/>
            <a:ext cx="4799965" cy="52197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zh-CN" altLang="en-US" sz="2800" b="1">
                <a:latin typeface="微软雅黑" panose="020B0503020204020204" charset="-122"/>
                <a:ea typeface="微软雅黑" panose="020B0503020204020204" charset="-122"/>
              </a:rPr>
              <a:t>重力的方向总是竖直向下的。</a:t>
            </a:r>
            <a:endParaRPr lang="zh-CN" altLang="en-US" sz="2800" b="1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57" name="文本框 56"/>
          <p:cNvSpPr txBox="1"/>
          <p:nvPr/>
        </p:nvSpPr>
        <p:spPr>
          <a:xfrm>
            <a:off x="819785" y="3454400"/>
            <a:ext cx="2518410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000" b="1">
                <a:solidFill>
                  <a:srgbClr val="0070C0"/>
                </a:solidFill>
                <a:latin typeface="微软雅黑" panose="020B0503020204020204" charset="-122"/>
                <a:ea typeface="微软雅黑" panose="020B0503020204020204" charset="-122"/>
              </a:rPr>
              <a:t>应用：</a:t>
            </a:r>
            <a:endParaRPr lang="zh-CN" altLang="en-US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819785" y="865505"/>
            <a:ext cx="4065270" cy="1532890"/>
            <a:chOff x="1928" y="3600"/>
            <a:chExt cx="6402" cy="2414"/>
          </a:xfrm>
        </p:grpSpPr>
        <p:pic>
          <p:nvPicPr>
            <p:cNvPr id="3" name="Picture 7" descr="重锤1"/>
            <p:cNvPicPr>
              <a:picLocks noChangeAspect="1"/>
            </p:cNvPicPr>
            <p:nvPr/>
          </p:nvPicPr>
          <p:blipFill>
            <a:blip r:embed="rId1">
              <a:lum bright="-17999" contrast="18000"/>
            </a:blip>
            <a:stretch>
              <a:fillRect/>
            </a:stretch>
          </p:blipFill>
          <p:spPr>
            <a:xfrm>
              <a:off x="1928" y="3600"/>
              <a:ext cx="6402" cy="2415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23560" name="Line 8"/>
            <p:cNvSpPr/>
            <p:nvPr/>
          </p:nvSpPr>
          <p:spPr>
            <a:xfrm>
              <a:off x="3524" y="3889"/>
              <a:ext cx="1" cy="917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3561" name="Line 9"/>
            <p:cNvSpPr/>
            <p:nvPr/>
          </p:nvSpPr>
          <p:spPr>
            <a:xfrm>
              <a:off x="6522" y="3762"/>
              <a:ext cx="1" cy="928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</p:grpSp>
      <p:pic>
        <p:nvPicPr>
          <p:cNvPr id="6" name="Picture 10" descr="水平仪"/>
          <p:cNvPicPr>
            <a:picLocks noChangeAspect="1"/>
          </p:cNvPicPr>
          <p:nvPr/>
        </p:nvPicPr>
        <p:blipFill>
          <a:blip r:embed="rId2">
            <a:clrChange>
              <a:clrFrom>
                <a:srgbClr val="F2F6F5"/>
              </a:clrFrom>
              <a:clrTo>
                <a:srgbClr val="F2F6F5">
                  <a:alpha val="0"/>
                </a:srgbClr>
              </a:clrTo>
            </a:clrChange>
            <a:lum bright="-12000" contrast="30000"/>
          </a:blip>
          <a:stretch>
            <a:fillRect/>
          </a:stretch>
        </p:blipFill>
        <p:spPr>
          <a:xfrm>
            <a:off x="699135" y="3619500"/>
            <a:ext cx="2447925" cy="2449513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7" name="Picture 11" descr="DSC_0938"/>
          <p:cNvPicPr>
            <a:picLocks noChangeAspect="1"/>
          </p:cNvPicPr>
          <p:nvPr/>
        </p:nvPicPr>
        <p:blipFill>
          <a:blip r:embed="rId3">
            <a:lum bright="17999" contrast="42000"/>
          </a:blip>
          <a:stretch>
            <a:fillRect/>
          </a:stretch>
        </p:blipFill>
        <p:spPr>
          <a:xfrm>
            <a:off x="6061710" y="3908425"/>
            <a:ext cx="2166938" cy="2233613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8" name="Picture 12" descr="DSC_0939"/>
          <p:cNvPicPr>
            <a:picLocks noChangeAspect="1"/>
          </p:cNvPicPr>
          <p:nvPr/>
        </p:nvPicPr>
        <p:blipFill>
          <a:blip r:embed="rId4">
            <a:lum bright="-6000" contrast="12000"/>
          </a:blip>
          <a:stretch>
            <a:fillRect/>
          </a:stretch>
        </p:blipFill>
        <p:spPr>
          <a:xfrm>
            <a:off x="3383598" y="3963988"/>
            <a:ext cx="2376487" cy="21050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9" name="Rectangle 13"/>
          <p:cNvSpPr/>
          <p:nvPr/>
        </p:nvSpPr>
        <p:spPr>
          <a:xfrm>
            <a:off x="976948" y="6039168"/>
            <a:ext cx="7416800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marL="342900" indent="-342900">
              <a:spcBef>
                <a:spcPct val="20000"/>
              </a:spcBef>
            </a:pPr>
            <a:r>
              <a:rPr lang="en-US" altLang="zh-CN" sz="2000" dirty="0">
                <a:latin typeface="微软雅黑" panose="020B0503020204020204" charset="-122"/>
                <a:ea typeface="微软雅黑" panose="020B0503020204020204" charset="-122"/>
              </a:rPr>
              <a:t>    </a:t>
            </a:r>
            <a:r>
              <a:rPr lang="zh-CN" altLang="en-US" sz="2000" dirty="0">
                <a:latin typeface="微软雅黑" panose="020B0503020204020204" charset="-122"/>
                <a:ea typeface="微软雅黑" panose="020B0503020204020204" charset="-122"/>
              </a:rPr>
              <a:t>铅垂线 </a:t>
            </a:r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</a:rPr>
              <a:t>          </a:t>
            </a:r>
            <a:r>
              <a:rPr lang="zh-CN" altLang="en-US" sz="2000" dirty="0">
                <a:latin typeface="微软雅黑" panose="020B0503020204020204" charset="-122"/>
                <a:ea typeface="微软雅黑" panose="020B0503020204020204" charset="-122"/>
              </a:rPr>
              <a:t>铅垂线                        水平仪</a:t>
            </a:r>
            <a:r>
              <a:rPr lang="en-US" altLang="zh-CN" sz="2000" dirty="0">
                <a:latin typeface="微软雅黑" panose="020B0503020204020204" charset="-122"/>
                <a:ea typeface="微软雅黑" panose="020B0503020204020204" charset="-122"/>
              </a:rPr>
              <a:t>(</a:t>
            </a:r>
            <a:r>
              <a:rPr lang="zh-CN" altLang="en-US" sz="2000" dirty="0">
                <a:latin typeface="微软雅黑" panose="020B0503020204020204" charset="-122"/>
                <a:ea typeface="微软雅黑" panose="020B0503020204020204" charset="-122"/>
              </a:rPr>
              <a:t>法二）</a:t>
            </a:r>
            <a:endParaRPr lang="zh-CN" altLang="en-US" sz="2000" dirty="0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0" name="Rectangle 13"/>
          <p:cNvSpPr/>
          <p:nvPr/>
        </p:nvSpPr>
        <p:spPr>
          <a:xfrm>
            <a:off x="7041515" y="3319780"/>
            <a:ext cx="1449070" cy="39878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marL="342900" indent="-342900">
              <a:spcBef>
                <a:spcPct val="20000"/>
              </a:spcBef>
            </a:pPr>
            <a:r>
              <a:rPr lang="zh-CN" altLang="en-US" sz="2000" dirty="0">
                <a:latin typeface="微软雅黑" panose="020B0503020204020204" charset="-122"/>
                <a:ea typeface="微软雅黑" panose="020B0503020204020204" charset="-122"/>
              </a:rPr>
              <a:t>光？</a:t>
            </a:r>
            <a:endParaRPr lang="zh-CN" altLang="en-US" sz="2000" dirty="0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1" name="Rectangle 9"/>
          <p:cNvSpPr/>
          <p:nvPr/>
        </p:nvSpPr>
        <p:spPr>
          <a:xfrm>
            <a:off x="819785" y="2921000"/>
            <a:ext cx="7574280" cy="39878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zh-CN" altLang="en-US" sz="2000">
                <a:latin typeface="微软雅黑" panose="020B0503020204020204" charset="-122"/>
                <a:ea typeface="微软雅黑" panose="020B0503020204020204" charset="-122"/>
              </a:rPr>
              <a:t>重力的方向不受其他作用力的影响，与物体的运动状态及位置无关。</a:t>
            </a:r>
            <a:endParaRPr lang="zh-CN" altLang="en-US" sz="2000">
              <a:latin typeface="微软雅黑" panose="020B0503020204020204" charset="-122"/>
              <a:ea typeface="微软雅黑" panose="020B0503020204020204" charset="-122"/>
            </a:endParaRPr>
          </a:p>
        </p:txBody>
      </p:sp>
      <p:pic>
        <p:nvPicPr>
          <p:cNvPr id="12" name="图片 11"/>
          <p:cNvPicPr>
            <a:picLocks noChangeAspect="1"/>
          </p:cNvPicPr>
          <p:nvPr/>
        </p:nvPicPr>
        <p:blipFill>
          <a:blip r:embed="rId5"/>
          <a:srcRect l="3408" t="8507" r="8639" b="9578"/>
          <a:stretch>
            <a:fillRect/>
          </a:stretch>
        </p:blipFill>
        <p:spPr>
          <a:xfrm>
            <a:off x="6080125" y="865505"/>
            <a:ext cx="2131060" cy="180911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9" grpId="0"/>
      <p:bldP spid="10" grpId="0"/>
      <p:bldP spid="57" grpId="0"/>
      <p:bldP spid="1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25601" name="组合 3"/>
          <p:cNvGrpSpPr/>
          <p:nvPr/>
        </p:nvGrpSpPr>
        <p:grpSpPr>
          <a:xfrm>
            <a:off x="1031875" y="1707515"/>
            <a:ext cx="2947035" cy="2569210"/>
            <a:chOff x="4714876" y="1071546"/>
            <a:chExt cx="3857652" cy="3513138"/>
          </a:xfrm>
        </p:grpSpPr>
        <p:pic>
          <p:nvPicPr>
            <p:cNvPr id="25606" name="Picture 6" descr="pic_231260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4714876" y="1071546"/>
              <a:ext cx="3857652" cy="3513138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4" name="矩形 3"/>
            <p:cNvSpPr/>
            <p:nvPr/>
          </p:nvSpPr>
          <p:spPr>
            <a:xfrm>
              <a:off x="7715272" y="3714752"/>
              <a:ext cx="857256" cy="785818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</p:grpSp>
      <p:sp>
        <p:nvSpPr>
          <p:cNvPr id="5" name="文本框 4"/>
          <p:cNvSpPr txBox="1"/>
          <p:nvPr/>
        </p:nvSpPr>
        <p:spPr>
          <a:xfrm>
            <a:off x="1534795" y="220345"/>
            <a:ext cx="7512685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3600" b="1">
                <a:solidFill>
                  <a:srgbClr val="0070C0"/>
                </a:solidFill>
                <a:latin typeface="微软雅黑" panose="020B0503020204020204" charset="-122"/>
                <a:ea typeface="微软雅黑" panose="020B0503020204020204" charset="-122"/>
              </a:rPr>
              <a:t>重力的方向</a:t>
            </a:r>
            <a:endParaRPr lang="zh-CN" altLang="en-US" sz="3600" b="1">
              <a:solidFill>
                <a:srgbClr val="0070C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6" name="Rectangle 9"/>
          <p:cNvSpPr/>
          <p:nvPr/>
        </p:nvSpPr>
        <p:spPr>
          <a:xfrm>
            <a:off x="561975" y="4902835"/>
            <a:ext cx="4320540" cy="95313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en-US" altLang="zh-CN" sz="2800" b="1">
                <a:latin typeface="微软雅黑" panose="020B0503020204020204" charset="-122"/>
                <a:ea typeface="微软雅黑" panose="020B0503020204020204" charset="-122"/>
              </a:rPr>
              <a:t>“</a:t>
            </a:r>
            <a:r>
              <a:rPr lang="zh-CN" altLang="en-US" sz="2800" b="1">
                <a:latin typeface="微软雅黑" panose="020B0503020204020204" charset="-122"/>
                <a:ea typeface="微软雅黑" panose="020B0503020204020204" charset="-122"/>
              </a:rPr>
              <a:t>竖直向下</a:t>
            </a:r>
            <a:r>
              <a:rPr lang="en-US" altLang="zh-CN" sz="2800" b="1">
                <a:latin typeface="微软雅黑" panose="020B0503020204020204" charset="-122"/>
                <a:ea typeface="微软雅黑" panose="020B0503020204020204" charset="-122"/>
              </a:rPr>
              <a:t>”</a:t>
            </a:r>
            <a:r>
              <a:rPr lang="zh-CN" altLang="en-US" sz="2800" b="1">
                <a:latin typeface="微软雅黑" panose="020B0503020204020204" charset="-122"/>
                <a:ea typeface="微软雅黑" panose="020B0503020204020204" charset="-122"/>
              </a:rPr>
              <a:t>指垂直于</a:t>
            </a:r>
            <a:endParaRPr lang="zh-CN" altLang="en-US" sz="2800" b="1">
              <a:latin typeface="微软雅黑" panose="020B0503020204020204" charset="-122"/>
              <a:ea typeface="微软雅黑" panose="020B0503020204020204" charset="-122"/>
            </a:endParaRPr>
          </a:p>
          <a:p>
            <a:r>
              <a:rPr lang="zh-CN" altLang="en-US" sz="2800" b="1">
                <a:latin typeface="微软雅黑" panose="020B0503020204020204" charset="-122"/>
                <a:ea typeface="微软雅黑" panose="020B0503020204020204" charset="-122"/>
              </a:rPr>
              <a:t>地球表面指向地心方向。</a:t>
            </a:r>
            <a:endParaRPr lang="zh-CN" altLang="en-US" sz="2800" b="1">
              <a:latin typeface="微软雅黑" panose="020B0503020204020204" charset="-122"/>
              <a:ea typeface="微软雅黑" panose="020B0503020204020204" charset="-122"/>
            </a:endParaRPr>
          </a:p>
        </p:txBody>
      </p:sp>
      <p:grpSp>
        <p:nvGrpSpPr>
          <p:cNvPr id="11" name="组合 10"/>
          <p:cNvGrpSpPr/>
          <p:nvPr/>
        </p:nvGrpSpPr>
        <p:grpSpPr>
          <a:xfrm>
            <a:off x="4394200" y="1050925"/>
            <a:ext cx="4573270" cy="5069840"/>
            <a:chOff x="6920" y="1655"/>
            <a:chExt cx="7202" cy="7984"/>
          </a:xfrm>
        </p:grpSpPr>
        <p:pic>
          <p:nvPicPr>
            <p:cNvPr id="7" name="图片 6"/>
            <p:cNvPicPr>
              <a:picLocks noChangeAspect="1"/>
            </p:cNvPicPr>
            <p:nvPr/>
          </p:nvPicPr>
          <p:blipFill>
            <a:blip r:embed="rId2"/>
            <a:srcRect t="16478" r="41611" b="41843"/>
            <a:stretch>
              <a:fillRect/>
            </a:stretch>
          </p:blipFill>
          <p:spPr>
            <a:xfrm>
              <a:off x="7065" y="4043"/>
              <a:ext cx="3789" cy="5596"/>
            </a:xfrm>
            <a:prstGeom prst="rect">
              <a:avLst/>
            </a:prstGeom>
          </p:spPr>
        </p:pic>
        <p:grpSp>
          <p:nvGrpSpPr>
            <p:cNvPr id="10" name="组合 9"/>
            <p:cNvGrpSpPr/>
            <p:nvPr/>
          </p:nvGrpSpPr>
          <p:grpSpPr>
            <a:xfrm>
              <a:off x="6920" y="1655"/>
              <a:ext cx="7202" cy="7742"/>
              <a:chOff x="6920" y="1655"/>
              <a:chExt cx="7202" cy="7742"/>
            </a:xfrm>
          </p:grpSpPr>
          <p:pic>
            <p:nvPicPr>
              <p:cNvPr id="8" name="图片 7"/>
              <p:cNvPicPr>
                <a:picLocks noChangeAspect="1"/>
              </p:cNvPicPr>
              <p:nvPr/>
            </p:nvPicPr>
            <p:blipFill>
              <a:blip r:embed="rId2"/>
              <a:srcRect b="83716"/>
              <a:stretch>
                <a:fillRect/>
              </a:stretch>
            </p:blipFill>
            <p:spPr>
              <a:xfrm>
                <a:off x="6920" y="1655"/>
                <a:ext cx="7202" cy="2467"/>
              </a:xfrm>
              <a:prstGeom prst="rect">
                <a:avLst/>
              </a:prstGeom>
            </p:spPr>
          </p:pic>
          <p:pic>
            <p:nvPicPr>
              <p:cNvPr id="9" name="图片 8"/>
              <p:cNvPicPr>
                <a:picLocks noChangeAspect="1"/>
              </p:cNvPicPr>
              <p:nvPr/>
            </p:nvPicPr>
            <p:blipFill>
              <a:blip r:embed="rId2"/>
              <a:srcRect t="58486" r="41611" b="2727"/>
              <a:stretch>
                <a:fillRect/>
              </a:stretch>
            </p:blipFill>
            <p:spPr>
              <a:xfrm>
                <a:off x="10333" y="4097"/>
                <a:ext cx="3789" cy="5300"/>
              </a:xfrm>
              <a:prstGeom prst="rect">
                <a:avLst/>
              </a:prstGeom>
            </p:spPr>
          </p:pic>
        </p:grpSp>
      </p:grpSp>
      <p:sp>
        <p:nvSpPr>
          <p:cNvPr id="13" name="TextBox 3"/>
          <p:cNvSpPr txBox="1"/>
          <p:nvPr/>
        </p:nvSpPr>
        <p:spPr>
          <a:xfrm>
            <a:off x="4767580" y="2009140"/>
            <a:ext cx="461010" cy="5835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sz="32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B</a:t>
            </a:r>
            <a:endParaRPr lang="en-US" sz="3200" b="1" dirty="0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" name="文本框 4"/>
          <p:cNvSpPr txBox="1"/>
          <p:nvPr/>
        </p:nvSpPr>
        <p:spPr>
          <a:xfrm>
            <a:off x="1534795" y="220345"/>
            <a:ext cx="7512685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3600" b="1">
                <a:solidFill>
                  <a:srgbClr val="0070C0"/>
                </a:solidFill>
                <a:latin typeface="微软雅黑" panose="020B0503020204020204" charset="-122"/>
                <a:ea typeface="微软雅黑" panose="020B0503020204020204" charset="-122"/>
              </a:rPr>
              <a:t>重心</a:t>
            </a:r>
            <a:endParaRPr lang="zh-CN" altLang="en-US" sz="3600" b="1">
              <a:solidFill>
                <a:srgbClr val="0070C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6" name="Rectangle 9"/>
          <p:cNvSpPr/>
          <p:nvPr/>
        </p:nvSpPr>
        <p:spPr>
          <a:xfrm>
            <a:off x="577215" y="5766435"/>
            <a:ext cx="8583930" cy="52197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zh-CN" altLang="en-US" sz="2800" b="1">
                <a:latin typeface="微软雅黑" panose="020B0503020204020204" charset="-122"/>
                <a:ea typeface="微软雅黑" panose="020B0503020204020204" charset="-122"/>
              </a:rPr>
              <a:t>重心：一个物体各部分受到的重力作用的等效作用点。</a:t>
            </a:r>
            <a:endParaRPr lang="zh-CN" altLang="en-US" sz="2800" b="1">
              <a:latin typeface="微软雅黑" panose="020B0503020204020204" charset="-122"/>
              <a:ea typeface="微软雅黑" panose="020B0503020204020204" charset="-122"/>
            </a:endParaRPr>
          </a:p>
        </p:txBody>
      </p:sp>
      <p:pic>
        <p:nvPicPr>
          <p:cNvPr id="2" name="Picture 5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1385888" y="930275"/>
            <a:ext cx="2286000" cy="38481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grpSp>
        <p:nvGrpSpPr>
          <p:cNvPr id="39" name="组合 38"/>
          <p:cNvGrpSpPr/>
          <p:nvPr/>
        </p:nvGrpSpPr>
        <p:grpSpPr>
          <a:xfrm>
            <a:off x="1698625" y="3230563"/>
            <a:ext cx="1312863" cy="1689100"/>
            <a:chOff x="1697993" y="3230683"/>
            <a:chExt cx="1314256" cy="1689759"/>
          </a:xfrm>
        </p:grpSpPr>
        <p:cxnSp>
          <p:nvCxnSpPr>
            <p:cNvPr id="3" name="直接箭头连接符 2"/>
            <p:cNvCxnSpPr/>
            <p:nvPr/>
          </p:nvCxnSpPr>
          <p:spPr>
            <a:xfrm rot="5400000">
              <a:off x="1511286" y="4074519"/>
              <a:ext cx="375502" cy="2087"/>
            </a:xfrm>
            <a:prstGeom prst="straightConnector1">
              <a:avLst/>
            </a:prstGeom>
            <a:ln w="28575"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直接箭头连接符 6"/>
            <p:cNvCxnSpPr/>
            <p:nvPr/>
          </p:nvCxnSpPr>
          <p:spPr>
            <a:xfrm rot="5400000">
              <a:off x="1699037" y="4356146"/>
              <a:ext cx="375502" cy="2087"/>
            </a:xfrm>
            <a:prstGeom prst="straightConnector1">
              <a:avLst/>
            </a:prstGeom>
            <a:ln w="28575"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直接箭头连接符 7"/>
            <p:cNvCxnSpPr/>
            <p:nvPr/>
          </p:nvCxnSpPr>
          <p:spPr>
            <a:xfrm rot="5400000">
              <a:off x="1886788" y="4637773"/>
              <a:ext cx="375502" cy="2087"/>
            </a:xfrm>
            <a:prstGeom prst="straightConnector1">
              <a:avLst/>
            </a:prstGeom>
            <a:ln w="28575"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直接箭头连接符 8"/>
            <p:cNvCxnSpPr/>
            <p:nvPr/>
          </p:nvCxnSpPr>
          <p:spPr>
            <a:xfrm rot="5400000">
              <a:off x="1886788" y="4262271"/>
              <a:ext cx="375502" cy="2087"/>
            </a:xfrm>
            <a:prstGeom prst="straightConnector1">
              <a:avLst/>
            </a:prstGeom>
            <a:ln w="28575"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直接箭头连接符 9"/>
            <p:cNvCxnSpPr/>
            <p:nvPr/>
          </p:nvCxnSpPr>
          <p:spPr>
            <a:xfrm rot="5400000">
              <a:off x="1699037" y="3886768"/>
              <a:ext cx="375502" cy="2087"/>
            </a:xfrm>
            <a:prstGeom prst="straightConnector1">
              <a:avLst/>
            </a:prstGeom>
            <a:ln w="28575"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直接箭头连接符 10"/>
            <p:cNvCxnSpPr/>
            <p:nvPr/>
          </p:nvCxnSpPr>
          <p:spPr>
            <a:xfrm rot="5400000">
              <a:off x="1886788" y="3886768"/>
              <a:ext cx="375502" cy="2087"/>
            </a:xfrm>
            <a:prstGeom prst="straightConnector1">
              <a:avLst/>
            </a:prstGeom>
            <a:ln w="28575"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直接箭头连接符 11"/>
            <p:cNvCxnSpPr/>
            <p:nvPr/>
          </p:nvCxnSpPr>
          <p:spPr>
            <a:xfrm rot="5400000">
              <a:off x="2072452" y="3605142"/>
              <a:ext cx="375502" cy="2087"/>
            </a:xfrm>
            <a:prstGeom prst="straightConnector1">
              <a:avLst/>
            </a:prstGeom>
            <a:ln w="28575"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直接箭头连接符 12"/>
            <p:cNvCxnSpPr/>
            <p:nvPr/>
          </p:nvCxnSpPr>
          <p:spPr>
            <a:xfrm rot="5400000">
              <a:off x="2074539" y="4074519"/>
              <a:ext cx="375502" cy="2087"/>
            </a:xfrm>
            <a:prstGeom prst="straightConnector1">
              <a:avLst/>
            </a:prstGeom>
            <a:ln w="28575"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直接箭头连接符 13"/>
            <p:cNvCxnSpPr/>
            <p:nvPr/>
          </p:nvCxnSpPr>
          <p:spPr>
            <a:xfrm rot="5400000">
              <a:off x="2074539" y="4637773"/>
              <a:ext cx="375502" cy="2087"/>
            </a:xfrm>
            <a:prstGeom prst="straightConnector1">
              <a:avLst/>
            </a:prstGeom>
            <a:ln w="28575"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直接箭头连接符 14"/>
            <p:cNvCxnSpPr/>
            <p:nvPr/>
          </p:nvCxnSpPr>
          <p:spPr>
            <a:xfrm rot="5400000">
              <a:off x="2260203" y="3417391"/>
              <a:ext cx="375502" cy="2087"/>
            </a:xfrm>
            <a:prstGeom prst="straightConnector1">
              <a:avLst/>
            </a:prstGeom>
            <a:ln w="28575"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直接箭头连接符 15"/>
            <p:cNvCxnSpPr/>
            <p:nvPr/>
          </p:nvCxnSpPr>
          <p:spPr>
            <a:xfrm rot="5400000">
              <a:off x="2260203" y="3886768"/>
              <a:ext cx="375502" cy="2087"/>
            </a:xfrm>
            <a:prstGeom prst="straightConnector1">
              <a:avLst/>
            </a:prstGeom>
            <a:ln w="28575"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直接箭头连接符 16"/>
            <p:cNvCxnSpPr/>
            <p:nvPr/>
          </p:nvCxnSpPr>
          <p:spPr>
            <a:xfrm rot="5400000">
              <a:off x="2260203" y="4356146"/>
              <a:ext cx="375502" cy="2087"/>
            </a:xfrm>
            <a:prstGeom prst="straightConnector1">
              <a:avLst/>
            </a:prstGeom>
            <a:ln w="28575"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直接箭头连接符 17"/>
            <p:cNvCxnSpPr/>
            <p:nvPr/>
          </p:nvCxnSpPr>
          <p:spPr>
            <a:xfrm rot="5400000">
              <a:off x="2260203" y="4731648"/>
              <a:ext cx="375502" cy="2087"/>
            </a:xfrm>
            <a:prstGeom prst="straightConnector1">
              <a:avLst/>
            </a:prstGeom>
            <a:ln w="28575"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直接箭头连接符 18"/>
            <p:cNvCxnSpPr/>
            <p:nvPr/>
          </p:nvCxnSpPr>
          <p:spPr>
            <a:xfrm rot="5400000">
              <a:off x="2447954" y="3511266"/>
              <a:ext cx="375502" cy="2087"/>
            </a:xfrm>
            <a:prstGeom prst="straightConnector1">
              <a:avLst/>
            </a:prstGeom>
            <a:ln w="28575"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直接箭头连接符 19"/>
            <p:cNvCxnSpPr/>
            <p:nvPr/>
          </p:nvCxnSpPr>
          <p:spPr>
            <a:xfrm rot="5400000">
              <a:off x="2447954" y="3980644"/>
              <a:ext cx="375502" cy="2087"/>
            </a:xfrm>
            <a:prstGeom prst="straightConnector1">
              <a:avLst/>
            </a:prstGeom>
            <a:ln w="28575"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直接箭头连接符 20"/>
            <p:cNvCxnSpPr/>
            <p:nvPr/>
          </p:nvCxnSpPr>
          <p:spPr>
            <a:xfrm rot="5400000">
              <a:off x="2447954" y="4450022"/>
              <a:ext cx="375502" cy="2087"/>
            </a:xfrm>
            <a:prstGeom prst="straightConnector1">
              <a:avLst/>
            </a:prstGeom>
            <a:ln w="28575"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直接箭头连接符 21"/>
            <p:cNvCxnSpPr/>
            <p:nvPr/>
          </p:nvCxnSpPr>
          <p:spPr>
            <a:xfrm rot="5400000">
              <a:off x="2635705" y="3605142"/>
              <a:ext cx="375502" cy="2087"/>
            </a:xfrm>
            <a:prstGeom prst="straightConnector1">
              <a:avLst/>
            </a:prstGeom>
            <a:ln w="28575"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直接箭头连接符 22"/>
            <p:cNvCxnSpPr/>
            <p:nvPr/>
          </p:nvCxnSpPr>
          <p:spPr>
            <a:xfrm rot="5400000">
              <a:off x="2635705" y="4074519"/>
              <a:ext cx="375502" cy="2087"/>
            </a:xfrm>
            <a:prstGeom prst="straightConnector1">
              <a:avLst/>
            </a:prstGeom>
            <a:ln w="28575"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直接箭头连接符 23"/>
            <p:cNvCxnSpPr/>
            <p:nvPr/>
          </p:nvCxnSpPr>
          <p:spPr>
            <a:xfrm rot="5400000">
              <a:off x="2637792" y="4543897"/>
              <a:ext cx="375502" cy="2087"/>
            </a:xfrm>
            <a:prstGeom prst="straightConnector1">
              <a:avLst/>
            </a:prstGeom>
            <a:ln w="28575"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直接箭头连接符 24"/>
            <p:cNvCxnSpPr/>
            <p:nvPr/>
          </p:nvCxnSpPr>
          <p:spPr>
            <a:xfrm rot="5400000">
              <a:off x="2823455" y="4543897"/>
              <a:ext cx="375502" cy="2087"/>
            </a:xfrm>
            <a:prstGeom prst="straightConnector1">
              <a:avLst/>
            </a:prstGeom>
            <a:ln w="28575"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直接箭头连接符 25"/>
            <p:cNvCxnSpPr/>
            <p:nvPr/>
          </p:nvCxnSpPr>
          <p:spPr>
            <a:xfrm rot="5400000">
              <a:off x="2823455" y="3792893"/>
              <a:ext cx="375502" cy="2087"/>
            </a:xfrm>
            <a:prstGeom prst="straightConnector1">
              <a:avLst/>
            </a:prstGeom>
            <a:ln w="28575"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29" name="直接箭头连接符 28"/>
          <p:cNvCxnSpPr/>
          <p:nvPr/>
        </p:nvCxnSpPr>
        <p:spPr>
          <a:xfrm rot="5400000" flipH="1" flipV="1">
            <a:off x="1572419" y="2288381"/>
            <a:ext cx="1501775" cy="1588"/>
          </a:xfrm>
          <a:prstGeom prst="straightConnector1">
            <a:avLst/>
          </a:prstGeom>
          <a:ln w="38100">
            <a:solidFill>
              <a:srgbClr val="0070C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TextBox 31"/>
          <p:cNvSpPr txBox="1"/>
          <p:nvPr/>
        </p:nvSpPr>
        <p:spPr>
          <a:xfrm>
            <a:off x="2501900" y="1314450"/>
            <a:ext cx="455613" cy="579438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3200" b="1" i="1">
                <a:latin typeface="Times New Roman" panose="02020603050405020304" pitchFamily="18" charset="0"/>
                <a:ea typeface="楷体" panose="02010609060101010101" pitchFamily="49" charset="-122"/>
              </a:rPr>
              <a:t>F</a:t>
            </a:r>
            <a:endParaRPr lang="zh-CN" altLang="en-US" sz="3200" b="1" i="1" dirty="0">
              <a:latin typeface="Times New Roman" panose="02020603050405020304" pitchFamily="18" charset="0"/>
              <a:ea typeface="楷体" panose="02010609060101010101" pitchFamily="49" charset="-122"/>
            </a:endParaRPr>
          </a:p>
        </p:txBody>
      </p:sp>
      <p:grpSp>
        <p:nvGrpSpPr>
          <p:cNvPr id="36" name="组合 35"/>
          <p:cNvGrpSpPr/>
          <p:nvPr/>
        </p:nvGrpSpPr>
        <p:grpSpPr>
          <a:xfrm>
            <a:off x="5516563" y="954088"/>
            <a:ext cx="2205037" cy="4067492"/>
            <a:chOff x="6929454" y="1142985"/>
            <a:chExt cx="1739627" cy="3264930"/>
          </a:xfrm>
        </p:grpSpPr>
        <p:pic>
          <p:nvPicPr>
            <p:cNvPr id="27" name="Picture 5"/>
            <p:cNvPicPr>
              <a:picLocks noChangeAspect="1" noChangeArrowheads="1"/>
            </p:cNvPicPr>
            <p:nvPr/>
          </p:nvPicPr>
          <p:blipFill>
            <a:blip r:embed="rId1"/>
            <a:srcRect/>
            <a:stretch>
              <a:fillRect/>
            </a:stretch>
          </p:blipFill>
          <p:spPr bwMode="auto">
            <a:xfrm>
              <a:off x="6929454" y="1142985"/>
              <a:ext cx="1739627" cy="2928958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  <p:cxnSp>
          <p:nvCxnSpPr>
            <p:cNvPr id="28" name="直接箭头连接符 27"/>
            <p:cNvCxnSpPr/>
            <p:nvPr/>
          </p:nvCxnSpPr>
          <p:spPr>
            <a:xfrm flipH="1">
              <a:off x="7638580" y="3358427"/>
              <a:ext cx="5010" cy="915434"/>
            </a:xfrm>
            <a:prstGeom prst="straightConnector1">
              <a:avLst/>
            </a:prstGeom>
            <a:ln w="28575"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直接箭头连接符 30"/>
            <p:cNvCxnSpPr/>
            <p:nvPr/>
          </p:nvCxnSpPr>
          <p:spPr>
            <a:xfrm rot="5400000" flipH="1" flipV="1">
              <a:off x="7071536" y="2142322"/>
              <a:ext cx="1143008" cy="1588"/>
            </a:xfrm>
            <a:prstGeom prst="straightConnector1">
              <a:avLst/>
            </a:prstGeom>
            <a:ln w="38100">
              <a:solidFill>
                <a:srgbClr val="0070C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6635" name="TextBox 32"/>
            <p:cNvSpPr txBox="1"/>
            <p:nvPr/>
          </p:nvSpPr>
          <p:spPr>
            <a:xfrm>
              <a:off x="7787369" y="1357062"/>
              <a:ext cx="359448" cy="465108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r>
                <a:rPr lang="en-US" altLang="zh-CN" sz="3200" b="1" i="1">
                  <a:latin typeface="Times New Roman" panose="02020603050405020304" pitchFamily="18" charset="0"/>
                </a:rPr>
                <a:t>F</a:t>
              </a:r>
              <a:endParaRPr lang="zh-CN" altLang="en-US" sz="3200" b="1" i="1" dirty="0">
                <a:latin typeface="Times New Roman" panose="02020603050405020304" pitchFamily="18" charset="0"/>
              </a:endParaRPr>
            </a:p>
          </p:txBody>
        </p:sp>
        <p:sp>
          <p:nvSpPr>
            <p:cNvPr id="26636" name="TextBox 33"/>
            <p:cNvSpPr txBox="1"/>
            <p:nvPr/>
          </p:nvSpPr>
          <p:spPr>
            <a:xfrm>
              <a:off x="7853748" y="3942807"/>
              <a:ext cx="376982" cy="465108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r>
                <a:rPr lang="en-US" altLang="zh-CN" sz="3200" b="1" i="1">
                  <a:solidFill>
                    <a:srgbClr val="990000"/>
                  </a:solidFill>
                  <a:latin typeface="Times New Roman" panose="02020603050405020304" pitchFamily="18" charset="0"/>
                </a:rPr>
                <a:t>G</a:t>
              </a:r>
              <a:endParaRPr lang="zh-CN" altLang="en-US" sz="3200" b="1" i="1" dirty="0">
                <a:solidFill>
                  <a:srgbClr val="990000"/>
                </a:solidFill>
                <a:latin typeface="Times New Roman" panose="02020603050405020304" pitchFamily="18" charset="0"/>
              </a:endParaRPr>
            </a:p>
          </p:txBody>
        </p:sp>
      </p:grpSp>
      <p:sp>
        <p:nvSpPr>
          <p:cNvPr id="37" name="TextBox 36"/>
          <p:cNvSpPr txBox="1"/>
          <p:nvPr/>
        </p:nvSpPr>
        <p:spPr>
          <a:xfrm>
            <a:off x="882650" y="4919345"/>
            <a:ext cx="3293110" cy="39878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2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地球吸引物体的每一个部分。</a:t>
            </a:r>
            <a:endParaRPr kumimoji="0" lang="zh-CN" altLang="en-US" sz="2000" b="1" i="0" u="none" strike="noStrike" kern="1200" cap="none" spc="0" normalizeH="0" baseline="0" noProof="0" dirty="0" smtClean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4725988" y="4919345"/>
            <a:ext cx="3786188" cy="706755"/>
          </a:xfrm>
          <a:prstGeom prst="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2000" b="1" i="0" u="none" strike="noStrike" kern="1200" cap="none" spc="0" normalizeH="0" baseline="0" noProof="0" dirty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作</a:t>
            </a:r>
            <a:r>
              <a:rPr kumimoji="0" lang="zh-CN" altLang="en-US" sz="2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用效果上就好像力作用在某一个点上。</a:t>
            </a:r>
            <a:endParaRPr kumimoji="0" lang="zh-CN" altLang="en-US" sz="2000" b="1" i="0" u="none" strike="noStrike" kern="1200" cap="none" spc="0" normalizeH="0" baseline="0" noProof="0" dirty="0" smtClean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ea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32" grpId="0"/>
      <p:bldP spid="37" grpId="0" bldLvl="0" animBg="1"/>
      <p:bldP spid="38" grpId="0" bldLvl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" name="文本框 4"/>
          <p:cNvSpPr txBox="1"/>
          <p:nvPr/>
        </p:nvSpPr>
        <p:spPr>
          <a:xfrm>
            <a:off x="1534795" y="220345"/>
            <a:ext cx="7512685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3600" b="1">
                <a:solidFill>
                  <a:srgbClr val="0070C0"/>
                </a:solidFill>
                <a:latin typeface="微软雅黑" panose="020B0503020204020204" charset="-122"/>
                <a:ea typeface="微软雅黑" panose="020B0503020204020204" charset="-122"/>
              </a:rPr>
              <a:t>重心</a:t>
            </a:r>
            <a:endParaRPr lang="zh-CN" altLang="en-US" sz="3600" b="1">
              <a:solidFill>
                <a:srgbClr val="0070C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6" name="Rectangle 9"/>
          <p:cNvSpPr/>
          <p:nvPr/>
        </p:nvSpPr>
        <p:spPr>
          <a:xfrm>
            <a:off x="800100" y="2895600"/>
            <a:ext cx="8162925" cy="90297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10000"/>
              </a:lnSpc>
            </a:pPr>
            <a:r>
              <a:rPr lang="zh-CN" altLang="en-US" sz="24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形状规则、质量分布均匀的物体，</a:t>
            </a:r>
            <a:endParaRPr lang="zh-CN" altLang="en-US" sz="2400" dirty="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  <a:p>
            <a:pPr>
              <a:lnSpc>
                <a:spcPct val="110000"/>
              </a:lnSpc>
            </a:pPr>
            <a:r>
              <a:rPr lang="zh-CN" altLang="en-US" sz="24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重心在它的几何中心上。</a:t>
            </a:r>
            <a:endParaRPr lang="zh-CN" altLang="en-US" sz="2400" dirty="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grpSp>
        <p:nvGrpSpPr>
          <p:cNvPr id="4" name="Group 6"/>
          <p:cNvGrpSpPr/>
          <p:nvPr/>
        </p:nvGrpSpPr>
        <p:grpSpPr>
          <a:xfrm>
            <a:off x="731520" y="1000760"/>
            <a:ext cx="5940425" cy="1894840"/>
            <a:chOff x="884" y="1343"/>
            <a:chExt cx="3840" cy="1225"/>
          </a:xfrm>
        </p:grpSpPr>
        <p:pic>
          <p:nvPicPr>
            <p:cNvPr id="27653" name="Picture 7"/>
            <p:cNvPicPr>
              <a:picLocks noChangeAspect="1"/>
            </p:cNvPicPr>
            <p:nvPr/>
          </p:nvPicPr>
          <p:blipFill>
            <a:blip r:embed="rId1">
              <a:lum bright="-6000" contrast="54000"/>
            </a:blip>
            <a:stretch>
              <a:fillRect/>
            </a:stretch>
          </p:blipFill>
          <p:spPr>
            <a:xfrm>
              <a:off x="884" y="1388"/>
              <a:ext cx="824" cy="1180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27654" name="Picture 8"/>
            <p:cNvPicPr>
              <a:picLocks noChangeAspect="1"/>
            </p:cNvPicPr>
            <p:nvPr/>
          </p:nvPicPr>
          <p:blipFill>
            <a:blip r:embed="rId2">
              <a:lum bright="-17999" contrast="72000"/>
            </a:blip>
            <a:stretch>
              <a:fillRect/>
            </a:stretch>
          </p:blipFill>
          <p:spPr>
            <a:xfrm>
              <a:off x="3787" y="1343"/>
              <a:ext cx="937" cy="1179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27655" name="Picture 9"/>
            <p:cNvPicPr>
              <a:picLocks noChangeAspect="1"/>
            </p:cNvPicPr>
            <p:nvPr/>
          </p:nvPicPr>
          <p:blipFill>
            <a:blip r:embed="rId3">
              <a:lum bright="-17999" contrast="66000"/>
            </a:blip>
            <a:stretch>
              <a:fillRect/>
            </a:stretch>
          </p:blipFill>
          <p:spPr>
            <a:xfrm>
              <a:off x="1882" y="1525"/>
              <a:ext cx="1633" cy="964"/>
            </a:xfrm>
            <a:prstGeom prst="rect">
              <a:avLst/>
            </a:prstGeom>
            <a:noFill/>
            <a:ln w="9525">
              <a:noFill/>
            </a:ln>
          </p:spPr>
        </p:pic>
      </p:grpSp>
      <p:sp>
        <p:nvSpPr>
          <p:cNvPr id="44" name="同心圆 43"/>
          <p:cNvSpPr/>
          <p:nvPr/>
        </p:nvSpPr>
        <p:spPr>
          <a:xfrm>
            <a:off x="7242810" y="1000760"/>
            <a:ext cx="1370965" cy="1370965"/>
          </a:xfrm>
          <a:prstGeom prst="donut">
            <a:avLst>
              <a:gd name="adj" fmla="val 16118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cxnSp>
        <p:nvCxnSpPr>
          <p:cNvPr id="45" name="直接箭头连接符 44"/>
          <p:cNvCxnSpPr/>
          <p:nvPr/>
        </p:nvCxnSpPr>
        <p:spPr>
          <a:xfrm>
            <a:off x="7928610" y="1689735"/>
            <a:ext cx="0" cy="1117600"/>
          </a:xfrm>
          <a:prstGeom prst="straightConnector1">
            <a:avLst/>
          </a:prstGeom>
          <a:ln w="44450">
            <a:solidFill>
              <a:srgbClr val="FF0000"/>
            </a:solidFill>
            <a:headEnd type="oval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" name="TextBox 3"/>
          <p:cNvSpPr txBox="1"/>
          <p:nvPr/>
        </p:nvSpPr>
        <p:spPr>
          <a:xfrm>
            <a:off x="7974330" y="2453005"/>
            <a:ext cx="454660" cy="52197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sz="28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G</a:t>
            </a:r>
            <a:endParaRPr lang="en-US" sz="2800" b="1" dirty="0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8" name="Rectangle 55"/>
          <p:cNvSpPr/>
          <p:nvPr/>
        </p:nvSpPr>
        <p:spPr>
          <a:xfrm>
            <a:off x="4090670" y="3353435"/>
            <a:ext cx="1131570" cy="445135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marL="342900" indent="-342900">
              <a:lnSpc>
                <a:spcPct val="120000"/>
              </a:lnSpc>
              <a:spcBef>
                <a:spcPct val="20000"/>
              </a:spcBef>
            </a:pPr>
            <a:r>
              <a:rPr lang="zh-CN" altLang="en-US" dirty="0">
                <a:solidFill>
                  <a:schemeClr val="tx1"/>
                </a:solidFill>
                <a:latin typeface="新宋体" panose="02010609030101010101" charset="-122"/>
                <a:ea typeface="新宋体" panose="02010609030101010101" charset="-122"/>
              </a:rPr>
              <a:t>篮球灌水</a:t>
            </a:r>
            <a:endParaRPr lang="zh-CN" altLang="en-US" dirty="0">
              <a:solidFill>
                <a:schemeClr val="tx1"/>
              </a:solidFill>
              <a:latin typeface="新宋体" panose="02010609030101010101" charset="-122"/>
              <a:ea typeface="新宋体" panose="02010609030101010101" charset="-122"/>
            </a:endParaRPr>
          </a:p>
        </p:txBody>
      </p:sp>
      <p:sp>
        <p:nvSpPr>
          <p:cNvPr id="49" name="Rectangle 9"/>
          <p:cNvSpPr/>
          <p:nvPr/>
        </p:nvSpPr>
        <p:spPr>
          <a:xfrm>
            <a:off x="775970" y="3833495"/>
            <a:ext cx="3494405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zh-CN" altLang="en-US" sz="24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确定物体重心？</a:t>
            </a:r>
            <a:endParaRPr lang="zh-CN" altLang="en-US" sz="2400" dirty="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50" name="Rectangle 55"/>
          <p:cNvSpPr/>
          <p:nvPr/>
        </p:nvSpPr>
        <p:spPr>
          <a:xfrm>
            <a:off x="3138805" y="3848735"/>
            <a:ext cx="1131570" cy="445135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marL="342900" indent="-342900">
              <a:lnSpc>
                <a:spcPct val="120000"/>
              </a:lnSpc>
              <a:spcBef>
                <a:spcPct val="20000"/>
              </a:spcBef>
            </a:pPr>
            <a:r>
              <a:rPr lang="zh-CN" altLang="en-US" dirty="0">
                <a:solidFill>
                  <a:schemeClr val="tx1"/>
                </a:solidFill>
                <a:latin typeface="新宋体" panose="02010609030101010101" charset="-122"/>
                <a:ea typeface="新宋体" panose="02010609030101010101" charset="-122"/>
              </a:rPr>
              <a:t>悬挂法 </a:t>
            </a:r>
            <a:endParaRPr lang="zh-CN" altLang="en-US" dirty="0">
              <a:solidFill>
                <a:schemeClr val="tx1"/>
              </a:solidFill>
              <a:latin typeface="新宋体" panose="02010609030101010101" charset="-122"/>
              <a:ea typeface="新宋体" panose="02010609030101010101" charset="-122"/>
            </a:endParaRPr>
          </a:p>
        </p:txBody>
      </p:sp>
      <p:sp>
        <p:nvSpPr>
          <p:cNvPr id="51" name="Rectangle 55"/>
          <p:cNvSpPr/>
          <p:nvPr/>
        </p:nvSpPr>
        <p:spPr>
          <a:xfrm>
            <a:off x="4135755" y="3841115"/>
            <a:ext cx="1131570" cy="445135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marL="342900" indent="-342900">
              <a:lnSpc>
                <a:spcPct val="120000"/>
              </a:lnSpc>
              <a:spcBef>
                <a:spcPct val="20000"/>
              </a:spcBef>
            </a:pPr>
            <a:r>
              <a:rPr lang="zh-CN" altLang="en-US" dirty="0">
                <a:solidFill>
                  <a:schemeClr val="tx1"/>
                </a:solidFill>
                <a:latin typeface="新宋体" panose="02010609030101010101" charset="-122"/>
                <a:ea typeface="新宋体" panose="02010609030101010101" charset="-122"/>
              </a:rPr>
              <a:t>支撑法</a:t>
            </a:r>
            <a:endParaRPr lang="zh-CN" altLang="en-US" dirty="0">
              <a:solidFill>
                <a:schemeClr val="tx1"/>
              </a:solidFill>
              <a:latin typeface="新宋体" panose="02010609030101010101" charset="-122"/>
              <a:ea typeface="新宋体" panose="02010609030101010101" charset="-122"/>
            </a:endParaRPr>
          </a:p>
        </p:txBody>
      </p:sp>
      <p:sp>
        <p:nvSpPr>
          <p:cNvPr id="52" name="Rectangle 9"/>
          <p:cNvSpPr/>
          <p:nvPr/>
        </p:nvSpPr>
        <p:spPr>
          <a:xfrm>
            <a:off x="775970" y="4316730"/>
            <a:ext cx="4973955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zh-CN" altLang="en-US" sz="24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重力示意图</a:t>
            </a:r>
            <a:endParaRPr lang="zh-CN" altLang="en-US" sz="2400" dirty="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60" name="文本框 59"/>
          <p:cNvSpPr txBox="1"/>
          <p:nvPr/>
        </p:nvSpPr>
        <p:spPr>
          <a:xfrm>
            <a:off x="800100" y="4872355"/>
            <a:ext cx="4148515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000" b="1">
                <a:solidFill>
                  <a:srgbClr val="0070C0"/>
                </a:solidFill>
                <a:latin typeface="微软雅黑" panose="020B0503020204020204" charset="-122"/>
                <a:ea typeface="微软雅黑" panose="020B0503020204020204" charset="-122"/>
              </a:rPr>
              <a:t>练习：</a:t>
            </a:r>
            <a:r>
              <a:rPr lang="zh-CN" altLang="en-US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（课后</a:t>
            </a:r>
            <a:r>
              <a:rPr lang="en-US" altLang="zh-CN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P14</a:t>
            </a:r>
            <a:r>
              <a:rPr lang="zh-CN" altLang="en-US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，第</a:t>
            </a:r>
            <a:r>
              <a:rPr lang="en-US" altLang="zh-CN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5</a:t>
            </a:r>
            <a:r>
              <a:rPr lang="zh-CN" altLang="en-US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题）</a:t>
            </a:r>
            <a:endParaRPr lang="zh-CN" altLang="en-US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pic>
        <p:nvPicPr>
          <p:cNvPr id="54" name="Picture 5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769610" y="2790190"/>
            <a:ext cx="2204720" cy="351345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cxnSp>
        <p:nvCxnSpPr>
          <p:cNvPr id="55" name="直接箭头连接符 54"/>
          <p:cNvCxnSpPr/>
          <p:nvPr/>
        </p:nvCxnSpPr>
        <p:spPr>
          <a:xfrm>
            <a:off x="6674485" y="5447665"/>
            <a:ext cx="635" cy="928370"/>
          </a:xfrm>
          <a:prstGeom prst="straightConnector1">
            <a:avLst/>
          </a:prstGeom>
          <a:ln w="38100">
            <a:solidFill>
              <a:srgbClr val="FF0000"/>
            </a:solidFill>
            <a:headEnd type="oval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直接箭头连接符 55"/>
          <p:cNvCxnSpPr/>
          <p:nvPr/>
        </p:nvCxnSpPr>
        <p:spPr>
          <a:xfrm flipV="1">
            <a:off x="6673215" y="3704590"/>
            <a:ext cx="1905" cy="970915"/>
          </a:xfrm>
          <a:prstGeom prst="straightConnector1">
            <a:avLst/>
          </a:prstGeom>
          <a:ln w="38100">
            <a:solidFill>
              <a:srgbClr val="FF0000"/>
            </a:solidFill>
            <a:headEnd type="oval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44" grpId="0" bldLvl="0" animBg="1"/>
      <p:bldP spid="46" grpId="0"/>
      <p:bldP spid="48" grpId="0"/>
      <p:bldP spid="49" grpId="0"/>
      <p:bldP spid="50" grpId="0"/>
      <p:bldP spid="51" grpId="0"/>
      <p:bldP spid="52" grpId="0"/>
      <p:bldP spid="60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" name="文本框 4"/>
          <p:cNvSpPr txBox="1"/>
          <p:nvPr/>
        </p:nvSpPr>
        <p:spPr>
          <a:xfrm>
            <a:off x="1534795" y="220345"/>
            <a:ext cx="7512685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3600" b="1">
                <a:solidFill>
                  <a:srgbClr val="0070C0"/>
                </a:solidFill>
                <a:latin typeface="微软雅黑" panose="020B0503020204020204" charset="-122"/>
                <a:ea typeface="微软雅黑" panose="020B0503020204020204" charset="-122"/>
              </a:rPr>
              <a:t>重心</a:t>
            </a:r>
            <a:endParaRPr lang="zh-CN" altLang="en-US" sz="3600" b="1">
              <a:solidFill>
                <a:srgbClr val="0070C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57" name="文本框 56"/>
          <p:cNvSpPr txBox="1"/>
          <p:nvPr/>
        </p:nvSpPr>
        <p:spPr>
          <a:xfrm>
            <a:off x="514985" y="961390"/>
            <a:ext cx="101981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400" b="1">
                <a:solidFill>
                  <a:srgbClr val="0070C0"/>
                </a:solidFill>
                <a:latin typeface="微软雅黑" panose="020B0503020204020204" charset="-122"/>
                <a:ea typeface="微软雅黑" panose="020B0503020204020204" charset="-122"/>
              </a:rPr>
              <a:t>练习：</a:t>
            </a:r>
            <a:endParaRPr lang="zh-CN" altLang="en-US" sz="2400" b="1">
              <a:solidFill>
                <a:srgbClr val="0070C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534795" y="934085"/>
            <a:ext cx="6580505" cy="4003675"/>
          </a:xfrm>
          <a:prstGeom prst="rect">
            <a:avLst/>
          </a:prstGeom>
        </p:spPr>
      </p:pic>
      <p:cxnSp>
        <p:nvCxnSpPr>
          <p:cNvPr id="45" name="直接箭头连接符 44"/>
          <p:cNvCxnSpPr/>
          <p:nvPr/>
        </p:nvCxnSpPr>
        <p:spPr>
          <a:xfrm>
            <a:off x="3332480" y="4071620"/>
            <a:ext cx="0" cy="1117600"/>
          </a:xfrm>
          <a:prstGeom prst="straightConnector1">
            <a:avLst/>
          </a:prstGeom>
          <a:ln w="44450">
            <a:solidFill>
              <a:srgbClr val="FF0000"/>
            </a:solidFill>
            <a:headEnd type="oval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" name="TextBox 3"/>
          <p:cNvSpPr txBox="1"/>
          <p:nvPr/>
        </p:nvSpPr>
        <p:spPr>
          <a:xfrm>
            <a:off x="3378200" y="4834890"/>
            <a:ext cx="454660" cy="52197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sz="28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G</a:t>
            </a:r>
            <a:endParaRPr lang="en-US" sz="2800" b="1" dirty="0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403458" name="图片 403457"/>
          <p:cNvPicPr>
            <a:picLocks noChangeAspect="1"/>
          </p:cNvPicPr>
          <p:nvPr/>
        </p:nvPicPr>
        <p:blipFill>
          <a:blip r:embed="rId1"/>
          <a:srcRect l="10938" t="31250" r="34375" b="22225"/>
          <a:stretch>
            <a:fillRect/>
          </a:stretch>
        </p:blipFill>
        <p:spPr>
          <a:xfrm>
            <a:off x="161925" y="977900"/>
            <a:ext cx="8748395" cy="55816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" name="文本框 4"/>
          <p:cNvSpPr txBox="1"/>
          <p:nvPr/>
        </p:nvSpPr>
        <p:spPr>
          <a:xfrm>
            <a:off x="1534795" y="220345"/>
            <a:ext cx="7512685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3600" b="1">
                <a:solidFill>
                  <a:srgbClr val="0070C0"/>
                </a:solidFill>
                <a:latin typeface="微软雅黑" panose="020B0503020204020204" charset="-122"/>
                <a:ea typeface="微软雅黑" panose="020B0503020204020204" charset="-122"/>
              </a:rPr>
              <a:t>重心</a:t>
            </a:r>
            <a:endParaRPr lang="zh-CN" altLang="en-US" sz="3600" b="1">
              <a:solidFill>
                <a:srgbClr val="0070C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404498" name="组合 404497"/>
          <p:cNvGrpSpPr/>
          <p:nvPr/>
        </p:nvGrpSpPr>
        <p:grpSpPr>
          <a:xfrm>
            <a:off x="442595" y="1597025"/>
            <a:ext cx="2009775" cy="676275"/>
            <a:chOff x="510" y="576"/>
            <a:chExt cx="535" cy="180"/>
          </a:xfrm>
        </p:grpSpPr>
        <p:grpSp>
          <p:nvGrpSpPr>
            <p:cNvPr id="404484" name="组合 404483"/>
            <p:cNvGrpSpPr/>
            <p:nvPr/>
          </p:nvGrpSpPr>
          <p:grpSpPr>
            <a:xfrm>
              <a:off x="510" y="704"/>
              <a:ext cx="535" cy="52"/>
              <a:chOff x="2760" y="2640"/>
              <a:chExt cx="1338" cy="130"/>
            </a:xfrm>
          </p:grpSpPr>
          <p:sp>
            <p:nvSpPr>
              <p:cNvPr id="404485" name="直接连接符 404484"/>
              <p:cNvSpPr/>
              <p:nvPr/>
            </p:nvSpPr>
            <p:spPr>
              <a:xfrm flipH="1">
                <a:off x="2760" y="2648"/>
                <a:ext cx="120" cy="122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404486" name="直接连接符 404485"/>
              <p:cNvSpPr/>
              <p:nvPr/>
            </p:nvSpPr>
            <p:spPr>
              <a:xfrm flipH="1">
                <a:off x="2880" y="2648"/>
                <a:ext cx="121" cy="122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404487" name="直接连接符 404486"/>
              <p:cNvSpPr/>
              <p:nvPr/>
            </p:nvSpPr>
            <p:spPr>
              <a:xfrm flipH="1">
                <a:off x="3001" y="2648"/>
                <a:ext cx="120" cy="122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404488" name="直接连接符 404487"/>
              <p:cNvSpPr/>
              <p:nvPr/>
            </p:nvSpPr>
            <p:spPr>
              <a:xfrm flipH="1">
                <a:off x="3121" y="2648"/>
                <a:ext cx="120" cy="122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404489" name="直接连接符 404488"/>
              <p:cNvSpPr/>
              <p:nvPr/>
            </p:nvSpPr>
            <p:spPr>
              <a:xfrm flipH="1">
                <a:off x="3241" y="2648"/>
                <a:ext cx="120" cy="122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404490" name="直接连接符 404489"/>
              <p:cNvSpPr/>
              <p:nvPr/>
            </p:nvSpPr>
            <p:spPr>
              <a:xfrm flipH="1">
                <a:off x="3361" y="2648"/>
                <a:ext cx="121" cy="122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404491" name="直接连接符 404490"/>
              <p:cNvSpPr/>
              <p:nvPr/>
            </p:nvSpPr>
            <p:spPr>
              <a:xfrm flipH="1">
                <a:off x="3482" y="2648"/>
                <a:ext cx="120" cy="122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404492" name="直接连接符 404491"/>
              <p:cNvSpPr/>
              <p:nvPr/>
            </p:nvSpPr>
            <p:spPr>
              <a:xfrm flipH="1">
                <a:off x="3602" y="2648"/>
                <a:ext cx="120" cy="122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404493" name="直接连接符 404492"/>
              <p:cNvSpPr/>
              <p:nvPr/>
            </p:nvSpPr>
            <p:spPr>
              <a:xfrm flipH="1">
                <a:off x="3722" y="2648"/>
                <a:ext cx="120" cy="122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404494" name="直接连接符 404493"/>
              <p:cNvSpPr/>
              <p:nvPr/>
            </p:nvSpPr>
            <p:spPr>
              <a:xfrm flipH="1">
                <a:off x="3842" y="2648"/>
                <a:ext cx="121" cy="122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404495" name="直接连接符 404494"/>
              <p:cNvSpPr/>
              <p:nvPr/>
            </p:nvSpPr>
            <p:spPr>
              <a:xfrm flipH="1">
                <a:off x="3963" y="2648"/>
                <a:ext cx="120" cy="122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404496" name="直接连接符 404495"/>
              <p:cNvSpPr/>
              <p:nvPr/>
            </p:nvSpPr>
            <p:spPr>
              <a:xfrm>
                <a:off x="2783" y="2640"/>
                <a:ext cx="1315" cy="0"/>
              </a:xfrm>
              <a:prstGeom prst="line">
                <a:avLst/>
              </a:prstGeom>
              <a:ln w="1905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</p:grpSp>
        <p:sp>
          <p:nvSpPr>
            <p:cNvPr id="404497" name="矩形 404496"/>
            <p:cNvSpPr/>
            <p:nvPr/>
          </p:nvSpPr>
          <p:spPr>
            <a:xfrm>
              <a:off x="720" y="576"/>
              <a:ext cx="168" cy="125"/>
            </a:xfrm>
            <a:prstGeom prst="rect">
              <a:avLst/>
            </a:prstGeom>
            <a:solidFill>
              <a:srgbClr val="FFFFFF"/>
            </a:soli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</p:grpSp>
      <p:grpSp>
        <p:nvGrpSpPr>
          <p:cNvPr id="404500" name="组合 404499"/>
          <p:cNvGrpSpPr/>
          <p:nvPr/>
        </p:nvGrpSpPr>
        <p:grpSpPr>
          <a:xfrm>
            <a:off x="2856230" y="1557020"/>
            <a:ext cx="1752600" cy="1012825"/>
            <a:chOff x="1415" y="2978"/>
            <a:chExt cx="1732" cy="1000"/>
          </a:xfrm>
        </p:grpSpPr>
        <p:sp>
          <p:nvSpPr>
            <p:cNvPr id="404501" name="任意多边形 404500"/>
            <p:cNvSpPr/>
            <p:nvPr/>
          </p:nvSpPr>
          <p:spPr>
            <a:xfrm flipH="1">
              <a:off x="1415" y="2978"/>
              <a:ext cx="1732" cy="1000"/>
            </a:xfrm>
            <a:custGeom>
              <a:avLst/>
              <a:gdLst/>
              <a:ahLst/>
              <a:cxnLst/>
              <a:pathLst>
                <a:path w="1732" h="1000">
                  <a:moveTo>
                    <a:pt x="0" y="0"/>
                  </a:moveTo>
                  <a:lnTo>
                    <a:pt x="0" y="1000"/>
                  </a:lnTo>
                  <a:lnTo>
                    <a:pt x="1732" y="1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3366FF">
                <a:alpha val="100000"/>
              </a:srgbClr>
            </a:solidFill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404502" name="任意多边形 404501" descr="纸莎草纸"/>
            <p:cNvSpPr/>
            <p:nvPr/>
          </p:nvSpPr>
          <p:spPr>
            <a:xfrm rot="-1800000">
              <a:off x="2090" y="3215"/>
              <a:ext cx="400" cy="249"/>
            </a:xfrm>
            <a:custGeom>
              <a:avLst/>
              <a:gdLst/>
              <a:ahLst/>
              <a:cxnLst/>
              <a:pathLst>
                <a:path w="400" h="400">
                  <a:moveTo>
                    <a:pt x="0" y="0"/>
                  </a:moveTo>
                  <a:lnTo>
                    <a:pt x="400" y="0"/>
                  </a:lnTo>
                  <a:lnTo>
                    <a:pt x="400" y="400"/>
                  </a:lnTo>
                  <a:lnTo>
                    <a:pt x="0" y="400"/>
                  </a:lnTo>
                  <a:lnTo>
                    <a:pt x="0" y="0"/>
                  </a:lnTo>
                  <a:close/>
                </a:path>
              </a:pathLst>
            </a:custGeom>
            <a:blipFill rotWithShape="1">
              <a:blip r:embed="rId1"/>
            </a:blipFill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</p:grpSp>
      <p:sp>
        <p:nvSpPr>
          <p:cNvPr id="404503" name="任意多边形 404502"/>
          <p:cNvSpPr/>
          <p:nvPr/>
        </p:nvSpPr>
        <p:spPr>
          <a:xfrm>
            <a:off x="3389630" y="1328420"/>
            <a:ext cx="509588" cy="314325"/>
          </a:xfrm>
          <a:custGeom>
            <a:avLst/>
            <a:gdLst/>
            <a:ahLst/>
            <a:cxnLst/>
            <a:pathLst>
              <a:path w="321" h="198">
                <a:moveTo>
                  <a:pt x="0" y="198"/>
                </a:moveTo>
                <a:lnTo>
                  <a:pt x="321" y="0"/>
                </a:lnTo>
              </a:path>
            </a:pathLst>
          </a:custGeom>
          <a:solidFill>
            <a:srgbClr val="FFFFFF"/>
          </a:solidFill>
          <a:ln w="9525" cap="flat" cmpd="sng">
            <a:solidFill>
              <a:schemeClr val="tx1"/>
            </a:solidFill>
            <a:prstDash val="solid"/>
            <a:headEnd type="none" w="med" len="med"/>
            <a:tailEnd type="triangle" w="med" len="med"/>
          </a:ln>
        </p:spPr>
        <p:txBody>
          <a:bodyPr/>
          <a:p>
            <a:endParaRPr lang="zh-CN" altLang="en-US"/>
          </a:p>
        </p:txBody>
      </p:sp>
      <p:grpSp>
        <p:nvGrpSpPr>
          <p:cNvPr id="404504" name="组合 404503"/>
          <p:cNvGrpSpPr/>
          <p:nvPr/>
        </p:nvGrpSpPr>
        <p:grpSpPr>
          <a:xfrm>
            <a:off x="5652135" y="1455420"/>
            <a:ext cx="2101850" cy="1244600"/>
            <a:chOff x="6665" y="1534"/>
            <a:chExt cx="1732" cy="1000"/>
          </a:xfrm>
        </p:grpSpPr>
        <p:sp>
          <p:nvSpPr>
            <p:cNvPr id="404505" name="任意多边形 404504"/>
            <p:cNvSpPr/>
            <p:nvPr/>
          </p:nvSpPr>
          <p:spPr>
            <a:xfrm flipH="1">
              <a:off x="6665" y="1534"/>
              <a:ext cx="1732" cy="1000"/>
            </a:xfrm>
            <a:custGeom>
              <a:avLst/>
              <a:gdLst/>
              <a:ahLst/>
              <a:cxnLst/>
              <a:pathLst>
                <a:path w="1732" h="1000">
                  <a:moveTo>
                    <a:pt x="0" y="0"/>
                  </a:moveTo>
                  <a:lnTo>
                    <a:pt x="0" y="1000"/>
                  </a:lnTo>
                  <a:lnTo>
                    <a:pt x="1732" y="1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3366FF">
                <a:alpha val="100000"/>
              </a:srgbClr>
            </a:solidFill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404506" name="直接连接符 404505"/>
            <p:cNvSpPr/>
            <p:nvPr/>
          </p:nvSpPr>
          <p:spPr>
            <a:xfrm flipH="1" flipV="1">
              <a:off x="6770" y="1574"/>
              <a:ext cx="355" cy="664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404507" name="椭圆 404506"/>
            <p:cNvSpPr/>
            <p:nvPr/>
          </p:nvSpPr>
          <p:spPr>
            <a:xfrm>
              <a:off x="6985" y="1632"/>
              <a:ext cx="525" cy="525"/>
            </a:xfrm>
            <a:prstGeom prst="ellipse">
              <a:avLst/>
            </a:prstGeom>
            <a:gradFill rotWithShape="1">
              <a:gsLst>
                <a:gs pos="0">
                  <a:srgbClr val="FFFFFF"/>
                </a:gs>
                <a:gs pos="100000">
                  <a:srgbClr val="0033CC"/>
                </a:gs>
              </a:gsLst>
              <a:path path="shape">
                <a:fillToRect l="50000" t="50000" r="50000" b="50000"/>
              </a:path>
              <a:tileRect/>
            </a:gradFill>
            <a:ln w="9525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</p:grpSp>
      <p:grpSp>
        <p:nvGrpSpPr>
          <p:cNvPr id="404538" name="组合 404537"/>
          <p:cNvGrpSpPr/>
          <p:nvPr/>
        </p:nvGrpSpPr>
        <p:grpSpPr>
          <a:xfrm>
            <a:off x="429895" y="3385820"/>
            <a:ext cx="2022475" cy="2016125"/>
            <a:chOff x="742" y="1632"/>
            <a:chExt cx="584" cy="582"/>
          </a:xfrm>
        </p:grpSpPr>
        <p:grpSp>
          <p:nvGrpSpPr>
            <p:cNvPr id="404510" name="组合 404509"/>
            <p:cNvGrpSpPr/>
            <p:nvPr/>
          </p:nvGrpSpPr>
          <p:grpSpPr>
            <a:xfrm>
              <a:off x="744" y="1632"/>
              <a:ext cx="582" cy="582"/>
              <a:chOff x="3093" y="2655"/>
              <a:chExt cx="1455" cy="1456"/>
            </a:xfrm>
          </p:grpSpPr>
          <p:sp>
            <p:nvSpPr>
              <p:cNvPr id="404511" name="直接连接符 404510"/>
              <p:cNvSpPr/>
              <p:nvPr/>
            </p:nvSpPr>
            <p:spPr>
              <a:xfrm rot="-5400000" flipH="1" flipV="1">
                <a:off x="3107" y="3960"/>
                <a:ext cx="120" cy="12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404512" name="直接连接符 404511"/>
              <p:cNvSpPr/>
              <p:nvPr/>
            </p:nvSpPr>
            <p:spPr>
              <a:xfrm flipH="1">
                <a:off x="3210" y="3989"/>
                <a:ext cx="120" cy="122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404513" name="直接连接符 404512"/>
              <p:cNvSpPr/>
              <p:nvPr/>
            </p:nvSpPr>
            <p:spPr>
              <a:xfrm flipH="1">
                <a:off x="3330" y="3989"/>
                <a:ext cx="121" cy="122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404514" name="直接连接符 404513"/>
              <p:cNvSpPr/>
              <p:nvPr/>
            </p:nvSpPr>
            <p:spPr>
              <a:xfrm flipH="1">
                <a:off x="3451" y="3989"/>
                <a:ext cx="120" cy="122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404515" name="直接连接符 404514"/>
              <p:cNvSpPr/>
              <p:nvPr/>
            </p:nvSpPr>
            <p:spPr>
              <a:xfrm flipH="1">
                <a:off x="3571" y="3989"/>
                <a:ext cx="120" cy="122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404516" name="直接连接符 404515"/>
              <p:cNvSpPr/>
              <p:nvPr/>
            </p:nvSpPr>
            <p:spPr>
              <a:xfrm flipH="1">
                <a:off x="3691" y="3989"/>
                <a:ext cx="120" cy="122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404517" name="直接连接符 404516"/>
              <p:cNvSpPr/>
              <p:nvPr/>
            </p:nvSpPr>
            <p:spPr>
              <a:xfrm flipH="1">
                <a:off x="3811" y="3989"/>
                <a:ext cx="121" cy="122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404518" name="直接连接符 404517"/>
              <p:cNvSpPr/>
              <p:nvPr/>
            </p:nvSpPr>
            <p:spPr>
              <a:xfrm flipH="1">
                <a:off x="3932" y="3989"/>
                <a:ext cx="120" cy="122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404519" name="直接连接符 404518"/>
              <p:cNvSpPr/>
              <p:nvPr/>
            </p:nvSpPr>
            <p:spPr>
              <a:xfrm flipH="1">
                <a:off x="4052" y="3989"/>
                <a:ext cx="120" cy="122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404520" name="直接连接符 404519"/>
              <p:cNvSpPr/>
              <p:nvPr/>
            </p:nvSpPr>
            <p:spPr>
              <a:xfrm flipH="1">
                <a:off x="4172" y="3989"/>
                <a:ext cx="120" cy="122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404521" name="直接连接符 404520"/>
              <p:cNvSpPr/>
              <p:nvPr/>
            </p:nvSpPr>
            <p:spPr>
              <a:xfrm flipH="1">
                <a:off x="4292" y="3989"/>
                <a:ext cx="121" cy="122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404522" name="直接连接符 404521"/>
              <p:cNvSpPr/>
              <p:nvPr/>
            </p:nvSpPr>
            <p:spPr>
              <a:xfrm flipH="1">
                <a:off x="4413" y="3989"/>
                <a:ext cx="120" cy="122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404523" name="直接连接符 404522"/>
              <p:cNvSpPr/>
              <p:nvPr/>
            </p:nvSpPr>
            <p:spPr>
              <a:xfrm>
                <a:off x="3233" y="3981"/>
                <a:ext cx="1315" cy="0"/>
              </a:xfrm>
              <a:prstGeom prst="line">
                <a:avLst/>
              </a:prstGeom>
              <a:ln w="1905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404524" name="直接连接符 404523"/>
              <p:cNvSpPr/>
              <p:nvPr/>
            </p:nvSpPr>
            <p:spPr>
              <a:xfrm rot="-5400000" flipH="1" flipV="1">
                <a:off x="3094" y="3873"/>
                <a:ext cx="120" cy="122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404525" name="直接连接符 404524"/>
              <p:cNvSpPr/>
              <p:nvPr/>
            </p:nvSpPr>
            <p:spPr>
              <a:xfrm rot="-5400000" flipH="1" flipV="1">
                <a:off x="3093" y="3751"/>
                <a:ext cx="121" cy="122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404526" name="直接连接符 404525"/>
              <p:cNvSpPr/>
              <p:nvPr/>
            </p:nvSpPr>
            <p:spPr>
              <a:xfrm rot="-5400000" flipH="1" flipV="1">
                <a:off x="3094" y="3632"/>
                <a:ext cx="120" cy="122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404527" name="直接连接符 404526"/>
              <p:cNvSpPr/>
              <p:nvPr/>
            </p:nvSpPr>
            <p:spPr>
              <a:xfrm rot="-5400000" flipH="1" flipV="1">
                <a:off x="3094" y="3512"/>
                <a:ext cx="120" cy="122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404528" name="直接连接符 404527"/>
              <p:cNvSpPr/>
              <p:nvPr/>
            </p:nvSpPr>
            <p:spPr>
              <a:xfrm rot="-5400000" flipH="1" flipV="1">
                <a:off x="3094" y="3392"/>
                <a:ext cx="120" cy="122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404529" name="直接连接符 404528"/>
              <p:cNvSpPr/>
              <p:nvPr/>
            </p:nvSpPr>
            <p:spPr>
              <a:xfrm rot="-5400000" flipH="1" flipV="1">
                <a:off x="3093" y="3270"/>
                <a:ext cx="121" cy="122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404530" name="直接连接符 404529"/>
              <p:cNvSpPr/>
              <p:nvPr/>
            </p:nvSpPr>
            <p:spPr>
              <a:xfrm rot="-5400000" flipH="1" flipV="1">
                <a:off x="3094" y="3151"/>
                <a:ext cx="120" cy="122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404531" name="直接连接符 404530"/>
              <p:cNvSpPr/>
              <p:nvPr/>
            </p:nvSpPr>
            <p:spPr>
              <a:xfrm rot="-5400000" flipH="1" flipV="1">
                <a:off x="3094" y="3031"/>
                <a:ext cx="120" cy="122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404532" name="直接连接符 404531"/>
              <p:cNvSpPr/>
              <p:nvPr/>
            </p:nvSpPr>
            <p:spPr>
              <a:xfrm rot="-5400000" flipH="1" flipV="1">
                <a:off x="3094" y="2911"/>
                <a:ext cx="120" cy="122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404533" name="直接连接符 404532"/>
              <p:cNvSpPr/>
              <p:nvPr/>
            </p:nvSpPr>
            <p:spPr>
              <a:xfrm rot="-5400000" flipH="1" flipV="1">
                <a:off x="3093" y="2789"/>
                <a:ext cx="121" cy="122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404534" name="直接连接符 404533"/>
              <p:cNvSpPr/>
              <p:nvPr/>
            </p:nvSpPr>
            <p:spPr>
              <a:xfrm rot="-5400000" flipH="1" flipV="1">
                <a:off x="3094" y="2670"/>
                <a:ext cx="120" cy="122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404535" name="直接连接符 404534"/>
              <p:cNvSpPr/>
              <p:nvPr/>
            </p:nvSpPr>
            <p:spPr>
              <a:xfrm rot="-5400000" flipV="1">
                <a:off x="2565" y="3312"/>
                <a:ext cx="1315" cy="0"/>
              </a:xfrm>
              <a:prstGeom prst="line">
                <a:avLst/>
              </a:prstGeom>
              <a:ln w="1905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</p:grpSp>
        <p:sp>
          <p:nvSpPr>
            <p:cNvPr id="404536" name="矩形 404535"/>
            <p:cNvSpPr/>
            <p:nvPr/>
          </p:nvSpPr>
          <p:spPr>
            <a:xfrm rot="2520000" flipH="1">
              <a:off x="742" y="1957"/>
              <a:ext cx="512" cy="28"/>
            </a:xfrm>
            <a:prstGeom prst="rect">
              <a:avLst/>
            </a:prstGeom>
            <a:solidFill>
              <a:srgbClr val="FFFFFF"/>
            </a:soli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</p:grpSp>
      <p:grpSp>
        <p:nvGrpSpPr>
          <p:cNvPr id="404539" name="组合 404538"/>
          <p:cNvGrpSpPr/>
          <p:nvPr/>
        </p:nvGrpSpPr>
        <p:grpSpPr>
          <a:xfrm>
            <a:off x="3107690" y="3315970"/>
            <a:ext cx="1158875" cy="2209800"/>
            <a:chOff x="3868" y="6752"/>
            <a:chExt cx="702" cy="1338"/>
          </a:xfrm>
        </p:grpSpPr>
        <p:grpSp>
          <p:nvGrpSpPr>
            <p:cNvPr id="404540" name="组合 404539"/>
            <p:cNvGrpSpPr/>
            <p:nvPr/>
          </p:nvGrpSpPr>
          <p:grpSpPr>
            <a:xfrm rot="7767498">
              <a:off x="3410" y="7210"/>
              <a:ext cx="1338" cy="422"/>
              <a:chOff x="3410" y="7210"/>
              <a:chExt cx="1338" cy="422"/>
            </a:xfrm>
          </p:grpSpPr>
          <p:grpSp>
            <p:nvGrpSpPr>
              <p:cNvPr id="404541" name="组合 404540"/>
              <p:cNvGrpSpPr/>
              <p:nvPr/>
            </p:nvGrpSpPr>
            <p:grpSpPr>
              <a:xfrm>
                <a:off x="3410" y="7502"/>
                <a:ext cx="1338" cy="130"/>
                <a:chOff x="2760" y="2640"/>
                <a:chExt cx="1338" cy="130"/>
              </a:xfrm>
            </p:grpSpPr>
            <p:sp>
              <p:nvSpPr>
                <p:cNvPr id="404542" name="直接连接符 404541"/>
                <p:cNvSpPr/>
                <p:nvPr/>
              </p:nvSpPr>
              <p:spPr>
                <a:xfrm flipH="1">
                  <a:off x="2760" y="2648"/>
                  <a:ext cx="120" cy="122"/>
                </a:xfrm>
                <a:prstGeom prst="line">
                  <a:avLst/>
                </a:prstGeom>
                <a:ln w="9525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404543" name="直接连接符 404542"/>
                <p:cNvSpPr/>
                <p:nvPr/>
              </p:nvSpPr>
              <p:spPr>
                <a:xfrm flipH="1">
                  <a:off x="2880" y="2648"/>
                  <a:ext cx="121" cy="122"/>
                </a:xfrm>
                <a:prstGeom prst="line">
                  <a:avLst/>
                </a:prstGeom>
                <a:ln w="9525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404544" name="直接连接符 404543"/>
                <p:cNvSpPr/>
                <p:nvPr/>
              </p:nvSpPr>
              <p:spPr>
                <a:xfrm flipH="1">
                  <a:off x="3001" y="2648"/>
                  <a:ext cx="120" cy="122"/>
                </a:xfrm>
                <a:prstGeom prst="line">
                  <a:avLst/>
                </a:prstGeom>
                <a:ln w="9525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404545" name="直接连接符 404544"/>
                <p:cNvSpPr/>
                <p:nvPr/>
              </p:nvSpPr>
              <p:spPr>
                <a:xfrm flipH="1">
                  <a:off x="3121" y="2648"/>
                  <a:ext cx="120" cy="122"/>
                </a:xfrm>
                <a:prstGeom prst="line">
                  <a:avLst/>
                </a:prstGeom>
                <a:ln w="9525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404546" name="直接连接符 404545"/>
                <p:cNvSpPr/>
                <p:nvPr/>
              </p:nvSpPr>
              <p:spPr>
                <a:xfrm flipH="1">
                  <a:off x="3241" y="2648"/>
                  <a:ext cx="120" cy="122"/>
                </a:xfrm>
                <a:prstGeom prst="line">
                  <a:avLst/>
                </a:prstGeom>
                <a:ln w="9525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404547" name="直接连接符 404546"/>
                <p:cNvSpPr/>
                <p:nvPr/>
              </p:nvSpPr>
              <p:spPr>
                <a:xfrm flipH="1">
                  <a:off x="3361" y="2648"/>
                  <a:ext cx="121" cy="122"/>
                </a:xfrm>
                <a:prstGeom prst="line">
                  <a:avLst/>
                </a:prstGeom>
                <a:ln w="9525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404548" name="直接连接符 404547"/>
                <p:cNvSpPr/>
                <p:nvPr/>
              </p:nvSpPr>
              <p:spPr>
                <a:xfrm flipH="1">
                  <a:off x="3482" y="2648"/>
                  <a:ext cx="120" cy="122"/>
                </a:xfrm>
                <a:prstGeom prst="line">
                  <a:avLst/>
                </a:prstGeom>
                <a:ln w="9525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404549" name="直接连接符 404548"/>
                <p:cNvSpPr/>
                <p:nvPr/>
              </p:nvSpPr>
              <p:spPr>
                <a:xfrm flipH="1">
                  <a:off x="3602" y="2648"/>
                  <a:ext cx="120" cy="122"/>
                </a:xfrm>
                <a:prstGeom prst="line">
                  <a:avLst/>
                </a:prstGeom>
                <a:ln w="9525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404550" name="直接连接符 404549"/>
                <p:cNvSpPr/>
                <p:nvPr/>
              </p:nvSpPr>
              <p:spPr>
                <a:xfrm flipH="1">
                  <a:off x="3722" y="2648"/>
                  <a:ext cx="120" cy="122"/>
                </a:xfrm>
                <a:prstGeom prst="line">
                  <a:avLst/>
                </a:prstGeom>
                <a:ln w="9525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404551" name="直接连接符 404550"/>
                <p:cNvSpPr/>
                <p:nvPr/>
              </p:nvSpPr>
              <p:spPr>
                <a:xfrm flipH="1">
                  <a:off x="3842" y="2648"/>
                  <a:ext cx="121" cy="122"/>
                </a:xfrm>
                <a:prstGeom prst="line">
                  <a:avLst/>
                </a:prstGeom>
                <a:ln w="9525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404552" name="直接连接符 404551"/>
                <p:cNvSpPr/>
                <p:nvPr/>
              </p:nvSpPr>
              <p:spPr>
                <a:xfrm flipH="1">
                  <a:off x="3963" y="2648"/>
                  <a:ext cx="120" cy="122"/>
                </a:xfrm>
                <a:prstGeom prst="line">
                  <a:avLst/>
                </a:prstGeom>
                <a:ln w="9525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404553" name="直接连接符 404552"/>
                <p:cNvSpPr/>
                <p:nvPr/>
              </p:nvSpPr>
              <p:spPr>
                <a:xfrm>
                  <a:off x="2783" y="2640"/>
                  <a:ext cx="1315" cy="0"/>
                </a:xfrm>
                <a:prstGeom prst="line">
                  <a:avLst/>
                </a:prstGeom>
                <a:ln w="19050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</p:grpSp>
          <p:sp>
            <p:nvSpPr>
              <p:cNvPr id="404554" name="矩形 404553" descr="纸莎草纸"/>
              <p:cNvSpPr/>
              <p:nvPr/>
            </p:nvSpPr>
            <p:spPr>
              <a:xfrm>
                <a:off x="3935" y="7210"/>
                <a:ext cx="380" cy="272"/>
              </a:xfrm>
              <a:prstGeom prst="rect">
                <a:avLst/>
              </a:prstGeom>
              <a:blipFill rotWithShape="1">
                <a:blip r:embed="rId1"/>
              </a:blipFill>
              <a:ln w="9525" cap="flat" cmpd="sng">
                <a:solidFill>
                  <a:schemeClr val="tx1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</p:grpSp>
        <p:sp>
          <p:nvSpPr>
            <p:cNvPr id="404555" name="直接连接符 404554"/>
            <p:cNvSpPr/>
            <p:nvPr/>
          </p:nvSpPr>
          <p:spPr>
            <a:xfrm flipH="1" flipV="1">
              <a:off x="4205" y="7582"/>
              <a:ext cx="365" cy="359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triangle" w="med" len="med"/>
            </a:ln>
          </p:spPr>
        </p:sp>
      </p:grpSp>
      <p:grpSp>
        <p:nvGrpSpPr>
          <p:cNvPr id="404556" name="组合 404555"/>
          <p:cNvGrpSpPr/>
          <p:nvPr/>
        </p:nvGrpSpPr>
        <p:grpSpPr>
          <a:xfrm flipV="1">
            <a:off x="4863465" y="4050030"/>
            <a:ext cx="2009775" cy="676275"/>
            <a:chOff x="510" y="576"/>
            <a:chExt cx="535" cy="180"/>
          </a:xfrm>
        </p:grpSpPr>
        <p:grpSp>
          <p:nvGrpSpPr>
            <p:cNvPr id="404557" name="组合 404556"/>
            <p:cNvGrpSpPr/>
            <p:nvPr/>
          </p:nvGrpSpPr>
          <p:grpSpPr>
            <a:xfrm>
              <a:off x="510" y="704"/>
              <a:ext cx="535" cy="52"/>
              <a:chOff x="2760" y="2640"/>
              <a:chExt cx="1338" cy="130"/>
            </a:xfrm>
          </p:grpSpPr>
          <p:sp>
            <p:nvSpPr>
              <p:cNvPr id="404558" name="直接连接符 404557"/>
              <p:cNvSpPr/>
              <p:nvPr/>
            </p:nvSpPr>
            <p:spPr>
              <a:xfrm flipH="1">
                <a:off x="2760" y="2648"/>
                <a:ext cx="120" cy="122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404559" name="直接连接符 404558"/>
              <p:cNvSpPr/>
              <p:nvPr/>
            </p:nvSpPr>
            <p:spPr>
              <a:xfrm flipH="1">
                <a:off x="2880" y="2648"/>
                <a:ext cx="121" cy="122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404560" name="直接连接符 404559"/>
              <p:cNvSpPr/>
              <p:nvPr/>
            </p:nvSpPr>
            <p:spPr>
              <a:xfrm flipH="1">
                <a:off x="3001" y="2648"/>
                <a:ext cx="120" cy="122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404561" name="直接连接符 404560"/>
              <p:cNvSpPr/>
              <p:nvPr/>
            </p:nvSpPr>
            <p:spPr>
              <a:xfrm flipH="1">
                <a:off x="3121" y="2648"/>
                <a:ext cx="120" cy="122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404562" name="直接连接符 404561"/>
              <p:cNvSpPr/>
              <p:nvPr/>
            </p:nvSpPr>
            <p:spPr>
              <a:xfrm flipH="1">
                <a:off x="3241" y="2648"/>
                <a:ext cx="120" cy="122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404563" name="直接连接符 404562"/>
              <p:cNvSpPr/>
              <p:nvPr/>
            </p:nvSpPr>
            <p:spPr>
              <a:xfrm flipH="1">
                <a:off x="3361" y="2648"/>
                <a:ext cx="121" cy="122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404564" name="直接连接符 404563"/>
              <p:cNvSpPr/>
              <p:nvPr/>
            </p:nvSpPr>
            <p:spPr>
              <a:xfrm flipH="1">
                <a:off x="3482" y="2648"/>
                <a:ext cx="120" cy="122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404565" name="直接连接符 404564"/>
              <p:cNvSpPr/>
              <p:nvPr/>
            </p:nvSpPr>
            <p:spPr>
              <a:xfrm flipH="1">
                <a:off x="3602" y="2648"/>
                <a:ext cx="120" cy="122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404566" name="直接连接符 404565"/>
              <p:cNvSpPr/>
              <p:nvPr/>
            </p:nvSpPr>
            <p:spPr>
              <a:xfrm flipH="1">
                <a:off x="3722" y="2648"/>
                <a:ext cx="120" cy="122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404567" name="直接连接符 404566"/>
              <p:cNvSpPr/>
              <p:nvPr/>
            </p:nvSpPr>
            <p:spPr>
              <a:xfrm flipH="1">
                <a:off x="3842" y="2648"/>
                <a:ext cx="121" cy="122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404568" name="直接连接符 404567"/>
              <p:cNvSpPr/>
              <p:nvPr/>
            </p:nvSpPr>
            <p:spPr>
              <a:xfrm flipH="1">
                <a:off x="3963" y="2648"/>
                <a:ext cx="120" cy="122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404569" name="直接连接符 404568"/>
              <p:cNvSpPr/>
              <p:nvPr/>
            </p:nvSpPr>
            <p:spPr>
              <a:xfrm>
                <a:off x="2783" y="2640"/>
                <a:ext cx="1315" cy="0"/>
              </a:xfrm>
              <a:prstGeom prst="line">
                <a:avLst/>
              </a:prstGeom>
              <a:ln w="1905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</p:grpSp>
        <p:sp>
          <p:nvSpPr>
            <p:cNvPr id="404570" name="矩形 404569"/>
            <p:cNvSpPr/>
            <p:nvPr/>
          </p:nvSpPr>
          <p:spPr>
            <a:xfrm>
              <a:off x="720" y="576"/>
              <a:ext cx="168" cy="125"/>
            </a:xfrm>
            <a:prstGeom prst="rect">
              <a:avLst/>
            </a:prstGeom>
            <a:solidFill>
              <a:srgbClr val="FFFFFF"/>
            </a:soli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</p:grpSp>
      <p:sp>
        <p:nvSpPr>
          <p:cNvPr id="404571" name="直接连接符 404570"/>
          <p:cNvSpPr/>
          <p:nvPr/>
        </p:nvSpPr>
        <p:spPr>
          <a:xfrm flipV="1">
            <a:off x="6006465" y="4735830"/>
            <a:ext cx="0" cy="106680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triangle" w="med" len="med"/>
          </a:ln>
        </p:spPr>
      </p:sp>
      <p:grpSp>
        <p:nvGrpSpPr>
          <p:cNvPr id="404572" name="组合 404571"/>
          <p:cNvGrpSpPr/>
          <p:nvPr/>
        </p:nvGrpSpPr>
        <p:grpSpPr>
          <a:xfrm rot="-5400000" flipV="1">
            <a:off x="6508115" y="3876675"/>
            <a:ext cx="2009775" cy="676275"/>
            <a:chOff x="510" y="576"/>
            <a:chExt cx="535" cy="180"/>
          </a:xfrm>
        </p:grpSpPr>
        <p:grpSp>
          <p:nvGrpSpPr>
            <p:cNvPr id="404573" name="组合 404572"/>
            <p:cNvGrpSpPr/>
            <p:nvPr/>
          </p:nvGrpSpPr>
          <p:grpSpPr>
            <a:xfrm>
              <a:off x="510" y="704"/>
              <a:ext cx="535" cy="52"/>
              <a:chOff x="2760" y="2640"/>
              <a:chExt cx="1338" cy="130"/>
            </a:xfrm>
          </p:grpSpPr>
          <p:sp>
            <p:nvSpPr>
              <p:cNvPr id="404574" name="直接连接符 404573"/>
              <p:cNvSpPr/>
              <p:nvPr/>
            </p:nvSpPr>
            <p:spPr>
              <a:xfrm flipH="1">
                <a:off x="2760" y="2648"/>
                <a:ext cx="120" cy="122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404575" name="直接连接符 404574"/>
              <p:cNvSpPr/>
              <p:nvPr/>
            </p:nvSpPr>
            <p:spPr>
              <a:xfrm flipH="1">
                <a:off x="2880" y="2648"/>
                <a:ext cx="121" cy="122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404576" name="直接连接符 404575"/>
              <p:cNvSpPr/>
              <p:nvPr/>
            </p:nvSpPr>
            <p:spPr>
              <a:xfrm flipH="1">
                <a:off x="3001" y="2648"/>
                <a:ext cx="120" cy="122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404577" name="直接连接符 404576"/>
              <p:cNvSpPr/>
              <p:nvPr/>
            </p:nvSpPr>
            <p:spPr>
              <a:xfrm flipH="1">
                <a:off x="3121" y="2648"/>
                <a:ext cx="120" cy="122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404578" name="直接连接符 404577"/>
              <p:cNvSpPr/>
              <p:nvPr/>
            </p:nvSpPr>
            <p:spPr>
              <a:xfrm flipH="1">
                <a:off x="3241" y="2648"/>
                <a:ext cx="120" cy="122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404579" name="直接连接符 404578"/>
              <p:cNvSpPr/>
              <p:nvPr/>
            </p:nvSpPr>
            <p:spPr>
              <a:xfrm flipH="1">
                <a:off x="3361" y="2648"/>
                <a:ext cx="121" cy="122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404580" name="直接连接符 404579"/>
              <p:cNvSpPr/>
              <p:nvPr/>
            </p:nvSpPr>
            <p:spPr>
              <a:xfrm flipH="1">
                <a:off x="3482" y="2648"/>
                <a:ext cx="120" cy="122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404581" name="直接连接符 404580"/>
              <p:cNvSpPr/>
              <p:nvPr/>
            </p:nvSpPr>
            <p:spPr>
              <a:xfrm flipH="1">
                <a:off x="3602" y="2648"/>
                <a:ext cx="120" cy="122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404582" name="直接连接符 404581"/>
              <p:cNvSpPr/>
              <p:nvPr/>
            </p:nvSpPr>
            <p:spPr>
              <a:xfrm flipH="1">
                <a:off x="3722" y="2648"/>
                <a:ext cx="120" cy="122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404583" name="直接连接符 404582"/>
              <p:cNvSpPr/>
              <p:nvPr/>
            </p:nvSpPr>
            <p:spPr>
              <a:xfrm flipH="1">
                <a:off x="3842" y="2648"/>
                <a:ext cx="121" cy="122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404584" name="直接连接符 404583"/>
              <p:cNvSpPr/>
              <p:nvPr/>
            </p:nvSpPr>
            <p:spPr>
              <a:xfrm flipH="1">
                <a:off x="3963" y="2648"/>
                <a:ext cx="120" cy="122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404585" name="直接连接符 404584"/>
              <p:cNvSpPr/>
              <p:nvPr/>
            </p:nvSpPr>
            <p:spPr>
              <a:xfrm>
                <a:off x="2783" y="2640"/>
                <a:ext cx="1315" cy="0"/>
              </a:xfrm>
              <a:prstGeom prst="line">
                <a:avLst/>
              </a:prstGeom>
              <a:ln w="1905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</p:grpSp>
        <p:sp>
          <p:nvSpPr>
            <p:cNvPr id="404586" name="矩形 404585"/>
            <p:cNvSpPr/>
            <p:nvPr/>
          </p:nvSpPr>
          <p:spPr>
            <a:xfrm>
              <a:off x="720" y="576"/>
              <a:ext cx="168" cy="125"/>
            </a:xfrm>
            <a:prstGeom prst="rect">
              <a:avLst/>
            </a:prstGeom>
            <a:solidFill>
              <a:srgbClr val="FFFFFF"/>
            </a:soli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</p:grpSp>
      <p:sp>
        <p:nvSpPr>
          <p:cNvPr id="404587" name="直接连接符 404586"/>
          <p:cNvSpPr/>
          <p:nvPr/>
        </p:nvSpPr>
        <p:spPr>
          <a:xfrm rot="-5400000" flipV="1">
            <a:off x="8413115" y="3648075"/>
            <a:ext cx="0" cy="106680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triangle" w="med" len="med"/>
          </a:ln>
        </p:spPr>
      </p:sp>
      <p:grpSp>
        <p:nvGrpSpPr>
          <p:cNvPr id="404590" name="组合 404589"/>
          <p:cNvGrpSpPr/>
          <p:nvPr/>
        </p:nvGrpSpPr>
        <p:grpSpPr>
          <a:xfrm>
            <a:off x="1557020" y="1825625"/>
            <a:ext cx="460375" cy="1357313"/>
            <a:chOff x="1104" y="816"/>
            <a:chExt cx="290" cy="855"/>
          </a:xfrm>
        </p:grpSpPr>
        <p:sp>
          <p:nvSpPr>
            <p:cNvPr id="404588" name="直接连接符 404587"/>
            <p:cNvSpPr/>
            <p:nvPr/>
          </p:nvSpPr>
          <p:spPr>
            <a:xfrm>
              <a:off x="1104" y="816"/>
              <a:ext cx="0" cy="768"/>
            </a:xfrm>
            <a:prstGeom prst="line">
              <a:avLst/>
            </a:prstGeom>
            <a:ln w="28575" cap="flat" cmpd="sng">
              <a:solidFill>
                <a:srgbClr val="FF0000"/>
              </a:solidFill>
              <a:prstDash val="solid"/>
              <a:headEnd type="oval" w="med" len="med"/>
              <a:tailEnd type="triangle" w="med" len="med"/>
            </a:ln>
          </p:spPr>
        </p:sp>
        <p:sp>
          <p:nvSpPr>
            <p:cNvPr id="404589" name="文本框 404588"/>
            <p:cNvSpPr txBox="1"/>
            <p:nvPr/>
          </p:nvSpPr>
          <p:spPr>
            <a:xfrm>
              <a:off x="1104" y="1344"/>
              <a:ext cx="290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r>
                <a:rPr lang="en-US" altLang="zh-CN">
                  <a:solidFill>
                    <a:srgbClr val="FF0000"/>
                  </a:solidFill>
                  <a:effectLst>
                    <a:outerShdw blurRad="38100" dist="38100" dir="2700000">
                      <a:srgbClr val="000000"/>
                    </a:outerShdw>
                  </a:effectLst>
                  <a:latin typeface="Arial" panose="020B0604020202020204" pitchFamily="34" charset="0"/>
                  <a:ea typeface="黑体" panose="02010609060101010101" pitchFamily="2" charset="-122"/>
                </a:rPr>
                <a:t>G</a:t>
              </a:r>
              <a:endParaRPr lang="en-US" altLang="zh-CN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Arial" panose="020B0604020202020204" pitchFamily="34" charset="0"/>
                <a:ea typeface="黑体" panose="02010609060101010101" pitchFamily="2" charset="-122"/>
              </a:endParaRPr>
            </a:p>
          </p:txBody>
        </p:sp>
      </p:grpSp>
      <p:grpSp>
        <p:nvGrpSpPr>
          <p:cNvPr id="404591" name="组合 404590"/>
          <p:cNvGrpSpPr/>
          <p:nvPr/>
        </p:nvGrpSpPr>
        <p:grpSpPr>
          <a:xfrm>
            <a:off x="3770630" y="1938020"/>
            <a:ext cx="460375" cy="1357313"/>
            <a:chOff x="1104" y="816"/>
            <a:chExt cx="290" cy="855"/>
          </a:xfrm>
        </p:grpSpPr>
        <p:sp>
          <p:nvSpPr>
            <p:cNvPr id="404592" name="直接连接符 404591"/>
            <p:cNvSpPr/>
            <p:nvPr/>
          </p:nvSpPr>
          <p:spPr>
            <a:xfrm>
              <a:off x="1104" y="816"/>
              <a:ext cx="0" cy="768"/>
            </a:xfrm>
            <a:prstGeom prst="line">
              <a:avLst/>
            </a:prstGeom>
            <a:ln w="28575" cap="flat" cmpd="sng">
              <a:solidFill>
                <a:srgbClr val="FF0000"/>
              </a:solidFill>
              <a:prstDash val="solid"/>
              <a:headEnd type="oval" w="med" len="med"/>
              <a:tailEnd type="triangle" w="med" len="med"/>
            </a:ln>
          </p:spPr>
        </p:sp>
        <p:sp>
          <p:nvSpPr>
            <p:cNvPr id="404593" name="文本框 404592"/>
            <p:cNvSpPr txBox="1"/>
            <p:nvPr/>
          </p:nvSpPr>
          <p:spPr>
            <a:xfrm>
              <a:off x="1104" y="1344"/>
              <a:ext cx="290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r>
                <a:rPr lang="en-US" altLang="zh-CN">
                  <a:solidFill>
                    <a:srgbClr val="FF0000"/>
                  </a:solidFill>
                  <a:effectLst>
                    <a:outerShdw blurRad="38100" dist="38100" dir="2700000">
                      <a:srgbClr val="000000"/>
                    </a:outerShdw>
                  </a:effectLst>
                  <a:latin typeface="Arial" panose="020B0604020202020204" pitchFamily="34" charset="0"/>
                  <a:ea typeface="黑体" panose="02010609060101010101" pitchFamily="2" charset="-122"/>
                </a:rPr>
                <a:t>G</a:t>
              </a:r>
              <a:endParaRPr lang="en-US" altLang="zh-CN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Arial" panose="020B0604020202020204" pitchFamily="34" charset="0"/>
                <a:ea typeface="黑体" panose="02010609060101010101" pitchFamily="2" charset="-122"/>
              </a:endParaRPr>
            </a:p>
          </p:txBody>
        </p:sp>
      </p:grpSp>
      <p:grpSp>
        <p:nvGrpSpPr>
          <p:cNvPr id="404594" name="组合 404593"/>
          <p:cNvGrpSpPr/>
          <p:nvPr/>
        </p:nvGrpSpPr>
        <p:grpSpPr>
          <a:xfrm>
            <a:off x="6395085" y="1912620"/>
            <a:ext cx="460375" cy="1357313"/>
            <a:chOff x="1104" y="816"/>
            <a:chExt cx="290" cy="855"/>
          </a:xfrm>
        </p:grpSpPr>
        <p:sp>
          <p:nvSpPr>
            <p:cNvPr id="404595" name="直接连接符 404594"/>
            <p:cNvSpPr/>
            <p:nvPr/>
          </p:nvSpPr>
          <p:spPr>
            <a:xfrm>
              <a:off x="1104" y="816"/>
              <a:ext cx="0" cy="768"/>
            </a:xfrm>
            <a:prstGeom prst="line">
              <a:avLst/>
            </a:prstGeom>
            <a:ln w="28575" cap="flat" cmpd="sng">
              <a:solidFill>
                <a:srgbClr val="FF0000"/>
              </a:solidFill>
              <a:prstDash val="solid"/>
              <a:headEnd type="oval" w="med" len="med"/>
              <a:tailEnd type="triangle" w="med" len="med"/>
            </a:ln>
          </p:spPr>
        </p:sp>
        <p:sp>
          <p:nvSpPr>
            <p:cNvPr id="404596" name="文本框 404595"/>
            <p:cNvSpPr txBox="1"/>
            <p:nvPr/>
          </p:nvSpPr>
          <p:spPr>
            <a:xfrm>
              <a:off x="1104" y="1344"/>
              <a:ext cx="290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r>
                <a:rPr lang="en-US" altLang="zh-CN">
                  <a:solidFill>
                    <a:srgbClr val="FF0000"/>
                  </a:solidFill>
                  <a:effectLst>
                    <a:outerShdw blurRad="38100" dist="38100" dir="2700000">
                      <a:srgbClr val="000000"/>
                    </a:outerShdw>
                  </a:effectLst>
                  <a:latin typeface="Arial" panose="020B0604020202020204" pitchFamily="34" charset="0"/>
                  <a:ea typeface="黑体" panose="02010609060101010101" pitchFamily="2" charset="-122"/>
                </a:rPr>
                <a:t>G</a:t>
              </a:r>
              <a:endParaRPr lang="en-US" altLang="zh-CN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Arial" panose="020B0604020202020204" pitchFamily="34" charset="0"/>
                <a:ea typeface="黑体" panose="02010609060101010101" pitchFamily="2" charset="-122"/>
              </a:endParaRPr>
            </a:p>
          </p:txBody>
        </p:sp>
      </p:grpSp>
      <p:grpSp>
        <p:nvGrpSpPr>
          <p:cNvPr id="404597" name="组合 404596"/>
          <p:cNvGrpSpPr/>
          <p:nvPr/>
        </p:nvGrpSpPr>
        <p:grpSpPr>
          <a:xfrm>
            <a:off x="6006465" y="4431030"/>
            <a:ext cx="460375" cy="1357313"/>
            <a:chOff x="1104" y="816"/>
            <a:chExt cx="290" cy="855"/>
          </a:xfrm>
        </p:grpSpPr>
        <p:sp>
          <p:nvSpPr>
            <p:cNvPr id="404598" name="直接连接符 404597"/>
            <p:cNvSpPr/>
            <p:nvPr/>
          </p:nvSpPr>
          <p:spPr>
            <a:xfrm>
              <a:off x="1104" y="816"/>
              <a:ext cx="0" cy="768"/>
            </a:xfrm>
            <a:prstGeom prst="line">
              <a:avLst/>
            </a:prstGeom>
            <a:ln w="28575" cap="flat" cmpd="sng">
              <a:solidFill>
                <a:srgbClr val="FF0000"/>
              </a:solidFill>
              <a:prstDash val="solid"/>
              <a:headEnd type="oval" w="med" len="med"/>
              <a:tailEnd type="triangle" w="med" len="med"/>
            </a:ln>
          </p:spPr>
        </p:sp>
        <p:sp>
          <p:nvSpPr>
            <p:cNvPr id="404599" name="文本框 404598"/>
            <p:cNvSpPr txBox="1"/>
            <p:nvPr/>
          </p:nvSpPr>
          <p:spPr>
            <a:xfrm>
              <a:off x="1104" y="1344"/>
              <a:ext cx="290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r>
                <a:rPr lang="en-US" altLang="zh-CN">
                  <a:solidFill>
                    <a:srgbClr val="FF0000"/>
                  </a:solidFill>
                  <a:effectLst>
                    <a:outerShdw blurRad="38100" dist="38100" dir="2700000">
                      <a:srgbClr val="000000"/>
                    </a:outerShdw>
                  </a:effectLst>
                  <a:latin typeface="Arial" panose="020B0604020202020204" pitchFamily="34" charset="0"/>
                  <a:ea typeface="黑体" panose="02010609060101010101" pitchFamily="2" charset="-122"/>
                </a:rPr>
                <a:t>G</a:t>
              </a:r>
              <a:endParaRPr lang="en-US" altLang="zh-CN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Arial" panose="020B0604020202020204" pitchFamily="34" charset="0"/>
                <a:ea typeface="黑体" panose="02010609060101010101" pitchFamily="2" charset="-122"/>
              </a:endParaRPr>
            </a:p>
          </p:txBody>
        </p:sp>
      </p:grpSp>
      <p:grpSp>
        <p:nvGrpSpPr>
          <p:cNvPr id="404600" name="组合 404599"/>
          <p:cNvGrpSpPr/>
          <p:nvPr/>
        </p:nvGrpSpPr>
        <p:grpSpPr>
          <a:xfrm>
            <a:off x="3488690" y="4535170"/>
            <a:ext cx="460375" cy="1357313"/>
            <a:chOff x="1104" y="816"/>
            <a:chExt cx="290" cy="855"/>
          </a:xfrm>
        </p:grpSpPr>
        <p:sp>
          <p:nvSpPr>
            <p:cNvPr id="404601" name="直接连接符 404600"/>
            <p:cNvSpPr/>
            <p:nvPr/>
          </p:nvSpPr>
          <p:spPr>
            <a:xfrm>
              <a:off x="1104" y="816"/>
              <a:ext cx="0" cy="768"/>
            </a:xfrm>
            <a:prstGeom prst="line">
              <a:avLst/>
            </a:prstGeom>
            <a:ln w="28575" cap="flat" cmpd="sng">
              <a:solidFill>
                <a:srgbClr val="FF0000"/>
              </a:solidFill>
              <a:prstDash val="solid"/>
              <a:headEnd type="oval" w="med" len="med"/>
              <a:tailEnd type="triangle" w="med" len="med"/>
            </a:ln>
          </p:spPr>
        </p:sp>
        <p:sp>
          <p:nvSpPr>
            <p:cNvPr id="404602" name="文本框 404601"/>
            <p:cNvSpPr txBox="1"/>
            <p:nvPr/>
          </p:nvSpPr>
          <p:spPr>
            <a:xfrm>
              <a:off x="1104" y="1344"/>
              <a:ext cx="290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r>
                <a:rPr lang="en-US" altLang="zh-CN">
                  <a:solidFill>
                    <a:srgbClr val="FF0000"/>
                  </a:solidFill>
                  <a:effectLst>
                    <a:outerShdw blurRad="38100" dist="38100" dir="2700000">
                      <a:srgbClr val="000000"/>
                    </a:outerShdw>
                  </a:effectLst>
                  <a:latin typeface="Arial" panose="020B0604020202020204" pitchFamily="34" charset="0"/>
                  <a:ea typeface="黑体" panose="02010609060101010101" pitchFamily="2" charset="-122"/>
                </a:rPr>
                <a:t>G</a:t>
              </a:r>
              <a:endParaRPr lang="en-US" altLang="zh-CN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Arial" panose="020B0604020202020204" pitchFamily="34" charset="0"/>
                <a:ea typeface="黑体" panose="02010609060101010101" pitchFamily="2" charset="-122"/>
              </a:endParaRPr>
            </a:p>
          </p:txBody>
        </p:sp>
      </p:grpSp>
      <p:grpSp>
        <p:nvGrpSpPr>
          <p:cNvPr id="404603" name="组合 404602"/>
          <p:cNvGrpSpPr/>
          <p:nvPr/>
        </p:nvGrpSpPr>
        <p:grpSpPr>
          <a:xfrm>
            <a:off x="1344295" y="4605020"/>
            <a:ext cx="460375" cy="1357313"/>
            <a:chOff x="1104" y="816"/>
            <a:chExt cx="290" cy="855"/>
          </a:xfrm>
        </p:grpSpPr>
        <p:sp>
          <p:nvSpPr>
            <p:cNvPr id="404604" name="直接连接符 404603"/>
            <p:cNvSpPr/>
            <p:nvPr/>
          </p:nvSpPr>
          <p:spPr>
            <a:xfrm>
              <a:off x="1104" y="816"/>
              <a:ext cx="0" cy="768"/>
            </a:xfrm>
            <a:prstGeom prst="line">
              <a:avLst/>
            </a:prstGeom>
            <a:ln w="28575" cap="flat" cmpd="sng">
              <a:solidFill>
                <a:srgbClr val="FF0000"/>
              </a:solidFill>
              <a:prstDash val="solid"/>
              <a:headEnd type="oval" w="med" len="med"/>
              <a:tailEnd type="triangle" w="med" len="med"/>
            </a:ln>
          </p:spPr>
        </p:sp>
        <p:sp>
          <p:nvSpPr>
            <p:cNvPr id="404605" name="文本框 404604"/>
            <p:cNvSpPr txBox="1"/>
            <p:nvPr/>
          </p:nvSpPr>
          <p:spPr>
            <a:xfrm>
              <a:off x="1104" y="1344"/>
              <a:ext cx="290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r>
                <a:rPr lang="en-US" altLang="zh-CN">
                  <a:solidFill>
                    <a:srgbClr val="FF0000"/>
                  </a:solidFill>
                  <a:effectLst>
                    <a:outerShdw blurRad="38100" dist="38100" dir="2700000">
                      <a:srgbClr val="000000"/>
                    </a:outerShdw>
                  </a:effectLst>
                  <a:latin typeface="Arial" panose="020B0604020202020204" pitchFamily="34" charset="0"/>
                  <a:ea typeface="黑体" panose="02010609060101010101" pitchFamily="2" charset="-122"/>
                </a:rPr>
                <a:t>G</a:t>
              </a:r>
              <a:endParaRPr lang="en-US" altLang="zh-CN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Arial" panose="020B0604020202020204" pitchFamily="34" charset="0"/>
                <a:ea typeface="黑体" panose="02010609060101010101" pitchFamily="2" charset="-122"/>
              </a:endParaRPr>
            </a:p>
          </p:txBody>
        </p:sp>
      </p:grpSp>
      <p:grpSp>
        <p:nvGrpSpPr>
          <p:cNvPr id="404606" name="组合 404605"/>
          <p:cNvGrpSpPr/>
          <p:nvPr/>
        </p:nvGrpSpPr>
        <p:grpSpPr>
          <a:xfrm>
            <a:off x="7632065" y="4143375"/>
            <a:ext cx="460375" cy="1357313"/>
            <a:chOff x="1104" y="816"/>
            <a:chExt cx="290" cy="855"/>
          </a:xfrm>
        </p:grpSpPr>
        <p:sp>
          <p:nvSpPr>
            <p:cNvPr id="404607" name="直接连接符 404606"/>
            <p:cNvSpPr/>
            <p:nvPr/>
          </p:nvSpPr>
          <p:spPr>
            <a:xfrm>
              <a:off x="1104" y="816"/>
              <a:ext cx="0" cy="768"/>
            </a:xfrm>
            <a:prstGeom prst="line">
              <a:avLst/>
            </a:prstGeom>
            <a:ln w="28575" cap="flat" cmpd="sng">
              <a:solidFill>
                <a:srgbClr val="FF0000"/>
              </a:solidFill>
              <a:prstDash val="solid"/>
              <a:headEnd type="oval" w="med" len="med"/>
              <a:tailEnd type="triangle" w="med" len="med"/>
            </a:ln>
          </p:spPr>
        </p:sp>
        <p:sp>
          <p:nvSpPr>
            <p:cNvPr id="404608" name="文本框 404607"/>
            <p:cNvSpPr txBox="1"/>
            <p:nvPr/>
          </p:nvSpPr>
          <p:spPr>
            <a:xfrm>
              <a:off x="1104" y="1344"/>
              <a:ext cx="290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r>
                <a:rPr lang="en-US" altLang="zh-CN">
                  <a:solidFill>
                    <a:srgbClr val="FF0000"/>
                  </a:solidFill>
                  <a:effectLst>
                    <a:outerShdw blurRad="38100" dist="38100" dir="2700000">
                      <a:srgbClr val="000000"/>
                    </a:outerShdw>
                  </a:effectLst>
                  <a:latin typeface="Arial" panose="020B0604020202020204" pitchFamily="34" charset="0"/>
                  <a:ea typeface="黑体" panose="02010609060101010101" pitchFamily="2" charset="-122"/>
                </a:rPr>
                <a:t>G</a:t>
              </a:r>
              <a:endParaRPr lang="en-US" altLang="zh-CN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Arial" panose="020B0604020202020204" pitchFamily="34" charset="0"/>
                <a:ea typeface="黑体" panose="02010609060101010101" pitchFamily="2" charset="-122"/>
              </a:endParaRPr>
            </a:p>
          </p:txBody>
        </p:sp>
      </p:grpSp>
      <p:sp>
        <p:nvSpPr>
          <p:cNvPr id="5" name="文本框 4"/>
          <p:cNvSpPr txBox="1"/>
          <p:nvPr/>
        </p:nvSpPr>
        <p:spPr>
          <a:xfrm>
            <a:off x="1534795" y="220345"/>
            <a:ext cx="7512685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3600" b="1">
                <a:solidFill>
                  <a:srgbClr val="0070C0"/>
                </a:solidFill>
                <a:latin typeface="微软雅黑" panose="020B0503020204020204" charset="-122"/>
                <a:ea typeface="微软雅黑" panose="020B0503020204020204" charset="-122"/>
              </a:rPr>
              <a:t>重心</a:t>
            </a:r>
            <a:endParaRPr lang="zh-CN" altLang="en-US" sz="3600" b="1">
              <a:solidFill>
                <a:srgbClr val="0070C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45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4045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45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500"/>
                                        <p:tgtEl>
                                          <p:spTgt spid="4045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45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4045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46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4046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46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4046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45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4045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46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4046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" name="文本框 4"/>
          <p:cNvSpPr txBox="1"/>
          <p:nvPr/>
        </p:nvSpPr>
        <p:spPr>
          <a:xfrm>
            <a:off x="1534795" y="220345"/>
            <a:ext cx="7512685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3600" b="1">
                <a:solidFill>
                  <a:srgbClr val="0070C0"/>
                </a:solidFill>
                <a:latin typeface="微软雅黑" panose="020B0503020204020204" charset="-122"/>
                <a:ea typeface="微软雅黑" panose="020B0503020204020204" charset="-122"/>
              </a:rPr>
              <a:t>重心</a:t>
            </a:r>
            <a:endParaRPr lang="zh-CN" altLang="en-US" sz="3600" b="1">
              <a:solidFill>
                <a:srgbClr val="0070C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57" name="文本框 56"/>
          <p:cNvSpPr txBox="1"/>
          <p:nvPr/>
        </p:nvSpPr>
        <p:spPr>
          <a:xfrm>
            <a:off x="526415" y="904240"/>
            <a:ext cx="101981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400" b="1">
                <a:solidFill>
                  <a:srgbClr val="0070C0"/>
                </a:solidFill>
                <a:latin typeface="微软雅黑" panose="020B0503020204020204" charset="-122"/>
                <a:ea typeface="微软雅黑" panose="020B0503020204020204" charset="-122"/>
              </a:rPr>
              <a:t>练习：</a:t>
            </a:r>
            <a:endParaRPr lang="zh-CN" altLang="en-US" sz="2400" b="1">
              <a:solidFill>
                <a:srgbClr val="0070C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rcRect b="3795"/>
          <a:stretch>
            <a:fillRect/>
          </a:stretch>
        </p:blipFill>
        <p:spPr>
          <a:xfrm>
            <a:off x="1534795" y="961390"/>
            <a:ext cx="5881370" cy="5505450"/>
          </a:xfrm>
          <a:prstGeom prst="rect">
            <a:avLst/>
          </a:prstGeom>
        </p:spPr>
      </p:pic>
      <p:sp>
        <p:nvSpPr>
          <p:cNvPr id="14" name="TextBox 3"/>
          <p:cNvSpPr txBox="1"/>
          <p:nvPr/>
        </p:nvSpPr>
        <p:spPr>
          <a:xfrm>
            <a:off x="6177915" y="892810"/>
            <a:ext cx="1362075" cy="5835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sz="32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ABCD</a:t>
            </a:r>
            <a:endParaRPr lang="en-US" sz="3200" b="1" dirty="0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" name="文本框 4"/>
          <p:cNvSpPr txBox="1"/>
          <p:nvPr/>
        </p:nvSpPr>
        <p:spPr>
          <a:xfrm>
            <a:off x="1534795" y="220345"/>
            <a:ext cx="7512685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3600" b="1">
                <a:solidFill>
                  <a:srgbClr val="0070C0"/>
                </a:solidFill>
                <a:latin typeface="微软雅黑" panose="020B0503020204020204" charset="-122"/>
                <a:ea typeface="微软雅黑" panose="020B0503020204020204" charset="-122"/>
              </a:rPr>
              <a:t>重力的由来</a:t>
            </a:r>
            <a:endParaRPr lang="zh-CN" altLang="en-US" sz="3600" b="1">
              <a:solidFill>
                <a:srgbClr val="0070C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6" name="Rectangle 9"/>
          <p:cNvSpPr/>
          <p:nvPr/>
        </p:nvSpPr>
        <p:spPr>
          <a:xfrm>
            <a:off x="3121660" y="3605530"/>
            <a:ext cx="5766435" cy="142049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lvl="0">
              <a:lnSpc>
                <a:spcPct val="120000"/>
              </a:lnSpc>
            </a:pPr>
            <a:r>
              <a:rPr lang="zh-CN" altLang="en-US" sz="2400" dirty="0">
                <a:latin typeface="微软雅黑" panose="020B0503020204020204" charset="-122"/>
                <a:ea typeface="微软雅黑" panose="020B0503020204020204" charset="-122"/>
                <a:sym typeface="+mn-ea"/>
              </a:rPr>
              <a:t>牛顿研究后提出：宇宙间任何两个物体，</a:t>
            </a:r>
            <a:endParaRPr lang="zh-CN" altLang="en-US" sz="2400" dirty="0"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  <a:p>
            <a:pPr lvl="0">
              <a:lnSpc>
                <a:spcPct val="120000"/>
              </a:lnSpc>
            </a:pPr>
            <a:r>
              <a:rPr lang="zh-CN" altLang="en-US" sz="2400" dirty="0">
                <a:latin typeface="微软雅黑" panose="020B0503020204020204" charset="-122"/>
                <a:ea typeface="微软雅黑" panose="020B0503020204020204" charset="-122"/>
                <a:sym typeface="+mn-ea"/>
              </a:rPr>
              <a:t>大到天体，小到尘埃，都存在互相吸引</a:t>
            </a:r>
            <a:endParaRPr lang="zh-CN" altLang="en-US" sz="2400" dirty="0"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  <a:p>
            <a:pPr lvl="0">
              <a:lnSpc>
                <a:spcPct val="120000"/>
              </a:lnSpc>
            </a:pPr>
            <a:r>
              <a:rPr lang="zh-CN" altLang="en-US" sz="2400" dirty="0">
                <a:latin typeface="微软雅黑" panose="020B0503020204020204" charset="-122"/>
                <a:ea typeface="微软雅黑" panose="020B0503020204020204" charset="-122"/>
                <a:sym typeface="+mn-ea"/>
              </a:rPr>
              <a:t>的力，这就是</a:t>
            </a:r>
            <a:r>
              <a:rPr lang="zh-CN" altLang="en-US" sz="2400" b="1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万有引力</a:t>
            </a:r>
            <a:r>
              <a:rPr lang="zh-CN" altLang="en-US" sz="2400" dirty="0">
                <a:latin typeface="微软雅黑" panose="020B0503020204020204" charset="-122"/>
                <a:ea typeface="微软雅黑" panose="020B0503020204020204" charset="-122"/>
                <a:sym typeface="+mn-ea"/>
              </a:rPr>
              <a:t>。</a:t>
            </a:r>
            <a:endParaRPr lang="zh-CN" altLang="en-US" sz="2400" dirty="0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" name="Rectangle 9"/>
          <p:cNvSpPr/>
          <p:nvPr/>
        </p:nvSpPr>
        <p:spPr>
          <a:xfrm>
            <a:off x="3121660" y="5156835"/>
            <a:ext cx="5864860" cy="82994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sz="2400" dirty="0">
                <a:latin typeface="微软雅黑" panose="020B0503020204020204" charset="-122"/>
                <a:ea typeface="微软雅黑" panose="020B0503020204020204" charset="-122"/>
                <a:sym typeface="+mn-ea"/>
              </a:rPr>
              <a:t>重力正是源自地球对它附近物体的万有</a:t>
            </a:r>
            <a:endParaRPr lang="zh-CN" altLang="en-US" sz="2400" dirty="0"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sz="2400" dirty="0">
                <a:latin typeface="微软雅黑" panose="020B0503020204020204" charset="-122"/>
                <a:ea typeface="微软雅黑" panose="020B0503020204020204" charset="-122"/>
                <a:sym typeface="+mn-ea"/>
              </a:rPr>
              <a:t>引力。</a:t>
            </a:r>
            <a:endParaRPr lang="zh-CN" altLang="en-US" sz="2400" dirty="0">
              <a:latin typeface="微软雅黑" panose="020B0503020204020204" charset="-122"/>
              <a:ea typeface="微软雅黑" panose="020B0503020204020204" charset="-122"/>
            </a:endParaRPr>
          </a:p>
        </p:txBody>
      </p:sp>
      <p:pic>
        <p:nvPicPr>
          <p:cNvPr id="28686" name="图片 28685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005840" y="996315"/>
            <a:ext cx="3098165" cy="1915160"/>
          </a:xfrm>
          <a:prstGeom prst="rect">
            <a:avLst/>
          </a:prstGeom>
          <a:noFill/>
          <a:ln w="50800">
            <a:solidFill>
              <a:schemeClr val="tx1"/>
            </a:solidFill>
          </a:ln>
        </p:spPr>
      </p:pic>
      <p:pic>
        <p:nvPicPr>
          <p:cNvPr id="4" name="Picture 5" descr="图片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09795" y="965200"/>
            <a:ext cx="3395345" cy="197675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9697" name="Picture 2" descr="牛顿的故事2[1]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5840" y="3238500"/>
            <a:ext cx="1959610" cy="2969895"/>
          </a:xfrm>
          <a:prstGeom prst="rect">
            <a:avLst/>
          </a:prstGeom>
          <a:noFill/>
          <a:ln w="53975">
            <a:solidFill>
              <a:schemeClr val="tx1"/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86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86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86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aphicFrame>
        <p:nvGraphicFramePr>
          <p:cNvPr id="4" name="图示 3"/>
          <p:cNvGraphicFramePr/>
          <p:nvPr/>
        </p:nvGraphicFramePr>
        <p:xfrm>
          <a:off x="2619404" y="1500174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" r:lo="rId2" r:qs="rId3" r:cs="rId4"/>
          </a:graphicData>
        </a:graphic>
      </p:graphicFrame>
      <p:sp>
        <p:nvSpPr>
          <p:cNvPr id="5" name="左大括号 4"/>
          <p:cNvSpPr/>
          <p:nvPr/>
        </p:nvSpPr>
        <p:spPr>
          <a:xfrm>
            <a:off x="2643188" y="1714500"/>
            <a:ext cx="642938" cy="3571875"/>
          </a:xfrm>
          <a:prstGeom prst="leftBrace">
            <a:avLst/>
          </a:prstGeom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87118" y="3143248"/>
            <a:ext cx="1313180" cy="769441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华文琥珀" panose="02010800040101010101" pitchFamily="2" charset="-122"/>
                <a:ea typeface="华文琥珀" panose="02010800040101010101" pitchFamily="2" charset="-122"/>
                <a:cs typeface="+mn-cs"/>
              </a:rPr>
              <a:t>重力</a:t>
            </a:r>
            <a:endParaRPr kumimoji="0" lang="zh-CN" altLang="en-US" sz="4400" b="1" i="0" u="none" strike="noStrike" kern="1200" cap="none" spc="0" normalizeH="0" baseline="0" noProof="0" dirty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华文琥珀" panose="02010800040101010101" pitchFamily="2" charset="-122"/>
              <a:ea typeface="华文琥珀" panose="02010800040101010101" pitchFamily="2" charset="-122"/>
              <a:cs typeface="+mn-cs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4" name="文本框 13"/>
          <p:cNvSpPr txBox="1"/>
          <p:nvPr/>
        </p:nvSpPr>
        <p:spPr>
          <a:xfrm>
            <a:off x="1534795" y="220345"/>
            <a:ext cx="3554095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3600" b="1">
                <a:solidFill>
                  <a:srgbClr val="0070C0"/>
                </a:solidFill>
                <a:latin typeface="微软雅黑" panose="020B0503020204020204" charset="-122"/>
                <a:ea typeface="微软雅黑" panose="020B0503020204020204" charset="-122"/>
              </a:rPr>
              <a:t>课后作业：</a:t>
            </a:r>
            <a:endParaRPr lang="zh-CN" altLang="en-US" sz="3600" b="1">
              <a:solidFill>
                <a:srgbClr val="0070C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2110" name="Text Box 126"/>
          <p:cNvSpPr txBox="1"/>
          <p:nvPr/>
        </p:nvSpPr>
        <p:spPr>
          <a:xfrm>
            <a:off x="634365" y="950595"/>
            <a:ext cx="8169910" cy="52197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algn="l" eaLnBrk="0" hangingPunct="0">
              <a:spcBef>
                <a:spcPct val="50000"/>
              </a:spcBef>
            </a:pPr>
            <a:r>
              <a:rPr lang="zh-CN" altLang="en-US" sz="2800" b="1">
                <a:latin typeface="微软雅黑" panose="020B0503020204020204" charset="-122"/>
                <a:ea typeface="微软雅黑" panose="020B0503020204020204" charset="-122"/>
              </a:rPr>
              <a:t>1.抄到笔记本上，明天交。</a:t>
            </a:r>
            <a:r>
              <a:rPr lang="zh-CN" altLang="en-US" sz="2000">
                <a:latin typeface="微软雅黑" panose="020B0503020204020204" charset="-122"/>
                <a:ea typeface="微软雅黑" panose="020B0503020204020204" charset="-122"/>
              </a:rPr>
              <a:t>（两种颜色）</a:t>
            </a:r>
            <a:endParaRPr lang="zh-CN" altLang="en-US" sz="2000">
              <a:latin typeface="微软雅黑" panose="020B0503020204020204" charset="-122"/>
              <a:ea typeface="微软雅黑" panose="020B0503020204020204" charset="-122"/>
            </a:endParaRPr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>
          <a:blip r:embed="rId1"/>
          <a:srcRect l="1040" r="780"/>
          <a:stretch>
            <a:fillRect/>
          </a:stretch>
        </p:blipFill>
        <p:spPr>
          <a:xfrm>
            <a:off x="196215" y="1522095"/>
            <a:ext cx="8797290" cy="4299585"/>
          </a:xfrm>
          <a:prstGeom prst="rect">
            <a:avLst/>
          </a:prstGeom>
          <a:ln w="41275">
            <a:solidFill>
              <a:schemeClr val="accent1">
                <a:lumMod val="75000"/>
              </a:schemeClr>
            </a:solidFill>
          </a:ln>
        </p:spPr>
      </p:pic>
      <p:cxnSp>
        <p:nvCxnSpPr>
          <p:cNvPr id="2" name="直接箭头连接符 1"/>
          <p:cNvCxnSpPr/>
          <p:nvPr/>
        </p:nvCxnSpPr>
        <p:spPr>
          <a:xfrm flipV="1">
            <a:off x="4037330" y="1733550"/>
            <a:ext cx="387350" cy="287655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文本框 2"/>
          <p:cNvSpPr txBox="1"/>
          <p:nvPr/>
        </p:nvSpPr>
        <p:spPr>
          <a:xfrm>
            <a:off x="4036060" y="1564640"/>
            <a:ext cx="337820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/>
              <a:t>v</a:t>
            </a:r>
            <a:endParaRPr lang="en-US" altLang="zh-CN"/>
          </a:p>
        </p:txBody>
      </p:sp>
      <p:sp>
        <p:nvSpPr>
          <p:cNvPr id="4" name="Text Box 126"/>
          <p:cNvSpPr txBox="1"/>
          <p:nvPr/>
        </p:nvSpPr>
        <p:spPr>
          <a:xfrm>
            <a:off x="634365" y="5906135"/>
            <a:ext cx="4112260" cy="52197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algn="l" eaLnBrk="0" hangingPunct="0">
              <a:spcBef>
                <a:spcPct val="50000"/>
              </a:spcBef>
            </a:pPr>
            <a:r>
              <a:rPr lang="en-US" altLang="zh-CN" sz="2800" b="1">
                <a:latin typeface="微软雅黑" panose="020B0503020204020204" charset="-122"/>
                <a:ea typeface="微软雅黑" panose="020B0503020204020204" charset="-122"/>
              </a:rPr>
              <a:t>2</a:t>
            </a:r>
            <a:r>
              <a:rPr lang="zh-CN" altLang="en-US" sz="2800" b="1">
                <a:latin typeface="微软雅黑" panose="020B0503020204020204" charset="-122"/>
                <a:ea typeface="微软雅黑" panose="020B0503020204020204" charset="-122"/>
              </a:rPr>
              <a:t>.《有效课堂》</a:t>
            </a:r>
            <a:r>
              <a:rPr lang="en-US" altLang="zh-CN" sz="2800" b="1">
                <a:latin typeface="微软雅黑" panose="020B0503020204020204" charset="-122"/>
                <a:ea typeface="微软雅黑" panose="020B0503020204020204" charset="-122"/>
              </a:rPr>
              <a:t>P9~P10</a:t>
            </a:r>
            <a:endParaRPr lang="en-US" altLang="zh-CN" sz="2800" b="1"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Par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110" grpId="0"/>
      <p:bldP spid="3" grpId="0"/>
      <p:bldP spid="4" grpId="0"/>
    </p:bld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奥斯汀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微软雅黑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微软雅黑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897</Words>
  <Application>WPS 演示</Application>
  <PresentationFormat>宽屏</PresentationFormat>
  <Paragraphs>191</Paragraphs>
  <Slides>17</Slides>
  <Notes>0</Notes>
  <HiddenSlides>0</HiddenSlides>
  <MMClips>0</MMClips>
  <ScaleCrop>false</ScaleCrop>
  <HeadingPairs>
    <vt:vector size="8" baseType="variant">
      <vt:variant>
        <vt:lpstr>已用的字体</vt:lpstr>
      </vt:variant>
      <vt:variant>
        <vt:i4>18</vt:i4>
      </vt:variant>
      <vt:variant>
        <vt:lpstr>主题</vt:lpstr>
      </vt:variant>
      <vt:variant>
        <vt:i4>2</vt:i4>
      </vt:variant>
      <vt:variant>
        <vt:lpstr>嵌入 OLE 服务器</vt:lpstr>
      </vt:variant>
      <vt:variant>
        <vt:i4>1</vt:i4>
      </vt:variant>
      <vt:variant>
        <vt:lpstr>幻灯片标题</vt:lpstr>
      </vt:variant>
      <vt:variant>
        <vt:i4>17</vt:i4>
      </vt:variant>
    </vt:vector>
  </HeadingPairs>
  <TitlesOfParts>
    <vt:vector size="38" baseType="lpstr">
      <vt:lpstr>Arial</vt:lpstr>
      <vt:lpstr>宋体</vt:lpstr>
      <vt:lpstr>Wingdings</vt:lpstr>
      <vt:lpstr>微软雅黑</vt:lpstr>
      <vt:lpstr>Times New Roman</vt:lpstr>
      <vt:lpstr>楷体_GB2312</vt:lpstr>
      <vt:lpstr>楷体</vt:lpstr>
      <vt:lpstr>新宋体</vt:lpstr>
      <vt:lpstr>Tahoma</vt:lpstr>
      <vt:lpstr>黑体</vt:lpstr>
      <vt:lpstr>Century Gothic</vt:lpstr>
      <vt:lpstr>Arial Unicode MS</vt:lpstr>
      <vt:lpstr>Calibri</vt:lpstr>
      <vt:lpstr>Calibri Light</vt:lpstr>
      <vt:lpstr>华文行楷</vt:lpstr>
      <vt:lpstr>Segoe UI Semilight</vt:lpstr>
      <vt:lpstr>Segoe UI</vt:lpstr>
      <vt:lpstr>华文琥珀</vt:lpstr>
      <vt:lpstr>Office 主题</vt:lpstr>
      <vt:lpstr>1_Office 主题</vt:lpstr>
      <vt:lpstr>Equation.KSEE3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Administrator</dc:creator>
  <cp:lastModifiedBy>罗燕珠</cp:lastModifiedBy>
  <cp:revision>111</cp:revision>
  <dcterms:created xsi:type="dcterms:W3CDTF">2017-09-05T20:20:00Z</dcterms:created>
  <dcterms:modified xsi:type="dcterms:W3CDTF">2018-03-05T04:38:40Z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2052-10.1.0.7224</vt:lpwstr>
  </property>
</Properties>
</file>