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vml" ContentType="application/vnd.openxmlformats-officedocument.vmlDrawing"/>
  <Default Extension="bin" ContentType="application/vnd.openxmlformats-officedocument.oleObject"/>
  <Default Extension="png" ContentType="image/png"/>
  <Default Extension="emf" ContentType="image/x-emf"/>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tags/tag205.xml" ContentType="application/vnd.openxmlformats-officedocument.presentationml.tags+xml"/>
  <Override PartName="/ppt/tags/tag206.xml" ContentType="application/vnd.openxmlformats-officedocument.presentationml.tags+xml"/>
  <Override PartName="/ppt/tags/tag207.xml" ContentType="application/vnd.openxmlformats-officedocument.presentationml.tags+xml"/>
  <Override PartName="/ppt/tags/tag208.xml" ContentType="application/vnd.openxmlformats-officedocument.presentationml.tags+xml"/>
  <Override PartName="/ppt/tags/tag209.xml" ContentType="application/vnd.openxmlformats-officedocument.presentationml.tags+xml"/>
  <Override PartName="/ppt/tags/tag21.xml" ContentType="application/vnd.openxmlformats-officedocument.presentationml.tags+xml"/>
  <Override PartName="/ppt/tags/tag210.xml" ContentType="application/vnd.openxmlformats-officedocument.presentationml.tags+xml"/>
  <Override PartName="/ppt/tags/tag211.xml" ContentType="application/vnd.openxmlformats-officedocument.presentationml.tags+xml"/>
  <Override PartName="/ppt/tags/tag212.xml" ContentType="application/vnd.openxmlformats-officedocument.presentationml.tags+xml"/>
  <Override PartName="/ppt/tags/tag213.xml" ContentType="application/vnd.openxmlformats-officedocument.presentationml.tags+xml"/>
  <Override PartName="/ppt/tags/tag214.xml" ContentType="application/vnd.openxmlformats-officedocument.presentationml.tags+xml"/>
  <Override PartName="/ppt/tags/tag215.xml" ContentType="application/vnd.openxmlformats-officedocument.presentationml.tags+xml"/>
  <Override PartName="/ppt/tags/tag216.xml" ContentType="application/vnd.openxmlformats-officedocument.presentationml.tags+xml"/>
  <Override PartName="/ppt/tags/tag217.xml" ContentType="application/vnd.openxmlformats-officedocument.presentationml.tags+xml"/>
  <Override PartName="/ppt/tags/tag218.xml" ContentType="application/vnd.openxmlformats-officedocument.presentationml.tags+xml"/>
  <Override PartName="/ppt/tags/tag219.xml" ContentType="application/vnd.openxmlformats-officedocument.presentationml.tags+xml"/>
  <Override PartName="/ppt/tags/tag22.xml" ContentType="application/vnd.openxmlformats-officedocument.presentationml.tags+xml"/>
  <Override PartName="/ppt/tags/tag220.xml" ContentType="application/vnd.openxmlformats-officedocument.presentationml.tags+xml"/>
  <Override PartName="/ppt/tags/tag221.xml" ContentType="application/vnd.openxmlformats-officedocument.presentationml.tags+xml"/>
  <Override PartName="/ppt/tags/tag222.xml" ContentType="application/vnd.openxmlformats-officedocument.presentationml.tags+xml"/>
  <Override PartName="/ppt/tags/tag223.xml" ContentType="application/vnd.openxmlformats-officedocument.presentationml.tags+xml"/>
  <Override PartName="/ppt/tags/tag224.xml" ContentType="application/vnd.openxmlformats-officedocument.presentationml.tags+xml"/>
  <Override PartName="/ppt/tags/tag225.xml" ContentType="application/vnd.openxmlformats-officedocument.presentationml.tags+xml"/>
  <Override PartName="/ppt/tags/tag226.xml" ContentType="application/vnd.openxmlformats-officedocument.presentationml.tags+xml"/>
  <Override PartName="/ppt/tags/tag227.xml" ContentType="application/vnd.openxmlformats-officedocument.presentationml.tags+xml"/>
  <Override PartName="/ppt/tags/tag228.xml" ContentType="application/vnd.openxmlformats-officedocument.presentationml.tags+xml"/>
  <Override PartName="/ppt/tags/tag229.xml" ContentType="application/vnd.openxmlformats-officedocument.presentationml.tags+xml"/>
  <Override PartName="/ppt/tags/tag23.xml" ContentType="application/vnd.openxmlformats-officedocument.presentationml.tags+xml"/>
  <Override PartName="/ppt/tags/tag230.xml" ContentType="application/vnd.openxmlformats-officedocument.presentationml.tags+xml"/>
  <Override PartName="/ppt/tags/tag231.xml" ContentType="application/vnd.openxmlformats-officedocument.presentationml.tags+xml"/>
  <Override PartName="/ppt/tags/tag232.xml" ContentType="application/vnd.openxmlformats-officedocument.presentationml.tags+xml"/>
  <Override PartName="/ppt/tags/tag233.xml" ContentType="application/vnd.openxmlformats-officedocument.presentationml.tags+xml"/>
  <Override PartName="/ppt/tags/tag234.xml" ContentType="application/vnd.openxmlformats-officedocument.presentationml.tags+xml"/>
  <Override PartName="/ppt/tags/tag235.xml" ContentType="application/vnd.openxmlformats-officedocument.presentationml.tags+xml"/>
  <Override PartName="/ppt/tags/tag236.xml" ContentType="application/vnd.openxmlformats-officedocument.presentationml.tags+xml"/>
  <Override PartName="/ppt/tags/tag237.xml" ContentType="application/vnd.openxmlformats-officedocument.presentationml.tags+xml"/>
  <Override PartName="/ppt/tags/tag238.xml" ContentType="application/vnd.openxmlformats-officedocument.presentationml.tags+xml"/>
  <Override PartName="/ppt/tags/tag239.xml" ContentType="application/vnd.openxmlformats-officedocument.presentationml.tags+xml"/>
  <Override PartName="/ppt/tags/tag24.xml" ContentType="application/vnd.openxmlformats-officedocument.presentationml.tags+xml"/>
  <Override PartName="/ppt/tags/tag240.xml" ContentType="application/vnd.openxmlformats-officedocument.presentationml.tags+xml"/>
  <Override PartName="/ppt/tags/tag241.xml" ContentType="application/vnd.openxmlformats-officedocument.presentationml.tags+xml"/>
  <Override PartName="/ppt/tags/tag242.xml" ContentType="application/vnd.openxmlformats-officedocument.presentationml.tags+xml"/>
  <Override PartName="/ppt/tags/tag243.xml" ContentType="application/vnd.openxmlformats-officedocument.presentationml.tags+xml"/>
  <Override PartName="/ppt/tags/tag244.xml" ContentType="application/vnd.openxmlformats-officedocument.presentationml.tags+xml"/>
  <Override PartName="/ppt/tags/tag245.xml" ContentType="application/vnd.openxmlformats-officedocument.presentationml.tags+xml"/>
  <Override PartName="/ppt/tags/tag246.xml" ContentType="application/vnd.openxmlformats-officedocument.presentationml.tags+xml"/>
  <Override PartName="/ppt/tags/tag247.xml" ContentType="application/vnd.openxmlformats-officedocument.presentationml.tags+xml"/>
  <Override PartName="/ppt/tags/tag248.xml" ContentType="application/vnd.openxmlformats-officedocument.presentationml.tags+xml"/>
  <Override PartName="/ppt/tags/tag249.xml" ContentType="application/vnd.openxmlformats-officedocument.presentationml.tags+xml"/>
  <Override PartName="/ppt/tags/tag25.xml" ContentType="application/vnd.openxmlformats-officedocument.presentationml.tags+xml"/>
  <Override PartName="/ppt/tags/tag250.xml" ContentType="application/vnd.openxmlformats-officedocument.presentationml.tags+xml"/>
  <Override PartName="/ppt/tags/tag251.xml" ContentType="application/vnd.openxmlformats-officedocument.presentationml.tags+xml"/>
  <Override PartName="/ppt/tags/tag252.xml" ContentType="application/vnd.openxmlformats-officedocument.presentationml.tags+xml"/>
  <Override PartName="/ppt/tags/tag253.xml" ContentType="application/vnd.openxmlformats-officedocument.presentationml.tags+xml"/>
  <Override PartName="/ppt/tags/tag254.xml" ContentType="application/vnd.openxmlformats-officedocument.presentationml.tags+xml"/>
  <Override PartName="/ppt/tags/tag255.xml" ContentType="application/vnd.openxmlformats-officedocument.presentationml.tags+xml"/>
  <Override PartName="/ppt/tags/tag256.xml" ContentType="application/vnd.openxmlformats-officedocument.presentationml.tags+xml"/>
  <Override PartName="/ppt/tags/tag257.xml" ContentType="application/vnd.openxmlformats-officedocument.presentationml.tags+xml"/>
  <Override PartName="/ppt/tags/tag258.xml" ContentType="application/vnd.openxmlformats-officedocument.presentationml.tags+xml"/>
  <Override PartName="/ppt/tags/tag259.xml" ContentType="application/vnd.openxmlformats-officedocument.presentationml.tags+xml"/>
  <Override PartName="/ppt/tags/tag26.xml" ContentType="application/vnd.openxmlformats-officedocument.presentationml.tags+xml"/>
  <Override PartName="/ppt/tags/tag260.xml" ContentType="application/vnd.openxmlformats-officedocument.presentationml.tags+xml"/>
  <Override PartName="/ppt/tags/tag261.xml" ContentType="application/vnd.openxmlformats-officedocument.presentationml.tags+xml"/>
  <Override PartName="/ppt/tags/tag262.xml" ContentType="application/vnd.openxmlformats-officedocument.presentationml.tags+xml"/>
  <Override PartName="/ppt/tags/tag263.xml" ContentType="application/vnd.openxmlformats-officedocument.presentationml.tags+xml"/>
  <Override PartName="/ppt/tags/tag264.xml" ContentType="application/vnd.openxmlformats-officedocument.presentationml.tags+xml"/>
  <Override PartName="/ppt/tags/tag265.xml" ContentType="application/vnd.openxmlformats-officedocument.presentationml.tags+xml"/>
  <Override PartName="/ppt/tags/tag266.xml" ContentType="application/vnd.openxmlformats-officedocument.presentationml.tags+xml"/>
  <Override PartName="/ppt/tags/tag267.xml" ContentType="application/vnd.openxmlformats-officedocument.presentationml.tags+xml"/>
  <Override PartName="/ppt/tags/tag268.xml" ContentType="application/vnd.openxmlformats-officedocument.presentationml.tags+xml"/>
  <Override PartName="/ppt/tags/tag269.xml" ContentType="application/vnd.openxmlformats-officedocument.presentationml.tags+xml"/>
  <Override PartName="/ppt/tags/tag27.xml" ContentType="application/vnd.openxmlformats-officedocument.presentationml.tags+xml"/>
  <Override PartName="/ppt/tags/tag270.xml" ContentType="application/vnd.openxmlformats-officedocument.presentationml.tags+xml"/>
  <Override PartName="/ppt/tags/tag271.xml" ContentType="application/vnd.openxmlformats-officedocument.presentationml.tags+xml"/>
  <Override PartName="/ppt/tags/tag272.xml" ContentType="application/vnd.openxmlformats-officedocument.presentationml.tags+xml"/>
  <Override PartName="/ppt/tags/tag273.xml" ContentType="application/vnd.openxmlformats-officedocument.presentationml.tags+xml"/>
  <Override PartName="/ppt/tags/tag274.xml" ContentType="application/vnd.openxmlformats-officedocument.presentationml.tags+xml"/>
  <Override PartName="/ppt/tags/tag275.xml" ContentType="application/vnd.openxmlformats-officedocument.presentationml.tags+xml"/>
  <Override PartName="/ppt/tags/tag276.xml" ContentType="application/vnd.openxmlformats-officedocument.presentationml.tags+xml"/>
  <Override PartName="/ppt/tags/tag277.xml" ContentType="application/vnd.openxmlformats-officedocument.presentationml.tags+xml"/>
  <Override PartName="/ppt/tags/tag278.xml" ContentType="application/vnd.openxmlformats-officedocument.presentationml.tags+xml"/>
  <Override PartName="/ppt/tags/tag279.xml" ContentType="application/vnd.openxmlformats-officedocument.presentationml.tags+xml"/>
  <Override PartName="/ppt/tags/tag28.xml" ContentType="application/vnd.openxmlformats-officedocument.presentationml.tags+xml"/>
  <Override PartName="/ppt/tags/tag280.xml" ContentType="application/vnd.openxmlformats-officedocument.presentationml.tags+xml"/>
  <Override PartName="/ppt/tags/tag281.xml" ContentType="application/vnd.openxmlformats-officedocument.presentationml.tags+xml"/>
  <Override PartName="/ppt/tags/tag282.xml" ContentType="application/vnd.openxmlformats-officedocument.presentationml.tags+xml"/>
  <Override PartName="/ppt/tags/tag283.xml" ContentType="application/vnd.openxmlformats-officedocument.presentationml.tags+xml"/>
  <Override PartName="/ppt/tags/tag284.xml" ContentType="application/vnd.openxmlformats-officedocument.presentationml.tags+xml"/>
  <Override PartName="/ppt/tags/tag285.xml" ContentType="application/vnd.openxmlformats-officedocument.presentationml.tags+xml"/>
  <Override PartName="/ppt/tags/tag286.xml" ContentType="application/vnd.openxmlformats-officedocument.presentationml.tags+xml"/>
  <Override PartName="/ppt/tags/tag287.xml" ContentType="application/vnd.openxmlformats-officedocument.presentationml.tags+xml"/>
  <Override PartName="/ppt/tags/tag288.xml" ContentType="application/vnd.openxmlformats-officedocument.presentationml.tags+xml"/>
  <Override PartName="/ppt/tags/tag289.xml" ContentType="application/vnd.openxmlformats-officedocument.presentationml.tags+xml"/>
  <Override PartName="/ppt/tags/tag29.xml" ContentType="application/vnd.openxmlformats-officedocument.presentationml.tags+xml"/>
  <Override PartName="/ppt/tags/tag290.xml" ContentType="application/vnd.openxmlformats-officedocument.presentationml.tags+xml"/>
  <Override PartName="/ppt/tags/tag291.xml" ContentType="application/vnd.openxmlformats-officedocument.presentationml.tags+xml"/>
  <Override PartName="/ppt/tags/tag292.xml" ContentType="application/vnd.openxmlformats-officedocument.presentationml.tags+xml"/>
  <Override PartName="/ppt/tags/tag293.xml" ContentType="application/vnd.openxmlformats-officedocument.presentationml.tags+xml"/>
  <Override PartName="/ppt/tags/tag294.xml" ContentType="application/vnd.openxmlformats-officedocument.presentationml.tags+xml"/>
  <Override PartName="/ppt/tags/tag295.xml" ContentType="application/vnd.openxmlformats-officedocument.presentationml.tags+xml"/>
  <Override PartName="/ppt/tags/tag296.xml" ContentType="application/vnd.openxmlformats-officedocument.presentationml.tags+xml"/>
  <Override PartName="/ppt/tags/tag297.xml" ContentType="application/vnd.openxmlformats-officedocument.presentationml.tags+xml"/>
  <Override PartName="/ppt/tags/tag298.xml" ContentType="application/vnd.openxmlformats-officedocument.presentationml.tags+xml"/>
  <Override PartName="/ppt/tags/tag29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00.xml" ContentType="application/vnd.openxmlformats-officedocument.presentationml.tags+xml"/>
  <Override PartName="/ppt/tags/tag301.xml" ContentType="application/vnd.openxmlformats-officedocument.presentationml.tags+xml"/>
  <Override PartName="/ppt/tags/tag302.xml" ContentType="application/vnd.openxmlformats-officedocument.presentationml.tags+xml"/>
  <Override PartName="/ppt/tags/tag303.xml" ContentType="application/vnd.openxmlformats-officedocument.presentationml.tags+xml"/>
  <Override PartName="/ppt/tags/tag304.xml" ContentType="application/vnd.openxmlformats-officedocument.presentationml.tags+xml"/>
  <Override PartName="/ppt/tags/tag305.xml" ContentType="application/vnd.openxmlformats-officedocument.presentationml.tags+xml"/>
  <Override PartName="/ppt/tags/tag306.xml" ContentType="application/vnd.openxmlformats-officedocument.presentationml.tags+xml"/>
  <Override PartName="/ppt/tags/tag307.xml" ContentType="application/vnd.openxmlformats-officedocument.presentationml.tags+xml"/>
  <Override PartName="/ppt/tags/tag308.xml" ContentType="application/vnd.openxmlformats-officedocument.presentationml.tags+xml"/>
  <Override PartName="/ppt/tags/tag309.xml" ContentType="application/vnd.openxmlformats-officedocument.presentationml.tags+xml"/>
  <Override PartName="/ppt/tags/tag31.xml" ContentType="application/vnd.openxmlformats-officedocument.presentationml.tags+xml"/>
  <Override PartName="/ppt/tags/tag310.xml" ContentType="application/vnd.openxmlformats-officedocument.presentationml.tags+xml"/>
  <Override PartName="/ppt/tags/tag311.xml" ContentType="application/vnd.openxmlformats-officedocument.presentationml.tags+xml"/>
  <Override PartName="/ppt/tags/tag312.xml" ContentType="application/vnd.openxmlformats-officedocument.presentationml.tags+xml"/>
  <Override PartName="/ppt/tags/tag313.xml" ContentType="application/vnd.openxmlformats-officedocument.presentationml.tags+xml"/>
  <Override PartName="/ppt/tags/tag314.xml" ContentType="application/vnd.openxmlformats-officedocument.presentationml.tags+xml"/>
  <Override PartName="/ppt/tags/tag315.xml" ContentType="application/vnd.openxmlformats-officedocument.presentationml.tags+xml"/>
  <Override PartName="/ppt/tags/tag316.xml" ContentType="application/vnd.openxmlformats-officedocument.presentationml.tags+xml"/>
  <Override PartName="/ppt/tags/tag317.xml" ContentType="application/vnd.openxmlformats-officedocument.presentationml.tags+xml"/>
  <Override PartName="/ppt/tags/tag318.xml" ContentType="application/vnd.openxmlformats-officedocument.presentationml.tags+xml"/>
  <Override PartName="/ppt/tags/tag319.xml" ContentType="application/vnd.openxmlformats-officedocument.presentationml.tags+xml"/>
  <Override PartName="/ppt/tags/tag32.xml" ContentType="application/vnd.openxmlformats-officedocument.presentationml.tags+xml"/>
  <Override PartName="/ppt/tags/tag320.xml" ContentType="application/vnd.openxmlformats-officedocument.presentationml.tags+xml"/>
  <Override PartName="/ppt/tags/tag321.xml" ContentType="application/vnd.openxmlformats-officedocument.presentationml.tags+xml"/>
  <Override PartName="/ppt/tags/tag322.xml" ContentType="application/vnd.openxmlformats-officedocument.presentationml.tags+xml"/>
  <Override PartName="/ppt/tags/tag323.xml" ContentType="application/vnd.openxmlformats-officedocument.presentationml.tags+xml"/>
  <Override PartName="/ppt/tags/tag324.xml" ContentType="application/vnd.openxmlformats-officedocument.presentationml.tags+xml"/>
  <Override PartName="/ppt/tags/tag325.xml" ContentType="application/vnd.openxmlformats-officedocument.presentationml.tags+xml"/>
  <Override PartName="/ppt/tags/tag326.xml" ContentType="application/vnd.openxmlformats-officedocument.presentationml.tags+xml"/>
  <Override PartName="/ppt/tags/tag327.xml" ContentType="application/vnd.openxmlformats-officedocument.presentationml.tags+xml"/>
  <Override PartName="/ppt/tags/tag328.xml" ContentType="application/vnd.openxmlformats-officedocument.presentationml.tags+xml"/>
  <Override PartName="/ppt/tags/tag329.xml" ContentType="application/vnd.openxmlformats-officedocument.presentationml.tags+xml"/>
  <Override PartName="/ppt/tags/tag33.xml" ContentType="application/vnd.openxmlformats-officedocument.presentationml.tags+xml"/>
  <Override PartName="/ppt/tags/tag330.xml" ContentType="application/vnd.openxmlformats-officedocument.presentationml.tags+xml"/>
  <Override PartName="/ppt/tags/tag331.xml" ContentType="application/vnd.openxmlformats-officedocument.presentationml.tags+xml"/>
  <Override PartName="/ppt/tags/tag332.xml" ContentType="application/vnd.openxmlformats-officedocument.presentationml.tags+xml"/>
  <Override PartName="/ppt/tags/tag333.xml" ContentType="application/vnd.openxmlformats-officedocument.presentationml.tags+xml"/>
  <Override PartName="/ppt/tags/tag334.xml" ContentType="application/vnd.openxmlformats-officedocument.presentationml.tags+xml"/>
  <Override PartName="/ppt/tags/tag335.xml" ContentType="application/vnd.openxmlformats-officedocument.presentationml.tags+xml"/>
  <Override PartName="/ppt/tags/tag336.xml" ContentType="application/vnd.openxmlformats-officedocument.presentationml.tags+xml"/>
  <Override PartName="/ppt/tags/tag337.xml" ContentType="application/vnd.openxmlformats-officedocument.presentationml.tags+xml"/>
  <Override PartName="/ppt/tags/tag338.xml" ContentType="application/vnd.openxmlformats-officedocument.presentationml.tags+xml"/>
  <Override PartName="/ppt/tags/tag339.xml" ContentType="application/vnd.openxmlformats-officedocument.presentationml.tags+xml"/>
  <Override PartName="/ppt/tags/tag34.xml" ContentType="application/vnd.openxmlformats-officedocument.presentationml.tags+xml"/>
  <Override PartName="/ppt/tags/tag340.xml" ContentType="application/vnd.openxmlformats-officedocument.presentationml.tags+xml"/>
  <Override PartName="/ppt/tags/tag341.xml" ContentType="application/vnd.openxmlformats-officedocument.presentationml.tags+xml"/>
  <Override PartName="/ppt/tags/tag342.xml" ContentType="application/vnd.openxmlformats-officedocument.presentationml.tags+xml"/>
  <Override PartName="/ppt/tags/tag343.xml" ContentType="application/vnd.openxmlformats-officedocument.presentationml.tags+xml"/>
  <Override PartName="/ppt/tags/tag344.xml" ContentType="application/vnd.openxmlformats-officedocument.presentationml.tags+xml"/>
  <Override PartName="/ppt/tags/tag345.xml" ContentType="application/vnd.openxmlformats-officedocument.presentationml.tags+xml"/>
  <Override PartName="/ppt/tags/tag346.xml" ContentType="application/vnd.openxmlformats-officedocument.presentationml.tags+xml"/>
  <Override PartName="/ppt/tags/tag347.xml" ContentType="application/vnd.openxmlformats-officedocument.presentationml.tags+xml"/>
  <Override PartName="/ppt/tags/tag348.xml" ContentType="application/vnd.openxmlformats-officedocument.presentationml.tags+xml"/>
  <Override PartName="/ppt/tags/tag349.xml" ContentType="application/vnd.openxmlformats-officedocument.presentationml.tags+xml"/>
  <Override PartName="/ppt/tags/tag35.xml" ContentType="application/vnd.openxmlformats-officedocument.presentationml.tags+xml"/>
  <Override PartName="/ppt/tags/tag350.xml" ContentType="application/vnd.openxmlformats-officedocument.presentationml.tags+xml"/>
  <Override PartName="/ppt/tags/tag351.xml" ContentType="application/vnd.openxmlformats-officedocument.presentationml.tags+xml"/>
  <Override PartName="/ppt/tags/tag352.xml" ContentType="application/vnd.openxmlformats-officedocument.presentationml.tags+xml"/>
  <Override PartName="/ppt/tags/tag353.xml" ContentType="application/vnd.openxmlformats-officedocument.presentationml.tags+xml"/>
  <Override PartName="/ppt/tags/tag354.xml" ContentType="application/vnd.openxmlformats-officedocument.presentationml.tags+xml"/>
  <Override PartName="/ppt/tags/tag355.xml" ContentType="application/vnd.openxmlformats-officedocument.presentationml.tags+xml"/>
  <Override PartName="/ppt/tags/tag356.xml" ContentType="application/vnd.openxmlformats-officedocument.presentationml.tags+xml"/>
  <Override PartName="/ppt/tags/tag357.xml" ContentType="application/vnd.openxmlformats-officedocument.presentationml.tags+xml"/>
  <Override PartName="/ppt/tags/tag358.xml" ContentType="application/vnd.openxmlformats-officedocument.presentationml.tags+xml"/>
  <Override PartName="/ppt/tags/tag359.xml" ContentType="application/vnd.openxmlformats-officedocument.presentationml.tags+xml"/>
  <Override PartName="/ppt/tags/tag36.xml" ContentType="application/vnd.openxmlformats-officedocument.presentationml.tags+xml"/>
  <Override PartName="/ppt/tags/tag360.xml" ContentType="application/vnd.openxmlformats-officedocument.presentationml.tags+xml"/>
  <Override PartName="/ppt/tags/tag361.xml" ContentType="application/vnd.openxmlformats-officedocument.presentationml.tags+xml"/>
  <Override PartName="/ppt/tags/tag362.xml" ContentType="application/vnd.openxmlformats-officedocument.presentationml.tags+xml"/>
  <Override PartName="/ppt/tags/tag363.xml" ContentType="application/vnd.openxmlformats-officedocument.presentationml.tags+xml"/>
  <Override PartName="/ppt/tags/tag364.xml" ContentType="application/vnd.openxmlformats-officedocument.presentationml.tags+xml"/>
  <Override PartName="/ppt/tags/tag365.xml" ContentType="application/vnd.openxmlformats-officedocument.presentationml.tags+xml"/>
  <Override PartName="/ppt/tags/tag366.xml" ContentType="application/vnd.openxmlformats-officedocument.presentationml.tags+xml"/>
  <Override PartName="/ppt/tags/tag367.xml" ContentType="application/vnd.openxmlformats-officedocument.presentationml.tags+xml"/>
  <Override PartName="/ppt/tags/tag368.xml" ContentType="application/vnd.openxmlformats-officedocument.presentationml.tags+xml"/>
  <Override PartName="/ppt/tags/tag369.xml" ContentType="application/vnd.openxmlformats-officedocument.presentationml.tags+xml"/>
  <Override PartName="/ppt/tags/tag37.xml" ContentType="application/vnd.openxmlformats-officedocument.presentationml.tags+xml"/>
  <Override PartName="/ppt/tags/tag370.xml" ContentType="application/vnd.openxmlformats-officedocument.presentationml.tags+xml"/>
  <Override PartName="/ppt/tags/tag371.xml" ContentType="application/vnd.openxmlformats-officedocument.presentationml.tags+xml"/>
  <Override PartName="/ppt/tags/tag372.xml" ContentType="application/vnd.openxmlformats-officedocument.presentationml.tags+xml"/>
  <Override PartName="/ppt/tags/tag373.xml" ContentType="application/vnd.openxmlformats-officedocument.presentationml.tags+xml"/>
  <Override PartName="/ppt/tags/tag374.xml" ContentType="application/vnd.openxmlformats-officedocument.presentationml.tags+xml"/>
  <Override PartName="/ppt/tags/tag375.xml" ContentType="application/vnd.openxmlformats-officedocument.presentationml.tags+xml"/>
  <Override PartName="/ppt/tags/tag376.xml" ContentType="application/vnd.openxmlformats-officedocument.presentationml.tags+xml"/>
  <Override PartName="/ppt/tags/tag377.xml" ContentType="application/vnd.openxmlformats-officedocument.presentationml.tags+xml"/>
  <Override PartName="/ppt/tags/tag378.xml" ContentType="application/vnd.openxmlformats-officedocument.presentationml.tags+xml"/>
  <Override PartName="/ppt/tags/tag379.xml" ContentType="application/vnd.openxmlformats-officedocument.presentationml.tags+xml"/>
  <Override PartName="/ppt/tags/tag38.xml" ContentType="application/vnd.openxmlformats-officedocument.presentationml.tags+xml"/>
  <Override PartName="/ppt/tags/tag380.xml" ContentType="application/vnd.openxmlformats-officedocument.presentationml.tags+xml"/>
  <Override PartName="/ppt/tags/tag381.xml" ContentType="application/vnd.openxmlformats-officedocument.presentationml.tags+xml"/>
  <Override PartName="/ppt/tags/tag382.xml" ContentType="application/vnd.openxmlformats-officedocument.presentationml.tags+xml"/>
  <Override PartName="/ppt/tags/tag383.xml" ContentType="application/vnd.openxmlformats-officedocument.presentationml.tags+xml"/>
  <Override PartName="/ppt/tags/tag384.xml" ContentType="application/vnd.openxmlformats-officedocument.presentationml.tags+xml"/>
  <Override PartName="/ppt/tags/tag385.xml" ContentType="application/vnd.openxmlformats-officedocument.presentationml.tags+xml"/>
  <Override PartName="/ppt/tags/tag386.xml" ContentType="application/vnd.openxmlformats-officedocument.presentationml.tags+xml"/>
  <Override PartName="/ppt/tags/tag387.xml" ContentType="application/vnd.openxmlformats-officedocument.presentationml.tags+xml"/>
  <Override PartName="/ppt/tags/tag388.xml" ContentType="application/vnd.openxmlformats-officedocument.presentationml.tags+xml"/>
  <Override PartName="/ppt/tags/tag389.xml" ContentType="application/vnd.openxmlformats-officedocument.presentationml.tags+xml"/>
  <Override PartName="/ppt/tags/tag39.xml" ContentType="application/vnd.openxmlformats-officedocument.presentationml.tags+xml"/>
  <Override PartName="/ppt/tags/tag390.xml" ContentType="application/vnd.openxmlformats-officedocument.presentationml.tags+xml"/>
  <Override PartName="/ppt/tags/tag391.xml" ContentType="application/vnd.openxmlformats-officedocument.presentationml.tags+xml"/>
  <Override PartName="/ppt/tags/tag392.xml" ContentType="application/vnd.openxmlformats-officedocument.presentationml.tags+xml"/>
  <Override PartName="/ppt/tags/tag393.xml" ContentType="application/vnd.openxmlformats-officedocument.presentationml.tags+xml"/>
  <Override PartName="/ppt/tags/tag394.xml" ContentType="application/vnd.openxmlformats-officedocument.presentationml.tags+xml"/>
  <Override PartName="/ppt/tags/tag395.xml" ContentType="application/vnd.openxmlformats-officedocument.presentationml.tags+xml"/>
  <Override PartName="/ppt/tags/tag396.xml" ContentType="application/vnd.openxmlformats-officedocument.presentationml.tags+xml"/>
  <Override PartName="/ppt/tags/tag397.xml" ContentType="application/vnd.openxmlformats-officedocument.presentationml.tags+xml"/>
  <Override PartName="/ppt/tags/tag398.xml" ContentType="application/vnd.openxmlformats-officedocument.presentationml.tags+xml"/>
  <Override PartName="/ppt/tags/tag39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00.xml" ContentType="application/vnd.openxmlformats-officedocument.presentationml.tags+xml"/>
  <Override PartName="/ppt/tags/tag401.xml" ContentType="application/vnd.openxmlformats-officedocument.presentationml.tags+xml"/>
  <Override PartName="/ppt/tags/tag402.xml" ContentType="application/vnd.openxmlformats-officedocument.presentationml.tags+xml"/>
  <Override PartName="/ppt/tags/tag403.xml" ContentType="application/vnd.openxmlformats-officedocument.presentationml.tags+xml"/>
  <Override PartName="/ppt/tags/tag404.xml" ContentType="application/vnd.openxmlformats-officedocument.presentationml.tags+xml"/>
  <Override PartName="/ppt/tags/tag405.xml" ContentType="application/vnd.openxmlformats-officedocument.presentationml.tags+xml"/>
  <Override PartName="/ppt/tags/tag406.xml" ContentType="application/vnd.openxmlformats-officedocument.presentationml.tags+xml"/>
  <Override PartName="/ppt/tags/tag407.xml" ContentType="application/vnd.openxmlformats-officedocument.presentationml.tags+xml"/>
  <Override PartName="/ppt/tags/tag408.xml" ContentType="application/vnd.openxmlformats-officedocument.presentationml.tags+xml"/>
  <Override PartName="/ppt/tags/tag409.xml" ContentType="application/vnd.openxmlformats-officedocument.presentationml.tags+xml"/>
  <Override PartName="/ppt/tags/tag41.xml" ContentType="application/vnd.openxmlformats-officedocument.presentationml.tags+xml"/>
  <Override PartName="/ppt/tags/tag410.xml" ContentType="application/vnd.openxmlformats-officedocument.presentationml.tags+xml"/>
  <Override PartName="/ppt/tags/tag411.xml" ContentType="application/vnd.openxmlformats-officedocument.presentationml.tags+xml"/>
  <Override PartName="/ppt/tags/tag412.xml" ContentType="application/vnd.openxmlformats-officedocument.presentationml.tags+xml"/>
  <Override PartName="/ppt/tags/tag413.xml" ContentType="application/vnd.openxmlformats-officedocument.presentationml.tags+xml"/>
  <Override PartName="/ppt/tags/tag414.xml" ContentType="application/vnd.openxmlformats-officedocument.presentationml.tags+xml"/>
  <Override PartName="/ppt/tags/tag415.xml" ContentType="application/vnd.openxmlformats-officedocument.presentationml.tags+xml"/>
  <Override PartName="/ppt/tags/tag416.xml" ContentType="application/vnd.openxmlformats-officedocument.presentationml.tags+xml"/>
  <Override PartName="/ppt/tags/tag417.xml" ContentType="application/vnd.openxmlformats-officedocument.presentationml.tags+xml"/>
  <Override PartName="/ppt/tags/tag418.xml" ContentType="application/vnd.openxmlformats-officedocument.presentationml.tags+xml"/>
  <Override PartName="/ppt/tags/tag419.xml" ContentType="application/vnd.openxmlformats-officedocument.presentationml.tags+xml"/>
  <Override PartName="/ppt/tags/tag42.xml" ContentType="application/vnd.openxmlformats-officedocument.presentationml.tags+xml"/>
  <Override PartName="/ppt/tags/tag420.xml" ContentType="application/vnd.openxmlformats-officedocument.presentationml.tags+xml"/>
  <Override PartName="/ppt/tags/tag421.xml" ContentType="application/vnd.openxmlformats-officedocument.presentationml.tags+xml"/>
  <Override PartName="/ppt/tags/tag422.xml" ContentType="application/vnd.openxmlformats-officedocument.presentationml.tags+xml"/>
  <Override PartName="/ppt/tags/tag423.xml" ContentType="application/vnd.openxmlformats-officedocument.presentationml.tags+xml"/>
  <Override PartName="/ppt/tags/tag424.xml" ContentType="application/vnd.openxmlformats-officedocument.presentationml.tags+xml"/>
  <Override PartName="/ppt/tags/tag425.xml" ContentType="application/vnd.openxmlformats-officedocument.presentationml.tags+xml"/>
  <Override PartName="/ppt/tags/tag426.xml" ContentType="application/vnd.openxmlformats-officedocument.presentationml.tags+xml"/>
  <Override PartName="/ppt/tags/tag427.xml" ContentType="application/vnd.openxmlformats-officedocument.presentationml.tags+xml"/>
  <Override PartName="/ppt/tags/tag428.xml" ContentType="application/vnd.openxmlformats-officedocument.presentationml.tags+xml"/>
  <Override PartName="/ppt/tags/tag429.xml" ContentType="application/vnd.openxmlformats-officedocument.presentationml.tags+xml"/>
  <Override PartName="/ppt/tags/tag43.xml" ContentType="application/vnd.openxmlformats-officedocument.presentationml.tags+xml"/>
  <Override PartName="/ppt/tags/tag430.xml" ContentType="application/vnd.openxmlformats-officedocument.presentationml.tags+xml"/>
  <Override PartName="/ppt/tags/tag431.xml" ContentType="application/vnd.openxmlformats-officedocument.presentationml.tags+xml"/>
  <Override PartName="/ppt/tags/tag432.xml" ContentType="application/vnd.openxmlformats-officedocument.presentationml.tags+xml"/>
  <Override PartName="/ppt/tags/tag433.xml" ContentType="application/vnd.openxmlformats-officedocument.presentationml.tags+xml"/>
  <Override PartName="/ppt/tags/tag434.xml" ContentType="application/vnd.openxmlformats-officedocument.presentationml.tags+xml"/>
  <Override PartName="/ppt/tags/tag435.xml" ContentType="application/vnd.openxmlformats-officedocument.presentationml.tags+xml"/>
  <Override PartName="/ppt/tags/tag436.xml" ContentType="application/vnd.openxmlformats-officedocument.presentationml.tags+xml"/>
  <Override PartName="/ppt/tags/tag437.xml" ContentType="application/vnd.openxmlformats-officedocument.presentationml.tags+xml"/>
  <Override PartName="/ppt/tags/tag438.xml" ContentType="application/vnd.openxmlformats-officedocument.presentationml.tags+xml"/>
  <Override PartName="/ppt/tags/tag439.xml" ContentType="application/vnd.openxmlformats-officedocument.presentationml.tags+xml"/>
  <Override PartName="/ppt/tags/tag44.xml" ContentType="application/vnd.openxmlformats-officedocument.presentationml.tags+xml"/>
  <Override PartName="/ppt/tags/tag440.xml" ContentType="application/vnd.openxmlformats-officedocument.presentationml.tags+xml"/>
  <Override PartName="/ppt/tags/tag441.xml" ContentType="application/vnd.openxmlformats-officedocument.presentationml.tags+xml"/>
  <Override PartName="/ppt/tags/tag442.xml" ContentType="application/vnd.openxmlformats-officedocument.presentationml.tags+xml"/>
  <Override PartName="/ppt/tags/tag443.xml" ContentType="application/vnd.openxmlformats-officedocument.presentationml.tags+xml"/>
  <Override PartName="/ppt/tags/tag444.xml" ContentType="application/vnd.openxmlformats-officedocument.presentationml.tags+xml"/>
  <Override PartName="/ppt/tags/tag445.xml" ContentType="application/vnd.openxmlformats-officedocument.presentationml.tags+xml"/>
  <Override PartName="/ppt/tags/tag446.xml" ContentType="application/vnd.openxmlformats-officedocument.presentationml.tags+xml"/>
  <Override PartName="/ppt/tags/tag447.xml" ContentType="application/vnd.openxmlformats-officedocument.presentationml.tags+xml"/>
  <Override PartName="/ppt/tags/tag448.xml" ContentType="application/vnd.openxmlformats-officedocument.presentationml.tags+xml"/>
  <Override PartName="/ppt/tags/tag449.xml" ContentType="application/vnd.openxmlformats-officedocument.presentationml.tags+xml"/>
  <Override PartName="/ppt/tags/tag45.xml" ContentType="application/vnd.openxmlformats-officedocument.presentationml.tags+xml"/>
  <Override PartName="/ppt/tags/tag450.xml" ContentType="application/vnd.openxmlformats-officedocument.presentationml.tags+xml"/>
  <Override PartName="/ppt/tags/tag451.xml" ContentType="application/vnd.openxmlformats-officedocument.presentationml.tags+xml"/>
  <Override PartName="/ppt/tags/tag452.xml" ContentType="application/vnd.openxmlformats-officedocument.presentationml.tags+xml"/>
  <Override PartName="/ppt/tags/tag453.xml" ContentType="application/vnd.openxmlformats-officedocument.presentationml.tags+xml"/>
  <Override PartName="/ppt/tags/tag454.xml" ContentType="application/vnd.openxmlformats-officedocument.presentationml.tags+xml"/>
  <Override PartName="/ppt/tags/tag455.xml" ContentType="application/vnd.openxmlformats-officedocument.presentationml.tags+xml"/>
  <Override PartName="/ppt/tags/tag456.xml" ContentType="application/vnd.openxmlformats-officedocument.presentationml.tags+xml"/>
  <Override PartName="/ppt/tags/tag457.xml" ContentType="application/vnd.openxmlformats-officedocument.presentationml.tags+xml"/>
  <Override PartName="/ppt/tags/tag458.xml" ContentType="application/vnd.openxmlformats-officedocument.presentationml.tags+xml"/>
  <Override PartName="/ppt/tags/tag459.xml" ContentType="application/vnd.openxmlformats-officedocument.presentationml.tags+xml"/>
  <Override PartName="/ppt/tags/tag46.xml" ContentType="application/vnd.openxmlformats-officedocument.presentationml.tags+xml"/>
  <Override PartName="/ppt/tags/tag460.xml" ContentType="application/vnd.openxmlformats-officedocument.presentationml.tags+xml"/>
  <Override PartName="/ppt/tags/tag461.xml" ContentType="application/vnd.openxmlformats-officedocument.presentationml.tags+xml"/>
  <Override PartName="/ppt/tags/tag462.xml" ContentType="application/vnd.openxmlformats-officedocument.presentationml.tags+xml"/>
  <Override PartName="/ppt/tags/tag463.xml" ContentType="application/vnd.openxmlformats-officedocument.presentationml.tags+xml"/>
  <Override PartName="/ppt/tags/tag464.xml" ContentType="application/vnd.openxmlformats-officedocument.presentationml.tags+xml"/>
  <Override PartName="/ppt/tags/tag465.xml" ContentType="application/vnd.openxmlformats-officedocument.presentationml.tags+xml"/>
  <Override PartName="/ppt/tags/tag466.xml" ContentType="application/vnd.openxmlformats-officedocument.presentationml.tags+xml"/>
  <Override PartName="/ppt/tags/tag467.xml" ContentType="application/vnd.openxmlformats-officedocument.presentationml.tags+xml"/>
  <Override PartName="/ppt/tags/tag468.xml" ContentType="application/vnd.openxmlformats-officedocument.presentationml.tags+xml"/>
  <Override PartName="/ppt/tags/tag469.xml" ContentType="application/vnd.openxmlformats-officedocument.presentationml.tags+xml"/>
  <Override PartName="/ppt/tags/tag47.xml" ContentType="application/vnd.openxmlformats-officedocument.presentationml.tags+xml"/>
  <Override PartName="/ppt/tags/tag470.xml" ContentType="application/vnd.openxmlformats-officedocument.presentationml.tags+xml"/>
  <Override PartName="/ppt/tags/tag471.xml" ContentType="application/vnd.openxmlformats-officedocument.presentationml.tags+xml"/>
  <Override PartName="/ppt/tags/tag472.xml" ContentType="application/vnd.openxmlformats-officedocument.presentationml.tags+xml"/>
  <Override PartName="/ppt/tags/tag473.xml" ContentType="application/vnd.openxmlformats-officedocument.presentationml.tags+xml"/>
  <Override PartName="/ppt/tags/tag474.xml" ContentType="application/vnd.openxmlformats-officedocument.presentationml.tags+xml"/>
  <Override PartName="/ppt/tags/tag475.xml" ContentType="application/vnd.openxmlformats-officedocument.presentationml.tags+xml"/>
  <Override PartName="/ppt/tags/tag476.xml" ContentType="application/vnd.openxmlformats-officedocument.presentationml.tags+xml"/>
  <Override PartName="/ppt/tags/tag477.xml" ContentType="application/vnd.openxmlformats-officedocument.presentationml.tags+xml"/>
  <Override PartName="/ppt/tags/tag478.xml" ContentType="application/vnd.openxmlformats-officedocument.presentationml.tags+xml"/>
  <Override PartName="/ppt/tags/tag479.xml" ContentType="application/vnd.openxmlformats-officedocument.presentationml.tags+xml"/>
  <Override PartName="/ppt/tags/tag48.xml" ContentType="application/vnd.openxmlformats-officedocument.presentationml.tags+xml"/>
  <Override PartName="/ppt/tags/tag480.xml" ContentType="application/vnd.openxmlformats-officedocument.presentationml.tags+xml"/>
  <Override PartName="/ppt/tags/tag481.xml" ContentType="application/vnd.openxmlformats-officedocument.presentationml.tags+xml"/>
  <Override PartName="/ppt/tags/tag482.xml" ContentType="application/vnd.openxmlformats-officedocument.presentationml.tags+xml"/>
  <Override PartName="/ppt/tags/tag483.xml" ContentType="application/vnd.openxmlformats-officedocument.presentationml.tags+xml"/>
  <Override PartName="/ppt/tags/tag484.xml" ContentType="application/vnd.openxmlformats-officedocument.presentationml.tags+xml"/>
  <Override PartName="/ppt/tags/tag485.xml" ContentType="application/vnd.openxmlformats-officedocument.presentationml.tags+xml"/>
  <Override PartName="/ppt/tags/tag486.xml" ContentType="application/vnd.openxmlformats-officedocument.presentationml.tags+xml"/>
  <Override PartName="/ppt/tags/tag487.xml" ContentType="application/vnd.openxmlformats-officedocument.presentationml.tags+xml"/>
  <Override PartName="/ppt/tags/tag488.xml" ContentType="application/vnd.openxmlformats-officedocument.presentationml.tags+xml"/>
  <Override PartName="/ppt/tags/tag489.xml" ContentType="application/vnd.openxmlformats-officedocument.presentationml.tags+xml"/>
  <Override PartName="/ppt/tags/tag49.xml" ContentType="application/vnd.openxmlformats-officedocument.presentationml.tags+xml"/>
  <Override PartName="/ppt/tags/tag490.xml" ContentType="application/vnd.openxmlformats-officedocument.presentationml.tags+xml"/>
  <Override PartName="/ppt/tags/tag491.xml" ContentType="application/vnd.openxmlformats-officedocument.presentationml.tags+xml"/>
  <Override PartName="/ppt/tags/tag492.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20.11-->
<p:presentation xmlns:r="http://schemas.openxmlformats.org/officeDocument/2006/relationships" xmlns:a="http://schemas.openxmlformats.org/drawingml/2006/main" xmlns:p="http://schemas.openxmlformats.org/presentationml/2006/main">
  <p:sldMasterIdLst>
    <p:sldMasterId id="2147483648" r:id="rId2"/>
  </p:sldMasterIdLst>
  <p:notesMasterIdLst>
    <p:notesMasterId r:id="rId3"/>
  </p:notesMasterIdLst>
  <p:handoutMasterIdLst>
    <p:handoutMasterId r:id="rId4"/>
  </p:handout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79" r:id="rId18"/>
    <p:sldId id="274" r:id="rId19"/>
    <p:sldId id="270" r:id="rId20"/>
    <p:sldId id="275" r:id="rId21"/>
    <p:sldId id="272" r:id="rId22"/>
    <p:sldId id="273" r:id="rId23"/>
    <p:sldId id="280" r:id="rId24"/>
    <p:sldId id="281" r:id="rId25"/>
    <p:sldId id="282" r:id="rId26"/>
    <p:sldId id="284" r:id="rId27"/>
    <p:sldId id="285" r:id="rId28"/>
    <p:sldId id="286" r:id="rId29"/>
    <p:sldId id="287" r:id="rId30"/>
    <p:sldId id="288" r:id="rId31"/>
    <p:sldId id="289" r:id="rId32"/>
    <p:sldId id="290" r:id="rId33"/>
    <p:sldId id="353" r:id="rId34"/>
    <p:sldId id="291" r:id="rId35"/>
    <p:sldId id="292" r:id="rId36"/>
    <p:sldId id="293" r:id="rId37"/>
    <p:sldId id="294" r:id="rId38"/>
    <p:sldId id="295" r:id="rId39"/>
    <p:sldId id="296" r:id="rId40"/>
    <p:sldId id="297" r:id="rId41"/>
    <p:sldId id="299" r:id="rId42"/>
    <p:sldId id="300" r:id="rId43"/>
    <p:sldId id="301" r:id="rId44"/>
    <p:sldId id="302" r:id="rId45"/>
    <p:sldId id="298" r:id="rId46"/>
    <p:sldId id="303" r:id="rId47"/>
    <p:sldId id="304" r:id="rId48"/>
    <p:sldId id="305" r:id="rId49"/>
    <p:sldId id="306" r:id="rId50"/>
    <p:sldId id="307" r:id="rId51"/>
    <p:sldId id="308" r:id="rId52"/>
    <p:sldId id="309" r:id="rId53"/>
    <p:sldId id="310" r:id="rId54"/>
    <p:sldId id="311" r:id="rId55"/>
    <p:sldId id="312" r:id="rId56"/>
    <p:sldId id="313" r:id="rId57"/>
    <p:sldId id="322" r:id="rId58"/>
    <p:sldId id="323" r:id="rId59"/>
    <p:sldId id="324" r:id="rId60"/>
    <p:sldId id="333" r:id="rId61"/>
    <p:sldId id="334" r:id="rId62"/>
    <p:sldId id="335" r:id="rId63"/>
    <p:sldId id="354" r:id="rId64"/>
    <p:sldId id="418" r:id="rId65"/>
    <p:sldId id="419" r:id="rId66"/>
    <p:sldId id="420" r:id="rId67"/>
    <p:sldId id="421" r:id="rId68"/>
    <p:sldId id="422" r:id="rId69"/>
    <p:sldId id="336" r:id="rId70"/>
    <p:sldId id="337" r:id="rId71"/>
    <p:sldId id="338" r:id="rId72"/>
    <p:sldId id="339" r:id="rId73"/>
    <p:sldId id="457" r:id="rId74"/>
    <p:sldId id="458" r:id="rId75"/>
    <p:sldId id="459" r:id="rId76"/>
    <p:sldId id="460" r:id="rId77"/>
    <p:sldId id="461" r:id="rId78"/>
    <p:sldId id="471" r:id="rId79"/>
    <p:sldId id="462" r:id="rId80"/>
    <p:sldId id="463" r:id="rId81"/>
    <p:sldId id="464" r:id="rId82"/>
    <p:sldId id="465" r:id="rId83"/>
    <p:sldId id="466" r:id="rId84"/>
    <p:sldId id="467" r:id="rId85"/>
    <p:sldId id="468" r:id="rId86"/>
    <p:sldId id="469" r:id="rId87"/>
    <p:sldId id="470" r:id="rId88"/>
    <p:sldId id="340" r:id="rId89"/>
    <p:sldId id="341" r:id="rId90"/>
    <p:sldId id="342" r:id="rId91"/>
    <p:sldId id="343" r:id="rId92"/>
    <p:sldId id="344" r:id="rId93"/>
    <p:sldId id="472" r:id="rId94"/>
    <p:sldId id="473" r:id="rId95"/>
    <p:sldId id="345" r:id="rId96"/>
    <p:sldId id="474" r:id="rId97"/>
    <p:sldId id="475" r:id="rId98"/>
    <p:sldId id="476" r:id="rId99"/>
    <p:sldId id="477" r:id="rId100"/>
    <p:sldId id="346" r:id="rId101"/>
    <p:sldId id="347" r:id="rId102"/>
    <p:sldId id="348" r:id="rId103"/>
    <p:sldId id="349" r:id="rId104"/>
    <p:sldId id="350" r:id="rId105"/>
    <p:sldId id="351" r:id="rId106"/>
    <p:sldId id="518" r:id="rId107"/>
    <p:sldId id="517" r:id="rId108"/>
    <p:sldId id="519" r:id="rId109"/>
    <p:sldId id="520" r:id="rId110"/>
    <p:sldId id="521" r:id="rId111"/>
    <p:sldId id="522" r:id="rId112"/>
    <p:sldId id="523" r:id="rId113"/>
    <p:sldId id="524" r:id="rId114"/>
    <p:sldId id="525" r:id="rId115"/>
    <p:sldId id="526" r:id="rId116"/>
    <p:sldId id="527" r:id="rId117"/>
    <p:sldId id="528" r:id="rId118"/>
    <p:sldId id="352" r:id="rId119"/>
    <p:sldId id="529" r:id="rId120"/>
    <p:sldId id="530" r:id="rId121"/>
    <p:sldId id="550" r:id="rId122"/>
    <p:sldId id="551" r:id="rId123"/>
    <p:sldId id="552" r:id="rId124"/>
    <p:sldId id="553" r:id="rId125"/>
    <p:sldId id="355" r:id="rId126"/>
    <p:sldId id="356" r:id="rId127"/>
    <p:sldId id="358" r:id="rId128"/>
    <p:sldId id="359" r:id="rId129"/>
    <p:sldId id="360" r:id="rId130"/>
    <p:sldId id="357" r:id="rId131"/>
    <p:sldId id="361" r:id="rId132"/>
    <p:sldId id="362" r:id="rId133"/>
    <p:sldId id="363" r:id="rId134"/>
    <p:sldId id="314" r:id="rId135"/>
    <p:sldId id="315" r:id="rId136"/>
    <p:sldId id="316" r:id="rId137"/>
    <p:sldId id="317" r:id="rId138"/>
    <p:sldId id="318" r:id="rId139"/>
    <p:sldId id="319" r:id="rId140"/>
    <p:sldId id="320" r:id="rId141"/>
    <p:sldId id="321" r:id="rId142"/>
  </p:sldIdLst>
  <p:sldSz cx="12192000" cy="6858000"/>
  <p:notesSz cx="6858000" cy="9144000"/>
  <p:custDataLst>
    <p:tags r:id="rId14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p="http://schemas.openxmlformats.org/presentationml/2006/main">
  <p:cmAuthor id="1" name="zhang" initials="z" lastIdx="0" clrIdx="0"/>
</p:cmAuthorLst>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fill>
          <a:solidFill>
            <a:schemeClr val="accent1">
              <a:tint val="40000"/>
            </a:schemeClr>
          </a:solidFill>
        </a:fill>
      </a:tcStyle>
    </a:band1H>
    <a:band1V>
      <a:tcStyle>
        <a:fill>
          <a:solidFill>
            <a:schemeClr val="accent1">
              <a:tint val="40000"/>
            </a:schemeClr>
          </a:solidFill>
        </a:fill>
      </a:tcStyle>
    </a:band1V>
    <a:lastCol>
      <a:tcTxStyle b="on">
        <a:fontRef idx="minor">
          <a:prstClr val="black"/>
        </a:fontRef>
        <a:schemeClr val="lt1"/>
      </a:tcTxStyle>
      <a:tcStyle>
        <a:fill>
          <a:solidFill>
            <a:schemeClr val="accent1"/>
          </a:solidFill>
        </a:fill>
      </a:tcStyle>
    </a:lastCol>
    <a:firstCol>
      <a:tcTxStyle b="on">
        <a:fontRef idx="minor">
          <a:prstClr val="black"/>
        </a:fontRef>
        <a:schemeClr val="lt1"/>
      </a:tcTxStyle>
      <a:tcStyle>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p:cViewPr varScale="1">
        <p:scale>
          <a:sx n="99" d="100"/>
          <a:sy n="99" d="100"/>
        </p:scale>
        <p:origin x="84" y="582"/>
      </p:cViewPr>
      <p:guideLst>
        <p:guide orient="horz" pos="2160"/>
        <p:guide pos="3822"/>
      </p:guideLst>
    </p:cSldViewPr>
  </p:slideViewPr>
  <p:notesTextViewPr>
    <p:cViewPr>
      <p:scale>
        <a:sx n="3" d="2"/>
        <a:sy n="3" d="2"/>
      </p:scale>
      <p:origin x="0" y="0"/>
    </p:cViewPr>
  </p:notesTextViewPr>
  <p:notesViewPr>
    <p:cSldViewPr snapToGrid="0">
      <p:cViewPr varScale="1">
        <p:scale>
          <a:sx n="92" d="100"/>
          <a:sy n="92" d="100"/>
        </p:scale>
        <p:origin x="2550" y="102"/>
      </p:cViewPr>
      <p:guideLst/>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commentAuthors" Target="commentAuthors.xml" /><Relationship Id="rId10" Type="http://schemas.openxmlformats.org/officeDocument/2006/relationships/slide" Target="slides/slide6.xml" /><Relationship Id="rId100" Type="http://schemas.openxmlformats.org/officeDocument/2006/relationships/slide" Target="slides/slide96.xml" /><Relationship Id="rId101" Type="http://schemas.openxmlformats.org/officeDocument/2006/relationships/slide" Target="slides/slide97.xml" /><Relationship Id="rId102" Type="http://schemas.openxmlformats.org/officeDocument/2006/relationships/slide" Target="slides/slide98.xml" /><Relationship Id="rId103" Type="http://schemas.openxmlformats.org/officeDocument/2006/relationships/slide" Target="slides/slide99.xml" /><Relationship Id="rId104" Type="http://schemas.openxmlformats.org/officeDocument/2006/relationships/slide" Target="slides/slide100.xml" /><Relationship Id="rId105" Type="http://schemas.openxmlformats.org/officeDocument/2006/relationships/slide" Target="slides/slide101.xml" /><Relationship Id="rId106" Type="http://schemas.openxmlformats.org/officeDocument/2006/relationships/slide" Target="slides/slide102.xml" /><Relationship Id="rId107" Type="http://schemas.openxmlformats.org/officeDocument/2006/relationships/slide" Target="slides/slide103.xml" /><Relationship Id="rId108" Type="http://schemas.openxmlformats.org/officeDocument/2006/relationships/slide" Target="slides/slide104.xml" /><Relationship Id="rId109" Type="http://schemas.openxmlformats.org/officeDocument/2006/relationships/slide" Target="slides/slide105.xml" /><Relationship Id="rId11" Type="http://schemas.openxmlformats.org/officeDocument/2006/relationships/slide" Target="slides/slide7.xml" /><Relationship Id="rId110" Type="http://schemas.openxmlformats.org/officeDocument/2006/relationships/slide" Target="slides/slide106.xml" /><Relationship Id="rId111" Type="http://schemas.openxmlformats.org/officeDocument/2006/relationships/slide" Target="slides/slide107.xml" /><Relationship Id="rId112" Type="http://schemas.openxmlformats.org/officeDocument/2006/relationships/slide" Target="slides/slide108.xml" /><Relationship Id="rId113" Type="http://schemas.openxmlformats.org/officeDocument/2006/relationships/slide" Target="slides/slide109.xml" /><Relationship Id="rId114" Type="http://schemas.openxmlformats.org/officeDocument/2006/relationships/slide" Target="slides/slide110.xml" /><Relationship Id="rId115" Type="http://schemas.openxmlformats.org/officeDocument/2006/relationships/slide" Target="slides/slide111.xml" /><Relationship Id="rId116" Type="http://schemas.openxmlformats.org/officeDocument/2006/relationships/slide" Target="slides/slide112.xml" /><Relationship Id="rId117" Type="http://schemas.openxmlformats.org/officeDocument/2006/relationships/slide" Target="slides/slide113.xml" /><Relationship Id="rId118" Type="http://schemas.openxmlformats.org/officeDocument/2006/relationships/slide" Target="slides/slide114.xml" /><Relationship Id="rId119" Type="http://schemas.openxmlformats.org/officeDocument/2006/relationships/slide" Target="slides/slide115.xml" /><Relationship Id="rId12" Type="http://schemas.openxmlformats.org/officeDocument/2006/relationships/slide" Target="slides/slide8.xml" /><Relationship Id="rId120" Type="http://schemas.openxmlformats.org/officeDocument/2006/relationships/slide" Target="slides/slide116.xml" /><Relationship Id="rId121" Type="http://schemas.openxmlformats.org/officeDocument/2006/relationships/slide" Target="slides/slide117.xml" /><Relationship Id="rId122" Type="http://schemas.openxmlformats.org/officeDocument/2006/relationships/slide" Target="slides/slide118.xml" /><Relationship Id="rId123" Type="http://schemas.openxmlformats.org/officeDocument/2006/relationships/slide" Target="slides/slide119.xml" /><Relationship Id="rId124" Type="http://schemas.openxmlformats.org/officeDocument/2006/relationships/slide" Target="slides/slide120.xml" /><Relationship Id="rId125" Type="http://schemas.openxmlformats.org/officeDocument/2006/relationships/slide" Target="slides/slide121.xml" /><Relationship Id="rId126" Type="http://schemas.openxmlformats.org/officeDocument/2006/relationships/slide" Target="slides/slide122.xml" /><Relationship Id="rId127" Type="http://schemas.openxmlformats.org/officeDocument/2006/relationships/slide" Target="slides/slide123.xml" /><Relationship Id="rId128" Type="http://schemas.openxmlformats.org/officeDocument/2006/relationships/slide" Target="slides/slide124.xml" /><Relationship Id="rId129" Type="http://schemas.openxmlformats.org/officeDocument/2006/relationships/slide" Target="slides/slide125.xml" /><Relationship Id="rId13" Type="http://schemas.openxmlformats.org/officeDocument/2006/relationships/slide" Target="slides/slide9.xml" /><Relationship Id="rId130" Type="http://schemas.openxmlformats.org/officeDocument/2006/relationships/slide" Target="slides/slide126.xml" /><Relationship Id="rId131" Type="http://schemas.openxmlformats.org/officeDocument/2006/relationships/slide" Target="slides/slide127.xml" /><Relationship Id="rId132" Type="http://schemas.openxmlformats.org/officeDocument/2006/relationships/slide" Target="slides/slide128.xml" /><Relationship Id="rId133" Type="http://schemas.openxmlformats.org/officeDocument/2006/relationships/slide" Target="slides/slide129.xml" /><Relationship Id="rId134" Type="http://schemas.openxmlformats.org/officeDocument/2006/relationships/slide" Target="slides/slide130.xml" /><Relationship Id="rId135" Type="http://schemas.openxmlformats.org/officeDocument/2006/relationships/slide" Target="slides/slide131.xml" /><Relationship Id="rId136" Type="http://schemas.openxmlformats.org/officeDocument/2006/relationships/slide" Target="slides/slide132.xml" /><Relationship Id="rId137" Type="http://schemas.openxmlformats.org/officeDocument/2006/relationships/slide" Target="slides/slide133.xml" /><Relationship Id="rId138" Type="http://schemas.openxmlformats.org/officeDocument/2006/relationships/slide" Target="slides/slide134.xml" /><Relationship Id="rId139" Type="http://schemas.openxmlformats.org/officeDocument/2006/relationships/slide" Target="slides/slide135.xml" /><Relationship Id="rId14" Type="http://schemas.openxmlformats.org/officeDocument/2006/relationships/slide" Target="slides/slide10.xml" /><Relationship Id="rId140" Type="http://schemas.openxmlformats.org/officeDocument/2006/relationships/slide" Target="slides/slide136.xml" /><Relationship Id="rId141" Type="http://schemas.openxmlformats.org/officeDocument/2006/relationships/slide" Target="slides/slide137.xml" /><Relationship Id="rId142" Type="http://schemas.openxmlformats.org/officeDocument/2006/relationships/slide" Target="slides/slide138.xml" /><Relationship Id="rId143" Type="http://schemas.openxmlformats.org/officeDocument/2006/relationships/tags" Target="tags/tag492.xml" /><Relationship Id="rId144" Type="http://schemas.openxmlformats.org/officeDocument/2006/relationships/presProps" Target="presProps.xml" /><Relationship Id="rId145" Type="http://schemas.openxmlformats.org/officeDocument/2006/relationships/viewProps" Target="viewProps.xml" /><Relationship Id="rId146" Type="http://schemas.openxmlformats.org/officeDocument/2006/relationships/theme" Target="theme/theme1.xml" /><Relationship Id="rId147" Type="http://schemas.openxmlformats.org/officeDocument/2006/relationships/tableStyles" Target="tableStyles.xml" /><Relationship Id="rId15" Type="http://schemas.openxmlformats.org/officeDocument/2006/relationships/slide" Target="slides/slide11.xml" /><Relationship Id="rId16" Type="http://schemas.openxmlformats.org/officeDocument/2006/relationships/slide" Target="slides/slide12.xml" /><Relationship Id="rId17" Type="http://schemas.openxmlformats.org/officeDocument/2006/relationships/slide" Target="slides/slide13.xml" /><Relationship Id="rId18" Type="http://schemas.openxmlformats.org/officeDocument/2006/relationships/slide" Target="slides/slide14.xml" /><Relationship Id="rId19" Type="http://schemas.openxmlformats.org/officeDocument/2006/relationships/slide" Target="slides/slide15.xml" /><Relationship Id="rId2" Type="http://schemas.openxmlformats.org/officeDocument/2006/relationships/slideMaster" Target="slideMasters/slideMaster1.xml" /><Relationship Id="rId20" Type="http://schemas.openxmlformats.org/officeDocument/2006/relationships/slide" Target="slides/slide16.xml" /><Relationship Id="rId21" Type="http://schemas.openxmlformats.org/officeDocument/2006/relationships/slide" Target="slides/slide17.xml" /><Relationship Id="rId22" Type="http://schemas.openxmlformats.org/officeDocument/2006/relationships/slide" Target="slides/slide18.xml" /><Relationship Id="rId23" Type="http://schemas.openxmlformats.org/officeDocument/2006/relationships/slide" Target="slides/slide19.xml" /><Relationship Id="rId24" Type="http://schemas.openxmlformats.org/officeDocument/2006/relationships/slide" Target="slides/slide20.xml" /><Relationship Id="rId25" Type="http://schemas.openxmlformats.org/officeDocument/2006/relationships/slide" Target="slides/slide21.xml" /><Relationship Id="rId26" Type="http://schemas.openxmlformats.org/officeDocument/2006/relationships/slide" Target="slides/slide22.xml" /><Relationship Id="rId27" Type="http://schemas.openxmlformats.org/officeDocument/2006/relationships/slide" Target="slides/slide23.xml" /><Relationship Id="rId28" Type="http://schemas.openxmlformats.org/officeDocument/2006/relationships/slide" Target="slides/slide24.xml" /><Relationship Id="rId29" Type="http://schemas.openxmlformats.org/officeDocument/2006/relationships/slide" Target="slides/slide25.xml" /><Relationship Id="rId3" Type="http://schemas.openxmlformats.org/officeDocument/2006/relationships/notesMaster" Target="notesMasters/notesMaster1.xml" /><Relationship Id="rId30" Type="http://schemas.openxmlformats.org/officeDocument/2006/relationships/slide" Target="slides/slide26.xml" /><Relationship Id="rId31" Type="http://schemas.openxmlformats.org/officeDocument/2006/relationships/slide" Target="slides/slide27.xml" /><Relationship Id="rId32" Type="http://schemas.openxmlformats.org/officeDocument/2006/relationships/slide" Target="slides/slide28.xml" /><Relationship Id="rId33" Type="http://schemas.openxmlformats.org/officeDocument/2006/relationships/slide" Target="slides/slide29.xml" /><Relationship Id="rId34" Type="http://schemas.openxmlformats.org/officeDocument/2006/relationships/slide" Target="slides/slide30.xml" /><Relationship Id="rId35" Type="http://schemas.openxmlformats.org/officeDocument/2006/relationships/slide" Target="slides/slide31.xml" /><Relationship Id="rId36" Type="http://schemas.openxmlformats.org/officeDocument/2006/relationships/slide" Target="slides/slide32.xml" /><Relationship Id="rId37" Type="http://schemas.openxmlformats.org/officeDocument/2006/relationships/slide" Target="slides/slide33.xml" /><Relationship Id="rId38" Type="http://schemas.openxmlformats.org/officeDocument/2006/relationships/slide" Target="slides/slide34.xml" /><Relationship Id="rId39" Type="http://schemas.openxmlformats.org/officeDocument/2006/relationships/slide" Target="slides/slide35.xml" /><Relationship Id="rId4" Type="http://schemas.openxmlformats.org/officeDocument/2006/relationships/handoutMaster" Target="handoutMasters/handoutMaster1.xml" /><Relationship Id="rId40" Type="http://schemas.openxmlformats.org/officeDocument/2006/relationships/slide" Target="slides/slide36.xml" /><Relationship Id="rId41" Type="http://schemas.openxmlformats.org/officeDocument/2006/relationships/slide" Target="slides/slide37.xml" /><Relationship Id="rId42" Type="http://schemas.openxmlformats.org/officeDocument/2006/relationships/slide" Target="slides/slide38.xml" /><Relationship Id="rId43" Type="http://schemas.openxmlformats.org/officeDocument/2006/relationships/slide" Target="slides/slide39.xml" /><Relationship Id="rId44" Type="http://schemas.openxmlformats.org/officeDocument/2006/relationships/slide" Target="slides/slide40.xml" /><Relationship Id="rId45" Type="http://schemas.openxmlformats.org/officeDocument/2006/relationships/slide" Target="slides/slide41.xml" /><Relationship Id="rId46" Type="http://schemas.openxmlformats.org/officeDocument/2006/relationships/slide" Target="slides/slide42.xml" /><Relationship Id="rId47" Type="http://schemas.openxmlformats.org/officeDocument/2006/relationships/slide" Target="slides/slide43.xml" /><Relationship Id="rId48" Type="http://schemas.openxmlformats.org/officeDocument/2006/relationships/slide" Target="slides/slide44.xml" /><Relationship Id="rId49" Type="http://schemas.openxmlformats.org/officeDocument/2006/relationships/slide" Target="slides/slide45.xml" /><Relationship Id="rId5" Type="http://schemas.openxmlformats.org/officeDocument/2006/relationships/slide" Target="slides/slide1.xml" /><Relationship Id="rId50" Type="http://schemas.openxmlformats.org/officeDocument/2006/relationships/slide" Target="slides/slide46.xml" /><Relationship Id="rId51" Type="http://schemas.openxmlformats.org/officeDocument/2006/relationships/slide" Target="slides/slide47.xml" /><Relationship Id="rId52" Type="http://schemas.openxmlformats.org/officeDocument/2006/relationships/slide" Target="slides/slide48.xml" /><Relationship Id="rId53" Type="http://schemas.openxmlformats.org/officeDocument/2006/relationships/slide" Target="slides/slide49.xml" /><Relationship Id="rId54" Type="http://schemas.openxmlformats.org/officeDocument/2006/relationships/slide" Target="slides/slide50.xml" /><Relationship Id="rId55" Type="http://schemas.openxmlformats.org/officeDocument/2006/relationships/slide" Target="slides/slide51.xml" /><Relationship Id="rId56" Type="http://schemas.openxmlformats.org/officeDocument/2006/relationships/slide" Target="slides/slide52.xml" /><Relationship Id="rId57" Type="http://schemas.openxmlformats.org/officeDocument/2006/relationships/slide" Target="slides/slide53.xml" /><Relationship Id="rId58" Type="http://schemas.openxmlformats.org/officeDocument/2006/relationships/slide" Target="slides/slide54.xml" /><Relationship Id="rId59" Type="http://schemas.openxmlformats.org/officeDocument/2006/relationships/slide" Target="slides/slide55.xml" /><Relationship Id="rId6" Type="http://schemas.openxmlformats.org/officeDocument/2006/relationships/slide" Target="slides/slide2.xml" /><Relationship Id="rId60" Type="http://schemas.openxmlformats.org/officeDocument/2006/relationships/slide" Target="slides/slide56.xml" /><Relationship Id="rId61" Type="http://schemas.openxmlformats.org/officeDocument/2006/relationships/slide" Target="slides/slide57.xml" /><Relationship Id="rId62" Type="http://schemas.openxmlformats.org/officeDocument/2006/relationships/slide" Target="slides/slide58.xml" /><Relationship Id="rId63" Type="http://schemas.openxmlformats.org/officeDocument/2006/relationships/slide" Target="slides/slide59.xml" /><Relationship Id="rId64" Type="http://schemas.openxmlformats.org/officeDocument/2006/relationships/slide" Target="slides/slide60.xml" /><Relationship Id="rId65" Type="http://schemas.openxmlformats.org/officeDocument/2006/relationships/slide" Target="slides/slide61.xml" /><Relationship Id="rId66" Type="http://schemas.openxmlformats.org/officeDocument/2006/relationships/slide" Target="slides/slide62.xml" /><Relationship Id="rId67" Type="http://schemas.openxmlformats.org/officeDocument/2006/relationships/slide" Target="slides/slide63.xml" /><Relationship Id="rId68" Type="http://schemas.openxmlformats.org/officeDocument/2006/relationships/slide" Target="slides/slide64.xml" /><Relationship Id="rId69" Type="http://schemas.openxmlformats.org/officeDocument/2006/relationships/slide" Target="slides/slide65.xml" /><Relationship Id="rId7" Type="http://schemas.openxmlformats.org/officeDocument/2006/relationships/slide" Target="slides/slide3.xml" /><Relationship Id="rId70" Type="http://schemas.openxmlformats.org/officeDocument/2006/relationships/slide" Target="slides/slide66.xml" /><Relationship Id="rId71" Type="http://schemas.openxmlformats.org/officeDocument/2006/relationships/slide" Target="slides/slide67.xml" /><Relationship Id="rId72" Type="http://schemas.openxmlformats.org/officeDocument/2006/relationships/slide" Target="slides/slide68.xml" /><Relationship Id="rId73" Type="http://schemas.openxmlformats.org/officeDocument/2006/relationships/slide" Target="slides/slide69.xml" /><Relationship Id="rId74" Type="http://schemas.openxmlformats.org/officeDocument/2006/relationships/slide" Target="slides/slide70.xml" /><Relationship Id="rId75" Type="http://schemas.openxmlformats.org/officeDocument/2006/relationships/slide" Target="slides/slide71.xml" /><Relationship Id="rId76" Type="http://schemas.openxmlformats.org/officeDocument/2006/relationships/slide" Target="slides/slide72.xml" /><Relationship Id="rId77" Type="http://schemas.openxmlformats.org/officeDocument/2006/relationships/slide" Target="slides/slide73.xml" /><Relationship Id="rId78" Type="http://schemas.openxmlformats.org/officeDocument/2006/relationships/slide" Target="slides/slide74.xml" /><Relationship Id="rId79" Type="http://schemas.openxmlformats.org/officeDocument/2006/relationships/slide" Target="slides/slide75.xml" /><Relationship Id="rId8" Type="http://schemas.openxmlformats.org/officeDocument/2006/relationships/slide" Target="slides/slide4.xml" /><Relationship Id="rId80" Type="http://schemas.openxmlformats.org/officeDocument/2006/relationships/slide" Target="slides/slide76.xml" /><Relationship Id="rId81" Type="http://schemas.openxmlformats.org/officeDocument/2006/relationships/slide" Target="slides/slide77.xml" /><Relationship Id="rId82" Type="http://schemas.openxmlformats.org/officeDocument/2006/relationships/slide" Target="slides/slide78.xml" /><Relationship Id="rId83" Type="http://schemas.openxmlformats.org/officeDocument/2006/relationships/slide" Target="slides/slide79.xml" /><Relationship Id="rId84" Type="http://schemas.openxmlformats.org/officeDocument/2006/relationships/slide" Target="slides/slide80.xml" /><Relationship Id="rId85" Type="http://schemas.openxmlformats.org/officeDocument/2006/relationships/slide" Target="slides/slide81.xml" /><Relationship Id="rId86" Type="http://schemas.openxmlformats.org/officeDocument/2006/relationships/slide" Target="slides/slide82.xml" /><Relationship Id="rId87" Type="http://schemas.openxmlformats.org/officeDocument/2006/relationships/slide" Target="slides/slide83.xml" /><Relationship Id="rId88" Type="http://schemas.openxmlformats.org/officeDocument/2006/relationships/slide" Target="slides/slide84.xml" /><Relationship Id="rId89" Type="http://schemas.openxmlformats.org/officeDocument/2006/relationships/slide" Target="slides/slide85.xml" /><Relationship Id="rId9" Type="http://schemas.openxmlformats.org/officeDocument/2006/relationships/slide" Target="slides/slide5.xml" /><Relationship Id="rId90" Type="http://schemas.openxmlformats.org/officeDocument/2006/relationships/slide" Target="slides/slide86.xml" /><Relationship Id="rId91" Type="http://schemas.openxmlformats.org/officeDocument/2006/relationships/slide" Target="slides/slide87.xml" /><Relationship Id="rId92" Type="http://schemas.openxmlformats.org/officeDocument/2006/relationships/slide" Target="slides/slide88.xml" /><Relationship Id="rId93" Type="http://schemas.openxmlformats.org/officeDocument/2006/relationships/slide" Target="slides/slide89.xml" /><Relationship Id="rId94" Type="http://schemas.openxmlformats.org/officeDocument/2006/relationships/slide" Target="slides/slide90.xml" /><Relationship Id="rId95" Type="http://schemas.openxmlformats.org/officeDocument/2006/relationships/slide" Target="slides/slide91.xml" /><Relationship Id="rId96" Type="http://schemas.openxmlformats.org/officeDocument/2006/relationships/slide" Target="slides/slide92.xml" /><Relationship Id="rId97" Type="http://schemas.openxmlformats.org/officeDocument/2006/relationships/slide" Target="slides/slide93.xml" /><Relationship Id="rId98" Type="http://schemas.openxmlformats.org/officeDocument/2006/relationships/slide" Target="slides/slide94.xml" /><Relationship Id="rId99" Type="http://schemas.openxmlformats.org/officeDocument/2006/relationships/slide" Target="slides/slide95.xml" /></Relationships>
</file>

<file path=ppt/drawings/_rels/vmlDrawing1.vml.rels>&#65279;<?xml version="1.0" encoding="utf-8" standalone="yes"?><Relationships xmlns="http://schemas.openxmlformats.org/package/2006/relationships"><Relationship Id="rId1" Type="http://schemas.openxmlformats.org/officeDocument/2006/relationships/image" Target="../media/image5.emf" /></Relationships>
</file>

<file path=ppt/handoutMasters/_rels/handoutMaster1.xml.rels>&#65279;<?xml version="1.0" encoding="utf-8" standalone="yes"?><Relationships xmlns="http://schemas.openxmlformats.org/package/2006/relationships"><Relationship Id="rId1" Type="http://schemas.openxmlformats.org/officeDocument/2006/relationships/tags" Target="../tags/tag105.xml" /><Relationship Id="rId2" Type="http://schemas.openxmlformats.org/officeDocument/2006/relationships/tags" Target="../tags/tag106.xml" /><Relationship Id="rId3" Type="http://schemas.openxmlformats.org/officeDocument/2006/relationships/tags" Target="../tags/tag107.xml" /><Relationship Id="rId4" Type="http://schemas.openxmlformats.org/officeDocument/2006/relationships/tags" Target="../tags/tag108.xml" /><Relationship Id="rId5" Type="http://schemas.openxmlformats.org/officeDocument/2006/relationships/tags" Target="../tags/tag109.xml" /><Relationship Id="rId6" Type="http://schemas.openxmlformats.org/officeDocument/2006/relationships/theme" Target="../theme/theme3.xml" /></Relationships>
</file>

<file path=ppt/handoutMasters/handoutMaster1.xml><?xml version="1.0" encoding="utf-8"?>
<p:handout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custDataLst>
            <p:tags r:id="rId1"/>
          </p:custDataLst>
        </p:nvPr>
      </p:nvGrpSpPr>
      <p:grpSpPr>
        <a:xfrm>
          <a:off x="0" y="0"/>
          <a:ext cx="0" cy="0"/>
        </a:xfrm>
      </p:grpSpPr>
      <p:sp>
        <p:nvSpPr>
          <p:cNvPr id="2" name="页眉占位符 1"/>
          <p:cNvSpPr>
            <a:spLocks noGrp="1"/>
          </p:cNvSpPr>
          <p:nvPr>
            <p:ph type="hdr" sz="quarter"/>
            <p:custDataLst>
              <p:tags r:id="rId2"/>
            </p:custDataLst>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custDataLst>
              <p:tags r:id="rId3"/>
            </p:custDataLst>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t/>
            </a:fld>
            <a:endParaRPr lang="zh-CN" altLang="en-US"/>
          </a:p>
        </p:txBody>
      </p:sp>
      <p:sp>
        <p:nvSpPr>
          <p:cNvPr id="4" name="页脚占位符 3"/>
          <p:cNvSpPr>
            <a:spLocks noGrp="1"/>
          </p:cNvSpPr>
          <p:nvPr>
            <p:ph type="ftr" sz="quarter" idx="2"/>
            <p:custDataLst>
              <p:tags r:id="rId4"/>
            </p:custDataLst>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custDataLst>
              <p:tags r:id="rId5"/>
            </p:custDataLst>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t/>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&#65279;<?xml version="1.0" encoding="utf-8" standalone="yes"?><Relationships xmlns="http://schemas.openxmlformats.org/package/2006/relationships"><Relationship Id="rId1" Type="http://schemas.openxmlformats.org/officeDocument/2006/relationships/tags" Target="../tags/tag98.xml" /><Relationship Id="rId2" Type="http://schemas.openxmlformats.org/officeDocument/2006/relationships/tags" Target="../tags/tag99.xml" /><Relationship Id="rId3" Type="http://schemas.openxmlformats.org/officeDocument/2006/relationships/tags" Target="../tags/tag100.xml" /><Relationship Id="rId4" Type="http://schemas.openxmlformats.org/officeDocument/2006/relationships/tags" Target="../tags/tag101.xml" /><Relationship Id="rId5" Type="http://schemas.openxmlformats.org/officeDocument/2006/relationships/tags" Target="../tags/tag102.xml" /><Relationship Id="rId6" Type="http://schemas.openxmlformats.org/officeDocument/2006/relationships/tags" Target="../tags/tag103.xml" /><Relationship Id="rId7" Type="http://schemas.openxmlformats.org/officeDocument/2006/relationships/tags" Target="../tags/tag104.xml" /><Relationship Id="rId8"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custDataLst>
            <p:tags r:id="rId1"/>
          </p:custDataLst>
        </p:nvPr>
      </p:nvGrpSpPr>
      <p:grpSpPr>
        <a:xfrm>
          <a:off x="0" y="0"/>
          <a:ext cx="0" cy="0"/>
        </a:xfrm>
      </p:grpSpPr>
      <p:sp>
        <p:nvSpPr>
          <p:cNvPr id="2" name="页眉占位符 1"/>
          <p:cNvSpPr>
            <a:spLocks noGrp="1"/>
          </p:cNvSpPr>
          <p:nvPr>
            <p:ph type="hdr" sz="quarter"/>
            <p:custDataLst>
              <p:tags r:id="rId2"/>
            </p:custDataLst>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custDataLst>
              <p:tags r:id="rId3"/>
            </p:custDataLst>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
            </a:fld>
            <a:endParaRPr lang="zh-CN" altLang="en-US"/>
          </a:p>
        </p:txBody>
      </p:sp>
      <p:sp>
        <p:nvSpPr>
          <p:cNvPr id="4" name="幻灯片图像占位符 3"/>
          <p:cNvSpPr>
            <a:spLocks noGrp="1" noRot="1" noChangeAspect="1"/>
          </p:cNvSpPr>
          <p:nvPr>
            <p:ph type="sldImg" idx="2"/>
            <p:custDataLst>
              <p:tags r:id="rId4"/>
            </p:custDataLst>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custDataLst>
              <p:tags r:id="rId5"/>
            </p:custDataLst>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custDataLst>
              <p:tags r:id="rId6"/>
            </p:custDataLst>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custDataLst>
              <p:tags r:id="rId7"/>
            </p:custDataLst>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104.xml" /><Relationship Id="rId2" Type="http://schemas.openxmlformats.org/officeDocument/2006/relationships/notesMaster" Target="../notesMasters/notesMaster1.xml" /><Relationship Id="rId3" Type="http://schemas.openxmlformats.org/officeDocument/2006/relationships/tags" Target="../tags/tag368.xml" /><Relationship Id="rId4" Type="http://schemas.openxmlformats.org/officeDocument/2006/relationships/tags" Target="../tags/tag369.xml" /><Relationship Id="rId5" Type="http://schemas.openxmlformats.org/officeDocument/2006/relationships/tags" Target="../tags/tag370.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105.xml" /><Relationship Id="rId2" Type="http://schemas.openxmlformats.org/officeDocument/2006/relationships/notesMaster" Target="../notesMasters/notesMaster1.xml" /><Relationship Id="rId3" Type="http://schemas.openxmlformats.org/officeDocument/2006/relationships/tags" Target="../tags/tag374.xml" /><Relationship Id="rId4" Type="http://schemas.openxmlformats.org/officeDocument/2006/relationships/tags" Target="../tags/tag375.xml" /><Relationship Id="rId5" Type="http://schemas.openxmlformats.org/officeDocument/2006/relationships/tags" Target="../tags/tag376.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106.xml" /><Relationship Id="rId2" Type="http://schemas.openxmlformats.org/officeDocument/2006/relationships/notesMaster" Target="../notesMasters/notesMaster1.xml" /><Relationship Id="rId3" Type="http://schemas.openxmlformats.org/officeDocument/2006/relationships/tags" Target="../tags/tag380.xml" /><Relationship Id="rId4" Type="http://schemas.openxmlformats.org/officeDocument/2006/relationships/tags" Target="../tags/tag381.xml" /><Relationship Id="rId5" Type="http://schemas.openxmlformats.org/officeDocument/2006/relationships/tags" Target="../tags/tag382.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107.xml" /><Relationship Id="rId2" Type="http://schemas.openxmlformats.org/officeDocument/2006/relationships/notesMaster" Target="../notesMasters/notesMaster1.xml" /><Relationship Id="rId3" Type="http://schemas.openxmlformats.org/officeDocument/2006/relationships/tags" Target="../tags/tag386.xml" /><Relationship Id="rId4" Type="http://schemas.openxmlformats.org/officeDocument/2006/relationships/tags" Target="../tags/tag387.xml" /><Relationship Id="rId5" Type="http://schemas.openxmlformats.org/officeDocument/2006/relationships/tags" Target="../tags/tag388.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108.xml" /><Relationship Id="rId2" Type="http://schemas.openxmlformats.org/officeDocument/2006/relationships/notesMaster" Target="../notesMasters/notesMaster1.xml" /><Relationship Id="rId3" Type="http://schemas.openxmlformats.org/officeDocument/2006/relationships/tags" Target="../tags/tag392.xml" /><Relationship Id="rId4" Type="http://schemas.openxmlformats.org/officeDocument/2006/relationships/tags" Target="../tags/tag393.xml" /><Relationship Id="rId5" Type="http://schemas.openxmlformats.org/officeDocument/2006/relationships/tags" Target="../tags/tag394.xml" /></Relationships>
</file>

<file path=ppt/notesSlides/_rels/notesSlide6.xml.rels>&#65279;<?xml version="1.0" encoding="utf-8" standalone="yes"?><Relationships xmlns="http://schemas.openxmlformats.org/package/2006/relationships"><Relationship Id="rId1" Type="http://schemas.openxmlformats.org/officeDocument/2006/relationships/slide" Target="../slides/slide109.xml" /><Relationship Id="rId2" Type="http://schemas.openxmlformats.org/officeDocument/2006/relationships/notesMaster" Target="../notesMasters/notesMaster1.xml" /><Relationship Id="rId3" Type="http://schemas.openxmlformats.org/officeDocument/2006/relationships/tags" Target="../tags/tag398.xml" /><Relationship Id="rId4" Type="http://schemas.openxmlformats.org/officeDocument/2006/relationships/tags" Target="../tags/tag399.xml" /><Relationship Id="rId5" Type="http://schemas.openxmlformats.org/officeDocument/2006/relationships/tags" Target="../tags/tag400.xml" /></Relationships>
</file>

<file path=ppt/notesSlides/_rels/notesSlide7.xml.rels>&#65279;<?xml version="1.0" encoding="utf-8" standalone="yes"?><Relationships xmlns="http://schemas.openxmlformats.org/package/2006/relationships"><Relationship Id="rId1" Type="http://schemas.openxmlformats.org/officeDocument/2006/relationships/slide" Target="../slides/slide110.xml" /><Relationship Id="rId2" Type="http://schemas.openxmlformats.org/officeDocument/2006/relationships/notesMaster" Target="../notesMasters/notesMaster1.xml" /><Relationship Id="rId3" Type="http://schemas.openxmlformats.org/officeDocument/2006/relationships/tags" Target="../tags/tag404.xml" /><Relationship Id="rId4" Type="http://schemas.openxmlformats.org/officeDocument/2006/relationships/tags" Target="../tags/tag405.xml" /><Relationship Id="rId5" Type="http://schemas.openxmlformats.org/officeDocument/2006/relationships/tags" Target="../tags/tag406.xml" /></Relationships>
</file>

<file path=ppt/notesSlides/_rels/notesSlide8.xml.rels>&#65279;<?xml version="1.0" encoding="utf-8" standalone="yes"?><Relationships xmlns="http://schemas.openxmlformats.org/package/2006/relationships"><Relationship Id="rId1" Type="http://schemas.openxmlformats.org/officeDocument/2006/relationships/slide" Target="../slides/slide111.xml" /><Relationship Id="rId2" Type="http://schemas.openxmlformats.org/officeDocument/2006/relationships/notesMaster" Target="../notesMasters/notesMaster1.xml" /><Relationship Id="rId3" Type="http://schemas.openxmlformats.org/officeDocument/2006/relationships/tags" Target="../tags/tag410.xml" /><Relationship Id="rId4" Type="http://schemas.openxmlformats.org/officeDocument/2006/relationships/tags" Target="../tags/tag411.xml" /><Relationship Id="rId5" Type="http://schemas.openxmlformats.org/officeDocument/2006/relationships/tags" Target="../tags/tag412.xml" /></Relationships>
</file>

<file path=ppt/notesSlides/_rels/notesSlide9.xml.rels>&#65279;<?xml version="1.0" encoding="utf-8" standalone="yes"?><Relationships xmlns="http://schemas.openxmlformats.org/package/2006/relationships"><Relationship Id="rId1" Type="http://schemas.openxmlformats.org/officeDocument/2006/relationships/slide" Target="../slides/slide112.xml" /><Relationship Id="rId2" Type="http://schemas.openxmlformats.org/officeDocument/2006/relationships/notesMaster" Target="../notesMasters/notesMaster1.xml" /><Relationship Id="rId3" Type="http://schemas.openxmlformats.org/officeDocument/2006/relationships/tags" Target="../tags/tag416.xml" /><Relationship Id="rId4" Type="http://schemas.openxmlformats.org/officeDocument/2006/relationships/tags" Target="../tags/tag417.xml" /><Relationship Id="rId5" Type="http://schemas.openxmlformats.org/officeDocument/2006/relationships/tags" Target="../tags/tag418.xml" /></Relationships>
</file>

<file path=ppt/notesSlides/_rels/notesSlide10.xml.rels>&#65279;<?xml version="1.0" encoding="utf-8" standalone="yes"?><Relationships xmlns="http://schemas.openxmlformats.org/package/2006/relationships"><Relationship Id="rId1" Type="http://schemas.openxmlformats.org/officeDocument/2006/relationships/slide" Target="../slides/slide113.xml" /><Relationship Id="rId2" Type="http://schemas.openxmlformats.org/officeDocument/2006/relationships/notesMaster" Target="../notesMasters/notesMaster1.xml" /><Relationship Id="rId3" Type="http://schemas.openxmlformats.org/officeDocument/2006/relationships/tags" Target="../tags/tag422.xml" /><Relationship Id="rId4" Type="http://schemas.openxmlformats.org/officeDocument/2006/relationships/tags" Target="../tags/tag423.xml" /><Relationship Id="rId5" Type="http://schemas.openxmlformats.org/officeDocument/2006/relationships/tags" Target="../tags/tag424.xml" /></Relationships>
</file>

<file path=ppt/notesSlides/_rels/notesSlide11.xml.rels>&#65279;<?xml version="1.0" encoding="utf-8" standalone="yes"?><Relationships xmlns="http://schemas.openxmlformats.org/package/2006/relationships"><Relationship Id="rId1" Type="http://schemas.openxmlformats.org/officeDocument/2006/relationships/slide" Target="../slides/slide114.xml" /><Relationship Id="rId2" Type="http://schemas.openxmlformats.org/officeDocument/2006/relationships/notesMaster" Target="../notesMasters/notesMaster1.xml" /><Relationship Id="rId3" Type="http://schemas.openxmlformats.org/officeDocument/2006/relationships/tags" Target="../tags/tag428.xml" /><Relationship Id="rId4" Type="http://schemas.openxmlformats.org/officeDocument/2006/relationships/tags" Target="../tags/tag429.xml" /><Relationship Id="rId5" Type="http://schemas.openxmlformats.org/officeDocument/2006/relationships/tags" Target="../tags/tag430.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p:nvPr>
            <p:ph type="sldImg" idx="2"/>
            <p:custDataLst>
              <p:tags r:id="rId4"/>
            </p:custDataLst>
          </p:nvPr>
        </p:nvSpPr>
        <p:spPr/>
      </p:sp>
      <p:sp>
        <p:nvSpPr>
          <p:cNvPr id="3" name="文本占位符 2"/>
          <p:cNvSpPr/>
          <p:nvPr>
            <p:ph type="body" idx="3"/>
            <p:custDataLst>
              <p:tags r:id="rId5"/>
            </p:custDataLst>
          </p:nvPr>
        </p:nvSpPr>
        <p:spPr/>
        <p:txBody>
          <a:bodyPr/>
          <a:lstStyle/>
          <a:p>
            <a:r>
              <a:rPr lang="zh-CN" altLang="en-US"/>
              <a:t>【详解】</a:t>
            </a:r>
          </a:p>
          <a:p>
            <a:r>
              <a:rPr lang="zh-CN" altLang="en-US"/>
              <a:t>①：材料反映的是企业和群众参与监督，并不是监督体制改革，政府职能也并未转变，①排除。</a:t>
            </a:r>
          </a:p>
          <a:p>
            <a:r>
              <a:rPr lang="zh-CN" altLang="en-US"/>
              <a:t>②：“互联网+督查”改进了督查方式，但与政府决策的科学性没有直接关系，②排除。</a:t>
            </a:r>
          </a:p>
          <a:p>
            <a:r>
              <a:rPr lang="zh-CN" altLang="en-US"/>
              <a:t>③④：企业和群众参与监督，国务院根据受理范围督促有关地方、部门处理解决问题，一些久拖不决的老大难问题获得解决，这说明“互联网+督查”平台的开通有利于助力改进工作作风，增强了政府公信力和执行力，积极回应群众关切，提升了社会与公民监督的有效性，③④符合题意。</a:t>
            </a:r>
          </a:p>
          <a:p>
            <a:r>
              <a:rPr lang="zh-CN" altLang="en-US"/>
              <a:t>故本题选D。</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p:nvPr>
            <p:ph type="sldImg" idx="2"/>
            <p:custDataLst>
              <p:tags r:id="rId4"/>
            </p:custDataLst>
          </p:nvPr>
        </p:nvSpPr>
        <p:spPr/>
      </p:sp>
      <p:sp>
        <p:nvSpPr>
          <p:cNvPr id="3" name="文本占位符 2"/>
          <p:cNvSpPr/>
          <p:nvPr>
            <p:ph type="body" idx="3"/>
            <p:custDataLst>
              <p:tags r:id="rId5"/>
            </p:custDataLst>
          </p:nvPr>
        </p:nvSpPr>
        <p:spPr/>
        <p:txBody>
          <a:bodyPr/>
          <a:lstStyle/>
          <a:p>
            <a:r>
              <a:rPr lang="zh-CN" altLang="en-US"/>
              <a:t>【答案】D</a:t>
            </a:r>
          </a:p>
          <a:p>
            <a:r>
              <a:rPr lang="zh-CN" altLang="en-US"/>
              <a:t>【详解】</a:t>
            </a:r>
          </a:p>
          <a:p>
            <a:r>
              <a:rPr lang="zh-CN" altLang="en-US"/>
              <a:t>A：公民没有提案权，提案权是人大代表的权利，公民可以参与民主决策但没有决策权，A项中的“行使提案权和决策权”说法错误，排除A。</a:t>
            </a:r>
          </a:p>
          <a:p>
            <a:r>
              <a:rPr lang="zh-CN" altLang="en-US"/>
              <a:t>B: 青少年代表参与“共建儿童友好型城市”活动是在参与民主决策，而非参与民主监督，B项与材料不符，排除B。</a:t>
            </a:r>
          </a:p>
          <a:p>
            <a:r>
              <a:rPr lang="zh-CN" altLang="en-US"/>
              <a:t>C: 公民的各类建议可通过人大代表上达到权力机关，但不能直接送交权力机关，C项中的“直接将建议送交权力机关”说法错误，排除C。</a:t>
            </a:r>
          </a:p>
          <a:p>
            <a:r>
              <a:rPr lang="zh-CN" altLang="en-US"/>
              <a:t>D: 青少年代表们可通过社会民意反映制度参与“共建儿童友好型城市”活动。因此，他们可将建议通过信函或电子邮件等形式发送给有关决策机关，D项符合题意。</a:t>
            </a:r>
          </a:p>
          <a:p>
            <a:r>
              <a:rPr lang="zh-CN" altLang="en-US"/>
              <a:t>故本题选D。</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p:nvPr>
            <p:ph type="sldImg" idx="2"/>
            <p:custDataLst>
              <p:tags r:id="rId4"/>
            </p:custDataLst>
          </p:nvPr>
        </p:nvSpPr>
        <p:spPr/>
      </p:sp>
      <p:sp>
        <p:nvSpPr>
          <p:cNvPr id="3" name="文本占位符 2"/>
          <p:cNvSpPr/>
          <p:nvPr>
            <p:ph type="body" idx="3"/>
            <p:custDataLst>
              <p:tags r:id="rId5"/>
            </p:custDataLst>
          </p:nvPr>
        </p:nvSpPr>
        <p:spPr/>
        <p:txBody>
          <a:bodyPr/>
          <a:lstStyle/>
          <a:p>
            <a:r>
              <a:rPr lang="zh-CN" altLang="en-US"/>
              <a:t>【答案】B</a:t>
            </a:r>
          </a:p>
          <a:p>
            <a:r>
              <a:rPr lang="zh-CN" altLang="en-US"/>
              <a:t>【详解】</a:t>
            </a:r>
          </a:p>
          <a:p>
            <a:r>
              <a:rPr lang="zh-CN" altLang="en-US"/>
              <a:t>本题考查民主监督的相关知识。通过“四亮开”工作法，“民情一点通”信息化平台，能促使村委会更好地服务群众，规范工作，有利于提升基层群众自治组织的公信力，①符合题意；材料反映了村民的监督，不属于行政系统内部监督，②错误；在全县各村推行“四亮开”工作法，及时公开工作安排部署、重点任务推进和惠民政策落实情况，并依托信息化平台，让群众随时随地查询，方便了村民民主监督，③符合题意；材料反映的是方便村民民主监督，而不是民主决策，况且，民村可以参与民主决策，决策权不在村民，④错误且不符合题意。故选B。</a:t>
            </a:r>
          </a:p>
          <a:p>
            <a:r>
              <a:rPr lang="zh-CN" altLang="en-US"/>
              <a:t>【点睛】</a:t>
            </a:r>
          </a:p>
          <a:p>
            <a:r>
              <a:rPr lang="zh-CN" altLang="en-US"/>
              <a:t>行政监督体系：我国已经依据宪法和法律，初步建立起全面的行政监督体系，包括行政系统内的监督和行政系统外的监督。内部监督体系包括上级政府，审计部门，法制部门对政府的监督和外部监督体系包括国家权力机关监督，国家监察机关的监督，中国共产党的党内监督，国家司法机关监督，人民政协的监督，社会和公民的监督等。公民参与民主监督既有利于改进被监督者的工作，也有助于激发公民关心国家大事、为社会主义现代化建设出谋划策的主人翁精神。</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p:nvPr>
            <p:ph type="sldImg" idx="2"/>
            <p:custDataLst>
              <p:tags r:id="rId4"/>
            </p:custDataLst>
          </p:nvPr>
        </p:nvSpPr>
        <p:spPr/>
      </p:sp>
      <p:sp>
        <p:nvSpPr>
          <p:cNvPr id="3" name="文本占位符 2"/>
          <p:cNvSpPr/>
          <p:nvPr>
            <p:ph type="body" idx="3"/>
            <p:custDataLst>
              <p:tags r:id="rId5"/>
            </p:custDataLst>
          </p:nvPr>
        </p:nvSpPr>
        <p:spPr/>
        <p:txBody>
          <a:bodyPr/>
          <a:lstStyle/>
          <a:p>
            <a:r>
              <a:rPr lang="zh-CN" altLang="en-US"/>
              <a:t>【答案】C</a:t>
            </a:r>
          </a:p>
          <a:p>
            <a:r>
              <a:rPr lang="zh-CN" altLang="en-US"/>
              <a:t>【详解】</a:t>
            </a:r>
          </a:p>
          <a:p>
            <a:r>
              <a:rPr lang="zh-CN" altLang="en-US"/>
              <a:t>本题考查民主监督的方式。AC：我们可以给国家机关写信、打电话或当面向有关人员反映自己的意见，提出批评、建议，这是通过信访举报制度行使自己的监督权。题中A任某将罚单传到市长信箱，这是通过信访举报制度行使自己的监督权，C正确，A不符合题意。</a:t>
            </a:r>
          </a:p>
          <a:p>
            <a:r>
              <a:rPr lang="zh-CN" altLang="en-US"/>
              <a:t>B：基层民主管理指的是农村村民委员会和城市居民委员会，因此B不符合题意。</a:t>
            </a:r>
          </a:p>
          <a:p>
            <a:r>
              <a:rPr lang="zh-CN" altLang="en-US"/>
              <a:t>D：题中强调的是民主监督而不是民主决策，因此D不符合题意。</a:t>
            </a:r>
          </a:p>
          <a:p>
            <a:r>
              <a:rPr lang="zh-CN" altLang="en-US"/>
              <a:t>故本题选C。</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p:nvPr>
            <p:ph type="sldImg" idx="2"/>
            <p:custDataLst>
              <p:tags r:id="rId4"/>
            </p:custDataLst>
          </p:nvPr>
        </p:nvSpPr>
        <p:spPr/>
      </p:sp>
      <p:sp>
        <p:nvSpPr>
          <p:cNvPr id="3" name="文本占位符 2"/>
          <p:cNvSpPr/>
          <p:nvPr>
            <p:ph type="body" idx="3"/>
            <p:custDataLst>
              <p:tags r:id="rId5"/>
            </p:custDataLst>
          </p:nvPr>
        </p:nvSpPr>
        <p:spPr/>
        <p:txBody>
          <a:bodyPr/>
          <a:lstStyle/>
          <a:p>
            <a:r>
              <a:rPr lang="zh-CN" altLang="en-US"/>
              <a:t>【答案】C</a:t>
            </a:r>
          </a:p>
          <a:p>
            <a:r>
              <a:rPr lang="zh-CN" altLang="en-US"/>
              <a:t>【详解】</a:t>
            </a:r>
          </a:p>
          <a:p>
            <a:r>
              <a:rPr lang="zh-CN" altLang="en-US"/>
              <a:t>本题考查公民参与政治生活的方式。我国公民参与政治生活的方式有民主管理、民主决策、民主选举和民主监督。A：人大代表行使质询权，主体是人大代表，A与题意不符，排除。</a:t>
            </a:r>
          </a:p>
          <a:p>
            <a:r>
              <a:rPr lang="zh-CN" altLang="en-US"/>
              <a:t>B：“村民依法选举王某为县人大代表”这属于公民参与民主选举，B与题意不符，排除。</a:t>
            </a:r>
          </a:p>
          <a:p>
            <a:r>
              <a:rPr lang="zh-CN" altLang="en-US"/>
              <a:t>C：村民依据相关法律罢免存在严重违纪问题的村委会主任属于公民参与民主监督，这属于公民通过信访举报制度参与民主监督，C符合题意。</a:t>
            </a:r>
          </a:p>
          <a:p>
            <a:r>
              <a:rPr lang="zh-CN" altLang="en-US"/>
              <a:t>D：“市民应邀参加市政府调整水价的听证会并发表意见” 这属于公民参与民主决策，D与题意不符，排除。</a:t>
            </a:r>
          </a:p>
          <a:p>
            <a:r>
              <a:rPr lang="zh-CN" altLang="en-US"/>
              <a:t>故本题选C。</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p:nvPr>
            <p:ph type="sldImg" idx="2"/>
            <p:custDataLst>
              <p:tags r:id="rId4"/>
            </p:custDataLst>
          </p:nvPr>
        </p:nvSpPr>
        <p:spPr/>
      </p:sp>
      <p:sp>
        <p:nvSpPr>
          <p:cNvPr id="3" name="文本占位符 2"/>
          <p:cNvSpPr/>
          <p:nvPr>
            <p:ph type="body" idx="3"/>
            <p:custDataLst>
              <p:tags r:id="rId5"/>
            </p:custDataLst>
          </p:nvPr>
        </p:nvSpPr>
        <p:spPr/>
        <p:txBody>
          <a:bodyPr/>
          <a:lstStyle/>
          <a:p>
            <a:r>
              <a:rPr lang="zh-CN" altLang="en-US"/>
              <a:t>【答案】D</a:t>
            </a:r>
          </a:p>
          <a:p>
            <a:r>
              <a:rPr lang="zh-CN" altLang="en-US"/>
              <a:t>【详解】</a:t>
            </a:r>
          </a:p>
          <a:p>
            <a:r>
              <a:rPr lang="zh-CN" altLang="en-US"/>
              <a:t>③④：某村民发现化工厂向村边小河偷排污水，向市长写了一封《谁来保护我们的小清河》的信。市长回信表示将依法严肃处置排污工厂，并承诺“小清河将很快恢复到水清岸绿的面貌”。村民给市长写信是通过信访制度行使监督权，是公民有序参与社会管理的体现，③④符合题意。</a:t>
            </a:r>
          </a:p>
          <a:p>
            <a:r>
              <a:rPr lang="zh-CN" altLang="en-US"/>
              <a:t>①：社情民意反映制度是公民参与民主决策的方式，不是行使监督权，①错误。</a:t>
            </a:r>
          </a:p>
          <a:p>
            <a:r>
              <a:rPr lang="zh-CN" altLang="en-US"/>
              <a:t>②：本题是公民参与社会管理，不是参与基层民主管理，排除②。</a:t>
            </a:r>
          </a:p>
          <a:p>
            <a:r>
              <a:rPr lang="zh-CN" altLang="en-US"/>
              <a:t>故本题选D。</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p:nvPr>
            <p:ph type="sldImg" idx="2"/>
            <p:custDataLst>
              <p:tags r:id="rId4"/>
            </p:custDataLst>
          </p:nvPr>
        </p:nvSpPr>
        <p:spPr/>
      </p:sp>
      <p:sp>
        <p:nvSpPr>
          <p:cNvPr id="3" name="文本占位符 2"/>
          <p:cNvSpPr/>
          <p:nvPr>
            <p:ph type="body" idx="3"/>
            <p:custDataLst>
              <p:tags r:id="rId5"/>
            </p:custDataLst>
          </p:nvPr>
        </p:nvSpPr>
        <p:spPr/>
        <p:txBody>
          <a:bodyPr/>
          <a:lstStyle/>
          <a:p>
            <a:r>
              <a:rPr lang="zh-CN" altLang="en-US"/>
              <a:t>【答案】D</a:t>
            </a:r>
          </a:p>
          <a:p>
            <a:r>
              <a:rPr lang="zh-CN" altLang="en-US"/>
              <a:t>【详解】</a:t>
            </a:r>
          </a:p>
          <a:p>
            <a:r>
              <a:rPr lang="zh-CN" altLang="en-US"/>
              <a:t>A不符合题意，社情民意反映制度是公民参与民主决策的方式。</a:t>
            </a:r>
          </a:p>
          <a:p>
            <a:r>
              <a:rPr lang="zh-CN" altLang="en-US"/>
              <a:t>B不符合题意，材料没有体现舆论监督的内容。</a:t>
            </a:r>
          </a:p>
          <a:p>
            <a:r>
              <a:rPr lang="zh-CN" altLang="en-US"/>
              <a:t>C不符合题意，社会听证制度是公民参与民主决策的方式。</a:t>
            </a:r>
          </a:p>
          <a:p>
            <a:r>
              <a:rPr lang="zh-CN" altLang="en-US"/>
              <a:t>D符合题意，打电话给该部门反映问题并提出建议，体现了该市民行使监督权的方式是信访举报制度。</a:t>
            </a:r>
          </a:p>
          <a:p>
            <a:r>
              <a:rPr lang="zh-CN" altLang="en-US"/>
              <a:t>故选D。</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p:nvPr>
            <p:ph type="sldImg" idx="2"/>
            <p:custDataLst>
              <p:tags r:id="rId4"/>
            </p:custDataLst>
          </p:nvPr>
        </p:nvSpPr>
        <p:spPr/>
      </p:sp>
      <p:sp>
        <p:nvSpPr>
          <p:cNvPr id="3" name="文本占位符 2"/>
          <p:cNvSpPr/>
          <p:nvPr>
            <p:ph type="body" idx="3"/>
            <p:custDataLst>
              <p:tags r:id="rId5"/>
            </p:custDataLst>
          </p:nvPr>
        </p:nvSpPr>
        <p:spPr/>
        <p:txBody>
          <a:bodyPr/>
          <a:lstStyle/>
          <a:p>
            <a:r>
              <a:rPr lang="zh-CN" altLang="en-US"/>
              <a:t>【答案】D</a:t>
            </a:r>
          </a:p>
          <a:p>
            <a:r>
              <a:rPr lang="zh-CN" altLang="en-US"/>
              <a:t>【详解】</a:t>
            </a:r>
          </a:p>
          <a:p>
            <a:r>
              <a:rPr lang="zh-CN" altLang="en-US"/>
              <a:t>本题考查学生理解和运用知识的能力，难度不大。“举报监督专区”的设立有利于推动了反腐与网络功能的良性互动，拓宽了公民政治参与的渠道，②③符合题意。材料不能体现人民民主的广泛性，①不符合题意。“确保”说法太绝对，④排除。故本题选D。</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p:nvPr>
            <p:ph type="sldImg" idx="2"/>
            <p:custDataLst>
              <p:tags r:id="rId4"/>
            </p:custDataLst>
          </p:nvPr>
        </p:nvSpPr>
        <p:spPr/>
      </p:sp>
      <p:sp>
        <p:nvSpPr>
          <p:cNvPr id="3" name="文本占位符 2"/>
          <p:cNvSpPr/>
          <p:nvPr>
            <p:ph type="body" idx="3"/>
            <p:custDataLst>
              <p:tags r:id="rId5"/>
            </p:custDataLst>
          </p:nvPr>
        </p:nvSpPr>
        <p:spPr/>
        <p:txBody>
          <a:bodyPr/>
          <a:lstStyle/>
          <a:p>
            <a:r>
              <a:rPr lang="zh-CN" altLang="en-US"/>
              <a:t>【答案】D</a:t>
            </a:r>
          </a:p>
          <a:p>
            <a:r>
              <a:rPr lang="zh-CN" altLang="en-US"/>
              <a:t>【详解】</a:t>
            </a:r>
          </a:p>
          <a:p>
            <a:r>
              <a:rPr lang="zh-CN" altLang="en-US"/>
              <a:t>③④：借助网络进行的这种“政府—民间”的互动模式，拓宽了公民参与政治的途径，有利于公民更好的行使对政府的民主监督，保障公民的民主权利的实现，也有利于政府广泛了解民意，促进决策的科学化和民主化，故③④的说法正确。</a:t>
            </a:r>
          </a:p>
          <a:p>
            <a:r>
              <a:rPr lang="zh-CN" altLang="en-US"/>
              <a:t>①：“直接管理国家事务”的说法错误，①排除。</a:t>
            </a:r>
          </a:p>
          <a:p>
            <a:r>
              <a:rPr lang="zh-CN" altLang="en-US"/>
              <a:t>②：质询权是人大代表的权利，②的说法错误。</a:t>
            </a:r>
          </a:p>
          <a:p>
            <a:r>
              <a:rPr lang="zh-CN" altLang="en-US"/>
              <a:t>故本题选D。</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p:nvPr>
            <p:ph type="sldImg" idx="2"/>
            <p:custDataLst>
              <p:tags r:id="rId4"/>
            </p:custDataLst>
          </p:nvPr>
        </p:nvSpPr>
        <p:spPr/>
      </p:sp>
      <p:sp>
        <p:nvSpPr>
          <p:cNvPr id="3" name="文本占位符 2"/>
          <p:cNvSpPr/>
          <p:nvPr>
            <p:ph type="body" idx="3"/>
            <p:custDataLst>
              <p:tags r:id="rId5"/>
            </p:custDataLst>
          </p:nvPr>
        </p:nvSpPr>
        <p:spPr/>
        <p:txBody>
          <a:bodyPr/>
          <a:lstStyle/>
          <a:p>
            <a:r>
              <a:rPr lang="zh-CN" altLang="en-US"/>
              <a:t>【答案】A</a:t>
            </a:r>
          </a:p>
          <a:p>
            <a:r>
              <a:rPr lang="zh-CN" altLang="en-US"/>
              <a:t>【详解】</a:t>
            </a:r>
          </a:p>
          <a:p>
            <a:r>
              <a:rPr lang="zh-CN" altLang="en-US"/>
              <a:t>①②：公民行使权利的时候也要履行相应的义务，公民行使监督权要在法律范围内，用合法、合理的手段，①②符合题意。</a:t>
            </a:r>
          </a:p>
          <a:p>
            <a:r>
              <a:rPr lang="zh-CN" altLang="en-US"/>
              <a:t>③：公民行使监督权时要实事求是，不能栽赃污蔑，③符合题意。</a:t>
            </a:r>
          </a:p>
          <a:p>
            <a:r>
              <a:rPr lang="zh-CN" altLang="en-US"/>
              <a:t>④：公民有任何意见或建议都可以提出，并不一定要是合理建议，④不符合题意。</a:t>
            </a:r>
          </a:p>
          <a:p>
            <a:r>
              <a:rPr lang="zh-CN" altLang="en-US"/>
              <a:t>故本题选A。</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p:nvPr>
            <p:ph type="sldImg" idx="2"/>
            <p:custDataLst>
              <p:tags r:id="rId4"/>
            </p:custDataLst>
          </p:nvPr>
        </p:nvSpPr>
        <p:spPr/>
      </p:sp>
      <p:sp>
        <p:nvSpPr>
          <p:cNvPr id="3" name="文本占位符 2"/>
          <p:cNvSpPr/>
          <p:nvPr>
            <p:ph type="body" idx="3"/>
            <p:custDataLst>
              <p:tags r:id="rId5"/>
            </p:custDataLst>
          </p:nvPr>
        </p:nvSpPr>
        <p:spPr/>
        <p:txBody>
          <a:bodyPr/>
          <a:lstStyle/>
          <a:p>
            <a:r>
              <a:rPr lang="zh-CN" altLang="en-US"/>
              <a:t>【答案】D</a:t>
            </a:r>
          </a:p>
          <a:p>
            <a:r>
              <a:rPr lang="zh-CN" altLang="en-US"/>
              <a:t>【详解】</a:t>
            </a:r>
          </a:p>
          <a:p>
            <a:r>
              <a:rPr lang="zh-CN" altLang="en-US"/>
              <a:t>网络反腐拓宽了公民参与政治的渠道，有利于促进社会主义民主政治的发展。</a:t>
            </a:r>
          </a:p>
          <a:p>
            <a:r>
              <a:rPr lang="zh-CN" altLang="en-US"/>
              <a:t>但网络反腐不是推进廉政建设的制度保障，推进廉政建设一靠民主，二靠法制，①错误；</a:t>
            </a:r>
          </a:p>
          <a:p>
            <a:r>
              <a:rPr lang="zh-CN" altLang="en-US"/>
              <a:t>③错误，这里不是公民权力，而是一种权利，不选；</a:t>
            </a:r>
          </a:p>
          <a:p>
            <a:r>
              <a:rPr lang="zh-CN" altLang="en-US"/>
              <a:t>网络反腐是利用新兴技术进行廉政建设的一种手段，有利于公民利用公民权利监督公共权力，②④正确；</a:t>
            </a:r>
          </a:p>
          <a:p>
            <a:r>
              <a:rPr lang="zh-CN" altLang="en-US"/>
              <a:t>故选：D。</a:t>
            </a:r>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tags" Target="../tags/tag1.xml" /><Relationship Id="rId10" Type="http://schemas.openxmlformats.org/officeDocument/2006/relationships/tags" Target="../tags/tag9.xml" /><Relationship Id="rId11" Type="http://schemas.openxmlformats.org/officeDocument/2006/relationships/slideMaster" Target="../slideMasters/slideMaster1.xml" /><Relationship Id="rId2" Type="http://schemas.openxmlformats.org/officeDocument/2006/relationships/image" Target="../media/image1.jpeg" /><Relationship Id="rId3" Type="http://schemas.openxmlformats.org/officeDocument/2006/relationships/tags" Target="../tags/tag2.xml" /><Relationship Id="rId4" Type="http://schemas.openxmlformats.org/officeDocument/2006/relationships/tags" Target="../tags/tag3.xml" /><Relationship Id="rId5" Type="http://schemas.openxmlformats.org/officeDocument/2006/relationships/tags" Target="../tags/tag4.xml" /><Relationship Id="rId6" Type="http://schemas.openxmlformats.org/officeDocument/2006/relationships/tags" Target="../tags/tag5.xml" /><Relationship Id="rId7" Type="http://schemas.openxmlformats.org/officeDocument/2006/relationships/tags" Target="../tags/tag6.xml" /><Relationship Id="rId8" Type="http://schemas.openxmlformats.org/officeDocument/2006/relationships/tags" Target="../tags/tag7.xml" /><Relationship Id="rId9" Type="http://schemas.openxmlformats.org/officeDocument/2006/relationships/tags" Target="../tags/tag8.xml" /></Relationships>
</file>

<file path=ppt/slideLayouts/_rels/slideLayout2.xml.rels>&#65279;<?xml version="1.0" encoding="utf-8" standalone="yes"?><Relationships xmlns="http://schemas.openxmlformats.org/package/2006/relationships"><Relationship Id="rId1" Type="http://schemas.openxmlformats.org/officeDocument/2006/relationships/tags" Target="../tags/tag10.xml" /><Relationship Id="rId2" Type="http://schemas.openxmlformats.org/officeDocument/2006/relationships/tags" Target="../tags/tag11.xml" /><Relationship Id="rId3" Type="http://schemas.openxmlformats.org/officeDocument/2006/relationships/tags" Target="../tags/tag12.xml" /><Relationship Id="rId4" Type="http://schemas.openxmlformats.org/officeDocument/2006/relationships/tags" Target="../tags/tag13.xml" /><Relationship Id="rId5" Type="http://schemas.openxmlformats.org/officeDocument/2006/relationships/tags" Target="../tags/tag14.xml" /><Relationship Id="rId6" Type="http://schemas.openxmlformats.org/officeDocument/2006/relationships/tags" Target="../tags/tag15.xml" /><Relationship Id="rId7"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tags" Target="../tags/tag16.xml" /><Relationship Id="rId10" Type="http://schemas.openxmlformats.org/officeDocument/2006/relationships/tags" Target="../tags/tag24.xml" /><Relationship Id="rId11" Type="http://schemas.openxmlformats.org/officeDocument/2006/relationships/slideMaster" Target="../slideMasters/slideMaster1.xml" /><Relationship Id="rId2" Type="http://schemas.openxmlformats.org/officeDocument/2006/relationships/tags" Target="../tags/tag17.xml" /><Relationship Id="rId3" Type="http://schemas.openxmlformats.org/officeDocument/2006/relationships/image" Target="../media/image1.jpeg" /><Relationship Id="rId4" Type="http://schemas.openxmlformats.org/officeDocument/2006/relationships/tags" Target="../tags/tag18.xml" /><Relationship Id="rId5" Type="http://schemas.openxmlformats.org/officeDocument/2006/relationships/tags" Target="../tags/tag19.xml" /><Relationship Id="rId6" Type="http://schemas.openxmlformats.org/officeDocument/2006/relationships/tags" Target="../tags/tag20.xml" /><Relationship Id="rId7" Type="http://schemas.openxmlformats.org/officeDocument/2006/relationships/tags" Target="../tags/tag21.xml" /><Relationship Id="rId8" Type="http://schemas.openxmlformats.org/officeDocument/2006/relationships/tags" Target="../tags/tag22.xml" /><Relationship Id="rId9" Type="http://schemas.openxmlformats.org/officeDocument/2006/relationships/tags" Target="../tags/tag23.xml" /></Relationships>
</file>

<file path=ppt/slideLayouts/_rels/slideLayout4.xml.rels>&#65279;<?xml version="1.0" encoding="utf-8" standalone="yes"?><Relationships xmlns="http://schemas.openxmlformats.org/package/2006/relationships"><Relationship Id="rId1" Type="http://schemas.openxmlformats.org/officeDocument/2006/relationships/tags" Target="../tags/tag25.xml" /><Relationship Id="rId2" Type="http://schemas.openxmlformats.org/officeDocument/2006/relationships/tags" Target="../tags/tag26.xml" /><Relationship Id="rId3" Type="http://schemas.openxmlformats.org/officeDocument/2006/relationships/tags" Target="../tags/tag27.xml" /><Relationship Id="rId4" Type="http://schemas.openxmlformats.org/officeDocument/2006/relationships/tags" Target="../tags/tag28.xml" /><Relationship Id="rId5" Type="http://schemas.openxmlformats.org/officeDocument/2006/relationships/tags" Target="../tags/tag29.xml" /><Relationship Id="rId6" Type="http://schemas.openxmlformats.org/officeDocument/2006/relationships/tags" Target="../tags/tag30.xml" /><Relationship Id="rId7" Type="http://schemas.openxmlformats.org/officeDocument/2006/relationships/tags" Target="../tags/tag31.xml" /><Relationship Id="rId8"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tags" Target="../tags/tag32.xml" /><Relationship Id="rId10" Type="http://schemas.openxmlformats.org/officeDocument/2006/relationships/slideMaster" Target="../slideMasters/slideMaster1.xml" /><Relationship Id="rId2" Type="http://schemas.openxmlformats.org/officeDocument/2006/relationships/tags" Target="../tags/tag33.xml" /><Relationship Id="rId3" Type="http://schemas.openxmlformats.org/officeDocument/2006/relationships/tags" Target="../tags/tag34.xml" /><Relationship Id="rId4" Type="http://schemas.openxmlformats.org/officeDocument/2006/relationships/tags" Target="../tags/tag35.xml" /><Relationship Id="rId5" Type="http://schemas.openxmlformats.org/officeDocument/2006/relationships/tags" Target="../tags/tag36.xml" /><Relationship Id="rId6" Type="http://schemas.openxmlformats.org/officeDocument/2006/relationships/tags" Target="../tags/tag37.xml" /><Relationship Id="rId7" Type="http://schemas.openxmlformats.org/officeDocument/2006/relationships/tags" Target="../tags/tag38.xml" /><Relationship Id="rId8" Type="http://schemas.openxmlformats.org/officeDocument/2006/relationships/tags" Target="../tags/tag39.xml" /><Relationship Id="rId9" Type="http://schemas.openxmlformats.org/officeDocument/2006/relationships/tags" Target="../tags/tag40.xml" /></Relationships>
</file>

<file path=ppt/slideLayouts/_rels/slideLayout6.xml.rels>&#65279;<?xml version="1.0" encoding="utf-8" standalone="yes"?><Relationships xmlns="http://schemas.openxmlformats.org/package/2006/relationships"><Relationship Id="rId1" Type="http://schemas.openxmlformats.org/officeDocument/2006/relationships/tags" Target="../tags/tag41.xml" /><Relationship Id="rId10" Type="http://schemas.openxmlformats.org/officeDocument/2006/relationships/slideMaster" Target="../slideMasters/slideMaster1.xml" /><Relationship Id="rId2" Type="http://schemas.openxmlformats.org/officeDocument/2006/relationships/tags" Target="../tags/tag42.xml" /><Relationship Id="rId3" Type="http://schemas.openxmlformats.org/officeDocument/2006/relationships/image" Target="../media/image1.jpeg" /><Relationship Id="rId4" Type="http://schemas.openxmlformats.org/officeDocument/2006/relationships/tags" Target="../tags/tag43.xml" /><Relationship Id="rId5" Type="http://schemas.openxmlformats.org/officeDocument/2006/relationships/tags" Target="../tags/tag44.xml" /><Relationship Id="rId6" Type="http://schemas.openxmlformats.org/officeDocument/2006/relationships/tags" Target="../tags/tag45.xml" /><Relationship Id="rId7" Type="http://schemas.openxmlformats.org/officeDocument/2006/relationships/tags" Target="../tags/tag46.xml" /><Relationship Id="rId8" Type="http://schemas.openxmlformats.org/officeDocument/2006/relationships/tags" Target="../tags/tag47.xml" /><Relationship Id="rId9" Type="http://schemas.openxmlformats.org/officeDocument/2006/relationships/tags" Target="../tags/tag48.xml" /></Relationships>
</file>

<file path=ppt/slideLayouts/_rels/slideLayout7.xml.rels>&#65279;<?xml version="1.0" encoding="utf-8" standalone="yes"?><Relationships xmlns="http://schemas.openxmlformats.org/package/2006/relationships"><Relationship Id="rId1" Type="http://schemas.openxmlformats.org/officeDocument/2006/relationships/tags" Target="../tags/tag49.xml" /><Relationship Id="rId2" Type="http://schemas.openxmlformats.org/officeDocument/2006/relationships/tags" Target="../tags/tag50.xml" /><Relationship Id="rId3" Type="http://schemas.openxmlformats.org/officeDocument/2006/relationships/tags" Target="../tags/tag51.xml" /><Relationship Id="rId4" Type="http://schemas.openxmlformats.org/officeDocument/2006/relationships/tags" Target="../tags/tag52.xml" /><Relationship Id="rId5"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tags" Target="../tags/tag53.xml" /><Relationship Id="rId2" Type="http://schemas.openxmlformats.org/officeDocument/2006/relationships/tags" Target="../tags/tag54.xml" /><Relationship Id="rId3" Type="http://schemas.openxmlformats.org/officeDocument/2006/relationships/tags" Target="../tags/tag55.xml" /><Relationship Id="rId4" Type="http://schemas.openxmlformats.org/officeDocument/2006/relationships/tags" Target="../tags/tag56.xml" /><Relationship Id="rId5" Type="http://schemas.openxmlformats.org/officeDocument/2006/relationships/tags" Target="../tags/tag57.xml" /><Relationship Id="rId6" Type="http://schemas.openxmlformats.org/officeDocument/2006/relationships/tags" Target="../tags/tag58.xml" /><Relationship Id="rId7" Type="http://schemas.openxmlformats.org/officeDocument/2006/relationships/tags" Target="../tags/tag59.xml" /><Relationship Id="rId8"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tags" Target="../tags/tag60.xml" /><Relationship Id="rId2" Type="http://schemas.openxmlformats.org/officeDocument/2006/relationships/tags" Target="../tags/tag61.xml" /><Relationship Id="rId3" Type="http://schemas.openxmlformats.org/officeDocument/2006/relationships/tags" Target="../tags/tag62.xml" /><Relationship Id="rId4" Type="http://schemas.openxmlformats.org/officeDocument/2006/relationships/tags" Target="../tags/tag63.xml" /><Relationship Id="rId5" Type="http://schemas.openxmlformats.org/officeDocument/2006/relationships/tags" Target="../tags/tag64.xml" /><Relationship Id="rId6" Type="http://schemas.openxmlformats.org/officeDocument/2006/relationships/tags" Target="../tags/tag65.xml" /><Relationship Id="rId7"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tags" Target="../tags/tag66.xml" /><Relationship Id="rId2" Type="http://schemas.openxmlformats.org/officeDocument/2006/relationships/tags" Target="../tags/tag67.xml" /><Relationship Id="rId3" Type="http://schemas.openxmlformats.org/officeDocument/2006/relationships/tags" Target="../tags/tag68.xml" /><Relationship Id="rId4" Type="http://schemas.openxmlformats.org/officeDocument/2006/relationships/tags" Target="../tags/tag69.xml" /><Relationship Id="rId5" Type="http://schemas.openxmlformats.org/officeDocument/2006/relationships/tags" Target="../tags/tag70.xml" /><Relationship Id="rId6"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tags" Target="../tags/tag71.xml" /><Relationship Id="rId10" Type="http://schemas.openxmlformats.org/officeDocument/2006/relationships/tags" Target="../tags/tag79.xml" /><Relationship Id="rId11" Type="http://schemas.openxmlformats.org/officeDocument/2006/relationships/slideMaster" Target="../slideMasters/slideMaster1.xml" /><Relationship Id="rId2" Type="http://schemas.openxmlformats.org/officeDocument/2006/relationships/image" Target="../media/image1.jpeg" /><Relationship Id="rId3" Type="http://schemas.openxmlformats.org/officeDocument/2006/relationships/tags" Target="../tags/tag72.xml" /><Relationship Id="rId4" Type="http://schemas.openxmlformats.org/officeDocument/2006/relationships/tags" Target="../tags/tag73.xml" /><Relationship Id="rId5" Type="http://schemas.openxmlformats.org/officeDocument/2006/relationships/tags" Target="../tags/tag74.xml" /><Relationship Id="rId6" Type="http://schemas.openxmlformats.org/officeDocument/2006/relationships/tags" Target="../tags/tag75.xml" /><Relationship Id="rId7" Type="http://schemas.openxmlformats.org/officeDocument/2006/relationships/tags" Target="../tags/tag76.xml" /><Relationship Id="rId8" Type="http://schemas.openxmlformats.org/officeDocument/2006/relationships/tags" Target="../tags/tag77.xml" /><Relationship Id="rId9" Type="http://schemas.openxmlformats.org/officeDocument/2006/relationships/tags" Target="../tags/tag78.xml" /></Relationships>
</file>

<file path=ppt/slideLayouts/_rels/slideLayout12.xml.rels>&#65279;<?xml version="1.0" encoding="utf-8" standalone="yes"?><Relationships xmlns="http://schemas.openxmlformats.org/package/2006/relationships"><Relationship Id="rId1" Type="http://schemas.openxmlformats.org/officeDocument/2006/relationships/tags" Target="../tags/tag80.xml" /><Relationship Id="rId2" Type="http://schemas.openxmlformats.org/officeDocument/2006/relationships/tags" Target="../tags/tag81.xml" /><Relationship Id="rId3" Type="http://schemas.openxmlformats.org/officeDocument/2006/relationships/tags" Target="../tags/tag82.xml" /><Relationship Id="rId4" Type="http://schemas.openxmlformats.org/officeDocument/2006/relationships/tags" Target="../tags/tag83.xml" /><Relationship Id="rId5" Type="http://schemas.openxmlformats.org/officeDocument/2006/relationships/slideMaster" Target="../slideMasters/slideMaster1.xml" /></Relationships>
</file>

<file path=ppt/slideLayouts/_rels/slideLayout13.xml.rels>&#65279;<?xml version="1.0" encoding="utf-8" standalone="yes"?><Relationships xmlns="http://schemas.openxmlformats.org/package/2006/relationships"><Relationship Id="rId1" Type="http://schemas.openxmlformats.org/officeDocument/2006/relationships/tags" Target="../tags/tag84.xml" /><Relationship Id="rId2" Type="http://schemas.openxmlformats.org/officeDocument/2006/relationships/tags" Target="../tags/tag85.xml" /><Relationship Id="rId3" Type="http://schemas.openxmlformats.org/officeDocument/2006/relationships/tags" Target="../tags/tag86.xml" /><Relationship Id="rId4" Type="http://schemas.openxmlformats.org/officeDocument/2006/relationships/tags" Target="../tags/tag87.xml" /><Relationship Id="rId5" Type="http://schemas.openxmlformats.org/officeDocument/2006/relationships/slideMaster" Target="../slideMasters/slideMaster1.xml" /></Relationships>
</file>

<file path=ppt/slideLayouts/_rels/slideLayout14.xml.rels>&#65279;<?xml version="1.0" encoding="utf-8" standalone="yes"?><Relationships xmlns="http://schemas.openxmlformats.org/package/2006/relationships"><Relationship Id="rId1" Type="http://schemas.openxmlformats.org/officeDocument/2006/relationships/tags" Target="../tags/tag88.xml" /><Relationship Id="rId2" Type="http://schemas.openxmlformats.org/officeDocument/2006/relationships/tags" Target="../tags/tag89.xml" /><Relationship Id="rId3"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标题幻灯片">
    <p:bg>
      <p:bgPr>
        <a:solidFill>
          <a:schemeClr val="bg2"/>
        </a:solidFill>
        <a:effectLst/>
      </p:bgPr>
    </p:bg>
    <p:spTree>
      <p:nvGrpSpPr>
        <p:cNvPr id="1" name=""/>
        <p:cNvGrpSpPr/>
        <p:nvPr>
          <p:custDataLst>
            <p:tags r:id="rId1"/>
          </p:custDataLst>
        </p:nvPr>
      </p:nvGrpSpPr>
      <p:grpSpPr>
        <a:xfrm>
          <a:off x="0" y="0"/>
          <a:ext cx="0" cy="0"/>
        </a:xfrm>
      </p:grpSpPr>
      <p:pic>
        <p:nvPicPr>
          <p:cNvPr id="7" name="图片 6"/>
          <p:cNvPicPr>
            <a:picLocks noChangeAspect="1"/>
          </p:cNvPicPr>
          <p:nvPr>
            <p:custDataLst>
              <p:tags r:id="rId3"/>
            </p:custDataLst>
          </p:nvPr>
        </p:nvPicPr>
        <p:blipFill>
          <a:blip r:embed="rId2">
            <a:extLst>
              <a:ext uri="{28A0092B-C50C-407E-A947-70E740481C1C}">
                <a14:useLocalDpi xmlns:a14="http://schemas.microsoft.com/office/drawing/2010/main" val="0"/>
              </a:ext>
            </a:extLst>
          </a:blip>
          <a:stretch>
            <a:fillRect/>
          </a:stretch>
        </p:blipFill>
        <p:spPr>
          <a:xfrm>
            <a:off x="44100" y="0"/>
            <a:ext cx="12192000" cy="6858000"/>
          </a:xfrm>
          <a:prstGeom prst="rect">
            <a:avLst/>
          </a:prstGeom>
        </p:spPr>
      </p:pic>
      <p:sp>
        <p:nvSpPr>
          <p:cNvPr id="2" name="标题 1"/>
          <p:cNvSpPr>
            <a:spLocks noGrp="1"/>
          </p:cNvSpPr>
          <p:nvPr>
            <p:ph type="ctrTitle" hasCustomPrompt="1"/>
            <p:custDataLst>
              <p:tags r:id="rId4"/>
            </p:custDataLst>
          </p:nvPr>
        </p:nvSpPr>
        <p:spPr>
          <a:xfrm>
            <a:off x="1422400" y="2222501"/>
            <a:ext cx="9364507" cy="1371104"/>
          </a:xfrm>
        </p:spPr>
        <p:txBody>
          <a:bodyPr lIns="91440" tIns="45720" rIns="91440" bIns="45720" anchor="b" anchorCtr="0">
            <a:normAutofit/>
          </a:bodyPr>
          <a:lstStyle>
            <a:lvl1pPr algn="ctr">
              <a:defRPr sz="7200" b="0" spc="600">
                <a:solidFill>
                  <a:schemeClr val="accent1"/>
                </a:solidFill>
                <a:latin typeface="汉仪尚巍手书W" panose="00020600040101010101" pitchFamily="18" charset="-122"/>
                <a:ea typeface="汉仪尚巍手书W" panose="00020600040101010101" pitchFamily="18" charset="-122"/>
              </a:defRPr>
            </a:lvl1pPr>
          </a:lstStyle>
          <a:p>
            <a:r>
              <a:rPr lang="zh-CN" altLang="en-US"/>
              <a:t>单击此处编辑标题</a:t>
            </a:r>
            <a:endParaRPr lang="zh-CN" altLang="en-US"/>
          </a:p>
        </p:txBody>
      </p:sp>
      <p:sp>
        <p:nvSpPr>
          <p:cNvPr id="3" name="副标题 2"/>
          <p:cNvSpPr>
            <a:spLocks noGrp="1"/>
          </p:cNvSpPr>
          <p:nvPr>
            <p:ph type="subTitle" idx="1" hasCustomPrompt="1"/>
            <p:custDataLst>
              <p:tags r:id="rId5"/>
            </p:custDataLst>
          </p:nvPr>
        </p:nvSpPr>
        <p:spPr>
          <a:xfrm>
            <a:off x="1422400" y="3676102"/>
            <a:ext cx="9364507" cy="500392"/>
          </a:xfrm>
        </p:spPr>
        <p:txBody>
          <a:bodyPr lIns="91440" tIns="45720" rIns="91440" bIns="45720" anchor="ctr" anchorCtr="0">
            <a:normAutofit/>
          </a:bodyPr>
          <a:lstStyle>
            <a:lvl1pPr marL="0" indent="0" algn="ctr" eaLnBrk="1" fontAlgn="auto" latinLnBrk="0" hangingPunct="1">
              <a:lnSpc>
                <a:spcPct val="100000"/>
              </a:lnSpc>
              <a:buNone/>
              <a:defRPr sz="2000" u="none" strike="noStrike" kern="1200" cap="none" spc="200" normalizeH="0" baseline="0">
                <a:solidFill>
                  <a:schemeClr val="accent1"/>
                </a:solidFill>
                <a:uFillTx/>
                <a:ea typeface="楷体" panose="02010609060101010101" pitchFamily="49" charset="-122"/>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单击此处编辑副标题</a:t>
            </a:r>
            <a:endParaRPr lang="zh-CN" altLang="en-US"/>
          </a:p>
        </p:txBody>
      </p:sp>
      <p:sp>
        <p:nvSpPr>
          <p:cNvPr id="16" name="日期占位符 15"/>
          <p:cNvSpPr>
            <a:spLocks noGrp="1"/>
          </p:cNvSpPr>
          <p:nvPr>
            <p:ph type="dt" sz="half" idx="10"/>
            <p:custDataLst>
              <p:tags r:id="rId6"/>
            </p:custDataLst>
          </p:nvPr>
        </p:nvSpPr>
        <p:spPr/>
        <p:txBody>
          <a:bodyPr>
            <a:normAutofit/>
          </a:bodyPr>
          <a:lstStyle>
            <a:lvl1pPr>
              <a:defRPr baseline="0">
                <a:solidFill>
                  <a:schemeClr val="tx1">
                    <a:lumMod val="85000"/>
                    <a:lumOff val="15000"/>
                  </a:schemeClr>
                </a:solidFill>
                <a:ea typeface="楷体" panose="02010609060101010101" pitchFamily="49" charset="-122"/>
              </a:defRPr>
            </a:lvl1pPr>
          </a:lstStyle>
          <a:p>
            <a:fld id="{760FBDFE-C587-4B4C-A407-44438C67B59E}" type="datetimeFigureOut">
              <a:rPr lang="zh-CN" altLang="en-US" smtClean="0"/>
              <a:t/>
            </a:fld>
            <a:endParaRPr lang="zh-CN" altLang="en-US"/>
          </a:p>
        </p:txBody>
      </p:sp>
      <p:sp>
        <p:nvSpPr>
          <p:cNvPr id="17" name="页脚占位符 16"/>
          <p:cNvSpPr>
            <a:spLocks noGrp="1"/>
          </p:cNvSpPr>
          <p:nvPr>
            <p:ph type="ftr" sz="quarter" idx="11"/>
            <p:custDataLst>
              <p:tags r:id="rId7"/>
            </p:custDataLst>
          </p:nvPr>
        </p:nvSpPr>
        <p:spPr/>
        <p:txBody>
          <a:bodyPr>
            <a:normAutofit/>
          </a:bodyPr>
          <a:lstStyle>
            <a:lvl1pPr>
              <a:defRPr baseline="0">
                <a:solidFill>
                  <a:schemeClr val="tx1">
                    <a:lumMod val="85000"/>
                    <a:lumOff val="15000"/>
                  </a:schemeClr>
                </a:solidFill>
                <a:ea typeface="楷体" panose="02010609060101010101" pitchFamily="49" charset="-122"/>
              </a:defRPr>
            </a:lvl1pPr>
          </a:lstStyle>
          <a:p>
            <a:endParaRPr lang="zh-CN" altLang="en-US"/>
          </a:p>
        </p:txBody>
      </p:sp>
      <p:sp>
        <p:nvSpPr>
          <p:cNvPr id="18" name="灯片编号占位符 17"/>
          <p:cNvSpPr>
            <a:spLocks noGrp="1"/>
          </p:cNvSpPr>
          <p:nvPr>
            <p:ph type="sldNum" sz="quarter" idx="12"/>
            <p:custDataLst>
              <p:tags r:id="rId8"/>
            </p:custDataLst>
          </p:nvPr>
        </p:nvSpPr>
        <p:spPr/>
        <p:txBody>
          <a:bodyPr>
            <a:normAutofit/>
          </a:bodyPr>
          <a:lstStyle>
            <a:lvl1pPr>
              <a:defRPr baseline="0">
                <a:solidFill>
                  <a:schemeClr val="tx1">
                    <a:lumMod val="85000"/>
                    <a:lumOff val="15000"/>
                  </a:schemeClr>
                </a:solidFill>
                <a:ea typeface="楷体" panose="02010609060101010101" pitchFamily="49" charset="-122"/>
              </a:defRPr>
            </a:lvl1pPr>
          </a:lstStyle>
          <a:p>
            <a:fld id="{49AE70B2-8BF9-45C0-BB95-33D1B9D3A854}" type="slidenum">
              <a:rPr lang="zh-CN" altLang="en-US" smtClean="0"/>
              <a:t>0</a:t>
            </a:fld>
            <a:endParaRPr lang="zh-CN" altLang="en-US"/>
          </a:p>
        </p:txBody>
      </p:sp>
      <p:sp>
        <p:nvSpPr>
          <p:cNvPr id="24" name="文本占位符 16"/>
          <p:cNvSpPr>
            <a:spLocks noGrp="1"/>
          </p:cNvSpPr>
          <p:nvPr>
            <p:ph type="body" sz="quarter" idx="14" hasCustomPrompt="1"/>
            <p:custDataLst>
              <p:tags r:id="rId9"/>
            </p:custDataLst>
          </p:nvPr>
        </p:nvSpPr>
        <p:spPr>
          <a:xfrm>
            <a:off x="4459963" y="4399496"/>
            <a:ext cx="1211263" cy="338554"/>
          </a:xfrm>
          <a:solidFill>
            <a:schemeClr val="accent1"/>
          </a:solidFill>
          <a:ln>
            <a:solidFill>
              <a:schemeClr val="accent1"/>
            </a:solidFill>
          </a:ln>
        </p:spPr>
        <p:txBody>
          <a:bodyPr lIns="91440" tIns="45720" rIns="91440" bIns="45720" anchor="ctr" anchorCtr="0">
            <a:normAutofit/>
          </a:bodyPr>
          <a:lstStyle>
            <a:lvl1pPr marL="0" indent="0" algn="ctr">
              <a:buNone/>
              <a:defRPr sz="1400" baseline="0">
                <a:ln>
                  <a:noFill/>
                </a:ln>
                <a:solidFill>
                  <a:schemeClr val="bg1"/>
                </a:solidFill>
                <a:ea typeface="楷体" panose="02010609060101010101" pitchFamily="49" charset="-122"/>
              </a:defRPr>
            </a:lvl1pPr>
          </a:lstStyle>
          <a:p>
            <a:pPr lvl="0"/>
            <a:r>
              <a:rPr lang="zh-CN" altLang="en-US"/>
              <a:t>编辑文本</a:t>
            </a:r>
            <a:endParaRPr lang="zh-CN" altLang="en-US"/>
          </a:p>
        </p:txBody>
      </p:sp>
      <p:sp>
        <p:nvSpPr>
          <p:cNvPr id="25" name="文本占位符 16"/>
          <p:cNvSpPr>
            <a:spLocks noGrp="1"/>
          </p:cNvSpPr>
          <p:nvPr>
            <p:ph type="body" sz="quarter" idx="15" hasCustomPrompt="1"/>
            <p:custDataLst>
              <p:tags r:id="rId10"/>
            </p:custDataLst>
          </p:nvPr>
        </p:nvSpPr>
        <p:spPr>
          <a:xfrm>
            <a:off x="6748990" y="4399496"/>
            <a:ext cx="1211263" cy="338554"/>
          </a:xfrm>
          <a:solidFill>
            <a:schemeClr val="accent1"/>
          </a:solidFill>
          <a:ln>
            <a:solidFill>
              <a:schemeClr val="accent1"/>
            </a:solidFill>
          </a:ln>
        </p:spPr>
        <p:txBody>
          <a:bodyPr lIns="91440" tIns="45720" rIns="91440" bIns="45720" anchor="ctr" anchorCtr="0">
            <a:normAutofit/>
          </a:bodyPr>
          <a:lstStyle>
            <a:lvl1pPr marL="0" indent="0" algn="ctr">
              <a:buNone/>
              <a:defRPr sz="1400" baseline="0">
                <a:ln>
                  <a:noFill/>
                </a:ln>
                <a:solidFill>
                  <a:schemeClr val="bg1"/>
                </a:solidFill>
                <a:ea typeface="楷体" panose="02010609060101010101" pitchFamily="49" charset="-122"/>
              </a:defRPr>
            </a:lvl1pPr>
          </a:lstStyle>
          <a:p>
            <a:pPr lvl="0"/>
            <a:r>
              <a:rPr lang="zh-CN" altLang="en-US"/>
              <a:t>编辑文本</a:t>
            </a:r>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bg>
      <p:bgPr>
        <a:solidFill>
          <a:schemeClr val="bg2"/>
        </a:solidFill>
        <a:effectLst/>
      </p:bgPr>
    </p:bg>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669882" y="443234"/>
            <a:ext cx="10852237" cy="441964"/>
          </a:xfrm>
        </p:spPr>
        <p:txBody>
          <a:bodyPr vert="horz" lIns="101600" tIns="38100" rIns="76200" bIns="38100" rtlCol="0" anchor="t" anchorCtr="0">
            <a:normAutofit/>
          </a:bodyPr>
          <a:lstStyle>
            <a:lvl1pPr marL="0" marR="0" algn="l" defTabSz="914400" rtl="0" eaLnBrk="1" fontAlgn="auto" latinLnBrk="0" hangingPunct="1">
              <a:lnSpc>
                <a:spcPct val="100000"/>
              </a:lnSpc>
              <a:buNone/>
              <a:defRPr kumimoji="0" lang="zh-CN" altLang="en-US" sz="2400" b="1" i="0" u="none" strike="noStrike" kern="1200" cap="none" spc="200" normalizeH="0" baseline="0" noProof="1">
                <a:solidFill>
                  <a:schemeClr val="tx1">
                    <a:lumMod val="85000"/>
                    <a:lumOff val="15000"/>
                  </a:schemeClr>
                </a:solidFill>
                <a:uFillTx/>
                <a:latin typeface="Arial" panose="020b0604020202020204" pitchFamily="34" charset="0"/>
                <a:ea typeface="楷体" panose="02010609060101010101" pitchFamily="49" charset="-122"/>
                <a:cs typeface="+mj-cs"/>
                <a:sym typeface="+mn-ea"/>
              </a:defRPr>
            </a:lvl1pPr>
          </a:lstStyle>
          <a:p>
            <a:pPr lvl="0"/>
            <a:r>
              <a:rPr>
                <a:sym typeface="+mn-ea"/>
              </a:rPr>
              <a:t>单击此处编辑母版标题样式</a:t>
            </a:r>
            <a:endParaRPr>
              <a:sym typeface="+mn-ea"/>
            </a:endParaRPr>
          </a:p>
        </p:txBody>
      </p:sp>
      <p:sp>
        <p:nvSpPr>
          <p:cNvPr id="3" name="内容占位符 2"/>
          <p:cNvSpPr>
            <a:spLocks noGrp="1"/>
          </p:cNvSpPr>
          <p:nvPr>
            <p:ph idx="1"/>
            <p:custDataLst>
              <p:tags r:id="rId3"/>
            </p:custDataLst>
          </p:nvPr>
        </p:nvSpPr>
        <p:spPr>
          <a:xfrm>
            <a:off x="669882" y="952508"/>
            <a:ext cx="10852237" cy="5388907"/>
          </a:xfrm>
        </p:spPr>
        <p:txBody>
          <a:bodyPr vert="horz" lIns="101600" tIns="0" rIns="82550" bIns="0" rtlCol="0">
            <a:norm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85000"/>
                    <a:lumOff val="15000"/>
                  </a:schemeClr>
                </a:solidFill>
                <a:uFillTx/>
                <a:latin typeface="Arial" panose="020b0604020202020204" pitchFamily="34" charset="0"/>
                <a:ea typeface="楷体" panose="02010609060101010101" pitchFamily="49"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85000"/>
                    <a:lumOff val="15000"/>
                  </a:schemeClr>
                </a:solidFill>
                <a:uFillTx/>
                <a:latin typeface="Arial" panose="020b0604020202020204" pitchFamily="34" charset="0"/>
                <a:ea typeface="楷体" panose="02010609060101010101" pitchFamily="49" charset="-122"/>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85000"/>
                    <a:lumOff val="15000"/>
                  </a:schemeClr>
                </a:solidFill>
                <a:uFillTx/>
                <a:latin typeface="Arial" panose="020b0604020202020204" pitchFamily="34" charset="0"/>
                <a:ea typeface="楷体" panose="02010609060101010101" pitchFamily="49" charset="-122"/>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85000"/>
                    <a:lumOff val="15000"/>
                  </a:schemeClr>
                </a:solidFill>
                <a:uFillTx/>
                <a:latin typeface="Arial" panose="020b0604020202020204" pitchFamily="34" charset="0"/>
                <a:ea typeface="楷体" panose="02010609060101010101" pitchFamily="49" charset="-122"/>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85000"/>
                    <a:lumOff val="15000"/>
                  </a:schemeClr>
                </a:solidFill>
                <a:uFillTx/>
                <a:latin typeface="Arial" panose="020b0604020202020204" pitchFamily="34" charset="0"/>
                <a:ea typeface="楷体" panose="02010609060101010101" pitchFamily="49"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4" name="日期占位符 3"/>
          <p:cNvSpPr>
            <a:spLocks noGrp="1"/>
          </p:cNvSpPr>
          <p:nvPr>
            <p:ph type="dt" sz="half" idx="10"/>
            <p:custDataLst>
              <p:tags r:id="rId4"/>
            </p:custDataLst>
          </p:nvPr>
        </p:nvSpPr>
        <p:spPr/>
        <p:txBody>
          <a:bodyPr>
            <a:normAutofit/>
          </a:bodyPr>
          <a:lstStyle>
            <a:lvl1pPr>
              <a:defRPr baseline="0">
                <a:solidFill>
                  <a:schemeClr val="tx1">
                    <a:lumMod val="85000"/>
                    <a:lumOff val="15000"/>
                  </a:schemeClr>
                </a:solidFill>
                <a:latin typeface="Arial" panose="020b0604020202020204" pitchFamily="34" charset="0"/>
                <a:ea typeface="楷体" panose="02010609060101010101" pitchFamily="49" charset="-122"/>
              </a:defRPr>
            </a:lvl1p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5"/>
            </p:custDataLst>
          </p:nvPr>
        </p:nvSpPr>
        <p:spPr/>
        <p:txBody>
          <a:bodyPr>
            <a:normAutofit/>
          </a:bodyPr>
          <a:lstStyle>
            <a:lvl1pPr>
              <a:defRPr baseline="0">
                <a:solidFill>
                  <a:schemeClr val="tx1">
                    <a:lumMod val="85000"/>
                    <a:lumOff val="15000"/>
                  </a:schemeClr>
                </a:solidFill>
                <a:latin typeface="Arial" panose="020b0604020202020204" pitchFamily="34" charset="0"/>
                <a:ea typeface="楷体" panose="02010609060101010101" pitchFamily="49" charset="-122"/>
              </a:defRPr>
            </a:lvl1pPr>
          </a:lstStyle>
          <a:p>
            <a:endParaRPr lang="zh-CN" altLang="en-US"/>
          </a:p>
        </p:txBody>
      </p:sp>
      <p:sp>
        <p:nvSpPr>
          <p:cNvPr id="6" name="灯片编号占位符 5"/>
          <p:cNvSpPr>
            <a:spLocks noGrp="1"/>
          </p:cNvSpPr>
          <p:nvPr>
            <p:ph type="sldNum" sz="quarter" idx="12"/>
            <p:custDataLst>
              <p:tags r:id="rId6"/>
            </p:custDataLst>
          </p:nvPr>
        </p:nvSpPr>
        <p:spPr/>
        <p:txBody>
          <a:bodyPr>
            <a:normAutofit/>
          </a:bodyPr>
          <a:lstStyle>
            <a:lvl1pPr>
              <a:defRPr baseline="0">
                <a:solidFill>
                  <a:schemeClr val="tx1">
                    <a:lumMod val="85000"/>
                    <a:lumOff val="15000"/>
                  </a:schemeClr>
                </a:solidFill>
                <a:latin typeface="Arial" panose="020b0604020202020204" pitchFamily="34" charset="0"/>
                <a:ea typeface="楷体" panose="02010609060101010101" pitchFamily="49" charset="-122"/>
              </a:defRPr>
            </a:lvl1pPr>
          </a:lstStyle>
          <a:p>
            <a:fld id="{49AE70B2-8BF9-45C0-BB95-33D1B9D3A854}" type="slidenum">
              <a:rPr lang="zh-CN" altLang="en-US" smtClean="0"/>
              <a:t>0</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bg>
      <p:bgPr>
        <a:solidFill>
          <a:schemeClr val="bg2"/>
        </a:solidFill>
        <a:effectLst/>
      </p:bgPr>
    </p:bg>
    <p:spTree>
      <p:nvGrpSpPr>
        <p:cNvPr id="1" name=""/>
        <p:cNvGrpSpPr/>
        <p:nvPr>
          <p:custDataLst>
            <p:tags r:id="rId1"/>
          </p:custDataLst>
        </p:nvPr>
      </p:nvGrpSpPr>
      <p:grpSpPr>
        <a:xfrm>
          <a:off x="0" y="0"/>
          <a:ext cx="0" cy="0"/>
        </a:xfrm>
      </p:grpSpPr>
      <p:grpSp>
        <p:nvGrpSpPr>
          <p:cNvPr id="7" name="组合 6"/>
          <p:cNvGrpSpPr/>
          <p:nvPr>
            <p:custDataLst>
              <p:tags r:id="rId2"/>
            </p:custDataLst>
          </p:nvPr>
        </p:nvGrpSpPr>
        <p:grpSpPr>
          <a:xfrm>
            <a:off x="0" y="0"/>
            <a:ext cx="12192000" cy="6858000"/>
            <a:chExt cx="12192000" cy="6858000"/>
          </a:xfrm>
        </p:grpSpPr>
        <p:pic>
          <p:nvPicPr>
            <p:cNvPr id="8" name="图片 7"/>
            <p:cNvPicPr>
              <a:picLocks noChangeAspect="1"/>
            </p:cNvPicPr>
            <p:nvPr>
              <p:custDataLst>
                <p:tags r:id="rId4"/>
              </p:custData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9" name="矩形 8"/>
            <p:cNvSpPr/>
            <p:nvPr>
              <p:custDataLst>
                <p:tags r:id="rId5"/>
              </p:custDataLst>
            </p:nvPr>
          </p:nvSpPr>
          <p:spPr>
            <a:xfrm>
              <a:off x="181429" y="257629"/>
              <a:ext cx="11829143" cy="6342742"/>
            </a:xfrm>
            <a:prstGeom prst="rect">
              <a:avLst/>
            </a:prstGeom>
            <a:solidFill>
              <a:schemeClr val="bg1">
                <a:alpha val="90000"/>
              </a:schemeClr>
            </a:solidFill>
            <a:ln>
              <a:solidFill>
                <a:schemeClr val="accent1"/>
              </a:solidFill>
            </a:ln>
            <a:effectLst>
              <a:outerShdw blurRad="63500" sx="102000" sy="102000" algn="ctr" rotWithShape="0">
                <a:prstClr val="black">
                  <a:alpha val="1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n>
                  <a:solidFill>
                    <a:schemeClr val="accent1"/>
                  </a:solidFill>
                </a:ln>
                <a:latin typeface="Arial" panose="020b0604020202020204" pitchFamily="34" charset="0"/>
                <a:ea typeface="楷体" panose="02010609060101010101" pitchFamily="49" charset="-122"/>
                <a:sym typeface="Arial" panose="020b0604020202020204" pitchFamily="34" charset="0"/>
              </a:endParaRPr>
            </a:p>
          </p:txBody>
        </p:sp>
      </p:grpSp>
      <p:sp>
        <p:nvSpPr>
          <p:cNvPr id="2" name="标题 1"/>
          <p:cNvSpPr>
            <a:spLocks noGrp="1"/>
          </p:cNvSpPr>
          <p:nvPr>
            <p:ph type="title" hasCustomPrompt="1"/>
            <p:custDataLst>
              <p:tags r:id="rId6"/>
            </p:custDataLst>
          </p:nvPr>
        </p:nvSpPr>
        <p:spPr>
          <a:xfrm>
            <a:off x="2229742" y="2804160"/>
            <a:ext cx="7940719" cy="836695"/>
          </a:xfrm>
        </p:spPr>
        <p:txBody>
          <a:bodyPr lIns="91440" tIns="45720" rIns="91440" bIns="45720" anchor="b" anchorCtr="0">
            <a:normAutofit/>
          </a:bodyPr>
          <a:lstStyle>
            <a:lvl1pPr algn="ctr">
              <a:defRPr sz="4000" b="0" u="none" strike="noStrike" kern="1200" cap="none" spc="300" normalizeH="0" baseline="0">
                <a:solidFill>
                  <a:schemeClr val="accent1"/>
                </a:solidFill>
                <a:uFillTx/>
                <a:latin typeface="汉仪尚巍手书W" panose="00020600040101010101" pitchFamily="18" charset="-122"/>
                <a:ea typeface="汉仪尚巍手书W" panose="00020600040101010101" pitchFamily="18" charset="-122"/>
              </a:defRPr>
            </a:lvl1pPr>
          </a:lstStyle>
          <a:p>
            <a:r>
              <a:rPr lang="zh-CN" altLang="en-US"/>
              <a:t>单击此处编辑标题</a:t>
            </a:r>
            <a:endParaRPr lang="zh-CN" altLang="en-US"/>
          </a:p>
        </p:txBody>
      </p:sp>
      <p:sp>
        <p:nvSpPr>
          <p:cNvPr id="3" name="文本占位符 2"/>
          <p:cNvSpPr>
            <a:spLocks noGrp="1"/>
          </p:cNvSpPr>
          <p:nvPr>
            <p:ph type="body" idx="1" hasCustomPrompt="1"/>
            <p:custDataLst>
              <p:tags r:id="rId7"/>
            </p:custDataLst>
          </p:nvPr>
        </p:nvSpPr>
        <p:spPr>
          <a:xfrm>
            <a:off x="2229742" y="3743322"/>
            <a:ext cx="7940719" cy="1222378"/>
          </a:xfrm>
        </p:spPr>
        <p:txBody>
          <a:bodyPr lIns="91440" tIns="45720" rIns="91440" bIns="45720">
            <a:normAutofit/>
          </a:bodyPr>
          <a:lstStyle>
            <a:lvl1pPr marL="0" indent="0" algn="ctr" eaLnBrk="1" fontAlgn="auto" latinLnBrk="0" hangingPunct="1">
              <a:lnSpc>
                <a:spcPct val="100000"/>
              </a:lnSpc>
              <a:spcAft>
                <a:spcPct val="0"/>
              </a:spcAft>
              <a:buNone/>
              <a:defRPr kumimoji="0" lang="zh-CN" altLang="en-US" sz="1800" b="0" i="0" u="none" strike="noStrike" kern="1200" cap="none" spc="150" normalizeH="0" baseline="0" noProof="1">
                <a:solidFill>
                  <a:schemeClr val="tx1">
                    <a:lumMod val="85000"/>
                    <a:lumOff val="15000"/>
                  </a:schemeClr>
                </a:solidFill>
                <a:uFillTx/>
                <a:latin typeface="Arial" panose="020b0604020202020204" pitchFamily="34" charset="0"/>
                <a:ea typeface="楷体" panose="02010609060101010101" pitchFamily="49" charset="-122"/>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单击此处编辑文本</a:t>
            </a:r>
            <a:endParaRPr lang="zh-CN" altLang="en-US"/>
          </a:p>
        </p:txBody>
      </p:sp>
      <p:sp>
        <p:nvSpPr>
          <p:cNvPr id="4" name="日期占位符 3"/>
          <p:cNvSpPr>
            <a:spLocks noGrp="1"/>
          </p:cNvSpPr>
          <p:nvPr>
            <p:ph type="dt" sz="half" idx="10"/>
            <p:custDataLst>
              <p:tags r:id="rId8"/>
            </p:custDataLst>
          </p:nvPr>
        </p:nvSpPr>
        <p:spPr/>
        <p:txBody>
          <a:bodyPr>
            <a:normAutofit/>
          </a:bodyPr>
          <a:lstStyle>
            <a:lvl1pPr>
              <a:defRPr baseline="0">
                <a:solidFill>
                  <a:schemeClr val="tx1">
                    <a:lumMod val="85000"/>
                    <a:lumOff val="15000"/>
                  </a:schemeClr>
                </a:solidFill>
                <a:latin typeface="Arial" panose="020b0604020202020204" pitchFamily="34" charset="0"/>
                <a:ea typeface="楷体" panose="02010609060101010101" pitchFamily="49" charset="-122"/>
              </a:defRPr>
            </a:lvl1p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9"/>
            </p:custDataLst>
          </p:nvPr>
        </p:nvSpPr>
        <p:spPr/>
        <p:txBody>
          <a:bodyPr>
            <a:normAutofit/>
          </a:bodyPr>
          <a:lstStyle>
            <a:lvl1pPr>
              <a:defRPr baseline="0">
                <a:solidFill>
                  <a:schemeClr val="tx1">
                    <a:lumMod val="85000"/>
                    <a:lumOff val="15000"/>
                  </a:schemeClr>
                </a:solidFill>
                <a:latin typeface="Arial" panose="020b0604020202020204" pitchFamily="34" charset="0"/>
                <a:ea typeface="楷体" panose="02010609060101010101" pitchFamily="49" charset="-122"/>
              </a:defRPr>
            </a:lvl1pPr>
          </a:lstStyle>
          <a:p>
            <a:endParaRPr lang="zh-CN" altLang="en-US"/>
          </a:p>
        </p:txBody>
      </p:sp>
      <p:sp>
        <p:nvSpPr>
          <p:cNvPr id="6" name="灯片编号占位符 5"/>
          <p:cNvSpPr>
            <a:spLocks noGrp="1"/>
          </p:cNvSpPr>
          <p:nvPr>
            <p:ph type="sldNum" sz="quarter" idx="12"/>
            <p:custDataLst>
              <p:tags r:id="rId10"/>
            </p:custDataLst>
          </p:nvPr>
        </p:nvSpPr>
        <p:spPr/>
        <p:txBody>
          <a:bodyPr>
            <a:normAutofit/>
          </a:bodyPr>
          <a:lstStyle>
            <a:lvl1pPr>
              <a:defRPr baseline="0">
                <a:solidFill>
                  <a:schemeClr val="tx1">
                    <a:lumMod val="85000"/>
                    <a:lumOff val="15000"/>
                  </a:schemeClr>
                </a:solidFill>
                <a:latin typeface="Arial" panose="020b0604020202020204" pitchFamily="34" charset="0"/>
                <a:ea typeface="楷体" panose="02010609060101010101" pitchFamily="49" charset="-122"/>
              </a:defRPr>
            </a:lvl1pPr>
          </a:lstStyle>
          <a:p>
            <a:fld id="{49AE70B2-8BF9-45C0-BB95-33D1B9D3A854}" type="slidenum">
              <a:rPr lang="zh-CN" altLang="en-US" smtClean="0"/>
              <a:t>0</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bg>
      <p:bgPr>
        <a:solidFill>
          <a:schemeClr val="bg2"/>
        </a:solidFill>
        <a:effectLst/>
      </p:bgPr>
    </p:bg>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669882" y="443234"/>
            <a:ext cx="10852237" cy="441964"/>
          </a:xfrm>
        </p:spPr>
        <p:txBody>
          <a:bodyPr vert="horz" lIns="101600" tIns="38100" rIns="76200" bIns="38100" rtlCol="0" anchor="t" anchorCtr="0">
            <a:norm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a:solidFill>
                  <a:schemeClr val="tx1"/>
                </a:solidFill>
                <a:uFillTx/>
                <a:latin typeface="Arial" panose="020b0604020202020204" pitchFamily="34" charset="0"/>
                <a:ea typeface="楷体" panose="02010609060101010101" pitchFamily="49" charset="-122"/>
                <a:cs typeface="+mj-cs"/>
                <a:sym typeface="+mn-ea"/>
              </a:defRPr>
            </a:lvl1pPr>
          </a:lstStyle>
          <a:p>
            <a:pPr lvl="0"/>
            <a:r>
              <a:rPr>
                <a:sym typeface="+mn-ea"/>
              </a:rPr>
              <a:t>单击此处编辑母版标题样式</a:t>
            </a:r>
            <a:endParaRPr>
              <a:sym typeface="+mn-ea"/>
            </a:endParaRPr>
          </a:p>
        </p:txBody>
      </p:sp>
      <p:sp>
        <p:nvSpPr>
          <p:cNvPr id="3" name="内容占位符 2"/>
          <p:cNvSpPr>
            <a:spLocks noGrp="1"/>
          </p:cNvSpPr>
          <p:nvPr>
            <p:ph sz="half" idx="1"/>
            <p:custDataLst>
              <p:tags r:id="rId3"/>
            </p:custDataLst>
          </p:nvPr>
        </p:nvSpPr>
        <p:spPr>
          <a:xfrm>
            <a:off x="669930" y="952508"/>
            <a:ext cx="5283242" cy="5388907"/>
          </a:xfrm>
        </p:spPr>
        <p:txBody>
          <a:bodyPr vert="horz" lIns="101600" tIns="0" rIns="82550" bIns="0" rtlCol="0">
            <a:norm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楷体" panose="02010609060101010101" pitchFamily="49"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solidFill>
                <a:uFillTx/>
                <a:latin typeface="Arial" panose="020b0604020202020204" pitchFamily="34" charset="0"/>
                <a:ea typeface="楷体" panose="02010609060101010101" pitchFamily="49" charset="-122"/>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楷体" panose="02010609060101010101" pitchFamily="49" charset="-122"/>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楷体" panose="02010609060101010101" pitchFamily="49" charset="-122"/>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楷体" panose="02010609060101010101" pitchFamily="49"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4" name="内容占位符 3"/>
          <p:cNvSpPr>
            <a:spLocks noGrp="1"/>
          </p:cNvSpPr>
          <p:nvPr>
            <p:ph sz="half" idx="2"/>
            <p:custDataLst>
              <p:tags r:id="rId4"/>
            </p:custDataLst>
          </p:nvPr>
        </p:nvSpPr>
        <p:spPr>
          <a:xfrm>
            <a:off x="6238877" y="952508"/>
            <a:ext cx="5283242" cy="5388907"/>
          </a:xfrm>
        </p:spPr>
        <p:txBody>
          <a:bodyPr>
            <a:normAutofit/>
          </a:bodyPr>
          <a:lstStyle>
            <a:lvl1pPr>
              <a:defRPr sz="1600" baseline="0">
                <a:latin typeface="Arial" panose="020b0604020202020204" pitchFamily="34" charset="0"/>
                <a:ea typeface="楷体" panose="02010609060101010101" pitchFamily="49" charset="-122"/>
              </a:defRPr>
            </a:lvl1pPr>
            <a:lvl2pPr>
              <a:defRPr sz="1600" baseline="0">
                <a:latin typeface="Arial" panose="020b0604020202020204" pitchFamily="34" charset="0"/>
                <a:ea typeface="楷体" panose="02010609060101010101" pitchFamily="49" charset="-122"/>
              </a:defRPr>
            </a:lvl2pPr>
            <a:lvl3pPr>
              <a:defRPr sz="1600" baseline="0">
                <a:latin typeface="Arial" panose="020b0604020202020204" pitchFamily="34" charset="0"/>
                <a:ea typeface="楷体" panose="02010609060101010101" pitchFamily="49" charset="-122"/>
              </a:defRPr>
            </a:lvl3pPr>
            <a:lvl4pPr>
              <a:defRPr sz="1600" baseline="0">
                <a:latin typeface="Arial" panose="020b0604020202020204" pitchFamily="34" charset="0"/>
                <a:ea typeface="楷体" panose="02010609060101010101" pitchFamily="49" charset="-122"/>
              </a:defRPr>
            </a:lvl4pPr>
            <a:lvl5pPr>
              <a:defRPr sz="1600" baseline="0">
                <a:latin typeface="Arial" panose="020b0604020202020204" pitchFamily="34" charset="0"/>
                <a:ea typeface="楷体" panose="02010609060101010101" pitchFamily="49" charset="-122"/>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custDataLst>
              <p:tags r:id="rId5"/>
            </p:custDataLst>
          </p:nvPr>
        </p:nvSpPr>
        <p:spPr/>
        <p:txBody>
          <a:bodyPr>
            <a:normAutofit/>
          </a:bodyPr>
          <a:lstStyle>
            <a:lvl1pPr>
              <a:defRPr baseline="0">
                <a:latin typeface="Arial" panose="020b0604020202020204" pitchFamily="34" charset="0"/>
                <a:ea typeface="楷体" panose="02010609060101010101" pitchFamily="49" charset="-122"/>
              </a:defRPr>
            </a:lvl1pPr>
          </a:lstStyle>
          <a:p>
            <a:fld id="{760FBDFE-C587-4B4C-A407-44438C67B59E}" type="datetimeFigureOut">
              <a:rPr lang="zh-CN" altLang="en-US" smtClean="0"/>
              <a:t/>
            </a:fld>
            <a:endParaRPr lang="zh-CN" altLang="en-US"/>
          </a:p>
        </p:txBody>
      </p:sp>
      <p:sp>
        <p:nvSpPr>
          <p:cNvPr id="6" name="页脚占位符 5"/>
          <p:cNvSpPr>
            <a:spLocks noGrp="1"/>
          </p:cNvSpPr>
          <p:nvPr>
            <p:ph type="ftr" sz="quarter" idx="11"/>
            <p:custDataLst>
              <p:tags r:id="rId6"/>
            </p:custDataLst>
          </p:nvPr>
        </p:nvSpPr>
        <p:spPr/>
        <p:txBody>
          <a:bodyPr>
            <a:normAutofit/>
          </a:bodyPr>
          <a:lstStyle>
            <a:lvl1pPr>
              <a:defRPr baseline="0">
                <a:latin typeface="Arial" panose="020b0604020202020204" pitchFamily="34" charset="0"/>
                <a:ea typeface="楷体" panose="02010609060101010101" pitchFamily="49" charset="-122"/>
              </a:defRPr>
            </a:lvl1pPr>
          </a:lstStyle>
          <a:p>
            <a:endParaRPr lang="zh-CN" altLang="en-US"/>
          </a:p>
        </p:txBody>
      </p:sp>
      <p:sp>
        <p:nvSpPr>
          <p:cNvPr id="7" name="灯片编号占位符 6"/>
          <p:cNvSpPr>
            <a:spLocks noGrp="1"/>
          </p:cNvSpPr>
          <p:nvPr>
            <p:ph type="sldNum" sz="quarter" idx="12"/>
            <p:custDataLst>
              <p:tags r:id="rId7"/>
            </p:custDataLst>
          </p:nvPr>
        </p:nvSpPr>
        <p:spPr/>
        <p:txBody>
          <a:bodyPr>
            <a:normAutofit/>
          </a:bodyPr>
          <a:lstStyle>
            <a:lvl1pPr>
              <a:defRPr baseline="0">
                <a:latin typeface="Arial" panose="020b0604020202020204" pitchFamily="34" charset="0"/>
                <a:ea typeface="楷体" panose="02010609060101010101" pitchFamily="49" charset="-122"/>
              </a:defRPr>
            </a:lvl1pPr>
          </a:lstStyle>
          <a:p>
            <a:fld id="{49AE70B2-8BF9-45C0-BB95-33D1B9D3A854}" type="slidenum">
              <a:rPr lang="zh-CN" altLang="en-US" smtClean="0"/>
              <a:t>0</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bg>
      <p:bgPr>
        <a:solidFill>
          <a:schemeClr val="bg2"/>
        </a:solidFill>
        <a:effectLst/>
      </p:bgPr>
    </p:bg>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669882" y="443234"/>
            <a:ext cx="10852237" cy="441964"/>
          </a:xfrm>
        </p:spPr>
        <p:txBody>
          <a:bodyPr vert="horz" lIns="101600" tIns="38100" rIns="76200" bIns="38100" rtlCol="0" anchor="t" anchorCtr="0">
            <a:norm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a:solidFill>
                  <a:schemeClr val="tx1">
                    <a:lumMod val="85000"/>
                    <a:lumOff val="15000"/>
                  </a:schemeClr>
                </a:solidFill>
                <a:uFillTx/>
                <a:latin typeface="Arial" panose="020b0604020202020204" pitchFamily="34" charset="0"/>
                <a:ea typeface="楷体" panose="02010609060101010101" pitchFamily="49" charset="-122"/>
                <a:cs typeface="+mj-cs"/>
                <a:sym typeface="+mn-ea"/>
              </a:defRPr>
            </a:lvl1pPr>
          </a:lstStyle>
          <a:p>
            <a:pPr lvl="0"/>
            <a:r>
              <a:rPr>
                <a:sym typeface="+mn-ea"/>
              </a:rPr>
              <a:t>单击此处编辑母版标题样式</a:t>
            </a:r>
            <a:endParaRPr>
              <a:sym typeface="+mn-ea"/>
            </a:endParaRPr>
          </a:p>
        </p:txBody>
      </p:sp>
      <p:sp>
        <p:nvSpPr>
          <p:cNvPr id="3" name="文本占位符 2"/>
          <p:cNvSpPr>
            <a:spLocks noGrp="1"/>
          </p:cNvSpPr>
          <p:nvPr>
            <p:ph type="body" idx="1" hasCustomPrompt="1"/>
            <p:custDataLst>
              <p:tags r:id="rId3"/>
            </p:custDataLst>
          </p:nvPr>
        </p:nvSpPr>
        <p:spPr>
          <a:xfrm>
            <a:off x="669930" y="952508"/>
            <a:ext cx="5283242" cy="381003"/>
          </a:xfrm>
        </p:spPr>
        <p:txBody>
          <a:bodyPr lIns="101600" tIns="38100" rIns="76200" bIns="38100" anchor="t" anchorCtr="0">
            <a:normAutofit/>
          </a:bodyPr>
          <a:lstStyle>
            <a:lvl1pPr marL="0" indent="0" eaLnBrk="1" fontAlgn="auto" latinLnBrk="0" hangingPunct="1">
              <a:lnSpc>
                <a:spcPct val="100000"/>
              </a:lnSpc>
              <a:spcAft>
                <a:spcPct val="0"/>
              </a:spcAft>
              <a:buNone/>
              <a:defRPr sz="2000" b="0" u="none" strike="noStrike" kern="1200" cap="none" spc="200" normalizeH="0" baseline="0">
                <a:solidFill>
                  <a:schemeClr val="tx1">
                    <a:lumMod val="85000"/>
                    <a:lumOff val="15000"/>
                  </a:schemeClr>
                </a:solidFill>
                <a:uFillTx/>
                <a:latin typeface="Arial" panose="020b0604020202020204" pitchFamily="34" charset="0"/>
                <a:ea typeface="楷体" panose="02010609060101010101" pitchFamily="49"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单击此处编辑文本</a:t>
            </a:r>
            <a:endParaRPr lang="zh-CN" altLang="en-US"/>
          </a:p>
        </p:txBody>
      </p:sp>
      <p:sp>
        <p:nvSpPr>
          <p:cNvPr id="4" name="内容占位符 3"/>
          <p:cNvSpPr>
            <a:spLocks noGrp="1"/>
          </p:cNvSpPr>
          <p:nvPr>
            <p:ph sz="half" idx="2"/>
            <p:custDataLst>
              <p:tags r:id="rId4"/>
            </p:custDataLst>
          </p:nvPr>
        </p:nvSpPr>
        <p:spPr>
          <a:xfrm>
            <a:off x="669925" y="1406525"/>
            <a:ext cx="5283200" cy="4934752"/>
          </a:xfrm>
        </p:spPr>
        <p:txBody>
          <a:bodyPr vert="horz" lIns="101600" tIns="0" rIns="82550" bIns="0" rtlCol="0">
            <a:norm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85000"/>
                    <a:lumOff val="15000"/>
                  </a:schemeClr>
                </a:solidFill>
                <a:uFillTx/>
                <a:latin typeface="Arial" panose="020b0604020202020204" pitchFamily="34" charset="0"/>
                <a:ea typeface="楷体" panose="02010609060101010101" pitchFamily="49"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85000"/>
                    <a:lumOff val="15000"/>
                  </a:schemeClr>
                </a:solidFill>
                <a:uFillTx/>
                <a:latin typeface="Arial" panose="020b0604020202020204" pitchFamily="34" charset="0"/>
                <a:ea typeface="楷体" panose="02010609060101010101" pitchFamily="49" charset="-122"/>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85000"/>
                    <a:lumOff val="15000"/>
                  </a:schemeClr>
                </a:solidFill>
                <a:uFillTx/>
                <a:latin typeface="Arial" panose="020b0604020202020204" pitchFamily="34" charset="0"/>
                <a:ea typeface="楷体" panose="02010609060101010101" pitchFamily="49" charset="-122"/>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85000"/>
                    <a:lumOff val="15000"/>
                  </a:schemeClr>
                </a:solidFill>
                <a:uFillTx/>
                <a:latin typeface="Arial" panose="020b0604020202020204" pitchFamily="34" charset="0"/>
                <a:ea typeface="楷体" panose="02010609060101010101" pitchFamily="49" charset="-122"/>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85000"/>
                    <a:lumOff val="15000"/>
                  </a:schemeClr>
                </a:solidFill>
                <a:uFillTx/>
                <a:latin typeface="Arial" panose="020b0604020202020204" pitchFamily="34" charset="0"/>
                <a:ea typeface="楷体" panose="02010609060101010101" pitchFamily="49"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5" name="文本占位符 4"/>
          <p:cNvSpPr>
            <a:spLocks noGrp="1"/>
          </p:cNvSpPr>
          <p:nvPr>
            <p:ph type="body" sz="quarter" idx="3" hasCustomPrompt="1"/>
            <p:custDataLst>
              <p:tags r:id="rId5"/>
            </p:custDataLst>
          </p:nvPr>
        </p:nvSpPr>
        <p:spPr>
          <a:xfrm>
            <a:off x="6235750" y="952508"/>
            <a:ext cx="5283242" cy="381003"/>
          </a:xfrm>
        </p:spPr>
        <p:txBody>
          <a:bodyPr vert="horz" lIns="101600" tIns="38100" rIns="76200" bIns="38100" rtlCol="0" anchor="t" anchorCtr="0">
            <a:normAutofit/>
          </a:bodyPr>
          <a:lstStyle>
            <a:lvl1pPr marL="0" marR="0" lvl="0" indent="0" algn="l" defTabSz="914400" rtl="0" eaLnBrk="1" fontAlgn="auto" latinLnBrk="0" hangingPunct="1">
              <a:lnSpc>
                <a:spcPct val="100000"/>
              </a:lnSpc>
              <a:spcBef>
                <a:spcPct val="0"/>
              </a:spcBef>
              <a:spcAft>
                <a:spcPct val="0"/>
              </a:spcAft>
              <a:buFont typeface="Arial" panose="020b0604020202020204" pitchFamily="34" charset="0"/>
              <a:buNone/>
              <a:defRPr kumimoji="0" lang="zh-CN" altLang="en-US" sz="2000" b="0" i="0" u="none" strike="noStrike" kern="1200" cap="none" spc="200" normalizeH="0" baseline="0" noProof="1">
                <a:solidFill>
                  <a:schemeClr val="tx1">
                    <a:lumMod val="85000"/>
                    <a:lumOff val="15000"/>
                  </a:schemeClr>
                </a:solidFill>
                <a:uFillTx/>
                <a:latin typeface="Arial" panose="020b0604020202020204" pitchFamily="34" charset="0"/>
                <a:ea typeface="楷体" panose="02010609060101010101" pitchFamily="49" charset="-122"/>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6"/>
            </p:custDataLst>
          </p:nvPr>
        </p:nvSpPr>
        <p:spPr>
          <a:xfrm>
            <a:off x="6235750" y="1406525"/>
            <a:ext cx="5283242" cy="4934752"/>
          </a:xfrm>
        </p:spPr>
        <p:txBody>
          <a:bodyPr vert="horz" lIns="101600" tIns="0" rIns="82550" bIns="0" rtlCol="0">
            <a:norm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85000"/>
                    <a:lumOff val="15000"/>
                  </a:schemeClr>
                </a:solidFill>
                <a:uFillTx/>
                <a:latin typeface="Arial" panose="020b0604020202020204" pitchFamily="34" charset="0"/>
                <a:ea typeface="楷体" panose="02010609060101010101" pitchFamily="49"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85000"/>
                    <a:lumOff val="15000"/>
                  </a:schemeClr>
                </a:solidFill>
                <a:uFillTx/>
                <a:latin typeface="Arial" panose="020b0604020202020204" pitchFamily="34" charset="0"/>
                <a:ea typeface="楷体" panose="02010609060101010101" pitchFamily="49" charset="-122"/>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85000"/>
                    <a:lumOff val="15000"/>
                  </a:schemeClr>
                </a:solidFill>
                <a:uFillTx/>
                <a:latin typeface="Arial" panose="020b0604020202020204" pitchFamily="34" charset="0"/>
                <a:ea typeface="楷体" panose="02010609060101010101" pitchFamily="49" charset="-122"/>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85000"/>
                    <a:lumOff val="15000"/>
                  </a:schemeClr>
                </a:solidFill>
                <a:uFillTx/>
                <a:latin typeface="Arial" panose="020b0604020202020204" pitchFamily="34" charset="0"/>
                <a:ea typeface="楷体" panose="02010609060101010101" pitchFamily="49" charset="-122"/>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85000"/>
                    <a:lumOff val="15000"/>
                  </a:schemeClr>
                </a:solidFill>
                <a:uFillTx/>
                <a:latin typeface="Arial" panose="020b0604020202020204" pitchFamily="34" charset="0"/>
                <a:ea typeface="楷体" panose="02010609060101010101" pitchFamily="49"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7" name="日期占位符 6"/>
          <p:cNvSpPr>
            <a:spLocks noGrp="1"/>
          </p:cNvSpPr>
          <p:nvPr>
            <p:ph type="dt" sz="half" idx="10"/>
            <p:custDataLst>
              <p:tags r:id="rId7"/>
            </p:custDataLst>
          </p:nvPr>
        </p:nvSpPr>
        <p:spPr/>
        <p:txBody>
          <a:bodyPr>
            <a:normAutofit/>
          </a:bodyPr>
          <a:lstStyle>
            <a:lvl1pPr>
              <a:defRPr baseline="0">
                <a:solidFill>
                  <a:schemeClr val="tx1">
                    <a:lumMod val="85000"/>
                    <a:lumOff val="15000"/>
                  </a:schemeClr>
                </a:solidFill>
                <a:latin typeface="Arial" panose="020b0604020202020204" pitchFamily="34" charset="0"/>
                <a:ea typeface="楷体" panose="02010609060101010101" pitchFamily="49" charset="-122"/>
              </a:defRPr>
            </a:lvl1pPr>
          </a:lstStyle>
          <a:p>
            <a:fld id="{760FBDFE-C587-4B4C-A407-44438C67B59E}" type="datetimeFigureOut">
              <a:rPr lang="zh-CN" altLang="en-US" smtClean="0"/>
              <a:t/>
            </a:fld>
            <a:endParaRPr lang="zh-CN" altLang="en-US"/>
          </a:p>
        </p:txBody>
      </p:sp>
      <p:sp>
        <p:nvSpPr>
          <p:cNvPr id="8" name="页脚占位符 7"/>
          <p:cNvSpPr>
            <a:spLocks noGrp="1"/>
          </p:cNvSpPr>
          <p:nvPr>
            <p:ph type="ftr" sz="quarter" idx="11"/>
            <p:custDataLst>
              <p:tags r:id="rId8"/>
            </p:custDataLst>
          </p:nvPr>
        </p:nvSpPr>
        <p:spPr/>
        <p:txBody>
          <a:bodyPr>
            <a:normAutofit/>
          </a:bodyPr>
          <a:lstStyle>
            <a:lvl1pPr>
              <a:defRPr baseline="0">
                <a:solidFill>
                  <a:schemeClr val="tx1">
                    <a:lumMod val="85000"/>
                    <a:lumOff val="15000"/>
                  </a:schemeClr>
                </a:solidFill>
                <a:latin typeface="Arial" panose="020b0604020202020204" pitchFamily="34" charset="0"/>
                <a:ea typeface="楷体" panose="02010609060101010101" pitchFamily="49" charset="-122"/>
              </a:defRPr>
            </a:lvl1pPr>
          </a:lstStyle>
          <a:p>
            <a:endParaRPr lang="zh-CN" altLang="en-US"/>
          </a:p>
        </p:txBody>
      </p:sp>
      <p:sp>
        <p:nvSpPr>
          <p:cNvPr id="9" name="灯片编号占位符 8"/>
          <p:cNvSpPr>
            <a:spLocks noGrp="1"/>
          </p:cNvSpPr>
          <p:nvPr>
            <p:ph type="sldNum" sz="quarter" idx="12"/>
            <p:custDataLst>
              <p:tags r:id="rId9"/>
            </p:custDataLst>
          </p:nvPr>
        </p:nvSpPr>
        <p:spPr/>
        <p:txBody>
          <a:bodyPr>
            <a:normAutofit/>
          </a:bodyPr>
          <a:lstStyle>
            <a:lvl1pPr>
              <a:defRPr baseline="0">
                <a:solidFill>
                  <a:schemeClr val="tx1">
                    <a:lumMod val="85000"/>
                    <a:lumOff val="15000"/>
                  </a:schemeClr>
                </a:solidFill>
                <a:latin typeface="Arial" panose="020b0604020202020204" pitchFamily="34" charset="0"/>
                <a:ea typeface="楷体" panose="02010609060101010101" pitchFamily="49" charset="-122"/>
              </a:defRPr>
            </a:lvl1pPr>
          </a:lstStyle>
          <a:p>
            <a:fld id="{49AE70B2-8BF9-45C0-BB95-33D1B9D3A854}" type="slidenum">
              <a:rPr lang="zh-CN" altLang="en-US" smtClean="0"/>
              <a:t>0</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bg>
      <p:bgPr>
        <a:solidFill>
          <a:schemeClr val="bg2"/>
        </a:solidFill>
        <a:effectLst/>
      </p:bgPr>
    </p:bg>
    <p:spTree>
      <p:nvGrpSpPr>
        <p:cNvPr id="1" name=""/>
        <p:cNvGrpSpPr/>
        <p:nvPr>
          <p:custDataLst>
            <p:tags r:id="rId1"/>
          </p:custDataLst>
        </p:nvPr>
      </p:nvGrpSpPr>
      <p:grpSpPr>
        <a:xfrm>
          <a:off x="0" y="0"/>
          <a:ext cx="0" cy="0"/>
        </a:xfrm>
      </p:grpSpPr>
      <p:grpSp>
        <p:nvGrpSpPr>
          <p:cNvPr id="6" name="组合 5"/>
          <p:cNvGrpSpPr/>
          <p:nvPr>
            <p:custDataLst>
              <p:tags r:id="rId2"/>
            </p:custDataLst>
          </p:nvPr>
        </p:nvGrpSpPr>
        <p:grpSpPr>
          <a:xfrm>
            <a:off x="0" y="0"/>
            <a:ext cx="12192000" cy="6858000"/>
            <a:chExt cx="12192000" cy="6858000"/>
          </a:xfrm>
        </p:grpSpPr>
        <p:pic>
          <p:nvPicPr>
            <p:cNvPr id="7" name="图片 6"/>
            <p:cNvPicPr>
              <a:picLocks noChangeAspect="1"/>
            </p:cNvPicPr>
            <p:nvPr>
              <p:custDataLst>
                <p:tags r:id="rId4"/>
              </p:custData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8" name="矩形 7"/>
            <p:cNvSpPr/>
            <p:nvPr>
              <p:custDataLst>
                <p:tags r:id="rId5"/>
              </p:custDataLst>
            </p:nvPr>
          </p:nvSpPr>
          <p:spPr>
            <a:xfrm>
              <a:off x="181429" y="257629"/>
              <a:ext cx="11829143" cy="6342742"/>
            </a:xfrm>
            <a:prstGeom prst="rect">
              <a:avLst/>
            </a:prstGeom>
            <a:solidFill>
              <a:schemeClr val="bg1">
                <a:alpha val="90000"/>
              </a:schemeClr>
            </a:solidFill>
            <a:ln>
              <a:solidFill>
                <a:schemeClr val="accent1"/>
              </a:solidFill>
            </a:ln>
            <a:effectLst>
              <a:outerShdw blurRad="63500" sx="102000" sy="102000" algn="ctr" rotWithShape="0">
                <a:prstClr val="black">
                  <a:alpha val="1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n>
                  <a:solidFill>
                    <a:schemeClr val="accent1"/>
                  </a:solidFill>
                </a:ln>
                <a:latin typeface="Arial" panose="020b0604020202020204" pitchFamily="34" charset="0"/>
                <a:ea typeface="楷体" panose="02010609060101010101" pitchFamily="49" charset="-122"/>
                <a:sym typeface="Arial" panose="020b0604020202020204" pitchFamily="34" charset="0"/>
              </a:endParaRPr>
            </a:p>
          </p:txBody>
        </p:sp>
      </p:grpSp>
      <p:sp>
        <p:nvSpPr>
          <p:cNvPr id="2" name="标题 1"/>
          <p:cNvSpPr>
            <a:spLocks noGrp="1"/>
          </p:cNvSpPr>
          <p:nvPr>
            <p:ph type="title" hasCustomPrompt="1"/>
            <p:custDataLst>
              <p:tags r:id="rId6"/>
            </p:custDataLst>
          </p:nvPr>
        </p:nvSpPr>
        <p:spPr/>
        <p:txBody>
          <a:bodyPr vert="horz" lIns="91440" tIns="45720" rIns="91440" bIns="45720" rtlCol="0" anchor="t" anchorCtr="0">
            <a:norm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a:solidFill>
                  <a:schemeClr val="tx1">
                    <a:lumMod val="85000"/>
                    <a:lumOff val="15000"/>
                  </a:schemeClr>
                </a:solidFill>
                <a:uFillTx/>
                <a:latin typeface="Arial" panose="020b0604020202020204" pitchFamily="34" charset="0"/>
                <a:ea typeface="楷体" panose="02010609060101010101" pitchFamily="49" charset="-122"/>
                <a:cs typeface="+mj-cs"/>
                <a:sym typeface="+mn-ea"/>
              </a:defRPr>
            </a:lvl1pPr>
          </a:lstStyle>
          <a:p>
            <a:pPr lvl="0"/>
            <a:r>
              <a:rPr>
                <a:sym typeface="+mn-ea"/>
              </a:rPr>
              <a:t>单击此处编辑标题</a:t>
            </a:r>
            <a:endParaRPr>
              <a:sym typeface="+mn-ea"/>
            </a:endParaRPr>
          </a:p>
        </p:txBody>
      </p:sp>
      <p:sp>
        <p:nvSpPr>
          <p:cNvPr id="3" name="日期占位符 2"/>
          <p:cNvSpPr>
            <a:spLocks noGrp="1"/>
          </p:cNvSpPr>
          <p:nvPr>
            <p:ph type="dt" sz="half" idx="10"/>
            <p:custDataLst>
              <p:tags r:id="rId7"/>
            </p:custDataLst>
          </p:nvPr>
        </p:nvSpPr>
        <p:spPr/>
        <p:txBody>
          <a:bodyPr>
            <a:normAutofit/>
          </a:bodyPr>
          <a:lstStyle>
            <a:lvl1pPr>
              <a:defRPr baseline="0">
                <a:solidFill>
                  <a:schemeClr val="tx1">
                    <a:lumMod val="85000"/>
                    <a:lumOff val="15000"/>
                  </a:schemeClr>
                </a:solidFill>
                <a:latin typeface="Arial" panose="020b0604020202020204" pitchFamily="34" charset="0"/>
                <a:ea typeface="楷体" panose="02010609060101010101" pitchFamily="49" charset="-122"/>
              </a:defRPr>
            </a:lvl1p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8"/>
            </p:custDataLst>
          </p:nvPr>
        </p:nvSpPr>
        <p:spPr/>
        <p:txBody>
          <a:bodyPr>
            <a:normAutofit/>
          </a:bodyPr>
          <a:lstStyle>
            <a:lvl1pPr>
              <a:defRPr baseline="0">
                <a:solidFill>
                  <a:schemeClr val="tx1">
                    <a:lumMod val="85000"/>
                    <a:lumOff val="15000"/>
                  </a:schemeClr>
                </a:solidFill>
                <a:latin typeface="Arial" panose="020b0604020202020204" pitchFamily="34" charset="0"/>
                <a:ea typeface="楷体" panose="02010609060101010101" pitchFamily="49" charset="-122"/>
              </a:defRPr>
            </a:lvl1pPr>
          </a:lstStyle>
          <a:p>
            <a:endParaRPr lang="zh-CN" altLang="en-US"/>
          </a:p>
        </p:txBody>
      </p:sp>
      <p:sp>
        <p:nvSpPr>
          <p:cNvPr id="5" name="灯片编号占位符 4"/>
          <p:cNvSpPr>
            <a:spLocks noGrp="1"/>
          </p:cNvSpPr>
          <p:nvPr>
            <p:ph type="sldNum" sz="quarter" idx="12"/>
            <p:custDataLst>
              <p:tags r:id="rId9"/>
            </p:custDataLst>
          </p:nvPr>
        </p:nvSpPr>
        <p:spPr/>
        <p:txBody>
          <a:bodyPr>
            <a:normAutofit/>
          </a:bodyPr>
          <a:lstStyle>
            <a:lvl1pPr>
              <a:defRPr baseline="0">
                <a:solidFill>
                  <a:schemeClr val="tx1">
                    <a:lumMod val="85000"/>
                    <a:lumOff val="15000"/>
                  </a:schemeClr>
                </a:solidFill>
                <a:latin typeface="Arial" panose="020b0604020202020204" pitchFamily="34" charset="0"/>
                <a:ea typeface="楷体" panose="02010609060101010101" pitchFamily="49" charset="-122"/>
              </a:defRPr>
            </a:lvl1pPr>
          </a:lstStyle>
          <a:p>
            <a:fld id="{49AE70B2-8BF9-45C0-BB95-33D1B9D3A854}" type="slidenum">
              <a:rPr lang="zh-CN" altLang="en-US" smtClean="0"/>
              <a:t>0</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bg>
      <p:bgPr>
        <a:solidFill>
          <a:schemeClr val="bg2"/>
        </a:solidFill>
        <a:effectLst/>
      </p:bgPr>
    </p:bg>
    <p:spTree>
      <p:nvGrpSpPr>
        <p:cNvPr id="1" name=""/>
        <p:cNvGrpSpPr/>
        <p:nvPr>
          <p:custDataLst>
            <p:tags r:id="rId1"/>
          </p:custDataLst>
        </p:nvPr>
      </p:nvGrpSpPr>
      <p:grpSpPr>
        <a:xfrm>
          <a:off x="0" y="0"/>
          <a:ext cx="0" cy="0"/>
        </a:xfrm>
      </p:grpSpPr>
      <p:sp>
        <p:nvSpPr>
          <p:cNvPr id="2" name="日期占位符 1"/>
          <p:cNvSpPr>
            <a:spLocks noGrp="1"/>
          </p:cNvSpPr>
          <p:nvPr>
            <p:ph type="dt" sz="half" idx="10"/>
            <p:custDataLst>
              <p:tags r:id="rId2"/>
            </p:custDataLst>
          </p:nvPr>
        </p:nvSpPr>
        <p:spPr/>
        <p:txBody>
          <a:bodyPr/>
          <a:lstStyle>
            <a:lvl1pPr>
              <a:defRPr baseline="0">
                <a:solidFill>
                  <a:schemeClr val="tx1">
                    <a:lumMod val="85000"/>
                    <a:lumOff val="15000"/>
                  </a:schemeClr>
                </a:solidFill>
                <a:ea typeface="楷体" panose="02010609060101010101" pitchFamily="49" charset="-122"/>
              </a:defRPr>
            </a:lvl1pPr>
          </a:lstStyle>
          <a:p>
            <a:fld id="{760FBDFE-C587-4B4C-A407-44438C67B59E}" type="datetimeFigureOut">
              <a:rPr lang="zh-CN" altLang="en-US" smtClean="0"/>
              <a:t/>
            </a:fld>
            <a:endParaRPr lang="zh-CN" altLang="en-US"/>
          </a:p>
        </p:txBody>
      </p:sp>
      <p:sp>
        <p:nvSpPr>
          <p:cNvPr id="3" name="页脚占位符 2"/>
          <p:cNvSpPr>
            <a:spLocks noGrp="1"/>
          </p:cNvSpPr>
          <p:nvPr>
            <p:ph type="ftr" sz="quarter" idx="11"/>
            <p:custDataLst>
              <p:tags r:id="rId3"/>
            </p:custDataLst>
          </p:nvPr>
        </p:nvSpPr>
        <p:spPr/>
        <p:txBody>
          <a:bodyPr/>
          <a:lstStyle>
            <a:lvl1pPr>
              <a:defRPr baseline="0">
                <a:solidFill>
                  <a:schemeClr val="tx1">
                    <a:lumMod val="85000"/>
                    <a:lumOff val="15000"/>
                  </a:schemeClr>
                </a:solidFill>
                <a:ea typeface="楷体" panose="02010609060101010101" pitchFamily="49" charset="-122"/>
              </a:defRPr>
            </a:lvl1pPr>
          </a:lstStyle>
          <a:p>
            <a:endParaRPr lang="zh-CN" altLang="en-US"/>
          </a:p>
        </p:txBody>
      </p:sp>
      <p:sp>
        <p:nvSpPr>
          <p:cNvPr id="4" name="灯片编号占位符 3"/>
          <p:cNvSpPr>
            <a:spLocks noGrp="1"/>
          </p:cNvSpPr>
          <p:nvPr>
            <p:ph type="sldNum" sz="quarter" idx="12"/>
            <p:custDataLst>
              <p:tags r:id="rId4"/>
            </p:custDataLst>
          </p:nvPr>
        </p:nvSpPr>
        <p:spPr/>
        <p:txBody>
          <a:bodyPr/>
          <a:lstStyle>
            <a:lvl1pPr>
              <a:defRPr baseline="0">
                <a:solidFill>
                  <a:schemeClr val="tx1">
                    <a:lumMod val="85000"/>
                    <a:lumOff val="15000"/>
                  </a:schemeClr>
                </a:solidFill>
                <a:ea typeface="楷体" panose="02010609060101010101" pitchFamily="49" charset="-122"/>
              </a:defRPr>
            </a:lvl1p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图片与标题">
    <p:bg>
      <p:bgPr>
        <a:solidFill>
          <a:schemeClr val="bg2"/>
        </a:solidFill>
        <a:effectLst/>
      </p:bgPr>
    </p:bg>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669930" y="443234"/>
            <a:ext cx="10852237" cy="441964"/>
          </a:xfrm>
        </p:spPr>
        <p:txBody>
          <a:bodyPr vert="horz" lIns="101600" tIns="38100" rIns="76200" bIns="38100" rtlCol="0" anchor="t" anchorCtr="0">
            <a:norm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a:solidFill>
                  <a:schemeClr val="tx1">
                    <a:lumMod val="85000"/>
                    <a:lumOff val="15000"/>
                  </a:schemeClr>
                </a:solidFill>
                <a:uFillTx/>
                <a:latin typeface="Arial" panose="020b0604020202020204" pitchFamily="34" charset="0"/>
                <a:ea typeface="楷体" panose="02010609060101010101" pitchFamily="49" charset="-122"/>
                <a:cs typeface="+mj-cs"/>
                <a:sym typeface="+mn-ea"/>
              </a:defRPr>
            </a:lvl1pPr>
          </a:lstStyle>
          <a:p>
            <a:pPr lvl="0"/>
            <a:r>
              <a:rPr>
                <a:sym typeface="+mn-ea"/>
              </a:rPr>
              <a:t>单击此处编辑母版标题样式</a:t>
            </a:r>
            <a:endParaRPr>
              <a:sym typeface="+mn-ea"/>
            </a:endParaRPr>
          </a:p>
        </p:txBody>
      </p:sp>
      <p:sp>
        <p:nvSpPr>
          <p:cNvPr id="3" name="图片占位符 2"/>
          <p:cNvSpPr>
            <a:spLocks noGrp="1"/>
          </p:cNvSpPr>
          <p:nvPr>
            <p:ph type="pic" idx="1"/>
            <p:custDataLst>
              <p:tags r:id="rId3"/>
            </p:custDataLst>
          </p:nvPr>
        </p:nvSpPr>
        <p:spPr>
          <a:xfrm>
            <a:off x="669930" y="952508"/>
            <a:ext cx="5283242" cy="5388907"/>
          </a:xfrm>
        </p:spPr>
        <p:txBody>
          <a:bodyPr vert="horz" lIns="101600" tIns="0" rIns="82550" bIns="0" rtlCol="0">
            <a:normAutofit/>
          </a:bodyPr>
          <a:lstStyle>
            <a:lvl1pPr marL="0" marR="0" lvl="0"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600" b="0" i="0" u="none" strike="noStrike" kern="1200" cap="none" spc="150" normalizeH="0" baseline="0" noProof="1">
                <a:solidFill>
                  <a:schemeClr val="tx1">
                    <a:lumMod val="85000"/>
                    <a:lumOff val="15000"/>
                  </a:schemeClr>
                </a:solidFill>
                <a:uFillTx/>
                <a:latin typeface="Arial" panose="020b0604020202020204" pitchFamily="34" charset="0"/>
                <a:ea typeface="楷体" panose="02010609060101010101" pitchFamily="49"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5pPr>
          </a:lstStyle>
          <a:p>
            <a:pPr lvl="0"/>
            <a:endParaRPr>
              <a:sym typeface="+mn-ea"/>
            </a:endParaRPr>
          </a:p>
        </p:txBody>
      </p:sp>
      <p:sp>
        <p:nvSpPr>
          <p:cNvPr id="4" name="文本占位符 3"/>
          <p:cNvSpPr>
            <a:spLocks noGrp="1"/>
          </p:cNvSpPr>
          <p:nvPr>
            <p:ph type="body" sz="half" idx="2"/>
            <p:custDataLst>
              <p:tags r:id="rId4"/>
            </p:custDataLst>
          </p:nvPr>
        </p:nvSpPr>
        <p:spPr>
          <a:xfrm>
            <a:off x="6238925" y="952508"/>
            <a:ext cx="5283242" cy="5388907"/>
          </a:xfrm>
        </p:spPr>
        <p:txBody>
          <a:bodyPr vert="horz" lIns="101600" tIns="0" rIns="82550" bIns="0" rtlCol="0">
            <a:norm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85000"/>
                    <a:lumOff val="15000"/>
                  </a:schemeClr>
                </a:solidFill>
                <a:uFillTx/>
                <a:latin typeface="Arial" panose="020b0604020202020204" pitchFamily="34" charset="0"/>
                <a:ea typeface="楷体" panose="02010609060101010101" pitchFamily="49" charset="-122"/>
                <a:cs typeface="+mn-cs"/>
                <a:sym typeface="+mn-ea"/>
              </a:defRPr>
            </a:lvl1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5"/>
            </p:custDataLst>
          </p:nvPr>
        </p:nvSpPr>
        <p:spPr/>
        <p:txBody>
          <a:bodyPr>
            <a:normAutofit/>
          </a:bodyPr>
          <a:lstStyle>
            <a:lvl1pPr>
              <a:defRPr baseline="0">
                <a:solidFill>
                  <a:schemeClr val="tx1">
                    <a:lumMod val="85000"/>
                    <a:lumOff val="15000"/>
                  </a:schemeClr>
                </a:solidFill>
                <a:latin typeface="Arial" panose="020b0604020202020204" pitchFamily="34" charset="0"/>
                <a:ea typeface="楷体" panose="02010609060101010101" pitchFamily="49" charset="-122"/>
              </a:defRPr>
            </a:lvl1pPr>
          </a:lstStyle>
          <a:p>
            <a:fld id="{9EFD9D74-47D9-4702-A33C-335B63B48DBF}" type="datetimeFigureOut">
              <a:rPr lang="zh-CN" altLang="en-US" smtClean="0"/>
              <a:t/>
            </a:fld>
            <a:endParaRPr lang="zh-CN" altLang="en-US"/>
          </a:p>
        </p:txBody>
      </p:sp>
      <p:sp>
        <p:nvSpPr>
          <p:cNvPr id="6" name="页脚占位符 5"/>
          <p:cNvSpPr>
            <a:spLocks noGrp="1"/>
          </p:cNvSpPr>
          <p:nvPr>
            <p:ph type="ftr" sz="quarter" idx="11"/>
            <p:custDataLst>
              <p:tags r:id="rId6"/>
            </p:custDataLst>
          </p:nvPr>
        </p:nvSpPr>
        <p:spPr/>
        <p:txBody>
          <a:bodyPr>
            <a:normAutofit/>
          </a:bodyPr>
          <a:lstStyle>
            <a:lvl1pPr>
              <a:defRPr baseline="0">
                <a:solidFill>
                  <a:schemeClr val="tx1">
                    <a:lumMod val="85000"/>
                    <a:lumOff val="15000"/>
                  </a:schemeClr>
                </a:solidFill>
                <a:latin typeface="Arial" panose="020b0604020202020204" pitchFamily="34" charset="0"/>
                <a:ea typeface="楷体" panose="02010609060101010101" pitchFamily="49" charset="-122"/>
              </a:defRPr>
            </a:lvl1pPr>
          </a:lstStyle>
          <a:p>
            <a:endParaRPr lang="zh-CN" altLang="en-US"/>
          </a:p>
        </p:txBody>
      </p:sp>
      <p:sp>
        <p:nvSpPr>
          <p:cNvPr id="7" name="灯片编号占位符 6"/>
          <p:cNvSpPr>
            <a:spLocks noGrp="1"/>
          </p:cNvSpPr>
          <p:nvPr>
            <p:ph type="sldNum" sz="quarter" idx="12"/>
            <p:custDataLst>
              <p:tags r:id="rId7"/>
            </p:custDataLst>
          </p:nvPr>
        </p:nvSpPr>
        <p:spPr/>
        <p:txBody>
          <a:bodyPr>
            <a:normAutofit/>
          </a:bodyPr>
          <a:lstStyle>
            <a:lvl1pPr>
              <a:defRPr baseline="0">
                <a:solidFill>
                  <a:schemeClr val="tx1">
                    <a:lumMod val="85000"/>
                    <a:lumOff val="15000"/>
                  </a:schemeClr>
                </a:solidFill>
                <a:latin typeface="Arial" panose="020b0604020202020204" pitchFamily="34" charset="0"/>
                <a:ea typeface="楷体" panose="02010609060101010101" pitchFamily="49" charset="-122"/>
              </a:defRPr>
            </a:lvl1pPr>
          </a:lstStyle>
          <a:p>
            <a:fld id="{FABC47A4-756D-490B-A52F-7D9E2C9FC05F}" type="slidenum">
              <a:rPr lang="zh-CN" altLang="en-US" smtClean="0"/>
              <a:t>0</a:t>
            </a:fld>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bg>
      <p:bgPr>
        <a:solidFill>
          <a:schemeClr val="bg2"/>
        </a:solidFill>
        <a:effectLst/>
      </p:bgPr>
    </p:bg>
    <p:spTree>
      <p:nvGrpSpPr>
        <p:cNvPr id="1" name=""/>
        <p:cNvGrpSpPr/>
        <p:nvPr>
          <p:custDataLst>
            <p:tags r:id="rId1"/>
          </p:custDataLst>
        </p:nvPr>
      </p:nvGrpSpPr>
      <p:grpSpPr>
        <a:xfrm>
          <a:off x="0" y="0"/>
          <a:ext cx="0" cy="0"/>
        </a:xfrm>
      </p:grpSpPr>
      <p:sp>
        <p:nvSpPr>
          <p:cNvPr id="2" name="竖排标题 1"/>
          <p:cNvSpPr>
            <a:spLocks noGrp="1"/>
          </p:cNvSpPr>
          <p:nvPr>
            <p:ph type="title" orient="vert"/>
            <p:custDataLst>
              <p:tags r:id="rId2"/>
            </p:custDataLst>
          </p:nvPr>
        </p:nvSpPr>
        <p:spPr>
          <a:xfrm>
            <a:off x="10571135" y="952508"/>
            <a:ext cx="950984" cy="5388907"/>
          </a:xfrm>
        </p:spPr>
        <p:txBody>
          <a:bodyPr vert="eaVert" lIns="101600" tIns="38100" rIns="76200" bIns="38100" rtlCol="0" anchor="ctr" anchorCtr="0">
            <a:normAutofit/>
          </a:bodyPr>
          <a:lstStyle>
            <a:lvl1pPr marL="0" marR="0" lvl="0" algn="l" defTabSz="914400" rtl="0" eaLnBrk="1" fontAlgn="auto" latinLnBrk="0" hangingPunct="1">
              <a:lnSpc>
                <a:spcPct val="100000"/>
              </a:lnSpc>
              <a:spcAft>
                <a:spcPct val="0"/>
              </a:spcAft>
              <a:buNone/>
              <a:defRPr kumimoji="0" lang="zh-CN" altLang="en-US" sz="2400" b="1" i="0" u="none" strike="noStrike" kern="1200" cap="none" spc="200" normalizeH="0" baseline="0" noProof="1">
                <a:solidFill>
                  <a:schemeClr val="tx1">
                    <a:lumMod val="85000"/>
                    <a:lumOff val="15000"/>
                  </a:schemeClr>
                </a:solidFill>
                <a:uFillTx/>
                <a:latin typeface="Arial" panose="020b0604020202020204" pitchFamily="34" charset="0"/>
                <a:ea typeface="楷体" panose="02010609060101010101" pitchFamily="49" charset="-122"/>
                <a:cs typeface="+mj-cs"/>
                <a:sym typeface="+mn-ea"/>
              </a:defRPr>
            </a:lvl1pPr>
          </a:lstStyle>
          <a:p>
            <a:pPr lvl="0"/>
            <a:r>
              <a:rPr>
                <a:sym typeface="+mn-ea"/>
              </a:rPr>
              <a:t>单击此处编辑母版标题样式</a:t>
            </a:r>
            <a:endParaRPr>
              <a:sym typeface="+mn-ea"/>
            </a:endParaRPr>
          </a:p>
        </p:txBody>
      </p:sp>
      <p:sp>
        <p:nvSpPr>
          <p:cNvPr id="3" name="竖排文字占位符 2"/>
          <p:cNvSpPr>
            <a:spLocks noGrp="1"/>
          </p:cNvSpPr>
          <p:nvPr>
            <p:ph type="body" orient="vert" idx="1"/>
            <p:custDataLst>
              <p:tags r:id="rId3"/>
            </p:custDataLst>
          </p:nvPr>
        </p:nvSpPr>
        <p:spPr>
          <a:xfrm>
            <a:off x="669925" y="952500"/>
            <a:ext cx="9828101" cy="5388907"/>
          </a:xfrm>
        </p:spPr>
        <p:txBody>
          <a:bodyPr vert="eaVert">
            <a:normAutofit/>
          </a:bodyPr>
          <a:lstStyle>
            <a:lvl1pPr indent="0" eaLnBrk="1" fontAlgn="auto" latinLnBrk="0" hangingPunct="1">
              <a:defRPr baseline="0">
                <a:solidFill>
                  <a:schemeClr val="tx1">
                    <a:lumMod val="85000"/>
                    <a:lumOff val="15000"/>
                  </a:schemeClr>
                </a:solidFill>
                <a:latin typeface="Arial" panose="020b0604020202020204" pitchFamily="34" charset="0"/>
                <a:ea typeface="楷体" panose="02010609060101010101" pitchFamily="49" charset="-122"/>
              </a:defRPr>
            </a:lvl1pPr>
            <a:lvl2pPr indent="0" eaLnBrk="1" fontAlgn="auto" latinLnBrk="0" hangingPunct="1">
              <a:defRPr baseline="0">
                <a:solidFill>
                  <a:schemeClr val="tx1">
                    <a:lumMod val="85000"/>
                    <a:lumOff val="15000"/>
                  </a:schemeClr>
                </a:solidFill>
                <a:latin typeface="Arial" panose="020b0604020202020204" pitchFamily="34" charset="0"/>
                <a:ea typeface="楷体" panose="02010609060101010101" pitchFamily="49" charset="-122"/>
              </a:defRPr>
            </a:lvl2pPr>
            <a:lvl3pPr indent="0" eaLnBrk="1" fontAlgn="auto" latinLnBrk="0" hangingPunct="1">
              <a:defRPr baseline="0">
                <a:solidFill>
                  <a:schemeClr val="tx1">
                    <a:lumMod val="85000"/>
                    <a:lumOff val="15000"/>
                  </a:schemeClr>
                </a:solidFill>
                <a:latin typeface="Arial" panose="020b0604020202020204" pitchFamily="34" charset="0"/>
                <a:ea typeface="楷体" panose="02010609060101010101" pitchFamily="49" charset="-122"/>
              </a:defRPr>
            </a:lvl3pPr>
            <a:lvl4pPr indent="0" eaLnBrk="1" fontAlgn="auto" latinLnBrk="0" hangingPunct="1">
              <a:defRPr baseline="0">
                <a:solidFill>
                  <a:schemeClr val="tx1">
                    <a:lumMod val="85000"/>
                    <a:lumOff val="15000"/>
                  </a:schemeClr>
                </a:solidFill>
                <a:latin typeface="Arial" panose="020b0604020202020204" pitchFamily="34" charset="0"/>
                <a:ea typeface="楷体" panose="02010609060101010101" pitchFamily="49" charset="-122"/>
              </a:defRPr>
            </a:lvl4pPr>
            <a:lvl5pPr indent="0" eaLnBrk="1" fontAlgn="auto" latinLnBrk="0" hangingPunct="1">
              <a:defRPr baseline="0">
                <a:solidFill>
                  <a:schemeClr val="tx1">
                    <a:lumMod val="85000"/>
                    <a:lumOff val="15000"/>
                  </a:schemeClr>
                </a:solidFill>
                <a:latin typeface="Arial" panose="020b0604020202020204" pitchFamily="34" charset="0"/>
                <a:ea typeface="楷体" panose="02010609060101010101" pitchFamily="49" charset="-122"/>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custDataLst>
              <p:tags r:id="rId4"/>
            </p:custDataLst>
          </p:nvPr>
        </p:nvSpPr>
        <p:spPr/>
        <p:txBody>
          <a:bodyPr>
            <a:normAutofit/>
          </a:bodyPr>
          <a:lstStyle>
            <a:lvl1pPr>
              <a:defRPr baseline="0">
                <a:solidFill>
                  <a:schemeClr val="tx1">
                    <a:lumMod val="85000"/>
                    <a:lumOff val="15000"/>
                  </a:schemeClr>
                </a:solidFill>
                <a:latin typeface="Arial" panose="020b0604020202020204" pitchFamily="34" charset="0"/>
                <a:ea typeface="楷体" panose="02010609060101010101" pitchFamily="49" charset="-122"/>
              </a:defRPr>
            </a:lvl1p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5"/>
            </p:custDataLst>
          </p:nvPr>
        </p:nvSpPr>
        <p:spPr/>
        <p:txBody>
          <a:bodyPr>
            <a:normAutofit/>
          </a:bodyPr>
          <a:lstStyle>
            <a:lvl1pPr>
              <a:defRPr baseline="0">
                <a:solidFill>
                  <a:schemeClr val="tx1">
                    <a:lumMod val="85000"/>
                    <a:lumOff val="15000"/>
                  </a:schemeClr>
                </a:solidFill>
                <a:latin typeface="Arial" panose="020b0604020202020204" pitchFamily="34" charset="0"/>
                <a:ea typeface="楷体" panose="02010609060101010101" pitchFamily="49" charset="-122"/>
              </a:defRPr>
            </a:lvl1pPr>
          </a:lstStyle>
          <a:p>
            <a:endParaRPr lang="zh-CN" altLang="en-US"/>
          </a:p>
        </p:txBody>
      </p:sp>
      <p:sp>
        <p:nvSpPr>
          <p:cNvPr id="6" name="灯片编号占位符 5"/>
          <p:cNvSpPr>
            <a:spLocks noGrp="1"/>
          </p:cNvSpPr>
          <p:nvPr>
            <p:ph type="sldNum" sz="quarter" idx="12"/>
            <p:custDataLst>
              <p:tags r:id="rId6"/>
            </p:custDataLst>
          </p:nvPr>
        </p:nvSpPr>
        <p:spPr/>
        <p:txBody>
          <a:bodyPr>
            <a:normAutofit/>
          </a:bodyPr>
          <a:lstStyle>
            <a:lvl1pPr>
              <a:defRPr baseline="0">
                <a:solidFill>
                  <a:schemeClr val="tx1">
                    <a:lumMod val="85000"/>
                    <a:lumOff val="15000"/>
                  </a:schemeClr>
                </a:solidFill>
                <a:latin typeface="Arial" panose="020b0604020202020204" pitchFamily="34" charset="0"/>
                <a:ea typeface="楷体" panose="02010609060101010101" pitchFamily="49" charset="-122"/>
              </a:defRPr>
            </a:lvl1pPr>
          </a:lstStyle>
          <a:p>
            <a:fld id="{49AE70B2-8BF9-45C0-BB95-33D1B9D3A854}" type="slidenum">
              <a:rPr lang="zh-CN" altLang="en-US" smtClean="0"/>
              <a:t>0</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
    <p:bg>
      <p:bgPr>
        <a:solidFill>
          <a:schemeClr val="bg2"/>
        </a:solidFill>
        <a:effectLst/>
      </p:bgPr>
    </p:bg>
    <p:spTree>
      <p:nvGrpSpPr>
        <p:cNvPr id="1" name=""/>
        <p:cNvGrpSpPr/>
        <p:nvPr>
          <p:custDataLst>
            <p:tags r:id="rId1"/>
          </p:custDataLst>
        </p:nvPr>
      </p:nvGrpSpPr>
      <p:grpSpPr>
        <a:xfrm>
          <a:off x="0" y="0"/>
          <a:ext cx="0" cy="0"/>
        </a:xfrm>
      </p:grpSpPr>
      <p:sp>
        <p:nvSpPr>
          <p:cNvPr id="3" name="日期占位符 2"/>
          <p:cNvSpPr>
            <a:spLocks noGrp="1"/>
          </p:cNvSpPr>
          <p:nvPr>
            <p:ph type="dt" sz="half" idx="10"/>
            <p:custDataLst>
              <p:tags r:id="rId2"/>
            </p:custDataLst>
          </p:nvPr>
        </p:nvSpPr>
        <p:spPr/>
        <p:txBody>
          <a:bodyPr/>
          <a:lstStyle>
            <a:lvl1pPr>
              <a:defRPr baseline="0">
                <a:solidFill>
                  <a:schemeClr val="tx1">
                    <a:lumMod val="85000"/>
                    <a:lumOff val="15000"/>
                  </a:schemeClr>
                </a:solidFill>
                <a:ea typeface="楷体" panose="02010609060101010101" pitchFamily="49" charset="-122"/>
              </a:defRPr>
            </a:lvl1p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3"/>
            </p:custDataLst>
          </p:nvPr>
        </p:nvSpPr>
        <p:spPr/>
        <p:txBody>
          <a:bodyPr/>
          <a:lstStyle>
            <a:lvl1pPr>
              <a:defRPr baseline="0">
                <a:solidFill>
                  <a:schemeClr val="tx1">
                    <a:lumMod val="85000"/>
                    <a:lumOff val="15000"/>
                  </a:schemeClr>
                </a:solidFill>
                <a:ea typeface="楷体" panose="02010609060101010101" pitchFamily="49" charset="-122"/>
              </a:defRPr>
            </a:lvl1pPr>
          </a:lstStyle>
          <a:p>
            <a:endParaRPr lang="zh-CN" altLang="en-US"/>
          </a:p>
        </p:txBody>
      </p:sp>
      <p:sp>
        <p:nvSpPr>
          <p:cNvPr id="5" name="灯片编号占位符 4"/>
          <p:cNvSpPr>
            <a:spLocks noGrp="1"/>
          </p:cNvSpPr>
          <p:nvPr>
            <p:ph type="sldNum" sz="quarter" idx="12"/>
            <p:custDataLst>
              <p:tags r:id="rId4"/>
            </p:custDataLst>
          </p:nvPr>
        </p:nvSpPr>
        <p:spPr/>
        <p:txBody>
          <a:bodyPr/>
          <a:lstStyle>
            <a:lvl1pPr>
              <a:defRPr baseline="0">
                <a:solidFill>
                  <a:schemeClr val="tx1">
                    <a:lumMod val="85000"/>
                    <a:lumOff val="15000"/>
                  </a:schemeClr>
                </a:solidFill>
                <a:ea typeface="楷体" panose="02010609060101010101" pitchFamily="49" charset="-122"/>
              </a:defRPr>
            </a:lvl1pPr>
          </a:lstStyle>
          <a:p>
            <a:fld id="{49AE70B2-8BF9-45C0-BB95-33D1B9D3A854}" type="slidenum">
              <a:rPr lang="zh-CN" altLang="en-US" smtClean="0"/>
              <a:t/>
            </a:fld>
            <a:endParaRPr lang="zh-CN" altLang="en-US"/>
          </a:p>
        </p:txBody>
      </p:sp>
      <p:sp>
        <p:nvSpPr>
          <p:cNvPr id="7" name="内容占位符 6"/>
          <p:cNvSpPr>
            <a:spLocks noGrp="1"/>
          </p:cNvSpPr>
          <p:nvPr>
            <p:ph sz="quarter" idx="13"/>
            <p:custDataLst>
              <p:tags r:id="rId5"/>
            </p:custDataLst>
          </p:nvPr>
        </p:nvSpPr>
        <p:spPr>
          <a:xfrm>
            <a:off x="669930" y="952508"/>
            <a:ext cx="10852237" cy="5388907"/>
          </a:xfrm>
        </p:spPr>
        <p:txBody>
          <a:bodyPr/>
          <a:lstStyle>
            <a:lvl1pPr>
              <a:defRPr baseline="0">
                <a:solidFill>
                  <a:schemeClr val="tx1">
                    <a:lumMod val="85000"/>
                    <a:lumOff val="15000"/>
                  </a:schemeClr>
                </a:solidFill>
                <a:ea typeface="楷体" panose="02010609060101010101" pitchFamily="49" charset="-122"/>
              </a:defRPr>
            </a:lvl1pPr>
            <a:lvl2pPr>
              <a:defRPr baseline="0">
                <a:solidFill>
                  <a:schemeClr val="tx1">
                    <a:lumMod val="85000"/>
                    <a:lumOff val="15000"/>
                  </a:schemeClr>
                </a:solidFill>
                <a:ea typeface="楷体" panose="02010609060101010101" pitchFamily="49" charset="-122"/>
              </a:defRPr>
            </a:lvl2pPr>
            <a:lvl3pPr>
              <a:defRPr baseline="0">
                <a:solidFill>
                  <a:schemeClr val="tx1">
                    <a:lumMod val="85000"/>
                    <a:lumOff val="15000"/>
                  </a:schemeClr>
                </a:solidFill>
                <a:ea typeface="楷体" panose="02010609060101010101" pitchFamily="49" charset="-122"/>
              </a:defRPr>
            </a:lvl3pPr>
            <a:lvl4pPr>
              <a:defRPr baseline="0">
                <a:solidFill>
                  <a:schemeClr val="tx1">
                    <a:lumMod val="85000"/>
                    <a:lumOff val="15000"/>
                  </a:schemeClr>
                </a:solidFill>
                <a:ea typeface="楷体" panose="02010609060101010101" pitchFamily="49" charset="-122"/>
              </a:defRPr>
            </a:lvl4pPr>
            <a:lvl5pPr>
              <a:defRPr baseline="0">
                <a:solidFill>
                  <a:schemeClr val="tx1">
                    <a:lumMod val="85000"/>
                    <a:lumOff val="15000"/>
                  </a:schemeClr>
                </a:solidFill>
                <a:ea typeface="楷体" panose="02010609060101010101" pitchFamily="49" charset="-122"/>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末尾幻灯片">
    <p:bg>
      <p:bgPr>
        <a:solidFill>
          <a:schemeClr val="bg2"/>
        </a:solidFill>
        <a:effectLst/>
      </p:bgPr>
    </p:bg>
    <p:spTree>
      <p:nvGrpSpPr>
        <p:cNvPr id="1" name=""/>
        <p:cNvGrpSpPr/>
        <p:nvPr>
          <p:custDataLst>
            <p:tags r:id="rId1"/>
          </p:custDataLst>
        </p:nvPr>
      </p:nvGrpSpPr>
      <p:grpSpPr>
        <a:xfrm>
          <a:off x="0" y="0"/>
          <a:ext cx="0" cy="0"/>
        </a:xfrm>
      </p:grpSpPr>
      <p:pic>
        <p:nvPicPr>
          <p:cNvPr id="6" name="图片 5"/>
          <p:cNvPicPr>
            <a:picLocks noChangeAspect="1"/>
          </p:cNvPicPr>
          <p:nvPr>
            <p:custDataLst>
              <p:tags r:id="rId3"/>
            </p:custData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标题 1"/>
          <p:cNvSpPr>
            <a:spLocks noGrp="1"/>
          </p:cNvSpPr>
          <p:nvPr>
            <p:ph type="title" hasCustomPrompt="1"/>
            <p:custDataLst>
              <p:tags r:id="rId4"/>
            </p:custDataLst>
          </p:nvPr>
        </p:nvSpPr>
        <p:spPr>
          <a:xfrm>
            <a:off x="1265895" y="2307771"/>
            <a:ext cx="9660207" cy="1282896"/>
          </a:xfrm>
        </p:spPr>
        <p:txBody>
          <a:bodyPr vert="horz" lIns="91440" tIns="45720" rIns="91440" bIns="45720" rtlCol="0" anchor="t" anchorCtr="0">
            <a:normAutofit/>
          </a:bodyPr>
          <a:lstStyle>
            <a:lvl1pPr marL="0" marR="0" algn="ctr" defTabSz="914400" rtl="0" eaLnBrk="1" fontAlgn="auto" latinLnBrk="0" hangingPunct="1">
              <a:lnSpc>
                <a:spcPct val="100000"/>
              </a:lnSpc>
              <a:buNone/>
              <a:defRPr kumimoji="0" lang="zh-CN" altLang="en-US" sz="6600" b="0" i="0" u="none" strike="noStrike" kern="1200" cap="none" spc="600" normalizeH="0" baseline="0" noProof="1">
                <a:solidFill>
                  <a:schemeClr val="accent1"/>
                </a:solidFill>
                <a:uFillTx/>
                <a:latin typeface="汉仪尚巍手书W" panose="00020600040101010101" pitchFamily="18" charset="-122"/>
                <a:ea typeface="汉仪尚巍手书W" panose="00020600040101010101" pitchFamily="18" charset="-122"/>
                <a:cs typeface="+mj-cs"/>
                <a:sym typeface="+mn-ea"/>
              </a:defRPr>
            </a:lvl1pPr>
          </a:lstStyle>
          <a:p>
            <a:pPr lvl="0"/>
            <a:r>
              <a:rPr>
                <a:sym typeface="+mn-ea"/>
              </a:rPr>
              <a:t>单击此处编辑标题</a:t>
            </a:r>
            <a:endParaRPr>
              <a:sym typeface="+mn-ea"/>
            </a:endParaRPr>
          </a:p>
        </p:txBody>
      </p:sp>
      <p:sp>
        <p:nvSpPr>
          <p:cNvPr id="3" name="日期占位符 2"/>
          <p:cNvSpPr>
            <a:spLocks noGrp="1"/>
          </p:cNvSpPr>
          <p:nvPr>
            <p:ph type="dt" sz="half" idx="10"/>
            <p:custDataLst>
              <p:tags r:id="rId5"/>
            </p:custDataLst>
          </p:nvPr>
        </p:nvSpPr>
        <p:spPr/>
        <p:txBody>
          <a:bodyPr>
            <a:normAutofit/>
          </a:bodyPr>
          <a:lstStyle>
            <a:lvl1pPr>
              <a:defRPr baseline="0">
                <a:solidFill>
                  <a:schemeClr val="tx1">
                    <a:lumMod val="85000"/>
                    <a:lumOff val="15000"/>
                  </a:schemeClr>
                </a:solidFill>
                <a:latin typeface="Arial" panose="020b0604020202020204" pitchFamily="34" charset="0"/>
                <a:ea typeface="楷体" panose="02010609060101010101" pitchFamily="49" charset="-122"/>
              </a:defRPr>
            </a:lvl1p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6"/>
            </p:custDataLst>
          </p:nvPr>
        </p:nvSpPr>
        <p:spPr/>
        <p:txBody>
          <a:bodyPr>
            <a:normAutofit/>
          </a:bodyPr>
          <a:lstStyle>
            <a:lvl1pPr>
              <a:defRPr baseline="0">
                <a:solidFill>
                  <a:schemeClr val="tx1">
                    <a:lumMod val="85000"/>
                    <a:lumOff val="15000"/>
                  </a:schemeClr>
                </a:solidFill>
                <a:latin typeface="Arial" panose="020b0604020202020204" pitchFamily="34" charset="0"/>
                <a:ea typeface="楷体" panose="02010609060101010101" pitchFamily="49" charset="-122"/>
              </a:defRPr>
            </a:lvl1pPr>
          </a:lstStyle>
          <a:p>
            <a:endParaRPr lang="zh-CN" altLang="en-US"/>
          </a:p>
        </p:txBody>
      </p:sp>
      <p:sp>
        <p:nvSpPr>
          <p:cNvPr id="5" name="灯片编号占位符 4"/>
          <p:cNvSpPr>
            <a:spLocks noGrp="1"/>
          </p:cNvSpPr>
          <p:nvPr>
            <p:ph type="sldNum" sz="quarter" idx="12"/>
            <p:custDataLst>
              <p:tags r:id="rId7"/>
            </p:custDataLst>
          </p:nvPr>
        </p:nvSpPr>
        <p:spPr/>
        <p:txBody>
          <a:bodyPr>
            <a:normAutofit/>
          </a:bodyPr>
          <a:lstStyle>
            <a:lvl1pPr>
              <a:defRPr baseline="0">
                <a:solidFill>
                  <a:schemeClr val="tx1">
                    <a:lumMod val="85000"/>
                    <a:lumOff val="15000"/>
                  </a:schemeClr>
                </a:solidFill>
                <a:latin typeface="Arial" panose="020b0604020202020204" pitchFamily="34" charset="0"/>
                <a:ea typeface="楷体" panose="02010609060101010101" pitchFamily="49" charset="-122"/>
              </a:defRPr>
            </a:lvl1pPr>
          </a:lstStyle>
          <a:p>
            <a:fld id="{49AE70B2-8BF9-45C0-BB95-33D1B9D3A854}" type="slidenum">
              <a:rPr lang="zh-CN" altLang="en-US" smtClean="0"/>
              <a:t>0</a:t>
            </a:fld>
            <a:endParaRPr lang="zh-CN" altLang="en-US"/>
          </a:p>
        </p:txBody>
      </p:sp>
      <p:sp>
        <p:nvSpPr>
          <p:cNvPr id="15" name="文本占位符 14"/>
          <p:cNvSpPr>
            <a:spLocks noGrp="1"/>
          </p:cNvSpPr>
          <p:nvPr>
            <p:ph type="body" sz="quarter" idx="13" hasCustomPrompt="1"/>
            <p:custDataLst>
              <p:tags r:id="rId8"/>
            </p:custDataLst>
          </p:nvPr>
        </p:nvSpPr>
        <p:spPr>
          <a:xfrm>
            <a:off x="1265895" y="3673483"/>
            <a:ext cx="9660207" cy="542925"/>
          </a:xfrm>
        </p:spPr>
        <p:txBody>
          <a:bodyPr lIns="91440" tIns="45720" rIns="91440" bIns="45720" anchor="ctr" anchorCtr="0">
            <a:normAutofit/>
          </a:bodyPr>
          <a:lstStyle>
            <a:lvl1pPr marL="0" indent="0" algn="ctr">
              <a:buNone/>
              <a:defRPr sz="2000" baseline="0">
                <a:solidFill>
                  <a:schemeClr val="accent1"/>
                </a:solidFill>
                <a:ea typeface="楷体" panose="02010609060101010101" pitchFamily="49" charset="-122"/>
              </a:defRPr>
            </a:lvl1pPr>
          </a:lstStyle>
          <a:p>
            <a:pPr lvl="0"/>
            <a:r>
              <a:rPr lang="zh-CN" altLang="en-US"/>
              <a:t>编辑副标题</a:t>
            </a:r>
            <a:endParaRPr lang="zh-CN" altLang="en-US"/>
          </a:p>
        </p:txBody>
      </p:sp>
      <p:sp>
        <p:nvSpPr>
          <p:cNvPr id="17" name="文本占位符 16"/>
          <p:cNvSpPr>
            <a:spLocks noGrp="1"/>
          </p:cNvSpPr>
          <p:nvPr>
            <p:ph type="body" sz="quarter" idx="14" hasCustomPrompt="1"/>
            <p:custDataLst>
              <p:tags r:id="rId9"/>
            </p:custDataLst>
          </p:nvPr>
        </p:nvSpPr>
        <p:spPr>
          <a:xfrm>
            <a:off x="4423412" y="4463133"/>
            <a:ext cx="1211263" cy="338554"/>
          </a:xfrm>
          <a:solidFill>
            <a:schemeClr val="accent1"/>
          </a:solidFill>
          <a:ln>
            <a:solidFill>
              <a:schemeClr val="accent1"/>
            </a:solidFill>
          </a:ln>
        </p:spPr>
        <p:txBody>
          <a:bodyPr lIns="91440" tIns="45720" rIns="91440" bIns="45720" anchor="ctr" anchorCtr="0">
            <a:normAutofit/>
          </a:bodyPr>
          <a:lstStyle>
            <a:lvl1pPr marL="0" indent="0" algn="ctr">
              <a:buNone/>
              <a:defRPr sz="1400" baseline="0">
                <a:ln>
                  <a:noFill/>
                </a:ln>
                <a:solidFill>
                  <a:schemeClr val="bg1"/>
                </a:solidFill>
                <a:ea typeface="楷体" panose="02010609060101010101" pitchFamily="49" charset="-122"/>
              </a:defRPr>
            </a:lvl1pPr>
          </a:lstStyle>
          <a:p>
            <a:pPr lvl="0"/>
            <a:r>
              <a:rPr lang="zh-CN" altLang="en-US"/>
              <a:t>编辑文本</a:t>
            </a:r>
            <a:endParaRPr lang="zh-CN" altLang="en-US"/>
          </a:p>
        </p:txBody>
      </p:sp>
      <p:sp>
        <p:nvSpPr>
          <p:cNvPr id="18" name="文本占位符 16"/>
          <p:cNvSpPr>
            <a:spLocks noGrp="1"/>
          </p:cNvSpPr>
          <p:nvPr>
            <p:ph type="body" sz="quarter" idx="15" hasCustomPrompt="1"/>
            <p:custDataLst>
              <p:tags r:id="rId10"/>
            </p:custDataLst>
          </p:nvPr>
        </p:nvSpPr>
        <p:spPr>
          <a:xfrm>
            <a:off x="6490102" y="4471040"/>
            <a:ext cx="1211263" cy="338554"/>
          </a:xfrm>
          <a:solidFill>
            <a:schemeClr val="accent1"/>
          </a:solidFill>
          <a:ln>
            <a:solidFill>
              <a:schemeClr val="accent1"/>
            </a:solidFill>
          </a:ln>
        </p:spPr>
        <p:txBody>
          <a:bodyPr lIns="91440" tIns="45720" rIns="91440" bIns="45720" anchor="ctr" anchorCtr="0">
            <a:normAutofit/>
          </a:bodyPr>
          <a:lstStyle>
            <a:lvl1pPr marL="0" indent="0" algn="ctr">
              <a:buNone/>
              <a:defRPr sz="1400" baseline="0">
                <a:ln>
                  <a:noFill/>
                </a:ln>
                <a:solidFill>
                  <a:schemeClr val="bg1"/>
                </a:solidFill>
                <a:ea typeface="楷体" panose="02010609060101010101" pitchFamily="49" charset="-122"/>
              </a:defRPr>
            </a:lvl1pPr>
          </a:lstStyle>
          <a:p>
            <a:pPr lvl="0"/>
            <a:r>
              <a:rPr lang="zh-CN" altLang="en-US"/>
              <a:t>编辑文本</a:t>
            </a:r>
            <a:endParaRPr lang="zh-CN" altLang="en-US"/>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小标题">
    <p:spTree>
      <p:nvGrpSpPr>
        <p:cNvPr id="1" name=""/>
        <p:cNvGrpSpPr/>
        <p:nvPr>
          <p:custDataLst>
            <p:tags r:id="rId1"/>
          </p:custDataLst>
        </p:nvPr>
      </p:nvGrpSpPr>
      <p:grpSpPr>
        <a:xfrm>
          <a:off x="0" y="0"/>
          <a:ext cx="0" cy="0"/>
        </a:xfrm>
      </p:grpSpPr>
      <p:sp>
        <p:nvSpPr>
          <p:cNvPr id="6" name="矩形 5"/>
          <p:cNvSpPr/>
          <p:nvPr userDrawn="1">
            <p:custDataLst>
              <p:tags r:id="rId2"/>
            </p:custDataLst>
          </p:nvPr>
        </p:nvSpPr>
        <p:spPr>
          <a:xfrm>
            <a:off x="0" y="0"/>
            <a:ext cx="12193201" cy="6858000"/>
          </a:xfrm>
          <a:prstGeom prst="rect">
            <a:avLst/>
          </a:prstGeom>
          <a:solidFill>
            <a:srgbClr val="DA251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圆角 6"/>
          <p:cNvSpPr/>
          <p:nvPr userDrawn="1">
            <p:custDataLst>
              <p:tags r:id="rId3"/>
            </p:custDataLst>
          </p:nvPr>
        </p:nvSpPr>
        <p:spPr>
          <a:xfrm>
            <a:off x="72642" y="69000"/>
            <a:ext cx="12049186" cy="6720000"/>
          </a:xfrm>
          <a:prstGeom prst="roundRect">
            <a:avLst>
              <a:gd name="adj" fmla="val 1389"/>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黑体" panose="02010609060101010101" charset="-122"/>
              <a:ea typeface="黑体" panose="02010609060101010101" charset="-122"/>
            </a:endParaRPr>
          </a:p>
        </p:txBody>
      </p:sp>
      <p:sp>
        <p:nvSpPr>
          <p:cNvPr id="2" name="标题 1"/>
          <p:cNvSpPr>
            <a:spLocks noGrp="1"/>
          </p:cNvSpPr>
          <p:nvPr>
            <p:ph type="title" hasCustomPrompt="1"/>
            <p:custDataLst>
              <p:tags r:id="rId4"/>
            </p:custDataLst>
          </p:nvPr>
        </p:nvSpPr>
        <p:spPr>
          <a:xfrm>
            <a:off x="0" y="184785"/>
            <a:ext cx="5318125" cy="723091"/>
          </a:xfrm>
          <a:prstGeom prst="roundRect">
            <a:avLst>
              <a:gd name="adj" fmla="val 31077"/>
            </a:avLst>
          </a:prstGeom>
          <a:solidFill>
            <a:srgbClr val="DA251C"/>
          </a:solidFill>
          <a:ln>
            <a:noFill/>
          </a:ln>
        </p:spPr>
        <p:txBody>
          <a:bodyPr wrap="square" lIns="0" tIns="0" rIns="0" bIns="0">
            <a:spAutoFit/>
          </a:bodyPr>
          <a:lstStyle>
            <a:lvl1pPr>
              <a:lnSpc>
                <a:spcPct val="100000"/>
              </a:lnSpc>
              <a:defRPr sz="3735">
                <a:solidFill>
                  <a:schemeClr val="bg1"/>
                </a:solidFill>
              </a:defRPr>
            </a:lvl1pPr>
          </a:lstStyle>
          <a:p>
            <a:r>
              <a:rPr lang="zh-CN" altLang="en-US"/>
              <a:t>输入标题</a:t>
            </a:r>
            <a:endParaRPr lang="zh-CN" altLang="en-US"/>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Layout>
</file>

<file path=ppt/slideLayouts/slideLayout1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正文">
    <p:spTree>
      <p:nvGrpSpPr>
        <p:cNvPr id="1" name=""/>
        <p:cNvGrpSpPr/>
        <p:nvPr>
          <p:custDataLst>
            <p:tags r:id="rId1"/>
          </p:custDataLst>
        </p:nvPr>
      </p:nvGrpSpPr>
      <p:grpSpPr>
        <a:xfrm>
          <a:off x="0" y="0"/>
          <a:ext cx="0" cy="0"/>
        </a:xfrm>
      </p:grpSpPr>
      <p:sp>
        <p:nvSpPr>
          <p:cNvPr id="8" name="矩形 7"/>
          <p:cNvSpPr/>
          <p:nvPr userDrawn="1">
            <p:custDataLst>
              <p:tags r:id="rId2"/>
            </p:custDataLst>
          </p:nvPr>
        </p:nvSpPr>
        <p:spPr>
          <a:xfrm>
            <a:off x="0" y="0"/>
            <a:ext cx="12193201" cy="6858000"/>
          </a:xfrm>
          <a:prstGeom prst="rect">
            <a:avLst/>
          </a:prstGeom>
          <a:solidFill>
            <a:srgbClr val="DA251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圆角 8"/>
          <p:cNvSpPr/>
          <p:nvPr userDrawn="1">
            <p:custDataLst>
              <p:tags r:id="rId3"/>
            </p:custDataLst>
          </p:nvPr>
        </p:nvSpPr>
        <p:spPr>
          <a:xfrm>
            <a:off x="72007" y="69000"/>
            <a:ext cx="12049186" cy="6720000"/>
          </a:xfrm>
          <a:prstGeom prst="roundRect">
            <a:avLst>
              <a:gd name="adj" fmla="val 1389"/>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黑体" panose="02010609060101010101" charset="-122"/>
              <a:ea typeface="黑体" panose="02010609060101010101" charset="-122"/>
            </a:endParaRPr>
          </a:p>
        </p:txBody>
      </p:sp>
      <p:sp>
        <p:nvSpPr>
          <p:cNvPr id="2" name="标题 1"/>
          <p:cNvSpPr>
            <a:spLocks noGrp="1"/>
          </p:cNvSpPr>
          <p:nvPr>
            <p:ph type="title"/>
            <p:custDataLst>
              <p:tags r:id="rId4"/>
            </p:custDataLst>
          </p:nvPr>
        </p:nvSpPr>
        <p:spPr>
          <a:xfrm>
            <a:off x="339468" y="392655"/>
            <a:ext cx="11515730" cy="640175"/>
          </a:xfrm>
          <a:prstGeom prst="rect">
            <a:avLst/>
          </a:prstGeom>
        </p:spPr>
        <p:txBody>
          <a:bodyPr wrap="square">
            <a:spAutoFit/>
          </a:bodyPr>
          <a:lstStyle>
            <a:lvl1pPr>
              <a:defRPr sz="3735">
                <a:latin typeface="+mn-lt"/>
                <a:ea typeface="+mn-ea"/>
              </a:defRPr>
            </a:lvl1pPr>
          </a:lstStyle>
          <a:p>
            <a:r>
              <a:rPr lang="zh-CN" altLang="en-US"/>
              <a:t>单击此处编辑母版标题样式</a:t>
            </a:r>
            <a:endParaRPr lang="zh-CN" altLang="en-US"/>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Layout>
</file>

<file path=ppt/slideLayouts/slideLayout1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2_两栏内容">
    <p:spTree>
      <p:nvGrpSpPr>
        <p:cNvPr id="1" name=""/>
        <p:cNvGrpSpPr/>
        <p:nvPr>
          <p:custDataLst>
            <p:tags r:id="rId1"/>
          </p:custDataLst>
        </p:nvPr>
      </p:nvGrpSpPr>
      <p:grpSpPr>
        <a:xfrm>
          <a:off x="0" y="0"/>
          <a:ext cx="0" cy="0"/>
        </a:xfrm>
      </p:grpSpPr>
      <p:sp>
        <p:nvSpPr>
          <p:cNvPr id="2" name="虚尾箭头 1"/>
          <p:cNvSpPr/>
          <p:nvPr>
            <p:custDataLst>
              <p:tags r:id="rId2"/>
            </p:custDataLst>
          </p:nvPr>
        </p:nvSpPr>
        <p:spPr>
          <a:xfrm>
            <a:off x="7152433" y="385656"/>
            <a:ext cx="192108" cy="115856"/>
          </a:xfrm>
          <a:prstGeom prst="stripedRightArrow">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08819" tIns="54409" rIns="108819" bIns="54409" rtlCol="0" anchor="ctr"/>
          <a:lstStyle/>
          <a:p>
            <a:pPr marL="0" marR="0" lvl="0" indent="0" algn="ctr" defTabSz="1217295" rtl="0" eaLnBrk="1" fontAlgn="base" latinLnBrk="0" hangingPunct="1">
              <a:lnSpc>
                <a:spcPct val="100000"/>
              </a:lnSpc>
              <a:spcBef>
                <a:spcPct val="0"/>
              </a:spcBef>
              <a:spcAft>
                <a:spcPct val="0"/>
              </a:spcAft>
              <a:buClrTx/>
              <a:buSzTx/>
              <a:buFontTx/>
              <a:buNone/>
              <a:defRPr/>
            </a:pPr>
            <a:endParaRPr kumimoji="0" lang="zh-CN" altLang="en-US" sz="2400" b="0" i="0" u="none" strike="noStrike" kern="1200" cap="none" spc="0" normalizeH="0" baseline="0" noProof="0">
              <a:ln>
                <a:noFill/>
              </a:ln>
              <a:solidFill>
                <a:schemeClr val="lt1"/>
              </a:solidFill>
              <a:effectLst/>
              <a:uLnTx/>
              <a:uFillTx/>
              <a:latin typeface="+mn-lt"/>
              <a:ea typeface="+mn-ea"/>
              <a:cs typeface="+mn-cs"/>
            </a:endParaRPr>
          </a:p>
        </p:txBody>
      </p:sp>
    </p:spTree>
  </p:cSld>
  <p:clrMapOvr>
    <a:masterClrMapping/>
  </p:clrMapOvr>
  <p:transition>
    <p:fade thruBlk="1"/>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slideLayout" Target="../slideLayouts/slideLayout13.xml" /><Relationship Id="rId14" Type="http://schemas.openxmlformats.org/officeDocument/2006/relationships/slideLayout" Target="../slideLayouts/slideLayout14.xml" /><Relationship Id="rId15" Type="http://schemas.openxmlformats.org/officeDocument/2006/relationships/tags" Target="../tags/tag90.xml" /><Relationship Id="rId16" Type="http://schemas.openxmlformats.org/officeDocument/2006/relationships/tags" Target="../tags/tag91.xml" /><Relationship Id="rId17" Type="http://schemas.openxmlformats.org/officeDocument/2006/relationships/tags" Target="../tags/tag92.xml" /><Relationship Id="rId18" Type="http://schemas.openxmlformats.org/officeDocument/2006/relationships/tags" Target="../tags/tag93.xml" /><Relationship Id="rId19" Type="http://schemas.openxmlformats.org/officeDocument/2006/relationships/tags" Target="../tags/tag94.xml" /><Relationship Id="rId2" Type="http://schemas.openxmlformats.org/officeDocument/2006/relationships/slideLayout" Target="../slideLayouts/slideLayout2.xml" /><Relationship Id="rId20" Type="http://schemas.openxmlformats.org/officeDocument/2006/relationships/tags" Target="../tags/tag95.xml" /><Relationship Id="rId21" Type="http://schemas.openxmlformats.org/officeDocument/2006/relationships/tags" Target="../tags/tag96.xml" /><Relationship Id="rId22" Type="http://schemas.openxmlformats.org/officeDocument/2006/relationships/image" Target="file:///D:\qq&#25991;&#20214;\712321467\Image\C2C\Image2\%7b75232B38-A165-1FB7-499C-2E1C792CACB5%7d.png" TargetMode="External" /><Relationship Id="rId23" Type="http://schemas.openxmlformats.org/officeDocument/2006/relationships/image" Target="../media/image2.png" /><Relationship Id="rId24" Type="http://schemas.openxmlformats.org/officeDocument/2006/relationships/tags" Target="../tags/tag97.xml" /><Relationship Id="rId25" Type="http://schemas.openxmlformats.org/officeDocument/2006/relationships/theme" Target="../theme/theme1.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chemeClr val="bg2"/>
        </a:solidFill>
        <a:effectLst/>
      </p:bgPr>
    </p:bg>
    <p:spTree>
      <p:nvGrpSpPr>
        <p:cNvPr id="1" name=""/>
        <p:cNvGrpSpPr/>
        <p:nvPr>
          <p:custDataLst>
            <p:tags r:id="rId15"/>
          </p:custDataLst>
        </p:nvPr>
      </p:nvGrpSpPr>
      <p:grpSpPr>
        <a:xfrm>
          <a:off x="0" y="0"/>
          <a:ext cx="0" cy="0"/>
        </a:xfrm>
      </p:grpSpPr>
      <p:sp>
        <p:nvSpPr>
          <p:cNvPr id="2" name="标题占位符 1"/>
          <p:cNvSpPr>
            <a:spLocks noGrp="1"/>
          </p:cNvSpPr>
          <p:nvPr>
            <p:ph type="title"/>
            <p:custDataLst>
              <p:tags r:id="rId16"/>
            </p:custDataLst>
          </p:nvPr>
        </p:nvSpPr>
        <p:spPr>
          <a:xfrm>
            <a:off x="669882" y="443230"/>
            <a:ext cx="10852237" cy="441964"/>
          </a:xfrm>
          <a:prstGeom prst="rect">
            <a:avLst/>
          </a:prstGeom>
        </p:spPr>
        <p:txBody>
          <a:bodyPr vert="horz" lIns="101600" tIns="38100" rIns="76200" bIns="38100" rtlCol="0" anchor="t" anchorCtr="0">
            <a:normAutofit/>
          </a:bodyPr>
          <a:lstStyle/>
          <a:p>
            <a:r>
              <a:rPr lang="zh-CN" altLang="en-US"/>
              <a:t>单击此处编辑母版标题样式</a:t>
            </a:r>
            <a:endParaRPr lang="zh-CN" altLang="en-US"/>
          </a:p>
        </p:txBody>
      </p:sp>
      <p:sp>
        <p:nvSpPr>
          <p:cNvPr id="3" name="文本占位符 2"/>
          <p:cNvSpPr>
            <a:spLocks noGrp="1"/>
          </p:cNvSpPr>
          <p:nvPr>
            <p:ph type="body" idx="1"/>
            <p:custDataLst>
              <p:tags r:id="rId17"/>
            </p:custDataLst>
          </p:nvPr>
        </p:nvSpPr>
        <p:spPr>
          <a:xfrm>
            <a:off x="669882" y="952508"/>
            <a:ext cx="10852237" cy="5388907"/>
          </a:xfrm>
          <a:prstGeom prst="rect">
            <a:avLst/>
          </a:prstGeom>
        </p:spPr>
        <p:txBody>
          <a:bodyPr vert="horz" lIns="101600" tIns="0" rIns="82550" bIns="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custDataLst>
              <p:tags r:id="rId18"/>
            </p:custDataLst>
          </p:nvPr>
        </p:nvSpPr>
        <p:spPr>
          <a:xfrm>
            <a:off x="879742" y="6349833"/>
            <a:ext cx="2700000" cy="316800"/>
          </a:xfrm>
          <a:prstGeom prst="rect">
            <a:avLst/>
          </a:prstGeom>
        </p:spPr>
        <p:txBody>
          <a:bodyPr vert="horz" lIns="91440" tIns="45720" rIns="91440" bIns="45720" rtlCol="0" anchor="ctr">
            <a:normAutofit/>
          </a:bodyPr>
          <a:lstStyle>
            <a:lvl1pPr algn="l">
              <a:defRPr sz="1200" baseline="0">
                <a:solidFill>
                  <a:schemeClr val="tx1">
                    <a:lumMod val="85000"/>
                    <a:lumOff val="15000"/>
                  </a:schemeClr>
                </a:solidFill>
                <a:latin typeface="Arial" panose="020b0604020202020204" pitchFamily="34" charset="0"/>
                <a:ea typeface="楷体" panose="02010609060101010101" pitchFamily="49" charset="-122"/>
              </a:defRPr>
            </a:lvl1p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3"/>
            <p:custDataLst>
              <p:tags r:id="rId19"/>
            </p:custDataLst>
          </p:nvPr>
        </p:nvSpPr>
        <p:spPr>
          <a:xfrm>
            <a:off x="4116000" y="6349833"/>
            <a:ext cx="3960000" cy="316800"/>
          </a:xfrm>
          <a:prstGeom prst="rect">
            <a:avLst/>
          </a:prstGeom>
        </p:spPr>
        <p:txBody>
          <a:bodyPr vert="horz" lIns="91440" tIns="45720" rIns="91440" bIns="45720" rtlCol="0" anchor="ctr">
            <a:normAutofit/>
          </a:bodyPr>
          <a:lstStyle>
            <a:lvl1pPr algn="ctr">
              <a:defRPr sz="1200" baseline="0">
                <a:solidFill>
                  <a:schemeClr val="tx1">
                    <a:lumMod val="85000"/>
                    <a:lumOff val="15000"/>
                  </a:schemeClr>
                </a:solidFill>
                <a:latin typeface="Arial" panose="020b0604020202020204" pitchFamily="34" charset="0"/>
                <a:ea typeface="楷体" panose="02010609060101010101" pitchFamily="49" charset="-122"/>
              </a:defRPr>
            </a:lvl1pPr>
          </a:lstStyle>
          <a:p>
            <a:endParaRPr lang="zh-CN" altLang="en-US"/>
          </a:p>
        </p:txBody>
      </p:sp>
      <p:sp>
        <p:nvSpPr>
          <p:cNvPr id="6" name="灯片编号占位符 5"/>
          <p:cNvSpPr>
            <a:spLocks noGrp="1"/>
          </p:cNvSpPr>
          <p:nvPr>
            <p:ph type="sldNum" sz="quarter" idx="4"/>
            <p:custDataLst>
              <p:tags r:id="rId20"/>
            </p:custDataLst>
          </p:nvPr>
        </p:nvSpPr>
        <p:spPr>
          <a:xfrm>
            <a:off x="8610600" y="6349833"/>
            <a:ext cx="2700000" cy="316800"/>
          </a:xfrm>
          <a:prstGeom prst="rect">
            <a:avLst/>
          </a:prstGeom>
        </p:spPr>
        <p:txBody>
          <a:bodyPr vert="horz" lIns="91440" tIns="45720" rIns="91440" bIns="45720" rtlCol="0" anchor="ctr">
            <a:normAutofit/>
          </a:bodyPr>
          <a:lstStyle>
            <a:lvl1pPr algn="r">
              <a:defRPr sz="1200" baseline="0">
                <a:solidFill>
                  <a:schemeClr val="tx1">
                    <a:lumMod val="85000"/>
                    <a:lumOff val="15000"/>
                  </a:schemeClr>
                </a:solidFill>
                <a:latin typeface="Arial" panose="020b0604020202020204" pitchFamily="34" charset="0"/>
                <a:ea typeface="楷体" panose="02010609060101010101" pitchFamily="49" charset="-122"/>
              </a:defRPr>
            </a:lvl1pPr>
          </a:lstStyle>
          <a:p>
            <a:fld id="{49AE70B2-8BF9-45C0-BB95-33D1B9D3A854}" type="slidenum">
              <a:rPr lang="zh-CN" altLang="en-US" smtClean="0"/>
              <a:t>0</a:t>
            </a:fld>
            <a:endParaRPr lang="zh-CN" altLang="en-US"/>
          </a:p>
        </p:txBody>
      </p:sp>
      <p:sp>
        <p:nvSpPr>
          <p:cNvPr id="7" name="KSO_TEMPLATE" hidden="1"/>
          <p:cNvSpPr/>
          <p:nvPr>
            <p:custDataLst>
              <p:tags r:id="rId21"/>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1073743875" descr="学科网 zxxk.com"/>
          <p:cNvPicPr>
            <a:picLocks noChangeAspect="1"/>
          </p:cNvPicPr>
          <p:nvPr>
            <p:custDataLst>
              <p:tags r:id="rId24"/>
            </p:custDataLst>
          </p:nvPr>
        </p:nvPicPr>
        <p:blipFill>
          <a:blip r:embed="rId23" r:link="rId22"/>
          <a:stretch>
            <a:fillRect/>
          </a:stretch>
        </p:blipFill>
        <p:spPr>
          <a:xfrm>
            <a:off x="838200" y="365125"/>
            <a:ext cx="9525" cy="9525"/>
          </a:xfrm>
          <a:prstGeom prst="rect">
            <a:avLst/>
          </a:prstGeom>
          <a:noFill/>
          <a:ln>
            <a:noFill/>
            <a:miter lim="800000"/>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ransition/>
  <p:timing/>
  <p:txStyles>
    <p:titleStyle>
      <a:lvl1pPr algn="l" defTabSz="914400" rtl="0" eaLnBrk="1" fontAlgn="auto" latinLnBrk="0" hangingPunct="1">
        <a:lnSpc>
          <a:spcPct val="100000"/>
        </a:lnSpc>
        <a:spcBef>
          <a:spcPct val="0"/>
        </a:spcBef>
        <a:buNone/>
        <a:defRPr sz="2400" b="1" u="none" strike="noStrike" kern="1200" cap="none" spc="200" normalizeH="0" baseline="0">
          <a:solidFill>
            <a:schemeClr val="tx1">
              <a:lumMod val="85000"/>
              <a:lumOff val="15000"/>
            </a:schemeClr>
          </a:solidFill>
          <a:uFillTx/>
          <a:latin typeface="Arial" panose="020b0604020202020204" pitchFamily="34" charset="0"/>
          <a:ea typeface="楷体" panose="02010609060101010101" pitchFamily="49" charset="-122"/>
          <a:cs typeface="+mj-cs"/>
        </a:defRPr>
      </a:lvl1pPr>
    </p:titleStyle>
    <p:bodyStyle>
      <a:lvl1pPr marL="2286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uFillTx/>
          <a:latin typeface="Arial" panose="020b0604020202020204" pitchFamily="34" charset="0"/>
          <a:ea typeface="楷体" panose="02010609060101010101" pitchFamily="49" charset="-122"/>
          <a:cs typeface="+mn-cs"/>
        </a:defRPr>
      </a:lvl1pPr>
      <a:lvl2pPr marL="685800"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sz="1600" u="none" strike="noStrike" kern="1200" cap="none" spc="150" normalizeH="0" baseline="0">
          <a:solidFill>
            <a:schemeClr val="tx1">
              <a:lumMod val="85000"/>
              <a:lumOff val="15000"/>
            </a:schemeClr>
          </a:solidFill>
          <a:uFillTx/>
          <a:latin typeface="Arial" panose="020b0604020202020204" pitchFamily="34" charset="0"/>
          <a:ea typeface="楷体" panose="02010609060101010101" pitchFamily="49" charset="-122"/>
          <a:cs typeface="+mn-cs"/>
        </a:defRPr>
      </a:lvl2pPr>
      <a:lvl3pPr marL="11430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uFillTx/>
          <a:latin typeface="Arial" panose="020b0604020202020204" pitchFamily="34" charset="0"/>
          <a:ea typeface="楷体" panose="02010609060101010101" pitchFamily="49" charset="-122"/>
          <a:cs typeface="+mn-cs"/>
        </a:defRPr>
      </a:lvl3pPr>
      <a:lvl4pPr marL="16002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uFillTx/>
          <a:latin typeface="Arial" panose="020b0604020202020204" pitchFamily="34" charset="0"/>
          <a:ea typeface="楷体" panose="02010609060101010101" pitchFamily="49" charset="-122"/>
          <a:cs typeface="+mn-cs"/>
        </a:defRPr>
      </a:lvl4pPr>
      <a:lvl5pPr marL="20574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uFillTx/>
          <a:latin typeface="Arial" panose="020b0604020202020204" pitchFamily="34" charset="0"/>
          <a:ea typeface="楷体" panose="02010609060101010101" pitchFamily="49"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110.xml" /><Relationship Id="rId3" Type="http://schemas.openxmlformats.org/officeDocument/2006/relationships/tags" Target="../tags/tag111.xml" /><Relationship Id="rId4" Type="http://schemas.openxmlformats.org/officeDocument/2006/relationships/tags" Target="../tags/tag112.xml" /><Relationship Id="rId5" Type="http://schemas.openxmlformats.org/officeDocument/2006/relationships/tags" Target="../tags/tag113.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114.xml" /><Relationship Id="rId3" Type="http://schemas.openxmlformats.org/officeDocument/2006/relationships/tags" Target="../tags/tag115.xml" /><Relationship Id="rId4" Type="http://schemas.openxmlformats.org/officeDocument/2006/relationships/tags" Target="../tags/tag116.xml" /><Relationship Id="rId5" Type="http://schemas.openxmlformats.org/officeDocument/2006/relationships/tags" Target="../tags/tag117.xml" /><Relationship Id="rId6" Type="http://schemas.openxmlformats.org/officeDocument/2006/relationships/tags" Target="../tags/tag118.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tags" Target="../tags/tag119.xml" /><Relationship Id="rId3" Type="http://schemas.openxmlformats.org/officeDocument/2006/relationships/tags" Target="../tags/tag120.xml" /><Relationship Id="rId4" Type="http://schemas.openxmlformats.org/officeDocument/2006/relationships/tags" Target="../tags/tag121.xml" /><Relationship Id="rId5" Type="http://schemas.openxmlformats.org/officeDocument/2006/relationships/image" Target="../media/image3.jpeg" /><Relationship Id="rId6" Type="http://schemas.openxmlformats.org/officeDocument/2006/relationships/tags" Target="../tags/tag122.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tags" Target="../tags/tag123.xml" /><Relationship Id="rId3" Type="http://schemas.openxmlformats.org/officeDocument/2006/relationships/tags" Target="../tags/tag124.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tags" Target="../tags/tag125.xml" /><Relationship Id="rId3" Type="http://schemas.openxmlformats.org/officeDocument/2006/relationships/tags" Target="../tags/tag126.xml" /><Relationship Id="rId4" Type="http://schemas.openxmlformats.org/officeDocument/2006/relationships/tags" Target="../tags/tag127.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128.xml" /><Relationship Id="rId3" Type="http://schemas.openxmlformats.org/officeDocument/2006/relationships/tags" Target="../tags/tag129.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tags" Target="../tags/tag130.xml" /><Relationship Id="rId3" Type="http://schemas.openxmlformats.org/officeDocument/2006/relationships/tags" Target="../tags/tag131.xml" /><Relationship Id="rId4" Type="http://schemas.openxmlformats.org/officeDocument/2006/relationships/image" Target="../media/image4.jpeg" /><Relationship Id="rId5" Type="http://schemas.openxmlformats.org/officeDocument/2006/relationships/tags" Target="../tags/tag132.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tags" Target="../tags/tag133.xml" /><Relationship Id="rId3" Type="http://schemas.openxmlformats.org/officeDocument/2006/relationships/tags" Target="../tags/tag134.xml" /><Relationship Id="rId4" Type="http://schemas.openxmlformats.org/officeDocument/2006/relationships/tags" Target="../tags/tag135.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136.xml" /><Relationship Id="rId3" Type="http://schemas.openxmlformats.org/officeDocument/2006/relationships/tags" Target="../tags/tag137.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tags" Target="../tags/tag138.xml" /><Relationship Id="rId3" Type="http://schemas.openxmlformats.org/officeDocument/2006/relationships/tags" Target="../tags/tag139.xml" /><Relationship Id="rId4" Type="http://schemas.openxmlformats.org/officeDocument/2006/relationships/tags" Target="../tags/tag140.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tags" Target="../tags/tag141.xml" /><Relationship Id="rId3" Type="http://schemas.openxmlformats.org/officeDocument/2006/relationships/tags" Target="../tags/tag142.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tags" Target="../tags/tag143.xml" /><Relationship Id="rId3" Type="http://schemas.openxmlformats.org/officeDocument/2006/relationships/tags" Target="../tags/tag144.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145.xml" /><Relationship Id="rId3" Type="http://schemas.openxmlformats.org/officeDocument/2006/relationships/tags" Target="../tags/tag146.xml" /><Relationship Id="rId4" Type="http://schemas.openxmlformats.org/officeDocument/2006/relationships/tags" Target="../tags/tag147.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148.xml" /><Relationship Id="rId3" Type="http://schemas.openxmlformats.org/officeDocument/2006/relationships/tags" Target="../tags/tag149.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150.xml" /><Relationship Id="rId3" Type="http://schemas.openxmlformats.org/officeDocument/2006/relationships/tags" Target="../tags/tag151.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tags" Target="../tags/tag152.xml" /><Relationship Id="rId3" Type="http://schemas.openxmlformats.org/officeDocument/2006/relationships/tags" Target="../tags/tag153.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154.xml" /><Relationship Id="rId3" Type="http://schemas.openxmlformats.org/officeDocument/2006/relationships/tags" Target="../tags/tag155.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tags" Target="../tags/tag156.xml" /><Relationship Id="rId3" Type="http://schemas.openxmlformats.org/officeDocument/2006/relationships/tags" Target="../tags/tag157.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tags" Target="../tags/tag158.xml" /><Relationship Id="rId3" Type="http://schemas.openxmlformats.org/officeDocument/2006/relationships/tags" Target="../tags/tag159.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160.xml" /><Relationship Id="rId3" Type="http://schemas.openxmlformats.org/officeDocument/2006/relationships/tags" Target="../tags/tag161.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162.xml" /><Relationship Id="rId3" Type="http://schemas.openxmlformats.org/officeDocument/2006/relationships/tags" Target="../tags/tag163.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164.xml" /><Relationship Id="rId3" Type="http://schemas.openxmlformats.org/officeDocument/2006/relationships/tags" Target="../tags/tag165.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tags" Target="../tags/tag166.xml" /><Relationship Id="rId3" Type="http://schemas.openxmlformats.org/officeDocument/2006/relationships/tags" Target="../tags/tag167.xml" /><Relationship Id="rId4" Type="http://schemas.openxmlformats.org/officeDocument/2006/relationships/tags" Target="../tags/tag168.xml" /><Relationship Id="rId5" Type="http://schemas.openxmlformats.org/officeDocument/2006/relationships/tags" Target="../tags/tag169.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170.xml" /><Relationship Id="rId3" Type="http://schemas.openxmlformats.org/officeDocument/2006/relationships/tags" Target="../tags/tag171.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172.xml" /><Relationship Id="rId3" Type="http://schemas.openxmlformats.org/officeDocument/2006/relationships/tags" Target="../tags/tag173.xm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174.xml" /><Relationship Id="rId3" Type="http://schemas.openxmlformats.org/officeDocument/2006/relationships/tags" Target="../tags/tag175.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176.xml" /><Relationship Id="rId3" Type="http://schemas.openxmlformats.org/officeDocument/2006/relationships/tags" Target="../tags/tag177.xml" /><Relationship Id="rId4" Type="http://schemas.openxmlformats.org/officeDocument/2006/relationships/tags" Target="../tags/tag178.xm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179.xml" /><Relationship Id="rId3" Type="http://schemas.openxmlformats.org/officeDocument/2006/relationships/tags" Target="../tags/tag180.xml" /><Relationship Id="rId4" Type="http://schemas.openxmlformats.org/officeDocument/2006/relationships/tags" Target="../tags/tag181.xm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182.xml" /><Relationship Id="rId3" Type="http://schemas.openxmlformats.org/officeDocument/2006/relationships/tags" Target="../tags/tag183.xml" /><Relationship Id="rId4" Type="http://schemas.openxmlformats.org/officeDocument/2006/relationships/tags" Target="../tags/tag184.xml"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185.xml" /><Relationship Id="rId3" Type="http://schemas.openxmlformats.org/officeDocument/2006/relationships/tags" Target="../tags/tag186.xml" /><Relationship Id="rId4" Type="http://schemas.openxmlformats.org/officeDocument/2006/relationships/oleObject" Target="../embeddings/oleObject1.bin" TargetMode="Internal" /><Relationship Id="rId5" Type="http://schemas.openxmlformats.org/officeDocument/2006/relationships/image" Target="../media/image5.emf" /><Relationship Id="rId6" Type="http://schemas.openxmlformats.org/officeDocument/2006/relationships/vmlDrawing" Target="../drawings/vmlDrawing1.vml"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187.xml" /><Relationship Id="rId3" Type="http://schemas.openxmlformats.org/officeDocument/2006/relationships/tags" Target="../tags/tag188.xml"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189.xml" /><Relationship Id="rId3" Type="http://schemas.openxmlformats.org/officeDocument/2006/relationships/tags" Target="../tags/tag190.xml"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191.xml" /><Relationship Id="rId3" Type="http://schemas.openxmlformats.org/officeDocument/2006/relationships/tags" Target="../tags/tag192.xml"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193.xml" /><Relationship Id="rId3" Type="http://schemas.openxmlformats.org/officeDocument/2006/relationships/tags" Target="../tags/tag194.xml"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195.xml" /><Relationship Id="rId3" Type="http://schemas.openxmlformats.org/officeDocument/2006/relationships/tags" Target="../tags/tag196.xml"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197.xml" /><Relationship Id="rId3" Type="http://schemas.openxmlformats.org/officeDocument/2006/relationships/tags" Target="../tags/tag198.xml" /></Relationships>
</file>

<file path=ppt/slides/_rels/slide37.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199.xml" /><Relationship Id="rId3" Type="http://schemas.openxmlformats.org/officeDocument/2006/relationships/tags" Target="../tags/tag200.xml" /><Relationship Id="rId4" Type="http://schemas.openxmlformats.org/officeDocument/2006/relationships/tags" Target="../tags/tag201.xml" /><Relationship Id="rId5" Type="http://schemas.openxmlformats.org/officeDocument/2006/relationships/tags" Target="../tags/tag202.xml" /><Relationship Id="rId6" Type="http://schemas.openxmlformats.org/officeDocument/2006/relationships/tags" Target="../tags/tag203.xml" /><Relationship Id="rId7" Type="http://schemas.openxmlformats.org/officeDocument/2006/relationships/tags" Target="../tags/tag204.xml" /></Relationships>
</file>

<file path=ppt/slides/_rels/slide38.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tags" Target="../tags/tag205.xml" /><Relationship Id="rId3" Type="http://schemas.openxmlformats.org/officeDocument/2006/relationships/tags" Target="../tags/tag206.xml" /><Relationship Id="rId4" Type="http://schemas.openxmlformats.org/officeDocument/2006/relationships/tags" Target="../tags/tag207.xml" /></Relationships>
</file>

<file path=ppt/slides/_rels/slide39.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208.xml" /><Relationship Id="rId3" Type="http://schemas.openxmlformats.org/officeDocument/2006/relationships/tags" Target="../tags/tag209.xml" /><Relationship Id="rId4" Type="http://schemas.openxmlformats.org/officeDocument/2006/relationships/image" Target="../media/image6.jpeg" /><Relationship Id="rId5" Type="http://schemas.openxmlformats.org/officeDocument/2006/relationships/tags" Target="../tags/tag210.xml" /></Relationships>
</file>

<file path=ppt/slides/_rels/slide40.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211.xml" /><Relationship Id="rId3" Type="http://schemas.openxmlformats.org/officeDocument/2006/relationships/tags" Target="../tags/tag212.xml" /><Relationship Id="rId4" Type="http://schemas.openxmlformats.org/officeDocument/2006/relationships/tags" Target="../tags/tag213.xml" /></Relationships>
</file>

<file path=ppt/slides/_rels/slide41.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214.xml" /><Relationship Id="rId3" Type="http://schemas.openxmlformats.org/officeDocument/2006/relationships/tags" Target="../tags/tag215.xml" /></Relationships>
</file>

<file path=ppt/slides/_rels/slide42.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216.xml" /><Relationship Id="rId3" Type="http://schemas.openxmlformats.org/officeDocument/2006/relationships/tags" Target="../tags/tag217.xml" /></Relationships>
</file>

<file path=ppt/slides/_rels/slide43.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218.xml" /><Relationship Id="rId3" Type="http://schemas.openxmlformats.org/officeDocument/2006/relationships/tags" Target="../tags/tag219.xml" /></Relationships>
</file>

<file path=ppt/slides/_rels/slide44.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220.xml" /><Relationship Id="rId3" Type="http://schemas.openxmlformats.org/officeDocument/2006/relationships/tags" Target="../tags/tag221.xml" /></Relationships>
</file>

<file path=ppt/slides/_rels/slide45.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222.xml" /><Relationship Id="rId3" Type="http://schemas.openxmlformats.org/officeDocument/2006/relationships/tags" Target="../tags/tag223.xml" /></Relationships>
</file>

<file path=ppt/slides/_rels/slide46.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224.xml" /><Relationship Id="rId3" Type="http://schemas.openxmlformats.org/officeDocument/2006/relationships/tags" Target="../tags/tag225.xml" /></Relationships>
</file>

<file path=ppt/slides/_rels/slide47.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226.xml" /><Relationship Id="rId3" Type="http://schemas.openxmlformats.org/officeDocument/2006/relationships/tags" Target="../tags/tag227.xml" /></Relationships>
</file>

<file path=ppt/slides/_rels/slide48.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228.xml" /><Relationship Id="rId3" Type="http://schemas.openxmlformats.org/officeDocument/2006/relationships/tags" Target="../tags/tag229.xml" /></Relationships>
</file>

<file path=ppt/slides/_rels/slide49.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230.xml" /><Relationship Id="rId3" Type="http://schemas.openxmlformats.org/officeDocument/2006/relationships/tags" Target="../tags/tag231.xml" /></Relationships>
</file>

<file path=ppt/slides/_rels/slide50.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232.xml" /><Relationship Id="rId3" Type="http://schemas.openxmlformats.org/officeDocument/2006/relationships/tags" Target="../tags/tag233.xml" /></Relationships>
</file>

<file path=ppt/slides/_rels/slide51.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234.xml" /><Relationship Id="rId3" Type="http://schemas.openxmlformats.org/officeDocument/2006/relationships/tags" Target="../tags/tag235.xml" /></Relationships>
</file>

<file path=ppt/slides/_rels/slide52.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236.xml" /><Relationship Id="rId3" Type="http://schemas.openxmlformats.org/officeDocument/2006/relationships/tags" Target="../tags/tag237.xml" /></Relationships>
</file>

<file path=ppt/slides/_rels/slide53.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238.xml" /><Relationship Id="rId3" Type="http://schemas.openxmlformats.org/officeDocument/2006/relationships/tags" Target="../tags/tag239.xml" /></Relationships>
</file>

<file path=ppt/slides/_rels/slide54.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240.xml" /><Relationship Id="rId3" Type="http://schemas.openxmlformats.org/officeDocument/2006/relationships/tags" Target="../tags/tag241.xml" /></Relationships>
</file>

<file path=ppt/slides/_rels/slide55.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242.xml" /><Relationship Id="rId3" Type="http://schemas.openxmlformats.org/officeDocument/2006/relationships/tags" Target="../tags/tag243.xml" /></Relationships>
</file>

<file path=ppt/slides/_rels/slide56.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244.xml" /><Relationship Id="rId3" Type="http://schemas.openxmlformats.org/officeDocument/2006/relationships/tags" Target="../tags/tag245.xml" /></Relationships>
</file>

<file path=ppt/slides/_rels/slide57.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tags" Target="../tags/tag246.xml" /><Relationship Id="rId3" Type="http://schemas.openxmlformats.org/officeDocument/2006/relationships/tags" Target="../tags/tag247.xml" /><Relationship Id="rId4" Type="http://schemas.openxmlformats.org/officeDocument/2006/relationships/tags" Target="../tags/tag248.xml" /><Relationship Id="rId5" Type="http://schemas.openxmlformats.org/officeDocument/2006/relationships/tags" Target="../tags/tag249.xml" /></Relationships>
</file>

<file path=ppt/slides/_rels/slide58.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250.xml" /><Relationship Id="rId3" Type="http://schemas.openxmlformats.org/officeDocument/2006/relationships/tags" Target="../tags/tag251.xml" /></Relationships>
</file>

<file path=ppt/slides/_rels/slide59.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252.xml" /><Relationship Id="rId3" Type="http://schemas.openxmlformats.org/officeDocument/2006/relationships/tags" Target="../tags/tag253.xml" /><Relationship Id="rId4" Type="http://schemas.openxmlformats.org/officeDocument/2006/relationships/tags" Target="../tags/tag254.xml" /><Relationship Id="rId5" Type="http://schemas.openxmlformats.org/officeDocument/2006/relationships/tags" Target="../tags/tag255.xml" /></Relationships>
</file>

<file path=ppt/slides/_rels/slide60.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256.xml" /><Relationship Id="rId3" Type="http://schemas.openxmlformats.org/officeDocument/2006/relationships/tags" Target="../tags/tag257.xml" /></Relationships>
</file>

<file path=ppt/slides/_rels/slide61.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258.xml" /><Relationship Id="rId3" Type="http://schemas.openxmlformats.org/officeDocument/2006/relationships/tags" Target="../tags/tag259.xml" /></Relationships>
</file>

<file path=ppt/slides/_rels/slide62.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260.xml" /><Relationship Id="rId3" Type="http://schemas.openxmlformats.org/officeDocument/2006/relationships/tags" Target="../tags/tag261.xml" /></Relationships>
</file>

<file path=ppt/slides/_rels/slide63.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262.xml" /><Relationship Id="rId3" Type="http://schemas.openxmlformats.org/officeDocument/2006/relationships/tags" Target="../tags/tag263.xml" /></Relationships>
</file>

<file path=ppt/slides/_rels/slide64.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264.xml" /><Relationship Id="rId3" Type="http://schemas.openxmlformats.org/officeDocument/2006/relationships/tags" Target="../tags/tag265.xml" /></Relationships>
</file>

<file path=ppt/slides/_rels/slide65.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266.xml" /><Relationship Id="rId3" Type="http://schemas.openxmlformats.org/officeDocument/2006/relationships/tags" Target="../tags/tag267.xml" /></Relationships>
</file>

<file path=ppt/slides/_rels/slide66.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268.xml" /><Relationship Id="rId3" Type="http://schemas.openxmlformats.org/officeDocument/2006/relationships/tags" Target="../tags/tag269.xml" /><Relationship Id="rId4" Type="http://schemas.openxmlformats.org/officeDocument/2006/relationships/tags" Target="../tags/tag270.xml" /></Relationships>
</file>

<file path=ppt/slides/_rels/slide67.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271.xml" /><Relationship Id="rId3" Type="http://schemas.openxmlformats.org/officeDocument/2006/relationships/tags" Target="../tags/tag272.xml" /><Relationship Id="rId4" Type="http://schemas.openxmlformats.org/officeDocument/2006/relationships/tags" Target="../tags/tag273.xml" /></Relationships>
</file>

<file path=ppt/slides/_rels/slide68.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274.xml" /><Relationship Id="rId3" Type="http://schemas.openxmlformats.org/officeDocument/2006/relationships/tags" Target="../tags/tag275.xml" /></Relationships>
</file>

<file path=ppt/slides/_rels/slide69.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276.xml" /><Relationship Id="rId3" Type="http://schemas.openxmlformats.org/officeDocument/2006/relationships/tags" Target="../tags/tag277.xml" /></Relationships>
</file>

<file path=ppt/slides/_rels/slide70.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278.xml" /><Relationship Id="rId3" Type="http://schemas.openxmlformats.org/officeDocument/2006/relationships/tags" Target="../tags/tag279.xml" /><Relationship Id="rId4" Type="http://schemas.openxmlformats.org/officeDocument/2006/relationships/tags" Target="../tags/tag280.xml" /></Relationships>
</file>

<file path=ppt/slides/_rels/slide71.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281.xml" /><Relationship Id="rId3" Type="http://schemas.openxmlformats.org/officeDocument/2006/relationships/tags" Target="../tags/tag282.xml" /><Relationship Id="rId4" Type="http://schemas.openxmlformats.org/officeDocument/2006/relationships/tags" Target="../tags/tag283.xml" /></Relationships>
</file>

<file path=ppt/slides/_rels/slide72.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284.xml" /><Relationship Id="rId3" Type="http://schemas.openxmlformats.org/officeDocument/2006/relationships/tags" Target="../tags/tag285.xml" /><Relationship Id="rId4" Type="http://schemas.openxmlformats.org/officeDocument/2006/relationships/tags" Target="../tags/tag286.xml" /></Relationships>
</file>

<file path=ppt/slides/_rels/slide73.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287.xml" /><Relationship Id="rId3" Type="http://schemas.openxmlformats.org/officeDocument/2006/relationships/tags" Target="../tags/tag288.xml" /><Relationship Id="rId4" Type="http://schemas.openxmlformats.org/officeDocument/2006/relationships/tags" Target="../tags/tag289.xml" /></Relationships>
</file>

<file path=ppt/slides/_rels/slide74.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290.xml" /><Relationship Id="rId3" Type="http://schemas.openxmlformats.org/officeDocument/2006/relationships/tags" Target="../tags/tag291.xml" /><Relationship Id="rId4" Type="http://schemas.openxmlformats.org/officeDocument/2006/relationships/tags" Target="../tags/tag292.xml" /><Relationship Id="rId5" Type="http://schemas.openxmlformats.org/officeDocument/2006/relationships/tags" Target="../tags/tag293.xml" /></Relationships>
</file>

<file path=ppt/slides/_rels/slide75.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294.xml" /><Relationship Id="rId3" Type="http://schemas.openxmlformats.org/officeDocument/2006/relationships/tags" Target="../tags/tag295.xml" /><Relationship Id="rId4" Type="http://schemas.openxmlformats.org/officeDocument/2006/relationships/tags" Target="../tags/tag296.xml" /><Relationship Id="rId5" Type="http://schemas.openxmlformats.org/officeDocument/2006/relationships/tags" Target="../tags/tag297.xml" /></Relationships>
</file>

<file path=ppt/slides/_rels/slide76.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298.xml" /><Relationship Id="rId3" Type="http://schemas.openxmlformats.org/officeDocument/2006/relationships/tags" Target="../tags/tag299.xml" /><Relationship Id="rId4" Type="http://schemas.openxmlformats.org/officeDocument/2006/relationships/tags" Target="../tags/tag300.xml" /></Relationships>
</file>

<file path=ppt/slides/_rels/slide77.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301.xml" /><Relationship Id="rId3" Type="http://schemas.openxmlformats.org/officeDocument/2006/relationships/tags" Target="../tags/tag302.xml" /></Relationships>
</file>

<file path=ppt/slides/_rels/slide78.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303.xml" /><Relationship Id="rId3" Type="http://schemas.openxmlformats.org/officeDocument/2006/relationships/tags" Target="../tags/tag304.xml" /></Relationships>
</file>

<file path=ppt/slides/_rels/slide79.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305.xml" /><Relationship Id="rId3" Type="http://schemas.openxmlformats.org/officeDocument/2006/relationships/tags" Target="../tags/tag306.xml" /></Relationships>
</file>

<file path=ppt/slides/_rels/slide80.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307.xml" /><Relationship Id="rId3" Type="http://schemas.openxmlformats.org/officeDocument/2006/relationships/tags" Target="../tags/tag308.xml" /></Relationships>
</file>

<file path=ppt/slides/_rels/slide81.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309.xml" /><Relationship Id="rId3" Type="http://schemas.openxmlformats.org/officeDocument/2006/relationships/tags" Target="../tags/tag310.xml" /><Relationship Id="rId4" Type="http://schemas.openxmlformats.org/officeDocument/2006/relationships/image" Target="../media/image7.jpeg" /><Relationship Id="rId5" Type="http://schemas.openxmlformats.org/officeDocument/2006/relationships/tags" Target="../tags/tag311.xml" /></Relationships>
</file>

<file path=ppt/slides/_rels/slide82.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312.xml" /><Relationship Id="rId3" Type="http://schemas.openxmlformats.org/officeDocument/2006/relationships/tags" Target="../tags/tag313.xml" /><Relationship Id="rId4" Type="http://schemas.openxmlformats.org/officeDocument/2006/relationships/image" Target="../media/image8.png" /><Relationship Id="rId5" Type="http://schemas.openxmlformats.org/officeDocument/2006/relationships/tags" Target="../tags/tag314.xml" /><Relationship Id="rId6" Type="http://schemas.openxmlformats.org/officeDocument/2006/relationships/tags" Target="../tags/tag315.xml" /></Relationships>
</file>

<file path=ppt/slides/_rels/slide83.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316.xml" /><Relationship Id="rId3" Type="http://schemas.openxmlformats.org/officeDocument/2006/relationships/tags" Target="../tags/tag317.xml" /></Relationships>
</file>

<file path=ppt/slides/_rels/slide84.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318.xml" /><Relationship Id="rId3" Type="http://schemas.openxmlformats.org/officeDocument/2006/relationships/tags" Target="../tags/tag319.xml" /></Relationships>
</file>

<file path=ppt/slides/_rels/slide85.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320.xml" /><Relationship Id="rId3" Type="http://schemas.openxmlformats.org/officeDocument/2006/relationships/tags" Target="../tags/tag321.xml" /><Relationship Id="rId4" Type="http://schemas.openxmlformats.org/officeDocument/2006/relationships/tags" Target="../tags/tag322.xml" /></Relationships>
</file>

<file path=ppt/slides/_rels/slide86.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323.xml" /><Relationship Id="rId3" Type="http://schemas.openxmlformats.org/officeDocument/2006/relationships/tags" Target="../tags/tag324.xml" /></Relationships>
</file>

<file path=ppt/slides/_rels/slide87.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325.xml" /><Relationship Id="rId3" Type="http://schemas.openxmlformats.org/officeDocument/2006/relationships/tags" Target="../tags/tag326.xml" /></Relationships>
</file>

<file path=ppt/slides/_rels/slide88.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327.xml" /><Relationship Id="rId3" Type="http://schemas.openxmlformats.org/officeDocument/2006/relationships/tags" Target="../tags/tag328.xml" /><Relationship Id="rId4" Type="http://schemas.openxmlformats.org/officeDocument/2006/relationships/tags" Target="../tags/tag329.xml" /></Relationships>
</file>

<file path=ppt/slides/_rels/slide89.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330.xml" /><Relationship Id="rId3" Type="http://schemas.openxmlformats.org/officeDocument/2006/relationships/tags" Target="../tags/tag331.xml" /></Relationships>
</file>

<file path=ppt/slides/_rels/slide90.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332.xml" /><Relationship Id="rId3" Type="http://schemas.openxmlformats.org/officeDocument/2006/relationships/tags" Target="../tags/tag333.xml" /></Relationships>
</file>

<file path=ppt/slides/_rels/slide91.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334.xml" /><Relationship Id="rId3" Type="http://schemas.openxmlformats.org/officeDocument/2006/relationships/tags" Target="../tags/tag335.xml" /></Relationships>
</file>

<file path=ppt/slides/_rels/slide92.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336.xml" /><Relationship Id="rId3" Type="http://schemas.openxmlformats.org/officeDocument/2006/relationships/tags" Target="../tags/tag337.xml" /><Relationship Id="rId4" Type="http://schemas.openxmlformats.org/officeDocument/2006/relationships/image" Target="../media/image9.jpeg" /><Relationship Id="rId5" Type="http://schemas.openxmlformats.org/officeDocument/2006/relationships/tags" Target="../tags/tag338.xml" /><Relationship Id="rId6" Type="http://schemas.openxmlformats.org/officeDocument/2006/relationships/tags" Target="../tags/tag339.xml" /></Relationships>
</file>

<file path=ppt/slides/_rels/slide93.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340.xml" /><Relationship Id="rId3" Type="http://schemas.openxmlformats.org/officeDocument/2006/relationships/tags" Target="../tags/tag341.xml" /><Relationship Id="rId4" Type="http://schemas.openxmlformats.org/officeDocument/2006/relationships/tags" Target="../tags/tag342.xml" /></Relationships>
</file>

<file path=ppt/slides/_rels/slide94.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343.xml" /><Relationship Id="rId3" Type="http://schemas.openxmlformats.org/officeDocument/2006/relationships/tags" Target="../tags/tag344.xml" /><Relationship Id="rId4" Type="http://schemas.openxmlformats.org/officeDocument/2006/relationships/tags" Target="../tags/tag345.xml" /><Relationship Id="rId5" Type="http://schemas.openxmlformats.org/officeDocument/2006/relationships/image" Target="../media/image10.png" /><Relationship Id="rId6" Type="http://schemas.openxmlformats.org/officeDocument/2006/relationships/tags" Target="../tags/tag346.xml" /></Relationships>
</file>

<file path=ppt/slides/_rels/slide95.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347.xml" /><Relationship Id="rId3" Type="http://schemas.openxmlformats.org/officeDocument/2006/relationships/tags" Target="../tags/tag348.xml" /><Relationship Id="rId4" Type="http://schemas.openxmlformats.org/officeDocument/2006/relationships/tags" Target="../tags/tag349.xml" /></Relationships>
</file>

<file path=ppt/slides/_rels/slide96.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350.xml" /><Relationship Id="rId3" Type="http://schemas.openxmlformats.org/officeDocument/2006/relationships/tags" Target="../tags/tag351.xml" /><Relationship Id="rId4" Type="http://schemas.openxmlformats.org/officeDocument/2006/relationships/tags" Target="../tags/tag352.xml" /></Relationships>
</file>

<file path=ppt/slides/_rels/slide97.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353.xml" /><Relationship Id="rId3" Type="http://schemas.openxmlformats.org/officeDocument/2006/relationships/tags" Target="../tags/tag354.xml" /></Relationships>
</file>

<file path=ppt/slides/_rels/slide98.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355.xml" /><Relationship Id="rId3" Type="http://schemas.openxmlformats.org/officeDocument/2006/relationships/tags" Target="../tags/tag356.xml" /><Relationship Id="rId4" Type="http://schemas.openxmlformats.org/officeDocument/2006/relationships/tags" Target="../tags/tag357.xml" /></Relationships>
</file>

<file path=ppt/slides/_rels/slide99.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358.xml" /><Relationship Id="rId3" Type="http://schemas.openxmlformats.org/officeDocument/2006/relationships/tags" Target="../tags/tag359.xml" /></Relationships>
</file>

<file path=ppt/slides/_rels/slide100.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360.xml" /><Relationship Id="rId3" Type="http://schemas.openxmlformats.org/officeDocument/2006/relationships/tags" Target="../tags/tag361.xml" /></Relationships>
</file>

<file path=ppt/slides/_rels/slide101.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362.xml" /><Relationship Id="rId3" Type="http://schemas.openxmlformats.org/officeDocument/2006/relationships/tags" Target="../tags/tag363.xml" /></Relationships>
</file>

<file path=ppt/slides/_rels/slide102.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364.xml" /><Relationship Id="rId3" Type="http://schemas.openxmlformats.org/officeDocument/2006/relationships/tags" Target="../tags/tag365.xml" /></Relationships>
</file>

<file path=ppt/slides/_rels/slide103.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366.xml" /><Relationship Id="rId3" Type="http://schemas.openxmlformats.org/officeDocument/2006/relationships/tags" Target="../tags/tag367.xml" /></Relationships>
</file>

<file path=ppt/slides/_rels/slide104.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notesSlide" Target="../notesSlides/notesSlide1.xml" /><Relationship Id="rId3" Type="http://schemas.openxmlformats.org/officeDocument/2006/relationships/tags" Target="../tags/tag371.xml" /><Relationship Id="rId4" Type="http://schemas.openxmlformats.org/officeDocument/2006/relationships/tags" Target="../tags/tag372.xml" /><Relationship Id="rId5" Type="http://schemas.openxmlformats.org/officeDocument/2006/relationships/tags" Target="../tags/tag373.xml" /></Relationships>
</file>

<file path=ppt/slides/_rels/slide105.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notesSlide" Target="../notesSlides/notesSlide2.xml" /><Relationship Id="rId3" Type="http://schemas.openxmlformats.org/officeDocument/2006/relationships/tags" Target="../tags/tag377.xml" /><Relationship Id="rId4" Type="http://schemas.openxmlformats.org/officeDocument/2006/relationships/tags" Target="../tags/tag378.xml" /><Relationship Id="rId5" Type="http://schemas.openxmlformats.org/officeDocument/2006/relationships/tags" Target="../tags/tag379.xml" /></Relationships>
</file>

<file path=ppt/slides/_rels/slide106.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notesSlide" Target="../notesSlides/notesSlide3.xml" /><Relationship Id="rId3" Type="http://schemas.openxmlformats.org/officeDocument/2006/relationships/tags" Target="../tags/tag383.xml" /><Relationship Id="rId4" Type="http://schemas.openxmlformats.org/officeDocument/2006/relationships/tags" Target="../tags/tag384.xml" /><Relationship Id="rId5" Type="http://schemas.openxmlformats.org/officeDocument/2006/relationships/tags" Target="../tags/tag385.xml" /></Relationships>
</file>

<file path=ppt/slides/_rels/slide107.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notesSlide" Target="../notesSlides/notesSlide4.xml" /><Relationship Id="rId3" Type="http://schemas.openxmlformats.org/officeDocument/2006/relationships/tags" Target="../tags/tag389.xml" /><Relationship Id="rId4" Type="http://schemas.openxmlformats.org/officeDocument/2006/relationships/tags" Target="../tags/tag390.xml" /><Relationship Id="rId5" Type="http://schemas.openxmlformats.org/officeDocument/2006/relationships/tags" Target="../tags/tag391.xml" /></Relationships>
</file>

<file path=ppt/slides/_rels/slide108.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notesSlide" Target="../notesSlides/notesSlide5.xml" /><Relationship Id="rId3" Type="http://schemas.openxmlformats.org/officeDocument/2006/relationships/tags" Target="../tags/tag395.xml" /><Relationship Id="rId4" Type="http://schemas.openxmlformats.org/officeDocument/2006/relationships/tags" Target="../tags/tag396.xml" /><Relationship Id="rId5" Type="http://schemas.openxmlformats.org/officeDocument/2006/relationships/tags" Target="../tags/tag397.xml" /></Relationships>
</file>

<file path=ppt/slides/_rels/slide109.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notesSlide" Target="../notesSlides/notesSlide6.xml" /><Relationship Id="rId3" Type="http://schemas.openxmlformats.org/officeDocument/2006/relationships/tags" Target="../tags/tag401.xml" /><Relationship Id="rId4" Type="http://schemas.openxmlformats.org/officeDocument/2006/relationships/tags" Target="../tags/tag402.xml" /><Relationship Id="rId5" Type="http://schemas.openxmlformats.org/officeDocument/2006/relationships/tags" Target="../tags/tag403.xml" /></Relationships>
</file>

<file path=ppt/slides/_rels/slide110.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notesSlide" Target="../notesSlides/notesSlide7.xml" /><Relationship Id="rId3" Type="http://schemas.openxmlformats.org/officeDocument/2006/relationships/tags" Target="../tags/tag407.xml" /><Relationship Id="rId4" Type="http://schemas.openxmlformats.org/officeDocument/2006/relationships/tags" Target="../tags/tag408.xml" /><Relationship Id="rId5" Type="http://schemas.openxmlformats.org/officeDocument/2006/relationships/tags" Target="../tags/tag409.xml" /></Relationships>
</file>

<file path=ppt/slides/_rels/slide111.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notesSlide" Target="../notesSlides/notesSlide8.xml" /><Relationship Id="rId3" Type="http://schemas.openxmlformats.org/officeDocument/2006/relationships/tags" Target="../tags/tag413.xml" /><Relationship Id="rId4" Type="http://schemas.openxmlformats.org/officeDocument/2006/relationships/tags" Target="../tags/tag414.xml" /><Relationship Id="rId5" Type="http://schemas.openxmlformats.org/officeDocument/2006/relationships/tags" Target="../tags/tag415.xml" /></Relationships>
</file>

<file path=ppt/slides/_rels/slide112.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notesSlide" Target="../notesSlides/notesSlide9.xml" /><Relationship Id="rId3" Type="http://schemas.openxmlformats.org/officeDocument/2006/relationships/tags" Target="../tags/tag419.xml" /><Relationship Id="rId4" Type="http://schemas.openxmlformats.org/officeDocument/2006/relationships/tags" Target="../tags/tag420.xml" /><Relationship Id="rId5" Type="http://schemas.openxmlformats.org/officeDocument/2006/relationships/tags" Target="../tags/tag421.xml" /></Relationships>
</file>

<file path=ppt/slides/_rels/slide113.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notesSlide" Target="../notesSlides/notesSlide10.xml" /><Relationship Id="rId3" Type="http://schemas.openxmlformats.org/officeDocument/2006/relationships/tags" Target="../tags/tag425.xml" /><Relationship Id="rId4" Type="http://schemas.openxmlformats.org/officeDocument/2006/relationships/tags" Target="../tags/tag426.xml" /><Relationship Id="rId5" Type="http://schemas.openxmlformats.org/officeDocument/2006/relationships/tags" Target="../tags/tag427.xml" /></Relationships>
</file>

<file path=ppt/slides/_rels/slide114.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notesSlide" Target="../notesSlides/notesSlide11.xml" /><Relationship Id="rId3" Type="http://schemas.openxmlformats.org/officeDocument/2006/relationships/tags" Target="../tags/tag431.xml" /><Relationship Id="rId4" Type="http://schemas.openxmlformats.org/officeDocument/2006/relationships/tags" Target="../tags/tag432.xml" /><Relationship Id="rId5" Type="http://schemas.openxmlformats.org/officeDocument/2006/relationships/tags" Target="../tags/tag433.xml" /></Relationships>
</file>

<file path=ppt/slides/_rels/slide115.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434.xml" /><Relationship Id="rId3" Type="http://schemas.openxmlformats.org/officeDocument/2006/relationships/tags" Target="../tags/tag435.xml" /><Relationship Id="rId4" Type="http://schemas.openxmlformats.org/officeDocument/2006/relationships/tags" Target="../tags/tag436.xml" /></Relationships>
</file>

<file path=ppt/slides/_rels/slide116.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437.xml" /><Relationship Id="rId3" Type="http://schemas.openxmlformats.org/officeDocument/2006/relationships/tags" Target="../tags/tag438.xml" /><Relationship Id="rId4" Type="http://schemas.openxmlformats.org/officeDocument/2006/relationships/tags" Target="../tags/tag439.xml" /></Relationships>
</file>

<file path=ppt/slides/_rels/slide117.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440.xml" /><Relationship Id="rId3" Type="http://schemas.openxmlformats.org/officeDocument/2006/relationships/tags" Target="../tags/tag441.xml" /></Relationships>
</file>

<file path=ppt/slides/_rels/slide118.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442.xml" /><Relationship Id="rId3" Type="http://schemas.openxmlformats.org/officeDocument/2006/relationships/tags" Target="../tags/tag443.xml" /></Relationships>
</file>

<file path=ppt/slides/_rels/slide119.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444.xml" /><Relationship Id="rId3" Type="http://schemas.openxmlformats.org/officeDocument/2006/relationships/tags" Target="../tags/tag445.xml" /><Relationship Id="rId4" Type="http://schemas.openxmlformats.org/officeDocument/2006/relationships/image" Target="../media/image11.png" /><Relationship Id="rId5" Type="http://schemas.openxmlformats.org/officeDocument/2006/relationships/tags" Target="../tags/tag446.xml" /></Relationships>
</file>

<file path=ppt/slides/_rels/slide120.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447.xml" /><Relationship Id="rId3" Type="http://schemas.openxmlformats.org/officeDocument/2006/relationships/tags" Target="../tags/tag448.xml" /></Relationships>
</file>

<file path=ppt/slides/_rels/slide121.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449.xml" /><Relationship Id="rId3" Type="http://schemas.openxmlformats.org/officeDocument/2006/relationships/tags" Target="../tags/tag450.xml" /></Relationships>
</file>

<file path=ppt/slides/_rels/slide122.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tags" Target="../tags/tag451.xml" /><Relationship Id="rId3" Type="http://schemas.openxmlformats.org/officeDocument/2006/relationships/tags" Target="../tags/tag452.xml" /><Relationship Id="rId4" Type="http://schemas.openxmlformats.org/officeDocument/2006/relationships/tags" Target="../tags/tag453.xml" /></Relationships>
</file>

<file path=ppt/slides/_rels/slide123.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454.xml" /><Relationship Id="rId3" Type="http://schemas.openxmlformats.org/officeDocument/2006/relationships/tags" Target="../tags/tag455.xml" /><Relationship Id="rId4" Type="http://schemas.openxmlformats.org/officeDocument/2006/relationships/image" Target="../media/image6.jpeg" /><Relationship Id="rId5" Type="http://schemas.openxmlformats.org/officeDocument/2006/relationships/tags" Target="../tags/tag456.xml" /></Relationships>
</file>

<file path=ppt/slides/_rels/slide124.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457.xml" /><Relationship Id="rId3" Type="http://schemas.openxmlformats.org/officeDocument/2006/relationships/tags" Target="../tags/tag458.xml" /><Relationship Id="rId4" Type="http://schemas.openxmlformats.org/officeDocument/2006/relationships/tags" Target="../tags/tag459.xml" /></Relationships>
</file>

<file path=ppt/slides/_rels/slide125.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460.xml" /><Relationship Id="rId3" Type="http://schemas.openxmlformats.org/officeDocument/2006/relationships/tags" Target="../tags/tag461.xml" /></Relationships>
</file>

<file path=ppt/slides/_rels/slide126.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462.xml" /><Relationship Id="rId3" Type="http://schemas.openxmlformats.org/officeDocument/2006/relationships/tags" Target="../tags/tag463.xml" /></Relationships>
</file>

<file path=ppt/slides/_rels/slide127.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464.xml" /><Relationship Id="rId3" Type="http://schemas.openxmlformats.org/officeDocument/2006/relationships/tags" Target="../tags/tag465.xml" /><Relationship Id="rId4" Type="http://schemas.openxmlformats.org/officeDocument/2006/relationships/tags" Target="../tags/tag466.xml" /></Relationships>
</file>

<file path=ppt/slides/_rels/slide128.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467.xml" /><Relationship Id="rId3" Type="http://schemas.openxmlformats.org/officeDocument/2006/relationships/tags" Target="../tags/tag468.xml" /></Relationships>
</file>

<file path=ppt/slides/_rels/slide129.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469.xml" /><Relationship Id="rId3" Type="http://schemas.openxmlformats.org/officeDocument/2006/relationships/tags" Target="../tags/tag470.xml" /></Relationships>
</file>

<file path=ppt/slides/_rels/slide130.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471.xml" /><Relationship Id="rId3" Type="http://schemas.openxmlformats.org/officeDocument/2006/relationships/tags" Target="../tags/tag472.xml" /><Relationship Id="rId4" Type="http://schemas.openxmlformats.org/officeDocument/2006/relationships/tags" Target="../tags/tag473.xml" /></Relationships>
</file>

<file path=ppt/slides/_rels/slide131.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tags" Target="../tags/tag474.xml" /><Relationship Id="rId3" Type="http://schemas.openxmlformats.org/officeDocument/2006/relationships/tags" Target="../tags/tag475.xml" /><Relationship Id="rId4" Type="http://schemas.openxmlformats.org/officeDocument/2006/relationships/tags" Target="../tags/tag476.xml" /></Relationships>
</file>

<file path=ppt/slides/_rels/slide132.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477.xml" /><Relationship Id="rId3" Type="http://schemas.openxmlformats.org/officeDocument/2006/relationships/tags" Target="../tags/tag478.xml" /></Relationships>
</file>

<file path=ppt/slides/_rels/slide133.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479.xml" /><Relationship Id="rId3" Type="http://schemas.openxmlformats.org/officeDocument/2006/relationships/tags" Target="../tags/tag480.xml" /></Relationships>
</file>

<file path=ppt/slides/_rels/slide134.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481.xml" /><Relationship Id="rId3" Type="http://schemas.openxmlformats.org/officeDocument/2006/relationships/tags" Target="../tags/tag482.xml" /></Relationships>
</file>

<file path=ppt/slides/_rels/slide135.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483.xml" /><Relationship Id="rId3" Type="http://schemas.openxmlformats.org/officeDocument/2006/relationships/tags" Target="../tags/tag484.xml" /></Relationships>
</file>

<file path=ppt/slides/_rels/slide136.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485.xml" /><Relationship Id="rId3" Type="http://schemas.openxmlformats.org/officeDocument/2006/relationships/tags" Target="../tags/tag486.xml" /></Relationships>
</file>

<file path=ppt/slides/_rels/slide137.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487.xml" /><Relationship Id="rId3" Type="http://schemas.openxmlformats.org/officeDocument/2006/relationships/tags" Target="../tags/tag488.xml" /></Relationships>
</file>

<file path=ppt/slides/_rels/slide138.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489.xml" /><Relationship Id="rId3" Type="http://schemas.openxmlformats.org/officeDocument/2006/relationships/tags" Target="../tags/tag490.xml" /><Relationship Id="rId4" Type="http://schemas.openxmlformats.org/officeDocument/2006/relationships/image" Target="../media/image12.png" /><Relationship Id="rId5" Type="http://schemas.openxmlformats.org/officeDocument/2006/relationships/tags" Target="../tags/tag491.xml"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 name="标题 1"/>
          <p:cNvSpPr>
            <a:spLocks noGrp="1"/>
          </p:cNvSpPr>
          <p:nvPr>
            <p:ph type="ctrTitle"/>
            <p:custDataLst>
              <p:tags r:id="rId3"/>
            </p:custDataLst>
          </p:nvPr>
        </p:nvSpPr>
        <p:spPr/>
        <p:txBody>
          <a:bodyPr/>
          <a:lstStyle/>
          <a:p>
            <a:r>
              <a:rPr lang="en-US" altLang="zh-CN">
                <a:latin typeface="汉仪青云简" panose="00020600040101010101" charset="-122"/>
                <a:ea typeface="汉仪青云简" panose="00020600040101010101" charset="-122"/>
                <a:cs typeface="汉仪青云简" panose="00020600040101010101" charset="-122"/>
              </a:rPr>
              <a:t>2023</a:t>
            </a:r>
            <a:r>
              <a:rPr lang="zh-CN" altLang="en-US">
                <a:latin typeface="汉仪青云简" panose="00020600040101010101" charset="-122"/>
                <a:ea typeface="汉仪青云简" panose="00020600040101010101" charset="-122"/>
                <a:cs typeface="汉仪青云简" panose="00020600040101010101" charset="-122"/>
              </a:rPr>
              <a:t>届一轮复习</a:t>
            </a:r>
            <a:endParaRPr lang="zh-CN" altLang="en-US">
              <a:latin typeface="汉仪青云简" panose="00020600040101010101" charset="-122"/>
              <a:ea typeface="汉仪青云简" panose="00020600040101010101" charset="-122"/>
              <a:cs typeface="汉仪青云简" panose="00020600040101010101" charset="-122"/>
            </a:endParaRPr>
          </a:p>
        </p:txBody>
      </p:sp>
      <p:sp>
        <p:nvSpPr>
          <p:cNvPr id="3" name="副标题 2"/>
          <p:cNvSpPr>
            <a:spLocks noGrp="1"/>
          </p:cNvSpPr>
          <p:nvPr>
            <p:ph type="subTitle" idx="1"/>
            <p:custDataLst>
              <p:tags r:id="rId4"/>
            </p:custDataLst>
          </p:nvPr>
        </p:nvSpPr>
        <p:spPr>
          <a:xfrm>
            <a:off x="2827655" y="3593465"/>
            <a:ext cx="9364345" cy="1365250"/>
          </a:xfrm>
        </p:spPr>
        <p:txBody>
          <a:bodyPr>
            <a:normAutofit/>
          </a:bodyPr>
          <a:lstStyle/>
          <a:p>
            <a:r>
              <a:rPr lang="en-US" altLang="zh-CN"/>
              <a:t>                                               </a:t>
            </a:r>
            <a:r>
              <a:rPr lang="zh-CN" altLang="en-US" sz="4000" b="1">
                <a:latin typeface="楷体" panose="02010609060101010101" pitchFamily="49" charset="-122"/>
                <a:sym typeface="汉仪趣黑W" panose="00020600040101010101" charset="-122"/>
              </a:rPr>
              <a:t>政治生活</a:t>
            </a:r>
            <a:endParaRPr lang="zh-CN" altLang="en-US" sz="4000" b="1">
              <a:latin typeface="楷体" panose="02010609060101010101" pitchFamily="49" charset="-122"/>
              <a:sym typeface="汉仪趣黑W" panose="00020600040101010101" charset="-122"/>
            </a:endParaRPr>
          </a:p>
        </p:txBody>
      </p:sp>
    </p:spTree>
    <p:custDataLst>
      <p:tags r:id="rId5"/>
    </p:custDataLst>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 name="标题 1"/>
          <p:cNvSpPr>
            <a:spLocks noGrp="1"/>
          </p:cNvSpPr>
          <p:nvPr>
            <p:ph type="title"/>
            <p:custDataLst>
              <p:tags r:id="rId3"/>
            </p:custDataLst>
          </p:nvPr>
        </p:nvSpPr>
        <p:spPr>
          <a:xfrm>
            <a:off x="92710" y="99060"/>
            <a:ext cx="11873230" cy="940435"/>
          </a:xfrm>
        </p:spPr>
        <p:txBody>
          <a:bodyPr>
            <a:noAutofit/>
          </a:bodyPr>
          <a:lstStyle/>
          <a:p>
            <a:pPr algn="ctr"/>
            <a:r>
              <a:rPr sz="4400" smtClean="0">
                <a:solidFill>
                  <a:srgbClr val="FF0000"/>
                </a:solidFill>
                <a:latin typeface="汉仪青云简" panose="00020600040101010101" charset="-122"/>
                <a:ea typeface="汉仪青云简" panose="00020600040101010101" charset="-122"/>
                <a:cs typeface="汉仪青云简" panose="00020600040101010101" charset="-122"/>
                <a:sym typeface="+mn-ea"/>
              </a:rPr>
              <a:t>专题五  公民的政治生活</a:t>
            </a:r>
            <a:endParaRPr lang="zh-CN" altLang="en-US" sz="4000"/>
          </a:p>
        </p:txBody>
      </p:sp>
      <p:sp>
        <p:nvSpPr>
          <p:cNvPr id="4" name="标题 3"/>
          <p:cNvSpPr>
            <a:spLocks noGrp="1"/>
          </p:cNvSpPr>
          <p:nvPr>
            <p:custDataLst>
              <p:tags r:id="rId4"/>
            </p:custDataLst>
          </p:nvPr>
        </p:nvSpPr>
        <p:spPr>
          <a:xfrm>
            <a:off x="92710" y="837636"/>
            <a:ext cx="2511425" cy="660894"/>
          </a:xfrm>
          <a:prstGeom prst="roundRect">
            <a:avLst>
              <a:gd name="adj" fmla="val 31077"/>
            </a:avLst>
          </a:prstGeom>
          <a:solidFill>
            <a:srgbClr val="DA251C"/>
          </a:solidFill>
          <a:ln>
            <a:noFill/>
          </a:ln>
        </p:spPr>
        <p:txBody>
          <a:bodyPr vert="horz" wrap="square" lIns="0" tIns="0" rIns="0" bIns="0" rtlCol="0" anchor="ctr">
            <a:spAutoFit/>
          </a:bodyPr>
          <a:lstStyle>
            <a:lvl1pPr algn="ctr" defTabSz="914400" rtl="0" eaLnBrk="1" latinLnBrk="0" hangingPunct="1">
              <a:lnSpc>
                <a:spcPct val="100000"/>
              </a:lnSpc>
              <a:spcBef>
                <a:spcPct val="0"/>
              </a:spcBef>
              <a:buNone/>
              <a:defRPr sz="3735" kern="1200">
                <a:solidFill>
                  <a:schemeClr val="bg1"/>
                </a:solidFill>
                <a:latin typeface="+mj-lt"/>
                <a:ea typeface="+mj-ea"/>
                <a:cs typeface="+mj-cs"/>
              </a:defRPr>
            </a:lvl1pPr>
          </a:lstStyle>
          <a:p>
            <a:r>
              <a:rPr lang="zh-CN" sz="3600">
                <a:solidFill>
                  <a:schemeClr val="bg1"/>
                </a:solidFill>
                <a:latin typeface="黑体" panose="02010609060101010101" charset="-122"/>
                <a:ea typeface="黑体" panose="02010609060101010101" charset="-122"/>
                <a:cs typeface="黑体" panose="02010609060101010101" charset="-122"/>
                <a:sym typeface="+mn-ea"/>
              </a:rPr>
              <a:t>考情解读</a:t>
            </a:r>
            <a:endParaRPr lang="zh-CN" sz="3600">
              <a:solidFill>
                <a:schemeClr val="bg1"/>
              </a:solidFill>
              <a:latin typeface="黑体" panose="02010609060101010101" charset="-122"/>
              <a:ea typeface="黑体" panose="02010609060101010101" charset="-122"/>
              <a:cs typeface="黑体" panose="02010609060101010101" charset="-122"/>
              <a:sym typeface="+mn-ea"/>
            </a:endParaRPr>
          </a:p>
        </p:txBody>
      </p:sp>
      <p:graphicFrame>
        <p:nvGraphicFramePr>
          <p:cNvPr id="8" name="表格 7"/>
          <p:cNvGraphicFramePr>
            <a:graphicFrameLocks noGrp="1"/>
          </p:cNvGraphicFramePr>
          <p:nvPr>
            <p:custDataLst>
              <p:tags r:id="rId5"/>
            </p:custDataLst>
          </p:nvPr>
        </p:nvGraphicFramePr>
        <p:xfrm>
          <a:off x="92710" y="1718945"/>
          <a:ext cx="11873230" cy="4780280"/>
        </p:xfrm>
        <a:graphic>
          <a:graphicData uri="http://schemas.openxmlformats.org/drawingml/2006/table">
            <a:tbl>
              <a:tblPr firstRow="1" bandRow="1">
                <a:tableStyleId>{5C22544A-7EE6-4342-B048-85BDC9FD1C3A}</a:tableStyleId>
              </a:tblPr>
              <a:tblGrid>
                <a:gridCol w="2746375"/>
                <a:gridCol w="3418205"/>
                <a:gridCol w="3372485"/>
                <a:gridCol w="2336165"/>
              </a:tblGrid>
              <a:tr h="381000">
                <a:tc>
                  <a:txBody>
                    <a:bodyPr vert="horz" wrap="square"/>
                    <a:lstStyle/>
                    <a:p>
                      <a:pPr algn="ctr">
                        <a:buNone/>
                      </a:pPr>
                      <a:r>
                        <a:rPr lang="zh-CN" altLang="en-US"/>
                        <a:t>真题   </a:t>
                      </a:r>
                      <a:endParaRPr lang="zh-CN" altLang="en-US"/>
                    </a:p>
                  </a:txBody>
                  <a:tcPr/>
                </a:tc>
                <a:tc>
                  <a:txBody>
                    <a:bodyPr vert="horz" wrap="square"/>
                    <a:lstStyle/>
                    <a:p>
                      <a:pPr algn="ctr">
                        <a:buNone/>
                      </a:pPr>
                      <a:r>
                        <a:rPr lang="zh-CN" altLang="en-US" sz="1800">
                          <a:sym typeface="+mn-ea"/>
                        </a:rPr>
                        <a:t>考查内容</a:t>
                      </a:r>
                      <a:endParaRPr lang="zh-CN" altLang="en-US" sz="1800">
                        <a:sym typeface="+mn-ea"/>
                      </a:endParaRPr>
                    </a:p>
                  </a:txBody>
                  <a:tcPr/>
                </a:tc>
                <a:tc>
                  <a:txBody>
                    <a:bodyPr vert="horz" wrap="square"/>
                    <a:lstStyle/>
                    <a:p>
                      <a:pPr algn="ctr">
                        <a:buNone/>
                      </a:pPr>
                      <a:r>
                        <a:rPr lang="zh-CN" altLang="en-US"/>
                        <a:t>真题   </a:t>
                      </a:r>
                      <a:endParaRPr lang="zh-CN" altLang="en-US"/>
                    </a:p>
                  </a:txBody>
                  <a:tcPr/>
                </a:tc>
                <a:tc>
                  <a:txBody>
                    <a:bodyPr vert="horz" wrap="square"/>
                    <a:lstStyle/>
                    <a:p>
                      <a:pPr algn="ctr">
                        <a:buNone/>
                      </a:pPr>
                      <a:r>
                        <a:rPr lang="zh-CN" altLang="en-US" sz="1800">
                          <a:sym typeface="+mn-ea"/>
                        </a:rPr>
                        <a:t>考查内容</a:t>
                      </a:r>
                      <a:endParaRPr lang="zh-CN" altLang="en-US" sz="1800">
                        <a:sym typeface="+mn-ea"/>
                      </a:endParaRPr>
                    </a:p>
                  </a:txBody>
                  <a:tcPr/>
                </a:tc>
              </a:tr>
              <a:tr h="822960">
                <a:tc>
                  <a:txBody>
                    <a:bodyPr vert="horz" wrap="square"/>
                    <a:lstStyle/>
                    <a:p>
                      <a:pPr>
                        <a:buNone/>
                      </a:pPr>
                      <a:r>
                        <a:rPr lang="zh-CN" altLang="en-US" sz="2400" b="1"/>
                        <a:t>２０２０ 课标Ⅰ，３９，１２ 分 </a:t>
                      </a:r>
                      <a:endParaRPr lang="zh-CN" altLang="en-US" sz="2400" b="1"/>
                    </a:p>
                  </a:txBody>
                  <a:tcPr/>
                </a:tc>
                <a:tc>
                  <a:txBody>
                    <a:bodyPr vert="horz" wrap="square"/>
                    <a:lstStyle/>
                    <a:p>
                      <a:pPr>
                        <a:buNone/>
                      </a:pPr>
                      <a:r>
                        <a:rPr lang="zh-CN" altLang="en-US" sz="2400" b="1">
                          <a:sym typeface="+mn-ea"/>
                        </a:rPr>
                        <a:t>民主管理 </a:t>
                      </a:r>
                      <a:endParaRPr lang="zh-CN" altLang="en-US" sz="2400" b="1">
                        <a:sym typeface="+mn-ea"/>
                      </a:endParaRPr>
                    </a:p>
                  </a:txBody>
                  <a:tcPr/>
                </a:tc>
                <a:tc>
                  <a:txBody>
                    <a:bodyPr vert="horz" wrap="square"/>
                    <a:lstStyle/>
                    <a:p>
                      <a:pPr>
                        <a:buNone/>
                      </a:pPr>
                      <a:r>
                        <a:rPr lang="zh-CN" altLang="en-US" sz="2400" b="1">
                          <a:sym typeface="+mn-ea"/>
                        </a:rPr>
                        <a:t>２０１７ 课标Ⅱ，１６，４ 分</a:t>
                      </a:r>
                      <a:endParaRPr lang="zh-CN" altLang="en-US" sz="2400" b="1">
                        <a:sym typeface="+mn-ea"/>
                      </a:endParaRPr>
                    </a:p>
                  </a:txBody>
                  <a:tcPr/>
                </a:tc>
                <a:tc>
                  <a:txBody>
                    <a:bodyPr vert="horz" wrap="square"/>
                    <a:lstStyle/>
                    <a:p>
                      <a:pPr>
                        <a:buNone/>
                      </a:pPr>
                      <a:r>
                        <a:rPr lang="zh-CN" altLang="en-US" sz="2400" b="1">
                          <a:sym typeface="+mn-ea"/>
                        </a:rPr>
                        <a:t>民主管理 </a:t>
                      </a:r>
                      <a:endParaRPr lang="zh-CN" altLang="en-US" sz="2400" b="1">
                        <a:sym typeface="+mn-ea"/>
                      </a:endParaRPr>
                    </a:p>
                    <a:p>
                      <a:pPr>
                        <a:buNone/>
                      </a:pPr>
                      <a:endParaRPr lang="zh-CN" altLang="en-US" sz="2400" b="1">
                        <a:sym typeface="+mn-ea"/>
                      </a:endParaRPr>
                    </a:p>
                  </a:txBody>
                  <a:tcPr/>
                </a:tc>
              </a:tr>
              <a:tr h="822960">
                <a:tc>
                  <a:txBody>
                    <a:bodyPr vert="horz" wrap="square"/>
                    <a:lstStyle/>
                    <a:p>
                      <a:pPr>
                        <a:buNone/>
                      </a:pPr>
                      <a:r>
                        <a:rPr lang="zh-CN" altLang="en-US" sz="2400" b="1"/>
                        <a:t>２０１９ 课标Ⅰ，１６，４ 分</a:t>
                      </a:r>
                      <a:endParaRPr lang="zh-CN" altLang="en-US" sz="2400" b="1"/>
                    </a:p>
                  </a:txBody>
                  <a:tcPr/>
                </a:tc>
                <a:tc>
                  <a:txBody>
                    <a:bodyPr vert="horz" wrap="square"/>
                    <a:lstStyle/>
                    <a:p>
                      <a:pPr>
                        <a:buNone/>
                      </a:pPr>
                      <a:r>
                        <a:rPr lang="zh-CN" altLang="en-US" sz="2400" b="1">
                          <a:sym typeface="+mn-ea"/>
                        </a:rPr>
                        <a:t>民主管理</a:t>
                      </a:r>
                      <a:endParaRPr lang="zh-CN" altLang="en-US" sz="2400" b="1">
                        <a:sym typeface="+mn-ea"/>
                      </a:endParaRPr>
                    </a:p>
                  </a:txBody>
                  <a:tcPr/>
                </a:tc>
                <a:tc>
                  <a:txBody>
                    <a:bodyPr vert="horz" wrap="square"/>
                    <a:lstStyle/>
                    <a:p>
                      <a:pPr>
                        <a:buNone/>
                      </a:pPr>
                      <a:r>
                        <a:rPr lang="zh-CN" altLang="en-US" sz="2400" b="1"/>
                        <a:t>２０１６ 课标Ⅰ，１６，４ 分</a:t>
                      </a:r>
                      <a:endParaRPr lang="zh-CN" altLang="en-US" sz="2400" b="1"/>
                    </a:p>
                  </a:txBody>
                  <a:tcPr/>
                </a:tc>
                <a:tc>
                  <a:txBody>
                    <a:bodyPr vert="horz" wrap="square"/>
                    <a:lstStyle/>
                    <a:p>
                      <a:pPr>
                        <a:buNone/>
                      </a:pPr>
                      <a:r>
                        <a:rPr lang="zh-CN" altLang="en-US" sz="2400" b="1">
                          <a:sym typeface="+mn-ea"/>
                        </a:rPr>
                        <a:t>民主管理 </a:t>
                      </a:r>
                      <a:endParaRPr lang="zh-CN" altLang="en-US" sz="2400" b="1">
                        <a:sym typeface="+mn-ea"/>
                      </a:endParaRPr>
                    </a:p>
                    <a:p>
                      <a:pPr>
                        <a:buNone/>
                      </a:pPr>
                      <a:endParaRPr lang="zh-CN" altLang="en-US" sz="2400" b="1">
                        <a:sym typeface="+mn-ea"/>
                      </a:endParaRPr>
                    </a:p>
                  </a:txBody>
                  <a:tcPr/>
                </a:tc>
              </a:tr>
              <a:tr h="822960">
                <a:tc>
                  <a:txBody>
                    <a:bodyPr vert="horz" wrap="square"/>
                    <a:lstStyle/>
                    <a:p>
                      <a:pPr>
                        <a:buNone/>
                      </a:pPr>
                      <a:r>
                        <a:rPr lang="zh-CN" altLang="en-US" sz="2400" b="1"/>
                        <a:t>２０１８ 课标Ⅰ，１６，４ 分</a:t>
                      </a:r>
                      <a:endParaRPr lang="zh-CN" altLang="en-US" sz="2400" b="1"/>
                    </a:p>
                  </a:txBody>
                  <a:tcPr/>
                </a:tc>
                <a:tc>
                  <a:txBody>
                    <a:bodyPr vert="horz" wrap="square"/>
                    <a:lstStyle/>
                    <a:p>
                      <a:pPr>
                        <a:buNone/>
                      </a:pPr>
                      <a:r>
                        <a:rPr lang="zh-CN" altLang="en-US" sz="2400" b="1"/>
                        <a:t>我国公民的政治权利与义务</a:t>
                      </a:r>
                      <a:endParaRPr lang="zh-CN" altLang="en-US" sz="2400" b="1"/>
                    </a:p>
                  </a:txBody>
                  <a:tcPr/>
                </a:tc>
                <a:tc>
                  <a:txBody>
                    <a:bodyPr vert="horz" wrap="square"/>
                    <a:lstStyle/>
                    <a:p>
                      <a:pPr>
                        <a:buNone/>
                      </a:pPr>
                      <a:r>
                        <a:rPr lang="zh-CN" altLang="en-US" sz="2400" b="1"/>
                        <a:t>２０１６ 课标Ⅱ，１６，４ 分</a:t>
                      </a:r>
                      <a:endParaRPr lang="zh-CN" altLang="en-US" sz="2400" b="1"/>
                    </a:p>
                  </a:txBody>
                  <a:tcPr/>
                </a:tc>
                <a:tc>
                  <a:txBody>
                    <a:bodyPr vert="horz" wrap="square"/>
                    <a:lstStyle/>
                    <a:p>
                      <a:pPr>
                        <a:buNone/>
                      </a:pPr>
                      <a:r>
                        <a:rPr lang="zh-CN" altLang="en-US" sz="2400" b="1">
                          <a:sym typeface="+mn-ea"/>
                        </a:rPr>
                        <a:t>民主管理 </a:t>
                      </a:r>
                      <a:endParaRPr lang="zh-CN" altLang="en-US" sz="2400" b="1">
                        <a:sym typeface="+mn-ea"/>
                      </a:endParaRPr>
                    </a:p>
                    <a:p>
                      <a:pPr>
                        <a:buNone/>
                      </a:pPr>
                      <a:endParaRPr lang="zh-CN" altLang="en-US" sz="2400" b="1">
                        <a:sym typeface="+mn-ea"/>
                      </a:endParaRPr>
                    </a:p>
                  </a:txBody>
                  <a:tcPr/>
                </a:tc>
              </a:tr>
              <a:tr h="822960">
                <a:tc>
                  <a:txBody>
                    <a:bodyPr vert="horz" wrap="square"/>
                    <a:lstStyle/>
                    <a:p>
                      <a:pPr>
                        <a:buNone/>
                      </a:pPr>
                      <a:r>
                        <a:rPr lang="zh-CN" altLang="en-US" sz="2400" b="1"/>
                        <a:t>２０１８ 课标Ⅱ，１６，４ 分</a:t>
                      </a:r>
                      <a:endParaRPr lang="zh-CN" altLang="en-US" sz="2400" b="1"/>
                    </a:p>
                  </a:txBody>
                  <a:tcPr/>
                </a:tc>
                <a:tc>
                  <a:txBody>
                    <a:bodyPr vert="horz" wrap="square"/>
                    <a:lstStyle/>
                    <a:p>
                      <a:pPr>
                        <a:buNone/>
                      </a:pPr>
                      <a:r>
                        <a:rPr lang="zh-CN" altLang="en-US" sz="2400" b="1">
                          <a:sym typeface="+mn-ea"/>
                        </a:rPr>
                        <a:t>我国公民的政治权利与义务</a:t>
                      </a:r>
                      <a:endParaRPr lang="zh-CN" altLang="en-US" sz="2400" b="1"/>
                    </a:p>
                  </a:txBody>
                  <a:tcPr/>
                </a:tc>
                <a:tc>
                  <a:txBody>
                    <a:bodyPr vert="horz" wrap="square"/>
                    <a:lstStyle/>
                    <a:p>
                      <a:pPr>
                        <a:buNone/>
                      </a:pPr>
                      <a:r>
                        <a:rPr lang="zh-CN" altLang="en-US" sz="2400" b="1"/>
                        <a:t>２０１６ 课标Ⅲ，１７，４ 分</a:t>
                      </a:r>
                      <a:endParaRPr lang="zh-CN" altLang="en-US" sz="2400" b="1"/>
                    </a:p>
                  </a:txBody>
                  <a:tcPr/>
                </a:tc>
                <a:tc>
                  <a:txBody>
                    <a:bodyPr vert="horz" wrap="square"/>
                    <a:lstStyle/>
                    <a:p>
                      <a:pPr>
                        <a:buNone/>
                      </a:pPr>
                      <a:r>
                        <a:rPr lang="zh-CN" altLang="en-US" sz="2400" b="1">
                          <a:sym typeface="+mn-ea"/>
                        </a:rPr>
                        <a:t>我国公民的政治权利与义务</a:t>
                      </a:r>
                      <a:endParaRPr lang="zh-CN" altLang="en-US" sz="2400" b="1"/>
                    </a:p>
                  </a:txBody>
                  <a:tcPr/>
                </a:tc>
              </a:tr>
              <a:tr h="1107440">
                <a:tc>
                  <a:txBody>
                    <a:bodyPr vert="horz" wrap="square"/>
                    <a:lstStyle/>
                    <a:p>
                      <a:pPr>
                        <a:buNone/>
                      </a:pPr>
                      <a:r>
                        <a:rPr lang="zh-CN" altLang="en-US" sz="2400" b="1"/>
                        <a:t>２０１８ 课标Ⅲ，１６，４ 分</a:t>
                      </a:r>
                      <a:endParaRPr lang="zh-CN" altLang="en-US" sz="2400" b="1"/>
                    </a:p>
                  </a:txBody>
                  <a:tcPr/>
                </a:tc>
                <a:tc>
                  <a:txBody>
                    <a:bodyPr vert="horz" wrap="square"/>
                    <a:lstStyle/>
                    <a:p>
                      <a:pPr>
                        <a:buNone/>
                      </a:pPr>
                      <a:r>
                        <a:rPr lang="zh-CN" altLang="en-US" sz="2400" b="1">
                          <a:sym typeface="+mn-ea"/>
                        </a:rPr>
                        <a:t>我国公民的政治权利与义务</a:t>
                      </a:r>
                      <a:endParaRPr lang="zh-CN" altLang="en-US" sz="2400" b="1"/>
                    </a:p>
                  </a:txBody>
                  <a:tcPr/>
                </a:tc>
                <a:tc>
                  <a:txBody>
                    <a:bodyPr vert="horz" wrap="square"/>
                    <a:lstStyle/>
                    <a:p>
                      <a:pPr>
                        <a:buNone/>
                      </a:pPr>
                      <a:endParaRPr lang="zh-CN" altLang="en-US" sz="2400" b="1"/>
                    </a:p>
                  </a:txBody>
                  <a:tcPr/>
                </a:tc>
                <a:tc>
                  <a:txBody>
                    <a:bodyPr vert="horz" wrap="square"/>
                    <a:lstStyle/>
                    <a:p>
                      <a:pPr>
                        <a:buNone/>
                      </a:pPr>
                      <a:endParaRPr lang="zh-CN" altLang="en-US" sz="2400" b="1"/>
                    </a:p>
                  </a:txBody>
                  <a:tcPr/>
                </a:tc>
              </a:tr>
            </a:tbl>
          </a:graphicData>
        </a:graphic>
      </p:graphicFrame>
    </p:spTree>
    <p:custDataLst>
      <p:tags r:id="rId6"/>
    </p:custDataLst>
  </p:cSld>
  <p:clrMapOvr>
    <a:masterClrMapping/>
  </p:clrMapOvr>
  <p:transition/>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4" name="标题 3"/>
          <p:cNvSpPr>
            <a:spLocks noGrp="1"/>
          </p:cNvSpPr>
          <p:nvPr>
            <p:ph type="title"/>
            <p:custDataLst>
              <p:tags r:id="rId3"/>
            </p:custDataLst>
          </p:nvPr>
        </p:nvSpPr>
        <p:spPr>
          <a:xfrm>
            <a:off x="0" y="132080"/>
            <a:ext cx="4918075" cy="676952"/>
          </a:xfrm>
        </p:spPr>
        <p:txBody>
          <a:bodyPr wrap="square"/>
          <a:lstStyle/>
          <a:p>
            <a:r>
              <a:rPr lang="en-US" altLang="zh-CN" sz="3600">
                <a:solidFill>
                  <a:schemeClr val="bg1"/>
                </a:solidFill>
                <a:latin typeface="微软雅黑" panose="020b0503020204020204" pitchFamily="34" charset="-122"/>
                <a:ea typeface="微软雅黑" panose="020b0503020204020204" pitchFamily="34" charset="-122"/>
                <a:sym typeface="+mn-ea"/>
              </a:rPr>
              <a:t>  </a:t>
            </a:r>
            <a:r>
              <a:rPr lang="zh-CN" altLang="en-US" sz="3200">
                <a:solidFill>
                  <a:schemeClr val="bg1"/>
                </a:solidFill>
                <a:latin typeface="微软雅黑" panose="020b0503020204020204" pitchFamily="34" charset="-122"/>
                <a:ea typeface="微软雅黑" panose="020b0503020204020204" pitchFamily="34" charset="-122"/>
                <a:sym typeface="+mn-ea"/>
              </a:rPr>
              <a:t>考点</a:t>
            </a:r>
            <a:r>
              <a:rPr lang="en-US" altLang="zh-CN" sz="3200">
                <a:solidFill>
                  <a:schemeClr val="bg1"/>
                </a:solidFill>
                <a:latin typeface="微软雅黑" panose="020b0503020204020204" pitchFamily="34" charset="-122"/>
                <a:ea typeface="微软雅黑" panose="020b0503020204020204" pitchFamily="34" charset="-122"/>
                <a:sym typeface="+mn-ea"/>
              </a:rPr>
              <a:t>1  </a:t>
            </a:r>
            <a:r>
              <a:rPr lang="zh-CN" altLang="en-US" sz="3200">
                <a:solidFill>
                  <a:schemeClr val="bg1"/>
                </a:solidFill>
                <a:latin typeface="微软雅黑" panose="020b0503020204020204" pitchFamily="34" charset="-122"/>
                <a:ea typeface="微软雅黑" panose="020b0503020204020204" pitchFamily="34" charset="-122"/>
                <a:sym typeface="+mn-ea"/>
              </a:rPr>
              <a:t> 我国的国家性质</a:t>
            </a:r>
            <a:endParaRPr lang="zh-CN" altLang="en-US" sz="3200">
              <a:solidFill>
                <a:schemeClr val="bg1"/>
              </a:solidFill>
              <a:latin typeface="微软雅黑" panose="020b0503020204020204" pitchFamily="34" charset="-122"/>
              <a:ea typeface="微软雅黑" panose="020b0503020204020204" pitchFamily="34" charset="-122"/>
              <a:sym typeface="+mn-ea"/>
            </a:endParaRPr>
          </a:p>
        </p:txBody>
      </p:sp>
      <p:sp>
        <p:nvSpPr>
          <p:cNvPr id="3" name="文本框 2"/>
          <p:cNvSpPr txBox="1"/>
          <p:nvPr>
            <p:custDataLst>
              <p:tags r:id="rId4"/>
            </p:custDataLst>
          </p:nvPr>
        </p:nvSpPr>
        <p:spPr>
          <a:xfrm>
            <a:off x="678815" y="808990"/>
            <a:ext cx="10835640" cy="5477510"/>
          </a:xfrm>
          <a:prstGeom prst="rect">
            <a:avLst/>
          </a:prstGeom>
          <a:noFill/>
        </p:spPr>
        <p:txBody>
          <a:bodyPr wrap="square" rtlCol="0">
            <a:spAutoFit/>
          </a:bodyPr>
          <a:lstStyle/>
          <a:p>
            <a:r>
              <a:rPr lang="zh-CN" altLang="en-US" sz="2800" b="1">
                <a:latin typeface="微软雅黑" panose="020b0503020204020204" pitchFamily="34" charset="-122"/>
                <a:ea typeface="微软雅黑" panose="020b0503020204020204" pitchFamily="34" charset="-122"/>
                <a:cs typeface="微软雅黑" panose="020b0503020204020204" pitchFamily="34" charset="-122"/>
              </a:rPr>
              <a:t>1.我国的国家性质</a:t>
            </a:r>
            <a:endParaRPr lang="zh-CN" altLang="en-US" sz="2800" b="1">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zh-CN" altLang="en-US" sz="2800" b="1">
                <a:latin typeface="微软雅黑" panose="020b0503020204020204" pitchFamily="34" charset="-122"/>
                <a:ea typeface="微软雅黑" panose="020b0503020204020204" pitchFamily="34" charset="-122"/>
                <a:cs typeface="微软雅黑" panose="020b0503020204020204" pitchFamily="34" charset="-122"/>
              </a:rPr>
              <a:t>2.人民民主专政的本质和特点</a:t>
            </a:r>
            <a:endParaRPr lang="zh-CN" altLang="en-US" sz="2800" b="1">
              <a:latin typeface="微软雅黑" panose="020b0503020204020204" pitchFamily="34" charset="-122"/>
              <a:ea typeface="微软雅黑" panose="020b0503020204020204" pitchFamily="34" charset="-122"/>
              <a:cs typeface="微软雅黑" panose="020b0503020204020204" pitchFamily="34" charset="-122"/>
            </a:endParaRPr>
          </a:p>
          <a:p>
            <a:pPr algn="just" fontAlgn="auto">
              <a:lnSpc>
                <a:spcPct val="150000"/>
              </a:lnSpc>
            </a:pPr>
            <a:r>
              <a:rPr lang="zh-CN" altLang="en-US" sz="2800">
                <a:latin typeface="微软雅黑" panose="020b0503020204020204" pitchFamily="34" charset="-122"/>
                <a:ea typeface="微软雅黑" panose="020b0503020204020204" pitchFamily="34" charset="-122"/>
                <a:cs typeface="微软雅黑" panose="020b0503020204020204" pitchFamily="34" charset="-122"/>
              </a:rPr>
              <a:t>   (1)本质:人民当家作主。 </a:t>
            </a:r>
            <a:r>
              <a:rPr lang="zh-CN" altLang="en-US" sz="280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[2020江苏高考第14题]</a:t>
            </a:r>
            <a:endParaRPr lang="zh-CN" altLang="en-US" sz="2800">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a:p>
            <a:pPr algn="just" fontAlgn="auto">
              <a:lnSpc>
                <a:spcPct val="150000"/>
              </a:lnSpc>
            </a:pPr>
            <a:r>
              <a:rPr lang="zh-CN" altLang="en-US" sz="2800">
                <a:latin typeface="微软雅黑" panose="020b0503020204020204" pitchFamily="34" charset="-122"/>
                <a:ea typeface="微软雅黑" panose="020b0503020204020204" pitchFamily="34" charset="-122"/>
                <a:cs typeface="微软雅黑" panose="020b0503020204020204" pitchFamily="34" charset="-122"/>
                <a:sym typeface="+mn-ea"/>
              </a:rPr>
              <a:t>   (2)特点:我国的人民民主专政根本不同于剥削阶级掌握的国家政权。在我国,人民是国家的主人,拥有管理国家事务、管理经济和文化事业、管理社会事务的权利,对极少数敌对分子实行专政。</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1169" name="15GFZZ5-001.jpg"/>
          <p:cNvPicPr>
            <a:picLocks noChangeAspect="1"/>
          </p:cNvPicPr>
          <p:nvPr>
            <p:custDataLst>
              <p:tags r:id="rId6"/>
            </p:custDataLst>
          </p:nvPr>
        </p:nvPicPr>
        <p:blipFill>
          <a:blip r:embed="rId5"/>
          <a:stretch>
            <a:fillRect/>
          </a:stretch>
        </p:blipFill>
        <p:spPr>
          <a:xfrm>
            <a:off x="769620" y="1396365"/>
            <a:ext cx="5076825" cy="1515110"/>
          </a:xfrm>
          <a:prstGeom prst="rect">
            <a:avLst/>
          </a:prstGeom>
        </p:spPr>
      </p:pic>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文本框 2"/>
          <p:cNvSpPr txBox="1"/>
          <p:nvPr>
            <p:custDataLst>
              <p:tags r:id="rId3"/>
            </p:custDataLst>
          </p:nvPr>
        </p:nvSpPr>
        <p:spPr>
          <a:xfrm>
            <a:off x="520700" y="474980"/>
            <a:ext cx="11151235" cy="5908040"/>
          </a:xfrm>
          <a:prstGeom prst="rect">
            <a:avLst/>
          </a:prstGeom>
          <a:noFill/>
        </p:spPr>
        <p:txBody>
          <a:bodyPr wrap="square" rtlCol="0">
            <a:spAutoFit/>
          </a:bodyPr>
          <a:lstStyle/>
          <a:p>
            <a:pPr algn="just" fontAlgn="auto">
              <a:lnSpc>
                <a:spcPct val="150000"/>
              </a:lnSpc>
            </a:pPr>
            <a:r>
              <a:rPr lang="zh-CN" altLang="en-US" sz="28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名师点拨</a:t>
            </a:r>
            <a:r>
              <a:rPr lang="zh-CN" altLang="en-US" sz="2800">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800" b="1">
                <a:latin typeface="微软雅黑" panose="020b0503020204020204" pitchFamily="34" charset="-122"/>
                <a:ea typeface="微软雅黑" panose="020b0503020204020204" pitchFamily="34" charset="-122"/>
                <a:cs typeface="微软雅黑" panose="020b0503020204020204" pitchFamily="34" charset="-122"/>
                <a:sym typeface="+mn-ea"/>
              </a:rPr>
              <a:t>区分公民与人民</a:t>
            </a:r>
            <a:endParaRPr lang="zh-CN" altLang="en-US" sz="2800" b="1">
              <a:latin typeface="微软雅黑" panose="020b0503020204020204" pitchFamily="34" charset="-122"/>
              <a:ea typeface="微软雅黑" panose="020b0503020204020204" pitchFamily="34" charset="-122"/>
              <a:cs typeface="微软雅黑" panose="020b0503020204020204" pitchFamily="34" charset="-122"/>
            </a:endParaRPr>
          </a:p>
          <a:p>
            <a:pPr algn="just" fontAlgn="auto">
              <a:lnSpc>
                <a:spcPct val="150000"/>
              </a:lnSpc>
            </a:pPr>
            <a:r>
              <a:rPr lang="zh-CN" altLang="en-US" sz="2800">
                <a:latin typeface="微软雅黑" panose="020b0503020204020204" pitchFamily="34" charset="-122"/>
                <a:ea typeface="微软雅黑" panose="020b0503020204020204" pitchFamily="34" charset="-122"/>
                <a:cs typeface="微软雅黑" panose="020b0503020204020204" pitchFamily="34" charset="-122"/>
                <a:sym typeface="+mn-ea"/>
              </a:rPr>
              <a:t>1.从概念上看,公民是一个法律概念,是指具有一国国籍的,按照该国宪法和法律的规定,享有权利和承担义务的自然人。通常是指个人,一般对应外国人。人民是一个政治概念,通常是指整体,它是以阶级内容划分的。人民与敌对分子相对应。</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sym typeface="+mn-ea"/>
            </a:endParaRPr>
          </a:p>
          <a:p>
            <a:pPr algn="just" fontAlgn="auto">
              <a:lnSpc>
                <a:spcPct val="150000"/>
              </a:lnSpc>
            </a:pPr>
            <a:r>
              <a:rPr lang="zh-CN" altLang="en-US" sz="2800">
                <a:latin typeface="微软雅黑" panose="020b0503020204020204" pitchFamily="34" charset="-122"/>
                <a:ea typeface="微软雅黑" panose="020b0503020204020204" pitchFamily="34" charset="-122"/>
                <a:cs typeface="微软雅黑" panose="020b0503020204020204" pitchFamily="34" charset="-122"/>
                <a:sym typeface="+mn-ea"/>
              </a:rPr>
              <a:t>2.从范围上看,人民属于公民,但公民不一定是人民。在我国现阶段,人民包括工人、农民、知识分子、干部、解放军指战员和其他社会主义劳动者、社会主义事业建设者、拥护社会主义的爱国者、拥护祖国统一和致力于中华民族伟大复兴的爱国者。</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01" name="文本框 100"/>
          <p:cNvSpPr txBox="1"/>
          <p:nvPr>
            <p:custDataLst>
              <p:tags r:id="rId3"/>
            </p:custDataLst>
          </p:nvPr>
        </p:nvSpPr>
        <p:spPr>
          <a:xfrm>
            <a:off x="434340" y="453390"/>
            <a:ext cx="10567035" cy="5692775"/>
          </a:xfrm>
          <a:prstGeom prst="rect">
            <a:avLst/>
          </a:prstGeom>
          <a:noFill/>
          <a:ln w="9525">
            <a:noFill/>
          </a:ln>
        </p:spPr>
        <p:txBody>
          <a:bodyPr wrap="square">
            <a:spAutoFit/>
          </a:bodyPr>
          <a:lstStyle/>
          <a:p>
            <a:pPr indent="0" fontAlgn="auto">
              <a:lnSpc>
                <a:spcPct val="150000"/>
              </a:lnSpc>
            </a:pPr>
            <a:r>
              <a:rPr lang="zh-CN" sz="28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教材纵横</a:t>
            </a:r>
            <a:r>
              <a:rPr lang="en-US" sz="2800" b="1">
                <a:solidFill>
                  <a:schemeClr val="tx1"/>
                </a:solidFill>
                <a:latin typeface="微软雅黑" panose="020b0503020204020204" pitchFamily="34" charset="-122"/>
                <a:ea typeface="微软雅黑" panose="020b0503020204020204" pitchFamily="34" charset="-122"/>
                <a:cs typeface="微软雅黑" panose="020b0503020204020204" pitchFamily="34" charset="-122"/>
              </a:rPr>
              <a:t> </a:t>
            </a:r>
            <a:endParaRPr lang="en-US" sz="28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pPr indent="0" fontAlgn="auto">
              <a:lnSpc>
                <a:spcPct val="150000"/>
              </a:lnSpc>
            </a:pPr>
            <a:r>
              <a:rPr lang="en-US" sz="28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1.</a:t>
            </a:r>
            <a:r>
              <a:rPr lang="zh-CN" sz="28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我国的国家性质在我国社会主义制度中具有根本性意义</a:t>
            </a:r>
            <a:endParaRPr lang="zh-CN" sz="28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pPr indent="0"/>
            <a:endParaRPr lang="zh-CN" sz="28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pPr indent="0"/>
            <a:endParaRPr lang="zh-CN" sz="28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pPr indent="0"/>
            <a:endParaRPr lang="zh-CN" sz="28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pPr indent="0"/>
            <a:endParaRPr lang="zh-CN" sz="28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pPr indent="0"/>
            <a:endParaRPr lang="zh-CN" sz="28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pPr indent="0"/>
            <a:endParaRPr lang="zh-CN" sz="28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pPr indent="0"/>
            <a:endParaRPr lang="zh-CN" sz="28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pPr indent="0"/>
            <a:endParaRPr lang="zh-CN" sz="28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pPr indent="0"/>
            <a:endParaRPr lang="en-US" sz="28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sz="28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p:txBody>
      </p:sp>
      <p:graphicFrame>
        <p:nvGraphicFramePr>
          <p:cNvPr id="7" name="表格 6"/>
          <p:cNvGraphicFramePr>
            <a:graphicFrameLocks noGrp="1"/>
          </p:cNvGraphicFramePr>
          <p:nvPr>
            <p:custDataLst>
              <p:tags r:id="rId4"/>
            </p:custDataLst>
          </p:nvPr>
        </p:nvGraphicFramePr>
        <p:xfrm>
          <a:off x="434340" y="1899920"/>
          <a:ext cx="11175365" cy="4726940"/>
        </p:xfrm>
        <a:graphic>
          <a:graphicData uri="http://schemas.openxmlformats.org/drawingml/2006/table">
            <a:tbl>
              <a:tblPr firstRow="1" bandRow="1">
                <a:tableStyleId>{5940675A-B579-460E-94D1-54222C63F5DA}</a:tableStyleId>
              </a:tblPr>
              <a:tblGrid>
                <a:gridCol w="1062990"/>
                <a:gridCol w="10112375"/>
              </a:tblGrid>
              <a:tr h="1435100">
                <a:tc>
                  <a:txBody>
                    <a:bodyPr vert="horz" wrap="square"/>
                    <a:lstStyle/>
                    <a:p>
                      <a:pPr indent="0" algn="ctr"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国体</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lgn="just"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我国是工人阶级领导的、以工农联盟为基础的人民民主专政的社会主义国家。人民民主专政是我国的国体,在我国社会主义制度中具有根本性意义。</a:t>
                      </a:r>
                      <a:endParaRPr lang="en-US"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r h="1645920">
                <a:tc>
                  <a:txBody>
                    <a:bodyPr vert="horz" wrap="square"/>
                    <a:lstStyle/>
                    <a:p>
                      <a:pPr indent="0" algn="ctr"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国体与公民</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lgn="just"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我国的国家性质决定了人民是国家和社会的主人,决定了我国公民享有广泛的政治权利和自由,决定了我国公民可以依法参与民主选举、民主协商、民主决策、民主管理和民主监督。</a:t>
                      </a:r>
                      <a:endParaRPr lang="en-US"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r h="1645920">
                <a:tc>
                  <a:txBody>
                    <a:bodyPr vert="horz" wrap="square"/>
                    <a:lstStyle/>
                    <a:p>
                      <a:pPr indent="0" algn="ctr"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国体与政府</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lgn="just"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我国的国家性质决定了我国政府是为人民服务的政府,政府必须坚持对人民负责的原则,并自觉接受人民群众的监督;决定了政府必须切实履行管理和服务职能。</a:t>
                      </a:r>
                      <a:endParaRPr lang="en-US"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bl>
          </a:graphicData>
        </a:graphic>
      </p:graphicFrame>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graphicFrame>
        <p:nvGraphicFramePr>
          <p:cNvPr id="7" name="表格 6"/>
          <p:cNvGraphicFramePr>
            <a:graphicFrameLocks noGrp="1"/>
          </p:cNvGraphicFramePr>
          <p:nvPr>
            <p:custDataLst>
              <p:tags r:id="rId3"/>
            </p:custDataLst>
          </p:nvPr>
        </p:nvGraphicFramePr>
        <p:xfrm>
          <a:off x="471170" y="584835"/>
          <a:ext cx="11066145" cy="5673725"/>
        </p:xfrm>
        <a:graphic>
          <a:graphicData uri="http://schemas.openxmlformats.org/drawingml/2006/table">
            <a:tbl>
              <a:tblPr firstRow="1" bandRow="1">
                <a:tableStyleId>{5940675A-B579-460E-94D1-54222C63F5DA}</a:tableStyleId>
              </a:tblPr>
              <a:tblGrid>
                <a:gridCol w="1391920"/>
                <a:gridCol w="9674225"/>
              </a:tblGrid>
              <a:tr h="1247140">
                <a:tc>
                  <a:txBody>
                    <a:bodyPr vert="horz" wrap="square"/>
                    <a:lstStyle/>
                    <a:p>
                      <a:pPr indent="0" algn="ctr"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国体与政体</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lgn="just"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国体决定政体,我国的国家性质决定了我国实行人民代表大会制度这一根本政治制度。</a:t>
                      </a:r>
                      <a:endParaRPr lang="en-US"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r h="1659890">
                <a:tc>
                  <a:txBody>
                    <a:bodyPr vert="horz" wrap="square"/>
                    <a:lstStyle/>
                    <a:p>
                      <a:pPr indent="0" algn="ctr"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国体与政党</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lgn="just"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中国共产党的领导和执政地位是由中国共产党的性质和我国的国家性质决定的。中国共产党的性质和我国的国家性质决定了中国共产党坚持立党为公、执政为民的执政理念。</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r h="1106805">
                <a:tc>
                  <a:txBody>
                    <a:bodyPr vert="horz" wrap="square"/>
                    <a:lstStyle/>
                    <a:p>
                      <a:pPr indent="0" algn="ctr"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国体与外交</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vert="horz" wrap="square"/>
                    <a:lstStyle/>
                    <a:p>
                      <a:pPr indent="0" algn="just"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我国的国家性质和国家利益决定了我国奉行独立自主的和平外交政策,决定了我国必然坚持和平发展道路。</a:t>
                      </a:r>
                      <a:endParaRPr lang="en-US"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1659890">
                <a:tc>
                  <a:txBody>
                    <a:bodyPr vert="horz" wrap="square"/>
                    <a:lstStyle/>
                    <a:p>
                      <a:pPr indent="0" algn="ctr" fontAlgn="auto">
                        <a:lnSpc>
                          <a:spcPct val="150000"/>
                        </a:lnSpc>
                        <a:buNone/>
                      </a:pPr>
                      <a:r>
                        <a:rPr lang="en-US" altLang="en-US" sz="2400" b="0">
                          <a:solidFill>
                            <a:srgbClr val="000000"/>
                          </a:solidFill>
                          <a:latin typeface="微软雅黑" panose="020b0503020204020204" pitchFamily="34" charset="-122"/>
                          <a:ea typeface="微软雅黑" panose="020b0503020204020204" pitchFamily="34" charset="-122"/>
                          <a:cs typeface="NEU-BZ-S92" charset="0"/>
                        </a:rPr>
                        <a:t>答题经验</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lgn="just" fontAlgn="auto">
                        <a:lnSpc>
                          <a:spcPct val="150000"/>
                        </a:lnSpc>
                        <a:buNone/>
                      </a:pPr>
                      <a:r>
                        <a:rPr lang="en-US"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凡是遇到公民为什么享有某种权利,党和政府为什么要做某件事情等问题时,选择题根本原因要考虑我国的国家性质,非选择题答案第一条要考虑这样做是由我国的国家性质决定的。</a:t>
                      </a:r>
                      <a:endParaRPr lang="en-US"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bl>
          </a:graphicData>
        </a:graphic>
      </p:graphicFrame>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 name="文本框 1"/>
          <p:cNvSpPr txBox="1"/>
          <p:nvPr>
            <p:custDataLst>
              <p:tags r:id="rId3"/>
            </p:custDataLst>
          </p:nvPr>
        </p:nvSpPr>
        <p:spPr>
          <a:xfrm>
            <a:off x="533400" y="427990"/>
            <a:ext cx="10668000" cy="953135"/>
          </a:xfrm>
          <a:prstGeom prst="rect">
            <a:avLst/>
          </a:prstGeom>
          <a:noFill/>
        </p:spPr>
        <p:txBody>
          <a:bodyPr wrap="square" rtlCol="0">
            <a:spAutoFit/>
          </a:bodyPr>
          <a:lstStyle/>
          <a:p>
            <a:r>
              <a:rPr lang="zh-CN" altLang="en-US" sz="2800" b="1">
                <a:latin typeface="微软雅黑" panose="020b0503020204020204" pitchFamily="34" charset="-122"/>
                <a:ea typeface="微软雅黑" panose="020b0503020204020204" pitchFamily="34" charset="-122"/>
                <a:cs typeface="微软雅黑" panose="020b0503020204020204" pitchFamily="34" charset="-122"/>
              </a:rPr>
              <a:t>2.国家性质与依法治国的结合 [2019全国卷Ⅲ第38题第(1)问 ]</a:t>
            </a:r>
            <a:endParaRPr lang="zh-CN" altLang="en-US" sz="2800" b="1">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2800" b="1">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1206" name="2辑图-2.jpg"/>
          <p:cNvPicPr>
            <a:picLocks noChangeAspect="1"/>
          </p:cNvPicPr>
          <p:nvPr>
            <p:custDataLst>
              <p:tags r:id="rId5"/>
            </p:custDataLst>
          </p:nvPr>
        </p:nvPicPr>
        <p:blipFill>
          <a:blip r:embed="rId4"/>
          <a:stretch>
            <a:fillRect/>
          </a:stretch>
        </p:blipFill>
        <p:spPr>
          <a:xfrm>
            <a:off x="786765" y="1405890"/>
            <a:ext cx="9056370" cy="3491230"/>
          </a:xfrm>
          <a:prstGeom prst="rect">
            <a:avLst/>
          </a:prstGeom>
        </p:spPr>
      </p:pic>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 name="文本框 1"/>
          <p:cNvSpPr txBox="1"/>
          <p:nvPr>
            <p:custDataLst>
              <p:tags r:id="rId3"/>
            </p:custDataLst>
          </p:nvPr>
        </p:nvSpPr>
        <p:spPr>
          <a:xfrm>
            <a:off x="351790" y="380365"/>
            <a:ext cx="10436225" cy="953135"/>
          </a:xfrm>
          <a:prstGeom prst="rect">
            <a:avLst/>
          </a:prstGeom>
          <a:noFill/>
        </p:spPr>
        <p:txBody>
          <a:bodyPr wrap="square" rtlCol="0">
            <a:spAutoFit/>
          </a:bodyPr>
          <a:lstStyle/>
          <a:p>
            <a:r>
              <a:rPr lang="zh-CN" altLang="en-US" sz="2800" b="1">
                <a:latin typeface="微软雅黑" panose="020b0503020204020204" pitchFamily="34" charset="-122"/>
                <a:ea typeface="微软雅黑" panose="020b0503020204020204" pitchFamily="34" charset="-122"/>
                <a:cs typeface="微软雅黑" panose="020b0503020204020204" pitchFamily="34" charset="-122"/>
              </a:rPr>
              <a:t>3.人民民主的特点和要求</a:t>
            </a:r>
            <a:endParaRPr lang="zh-CN" altLang="en-US" sz="2800" b="1">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800">
                <a:latin typeface="微软雅黑" panose="020b0503020204020204" pitchFamily="34" charset="-122"/>
                <a:ea typeface="微软雅黑" panose="020b0503020204020204" pitchFamily="34" charset="-122"/>
                <a:cs typeface="微软雅黑" panose="020b0503020204020204" pitchFamily="34" charset="-122"/>
              </a:rPr>
              <a:t>(1)人民民主的特点。 </a:t>
            </a:r>
            <a:r>
              <a:rPr lang="zh-CN" altLang="en-US" sz="280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[2016天津高考第2题]</a:t>
            </a:r>
            <a:endParaRPr lang="zh-CN" altLang="en-US" sz="2800">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p:txBody>
      </p:sp>
      <p:graphicFrame>
        <p:nvGraphicFramePr>
          <p:cNvPr id="5" name="表格 4"/>
          <p:cNvGraphicFramePr>
            <a:graphicFrameLocks noGrp="1"/>
          </p:cNvGraphicFramePr>
          <p:nvPr>
            <p:custDataLst>
              <p:tags r:id="rId4"/>
            </p:custDataLst>
          </p:nvPr>
        </p:nvGraphicFramePr>
        <p:xfrm>
          <a:off x="351155" y="1355725"/>
          <a:ext cx="11517630" cy="5100320"/>
        </p:xfrm>
        <a:graphic>
          <a:graphicData uri="http://schemas.openxmlformats.org/drawingml/2006/table">
            <a:tbl>
              <a:tblPr firstRow="1" bandRow="1">
                <a:tableStyleId>{5940675A-B579-460E-94D1-54222C63F5DA}</a:tableStyleId>
              </a:tblPr>
              <a:tblGrid>
                <a:gridCol w="1028700"/>
                <a:gridCol w="553085"/>
                <a:gridCol w="1370965"/>
                <a:gridCol w="8564880"/>
              </a:tblGrid>
              <a:tr h="566420">
                <a:tc>
                  <a:txBody>
                    <a:bodyPr vert="horz" wrap="square"/>
                    <a:lstStyle/>
                    <a:p>
                      <a:pPr indent="0" algn="ctr"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特点</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gridSpan="2">
                  <a:txBody>
                    <a:bodyPr vert="horz" wrap="square"/>
                    <a:lstStyle/>
                    <a:p>
                      <a:pPr indent="0" algn="ctr"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表现</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hMerge="1">
                  <a:txBody>
                    <a:bodyPr vert="horz" wrap="square"/>
                    <a:lstStyle/>
                    <a:p/>
                  </a:txBody>
                  <a:tcPr>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tcPr>
                </a:tc>
                <a:tc>
                  <a:txBody>
                    <a:bodyPr vert="horz" wrap="square"/>
                    <a:lstStyle/>
                    <a:p>
                      <a:pPr indent="0" algn="ctr"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表现</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r h="1133475">
                <a:tc rowSpan="2">
                  <a:txBody>
                    <a:bodyPr vert="horz" wrap="square"/>
                    <a:lstStyle/>
                    <a:p>
                      <a:pPr indent="0" algn="ctr"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最广泛</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gridSpan="2">
                  <a:txBody>
                    <a:bodyPr vert="horz" wrap="square"/>
                    <a:lstStyle/>
                    <a:p>
                      <a:pPr indent="0" algn="ctr"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民主权利</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hMerge="1">
                  <a:txBody>
                    <a:bodyPr vert="horz" wrap="square"/>
                    <a:lstStyle/>
                    <a:p/>
                  </a:txBody>
                  <a:tcPr>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tcPr>
                </a:tc>
                <a:tc>
                  <a:txBody>
                    <a:bodyPr vert="horz" wrap="square"/>
                    <a:lstStyle/>
                    <a:p>
                      <a:pPr indent="0"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人民享有政治、经济、文化等社会生活各方面的民主自由权利。</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r h="2266950">
                <a:tc vMerge="1">
                  <a:txBody>
                    <a:bodyPr vert="horz" wrap="square"/>
                    <a:lstStyle/>
                    <a:p/>
                  </a:txBody>
                  <a:tcP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B w="12700" cap="flat" cmpd="sng">
                      <a:solidFill>
                        <a:srgbClr val="333333"/>
                      </a:solidFill>
                      <a:prstDash val="solid"/>
                      <a:headEnd type="none" w="med" len="med"/>
                      <a:tailEnd type="none" w="med" len="med"/>
                    </a:lnB>
                  </a:tcPr>
                </a:tc>
                <a:tc gridSpan="2">
                  <a:txBody>
                    <a:bodyPr vert="horz" wrap="square"/>
                    <a:lstStyle/>
                    <a:p>
                      <a:pPr indent="0" algn="ctr"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民主主体</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hMerge="1">
                  <a:txBody>
                    <a:bodyPr vert="horz" wrap="square"/>
                    <a:lstStyle/>
                    <a:p/>
                  </a:txBody>
                  <a:tcPr>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tcPr>
                </a:tc>
                <a:tc>
                  <a:txBody>
                    <a:bodyPr vert="horz" wrap="square"/>
                    <a:lstStyle/>
                    <a:p>
                      <a:pPr indent="0"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包括工人、农民、知识分子、干部、解放军指战员和其他社会主义劳动者、社会主义事业建设者、拥护社会主义的爱国者、拥护祖国统一和致力于中华民族伟大复兴的爱国者在内的全体人民,都是国家和社会的主人。</a:t>
                      </a:r>
                      <a:endParaRPr lang="en-US"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r h="1133475">
                <a:tc>
                  <a:txBody>
                    <a:bodyPr vert="horz" wrap="square"/>
                    <a:lstStyle/>
                    <a:p>
                      <a:pPr indent="0" algn="ctr"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最真实</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lgn="ctr"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保障</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lgn="ctr"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制度保障</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人民代表大会制度、中国共产党领导的多党合作和政治协商制度、民族区域自治制度以及基层群众自治制度。</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bl>
          </a:graphicData>
        </a:graphic>
      </p:graphicFrame>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graphicFrame>
        <p:nvGraphicFramePr>
          <p:cNvPr id="5" name="表格 4"/>
          <p:cNvGraphicFramePr>
            <a:graphicFrameLocks noGrp="1"/>
          </p:cNvGraphicFramePr>
          <p:nvPr>
            <p:custDataLst>
              <p:tags r:id="rId3"/>
            </p:custDataLst>
          </p:nvPr>
        </p:nvGraphicFramePr>
        <p:xfrm>
          <a:off x="235585" y="190500"/>
          <a:ext cx="11733530" cy="6514465"/>
        </p:xfrm>
        <a:graphic>
          <a:graphicData uri="http://schemas.openxmlformats.org/drawingml/2006/table">
            <a:tbl>
              <a:tblPr firstRow="1" bandRow="1">
                <a:tableStyleId>{5940675A-B579-460E-94D1-54222C63F5DA}</a:tableStyleId>
              </a:tblPr>
              <a:tblGrid>
                <a:gridCol w="541020"/>
                <a:gridCol w="543560"/>
                <a:gridCol w="1778000"/>
                <a:gridCol w="8870950"/>
              </a:tblGrid>
              <a:tr h="1097280">
                <a:tc rowSpan="3">
                  <a:txBody>
                    <a:bodyPr vert="horz" wrap="square"/>
                    <a:lstStyle/>
                    <a:p>
                      <a:pPr indent="0" algn="ctr"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最真实</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lToBr>
                      <a:noFill/>
                    </a:lnTlToBr>
                    <a:lnBlToTr>
                      <a:noFill/>
                    </a:lnBlToTr>
                    <a:noFill/>
                  </a:tcPr>
                </a:tc>
                <a:tc rowSpan="3">
                  <a:txBody>
                    <a:bodyPr vert="horz" wrap="square"/>
                    <a:lstStyle/>
                    <a:p>
                      <a:pPr indent="0" algn="ctr"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保障</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lToBr>
                      <a:noFill/>
                    </a:lnTlToBr>
                    <a:lnBlToTr>
                      <a:noFill/>
                    </a:lnBlToTr>
                    <a:noFill/>
                  </a:tcPr>
                </a:tc>
                <a:tc>
                  <a:txBody>
                    <a:bodyPr vert="horz" wrap="square"/>
                    <a:lstStyle/>
                    <a:p>
                      <a:pPr indent="0" algn="ctr"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法律保障</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我国已制定了大量有关公民基本权利的法律、法规,使宪法规定的公民基本权利的实现有了具体的法律依据。</a:t>
                      </a:r>
                      <a:endParaRPr lang="en-US"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r h="1097280">
                <a:tc vMerge="1">
                  <a:txBody>
                    <a:bodyPr vert="horz" wrap="square"/>
                    <a:lstStyle/>
                    <a:p/>
                  </a:txBody>
                  <a:tcP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tcPr>
                </a:tc>
                <a:tc vMerge="1">
                  <a:txBody>
                    <a:bodyPr vert="horz" wrap="square"/>
                    <a:lstStyle/>
                    <a:p/>
                  </a:txBody>
                  <a:tcP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tcPr>
                </a:tc>
                <a:tc>
                  <a:txBody>
                    <a:bodyPr vert="horz" wrap="square"/>
                    <a:lstStyle/>
                    <a:p>
                      <a:pPr indent="0" algn="ctr"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物质保障</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公民选举所需经费均由国库开支;在选举期间,国家掌握的报刊、电视、广播等都为选举活动提供相应的服务。</a:t>
                      </a:r>
                      <a:endParaRPr lang="en-US"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r h="1097280">
                <a:tc vMerge="1">
                  <a:txBody>
                    <a:bodyPr vert="horz" wrap="square"/>
                    <a:lstStyle/>
                    <a:p/>
                  </a:txBody>
                  <a:tcP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B w="12700" cap="flat" cmpd="sng">
                      <a:solidFill>
                        <a:srgbClr val="333333"/>
                      </a:solidFill>
                      <a:prstDash val="solid"/>
                      <a:headEnd type="none" w="med" len="med"/>
                      <a:tailEnd type="none" w="med" len="med"/>
                    </a:lnB>
                  </a:tcPr>
                </a:tc>
                <a:tc vMerge="1">
                  <a:txBody>
                    <a:bodyPr vert="horz" wrap="square"/>
                    <a:lstStyle/>
                    <a:p/>
                  </a:txBody>
                  <a:tcP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B w="12700" cap="flat" cmpd="sng">
                      <a:solidFill>
                        <a:srgbClr val="333333"/>
                      </a:solidFill>
                      <a:prstDash val="solid"/>
                      <a:headEnd type="none" w="med" len="med"/>
                      <a:tailEnd type="none" w="med" len="med"/>
                    </a:lnB>
                  </a:tcPr>
                </a:tc>
                <a:tc>
                  <a:txBody>
                    <a:bodyPr vert="horz" wrap="square"/>
                    <a:lstStyle/>
                    <a:p>
                      <a:pPr indent="0" algn="ctr"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民主进程</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人民能够自己管理国家;随着经济的发展和社会的进步,广大人民的利益得到日益充分的实现。</a:t>
                      </a:r>
                      <a:endParaRPr lang="en-US"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r h="1097280">
                <a:tc>
                  <a:txBody>
                    <a:bodyPr vert="horz" wrap="square"/>
                    <a:lstStyle/>
                    <a:p>
                      <a:pPr indent="0" algn="ctr" fontAlgn="auto">
                        <a:lnSpc>
                          <a:spcPct val="150000"/>
                        </a:lnSpc>
                        <a:buNone/>
                      </a:pP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B w="12700" cap="flat" cmpd="sng">
                      <a:solidFill>
                        <a:srgbClr val="333333"/>
                      </a:solidFill>
                      <a:prstDash val="solid"/>
                      <a:headEnd type="none" w="med" len="med"/>
                      <a:tailEnd type="none" w="med" len="med"/>
                    </a:lnB>
                    <a:noFill/>
                  </a:tcPr>
                </a:tc>
                <a:tc>
                  <a:txBody>
                    <a:bodyPr vert="horz" wrap="square"/>
                    <a:lstStyle/>
                    <a:p>
                      <a:pPr indent="0" algn="ctr" fontAlgn="auto">
                        <a:lnSpc>
                          <a:spcPct val="150000"/>
                        </a:lnSpc>
                        <a:buNone/>
                      </a:pP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B w="12700" cap="flat" cmpd="sng">
                      <a:solidFill>
                        <a:srgbClr val="333333"/>
                      </a:solidFill>
                      <a:prstDash val="solid"/>
                      <a:headEnd type="none" w="med" len="med"/>
                      <a:tailEnd type="none" w="med" len="med"/>
                    </a:lnB>
                    <a:noFill/>
                  </a:tcPr>
                </a:tc>
                <a:tc>
                  <a:txBody>
                    <a:bodyPr vert="horz" wrap="square"/>
                    <a:lstStyle/>
                    <a:p>
                      <a:pPr indent="0" algn="ctr" fontAlgn="auto">
                        <a:lnSpc>
                          <a:spcPct val="150000"/>
                        </a:lnSpc>
                        <a:buNone/>
                      </a:pPr>
                      <a:r>
                        <a:rPr lang="en-US" sz="2400">
                          <a:solidFill>
                            <a:srgbClr val="000000"/>
                          </a:solidFill>
                          <a:latin typeface="微软雅黑" panose="020b0503020204020204" pitchFamily="34" charset="-122"/>
                          <a:ea typeface="微软雅黑" panose="020b0503020204020204" pitchFamily="34" charset="-122"/>
                          <a:cs typeface="NEU-BZ-S92" charset="0"/>
                          <a:sym typeface="+mn-ea"/>
                        </a:rPr>
                        <a:t>人权角度</a:t>
                      </a:r>
                      <a:endParaRPr lang="en-US" sz="2400">
                        <a:solidFill>
                          <a:srgbClr val="000000"/>
                        </a:solidFill>
                        <a:latin typeface="微软雅黑" panose="020b0503020204020204" pitchFamily="34" charset="-122"/>
                        <a:ea typeface="微软雅黑" panose="020b0503020204020204" pitchFamily="34" charset="-122"/>
                        <a:cs typeface="NEU-BZ-S92" charset="0"/>
                      </a:endParaRPr>
                    </a:p>
                    <a:p>
                      <a:pPr indent="0" algn="ctr" fontAlgn="auto">
                        <a:lnSpc>
                          <a:spcPct val="150000"/>
                        </a:lnSpc>
                        <a:buNone/>
                      </a:pP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fontAlgn="auto">
                        <a:lnSpc>
                          <a:spcPct val="150000"/>
                        </a:lnSpc>
                        <a:buNone/>
                      </a:pPr>
                      <a:r>
                        <a:rPr lang="en-US"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我国尊重和保障人权方面取得的成就，充分反映了人民民主的真实性。</a:t>
                      </a:r>
                      <a:endParaRPr lang="en-US"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r h="2125345">
                <a:tc>
                  <a:txBody>
                    <a:bodyPr vert="horz" wrap="square"/>
                    <a:lstStyle/>
                    <a:p>
                      <a:pPr indent="0" algn="ctr"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最管用</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B w="12700" cap="flat" cmpd="sng">
                      <a:solidFill>
                        <a:srgbClr val="333333"/>
                      </a:solidFill>
                      <a:prstDash val="solid"/>
                      <a:headEnd type="none" w="med" len="med"/>
                      <a:tailEnd type="none" w="med" len="med"/>
                    </a:lnB>
                    <a:lnTlToBr>
                      <a:noFill/>
                    </a:lnTlToBr>
                    <a:lnBlToTr>
                      <a:noFill/>
                    </a:lnBlToTr>
                    <a:noFill/>
                  </a:tcPr>
                </a:tc>
                <a:tc gridSpan="2">
                  <a:txBody>
                    <a:bodyPr vert="horz" wrap="square"/>
                    <a:lstStyle/>
                    <a:p>
                      <a:pPr indent="0"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建立了一整套保障人民当家作主的制度体系</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50800" marR="5080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B w="12700" cap="flat" cmpd="sng">
                      <a:solidFill>
                        <a:srgbClr val="333333"/>
                      </a:solidFill>
                      <a:prstDash val="solid"/>
                      <a:headEnd type="none" w="med" len="med"/>
                      <a:tailEnd type="none" w="med" len="med"/>
                    </a:lnB>
                    <a:lnTlToBr>
                      <a:noFill/>
                    </a:lnTlToBr>
                    <a:lnBlToTr>
                      <a:noFill/>
                    </a:lnBlToTr>
                    <a:noFill/>
                  </a:tcPr>
                </a:tc>
                <a:tc hMerge="1">
                  <a:txBody>
                    <a:bodyPr vert="horz" wrap="square"/>
                    <a:lstStyle/>
                    <a:p/>
                  </a:txBody>
                  <a:tcPr>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tcPr>
                </a:tc>
                <a:tc>
                  <a:txBody>
                    <a:bodyPr vert="horz" wrap="square"/>
                    <a:lstStyle/>
                    <a:p>
                      <a:pPr indent="0"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体现了人民意志,保障了人民权益,激发了人民的创造活力,防止出现人民形式上有权、实际上无权的现象,避免相互掣肘而导致内耗严重、效率低下的弊端。</a:t>
                      </a:r>
                      <a:endParaRPr lang="en-US"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bl>
          </a:graphicData>
        </a:graphic>
      </p:graphicFrame>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文本框 2"/>
          <p:cNvSpPr txBox="1"/>
          <p:nvPr>
            <p:custDataLst>
              <p:tags r:id="rId3"/>
            </p:custDataLst>
          </p:nvPr>
        </p:nvSpPr>
        <p:spPr>
          <a:xfrm>
            <a:off x="632460" y="219075"/>
            <a:ext cx="9817100" cy="4954270"/>
          </a:xfrm>
          <a:prstGeom prst="rect">
            <a:avLst/>
          </a:prstGeom>
          <a:noFill/>
        </p:spPr>
        <p:txBody>
          <a:bodyPr wrap="square" rtlCol="0">
            <a:spAutoFit/>
          </a:bodyPr>
          <a:lstStyle/>
          <a:p>
            <a:r>
              <a:rPr lang="en-US" altLang="zh-CN" sz="2800">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800">
                <a:latin typeface="微软雅黑" panose="020b0503020204020204" pitchFamily="34" charset="-122"/>
                <a:ea typeface="微软雅黑" panose="020b0503020204020204" pitchFamily="34" charset="-122"/>
                <a:cs typeface="微软雅黑" panose="020b0503020204020204" pitchFamily="34" charset="-122"/>
              </a:rPr>
              <a:t>(2)人民民主的要求。</a:t>
            </a:r>
            <a:r>
              <a:rPr lang="zh-CN" altLang="en-US" sz="280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 [新教材内容]</a:t>
            </a:r>
            <a:endParaRPr lang="zh-CN" altLang="en-US" sz="2800">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p:txBody>
      </p:sp>
      <p:graphicFrame>
        <p:nvGraphicFramePr>
          <p:cNvPr id="6" name="表格 5"/>
          <p:cNvGraphicFramePr>
            <a:graphicFrameLocks noGrp="1"/>
          </p:cNvGraphicFramePr>
          <p:nvPr>
            <p:custDataLst>
              <p:tags r:id="rId4"/>
            </p:custDataLst>
          </p:nvPr>
        </p:nvGraphicFramePr>
        <p:xfrm>
          <a:off x="627697" y="902335"/>
          <a:ext cx="10773410" cy="4740275"/>
        </p:xfrm>
        <a:graphic>
          <a:graphicData uri="http://schemas.openxmlformats.org/drawingml/2006/table">
            <a:tbl>
              <a:tblPr firstRow="1" bandRow="1">
                <a:tableStyleId>{5940675A-B579-460E-94D1-54222C63F5DA}</a:tableStyleId>
              </a:tblPr>
              <a:tblGrid>
                <a:gridCol w="1389380"/>
                <a:gridCol w="9384030"/>
              </a:tblGrid>
              <a:tr h="735330">
                <a:tc>
                  <a:txBody>
                    <a:bodyPr vert="horz" wrap="square"/>
                    <a:lstStyle/>
                    <a:p>
                      <a:pPr indent="0" algn="ctr" fontAlgn="auto">
                        <a:lnSpc>
                          <a:spcPct val="150000"/>
                        </a:lnSpc>
                        <a:buNone/>
                      </a:pPr>
                      <a:r>
                        <a:rPr lang="en-US" sz="2800" b="0">
                          <a:solidFill>
                            <a:srgbClr val="000000"/>
                          </a:solidFill>
                          <a:latin typeface="微软雅黑" panose="020b0503020204020204" pitchFamily="34" charset="-122"/>
                          <a:ea typeface="微软雅黑" panose="020b0503020204020204" pitchFamily="34" charset="-122"/>
                          <a:cs typeface="NEU-BZ-S92" charset="0"/>
                        </a:rPr>
                        <a:t>要求</a:t>
                      </a:r>
                      <a:endParaRPr lang="en-US" altLang="en-US" sz="28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lgn="ctr" fontAlgn="auto">
                        <a:lnSpc>
                          <a:spcPct val="150000"/>
                        </a:lnSpc>
                        <a:buNone/>
                      </a:pPr>
                      <a:r>
                        <a:rPr lang="en-US" sz="2800" b="0">
                          <a:solidFill>
                            <a:srgbClr val="000000"/>
                          </a:solidFill>
                          <a:latin typeface="微软雅黑" panose="020b0503020204020204" pitchFamily="34" charset="-122"/>
                          <a:ea typeface="微软雅黑" panose="020b0503020204020204" pitchFamily="34" charset="-122"/>
                          <a:cs typeface="NEU-BZ-S92" charset="0"/>
                        </a:rPr>
                        <a:t>内涵</a:t>
                      </a:r>
                      <a:endParaRPr lang="en-US" altLang="en-US" sz="28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r h="4004945">
                <a:tc>
                  <a:txBody>
                    <a:bodyPr vert="horz" wrap="square"/>
                    <a:lstStyle/>
                    <a:p>
                      <a:pPr indent="0" fontAlgn="auto">
                        <a:lnSpc>
                          <a:spcPct val="150000"/>
                        </a:lnSpc>
                        <a:buNone/>
                      </a:pPr>
                      <a:r>
                        <a:rPr lang="en-US" sz="2800" b="0">
                          <a:solidFill>
                            <a:srgbClr val="000000"/>
                          </a:solidFill>
                          <a:latin typeface="微软雅黑" panose="020b0503020204020204" pitchFamily="34" charset="-122"/>
                          <a:ea typeface="微软雅黑" panose="020b0503020204020204" pitchFamily="34" charset="-122"/>
                          <a:cs typeface="NEU-BZ-S92" charset="0"/>
                        </a:rPr>
                        <a:t>政治生活的民主化</a:t>
                      </a:r>
                      <a:endParaRPr lang="en-US" altLang="en-US" sz="2800" b="0">
                        <a:solidFill>
                          <a:srgbClr val="000000"/>
                        </a:solidFill>
                        <a:latin typeface="微软雅黑" panose="020b0503020204020204" pitchFamily="34" charset="-122"/>
                        <a:ea typeface="微软雅黑" panose="020b0503020204020204" pitchFamily="34" charset="-122"/>
                        <a:cs typeface="NEU-BZ-S92" charset="0"/>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fontAlgn="auto">
                        <a:lnSpc>
                          <a:spcPct val="150000"/>
                        </a:lnSpc>
                        <a:buNone/>
                      </a:pPr>
                      <a:r>
                        <a:rPr lang="en-US" sz="28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在中国共产党的领导下,建立和完善社会主义民主的各项政治制度,保障人民群众依法享有各种政治权利和基本自由,通过各种民主制度和民主程序,在政治上实现当家作主。(侧重于通过民主制度和民主程序,使人民行使政治权利和自由)</a:t>
                      </a:r>
                      <a:endParaRPr lang="en-US" altLang="en-US" sz="28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bl>
          </a:graphicData>
        </a:graphic>
      </p:graphicFrame>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graphicFrame>
        <p:nvGraphicFramePr>
          <p:cNvPr id="2" name="表格 1"/>
          <p:cNvGraphicFramePr>
            <a:graphicFrameLocks noGrp="1"/>
          </p:cNvGraphicFramePr>
          <p:nvPr>
            <p:custDataLst>
              <p:tags r:id="rId3"/>
            </p:custDataLst>
          </p:nvPr>
        </p:nvGraphicFramePr>
        <p:xfrm>
          <a:off x="548957" y="259080"/>
          <a:ext cx="10930890" cy="6400801"/>
        </p:xfrm>
        <a:graphic>
          <a:graphicData uri="http://schemas.openxmlformats.org/drawingml/2006/table">
            <a:tbl>
              <a:tblPr firstRow="1" bandRow="1">
                <a:tableStyleId>{5940675A-B579-460E-94D1-54222C63F5DA}</a:tableStyleId>
              </a:tblPr>
              <a:tblGrid>
                <a:gridCol w="1558290"/>
                <a:gridCol w="9372600"/>
              </a:tblGrid>
              <a:tr h="640080">
                <a:tc>
                  <a:txBody>
                    <a:bodyPr vert="horz" wrap="square"/>
                    <a:lstStyle/>
                    <a:p>
                      <a:pPr indent="0" algn="ctr" fontAlgn="auto">
                        <a:lnSpc>
                          <a:spcPct val="150000"/>
                        </a:lnSpc>
                        <a:buNone/>
                      </a:pPr>
                      <a:r>
                        <a:rPr lang="en-US" sz="2800" b="0">
                          <a:solidFill>
                            <a:srgbClr val="000000"/>
                          </a:solidFill>
                          <a:latin typeface="微软雅黑" panose="020b0503020204020204" pitchFamily="34" charset="-122"/>
                          <a:ea typeface="微软雅黑" panose="020b0503020204020204" pitchFamily="34" charset="-122"/>
                          <a:cs typeface="NEU-BZ-S92" charset="0"/>
                        </a:rPr>
                        <a:t>要求</a:t>
                      </a:r>
                      <a:endParaRPr lang="en-US" altLang="en-US" sz="28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lgn="ctr" fontAlgn="auto">
                        <a:lnSpc>
                          <a:spcPct val="150000"/>
                        </a:lnSpc>
                        <a:buNone/>
                      </a:pPr>
                      <a:r>
                        <a:rPr lang="en-US" sz="2800" b="0">
                          <a:solidFill>
                            <a:srgbClr val="000000"/>
                          </a:solidFill>
                          <a:latin typeface="微软雅黑" panose="020b0503020204020204" pitchFamily="34" charset="-122"/>
                          <a:ea typeface="微软雅黑" panose="020b0503020204020204" pitchFamily="34" charset="-122"/>
                          <a:cs typeface="NEU-BZ-S92" charset="0"/>
                        </a:rPr>
                        <a:t>内涵</a:t>
                      </a:r>
                      <a:endParaRPr lang="en-US" altLang="en-US" sz="28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r h="3200400">
                <a:tc>
                  <a:txBody>
                    <a:bodyPr vert="horz" wrap="square"/>
                    <a:lstStyle/>
                    <a:p>
                      <a:pPr indent="0" fontAlgn="auto">
                        <a:lnSpc>
                          <a:spcPct val="150000"/>
                        </a:lnSpc>
                        <a:buNone/>
                      </a:pPr>
                      <a:r>
                        <a:rPr lang="en-US" sz="2800" b="0">
                          <a:solidFill>
                            <a:srgbClr val="000000"/>
                          </a:solidFill>
                          <a:latin typeface="微软雅黑" panose="020b0503020204020204" pitchFamily="34" charset="-122"/>
                          <a:ea typeface="微软雅黑" panose="020b0503020204020204" pitchFamily="34" charset="-122"/>
                          <a:cs typeface="NEU-BZ-S92" charset="0"/>
                        </a:rPr>
                        <a:t>经济管理的民主化</a:t>
                      </a:r>
                      <a:endParaRPr lang="en-US" altLang="en-US" sz="2800" b="0">
                        <a:solidFill>
                          <a:srgbClr val="000000"/>
                        </a:solidFill>
                        <a:latin typeface="微软雅黑" panose="020b0503020204020204" pitchFamily="34" charset="-122"/>
                        <a:ea typeface="微软雅黑" panose="020b0503020204020204" pitchFamily="34" charset="-122"/>
                        <a:cs typeface="NEU-BZ-S92" charset="0"/>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fontAlgn="auto">
                        <a:lnSpc>
                          <a:spcPct val="150000"/>
                        </a:lnSpc>
                        <a:buNone/>
                      </a:pPr>
                      <a:r>
                        <a:rPr lang="en-US" sz="28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在坚持社会主义基本经济制度的前提下,在各项经济权利与政治权利相统一的法律制度基础上,实现人民群众对经济事务的民主参与、民主决策、民主管理和民主监督,充分调动和发挥人们的积极性、主动性和创造性。(强调人民群众对经济事务的参与)</a:t>
                      </a:r>
                      <a:endParaRPr lang="en-US" altLang="en-US" sz="28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r h="2560320">
                <a:tc>
                  <a:txBody>
                    <a:bodyPr vert="horz" wrap="square"/>
                    <a:lstStyle/>
                    <a:p>
                      <a:pPr indent="0" fontAlgn="auto">
                        <a:lnSpc>
                          <a:spcPct val="150000"/>
                        </a:lnSpc>
                        <a:buNone/>
                      </a:pPr>
                      <a:r>
                        <a:rPr lang="en-US" sz="2800" b="0">
                          <a:solidFill>
                            <a:srgbClr val="000000"/>
                          </a:solidFill>
                          <a:latin typeface="微软雅黑" panose="020b0503020204020204" pitchFamily="34" charset="-122"/>
                          <a:ea typeface="微软雅黑" panose="020b0503020204020204" pitchFamily="34" charset="-122"/>
                          <a:cs typeface="NEU-BZ-S92" charset="0"/>
                        </a:rPr>
                        <a:t>社会生活的民主化</a:t>
                      </a:r>
                      <a:endParaRPr lang="en-US" altLang="en-US" sz="2800" b="0">
                        <a:solidFill>
                          <a:srgbClr val="000000"/>
                        </a:solidFill>
                        <a:latin typeface="微软雅黑" panose="020b0503020204020204" pitchFamily="34" charset="-122"/>
                        <a:ea typeface="微软雅黑" panose="020b0503020204020204" pitchFamily="34" charset="-122"/>
                        <a:cs typeface="NEU-BZ-S92" charset="0"/>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fontAlgn="auto">
                        <a:lnSpc>
                          <a:spcPct val="150000"/>
                        </a:lnSpc>
                        <a:buNone/>
                      </a:pPr>
                      <a:r>
                        <a:rPr lang="en-US" sz="28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国家将更多的管理权交给社会和人民,努力提供制度保证和物质条件,使人民群众切实享有管理社会事务的各项权利,逐步实现基层社会生活、社会组织和社会活动的民主自治。(侧重于基层社会生活的民主自治)</a:t>
                      </a:r>
                      <a:endParaRPr lang="en-US" altLang="en-US" sz="28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bl>
          </a:graphicData>
        </a:graphic>
      </p:graphicFrame>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5" name="文本框 4"/>
          <p:cNvSpPr txBox="1"/>
          <p:nvPr>
            <p:custDataLst>
              <p:tags r:id="rId3"/>
            </p:custDataLst>
          </p:nvPr>
        </p:nvSpPr>
        <p:spPr>
          <a:xfrm>
            <a:off x="288925" y="191770"/>
            <a:ext cx="11614150" cy="6554470"/>
          </a:xfrm>
          <a:prstGeom prst="rect">
            <a:avLst/>
          </a:prstGeom>
          <a:noFill/>
        </p:spPr>
        <p:txBody>
          <a:bodyPr wrap="square" rtlCol="0">
            <a:spAutoFit/>
          </a:bodyPr>
          <a:lstStyle/>
          <a:p>
            <a:pPr fontAlgn="auto">
              <a:lnSpc>
                <a:spcPct val="150000"/>
              </a:lnSpc>
            </a:pPr>
            <a:r>
              <a:rPr lang="zh-CN" altLang="en-US" sz="2800" b="1">
                <a:latin typeface="微软雅黑" panose="020b0503020204020204" pitchFamily="34" charset="-122"/>
                <a:ea typeface="微软雅黑" panose="020b0503020204020204" pitchFamily="34" charset="-122"/>
                <a:cs typeface="微软雅黑" panose="020b0503020204020204" pitchFamily="34" charset="-122"/>
              </a:rPr>
              <a:t>4.必须坚持人民民主专政</a:t>
            </a:r>
            <a:endParaRPr lang="zh-CN" altLang="en-US" sz="2800" b="1">
              <a:latin typeface="微软雅黑" panose="020b0503020204020204" pitchFamily="34" charset="-122"/>
              <a:ea typeface="微软雅黑" panose="020b0503020204020204" pitchFamily="34" charset="-122"/>
              <a:cs typeface="微软雅黑" panose="020b0503020204020204" pitchFamily="34" charset="-122"/>
            </a:endParaRPr>
          </a:p>
          <a:p>
            <a:pPr algn="just" fontAlgn="auto">
              <a:lnSpc>
                <a:spcPct val="150000"/>
              </a:lnSpc>
            </a:pPr>
            <a:r>
              <a:rPr lang="zh-CN" altLang="en-US" sz="2800">
                <a:latin typeface="微软雅黑" panose="020b0503020204020204" pitchFamily="34" charset="-122"/>
                <a:ea typeface="微软雅黑" panose="020b0503020204020204" pitchFamily="34" charset="-122"/>
                <a:cs typeface="微软雅黑" panose="020b0503020204020204" pitchFamily="34" charset="-122"/>
              </a:rPr>
              <a:t>(1)四项基本原则是我国的立国之本,是我们国家生存发展的政治基石。坚持人民民主专政被庄严地载入我国宪法。</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a:p>
            <a:pPr algn="just" fontAlgn="auto">
              <a:lnSpc>
                <a:spcPct val="150000"/>
              </a:lnSpc>
            </a:pPr>
            <a:r>
              <a:rPr lang="zh-CN" altLang="en-US" sz="2800">
                <a:latin typeface="微软雅黑" panose="020b0503020204020204" pitchFamily="34" charset="-122"/>
                <a:ea typeface="微软雅黑" panose="020b0503020204020204" pitchFamily="34" charset="-122"/>
                <a:cs typeface="微软雅黑" panose="020b0503020204020204" pitchFamily="34" charset="-122"/>
              </a:rPr>
              <a:t>(2)坚持人民民主专政是社会主义现代化建设的政治保证。人民民主是社会主义的生命。只有充分发扬社会主义民主,确保人民当家作主的地位,保证人民依法享有广泛的权利和</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a:p>
            <a:pPr algn="just" fontAlgn="auto">
              <a:lnSpc>
                <a:spcPct val="150000"/>
              </a:lnSpc>
            </a:pPr>
            <a:r>
              <a:rPr lang="zh-CN" altLang="en-US" sz="2800">
                <a:latin typeface="微软雅黑" panose="020b0503020204020204" pitchFamily="34" charset="-122"/>
                <a:ea typeface="微软雅黑" panose="020b0503020204020204" pitchFamily="34" charset="-122"/>
                <a:cs typeface="微软雅黑" panose="020b0503020204020204" pitchFamily="34" charset="-122"/>
              </a:rPr>
              <a:t>自由,尊重和保障人权,才能调动亿万人民群众投身于社会主义现代化建设的积极性。只有坚持国家的专政职能,才能保障人民民主,维护国家的长治久安。</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标题 2"/>
          <p:cNvSpPr>
            <a:spLocks noGrp="1"/>
          </p:cNvSpPr>
          <p:nvPr>
            <p:ph type="title"/>
            <p:custDataLst>
              <p:tags r:id="rId3"/>
            </p:custDataLst>
          </p:nvPr>
        </p:nvSpPr>
        <p:spPr>
          <a:xfrm>
            <a:off x="339468" y="392655"/>
            <a:ext cx="11515730" cy="4618355"/>
          </a:xfrm>
        </p:spPr>
        <p:txBody>
          <a:bodyPr/>
          <a:lstStyle/>
          <a:p>
            <a:r>
              <a:rPr lang="zh-CN" altLang="en-US" sz="28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名师点拨</a:t>
            </a:r>
            <a:r>
              <a:rPr lang="zh-CN" altLang="en-US" sz="2800">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800" b="1">
                <a:latin typeface="微软雅黑" panose="020b0503020204020204" pitchFamily="34" charset="-122"/>
                <a:ea typeface="微软雅黑" panose="020b0503020204020204" pitchFamily="34" charset="-122"/>
                <a:cs typeface="微软雅黑" panose="020b0503020204020204" pitchFamily="34" charset="-122"/>
              </a:rPr>
              <a:t>民主与专政的关系</a:t>
            </a:r>
            <a:br>
              <a:rPr lang="zh-CN" altLang="en-US" sz="2800" b="1">
                <a:latin typeface="微软雅黑" panose="020b0503020204020204" pitchFamily="34" charset="-122"/>
                <a:ea typeface="微软雅黑" panose="020b0503020204020204" pitchFamily="34" charset="-122"/>
                <a:cs typeface="微软雅黑" panose="020b0503020204020204" pitchFamily="34" charset="-122"/>
              </a:rPr>
            </a:br>
            <a:br>
              <a:rPr lang="zh-CN" altLang="en-US"/>
            </a:br>
            <a:br>
              <a:rPr lang="zh-CN" altLang="en-US"/>
            </a:br>
            <a:br>
              <a:rPr lang="zh-CN" altLang="en-US"/>
            </a:br>
            <a:br>
              <a:rPr lang="zh-CN" altLang="en-US"/>
            </a:br>
            <a:br>
              <a:rPr lang="zh-CN" altLang="en-US"/>
            </a:br>
            <a:br>
              <a:rPr lang="zh-CN" altLang="en-US"/>
            </a:br>
            <a:br>
              <a:rPr lang="zh-CN" altLang="en-US"/>
            </a:br>
            <a:endParaRPr lang="zh-CN" altLang="en-US"/>
          </a:p>
        </p:txBody>
      </p:sp>
      <p:graphicFrame>
        <p:nvGraphicFramePr>
          <p:cNvPr id="4" name="表格 3"/>
          <p:cNvGraphicFramePr>
            <a:graphicFrameLocks noGrp="1"/>
          </p:cNvGraphicFramePr>
          <p:nvPr>
            <p:custDataLst>
              <p:tags r:id="rId4"/>
            </p:custDataLst>
          </p:nvPr>
        </p:nvGraphicFramePr>
        <p:xfrm>
          <a:off x="416242" y="1002665"/>
          <a:ext cx="10918825" cy="5274945"/>
        </p:xfrm>
        <a:graphic>
          <a:graphicData uri="http://schemas.openxmlformats.org/drawingml/2006/table">
            <a:tbl>
              <a:tblPr firstRow="1" bandRow="1">
                <a:tableStyleId>{5940675A-B579-460E-94D1-54222C63F5DA}</a:tableStyleId>
              </a:tblPr>
              <a:tblGrid>
                <a:gridCol w="464185"/>
                <a:gridCol w="991870"/>
                <a:gridCol w="4457065"/>
                <a:gridCol w="5005705"/>
              </a:tblGrid>
              <a:tr h="600710">
                <a:tc gridSpan="2">
                  <a:txBody>
                    <a:bodyPr vert="horz" wrap="square"/>
                    <a:lstStyle/>
                    <a:p>
                      <a:pPr indent="0" algn="ctr" fontAlgn="auto">
                        <a:lnSpc>
                          <a:spcPct val="150000"/>
                        </a:lnSpc>
                        <a:buNone/>
                      </a:pP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hMerge="1">
                  <a:txBody>
                    <a:bodyPr vert="horz" wrap="square"/>
                    <a:lstStyle/>
                    <a:p/>
                  </a:txBody>
                  <a:tcPr>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tcPr>
                </a:tc>
                <a:tc>
                  <a:txBody>
                    <a:bodyPr vert="horz" wrap="square"/>
                    <a:lstStyle/>
                    <a:p>
                      <a:pPr indent="0" algn="ctr"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民主</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lgn="ctr"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专政</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r h="2000250">
                <a:tc rowSpan="2">
                  <a:txBody>
                    <a:bodyPr vert="horz" wrap="square"/>
                    <a:lstStyle/>
                    <a:p>
                      <a:pPr indent="0" algn="ctr"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区别</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lgn="ctr"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含义</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在一定阶级范围内,按照平等的原则和少数服从多数的原则来共同管理国家事务的国家制度。</a:t>
                      </a:r>
                      <a:endParaRPr lang="en-US"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主要依靠暴力实行的统治。</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r h="952500">
                <a:tc vMerge="1">
                  <a:txBody>
                    <a:bodyPr vert="horz" wrap="square"/>
                    <a:lstStyle/>
                    <a:p/>
                  </a:txBody>
                  <a:tcP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B w="12700" cap="flat" cmpd="sng">
                      <a:solidFill>
                        <a:srgbClr val="333333"/>
                      </a:solidFill>
                      <a:prstDash val="solid"/>
                      <a:headEnd type="none" w="med" len="med"/>
                      <a:tailEnd type="none" w="med" len="med"/>
                    </a:lnB>
                  </a:tcPr>
                </a:tc>
                <a:tc>
                  <a:txBody>
                    <a:bodyPr vert="horz" wrap="square"/>
                    <a:lstStyle/>
                    <a:p>
                      <a:pPr indent="0" algn="ctr"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特征</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政治权利平等,少数服从多数。</a:t>
                      </a:r>
                      <a:endParaRPr lang="en-US"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国家权力的强制实施。</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r h="1721485">
                <a:tc gridSpan="2">
                  <a:txBody>
                    <a:bodyPr vert="horz" wrap="square"/>
                    <a:lstStyle/>
                    <a:p>
                      <a:pPr indent="0" algn="ctr"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联系</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hMerge="1">
                  <a:txBody>
                    <a:bodyPr vert="horz" wrap="square"/>
                    <a:lstStyle/>
                    <a:p/>
                  </a:txBody>
                  <a:tcPr>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tcPr>
                </a:tc>
                <a:tc gridSpan="2">
                  <a:txBody>
                    <a:bodyPr vert="horz" wrap="square"/>
                    <a:lstStyle/>
                    <a:p>
                      <a:pPr indent="0"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①任何国家的民主都是对统治阶级的民主与对被统治阶级的专政的结合,是民主与专政的统一体。②民主与专政是相辅相成、互为前提的。民主是专政的基础,专政是民主的保障。</a:t>
                      </a:r>
                      <a:endParaRPr lang="en-US"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hMerge="1">
                  <a:txBody>
                    <a:bodyPr vert="horz" wrap="square"/>
                    <a:lstStyle/>
                    <a:p/>
                  </a:txBody>
                  <a:tcPr>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tcPr>
                </a:tc>
              </a:tr>
            </a:tbl>
          </a:graphicData>
        </a:graphic>
      </p:graphicFrame>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9706" name="矩形 1"/>
          <p:cNvSpPr>
            <a:spLocks noChangeAspect="1"/>
          </p:cNvSpPr>
          <p:nvPr>
            <p:custDataLst>
              <p:tags r:id="rId3"/>
            </p:custDataLst>
          </p:nvPr>
        </p:nvSpPr>
        <p:spPr>
          <a:xfrm>
            <a:off x="157480" y="274320"/>
            <a:ext cx="12034520" cy="6086475"/>
          </a:xfrm>
          <a:prstGeom prst="rect">
            <a:avLst/>
          </a:prstGeom>
          <a:noFill/>
          <a:ln w="9525">
            <a:noFill/>
          </a:ln>
        </p:spPr>
        <p:txBody>
          <a:bodyPr wrap="square" lIns="108819" tIns="54409" rIns="108819" bIns="54409">
            <a:spAutoFit/>
          </a:bodyPr>
          <a:lstStyle/>
          <a:p>
            <a:pPr marL="571500" indent="-571500" defTabSz="0">
              <a:lnSpc>
                <a:spcPct val="120000"/>
              </a:lnSpc>
              <a:buFont typeface="Wingdings" panose="05000000000000000000" charset="0"/>
              <a:buChar char="Ø"/>
              <a:tabLst>
                <a:tab pos="1224280"/>
                <a:tab pos="2202180"/>
                <a:tab pos="3021330"/>
                <a:tab pos="3835400"/>
              </a:tabLst>
            </a:pPr>
            <a:r>
              <a:rPr lang="zh-CN" altLang="en-US" sz="3600" b="1">
                <a:solidFill>
                  <a:srgbClr val="FF0000"/>
                </a:solidFill>
                <a:latin typeface="汉仪青云简" panose="00020600040101010101" charset="-122"/>
                <a:ea typeface="汉仪青云简" panose="00020600040101010101" charset="-122"/>
                <a:cs typeface="汉仪青云简" panose="00020600040101010101" charset="-122"/>
                <a:sym typeface="Helvetica Light"/>
              </a:rPr>
              <a:t>[提醒]解答有关国家性质的试题，必须把握以下易错点：</a:t>
            </a:r>
            <a:endParaRPr lang="zh-CN" altLang="en-US" sz="3600" b="1">
              <a:solidFill>
                <a:srgbClr val="FF0000"/>
              </a:solidFill>
              <a:latin typeface="汉仪青云简" panose="00020600040101010101" charset="-122"/>
              <a:ea typeface="汉仪青云简" panose="00020600040101010101" charset="-122"/>
              <a:cs typeface="汉仪青云简" panose="00020600040101010101" charset="-122"/>
              <a:sym typeface="Helvetica Light"/>
            </a:endParaRPr>
          </a:p>
          <a:p>
            <a:pPr defTabSz="0">
              <a:lnSpc>
                <a:spcPct val="120000"/>
              </a:lnSpc>
              <a:tabLst>
                <a:tab pos="1224280"/>
                <a:tab pos="2202180"/>
                <a:tab pos="3021330"/>
                <a:tab pos="3835400"/>
              </a:tabLst>
            </a:pPr>
            <a:r>
              <a:rPr altLang="zh-CN" sz="3600">
                <a:solidFill>
                  <a:srgbClr val="000000"/>
                </a:solidFill>
                <a:latin typeface="黑体" panose="02010609060101010101" charset="-122"/>
                <a:ea typeface="黑体" panose="02010609060101010101" charset="-122"/>
                <a:sym typeface="+mn-ea"/>
              </a:rPr>
              <a:t>(1)我国公民对国家的管理是间接参与，而不是直接参与。</a:t>
            </a:r>
            <a:endParaRPr altLang="zh-CN" sz="3600">
              <a:solidFill>
                <a:srgbClr val="000000"/>
              </a:solidFill>
              <a:latin typeface="黑体" panose="02010609060101010101" charset="-122"/>
              <a:ea typeface="黑体" panose="02010609060101010101" charset="-122"/>
              <a:sym typeface="+mn-ea"/>
            </a:endParaRPr>
          </a:p>
          <a:p>
            <a:pPr defTabSz="0">
              <a:lnSpc>
                <a:spcPct val="120000"/>
              </a:lnSpc>
              <a:tabLst>
                <a:tab pos="1224280"/>
                <a:tab pos="2202180"/>
                <a:tab pos="3021330"/>
                <a:tab pos="3835400"/>
              </a:tabLst>
            </a:pPr>
            <a:r>
              <a:rPr altLang="zh-CN" sz="3600">
                <a:solidFill>
                  <a:srgbClr val="000000"/>
                </a:solidFill>
                <a:latin typeface="黑体" panose="02010609060101010101" charset="-122"/>
                <a:ea typeface="黑体" panose="02010609060101010101" charset="-122"/>
                <a:sym typeface="+mn-ea"/>
              </a:rPr>
              <a:t>(2)社会主义民主具有阶级性，并不是全民的民主。</a:t>
            </a:r>
            <a:endParaRPr altLang="zh-CN" sz="3600">
              <a:solidFill>
                <a:srgbClr val="000000"/>
              </a:solidFill>
              <a:latin typeface="黑体" panose="02010609060101010101" charset="-122"/>
              <a:ea typeface="黑体" panose="02010609060101010101" charset="-122"/>
              <a:sym typeface="+mn-ea"/>
            </a:endParaRPr>
          </a:p>
          <a:p>
            <a:pPr defTabSz="0">
              <a:lnSpc>
                <a:spcPct val="120000"/>
              </a:lnSpc>
              <a:tabLst>
                <a:tab pos="1224280"/>
                <a:tab pos="2202180"/>
                <a:tab pos="3021330"/>
                <a:tab pos="3835400"/>
              </a:tabLst>
            </a:pPr>
            <a:r>
              <a:rPr altLang="zh-CN" sz="3600">
                <a:solidFill>
                  <a:srgbClr val="000000"/>
                </a:solidFill>
                <a:latin typeface="黑体" panose="02010609060101010101" charset="-122"/>
                <a:ea typeface="黑体" panose="02010609060101010101" charset="-122"/>
                <a:sym typeface="+mn-ea"/>
              </a:rPr>
              <a:t>(3)公民与人民不是一回事，公民属于法律概念，包括人民和敌对分子。人民是政治概念，是指推动社会发展的人们。</a:t>
            </a:r>
            <a:endParaRPr altLang="zh-CN" sz="3600">
              <a:solidFill>
                <a:srgbClr val="000000"/>
              </a:solidFill>
              <a:latin typeface="黑体" panose="02010609060101010101" charset="-122"/>
              <a:ea typeface="黑体" panose="02010609060101010101" charset="-122"/>
              <a:sym typeface="+mn-ea"/>
            </a:endParaRPr>
          </a:p>
          <a:p>
            <a:pPr defTabSz="0">
              <a:lnSpc>
                <a:spcPct val="120000"/>
              </a:lnSpc>
              <a:tabLst>
                <a:tab pos="1224280"/>
                <a:tab pos="2202180"/>
                <a:tab pos="3021330"/>
                <a:tab pos="3835400"/>
              </a:tabLst>
            </a:pPr>
            <a:r>
              <a:rPr altLang="zh-CN" sz="3600">
                <a:solidFill>
                  <a:srgbClr val="000000"/>
                </a:solidFill>
                <a:latin typeface="黑体" panose="02010609060101010101" charset="-122"/>
                <a:ea typeface="黑体" panose="02010609060101010101" charset="-122"/>
                <a:sym typeface="+mn-ea"/>
              </a:rPr>
              <a:t>(4)公民可以参与国家政治活动，但是不拥有对重大事务的决定权和决策权。</a:t>
            </a:r>
            <a:endParaRPr altLang="zh-CN" sz="3600">
              <a:solidFill>
                <a:srgbClr val="000000"/>
              </a:solidFill>
              <a:latin typeface="黑体" panose="02010609060101010101" charset="-122"/>
              <a:ea typeface="黑体" panose="02010609060101010101" charset="-122"/>
              <a:sym typeface="+mn-ea"/>
            </a:endParaRPr>
          </a:p>
          <a:p>
            <a:pPr defTabSz="0">
              <a:lnSpc>
                <a:spcPct val="120000"/>
              </a:lnSpc>
              <a:tabLst>
                <a:tab pos="1224280"/>
                <a:tab pos="2202180"/>
                <a:tab pos="3021330"/>
                <a:tab pos="3835400"/>
              </a:tabLst>
            </a:pPr>
            <a:r>
              <a:rPr altLang="zh-CN" sz="3600">
                <a:solidFill>
                  <a:srgbClr val="000000"/>
                </a:solidFill>
                <a:latin typeface="黑体" panose="02010609060101010101" charset="-122"/>
                <a:ea typeface="黑体" panose="02010609060101010101" charset="-122"/>
                <a:sym typeface="+mn-ea"/>
              </a:rPr>
              <a:t>(5)在我国，民主归属于人民，专政是针对敌对分子而言的。履行专政职能的是国家机关。</a:t>
            </a:r>
            <a:endParaRPr altLang="zh-CN" sz="3600">
              <a:solidFill>
                <a:srgbClr val="000000"/>
              </a:solidFill>
              <a:latin typeface="黑体" panose="02010609060101010101" charset="-122"/>
              <a:ea typeface="黑体" panose="02010609060101010101" charset="-122"/>
              <a:sym typeface="+mn-ea"/>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9706" name="矩形 1"/>
          <p:cNvSpPr>
            <a:spLocks noChangeAspect="1"/>
          </p:cNvSpPr>
          <p:nvPr>
            <p:custDataLst>
              <p:tags r:id="rId3"/>
            </p:custDataLst>
          </p:nvPr>
        </p:nvSpPr>
        <p:spPr>
          <a:xfrm>
            <a:off x="157480" y="534670"/>
            <a:ext cx="12034520" cy="5440045"/>
          </a:xfrm>
          <a:prstGeom prst="rect">
            <a:avLst/>
          </a:prstGeom>
          <a:noFill/>
          <a:ln w="9525">
            <a:noFill/>
          </a:ln>
        </p:spPr>
        <p:txBody>
          <a:bodyPr wrap="square" lIns="108819" tIns="54409" rIns="108819" bIns="54409">
            <a:spAutoFit/>
          </a:bodyPr>
          <a:lstStyle/>
          <a:p>
            <a:pPr defTabSz="914400" fontAlgn="auto">
              <a:lnSpc>
                <a:spcPts val="4620"/>
              </a:lnSpc>
              <a:tabLst>
                <a:tab pos="1224280"/>
                <a:tab pos="2202180"/>
                <a:tab pos="3021330"/>
                <a:tab pos="3835400"/>
              </a:tabLst>
            </a:pPr>
            <a:r>
              <a:rPr lang="en-US" altLang="zh-CN" sz="3600" b="1">
                <a:solidFill>
                  <a:srgbClr val="000000"/>
                </a:solidFill>
                <a:latin typeface="黑体" panose="02010609060101010101" charset="-122"/>
                <a:ea typeface="黑体" panose="02010609060101010101" charset="-122"/>
                <a:cs typeface="黑体" panose="02010609060101010101" charset="-122"/>
              </a:rPr>
              <a:t>1</a:t>
            </a:r>
            <a:r>
              <a:rPr lang="en-US" altLang="zh-CN" sz="3600">
                <a:solidFill>
                  <a:srgbClr val="000000"/>
                </a:solidFill>
                <a:latin typeface="黑体" panose="02010609060101010101" charset="-122"/>
                <a:ea typeface="黑体" panose="02010609060101010101" charset="-122"/>
                <a:cs typeface="黑体" panose="02010609060101010101" charset="-122"/>
              </a:rPr>
              <a:t>.(2016·</a:t>
            </a:r>
            <a:r>
              <a:rPr lang="zh-CN" altLang="zh-CN" sz="3600">
                <a:solidFill>
                  <a:srgbClr val="000000"/>
                </a:solidFill>
                <a:latin typeface="黑体" panose="02010609060101010101" charset="-122"/>
                <a:ea typeface="黑体" panose="02010609060101010101" charset="-122"/>
                <a:cs typeface="黑体" panose="02010609060101010101" charset="-122"/>
              </a:rPr>
              <a:t>天津卷</a:t>
            </a:r>
            <a:r>
              <a:rPr lang="en-US" altLang="zh-CN" sz="3600">
                <a:solidFill>
                  <a:srgbClr val="000000"/>
                </a:solidFill>
                <a:latin typeface="黑体" panose="02010609060101010101" charset="-122"/>
                <a:ea typeface="黑体" panose="02010609060101010101" charset="-122"/>
                <a:cs typeface="黑体" panose="02010609060101010101" charset="-122"/>
              </a:rPr>
              <a:t>,2,4</a:t>
            </a:r>
            <a:r>
              <a:rPr lang="zh-CN" altLang="zh-CN" sz="3600">
                <a:solidFill>
                  <a:srgbClr val="000000"/>
                </a:solidFill>
                <a:latin typeface="黑体" panose="02010609060101010101" charset="-122"/>
                <a:ea typeface="黑体" panose="02010609060101010101" charset="-122"/>
                <a:cs typeface="黑体" panose="02010609060101010101" charset="-122"/>
              </a:rPr>
              <a:t>分</a:t>
            </a:r>
            <a:r>
              <a:rPr lang="en-US" altLang="zh-CN" sz="3600">
                <a:solidFill>
                  <a:srgbClr val="000000"/>
                </a:solidFill>
                <a:latin typeface="黑体" panose="02010609060101010101" charset="-122"/>
                <a:ea typeface="黑体" panose="02010609060101010101" charset="-122"/>
                <a:cs typeface="黑体" panose="02010609060101010101" charset="-122"/>
              </a:rPr>
              <a:t>)</a:t>
            </a:r>
            <a:r>
              <a:rPr lang="zh-CN" altLang="zh-CN" sz="3600">
                <a:solidFill>
                  <a:srgbClr val="000000"/>
                </a:solidFill>
                <a:latin typeface="黑体" panose="02010609060101010101" charset="-122"/>
                <a:ea typeface="黑体" panose="02010609060101010101" charset="-122"/>
                <a:cs typeface="黑体" panose="02010609060101010101" charset="-122"/>
              </a:rPr>
              <a:t>网络空间是亿万民众共同的精神家园</a:t>
            </a:r>
            <a:r>
              <a:rPr lang="en-US" altLang="zh-CN" sz="3600">
                <a:solidFill>
                  <a:srgbClr val="000000"/>
                </a:solidFill>
                <a:latin typeface="黑体" panose="02010609060101010101" charset="-122"/>
                <a:ea typeface="黑体" panose="02010609060101010101" charset="-122"/>
                <a:cs typeface="黑体" panose="02010609060101010101" charset="-122"/>
              </a:rPr>
              <a:t>,</a:t>
            </a:r>
            <a:r>
              <a:rPr lang="zh-CN" altLang="zh-CN" sz="3600">
                <a:solidFill>
                  <a:srgbClr val="000000"/>
                </a:solidFill>
                <a:latin typeface="黑体" panose="02010609060101010101" charset="-122"/>
                <a:ea typeface="黑体" panose="02010609060101010101" charset="-122"/>
                <a:cs typeface="黑体" panose="02010609060101010101" charset="-122"/>
              </a:rPr>
              <a:t>维护互联网的良好秩序是广大民众的共同心声。第十二届全国人大常委会第十五次会议初次审议了《中华人民共和国网络安全法</a:t>
            </a:r>
            <a:r>
              <a:rPr lang="en-US" altLang="zh-CN" sz="3600">
                <a:solidFill>
                  <a:srgbClr val="000000"/>
                </a:solidFill>
                <a:latin typeface="黑体" panose="02010609060101010101" charset="-122"/>
                <a:ea typeface="黑体" panose="02010609060101010101" charset="-122"/>
                <a:cs typeface="黑体" panose="02010609060101010101" charset="-122"/>
              </a:rPr>
              <a:t>(</a:t>
            </a:r>
            <a:r>
              <a:rPr lang="zh-CN" altLang="zh-CN" sz="3600">
                <a:solidFill>
                  <a:srgbClr val="000000"/>
                </a:solidFill>
                <a:latin typeface="黑体" panose="02010609060101010101" charset="-122"/>
                <a:ea typeface="黑体" panose="02010609060101010101" charset="-122"/>
                <a:cs typeface="黑体" panose="02010609060101010101" charset="-122"/>
              </a:rPr>
              <a:t>草案</a:t>
            </a:r>
            <a:r>
              <a:rPr lang="en-US" altLang="zh-CN" sz="3600">
                <a:solidFill>
                  <a:srgbClr val="000000"/>
                </a:solidFill>
                <a:latin typeface="黑体" panose="02010609060101010101" charset="-122"/>
                <a:ea typeface="黑体" panose="02010609060101010101" charset="-122"/>
                <a:cs typeface="黑体" panose="02010609060101010101" charset="-122"/>
              </a:rPr>
              <a:t>)</a:t>
            </a:r>
            <a:r>
              <a:rPr lang="zh-CN" altLang="zh-CN" sz="3600">
                <a:solidFill>
                  <a:srgbClr val="000000"/>
                </a:solidFill>
                <a:latin typeface="黑体" panose="02010609060101010101" charset="-122"/>
                <a:ea typeface="黑体" panose="02010609060101010101" charset="-122"/>
                <a:cs typeface="黑体" panose="02010609060101010101" charset="-122"/>
              </a:rPr>
              <a:t>》</a:t>
            </a:r>
            <a:r>
              <a:rPr lang="en-US" altLang="zh-CN" sz="3600">
                <a:solidFill>
                  <a:srgbClr val="000000"/>
                </a:solidFill>
                <a:latin typeface="黑体" panose="02010609060101010101" charset="-122"/>
                <a:ea typeface="黑体" panose="02010609060101010101" charset="-122"/>
                <a:cs typeface="黑体" panose="02010609060101010101" charset="-122"/>
              </a:rPr>
              <a:t>,</a:t>
            </a:r>
            <a:r>
              <a:rPr lang="zh-CN" altLang="zh-CN" sz="3600">
                <a:solidFill>
                  <a:srgbClr val="000000"/>
                </a:solidFill>
                <a:latin typeface="黑体" panose="02010609060101010101" charset="-122"/>
                <a:ea typeface="黑体" panose="02010609060101010101" charset="-122"/>
                <a:cs typeface="黑体" panose="02010609060101010101" charset="-122"/>
              </a:rPr>
              <a:t>而后该草案在中国人大网公布</a:t>
            </a:r>
            <a:r>
              <a:rPr lang="en-US" altLang="zh-CN" sz="3600">
                <a:solidFill>
                  <a:srgbClr val="000000"/>
                </a:solidFill>
                <a:latin typeface="黑体" panose="02010609060101010101" charset="-122"/>
                <a:ea typeface="黑体" panose="02010609060101010101" charset="-122"/>
                <a:cs typeface="黑体" panose="02010609060101010101" charset="-122"/>
              </a:rPr>
              <a:t>,</a:t>
            </a:r>
            <a:r>
              <a:rPr lang="zh-CN" altLang="zh-CN" sz="3600">
                <a:solidFill>
                  <a:srgbClr val="000000"/>
                </a:solidFill>
                <a:latin typeface="黑体" panose="02010609060101010101" charset="-122"/>
                <a:ea typeface="黑体" panose="02010609060101010101" charset="-122"/>
                <a:cs typeface="黑体" panose="02010609060101010101" charset="-122"/>
              </a:rPr>
              <a:t>向社会公众征求意见。这表明</a:t>
            </a:r>
            <a:r>
              <a:rPr lang="en-US" altLang="zh-CN" sz="3600">
                <a:solidFill>
                  <a:srgbClr val="000000"/>
                </a:solidFill>
                <a:latin typeface="黑体" panose="02010609060101010101" charset="-122"/>
                <a:ea typeface="黑体" panose="02010609060101010101" charset="-122"/>
                <a:cs typeface="黑体" panose="02010609060101010101" charset="-122"/>
              </a:rPr>
              <a:t>(</a:t>
            </a:r>
            <a:r>
              <a:rPr lang="zh-CN" altLang="zh-CN" sz="3600">
                <a:solidFill>
                  <a:srgbClr val="000000"/>
                </a:solidFill>
                <a:latin typeface="黑体" panose="02010609060101010101" charset="-122"/>
                <a:ea typeface="黑体" panose="02010609060101010101" charset="-122"/>
                <a:cs typeface="黑体" panose="02010609060101010101" charset="-122"/>
              </a:rPr>
              <a:t>　　</a:t>
            </a:r>
            <a:r>
              <a:rPr lang="en-US" altLang="zh-CN" sz="3600">
                <a:solidFill>
                  <a:srgbClr val="000000"/>
                </a:solidFill>
                <a:latin typeface="黑体" panose="02010609060101010101" charset="-122"/>
                <a:ea typeface="黑体" panose="02010609060101010101" charset="-122"/>
                <a:cs typeface="黑体" panose="02010609060101010101" charset="-122"/>
              </a:rPr>
              <a:t>)</a:t>
            </a:r>
            <a:endParaRPr lang="en-US" altLang="zh-CN" sz="4000">
              <a:solidFill>
                <a:srgbClr val="000000"/>
              </a:solidFill>
              <a:latin typeface="黑体" panose="02010609060101010101" charset="-122"/>
              <a:ea typeface="黑体" panose="02010609060101010101" charset="-122"/>
              <a:cs typeface="黑体" panose="02010609060101010101" charset="-122"/>
            </a:endParaRPr>
          </a:p>
          <a:p>
            <a:pPr defTabSz="914400" fontAlgn="auto">
              <a:lnSpc>
                <a:spcPts val="4620"/>
              </a:lnSpc>
              <a:tabLst>
                <a:tab pos="1224280"/>
                <a:tab pos="2202180"/>
                <a:tab pos="3021330"/>
                <a:tab pos="3835400"/>
              </a:tabLst>
            </a:pPr>
            <a:r>
              <a:rPr lang="en-US" altLang="zh-CN" sz="3600">
                <a:solidFill>
                  <a:srgbClr val="000000"/>
                </a:solidFill>
                <a:latin typeface="黑体" panose="02010609060101010101" charset="-122"/>
                <a:ea typeface="黑体" panose="02010609060101010101" charset="-122"/>
                <a:cs typeface="黑体" panose="02010609060101010101" charset="-122"/>
              </a:rPr>
              <a:t>A.</a:t>
            </a:r>
            <a:r>
              <a:rPr lang="zh-CN" altLang="zh-CN" sz="3600">
                <a:solidFill>
                  <a:srgbClr val="000000"/>
                </a:solidFill>
                <a:latin typeface="黑体" panose="02010609060101010101" charset="-122"/>
                <a:ea typeface="黑体" panose="02010609060101010101" charset="-122"/>
                <a:cs typeface="黑体" panose="02010609060101010101" charset="-122"/>
              </a:rPr>
              <a:t>依法治国与依法执政是统一的</a:t>
            </a:r>
            <a:endParaRPr lang="zh-CN" altLang="zh-CN" sz="4000">
              <a:solidFill>
                <a:srgbClr val="000000"/>
              </a:solidFill>
              <a:latin typeface="黑体" panose="02010609060101010101" charset="-122"/>
              <a:ea typeface="黑体" panose="02010609060101010101" charset="-122"/>
              <a:cs typeface="黑体" panose="02010609060101010101" charset="-122"/>
            </a:endParaRPr>
          </a:p>
          <a:p>
            <a:pPr defTabSz="914400" fontAlgn="auto">
              <a:lnSpc>
                <a:spcPts val="4620"/>
              </a:lnSpc>
              <a:tabLst>
                <a:tab pos="1224280"/>
                <a:tab pos="2202180"/>
                <a:tab pos="3021330"/>
                <a:tab pos="3835400"/>
              </a:tabLst>
            </a:pPr>
            <a:r>
              <a:rPr lang="en-US" altLang="zh-CN" sz="3600">
                <a:solidFill>
                  <a:srgbClr val="000000"/>
                </a:solidFill>
                <a:latin typeface="黑体" panose="02010609060101010101" charset="-122"/>
                <a:ea typeface="黑体" panose="02010609060101010101" charset="-122"/>
                <a:cs typeface="黑体" panose="02010609060101010101" charset="-122"/>
              </a:rPr>
              <a:t>B.</a:t>
            </a:r>
            <a:r>
              <a:rPr lang="zh-CN" altLang="zh-CN" sz="3600">
                <a:solidFill>
                  <a:srgbClr val="000000"/>
                </a:solidFill>
                <a:latin typeface="黑体" panose="02010609060101010101" charset="-122"/>
                <a:ea typeface="黑体" panose="02010609060101010101" charset="-122"/>
                <a:cs typeface="黑体" panose="02010609060101010101" charset="-122"/>
              </a:rPr>
              <a:t>政府决策能够反映民意、集中民智</a:t>
            </a:r>
            <a:endParaRPr lang="zh-CN" altLang="zh-CN" sz="4000">
              <a:solidFill>
                <a:srgbClr val="000000"/>
              </a:solidFill>
              <a:latin typeface="黑体" panose="02010609060101010101" charset="-122"/>
              <a:ea typeface="黑体" panose="02010609060101010101" charset="-122"/>
              <a:cs typeface="黑体" panose="02010609060101010101" charset="-122"/>
            </a:endParaRPr>
          </a:p>
          <a:p>
            <a:pPr defTabSz="914400" fontAlgn="auto">
              <a:lnSpc>
                <a:spcPts val="4620"/>
              </a:lnSpc>
              <a:tabLst>
                <a:tab pos="1224280"/>
                <a:tab pos="2202180"/>
                <a:tab pos="3021330"/>
                <a:tab pos="3835400"/>
              </a:tabLst>
            </a:pPr>
            <a:r>
              <a:rPr lang="en-US" altLang="zh-CN" sz="3600">
                <a:solidFill>
                  <a:srgbClr val="000000"/>
                </a:solidFill>
                <a:latin typeface="黑体" panose="02010609060101010101" charset="-122"/>
                <a:ea typeface="黑体" panose="02010609060101010101" charset="-122"/>
                <a:cs typeface="黑体" panose="02010609060101010101" charset="-122"/>
              </a:rPr>
              <a:t>C.</a:t>
            </a:r>
            <a:r>
              <a:rPr lang="zh-CN" altLang="zh-CN" sz="3600">
                <a:solidFill>
                  <a:srgbClr val="000000"/>
                </a:solidFill>
                <a:latin typeface="黑体" panose="02010609060101010101" charset="-122"/>
                <a:ea typeface="黑体" panose="02010609060101010101" charset="-122"/>
                <a:cs typeface="黑体" panose="02010609060101010101" charset="-122"/>
              </a:rPr>
              <a:t>社会主义民主具有广泛性和真实性</a:t>
            </a:r>
            <a:endParaRPr lang="zh-CN" altLang="zh-CN" sz="4000">
              <a:solidFill>
                <a:srgbClr val="000000"/>
              </a:solidFill>
              <a:latin typeface="黑体" panose="02010609060101010101" charset="-122"/>
              <a:ea typeface="黑体" panose="02010609060101010101" charset="-122"/>
              <a:cs typeface="黑体" panose="02010609060101010101" charset="-122"/>
            </a:endParaRPr>
          </a:p>
          <a:p>
            <a:pPr defTabSz="914400" fontAlgn="auto">
              <a:lnSpc>
                <a:spcPts val="4620"/>
              </a:lnSpc>
              <a:tabLst>
                <a:tab pos="1224280"/>
                <a:tab pos="2202180"/>
                <a:tab pos="3021330"/>
                <a:tab pos="3835400"/>
              </a:tabLst>
            </a:pPr>
            <a:r>
              <a:rPr lang="en-US" altLang="zh-CN" sz="3600">
                <a:solidFill>
                  <a:srgbClr val="000000"/>
                </a:solidFill>
                <a:latin typeface="黑体" panose="02010609060101010101" charset="-122"/>
                <a:ea typeface="黑体" panose="02010609060101010101" charset="-122"/>
                <a:cs typeface="黑体" panose="02010609060101010101" charset="-122"/>
              </a:rPr>
              <a:t>D.</a:t>
            </a:r>
            <a:r>
              <a:rPr lang="zh-CN" altLang="zh-CN" sz="3600">
                <a:solidFill>
                  <a:srgbClr val="000000"/>
                </a:solidFill>
                <a:latin typeface="黑体" panose="02010609060101010101" charset="-122"/>
                <a:ea typeface="黑体" panose="02010609060101010101" charset="-122"/>
                <a:cs typeface="黑体" panose="02010609060101010101" charset="-122"/>
              </a:rPr>
              <a:t>公民通过社会公示制度参与民主监督</a:t>
            </a:r>
            <a:endParaRPr lang="zh-CN" altLang="zh-CN" sz="3600">
              <a:solidFill>
                <a:srgbClr val="000000"/>
              </a:solidFill>
              <a:latin typeface="黑体" panose="02010609060101010101" charset="-122"/>
              <a:ea typeface="黑体" panose="02010609060101010101" charset="-122"/>
              <a:cs typeface="黑体" panose="02010609060101010101" charset="-122"/>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0730" name="矩形 3"/>
          <p:cNvSpPr>
            <a:spLocks noChangeAspect="1"/>
          </p:cNvSpPr>
          <p:nvPr>
            <p:custDataLst>
              <p:tags r:id="rId3"/>
            </p:custDataLst>
          </p:nvPr>
        </p:nvSpPr>
        <p:spPr>
          <a:xfrm>
            <a:off x="427355" y="751205"/>
            <a:ext cx="11764645" cy="4758055"/>
          </a:xfrm>
          <a:prstGeom prst="rect">
            <a:avLst/>
          </a:prstGeom>
          <a:noFill/>
          <a:ln w="9525">
            <a:noFill/>
          </a:ln>
        </p:spPr>
        <p:txBody>
          <a:bodyPr wrap="square" lIns="108819" tIns="54409" rIns="108819" bIns="54409">
            <a:spAutoFit/>
          </a:bodyPr>
          <a:lstStyle/>
          <a:p>
            <a:pPr defTabSz="0">
              <a:lnSpc>
                <a:spcPct val="120000"/>
              </a:lnSpc>
              <a:tabLst>
                <a:tab pos="1224280"/>
                <a:tab pos="2202180"/>
                <a:tab pos="3021330"/>
                <a:tab pos="3835400"/>
              </a:tabLst>
            </a:pPr>
            <a:r>
              <a:rPr lang="zh-CN" altLang="zh-CN" sz="3600">
                <a:solidFill>
                  <a:srgbClr val="FF0000"/>
                </a:solidFill>
                <a:latin typeface="Arial" panose="020b0604020202020204" pitchFamily="34" charset="0"/>
                <a:ea typeface="黑体" panose="02010609060101010101" charset="-122"/>
              </a:rPr>
              <a:t>【答案】</a:t>
            </a:r>
            <a:r>
              <a:rPr lang="en-US" altLang="zh-CN" sz="3600">
                <a:solidFill>
                  <a:srgbClr val="000000"/>
                </a:solidFill>
                <a:latin typeface="Times New Roman" panose="02020603050405020304" charset="0"/>
                <a:ea typeface="黑体" panose="02010609060101010101" charset="-122"/>
              </a:rPr>
              <a:t> C</a:t>
            </a:r>
            <a:r>
              <a:rPr lang="zh-CN" altLang="zh-CN" sz="3600">
                <a:solidFill>
                  <a:srgbClr val="000000"/>
                </a:solidFill>
                <a:latin typeface="Times New Roman" panose="02020603050405020304" charset="0"/>
                <a:ea typeface="黑体" panose="02010609060101010101" charset="-122"/>
              </a:rPr>
              <a:t>　</a:t>
            </a:r>
            <a:r>
              <a:rPr lang="zh-CN" altLang="zh-CN" sz="3600">
                <a:solidFill>
                  <a:srgbClr val="000000"/>
                </a:solidFill>
                <a:latin typeface="Times New Roman" panose="02020603050405020304" charset="0"/>
                <a:ea typeface="楷体" panose="02010609060101010101" pitchFamily="49" charset="-122"/>
              </a:rPr>
              <a:t>该题主要考查人民民主以及公民参与政治生活的内容。题干中的主体只涉及了全国人大常委会和公民</a:t>
            </a:r>
            <a:r>
              <a:rPr lang="en-US" altLang="zh-CN" sz="3600">
                <a:solidFill>
                  <a:srgbClr val="000000"/>
                </a:solidFill>
                <a:latin typeface="Times New Roman" panose="02020603050405020304" charset="0"/>
                <a:ea typeface="楷体" panose="02010609060101010101" pitchFamily="49" charset="-122"/>
              </a:rPr>
              <a:t>,</a:t>
            </a:r>
            <a:r>
              <a:rPr lang="zh-CN" altLang="zh-CN" sz="3600">
                <a:solidFill>
                  <a:srgbClr val="000000"/>
                </a:solidFill>
                <a:latin typeface="Times New Roman" panose="02020603050405020304" charset="0"/>
                <a:ea typeface="楷体" panose="02010609060101010101" pitchFamily="49" charset="-122"/>
              </a:rPr>
              <a:t>没有涉及中国共产党和政府</a:t>
            </a:r>
            <a:r>
              <a:rPr lang="en-US" altLang="zh-CN" sz="3600">
                <a:solidFill>
                  <a:srgbClr val="000000"/>
                </a:solidFill>
                <a:latin typeface="Times New Roman" panose="02020603050405020304" charset="0"/>
                <a:ea typeface="楷体" panose="02010609060101010101" pitchFamily="49" charset="-122"/>
              </a:rPr>
              <a:t>,</a:t>
            </a:r>
            <a:r>
              <a:rPr lang="zh-CN" altLang="zh-CN" sz="3600">
                <a:solidFill>
                  <a:srgbClr val="000000"/>
                </a:solidFill>
                <a:latin typeface="Times New Roman" panose="02020603050405020304" charset="0"/>
                <a:ea typeface="楷体" panose="02010609060101010101" pitchFamily="49" charset="-122"/>
              </a:rPr>
              <a:t>因此</a:t>
            </a:r>
            <a:r>
              <a:rPr lang="en-US" altLang="zh-CN" sz="3600">
                <a:solidFill>
                  <a:srgbClr val="000000"/>
                </a:solidFill>
                <a:latin typeface="Times New Roman" panose="02020603050405020304" charset="0"/>
                <a:cs typeface="Times New Roman" panose="02020603050405020304" charset="0"/>
              </a:rPr>
              <a:t>A</a:t>
            </a:r>
            <a:r>
              <a:rPr lang="zh-CN" altLang="zh-CN" sz="3600">
                <a:solidFill>
                  <a:srgbClr val="000000"/>
                </a:solidFill>
                <a:latin typeface="Times New Roman" panose="02020603050405020304" charset="0"/>
                <a:ea typeface="楷体" panose="02010609060101010101" pitchFamily="49" charset="-122"/>
              </a:rPr>
              <a:t>项中的</a:t>
            </a:r>
            <a:r>
              <a:rPr lang="en-US" altLang="zh-CN" sz="3600">
                <a:solidFill>
                  <a:srgbClr val="000000"/>
                </a:solidFill>
                <a:latin typeface="Times New Roman" panose="02020603050405020304" charset="0"/>
                <a:cs typeface="Times New Roman" panose="02020603050405020304" charset="0"/>
              </a:rPr>
              <a:t>“</a:t>
            </a:r>
            <a:r>
              <a:rPr lang="zh-CN" altLang="zh-CN" sz="3600">
                <a:solidFill>
                  <a:srgbClr val="000000"/>
                </a:solidFill>
                <a:latin typeface="Times New Roman" panose="02020603050405020304" charset="0"/>
                <a:ea typeface="楷体" panose="02010609060101010101" pitchFamily="49" charset="-122"/>
              </a:rPr>
              <a:t>依法执政</a:t>
            </a:r>
            <a:r>
              <a:rPr lang="en-US" altLang="zh-CN" sz="3600">
                <a:solidFill>
                  <a:srgbClr val="000000"/>
                </a:solidFill>
                <a:latin typeface="Times New Roman" panose="02020603050405020304" charset="0"/>
                <a:cs typeface="Times New Roman" panose="02020603050405020304" charset="0"/>
              </a:rPr>
              <a:t>”</a:t>
            </a:r>
            <a:r>
              <a:rPr lang="zh-CN" altLang="zh-CN" sz="3600">
                <a:solidFill>
                  <a:srgbClr val="000000"/>
                </a:solidFill>
                <a:latin typeface="Times New Roman" panose="02020603050405020304" charset="0"/>
                <a:ea typeface="楷体" panose="02010609060101010101" pitchFamily="49" charset="-122"/>
              </a:rPr>
              <a:t>以及</a:t>
            </a:r>
            <a:r>
              <a:rPr lang="en-US" altLang="zh-CN" sz="3600">
                <a:solidFill>
                  <a:srgbClr val="000000"/>
                </a:solidFill>
                <a:latin typeface="Times New Roman" panose="02020603050405020304" charset="0"/>
                <a:cs typeface="Times New Roman" panose="02020603050405020304" charset="0"/>
              </a:rPr>
              <a:t>B</a:t>
            </a:r>
            <a:r>
              <a:rPr lang="zh-CN" altLang="zh-CN" sz="3600">
                <a:solidFill>
                  <a:srgbClr val="000000"/>
                </a:solidFill>
                <a:latin typeface="Times New Roman" panose="02020603050405020304" charset="0"/>
                <a:ea typeface="楷体" panose="02010609060101010101" pitchFamily="49" charset="-122"/>
              </a:rPr>
              <a:t>项中的</a:t>
            </a:r>
            <a:r>
              <a:rPr lang="en-US" altLang="zh-CN" sz="3600">
                <a:solidFill>
                  <a:srgbClr val="000000"/>
                </a:solidFill>
                <a:latin typeface="Times New Roman" panose="02020603050405020304" charset="0"/>
                <a:cs typeface="Times New Roman" panose="02020603050405020304" charset="0"/>
              </a:rPr>
              <a:t>“</a:t>
            </a:r>
            <a:r>
              <a:rPr lang="zh-CN" altLang="zh-CN" sz="3600">
                <a:solidFill>
                  <a:srgbClr val="000000"/>
                </a:solidFill>
                <a:latin typeface="Times New Roman" panose="02020603050405020304" charset="0"/>
                <a:ea typeface="楷体" panose="02010609060101010101" pitchFamily="49" charset="-122"/>
              </a:rPr>
              <a:t>政府决策</a:t>
            </a:r>
            <a:r>
              <a:rPr lang="en-US" altLang="zh-CN" sz="3600">
                <a:solidFill>
                  <a:srgbClr val="000000"/>
                </a:solidFill>
                <a:latin typeface="Times New Roman" panose="02020603050405020304" charset="0"/>
                <a:cs typeface="Times New Roman" panose="02020603050405020304" charset="0"/>
              </a:rPr>
              <a:t>”</a:t>
            </a:r>
            <a:r>
              <a:rPr lang="zh-CN" altLang="zh-CN" sz="3600">
                <a:solidFill>
                  <a:srgbClr val="000000"/>
                </a:solidFill>
                <a:latin typeface="Times New Roman" panose="02020603050405020304" charset="0"/>
                <a:ea typeface="楷体" panose="02010609060101010101" pitchFamily="49" charset="-122"/>
              </a:rPr>
              <a:t>都没有体现</a:t>
            </a:r>
            <a:r>
              <a:rPr lang="en-US" altLang="zh-CN" sz="3600">
                <a:solidFill>
                  <a:srgbClr val="000000"/>
                </a:solidFill>
                <a:latin typeface="Times New Roman" panose="02020603050405020304" charset="0"/>
                <a:cs typeface="Times New Roman" panose="02020603050405020304" charset="0"/>
              </a:rPr>
              <a:t>,</a:t>
            </a:r>
            <a:r>
              <a:rPr lang="zh-CN" altLang="zh-CN" sz="3600">
                <a:solidFill>
                  <a:srgbClr val="000000"/>
                </a:solidFill>
                <a:latin typeface="Times New Roman" panose="02020603050405020304" charset="0"/>
                <a:ea typeface="楷体" panose="02010609060101010101" pitchFamily="49" charset="-122"/>
              </a:rPr>
              <a:t>故排除</a:t>
            </a:r>
            <a:r>
              <a:rPr lang="en-US" altLang="zh-CN" sz="3600">
                <a:solidFill>
                  <a:srgbClr val="000000"/>
                </a:solidFill>
                <a:latin typeface="Times New Roman" panose="02020603050405020304" charset="0"/>
                <a:cs typeface="Times New Roman" panose="02020603050405020304" charset="0"/>
              </a:rPr>
              <a:t>A</a:t>
            </a:r>
            <a:r>
              <a:rPr lang="zh-CN" altLang="zh-CN" sz="3600">
                <a:solidFill>
                  <a:srgbClr val="000000"/>
                </a:solidFill>
                <a:latin typeface="Times New Roman" panose="02020603050405020304" charset="0"/>
                <a:ea typeface="楷体" panose="02010609060101010101" pitchFamily="49" charset="-122"/>
              </a:rPr>
              <a:t>、</a:t>
            </a:r>
            <a:r>
              <a:rPr lang="en-US" altLang="zh-CN" sz="3600">
                <a:solidFill>
                  <a:srgbClr val="000000"/>
                </a:solidFill>
                <a:latin typeface="Times New Roman" panose="02020603050405020304" charset="0"/>
                <a:cs typeface="Times New Roman" panose="02020603050405020304" charset="0"/>
              </a:rPr>
              <a:t>B</a:t>
            </a:r>
            <a:r>
              <a:rPr lang="zh-CN" altLang="zh-CN" sz="3600">
                <a:solidFill>
                  <a:srgbClr val="000000"/>
                </a:solidFill>
                <a:latin typeface="Times New Roman" panose="02020603050405020304" charset="0"/>
                <a:ea typeface="楷体" panose="02010609060101010101" pitchFamily="49" charset="-122"/>
              </a:rPr>
              <a:t>两项</a:t>
            </a:r>
            <a:r>
              <a:rPr lang="en-US" altLang="zh-CN" sz="3600">
                <a:solidFill>
                  <a:srgbClr val="000000"/>
                </a:solidFill>
                <a:latin typeface="Times New Roman" panose="02020603050405020304" charset="0"/>
                <a:cs typeface="Times New Roman" panose="02020603050405020304" charset="0"/>
              </a:rPr>
              <a:t>;</a:t>
            </a:r>
            <a:r>
              <a:rPr lang="zh-CN" altLang="zh-CN" sz="3600">
                <a:solidFill>
                  <a:srgbClr val="000000"/>
                </a:solidFill>
                <a:latin typeface="Times New Roman" panose="02020603050405020304" charset="0"/>
                <a:ea typeface="楷体" panose="02010609060101010101" pitchFamily="49" charset="-122"/>
              </a:rPr>
              <a:t>社会公示制度是公民参与民主决策的重要渠道</a:t>
            </a:r>
            <a:r>
              <a:rPr lang="en-US" altLang="zh-CN" sz="3600">
                <a:solidFill>
                  <a:srgbClr val="000000"/>
                </a:solidFill>
                <a:latin typeface="Times New Roman" panose="02020603050405020304" charset="0"/>
                <a:cs typeface="Times New Roman" panose="02020603050405020304" charset="0"/>
              </a:rPr>
              <a:t>,</a:t>
            </a:r>
            <a:r>
              <a:rPr lang="zh-CN" altLang="zh-CN" sz="3600">
                <a:solidFill>
                  <a:srgbClr val="000000"/>
                </a:solidFill>
                <a:latin typeface="Times New Roman" panose="02020603050405020304" charset="0"/>
                <a:ea typeface="楷体" panose="02010609060101010101" pitchFamily="49" charset="-122"/>
              </a:rPr>
              <a:t>不属于民主监督</a:t>
            </a:r>
            <a:r>
              <a:rPr lang="en-US" altLang="zh-CN" sz="3600">
                <a:solidFill>
                  <a:srgbClr val="000000"/>
                </a:solidFill>
                <a:latin typeface="Times New Roman" panose="02020603050405020304" charset="0"/>
                <a:cs typeface="Times New Roman" panose="02020603050405020304" charset="0"/>
              </a:rPr>
              <a:t>,</a:t>
            </a:r>
            <a:r>
              <a:rPr lang="zh-CN" altLang="zh-CN" sz="3600">
                <a:solidFill>
                  <a:srgbClr val="000000"/>
                </a:solidFill>
                <a:latin typeface="Times New Roman" panose="02020603050405020304" charset="0"/>
                <a:ea typeface="楷体" panose="02010609060101010101" pitchFamily="49" charset="-122"/>
              </a:rPr>
              <a:t>故排除</a:t>
            </a:r>
            <a:r>
              <a:rPr lang="en-US" altLang="zh-CN" sz="3600">
                <a:solidFill>
                  <a:srgbClr val="000000"/>
                </a:solidFill>
                <a:latin typeface="Times New Roman" panose="02020603050405020304" charset="0"/>
                <a:cs typeface="Times New Roman" panose="02020603050405020304" charset="0"/>
              </a:rPr>
              <a:t>D</a:t>
            </a:r>
            <a:r>
              <a:rPr lang="zh-CN" altLang="zh-CN" sz="3600">
                <a:solidFill>
                  <a:srgbClr val="000000"/>
                </a:solidFill>
                <a:latin typeface="Times New Roman" panose="02020603050405020304" charset="0"/>
                <a:ea typeface="楷体" panose="02010609060101010101" pitchFamily="49" charset="-122"/>
              </a:rPr>
              <a:t>项</a:t>
            </a:r>
            <a:r>
              <a:rPr lang="en-US" altLang="zh-CN" sz="3600">
                <a:solidFill>
                  <a:srgbClr val="000000"/>
                </a:solidFill>
                <a:latin typeface="Times New Roman" panose="02020603050405020304" charset="0"/>
                <a:cs typeface="Times New Roman" panose="02020603050405020304" charset="0"/>
              </a:rPr>
              <a:t>;</a:t>
            </a:r>
            <a:r>
              <a:rPr lang="zh-CN" altLang="zh-CN" sz="3600">
                <a:solidFill>
                  <a:srgbClr val="000000"/>
                </a:solidFill>
                <a:latin typeface="Times New Roman" panose="02020603050405020304" charset="0"/>
                <a:ea typeface="楷体" panose="02010609060101010101" pitchFamily="49" charset="-122"/>
              </a:rPr>
              <a:t>审议该草案</a:t>
            </a:r>
            <a:r>
              <a:rPr lang="en-US" altLang="zh-CN" sz="3600">
                <a:solidFill>
                  <a:srgbClr val="000000"/>
                </a:solidFill>
                <a:latin typeface="Times New Roman" panose="02020603050405020304" charset="0"/>
                <a:cs typeface="Times New Roman" panose="02020603050405020304" charset="0"/>
              </a:rPr>
              <a:t>,</a:t>
            </a:r>
            <a:r>
              <a:rPr lang="zh-CN" altLang="zh-CN" sz="3600">
                <a:solidFill>
                  <a:srgbClr val="000000"/>
                </a:solidFill>
                <a:latin typeface="Times New Roman" panose="02020603050405020304" charset="0"/>
                <a:ea typeface="楷体" panose="02010609060101010101" pitchFamily="49" charset="-122"/>
              </a:rPr>
              <a:t>然后在网上公布并征求民众意见体现了人民民主的广泛性和真实性</a:t>
            </a:r>
            <a:r>
              <a:rPr lang="en-US" altLang="zh-CN" sz="3600">
                <a:solidFill>
                  <a:srgbClr val="000000"/>
                </a:solidFill>
                <a:latin typeface="Times New Roman" panose="02020603050405020304" charset="0"/>
                <a:cs typeface="Times New Roman" panose="02020603050405020304" charset="0"/>
              </a:rPr>
              <a:t>,C</a:t>
            </a:r>
            <a:r>
              <a:rPr lang="zh-CN" altLang="zh-CN" sz="3600">
                <a:solidFill>
                  <a:srgbClr val="000000"/>
                </a:solidFill>
                <a:latin typeface="Times New Roman" panose="02020603050405020304" charset="0"/>
                <a:ea typeface="楷体" panose="02010609060101010101" pitchFamily="49" charset="-122"/>
              </a:rPr>
              <a:t>项正确。</a:t>
            </a:r>
            <a:endParaRPr lang="zh-CN" altLang="zh-CN" sz="3600">
              <a:solidFill>
                <a:srgbClr val="000000"/>
              </a:solidFill>
              <a:latin typeface="Times New Roman" panose="02020603050405020304" charset="0"/>
              <a:ea typeface="楷体" panose="02010609060101010101" pitchFamily="49" charset="-122"/>
            </a:endParaRPr>
          </a:p>
        </p:txBody>
      </p:sp>
    </p:spTree>
  </p:cSld>
  <p:clrMapOvr>
    <a:masterClrMapping/>
  </p:clrMapOvr>
  <p:transition>
    <p:pull dir="rd"/>
  </p:transition>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9706" name="矩形 1"/>
          <p:cNvSpPr>
            <a:spLocks noChangeAspect="1"/>
          </p:cNvSpPr>
          <p:nvPr>
            <p:custDataLst>
              <p:tags r:id="rId3"/>
            </p:custDataLst>
          </p:nvPr>
        </p:nvSpPr>
        <p:spPr>
          <a:xfrm>
            <a:off x="157480" y="274320"/>
            <a:ext cx="12034520" cy="6309360"/>
          </a:xfrm>
          <a:prstGeom prst="rect">
            <a:avLst/>
          </a:prstGeom>
          <a:noFill/>
          <a:ln w="9525">
            <a:noFill/>
          </a:ln>
        </p:spPr>
        <p:txBody>
          <a:bodyPr wrap="square" lIns="108819" tIns="54409" rIns="108819" bIns="54409">
            <a:spAutoFit/>
          </a:bodyPr>
          <a:lstStyle/>
          <a:p>
            <a:pPr defTabSz="0">
              <a:lnSpc>
                <a:spcPct val="120000"/>
              </a:lnSpc>
              <a:tabLst>
                <a:tab pos="1224280"/>
                <a:tab pos="2202180"/>
                <a:tab pos="3021330"/>
                <a:tab pos="3835400"/>
              </a:tabLst>
            </a:pPr>
            <a:r>
              <a:rPr lang="en-US" altLang="zh-CN" sz="2800" b="1">
                <a:solidFill>
                  <a:srgbClr val="000000"/>
                </a:solidFill>
                <a:latin typeface="黑体" panose="02010609060101010101" charset="-122"/>
                <a:ea typeface="黑体" panose="02010609060101010101" charset="-122"/>
                <a:cs typeface="Times New Roman" panose="02020603050405020304" charset="0"/>
                <a:sym typeface="+mn-ea"/>
              </a:rPr>
              <a:t>2</a:t>
            </a:r>
            <a:r>
              <a:rPr lang="en-US" altLang="zh-CN" sz="2800">
                <a:solidFill>
                  <a:srgbClr val="000000"/>
                </a:solidFill>
                <a:latin typeface="黑体" panose="02010609060101010101" charset="-122"/>
                <a:ea typeface="黑体" panose="02010609060101010101" charset="-122"/>
                <a:cs typeface="Times New Roman" panose="02020603050405020304" charset="0"/>
                <a:sym typeface="+mn-ea"/>
              </a:rPr>
              <a:t>.(2016</a:t>
            </a:r>
            <a:r>
              <a:rPr lang="en-US" altLang="zh-CN" sz="2800">
                <a:solidFill>
                  <a:srgbClr val="000000"/>
                </a:solidFill>
                <a:latin typeface="黑体" panose="02010609060101010101" charset="-122"/>
                <a:ea typeface="黑体" panose="02010609060101010101" charset="-122"/>
                <a:sym typeface="+mn-ea"/>
              </a:rPr>
              <a:t>·</a:t>
            </a:r>
            <a:r>
              <a:rPr lang="zh-CN" altLang="zh-CN" sz="2800">
                <a:solidFill>
                  <a:srgbClr val="000000"/>
                </a:solidFill>
                <a:latin typeface="黑体" panose="02010609060101010101" charset="-122"/>
                <a:ea typeface="黑体" panose="02010609060101010101" charset="-122"/>
                <a:sym typeface="+mn-ea"/>
              </a:rPr>
              <a:t>江苏卷</a:t>
            </a:r>
            <a:r>
              <a:rPr lang="en-US" altLang="zh-CN" sz="2800">
                <a:solidFill>
                  <a:srgbClr val="000000"/>
                </a:solidFill>
                <a:latin typeface="黑体" panose="02010609060101010101" charset="-122"/>
                <a:ea typeface="黑体" panose="02010609060101010101" charset="-122"/>
                <a:cs typeface="Times New Roman" panose="02020603050405020304" charset="0"/>
                <a:sym typeface="+mn-ea"/>
              </a:rPr>
              <a:t>,16,4</a:t>
            </a:r>
            <a:r>
              <a:rPr lang="zh-CN" altLang="zh-CN" sz="2800">
                <a:solidFill>
                  <a:srgbClr val="000000"/>
                </a:solidFill>
                <a:latin typeface="黑体" panose="02010609060101010101" charset="-122"/>
                <a:ea typeface="黑体" panose="02010609060101010101" charset="-122"/>
                <a:sym typeface="+mn-ea"/>
              </a:rPr>
              <a:t>分</a:t>
            </a:r>
            <a:r>
              <a:rPr lang="en-US" altLang="zh-CN" sz="2800">
                <a:solidFill>
                  <a:srgbClr val="000000"/>
                </a:solidFill>
                <a:latin typeface="黑体" panose="02010609060101010101" charset="-122"/>
                <a:ea typeface="黑体" panose="02010609060101010101" charset="-122"/>
                <a:sym typeface="+mn-ea"/>
              </a:rPr>
              <a:t>)</a:t>
            </a:r>
            <a:r>
              <a:rPr lang="zh-CN" altLang="zh-CN" sz="2800">
                <a:solidFill>
                  <a:srgbClr val="000000"/>
                </a:solidFill>
                <a:latin typeface="黑体" panose="02010609060101010101" charset="-122"/>
                <a:ea typeface="黑体" panose="02010609060101010101" charset="-122"/>
                <a:sym typeface="+mn-ea"/>
              </a:rPr>
              <a:t>某地人民法院依据《人民陪审员制度改革试点方案》</a:t>
            </a:r>
            <a:r>
              <a:rPr lang="en-US" altLang="zh-CN" sz="2800">
                <a:solidFill>
                  <a:srgbClr val="000000"/>
                </a:solidFill>
                <a:latin typeface="黑体" panose="02010609060101010101" charset="-122"/>
                <a:ea typeface="黑体" panose="02010609060101010101" charset="-122"/>
                <a:sym typeface="+mn-ea"/>
              </a:rPr>
              <a:t>,</a:t>
            </a:r>
            <a:r>
              <a:rPr lang="zh-CN" altLang="zh-CN" sz="2800">
                <a:solidFill>
                  <a:srgbClr val="000000"/>
                </a:solidFill>
                <a:latin typeface="黑体" panose="02010609060101010101" charset="-122"/>
                <a:ea typeface="黑体" panose="02010609060101010101" charset="-122"/>
                <a:sym typeface="+mn-ea"/>
              </a:rPr>
              <a:t>探索人民群众参与司法活动的制度渠道</a:t>
            </a:r>
            <a:r>
              <a:rPr lang="en-US" altLang="zh-CN" sz="2800">
                <a:solidFill>
                  <a:srgbClr val="000000"/>
                </a:solidFill>
                <a:latin typeface="黑体" panose="02010609060101010101" charset="-122"/>
                <a:ea typeface="黑体" panose="02010609060101010101" charset="-122"/>
                <a:sym typeface="+mn-ea"/>
              </a:rPr>
              <a:t>,</a:t>
            </a:r>
            <a:r>
              <a:rPr lang="zh-CN" altLang="zh-CN" sz="2800">
                <a:solidFill>
                  <a:srgbClr val="000000"/>
                </a:solidFill>
                <a:latin typeface="黑体" panose="02010609060101010101" charset="-122"/>
                <a:ea typeface="黑体" panose="02010609060101010101" charset="-122"/>
                <a:sym typeface="+mn-ea"/>
              </a:rPr>
              <a:t>尝试</a:t>
            </a:r>
            <a:r>
              <a:rPr lang="en-US" altLang="zh-CN" sz="2800">
                <a:solidFill>
                  <a:srgbClr val="000000"/>
                </a:solidFill>
                <a:latin typeface="黑体" panose="02010609060101010101" charset="-122"/>
                <a:ea typeface="黑体" panose="02010609060101010101" charset="-122"/>
                <a:sym typeface="+mn-ea"/>
              </a:rPr>
              <a:t>“1+4”(1</a:t>
            </a:r>
            <a:r>
              <a:rPr lang="zh-CN" altLang="zh-CN" sz="2800">
                <a:solidFill>
                  <a:srgbClr val="000000"/>
                </a:solidFill>
                <a:latin typeface="黑体" panose="02010609060101010101" charset="-122"/>
                <a:ea typeface="黑体" panose="02010609060101010101" charset="-122"/>
                <a:sym typeface="+mn-ea"/>
              </a:rPr>
              <a:t>名法官和</a:t>
            </a:r>
            <a:r>
              <a:rPr lang="en-US" altLang="zh-CN" sz="2800">
                <a:solidFill>
                  <a:srgbClr val="000000"/>
                </a:solidFill>
                <a:latin typeface="黑体" panose="02010609060101010101" charset="-122"/>
                <a:ea typeface="黑体" panose="02010609060101010101" charset="-122"/>
                <a:sym typeface="+mn-ea"/>
              </a:rPr>
              <a:t>4</a:t>
            </a:r>
            <a:r>
              <a:rPr lang="zh-CN" altLang="zh-CN" sz="2800">
                <a:solidFill>
                  <a:srgbClr val="000000"/>
                </a:solidFill>
                <a:latin typeface="黑体" panose="02010609060101010101" charset="-122"/>
                <a:ea typeface="黑体" panose="02010609060101010101" charset="-122"/>
                <a:sym typeface="+mn-ea"/>
              </a:rPr>
              <a:t>名人民陪审员</a:t>
            </a:r>
            <a:r>
              <a:rPr lang="en-US" altLang="zh-CN" sz="2800">
                <a:solidFill>
                  <a:srgbClr val="000000"/>
                </a:solidFill>
                <a:latin typeface="黑体" panose="02010609060101010101" charset="-122"/>
                <a:ea typeface="黑体" panose="02010609060101010101" charset="-122"/>
                <a:sym typeface="+mn-ea"/>
              </a:rPr>
              <a:t>)</a:t>
            </a:r>
            <a:r>
              <a:rPr lang="zh-CN" altLang="zh-CN" sz="2800">
                <a:solidFill>
                  <a:srgbClr val="000000"/>
                </a:solidFill>
                <a:latin typeface="黑体" panose="02010609060101010101" charset="-122"/>
                <a:ea typeface="黑体" panose="02010609060101010101" charset="-122"/>
                <a:sym typeface="+mn-ea"/>
              </a:rPr>
              <a:t>的大陪审模式</a:t>
            </a:r>
            <a:r>
              <a:rPr lang="en-US" altLang="zh-CN" sz="2800">
                <a:solidFill>
                  <a:srgbClr val="000000"/>
                </a:solidFill>
                <a:latin typeface="黑体" panose="02010609060101010101" charset="-122"/>
                <a:ea typeface="黑体" panose="02010609060101010101" charset="-122"/>
                <a:sym typeface="+mn-ea"/>
              </a:rPr>
              <a:t>,</a:t>
            </a:r>
            <a:r>
              <a:rPr lang="zh-CN" altLang="zh-CN" sz="2800">
                <a:solidFill>
                  <a:srgbClr val="000000"/>
                </a:solidFill>
                <a:latin typeface="黑体" panose="02010609060101010101" charset="-122"/>
                <a:ea typeface="黑体" panose="02010609060101010101" charset="-122"/>
                <a:sym typeface="+mn-ea"/>
              </a:rPr>
              <a:t>主审法官负责法律适用的裁判</a:t>
            </a:r>
            <a:r>
              <a:rPr lang="en-US" altLang="zh-CN" sz="2800">
                <a:solidFill>
                  <a:srgbClr val="000000"/>
                </a:solidFill>
                <a:latin typeface="黑体" panose="02010609060101010101" charset="-122"/>
                <a:ea typeface="黑体" panose="02010609060101010101" charset="-122"/>
                <a:sym typeface="+mn-ea"/>
              </a:rPr>
              <a:t>,</a:t>
            </a:r>
            <a:r>
              <a:rPr lang="zh-CN" altLang="zh-CN" sz="2800">
                <a:solidFill>
                  <a:srgbClr val="000000"/>
                </a:solidFill>
                <a:latin typeface="黑体" panose="02010609060101010101" charset="-122"/>
                <a:ea typeface="黑体" panose="02010609060101010101" charset="-122"/>
                <a:sym typeface="+mn-ea"/>
              </a:rPr>
              <a:t>人民陪审员行使事实认定主导权。该项改革</a:t>
            </a:r>
            <a:r>
              <a:rPr lang="en-US" altLang="zh-CN" sz="2800">
                <a:solidFill>
                  <a:srgbClr val="000000"/>
                </a:solidFill>
                <a:latin typeface="黑体" panose="02010609060101010101" charset="-122"/>
                <a:ea typeface="黑体" panose="02010609060101010101" charset="-122"/>
                <a:sym typeface="+mn-ea"/>
              </a:rPr>
              <a:t>(</a:t>
            </a:r>
            <a:r>
              <a:rPr lang="zh-CN" altLang="zh-CN" sz="2800">
                <a:solidFill>
                  <a:srgbClr val="000000"/>
                </a:solidFill>
                <a:latin typeface="黑体" panose="02010609060101010101" charset="-122"/>
                <a:ea typeface="黑体" panose="02010609060101010101" charset="-122"/>
                <a:sym typeface="+mn-ea"/>
              </a:rPr>
              <a:t>　　</a:t>
            </a:r>
            <a:r>
              <a:rPr lang="en-US" altLang="zh-CN" sz="2800">
                <a:solidFill>
                  <a:srgbClr val="000000"/>
                </a:solidFill>
                <a:latin typeface="黑体" panose="02010609060101010101" charset="-122"/>
                <a:ea typeface="黑体" panose="02010609060101010101" charset="-122"/>
                <a:sym typeface="+mn-ea"/>
              </a:rPr>
              <a:t>)</a:t>
            </a:r>
            <a:endParaRPr lang="zh-CN" altLang="zh-CN" sz="2800">
              <a:solidFill>
                <a:srgbClr val="000000"/>
              </a:solidFill>
              <a:latin typeface="黑体" panose="02010609060101010101" charset="-122"/>
              <a:ea typeface="黑体" panose="02010609060101010101" charset="-122"/>
            </a:endParaRPr>
          </a:p>
          <a:p>
            <a:pPr defTabSz="0">
              <a:lnSpc>
                <a:spcPct val="120000"/>
              </a:lnSpc>
              <a:tabLst>
                <a:tab pos="1224280"/>
                <a:tab pos="2202180"/>
                <a:tab pos="3021330"/>
                <a:tab pos="3835400"/>
              </a:tabLst>
            </a:pPr>
            <a:r>
              <a:rPr lang="zh-CN" altLang="zh-CN" sz="2800">
                <a:solidFill>
                  <a:srgbClr val="000000"/>
                </a:solidFill>
                <a:latin typeface="黑体" panose="02010609060101010101" charset="-122"/>
                <a:ea typeface="黑体" panose="02010609060101010101" charset="-122"/>
                <a:sym typeface="+mn-ea"/>
              </a:rPr>
              <a:t>①</a:t>
            </a:r>
            <a:r>
              <a:rPr lang="zh-CN" altLang="zh-CN" sz="2800">
                <a:solidFill>
                  <a:srgbClr val="000000"/>
                </a:solidFill>
                <a:latin typeface="黑体" panose="02010609060101010101" charset="-122"/>
                <a:ea typeface="黑体" panose="02010609060101010101" charset="-122"/>
                <a:cs typeface="Times New Roman" panose="02020603050405020304" charset="0"/>
                <a:sym typeface="+mn-ea"/>
              </a:rPr>
              <a:t>有利于扩大地方法院的管辖权　</a:t>
            </a:r>
            <a:r>
              <a:rPr lang="zh-CN" altLang="zh-CN" sz="2800">
                <a:solidFill>
                  <a:srgbClr val="000000"/>
                </a:solidFill>
                <a:latin typeface="黑体" panose="02010609060101010101" charset="-122"/>
                <a:ea typeface="黑体" panose="02010609060101010101" charset="-122"/>
                <a:sym typeface="+mn-ea"/>
              </a:rPr>
              <a:t>②</a:t>
            </a:r>
            <a:r>
              <a:rPr lang="zh-CN" altLang="zh-CN" sz="2800">
                <a:solidFill>
                  <a:srgbClr val="000000"/>
                </a:solidFill>
                <a:latin typeface="黑体" panose="02010609060101010101" charset="-122"/>
                <a:ea typeface="黑体" panose="02010609060101010101" charset="-122"/>
                <a:cs typeface="Times New Roman" panose="02020603050405020304" charset="0"/>
                <a:sym typeface="+mn-ea"/>
              </a:rPr>
              <a:t>体现了人民群众是依法治国的主体　</a:t>
            </a:r>
            <a:endParaRPr lang="zh-CN" altLang="zh-CN" sz="2800">
              <a:solidFill>
                <a:srgbClr val="000000"/>
              </a:solidFill>
              <a:latin typeface="黑体" panose="02010609060101010101" charset="-122"/>
              <a:ea typeface="黑体" panose="02010609060101010101" charset="-122"/>
              <a:cs typeface="Times New Roman" panose="02020603050405020304" charset="0"/>
              <a:sym typeface="+mn-ea"/>
            </a:endParaRPr>
          </a:p>
          <a:p>
            <a:pPr defTabSz="0">
              <a:lnSpc>
                <a:spcPct val="120000"/>
              </a:lnSpc>
              <a:tabLst>
                <a:tab pos="1224280"/>
                <a:tab pos="2202180"/>
                <a:tab pos="3021330"/>
                <a:tab pos="3835400"/>
              </a:tabLst>
            </a:pPr>
            <a:r>
              <a:rPr lang="zh-CN" altLang="zh-CN" sz="2800">
                <a:solidFill>
                  <a:srgbClr val="000000"/>
                </a:solidFill>
                <a:latin typeface="黑体" panose="02010609060101010101" charset="-122"/>
                <a:ea typeface="黑体" panose="02010609060101010101" charset="-122"/>
                <a:sym typeface="+mn-ea"/>
              </a:rPr>
              <a:t>③</a:t>
            </a:r>
            <a:r>
              <a:rPr lang="zh-CN" altLang="zh-CN" sz="2800">
                <a:solidFill>
                  <a:srgbClr val="000000"/>
                </a:solidFill>
                <a:latin typeface="黑体" panose="02010609060101010101" charset="-122"/>
                <a:ea typeface="黑体" panose="02010609060101010101" charset="-122"/>
                <a:cs typeface="Times New Roman" panose="02020603050405020304" charset="0"/>
                <a:sym typeface="+mn-ea"/>
              </a:rPr>
              <a:t>有利于人民对司法活动行使监督权</a:t>
            </a:r>
            <a:endParaRPr lang="zh-CN" altLang="zh-CN" sz="2800">
              <a:solidFill>
                <a:srgbClr val="000000"/>
              </a:solidFill>
              <a:latin typeface="黑体" panose="02010609060101010101" charset="-122"/>
              <a:ea typeface="黑体" panose="02010609060101010101" charset="-122"/>
              <a:cs typeface="Times New Roman" panose="02020603050405020304" charset="0"/>
              <a:sym typeface="+mn-ea"/>
            </a:endParaRPr>
          </a:p>
          <a:p>
            <a:pPr defTabSz="0">
              <a:lnSpc>
                <a:spcPct val="120000"/>
              </a:lnSpc>
              <a:tabLst>
                <a:tab pos="1224280"/>
                <a:tab pos="2202180"/>
                <a:tab pos="3021330"/>
                <a:tab pos="3835400"/>
              </a:tabLst>
            </a:pPr>
            <a:r>
              <a:rPr lang="zh-CN" altLang="zh-CN" sz="2800">
                <a:solidFill>
                  <a:srgbClr val="000000"/>
                </a:solidFill>
                <a:latin typeface="黑体" panose="02010609060101010101" charset="-122"/>
                <a:ea typeface="黑体" panose="02010609060101010101" charset="-122"/>
                <a:sym typeface="+mn-ea"/>
              </a:rPr>
              <a:t>④</a:t>
            </a:r>
            <a:r>
              <a:rPr lang="zh-CN" altLang="zh-CN" sz="2800">
                <a:solidFill>
                  <a:srgbClr val="000000"/>
                </a:solidFill>
                <a:latin typeface="黑体" panose="02010609060101010101" charset="-122"/>
                <a:ea typeface="黑体" panose="02010609060101010101" charset="-122"/>
                <a:cs typeface="Times New Roman" panose="02020603050405020304" charset="0"/>
                <a:sym typeface="+mn-ea"/>
              </a:rPr>
              <a:t>表明了人民法院是我国的法律监督机关</a:t>
            </a:r>
            <a:endParaRPr lang="zh-CN" altLang="zh-CN" sz="2800">
              <a:solidFill>
                <a:srgbClr val="000000"/>
              </a:solidFill>
              <a:latin typeface="黑体" panose="02010609060101010101" charset="-122"/>
              <a:ea typeface="黑体" panose="02010609060101010101" charset="-122"/>
            </a:endParaRPr>
          </a:p>
          <a:p>
            <a:pPr defTabSz="0">
              <a:lnSpc>
                <a:spcPct val="120000"/>
              </a:lnSpc>
              <a:tabLst>
                <a:tab pos="1224280"/>
                <a:tab pos="2202180"/>
                <a:tab pos="3021330"/>
                <a:tab pos="3835400"/>
              </a:tabLst>
            </a:pPr>
            <a:r>
              <a:rPr lang="en-US" altLang="zh-CN" sz="2800">
                <a:solidFill>
                  <a:srgbClr val="000000"/>
                </a:solidFill>
                <a:latin typeface="黑体" panose="02010609060101010101" charset="-122"/>
                <a:ea typeface="黑体" panose="02010609060101010101" charset="-122"/>
                <a:cs typeface="Times New Roman" panose="02020603050405020304" charset="0"/>
                <a:sym typeface="+mn-ea"/>
              </a:rPr>
              <a:t>A.</a:t>
            </a:r>
            <a:r>
              <a:rPr lang="zh-CN" altLang="zh-CN" sz="2800">
                <a:solidFill>
                  <a:srgbClr val="000000"/>
                </a:solidFill>
                <a:latin typeface="黑体" panose="02010609060101010101" charset="-122"/>
                <a:ea typeface="黑体" panose="02010609060101010101" charset="-122"/>
                <a:sym typeface="+mn-ea"/>
              </a:rPr>
              <a:t>①②</a:t>
            </a:r>
            <a:r>
              <a:rPr lang="en-US" altLang="zh-CN" sz="2800">
                <a:solidFill>
                  <a:srgbClr val="000000"/>
                </a:solidFill>
                <a:latin typeface="黑体" panose="02010609060101010101" charset="-122"/>
                <a:ea typeface="黑体" panose="02010609060101010101" charset="-122"/>
                <a:cs typeface="Times New Roman" panose="02020603050405020304" charset="0"/>
                <a:sym typeface="+mn-ea"/>
              </a:rPr>
              <a:t>	         B.</a:t>
            </a:r>
            <a:r>
              <a:rPr lang="zh-CN" altLang="zh-CN" sz="2800">
                <a:solidFill>
                  <a:srgbClr val="000000"/>
                </a:solidFill>
                <a:latin typeface="黑体" panose="02010609060101010101" charset="-122"/>
                <a:ea typeface="黑体" panose="02010609060101010101" charset="-122"/>
                <a:sym typeface="+mn-ea"/>
              </a:rPr>
              <a:t>①④       </a:t>
            </a:r>
            <a:r>
              <a:rPr lang="en-US" altLang="zh-CN" sz="2800">
                <a:solidFill>
                  <a:srgbClr val="000000"/>
                </a:solidFill>
                <a:latin typeface="黑体" panose="02010609060101010101" charset="-122"/>
                <a:ea typeface="黑体" panose="02010609060101010101" charset="-122"/>
                <a:cs typeface="Times New Roman" panose="02020603050405020304" charset="0"/>
                <a:sym typeface="+mn-ea"/>
              </a:rPr>
              <a:t>C.</a:t>
            </a:r>
            <a:r>
              <a:rPr lang="zh-CN" altLang="zh-CN" sz="2800">
                <a:solidFill>
                  <a:srgbClr val="000000"/>
                </a:solidFill>
                <a:latin typeface="黑体" panose="02010609060101010101" charset="-122"/>
                <a:ea typeface="黑体" panose="02010609060101010101" charset="-122"/>
                <a:sym typeface="+mn-ea"/>
              </a:rPr>
              <a:t>②③</a:t>
            </a:r>
            <a:r>
              <a:rPr lang="en-US" altLang="zh-CN" sz="2800">
                <a:solidFill>
                  <a:srgbClr val="000000"/>
                </a:solidFill>
                <a:latin typeface="黑体" panose="02010609060101010101" charset="-122"/>
                <a:ea typeface="黑体" panose="02010609060101010101" charset="-122"/>
                <a:cs typeface="Times New Roman" panose="02020603050405020304" charset="0"/>
                <a:sym typeface="+mn-ea"/>
              </a:rPr>
              <a:t>	             D.</a:t>
            </a:r>
            <a:r>
              <a:rPr lang="zh-CN" altLang="zh-CN" sz="2800">
                <a:solidFill>
                  <a:srgbClr val="000000"/>
                </a:solidFill>
                <a:latin typeface="黑体" panose="02010609060101010101" charset="-122"/>
                <a:ea typeface="黑体" panose="02010609060101010101" charset="-122"/>
                <a:sym typeface="+mn-ea"/>
              </a:rPr>
              <a:t>③④</a:t>
            </a:r>
            <a:endParaRPr lang="zh-CN" altLang="zh-CN" sz="2800">
              <a:solidFill>
                <a:srgbClr val="000000"/>
              </a:solidFill>
              <a:latin typeface="黑体" panose="02010609060101010101" charset="-122"/>
              <a:ea typeface="黑体" panose="02010609060101010101" charset="-122"/>
            </a:endParaRPr>
          </a:p>
          <a:p>
            <a:pPr defTabSz="0">
              <a:lnSpc>
                <a:spcPct val="120000"/>
              </a:lnSpc>
              <a:tabLst>
                <a:tab pos="1224280"/>
                <a:tab pos="2202180"/>
                <a:tab pos="3021330"/>
                <a:tab pos="3835400"/>
              </a:tabLst>
            </a:pPr>
            <a:r>
              <a:rPr lang="zh-CN" altLang="zh-CN" sz="2800">
                <a:solidFill>
                  <a:srgbClr val="FF0000"/>
                </a:solidFill>
                <a:latin typeface="黑体" panose="02010609060101010101" charset="-122"/>
                <a:ea typeface="黑体" panose="02010609060101010101" charset="-122"/>
                <a:sym typeface="+mn-ea"/>
              </a:rPr>
              <a:t>【答案】</a:t>
            </a:r>
            <a:r>
              <a:rPr lang="en-US" altLang="zh-CN" sz="2800">
                <a:solidFill>
                  <a:srgbClr val="000000"/>
                </a:solidFill>
                <a:latin typeface="黑体" panose="02010609060101010101" charset="-122"/>
                <a:ea typeface="黑体" panose="02010609060101010101" charset="-122"/>
                <a:cs typeface="Times New Roman" panose="02020603050405020304" charset="0"/>
                <a:sym typeface="+mn-ea"/>
              </a:rPr>
              <a:t> C</a:t>
            </a:r>
            <a:r>
              <a:rPr lang="zh-CN" altLang="zh-CN" sz="2800">
                <a:solidFill>
                  <a:srgbClr val="000000"/>
                </a:solidFill>
                <a:latin typeface="黑体" panose="02010609060101010101" charset="-122"/>
                <a:ea typeface="黑体" panose="02010609060101010101" charset="-122"/>
                <a:cs typeface="Times New Roman" panose="02020603050405020304" charset="0"/>
                <a:sym typeface="+mn-ea"/>
              </a:rPr>
              <a:t>　</a:t>
            </a:r>
            <a:r>
              <a:rPr lang="zh-CN" altLang="zh-CN" sz="2800">
                <a:solidFill>
                  <a:srgbClr val="000000"/>
                </a:solidFill>
                <a:latin typeface="黑体" panose="02010609060101010101" charset="-122"/>
                <a:ea typeface="黑体" panose="02010609060101010101" charset="-122"/>
                <a:sym typeface="+mn-ea"/>
              </a:rPr>
              <a:t>材料没有涉及法院管辖权的扩大问题</a:t>
            </a:r>
            <a:r>
              <a:rPr lang="en-US" altLang="zh-CN" sz="2800">
                <a:solidFill>
                  <a:srgbClr val="000000"/>
                </a:solidFill>
                <a:latin typeface="黑体" panose="02010609060101010101" charset="-122"/>
                <a:ea typeface="黑体" panose="02010609060101010101" charset="-122"/>
                <a:cs typeface="Times New Roman" panose="02020603050405020304" charset="0"/>
                <a:sym typeface="+mn-ea"/>
              </a:rPr>
              <a:t>,</a:t>
            </a:r>
            <a:r>
              <a:rPr lang="zh-CN" altLang="zh-CN" sz="2800">
                <a:solidFill>
                  <a:srgbClr val="000000"/>
                </a:solidFill>
                <a:latin typeface="黑体" panose="02010609060101010101" charset="-122"/>
                <a:ea typeface="黑体" panose="02010609060101010101" charset="-122"/>
                <a:sym typeface="+mn-ea"/>
              </a:rPr>
              <a:t>①不选</a:t>
            </a:r>
            <a:r>
              <a:rPr lang="en-US" altLang="zh-CN" sz="2800">
                <a:solidFill>
                  <a:srgbClr val="000000"/>
                </a:solidFill>
                <a:latin typeface="黑体" panose="02010609060101010101" charset="-122"/>
                <a:ea typeface="黑体" panose="02010609060101010101" charset="-122"/>
                <a:cs typeface="Times New Roman" panose="02020603050405020304" charset="0"/>
                <a:sym typeface="+mn-ea"/>
              </a:rPr>
              <a:t>;</a:t>
            </a:r>
            <a:r>
              <a:rPr lang="zh-CN" altLang="zh-CN" sz="2800">
                <a:solidFill>
                  <a:srgbClr val="000000"/>
                </a:solidFill>
                <a:latin typeface="黑体" panose="02010609060101010101" charset="-122"/>
                <a:ea typeface="黑体" panose="02010609060101010101" charset="-122"/>
                <a:sym typeface="+mn-ea"/>
              </a:rPr>
              <a:t>人民群众参与司法活动体现了人民群众是依法治国的主体</a:t>
            </a:r>
            <a:r>
              <a:rPr lang="en-US" altLang="zh-CN" sz="2800">
                <a:solidFill>
                  <a:srgbClr val="000000"/>
                </a:solidFill>
                <a:latin typeface="黑体" panose="02010609060101010101" charset="-122"/>
                <a:ea typeface="黑体" panose="02010609060101010101" charset="-122"/>
                <a:cs typeface="Times New Roman" panose="02020603050405020304" charset="0"/>
                <a:sym typeface="+mn-ea"/>
              </a:rPr>
              <a:t>,</a:t>
            </a:r>
            <a:r>
              <a:rPr lang="zh-CN" altLang="zh-CN" sz="2800">
                <a:solidFill>
                  <a:srgbClr val="000000"/>
                </a:solidFill>
                <a:latin typeface="黑体" panose="02010609060101010101" charset="-122"/>
                <a:ea typeface="黑体" panose="02010609060101010101" charset="-122"/>
                <a:sym typeface="+mn-ea"/>
              </a:rPr>
              <a:t>②应选</a:t>
            </a:r>
            <a:r>
              <a:rPr lang="en-US" altLang="zh-CN" sz="2800">
                <a:solidFill>
                  <a:srgbClr val="000000"/>
                </a:solidFill>
                <a:latin typeface="黑体" panose="02010609060101010101" charset="-122"/>
                <a:ea typeface="黑体" panose="02010609060101010101" charset="-122"/>
                <a:cs typeface="Times New Roman" panose="02020603050405020304" charset="0"/>
                <a:sym typeface="+mn-ea"/>
              </a:rPr>
              <a:t>;“</a:t>
            </a:r>
            <a:r>
              <a:rPr lang="zh-CN" altLang="zh-CN" sz="2800">
                <a:solidFill>
                  <a:srgbClr val="000000"/>
                </a:solidFill>
                <a:latin typeface="黑体" panose="02010609060101010101" charset="-122"/>
                <a:ea typeface="黑体" panose="02010609060101010101" charset="-122"/>
                <a:sym typeface="+mn-ea"/>
              </a:rPr>
              <a:t>人民陪审员行使事实认定主导权</a:t>
            </a:r>
            <a:r>
              <a:rPr lang="en-US" altLang="zh-CN" sz="2800">
                <a:solidFill>
                  <a:srgbClr val="000000"/>
                </a:solidFill>
                <a:latin typeface="黑体" panose="02010609060101010101" charset="-122"/>
                <a:ea typeface="黑体" panose="02010609060101010101" charset="-122"/>
                <a:cs typeface="Times New Roman" panose="02020603050405020304" charset="0"/>
                <a:sym typeface="+mn-ea"/>
              </a:rPr>
              <a:t>”</a:t>
            </a:r>
            <a:r>
              <a:rPr lang="zh-CN" altLang="zh-CN" sz="2800">
                <a:solidFill>
                  <a:srgbClr val="000000"/>
                </a:solidFill>
                <a:latin typeface="黑体" panose="02010609060101010101" charset="-122"/>
                <a:ea typeface="黑体" panose="02010609060101010101" charset="-122"/>
                <a:sym typeface="+mn-ea"/>
              </a:rPr>
              <a:t>有利于人民对司法活动行使监督权</a:t>
            </a:r>
            <a:r>
              <a:rPr lang="en-US" altLang="zh-CN" sz="2800">
                <a:solidFill>
                  <a:srgbClr val="000000"/>
                </a:solidFill>
                <a:latin typeface="黑体" panose="02010609060101010101" charset="-122"/>
                <a:ea typeface="黑体" panose="02010609060101010101" charset="-122"/>
                <a:cs typeface="Times New Roman" panose="02020603050405020304" charset="0"/>
                <a:sym typeface="+mn-ea"/>
              </a:rPr>
              <a:t>,</a:t>
            </a:r>
            <a:r>
              <a:rPr lang="zh-CN" altLang="zh-CN" sz="2800">
                <a:solidFill>
                  <a:srgbClr val="000000"/>
                </a:solidFill>
                <a:latin typeface="黑体" panose="02010609060101010101" charset="-122"/>
                <a:ea typeface="黑体" panose="02010609060101010101" charset="-122"/>
                <a:sym typeface="+mn-ea"/>
              </a:rPr>
              <a:t>③正确</a:t>
            </a:r>
            <a:r>
              <a:rPr lang="en-US" altLang="zh-CN" sz="2800">
                <a:solidFill>
                  <a:srgbClr val="000000"/>
                </a:solidFill>
                <a:latin typeface="黑体" panose="02010609060101010101" charset="-122"/>
                <a:ea typeface="黑体" panose="02010609060101010101" charset="-122"/>
                <a:cs typeface="Times New Roman" panose="02020603050405020304" charset="0"/>
                <a:sym typeface="+mn-ea"/>
              </a:rPr>
              <a:t>,</a:t>
            </a:r>
            <a:r>
              <a:rPr lang="zh-CN" altLang="zh-CN" sz="2800">
                <a:solidFill>
                  <a:srgbClr val="000000"/>
                </a:solidFill>
                <a:latin typeface="黑体" panose="02010609060101010101" charset="-122"/>
                <a:ea typeface="黑体" panose="02010609060101010101" charset="-122"/>
                <a:sym typeface="+mn-ea"/>
              </a:rPr>
              <a:t>我国的法律监督机关是检察院</a:t>
            </a:r>
            <a:r>
              <a:rPr lang="en-US" altLang="zh-CN" sz="2800">
                <a:solidFill>
                  <a:srgbClr val="000000"/>
                </a:solidFill>
                <a:latin typeface="黑体" panose="02010609060101010101" charset="-122"/>
                <a:ea typeface="黑体" panose="02010609060101010101" charset="-122"/>
                <a:cs typeface="Times New Roman" panose="02020603050405020304" charset="0"/>
                <a:sym typeface="+mn-ea"/>
              </a:rPr>
              <a:t>,</a:t>
            </a:r>
            <a:r>
              <a:rPr lang="zh-CN" altLang="zh-CN" sz="2800">
                <a:solidFill>
                  <a:srgbClr val="000000"/>
                </a:solidFill>
                <a:latin typeface="黑体" panose="02010609060101010101" charset="-122"/>
                <a:ea typeface="黑体" panose="02010609060101010101" charset="-122"/>
                <a:sym typeface="+mn-ea"/>
              </a:rPr>
              <a:t>而不是法院</a:t>
            </a:r>
            <a:r>
              <a:rPr lang="en-US" altLang="zh-CN" sz="2800">
                <a:solidFill>
                  <a:srgbClr val="000000"/>
                </a:solidFill>
                <a:latin typeface="黑体" panose="02010609060101010101" charset="-122"/>
                <a:ea typeface="黑体" panose="02010609060101010101" charset="-122"/>
                <a:cs typeface="Times New Roman" panose="02020603050405020304" charset="0"/>
                <a:sym typeface="+mn-ea"/>
              </a:rPr>
              <a:t>,</a:t>
            </a:r>
            <a:r>
              <a:rPr lang="zh-CN" altLang="zh-CN" sz="2800">
                <a:solidFill>
                  <a:srgbClr val="000000"/>
                </a:solidFill>
                <a:latin typeface="黑体" panose="02010609060101010101" charset="-122"/>
                <a:ea typeface="黑体" panose="02010609060101010101" charset="-122"/>
                <a:sym typeface="+mn-ea"/>
              </a:rPr>
              <a:t>④不选。故本题选</a:t>
            </a:r>
            <a:r>
              <a:rPr lang="en-US" altLang="zh-CN" sz="2800">
                <a:solidFill>
                  <a:srgbClr val="000000"/>
                </a:solidFill>
                <a:latin typeface="黑体" panose="02010609060101010101" charset="-122"/>
                <a:ea typeface="黑体" panose="02010609060101010101" charset="-122"/>
                <a:cs typeface="Times New Roman" panose="02020603050405020304" charset="0"/>
                <a:sym typeface="+mn-ea"/>
              </a:rPr>
              <a:t>C</a:t>
            </a:r>
            <a:r>
              <a:rPr lang="zh-CN" altLang="zh-CN" sz="2800">
                <a:solidFill>
                  <a:srgbClr val="000000"/>
                </a:solidFill>
                <a:latin typeface="黑体" panose="02010609060101010101" charset="-122"/>
                <a:ea typeface="黑体" panose="02010609060101010101" charset="-122"/>
                <a:sym typeface="+mn-ea"/>
              </a:rPr>
              <a:t>项。</a:t>
            </a:r>
            <a:endParaRPr lang="zh-CN" altLang="zh-CN" sz="2800">
              <a:solidFill>
                <a:srgbClr val="000000"/>
              </a:solidFill>
              <a:latin typeface="黑体" panose="02010609060101010101" charset="-122"/>
              <a:ea typeface="黑体" panose="02010609060101010101" charset="-122"/>
              <a:cs typeface="黑体" panose="02010609060101010101" charset="-122"/>
              <a:sym typeface="+mn-ea"/>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4" presetClass="entr" presetSubtype="0" fill="hold" nodeType="clickEffect">
                                  <p:stCondLst>
                                    <p:cond delay="0"/>
                                  </p:stCondLst>
                                  <p:childTnLst>
                                    <p:set>
                                      <p:cBhvr>
                                        <p:cTn id="6" dur="1" fill="hold">
                                          <p:stCondLst>
                                            <p:cond delay="0"/>
                                          </p:stCondLst>
                                        </p:cTn>
                                        <p:tgtEl>
                                          <p:spTgt spid="29706">
                                            <p:txEl>
                                              <p:pRg st="5" end="5"/>
                                            </p:txEl>
                                          </p:spTgt>
                                        </p:tgtEl>
                                        <p:attrNameLst>
                                          <p:attrName>style.visibility</p:attrName>
                                        </p:attrNameLst>
                                      </p:cBhvr>
                                      <p:to>
                                        <p:strVal val="visible"/>
                                      </p:to>
                                    </p:set>
                                    <p:anim to="" calcmode="lin" valueType="num">
                                      <p:cBhvr>
                                        <p:cTn id="7" dur="1" fill="hold"/>
                                        <p:tgtEl>
                                          <p:spTgt spid="29706">
                                            <p:txEl>
                                              <p:pRg st="5" end="5"/>
                                            </p:txEl>
                                          </p:spTgt>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矩形 2"/>
          <p:cNvSpPr>
            <a:spLocks noChangeAspect="1"/>
          </p:cNvSpPr>
          <p:nvPr>
            <p:custDataLst>
              <p:tags r:id="rId3"/>
            </p:custDataLst>
          </p:nvPr>
        </p:nvSpPr>
        <p:spPr>
          <a:xfrm>
            <a:off x="83185" y="318135"/>
            <a:ext cx="12108815" cy="6309360"/>
          </a:xfrm>
          <a:prstGeom prst="rect">
            <a:avLst/>
          </a:prstGeom>
          <a:noFill/>
          <a:ln w="9525">
            <a:noFill/>
          </a:ln>
        </p:spPr>
        <p:txBody>
          <a:bodyPr wrap="square" lIns="108819" tIns="54409" rIns="108819" bIns="54409">
            <a:spAutoFit/>
          </a:bodyPr>
          <a:lstStyle/>
          <a:p>
            <a:pPr defTabSz="0">
              <a:lnSpc>
                <a:spcPct val="120000"/>
              </a:lnSpc>
              <a:tabLst>
                <a:tab pos="1224280"/>
                <a:tab pos="2202180"/>
                <a:tab pos="3021330"/>
                <a:tab pos="3835400"/>
              </a:tabLst>
            </a:pPr>
            <a:r>
              <a:rPr lang="en-US" altLang="zh-CN" sz="2800" b="1">
                <a:solidFill>
                  <a:srgbClr val="000000"/>
                </a:solidFill>
                <a:latin typeface="黑体" panose="02010609060101010101" charset="-122"/>
                <a:ea typeface="黑体" panose="02010609060101010101" charset="-122"/>
                <a:cs typeface="Times New Roman" panose="02020603050405020304" charset="0"/>
              </a:rPr>
              <a:t>3</a:t>
            </a:r>
            <a:r>
              <a:rPr lang="en-US" altLang="zh-CN" sz="2800">
                <a:solidFill>
                  <a:srgbClr val="000000"/>
                </a:solidFill>
                <a:latin typeface="黑体" panose="02010609060101010101" charset="-122"/>
                <a:ea typeface="黑体" panose="02010609060101010101" charset="-122"/>
                <a:cs typeface="Times New Roman" panose="02020603050405020304" charset="0"/>
              </a:rPr>
              <a:t>.(2015</a:t>
            </a:r>
            <a:r>
              <a:rPr lang="en-US" altLang="zh-CN" sz="2800">
                <a:solidFill>
                  <a:srgbClr val="000000"/>
                </a:solidFill>
                <a:latin typeface="黑体" panose="02010609060101010101" charset="-122"/>
                <a:ea typeface="黑体" panose="02010609060101010101" charset="-122"/>
              </a:rPr>
              <a:t>·</a:t>
            </a:r>
            <a:r>
              <a:rPr lang="zh-CN" altLang="zh-CN" sz="2800">
                <a:solidFill>
                  <a:srgbClr val="000000"/>
                </a:solidFill>
                <a:latin typeface="黑体" panose="02010609060101010101" charset="-122"/>
                <a:ea typeface="黑体" panose="02010609060101010101" charset="-122"/>
              </a:rPr>
              <a:t>安徽卷</a:t>
            </a:r>
            <a:r>
              <a:rPr lang="en-US" altLang="zh-CN" sz="2800">
                <a:solidFill>
                  <a:srgbClr val="000000"/>
                </a:solidFill>
                <a:latin typeface="黑体" panose="02010609060101010101" charset="-122"/>
                <a:ea typeface="黑体" panose="02010609060101010101" charset="-122"/>
                <a:cs typeface="Times New Roman" panose="02020603050405020304" charset="0"/>
              </a:rPr>
              <a:t>,4,4</a:t>
            </a:r>
            <a:r>
              <a:rPr lang="zh-CN" altLang="zh-CN" sz="2800">
                <a:solidFill>
                  <a:srgbClr val="000000"/>
                </a:solidFill>
                <a:latin typeface="黑体" panose="02010609060101010101" charset="-122"/>
                <a:ea typeface="黑体" panose="02010609060101010101" charset="-122"/>
              </a:rPr>
              <a:t>分</a:t>
            </a:r>
            <a:r>
              <a:rPr lang="en-US" altLang="zh-CN" sz="2800">
                <a:solidFill>
                  <a:srgbClr val="000000"/>
                </a:solidFill>
                <a:latin typeface="黑体" panose="02010609060101010101" charset="-122"/>
                <a:ea typeface="黑体" panose="02010609060101010101" charset="-122"/>
                <a:cs typeface="Times New Roman" panose="02020603050405020304" charset="0"/>
              </a:rPr>
              <a:t>)</a:t>
            </a:r>
            <a:r>
              <a:rPr lang="zh-CN" altLang="zh-CN" sz="2800">
                <a:solidFill>
                  <a:srgbClr val="000000"/>
                </a:solidFill>
                <a:latin typeface="黑体" panose="02010609060101010101" charset="-122"/>
                <a:ea typeface="黑体" panose="02010609060101010101" charset="-122"/>
                <a:cs typeface="Times New Roman" panose="02020603050405020304" charset="0"/>
              </a:rPr>
              <a:t>法律是治国之重器</a:t>
            </a:r>
            <a:r>
              <a:rPr lang="en-US" altLang="zh-CN" sz="2800">
                <a:solidFill>
                  <a:srgbClr val="000000"/>
                </a:solidFill>
                <a:latin typeface="黑体" panose="02010609060101010101" charset="-122"/>
                <a:ea typeface="黑体" panose="02010609060101010101" charset="-122"/>
                <a:cs typeface="Times New Roman" panose="02020603050405020304" charset="0"/>
              </a:rPr>
              <a:t>,</a:t>
            </a:r>
            <a:r>
              <a:rPr lang="zh-CN" altLang="zh-CN" sz="2800">
                <a:solidFill>
                  <a:srgbClr val="000000"/>
                </a:solidFill>
                <a:latin typeface="黑体" panose="02010609060101010101" charset="-122"/>
                <a:ea typeface="黑体" panose="02010609060101010101" charset="-122"/>
                <a:cs typeface="Times New Roman" panose="02020603050405020304" charset="0"/>
              </a:rPr>
              <a:t>良法是善治之前提。建设中国特色社会主义法治体系</a:t>
            </a:r>
            <a:r>
              <a:rPr lang="en-US" altLang="zh-CN" sz="2800">
                <a:solidFill>
                  <a:srgbClr val="000000"/>
                </a:solidFill>
                <a:latin typeface="黑体" panose="02010609060101010101" charset="-122"/>
                <a:ea typeface="黑体" panose="02010609060101010101" charset="-122"/>
                <a:cs typeface="Times New Roman" panose="02020603050405020304" charset="0"/>
              </a:rPr>
              <a:t>,</a:t>
            </a:r>
            <a:r>
              <a:rPr lang="zh-CN" altLang="zh-CN" sz="2800">
                <a:solidFill>
                  <a:srgbClr val="000000"/>
                </a:solidFill>
                <a:latin typeface="黑体" panose="02010609060101010101" charset="-122"/>
                <a:ea typeface="黑体" panose="02010609060101010101" charset="-122"/>
                <a:cs typeface="Times New Roman" panose="02020603050405020304" charset="0"/>
              </a:rPr>
              <a:t>坚持科学立法、民主立法</a:t>
            </a:r>
            <a:r>
              <a:rPr lang="en-US" altLang="zh-CN" sz="2800">
                <a:solidFill>
                  <a:srgbClr val="000000"/>
                </a:solidFill>
                <a:latin typeface="黑体" panose="02010609060101010101" charset="-122"/>
                <a:ea typeface="黑体" panose="02010609060101010101" charset="-122"/>
                <a:cs typeface="Times New Roman" panose="02020603050405020304" charset="0"/>
              </a:rPr>
              <a:t>,</a:t>
            </a:r>
            <a:r>
              <a:rPr lang="zh-CN" altLang="zh-CN" sz="2800">
                <a:solidFill>
                  <a:srgbClr val="000000"/>
                </a:solidFill>
                <a:latin typeface="黑体" panose="02010609060101010101" charset="-122"/>
                <a:ea typeface="黑体" panose="02010609060101010101" charset="-122"/>
                <a:cs typeface="Times New Roman" panose="02020603050405020304" charset="0"/>
              </a:rPr>
              <a:t>必须问法于民、立法为民</a:t>
            </a:r>
            <a:r>
              <a:rPr lang="en-US" altLang="zh-CN" sz="2800">
                <a:solidFill>
                  <a:srgbClr val="000000"/>
                </a:solidFill>
                <a:latin typeface="黑体" panose="02010609060101010101" charset="-122"/>
                <a:ea typeface="黑体" panose="02010609060101010101" charset="-122"/>
                <a:cs typeface="Times New Roman" panose="02020603050405020304" charset="0"/>
              </a:rPr>
              <a:t>,</a:t>
            </a:r>
            <a:r>
              <a:rPr lang="zh-CN" altLang="zh-CN" sz="2800">
                <a:solidFill>
                  <a:srgbClr val="000000"/>
                </a:solidFill>
                <a:latin typeface="黑体" panose="02010609060101010101" charset="-122"/>
                <a:ea typeface="黑体" panose="02010609060101010101" charset="-122"/>
                <a:cs typeface="Times New Roman" panose="02020603050405020304" charset="0"/>
              </a:rPr>
              <a:t>既要发挥人大代表在立法活动中的作用</a:t>
            </a:r>
            <a:r>
              <a:rPr lang="en-US" altLang="zh-CN" sz="2800">
                <a:solidFill>
                  <a:srgbClr val="000000"/>
                </a:solidFill>
                <a:latin typeface="黑体" panose="02010609060101010101" charset="-122"/>
                <a:ea typeface="黑体" panose="02010609060101010101" charset="-122"/>
                <a:cs typeface="Times New Roman" panose="02020603050405020304" charset="0"/>
              </a:rPr>
              <a:t>,</a:t>
            </a:r>
            <a:r>
              <a:rPr lang="zh-CN" altLang="zh-CN" sz="2800">
                <a:solidFill>
                  <a:srgbClr val="000000"/>
                </a:solidFill>
                <a:latin typeface="黑体" panose="02010609060101010101" charset="-122"/>
                <a:ea typeface="黑体" panose="02010609060101010101" charset="-122"/>
                <a:cs typeface="Times New Roman" panose="02020603050405020304" charset="0"/>
              </a:rPr>
              <a:t>又要拓宽公民有序参与立法的途径。这意味着</a:t>
            </a:r>
            <a:r>
              <a:rPr lang="en-US" altLang="zh-CN" sz="2800">
                <a:solidFill>
                  <a:srgbClr val="000000"/>
                </a:solidFill>
                <a:latin typeface="黑体" panose="02010609060101010101" charset="-122"/>
                <a:ea typeface="黑体" panose="02010609060101010101" charset="-122"/>
                <a:cs typeface="Times New Roman" panose="02020603050405020304" charset="0"/>
              </a:rPr>
              <a:t>(</a:t>
            </a:r>
            <a:r>
              <a:rPr lang="zh-CN" altLang="zh-CN" sz="2800">
                <a:solidFill>
                  <a:srgbClr val="000000"/>
                </a:solidFill>
                <a:latin typeface="黑体" panose="02010609060101010101" charset="-122"/>
                <a:ea typeface="黑体" panose="02010609060101010101" charset="-122"/>
                <a:cs typeface="Times New Roman" panose="02020603050405020304" charset="0"/>
              </a:rPr>
              <a:t>　　</a:t>
            </a:r>
            <a:r>
              <a:rPr lang="en-US" altLang="zh-CN" sz="2800">
                <a:solidFill>
                  <a:srgbClr val="000000"/>
                </a:solidFill>
                <a:latin typeface="黑体" panose="02010609060101010101" charset="-122"/>
                <a:ea typeface="黑体" panose="02010609060101010101" charset="-122"/>
                <a:cs typeface="Times New Roman" panose="02020603050405020304" charset="0"/>
              </a:rPr>
              <a:t>)</a:t>
            </a:r>
            <a:endParaRPr lang="zh-CN" altLang="zh-CN" sz="2800">
              <a:solidFill>
                <a:srgbClr val="000000"/>
              </a:solidFill>
              <a:latin typeface="黑体" panose="02010609060101010101" charset="-122"/>
              <a:ea typeface="黑体" panose="02010609060101010101" charset="-122"/>
            </a:endParaRPr>
          </a:p>
          <a:p>
            <a:pPr defTabSz="0">
              <a:lnSpc>
                <a:spcPct val="120000"/>
              </a:lnSpc>
              <a:tabLst>
                <a:tab pos="1224280"/>
                <a:tab pos="2202180"/>
                <a:tab pos="3021330"/>
                <a:tab pos="3835400"/>
              </a:tabLst>
            </a:pPr>
            <a:r>
              <a:rPr lang="zh-CN" altLang="zh-CN" sz="2800">
                <a:solidFill>
                  <a:srgbClr val="000000"/>
                </a:solidFill>
                <a:latin typeface="黑体" panose="02010609060101010101" charset="-122"/>
                <a:ea typeface="黑体" panose="02010609060101010101" charset="-122"/>
              </a:rPr>
              <a:t>①</a:t>
            </a:r>
            <a:r>
              <a:rPr lang="zh-CN" altLang="zh-CN" sz="2800">
                <a:solidFill>
                  <a:srgbClr val="000000"/>
                </a:solidFill>
                <a:latin typeface="黑体" panose="02010609060101010101" charset="-122"/>
                <a:ea typeface="黑体" panose="02010609060101010101" charset="-122"/>
                <a:cs typeface="Times New Roman" panose="02020603050405020304" charset="0"/>
              </a:rPr>
              <a:t>社会主义民主是人人享有的广泛民主　</a:t>
            </a:r>
            <a:r>
              <a:rPr lang="zh-CN" altLang="zh-CN" sz="2800">
                <a:solidFill>
                  <a:srgbClr val="000000"/>
                </a:solidFill>
                <a:latin typeface="黑体" panose="02010609060101010101" charset="-122"/>
                <a:ea typeface="黑体" panose="02010609060101010101" charset="-122"/>
              </a:rPr>
              <a:t>②</a:t>
            </a:r>
            <a:r>
              <a:rPr lang="zh-CN" altLang="zh-CN" sz="2800">
                <a:solidFill>
                  <a:srgbClr val="000000"/>
                </a:solidFill>
                <a:latin typeface="黑体" panose="02010609060101010101" charset="-122"/>
                <a:ea typeface="黑体" panose="02010609060101010101" charset="-122"/>
                <a:cs typeface="Times New Roman" panose="02020603050405020304" charset="0"/>
              </a:rPr>
              <a:t>我国法律是人民意志的体现　</a:t>
            </a:r>
            <a:endParaRPr lang="zh-CN" altLang="zh-CN" sz="2800">
              <a:solidFill>
                <a:srgbClr val="000000"/>
              </a:solidFill>
              <a:latin typeface="黑体" panose="02010609060101010101" charset="-122"/>
              <a:ea typeface="黑体" panose="02010609060101010101" charset="-122"/>
              <a:cs typeface="Times New Roman" panose="02020603050405020304" charset="0"/>
            </a:endParaRPr>
          </a:p>
          <a:p>
            <a:pPr defTabSz="0">
              <a:lnSpc>
                <a:spcPct val="120000"/>
              </a:lnSpc>
              <a:tabLst>
                <a:tab pos="1224280"/>
                <a:tab pos="2202180"/>
                <a:tab pos="3021330"/>
                <a:tab pos="3835400"/>
              </a:tabLst>
            </a:pPr>
            <a:r>
              <a:rPr lang="zh-CN" altLang="zh-CN" sz="2800">
                <a:solidFill>
                  <a:srgbClr val="000000"/>
                </a:solidFill>
                <a:latin typeface="黑体" panose="02010609060101010101" charset="-122"/>
                <a:ea typeface="黑体" panose="02010609060101010101" charset="-122"/>
              </a:rPr>
              <a:t>③</a:t>
            </a:r>
            <a:r>
              <a:rPr lang="zh-CN" altLang="zh-CN" sz="2800">
                <a:solidFill>
                  <a:srgbClr val="000000"/>
                </a:solidFill>
                <a:latin typeface="黑体" panose="02010609060101010101" charset="-122"/>
                <a:ea typeface="黑体" panose="02010609060101010101" charset="-122"/>
                <a:cs typeface="Times New Roman" panose="02020603050405020304" charset="0"/>
              </a:rPr>
              <a:t>人大代表代表人民参加行使国家权力　</a:t>
            </a:r>
            <a:r>
              <a:rPr lang="zh-CN" altLang="zh-CN" sz="2800">
                <a:solidFill>
                  <a:srgbClr val="000000"/>
                </a:solidFill>
                <a:latin typeface="黑体" panose="02010609060101010101" charset="-122"/>
                <a:ea typeface="黑体" panose="02010609060101010101" charset="-122"/>
              </a:rPr>
              <a:t>④</a:t>
            </a:r>
            <a:r>
              <a:rPr lang="zh-CN" altLang="zh-CN" sz="2800">
                <a:solidFill>
                  <a:srgbClr val="000000"/>
                </a:solidFill>
                <a:latin typeface="黑体" panose="02010609060101010101" charset="-122"/>
                <a:ea typeface="黑体" panose="02010609060101010101" charset="-122"/>
                <a:cs typeface="Times New Roman" panose="02020603050405020304" charset="0"/>
              </a:rPr>
              <a:t>公民要积极依法行使立法权</a:t>
            </a:r>
            <a:endParaRPr lang="zh-CN" altLang="zh-CN" sz="2800">
              <a:solidFill>
                <a:srgbClr val="000000"/>
              </a:solidFill>
              <a:latin typeface="黑体" panose="02010609060101010101" charset="-122"/>
              <a:ea typeface="黑体" panose="02010609060101010101" charset="-122"/>
            </a:endParaRPr>
          </a:p>
          <a:p>
            <a:pPr defTabSz="0">
              <a:lnSpc>
                <a:spcPct val="120000"/>
              </a:lnSpc>
              <a:tabLst>
                <a:tab pos="1224280"/>
                <a:tab pos="2202180"/>
                <a:tab pos="3021330"/>
                <a:tab pos="3835400"/>
              </a:tabLst>
            </a:pPr>
            <a:r>
              <a:rPr lang="en-US" altLang="zh-CN" sz="2800">
                <a:solidFill>
                  <a:srgbClr val="000000"/>
                </a:solidFill>
                <a:latin typeface="黑体" panose="02010609060101010101" charset="-122"/>
                <a:ea typeface="黑体" panose="02010609060101010101" charset="-122"/>
                <a:cs typeface="Times New Roman" panose="02020603050405020304" charset="0"/>
              </a:rPr>
              <a:t>A.</a:t>
            </a:r>
            <a:r>
              <a:rPr lang="zh-CN" altLang="zh-CN" sz="2800">
                <a:solidFill>
                  <a:srgbClr val="000000"/>
                </a:solidFill>
                <a:latin typeface="黑体" panose="02010609060101010101" charset="-122"/>
                <a:ea typeface="黑体" panose="02010609060101010101" charset="-122"/>
              </a:rPr>
              <a:t>①③</a:t>
            </a:r>
            <a:r>
              <a:rPr lang="en-US" altLang="zh-CN" sz="2800">
                <a:solidFill>
                  <a:srgbClr val="000000"/>
                </a:solidFill>
                <a:latin typeface="黑体" panose="02010609060101010101" charset="-122"/>
                <a:ea typeface="黑体" panose="02010609060101010101" charset="-122"/>
                <a:cs typeface="Times New Roman" panose="02020603050405020304" charset="0"/>
              </a:rPr>
              <a:t>	           B.</a:t>
            </a:r>
            <a:r>
              <a:rPr lang="zh-CN" altLang="zh-CN" sz="2800">
                <a:solidFill>
                  <a:srgbClr val="000000"/>
                </a:solidFill>
                <a:latin typeface="黑体" panose="02010609060101010101" charset="-122"/>
                <a:ea typeface="黑体" panose="02010609060101010101" charset="-122"/>
              </a:rPr>
              <a:t>①④</a:t>
            </a:r>
            <a:r>
              <a:rPr lang="en-US" altLang="zh-CN" sz="2800">
                <a:solidFill>
                  <a:srgbClr val="000000"/>
                </a:solidFill>
                <a:latin typeface="黑体" panose="02010609060101010101" charset="-122"/>
                <a:ea typeface="黑体" panose="02010609060101010101" charset="-122"/>
                <a:cs typeface="Times New Roman" panose="02020603050405020304" charset="0"/>
              </a:rPr>
              <a:t>	</a:t>
            </a:r>
            <a:r>
              <a:rPr lang="en-US" altLang="zh-CN" sz="2800">
                <a:solidFill>
                  <a:srgbClr val="000000"/>
                </a:solidFill>
                <a:latin typeface="黑体" panose="02010609060101010101" charset="-122"/>
                <a:ea typeface="黑体" panose="02010609060101010101" charset="-122"/>
              </a:rPr>
              <a:t>	            </a:t>
            </a:r>
            <a:r>
              <a:rPr lang="en-US" altLang="zh-CN" sz="2800">
                <a:solidFill>
                  <a:srgbClr val="000000"/>
                </a:solidFill>
                <a:latin typeface="黑体" panose="02010609060101010101" charset="-122"/>
                <a:ea typeface="黑体" panose="02010609060101010101" charset="-122"/>
                <a:cs typeface="Times New Roman" panose="02020603050405020304" charset="0"/>
              </a:rPr>
              <a:t>C.</a:t>
            </a:r>
            <a:r>
              <a:rPr lang="zh-CN" altLang="zh-CN" sz="2800">
                <a:solidFill>
                  <a:srgbClr val="000000"/>
                </a:solidFill>
                <a:latin typeface="黑体" panose="02010609060101010101" charset="-122"/>
                <a:ea typeface="黑体" panose="02010609060101010101" charset="-122"/>
              </a:rPr>
              <a:t>②③</a:t>
            </a:r>
            <a:r>
              <a:rPr lang="en-US" altLang="zh-CN" sz="2800">
                <a:solidFill>
                  <a:srgbClr val="000000"/>
                </a:solidFill>
                <a:latin typeface="黑体" panose="02010609060101010101" charset="-122"/>
                <a:ea typeface="黑体" panose="02010609060101010101" charset="-122"/>
                <a:cs typeface="Times New Roman" panose="02020603050405020304" charset="0"/>
              </a:rPr>
              <a:t>	           D.</a:t>
            </a:r>
            <a:r>
              <a:rPr lang="zh-CN" altLang="zh-CN" sz="2800">
                <a:solidFill>
                  <a:srgbClr val="000000"/>
                </a:solidFill>
                <a:latin typeface="黑体" panose="02010609060101010101" charset="-122"/>
                <a:ea typeface="黑体" panose="02010609060101010101" charset="-122"/>
              </a:rPr>
              <a:t>②④</a:t>
            </a:r>
            <a:endParaRPr lang="zh-CN" altLang="zh-CN" sz="2800">
              <a:solidFill>
                <a:srgbClr val="000000"/>
              </a:solidFill>
              <a:latin typeface="黑体" panose="02010609060101010101" charset="-122"/>
              <a:ea typeface="黑体" panose="02010609060101010101" charset="-122"/>
            </a:endParaRPr>
          </a:p>
          <a:p>
            <a:pPr defTabSz="0">
              <a:lnSpc>
                <a:spcPct val="120000"/>
              </a:lnSpc>
              <a:tabLst>
                <a:tab pos="1224280"/>
                <a:tab pos="2202180"/>
                <a:tab pos="3021330"/>
                <a:tab pos="3835400"/>
              </a:tabLst>
            </a:pPr>
            <a:r>
              <a:rPr lang="zh-CN" altLang="zh-CN" sz="2800">
                <a:solidFill>
                  <a:srgbClr val="FF0000"/>
                </a:solidFill>
                <a:latin typeface="黑体" panose="02010609060101010101" charset="-122"/>
                <a:ea typeface="黑体" panose="02010609060101010101" charset="-122"/>
              </a:rPr>
              <a:t>【答案】</a:t>
            </a:r>
            <a:r>
              <a:rPr lang="en-US" altLang="zh-CN" sz="2800">
                <a:solidFill>
                  <a:srgbClr val="000000"/>
                </a:solidFill>
                <a:latin typeface="黑体" panose="02010609060101010101" charset="-122"/>
                <a:ea typeface="黑体" panose="02010609060101010101" charset="-122"/>
                <a:cs typeface="Times New Roman" panose="02020603050405020304" charset="0"/>
              </a:rPr>
              <a:t> C</a:t>
            </a:r>
            <a:r>
              <a:rPr lang="zh-CN" altLang="zh-CN" sz="2800">
                <a:solidFill>
                  <a:srgbClr val="000000"/>
                </a:solidFill>
                <a:latin typeface="黑体" panose="02010609060101010101" charset="-122"/>
                <a:ea typeface="黑体" panose="02010609060101010101" charset="-122"/>
                <a:cs typeface="Times New Roman" panose="02020603050405020304" charset="0"/>
              </a:rPr>
              <a:t>　</a:t>
            </a:r>
            <a:r>
              <a:rPr lang="zh-CN" altLang="zh-CN" sz="2800">
                <a:solidFill>
                  <a:srgbClr val="000000"/>
                </a:solidFill>
                <a:latin typeface="黑体" panose="02010609060101010101" charset="-122"/>
                <a:ea typeface="黑体" panose="02010609060101010101" charset="-122"/>
              </a:rPr>
              <a:t>发挥人大代表在立法活动中的作用</a:t>
            </a:r>
            <a:r>
              <a:rPr lang="en-US" altLang="zh-CN" sz="2800">
                <a:solidFill>
                  <a:srgbClr val="000000"/>
                </a:solidFill>
                <a:latin typeface="黑体" panose="02010609060101010101" charset="-122"/>
                <a:ea typeface="黑体" panose="02010609060101010101" charset="-122"/>
                <a:cs typeface="Times New Roman" panose="02020603050405020304" charset="0"/>
              </a:rPr>
              <a:t>,</a:t>
            </a:r>
            <a:r>
              <a:rPr lang="zh-CN" altLang="zh-CN" sz="2800">
                <a:solidFill>
                  <a:srgbClr val="000000"/>
                </a:solidFill>
                <a:latin typeface="黑体" panose="02010609060101010101" charset="-122"/>
                <a:ea typeface="黑体" panose="02010609060101010101" charset="-122"/>
              </a:rPr>
              <a:t>意味着我国的法律是人民意志的体现</a:t>
            </a:r>
            <a:r>
              <a:rPr lang="en-US" altLang="zh-CN" sz="2800">
                <a:solidFill>
                  <a:srgbClr val="000000"/>
                </a:solidFill>
                <a:latin typeface="黑体" panose="02010609060101010101" charset="-122"/>
                <a:ea typeface="黑体" panose="02010609060101010101" charset="-122"/>
                <a:cs typeface="Times New Roman" panose="02020603050405020304" charset="0"/>
              </a:rPr>
              <a:t>,</a:t>
            </a:r>
            <a:r>
              <a:rPr lang="zh-CN" altLang="zh-CN" sz="2800">
                <a:solidFill>
                  <a:srgbClr val="000000"/>
                </a:solidFill>
                <a:latin typeface="黑体" panose="02010609060101010101" charset="-122"/>
                <a:ea typeface="黑体" panose="02010609060101010101" charset="-122"/>
              </a:rPr>
              <a:t>同时说明人大代表代表人民参加行使国家权力</a:t>
            </a:r>
            <a:r>
              <a:rPr lang="en-US" altLang="zh-CN" sz="2800">
                <a:solidFill>
                  <a:srgbClr val="000000"/>
                </a:solidFill>
                <a:latin typeface="黑体" panose="02010609060101010101" charset="-122"/>
                <a:ea typeface="黑体" panose="02010609060101010101" charset="-122"/>
                <a:cs typeface="Times New Roman" panose="02020603050405020304" charset="0"/>
              </a:rPr>
              <a:t>,</a:t>
            </a:r>
            <a:r>
              <a:rPr lang="zh-CN" altLang="zh-CN" sz="2800">
                <a:solidFill>
                  <a:srgbClr val="000000"/>
                </a:solidFill>
                <a:latin typeface="黑体" panose="02010609060101010101" charset="-122"/>
                <a:ea typeface="黑体" panose="02010609060101010101" charset="-122"/>
              </a:rPr>
              <a:t>应选②③</a:t>
            </a:r>
            <a:r>
              <a:rPr lang="en-US" altLang="zh-CN" sz="2800">
                <a:solidFill>
                  <a:srgbClr val="000000"/>
                </a:solidFill>
                <a:latin typeface="黑体" panose="02010609060101010101" charset="-122"/>
                <a:ea typeface="黑体" panose="02010609060101010101" charset="-122"/>
                <a:cs typeface="Times New Roman" panose="02020603050405020304" charset="0"/>
              </a:rPr>
              <a:t>;</a:t>
            </a:r>
            <a:r>
              <a:rPr lang="zh-CN" altLang="zh-CN" sz="2800">
                <a:solidFill>
                  <a:srgbClr val="000000"/>
                </a:solidFill>
                <a:latin typeface="黑体" panose="02010609060101010101" charset="-122"/>
                <a:ea typeface="黑体" panose="02010609060101010101" charset="-122"/>
              </a:rPr>
              <a:t>社会主义民主是人民享有的广泛民主</a:t>
            </a:r>
            <a:r>
              <a:rPr lang="en-US" altLang="zh-CN" sz="2800">
                <a:solidFill>
                  <a:srgbClr val="000000"/>
                </a:solidFill>
                <a:latin typeface="黑体" panose="02010609060101010101" charset="-122"/>
                <a:ea typeface="黑体" panose="02010609060101010101" charset="-122"/>
                <a:cs typeface="Times New Roman" panose="02020603050405020304" charset="0"/>
              </a:rPr>
              <a:t>,</a:t>
            </a:r>
            <a:r>
              <a:rPr lang="zh-CN" altLang="zh-CN" sz="2800">
                <a:solidFill>
                  <a:srgbClr val="000000"/>
                </a:solidFill>
                <a:latin typeface="黑体" panose="02010609060101010101" charset="-122"/>
                <a:ea typeface="黑体" panose="02010609060101010101" charset="-122"/>
              </a:rPr>
              <a:t>因此</a:t>
            </a:r>
            <a:r>
              <a:rPr lang="en-US" altLang="zh-CN" sz="2800">
                <a:solidFill>
                  <a:srgbClr val="000000"/>
                </a:solidFill>
                <a:latin typeface="黑体" panose="02010609060101010101" charset="-122"/>
                <a:ea typeface="黑体" panose="02010609060101010101" charset="-122"/>
                <a:cs typeface="Times New Roman" panose="02020603050405020304" charset="0"/>
              </a:rPr>
              <a:t>,</a:t>
            </a:r>
            <a:r>
              <a:rPr lang="zh-CN" altLang="zh-CN" sz="2800">
                <a:solidFill>
                  <a:srgbClr val="000000"/>
                </a:solidFill>
                <a:latin typeface="黑体" panose="02010609060101010101" charset="-122"/>
                <a:ea typeface="黑体" panose="02010609060101010101" charset="-122"/>
              </a:rPr>
              <a:t>①中的</a:t>
            </a:r>
            <a:r>
              <a:rPr lang="en-US" altLang="zh-CN" sz="2800">
                <a:solidFill>
                  <a:srgbClr val="000000"/>
                </a:solidFill>
                <a:latin typeface="黑体" panose="02010609060101010101" charset="-122"/>
                <a:ea typeface="黑体" panose="02010609060101010101" charset="-122"/>
                <a:cs typeface="Times New Roman" panose="02020603050405020304" charset="0"/>
              </a:rPr>
              <a:t>“</a:t>
            </a:r>
            <a:r>
              <a:rPr lang="zh-CN" altLang="zh-CN" sz="2800">
                <a:solidFill>
                  <a:srgbClr val="000000"/>
                </a:solidFill>
                <a:latin typeface="黑体" panose="02010609060101010101" charset="-122"/>
                <a:ea typeface="黑体" panose="02010609060101010101" charset="-122"/>
              </a:rPr>
              <a:t>人人</a:t>
            </a:r>
            <a:r>
              <a:rPr lang="en-US" altLang="zh-CN" sz="2800">
                <a:solidFill>
                  <a:srgbClr val="000000"/>
                </a:solidFill>
                <a:latin typeface="黑体" panose="02010609060101010101" charset="-122"/>
                <a:ea typeface="黑体" panose="02010609060101010101" charset="-122"/>
                <a:cs typeface="Times New Roman" panose="02020603050405020304" charset="0"/>
              </a:rPr>
              <a:t>”</a:t>
            </a:r>
            <a:r>
              <a:rPr lang="zh-CN" altLang="zh-CN" sz="2800">
                <a:solidFill>
                  <a:srgbClr val="000000"/>
                </a:solidFill>
                <a:latin typeface="黑体" panose="02010609060101010101" charset="-122"/>
                <a:ea typeface="黑体" panose="02010609060101010101" charset="-122"/>
              </a:rPr>
              <a:t>夸大了我国享有民主的主体的范围</a:t>
            </a:r>
            <a:r>
              <a:rPr lang="en-US" altLang="zh-CN" sz="2800">
                <a:solidFill>
                  <a:srgbClr val="000000"/>
                </a:solidFill>
                <a:latin typeface="黑体" panose="02010609060101010101" charset="-122"/>
                <a:ea typeface="黑体" panose="02010609060101010101" charset="-122"/>
                <a:cs typeface="Times New Roman" panose="02020603050405020304" charset="0"/>
              </a:rPr>
              <a:t>,</a:t>
            </a:r>
            <a:r>
              <a:rPr lang="zh-CN" altLang="zh-CN" sz="2800">
                <a:solidFill>
                  <a:srgbClr val="000000"/>
                </a:solidFill>
                <a:latin typeface="黑体" panose="02010609060101010101" charset="-122"/>
                <a:ea typeface="黑体" panose="02010609060101010101" charset="-122"/>
              </a:rPr>
              <a:t>违背了民主的阶级性</a:t>
            </a:r>
            <a:r>
              <a:rPr lang="en-US" altLang="zh-CN" sz="2800">
                <a:solidFill>
                  <a:srgbClr val="000000"/>
                </a:solidFill>
                <a:latin typeface="黑体" panose="02010609060101010101" charset="-122"/>
                <a:ea typeface="黑体" panose="02010609060101010101" charset="-122"/>
                <a:cs typeface="Times New Roman" panose="02020603050405020304" charset="0"/>
              </a:rPr>
              <a:t>,</a:t>
            </a:r>
            <a:r>
              <a:rPr lang="zh-CN" altLang="zh-CN" sz="2800">
                <a:solidFill>
                  <a:srgbClr val="000000"/>
                </a:solidFill>
                <a:latin typeface="黑体" panose="02010609060101010101" charset="-122"/>
                <a:ea typeface="黑体" panose="02010609060101010101" charset="-122"/>
              </a:rPr>
              <a:t>排除①</a:t>
            </a:r>
            <a:r>
              <a:rPr lang="en-US" altLang="zh-CN" sz="2800">
                <a:solidFill>
                  <a:srgbClr val="000000"/>
                </a:solidFill>
                <a:latin typeface="黑体" panose="02010609060101010101" charset="-122"/>
                <a:ea typeface="黑体" panose="02010609060101010101" charset="-122"/>
                <a:cs typeface="Times New Roman" panose="02020603050405020304" charset="0"/>
              </a:rPr>
              <a:t>;</a:t>
            </a:r>
            <a:r>
              <a:rPr lang="zh-CN" altLang="zh-CN" sz="2800">
                <a:solidFill>
                  <a:srgbClr val="000000"/>
                </a:solidFill>
                <a:latin typeface="黑体" panose="02010609060101010101" charset="-122"/>
                <a:ea typeface="黑体" panose="02010609060101010101" charset="-122"/>
              </a:rPr>
              <a:t>我国的立法机关是全国人大及其常委会</a:t>
            </a:r>
            <a:r>
              <a:rPr lang="en-US" altLang="zh-CN" sz="2800">
                <a:solidFill>
                  <a:srgbClr val="000000"/>
                </a:solidFill>
                <a:latin typeface="黑体" panose="02010609060101010101" charset="-122"/>
                <a:ea typeface="黑体" panose="02010609060101010101" charset="-122"/>
                <a:cs typeface="Times New Roman" panose="02020603050405020304" charset="0"/>
              </a:rPr>
              <a:t>,</a:t>
            </a:r>
            <a:r>
              <a:rPr lang="zh-CN" altLang="zh-CN" sz="2800">
                <a:solidFill>
                  <a:srgbClr val="000000"/>
                </a:solidFill>
                <a:latin typeface="黑体" panose="02010609060101010101" charset="-122"/>
                <a:ea typeface="黑体" panose="02010609060101010101" charset="-122"/>
              </a:rPr>
              <a:t>而不是公民</a:t>
            </a:r>
            <a:r>
              <a:rPr lang="en-US" altLang="zh-CN" sz="2800">
                <a:solidFill>
                  <a:srgbClr val="000000"/>
                </a:solidFill>
                <a:latin typeface="黑体" panose="02010609060101010101" charset="-122"/>
                <a:ea typeface="黑体" panose="02010609060101010101" charset="-122"/>
                <a:cs typeface="Times New Roman" panose="02020603050405020304" charset="0"/>
              </a:rPr>
              <a:t>,</a:t>
            </a:r>
            <a:r>
              <a:rPr lang="zh-CN" altLang="zh-CN" sz="2800">
                <a:solidFill>
                  <a:srgbClr val="000000"/>
                </a:solidFill>
                <a:latin typeface="黑体" panose="02010609060101010101" charset="-122"/>
                <a:ea typeface="黑体" panose="02010609060101010101" charset="-122"/>
              </a:rPr>
              <a:t>④错误。本题应选</a:t>
            </a:r>
            <a:r>
              <a:rPr lang="en-US" altLang="zh-CN" sz="2800">
                <a:solidFill>
                  <a:srgbClr val="000000"/>
                </a:solidFill>
                <a:latin typeface="黑体" panose="02010609060101010101" charset="-122"/>
                <a:ea typeface="黑体" panose="02010609060101010101" charset="-122"/>
                <a:cs typeface="Times New Roman" panose="02020603050405020304" charset="0"/>
              </a:rPr>
              <a:t>C</a:t>
            </a:r>
            <a:r>
              <a:rPr lang="zh-CN" altLang="zh-CN" sz="2800">
                <a:solidFill>
                  <a:srgbClr val="000000"/>
                </a:solidFill>
                <a:latin typeface="黑体" panose="02010609060101010101" charset="-122"/>
                <a:ea typeface="黑体" panose="02010609060101010101" charset="-122"/>
              </a:rPr>
              <a:t>项。</a:t>
            </a:r>
            <a:endParaRPr lang="zh-CN" altLang="zh-CN" sz="2800">
              <a:solidFill>
                <a:srgbClr val="000000"/>
              </a:solidFill>
              <a:latin typeface="黑体" panose="02010609060101010101" charset="-122"/>
              <a:ea typeface="黑体" panose="02010609060101010101" charset="-122"/>
            </a:endParaRPr>
          </a:p>
        </p:txBody>
      </p:sp>
    </p:spTree>
  </p:cSld>
  <p:clrMapOvr>
    <a:masterClrMapping/>
  </p:clrMapOvr>
  <p:transition>
    <p:strips dir="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3" presetClass="entr" presetSubtype="16" fill="hold" nodeType="clickEffect">
                                  <p:stCondLst>
                                    <p:cond delay="0"/>
                                  </p:stCondLst>
                                  <p:childTnLst>
                                    <p:set>
                                      <p:cBhvr>
                                        <p:cTn id="6" dur="1000" fill="hold">
                                          <p:stCondLst>
                                            <p:cond delay="0"/>
                                          </p:stCondLst>
                                        </p:cTn>
                                        <p:tgtEl>
                                          <p:spTgt spid="3">
                                            <p:txEl>
                                              <p:pRg st="4" end="4"/>
                                            </p:txEl>
                                          </p:spTgt>
                                        </p:tgtEl>
                                        <p:attrNameLst>
                                          <p:attrName>style.visibility</p:attrName>
                                        </p:attrNameLst>
                                      </p:cBhvr>
                                      <p:to>
                                        <p:strVal val="visible"/>
                                      </p:to>
                                    </p:set>
                                    <p:animEffect transition="in" filter="plus(in)">
                                      <p:cBhvr>
                                        <p:cTn id="7"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 name="矩形 1"/>
          <p:cNvSpPr>
            <a:spLocks noChangeAspect="1"/>
          </p:cNvSpPr>
          <p:nvPr>
            <p:custDataLst>
              <p:tags r:id="rId3"/>
            </p:custDataLst>
          </p:nvPr>
        </p:nvSpPr>
        <p:spPr>
          <a:xfrm>
            <a:off x="0" y="221615"/>
            <a:ext cx="12095480" cy="6017260"/>
          </a:xfrm>
          <a:prstGeom prst="rect">
            <a:avLst/>
          </a:prstGeom>
          <a:noFill/>
          <a:ln w="9525">
            <a:noFill/>
          </a:ln>
        </p:spPr>
        <p:txBody>
          <a:bodyPr wrap="square" lIns="108819" tIns="54409" rIns="108819" bIns="54409">
            <a:spAutoFit/>
          </a:bodyPr>
          <a:lstStyle/>
          <a:p>
            <a:pPr defTabSz="0">
              <a:lnSpc>
                <a:spcPct val="100000"/>
              </a:lnSpc>
              <a:tabLst>
                <a:tab pos="1224280"/>
                <a:tab pos="2202180"/>
                <a:tab pos="3021330"/>
                <a:tab pos="3835400"/>
              </a:tabLst>
            </a:pPr>
            <a:r>
              <a:rPr lang="en-US" altLang="zh-CN" sz="2800" b="1">
                <a:solidFill>
                  <a:srgbClr val="000000"/>
                </a:solidFill>
                <a:latin typeface="黑体" panose="02010609060101010101" charset="-122"/>
                <a:ea typeface="黑体" panose="02010609060101010101" charset="-122"/>
                <a:cs typeface="Times New Roman" panose="02020603050405020304" charset="0"/>
              </a:rPr>
              <a:t>4</a:t>
            </a:r>
            <a:r>
              <a:rPr lang="en-US" altLang="zh-CN" sz="2800">
                <a:solidFill>
                  <a:srgbClr val="000000"/>
                </a:solidFill>
                <a:latin typeface="黑体" panose="02010609060101010101" charset="-122"/>
                <a:ea typeface="黑体" panose="02010609060101010101" charset="-122"/>
                <a:cs typeface="Times New Roman" panose="02020603050405020304" charset="0"/>
              </a:rPr>
              <a:t>.(2015</a:t>
            </a:r>
            <a:r>
              <a:rPr lang="en-US" altLang="zh-CN" sz="2800">
                <a:solidFill>
                  <a:srgbClr val="000000"/>
                </a:solidFill>
                <a:latin typeface="黑体" panose="02010609060101010101" charset="-122"/>
                <a:ea typeface="黑体" panose="02010609060101010101" charset="-122"/>
              </a:rPr>
              <a:t>·</a:t>
            </a:r>
            <a:r>
              <a:rPr lang="zh-CN" altLang="zh-CN" sz="2800">
                <a:solidFill>
                  <a:srgbClr val="000000"/>
                </a:solidFill>
                <a:latin typeface="黑体" panose="02010609060101010101" charset="-122"/>
                <a:ea typeface="黑体" panose="02010609060101010101" charset="-122"/>
              </a:rPr>
              <a:t>福建卷</a:t>
            </a:r>
            <a:r>
              <a:rPr lang="en-US" altLang="zh-CN" sz="2800">
                <a:solidFill>
                  <a:srgbClr val="000000"/>
                </a:solidFill>
                <a:latin typeface="黑体" panose="02010609060101010101" charset="-122"/>
                <a:ea typeface="黑体" panose="02010609060101010101" charset="-122"/>
                <a:cs typeface="Times New Roman" panose="02020603050405020304" charset="0"/>
              </a:rPr>
              <a:t>,25,4</a:t>
            </a:r>
            <a:r>
              <a:rPr lang="zh-CN" altLang="zh-CN" sz="2800">
                <a:solidFill>
                  <a:srgbClr val="000000"/>
                </a:solidFill>
                <a:latin typeface="黑体" panose="02010609060101010101" charset="-122"/>
                <a:ea typeface="黑体" panose="02010609060101010101" charset="-122"/>
              </a:rPr>
              <a:t>分</a:t>
            </a:r>
            <a:r>
              <a:rPr lang="en-US" altLang="zh-CN" sz="2800">
                <a:solidFill>
                  <a:srgbClr val="000000"/>
                </a:solidFill>
                <a:latin typeface="黑体" panose="02010609060101010101" charset="-122"/>
                <a:ea typeface="黑体" panose="02010609060101010101" charset="-122"/>
                <a:cs typeface="Times New Roman" panose="02020603050405020304" charset="0"/>
              </a:rPr>
              <a:t>)</a:t>
            </a:r>
            <a:r>
              <a:rPr lang="zh-CN" altLang="zh-CN" sz="2800">
                <a:solidFill>
                  <a:srgbClr val="000000"/>
                </a:solidFill>
                <a:latin typeface="黑体" panose="02010609060101010101" charset="-122"/>
                <a:ea typeface="黑体" panose="02010609060101010101" charset="-122"/>
                <a:cs typeface="Times New Roman" panose="02020603050405020304" charset="0"/>
              </a:rPr>
              <a:t>立法法修正案草案历经全国人大常委会</a:t>
            </a:r>
            <a:r>
              <a:rPr lang="en-US" altLang="zh-CN" sz="2800">
                <a:solidFill>
                  <a:srgbClr val="000000"/>
                </a:solidFill>
                <a:latin typeface="黑体" panose="02010609060101010101" charset="-122"/>
                <a:ea typeface="黑体" panose="02010609060101010101" charset="-122"/>
                <a:cs typeface="Times New Roman" panose="02020603050405020304" charset="0"/>
              </a:rPr>
              <a:t>“</a:t>
            </a:r>
            <a:r>
              <a:rPr lang="zh-CN" altLang="zh-CN" sz="2800">
                <a:solidFill>
                  <a:srgbClr val="000000"/>
                </a:solidFill>
                <a:latin typeface="黑体" panose="02010609060101010101" charset="-122"/>
                <a:ea typeface="黑体" panose="02010609060101010101" charset="-122"/>
                <a:cs typeface="Times New Roman" panose="02020603050405020304" charset="0"/>
              </a:rPr>
              <a:t>一审</a:t>
            </a:r>
            <a:r>
              <a:rPr lang="en-US" altLang="zh-CN" sz="2800">
                <a:solidFill>
                  <a:srgbClr val="000000"/>
                </a:solidFill>
                <a:latin typeface="黑体" panose="02010609060101010101" charset="-122"/>
                <a:ea typeface="黑体" panose="02010609060101010101" charset="-122"/>
                <a:cs typeface="Times New Roman" panose="02020603050405020304" charset="0"/>
              </a:rPr>
              <a:t>”</a:t>
            </a:r>
            <a:r>
              <a:rPr lang="en-US" altLang="zh-CN" sz="2800">
                <a:solidFill>
                  <a:srgbClr val="000000"/>
                </a:solidFill>
                <a:latin typeface="黑体" panose="02010609060101010101" charset="-122"/>
                <a:ea typeface="黑体" panose="02010609060101010101" charset="-122"/>
              </a:rPr>
              <a:t>——</a:t>
            </a:r>
            <a:r>
              <a:rPr lang="zh-CN" altLang="zh-CN" sz="2800">
                <a:solidFill>
                  <a:srgbClr val="000000"/>
                </a:solidFill>
                <a:latin typeface="黑体" panose="02010609060101010101" charset="-122"/>
                <a:ea typeface="黑体" panose="02010609060101010101" charset="-122"/>
                <a:cs typeface="Times New Roman" panose="02020603050405020304" charset="0"/>
              </a:rPr>
              <a:t>公开征求意见</a:t>
            </a:r>
            <a:r>
              <a:rPr lang="en-US" altLang="zh-CN" sz="2800">
                <a:solidFill>
                  <a:srgbClr val="000000"/>
                </a:solidFill>
                <a:latin typeface="黑体" panose="02010609060101010101" charset="-122"/>
                <a:ea typeface="黑体" panose="02010609060101010101" charset="-122"/>
              </a:rPr>
              <a:t>——</a:t>
            </a:r>
            <a:r>
              <a:rPr lang="en-US" altLang="zh-CN" sz="2800">
                <a:solidFill>
                  <a:srgbClr val="000000"/>
                </a:solidFill>
                <a:latin typeface="黑体" panose="02010609060101010101" charset="-122"/>
                <a:ea typeface="黑体" panose="02010609060101010101" charset="-122"/>
                <a:cs typeface="Times New Roman" panose="02020603050405020304" charset="0"/>
              </a:rPr>
              <a:t>“</a:t>
            </a:r>
            <a:r>
              <a:rPr lang="zh-CN" altLang="zh-CN" sz="2800">
                <a:solidFill>
                  <a:srgbClr val="000000"/>
                </a:solidFill>
                <a:latin typeface="黑体" panose="02010609060101010101" charset="-122"/>
                <a:ea typeface="黑体" panose="02010609060101010101" charset="-122"/>
                <a:cs typeface="Times New Roman" panose="02020603050405020304" charset="0"/>
              </a:rPr>
              <a:t>二审</a:t>
            </a:r>
            <a:r>
              <a:rPr lang="en-US" altLang="zh-CN" sz="2800">
                <a:solidFill>
                  <a:srgbClr val="000000"/>
                </a:solidFill>
                <a:latin typeface="黑体" panose="02010609060101010101" charset="-122"/>
                <a:ea typeface="黑体" panose="02010609060101010101" charset="-122"/>
                <a:cs typeface="Times New Roman" panose="02020603050405020304" charset="0"/>
              </a:rPr>
              <a:t>”</a:t>
            </a:r>
            <a:r>
              <a:rPr lang="en-US" altLang="zh-CN" sz="2800">
                <a:solidFill>
                  <a:srgbClr val="000000"/>
                </a:solidFill>
                <a:latin typeface="黑体" panose="02010609060101010101" charset="-122"/>
                <a:ea typeface="黑体" panose="02010609060101010101" charset="-122"/>
              </a:rPr>
              <a:t>——</a:t>
            </a:r>
            <a:r>
              <a:rPr lang="zh-CN" altLang="zh-CN" sz="2800">
                <a:solidFill>
                  <a:srgbClr val="000000"/>
                </a:solidFill>
                <a:latin typeface="黑体" panose="02010609060101010101" charset="-122"/>
                <a:ea typeface="黑体" panose="02010609060101010101" charset="-122"/>
                <a:cs typeface="Times New Roman" panose="02020603050405020304" charset="0"/>
              </a:rPr>
              <a:t>再次公开征求意见</a:t>
            </a:r>
            <a:r>
              <a:rPr lang="en-US" altLang="zh-CN" sz="2800">
                <a:solidFill>
                  <a:srgbClr val="000000"/>
                </a:solidFill>
                <a:latin typeface="黑体" panose="02010609060101010101" charset="-122"/>
                <a:ea typeface="黑体" panose="02010609060101010101" charset="-122"/>
                <a:cs typeface="Times New Roman" panose="02020603050405020304" charset="0"/>
              </a:rPr>
              <a:t>,</a:t>
            </a:r>
            <a:r>
              <a:rPr lang="zh-CN" altLang="zh-CN" sz="2800">
                <a:solidFill>
                  <a:srgbClr val="000000"/>
                </a:solidFill>
                <a:latin typeface="黑体" panose="02010609060101010101" charset="-122"/>
                <a:ea typeface="黑体" panose="02010609060101010101" charset="-122"/>
                <a:cs typeface="Times New Roman" panose="02020603050405020304" charset="0"/>
              </a:rPr>
              <a:t>最后提交十二届全国人大三次会议</a:t>
            </a:r>
            <a:r>
              <a:rPr lang="en-US" altLang="zh-CN" sz="2800">
                <a:solidFill>
                  <a:srgbClr val="000000"/>
                </a:solidFill>
                <a:latin typeface="黑体" panose="02010609060101010101" charset="-122"/>
                <a:ea typeface="黑体" panose="02010609060101010101" charset="-122"/>
                <a:cs typeface="Times New Roman" panose="02020603050405020304" charset="0"/>
              </a:rPr>
              <a:t>,</a:t>
            </a:r>
            <a:r>
              <a:rPr lang="zh-CN" altLang="zh-CN" sz="2800">
                <a:solidFill>
                  <a:srgbClr val="000000"/>
                </a:solidFill>
                <a:latin typeface="黑体" panose="02010609060101010101" charset="-122"/>
                <a:ea typeface="黑体" panose="02010609060101010101" charset="-122"/>
                <a:cs typeface="Times New Roman" panose="02020603050405020304" charset="0"/>
              </a:rPr>
              <a:t>接受</a:t>
            </a:r>
            <a:r>
              <a:rPr lang="en-US" altLang="zh-CN" sz="2800">
                <a:solidFill>
                  <a:srgbClr val="000000"/>
                </a:solidFill>
                <a:latin typeface="黑体" panose="02010609060101010101" charset="-122"/>
                <a:ea typeface="黑体" panose="02010609060101010101" charset="-122"/>
                <a:cs typeface="Times New Roman" panose="02020603050405020304" charset="0"/>
              </a:rPr>
              <a:t>“</a:t>
            </a:r>
            <a:r>
              <a:rPr lang="zh-CN" altLang="zh-CN" sz="2800">
                <a:solidFill>
                  <a:srgbClr val="000000"/>
                </a:solidFill>
                <a:latin typeface="黑体" panose="02010609060101010101" charset="-122"/>
                <a:ea typeface="黑体" panose="02010609060101010101" charset="-122"/>
                <a:cs typeface="Times New Roman" panose="02020603050405020304" charset="0"/>
              </a:rPr>
              <a:t>三审</a:t>
            </a:r>
            <a:r>
              <a:rPr lang="en-US" altLang="zh-CN" sz="2800">
                <a:solidFill>
                  <a:srgbClr val="000000"/>
                </a:solidFill>
                <a:latin typeface="黑体" panose="02010609060101010101" charset="-122"/>
                <a:ea typeface="黑体" panose="02010609060101010101" charset="-122"/>
                <a:cs typeface="Times New Roman" panose="02020603050405020304" charset="0"/>
              </a:rPr>
              <a:t>”</a:t>
            </a:r>
            <a:r>
              <a:rPr lang="zh-CN" altLang="zh-CN" sz="2800">
                <a:solidFill>
                  <a:srgbClr val="000000"/>
                </a:solidFill>
                <a:latin typeface="黑体" panose="02010609060101010101" charset="-122"/>
                <a:ea typeface="黑体" panose="02010609060101010101" charset="-122"/>
                <a:cs typeface="Times New Roman" panose="02020603050405020304" charset="0"/>
              </a:rPr>
              <a:t>。此过程表明</a:t>
            </a:r>
            <a:r>
              <a:rPr lang="en-US" altLang="zh-CN" sz="2800">
                <a:solidFill>
                  <a:srgbClr val="000000"/>
                </a:solidFill>
                <a:latin typeface="黑体" panose="02010609060101010101" charset="-122"/>
                <a:ea typeface="黑体" panose="02010609060101010101" charset="-122"/>
                <a:cs typeface="Times New Roman" panose="02020603050405020304" charset="0"/>
              </a:rPr>
              <a:t>(</a:t>
            </a:r>
            <a:r>
              <a:rPr lang="zh-CN" altLang="zh-CN" sz="2800">
                <a:solidFill>
                  <a:srgbClr val="000000"/>
                </a:solidFill>
                <a:latin typeface="黑体" panose="02010609060101010101" charset="-122"/>
                <a:ea typeface="黑体" panose="02010609060101010101" charset="-122"/>
                <a:cs typeface="Times New Roman" panose="02020603050405020304" charset="0"/>
              </a:rPr>
              <a:t>　　</a:t>
            </a:r>
            <a:r>
              <a:rPr lang="en-US" altLang="zh-CN" sz="3200">
                <a:solidFill>
                  <a:srgbClr val="000000"/>
                </a:solidFill>
                <a:latin typeface="黑体" panose="02010609060101010101" charset="-122"/>
                <a:ea typeface="黑体" panose="02010609060101010101" charset="-122"/>
                <a:cs typeface="Times New Roman" panose="02020603050405020304" charset="0"/>
              </a:rPr>
              <a:t>)</a:t>
            </a:r>
            <a:endParaRPr lang="en-US" altLang="zh-CN" sz="3200">
              <a:solidFill>
                <a:srgbClr val="000000"/>
              </a:solidFill>
              <a:latin typeface="黑体" panose="02010609060101010101" charset="-122"/>
              <a:ea typeface="黑体" panose="02010609060101010101" charset="-122"/>
              <a:cs typeface="Times New Roman" panose="02020603050405020304" charset="0"/>
            </a:endParaRPr>
          </a:p>
          <a:p>
            <a:pPr defTabSz="0">
              <a:lnSpc>
                <a:spcPct val="100000"/>
              </a:lnSpc>
              <a:tabLst>
                <a:tab pos="1224280"/>
                <a:tab pos="2202180"/>
                <a:tab pos="3021330"/>
                <a:tab pos="3835400"/>
              </a:tabLst>
            </a:pPr>
            <a:r>
              <a:rPr lang="zh-CN" altLang="zh-CN" sz="2800">
                <a:solidFill>
                  <a:srgbClr val="000000"/>
                </a:solidFill>
                <a:latin typeface="黑体" panose="02010609060101010101" charset="-122"/>
                <a:ea typeface="黑体" panose="02010609060101010101" charset="-122"/>
              </a:rPr>
              <a:t>①</a:t>
            </a:r>
            <a:r>
              <a:rPr lang="zh-CN" altLang="zh-CN" sz="3200">
                <a:solidFill>
                  <a:srgbClr val="000000"/>
                </a:solidFill>
                <a:latin typeface="黑体" panose="02010609060101010101" charset="-122"/>
                <a:ea typeface="黑体" panose="02010609060101010101" charset="-122"/>
                <a:cs typeface="Times New Roman" panose="02020603050405020304" charset="0"/>
              </a:rPr>
              <a:t>政府坚持对人民负责的原则　</a:t>
            </a:r>
            <a:endParaRPr lang="zh-CN" altLang="zh-CN" sz="3200">
              <a:solidFill>
                <a:srgbClr val="000000"/>
              </a:solidFill>
              <a:latin typeface="黑体" panose="02010609060101010101" charset="-122"/>
              <a:ea typeface="黑体" panose="02010609060101010101" charset="-122"/>
              <a:cs typeface="Times New Roman" panose="02020603050405020304" charset="0"/>
            </a:endParaRPr>
          </a:p>
          <a:p>
            <a:pPr defTabSz="0">
              <a:lnSpc>
                <a:spcPct val="100000"/>
              </a:lnSpc>
              <a:tabLst>
                <a:tab pos="1224280"/>
                <a:tab pos="2202180"/>
                <a:tab pos="3021330"/>
                <a:tab pos="3835400"/>
              </a:tabLst>
            </a:pPr>
            <a:r>
              <a:rPr lang="zh-CN" altLang="zh-CN" sz="2800">
                <a:solidFill>
                  <a:srgbClr val="000000"/>
                </a:solidFill>
                <a:latin typeface="黑体" panose="02010609060101010101" charset="-122"/>
                <a:ea typeface="黑体" panose="02010609060101010101" charset="-122"/>
              </a:rPr>
              <a:t>②</a:t>
            </a:r>
            <a:r>
              <a:rPr lang="zh-CN" altLang="zh-CN" sz="3200">
                <a:solidFill>
                  <a:srgbClr val="000000"/>
                </a:solidFill>
                <a:latin typeface="黑体" panose="02010609060101010101" charset="-122"/>
                <a:ea typeface="黑体" panose="02010609060101010101" charset="-122"/>
                <a:cs typeface="Times New Roman" panose="02020603050405020304" charset="0"/>
              </a:rPr>
              <a:t>全国人大常委会具有最高决定权　</a:t>
            </a:r>
            <a:endParaRPr lang="zh-CN" altLang="zh-CN" sz="3200">
              <a:solidFill>
                <a:srgbClr val="000000"/>
              </a:solidFill>
              <a:latin typeface="黑体" panose="02010609060101010101" charset="-122"/>
              <a:ea typeface="黑体" panose="02010609060101010101" charset="-122"/>
              <a:cs typeface="Times New Roman" panose="02020603050405020304" charset="0"/>
            </a:endParaRPr>
          </a:p>
          <a:p>
            <a:pPr defTabSz="0">
              <a:lnSpc>
                <a:spcPct val="100000"/>
              </a:lnSpc>
              <a:tabLst>
                <a:tab pos="1224280"/>
                <a:tab pos="2202180"/>
                <a:tab pos="3021330"/>
                <a:tab pos="3835400"/>
              </a:tabLst>
            </a:pPr>
            <a:r>
              <a:rPr lang="zh-CN" altLang="zh-CN" sz="2800">
                <a:solidFill>
                  <a:srgbClr val="000000"/>
                </a:solidFill>
                <a:latin typeface="黑体" panose="02010609060101010101" charset="-122"/>
                <a:ea typeface="黑体" panose="02010609060101010101" charset="-122"/>
              </a:rPr>
              <a:t>③</a:t>
            </a:r>
            <a:r>
              <a:rPr lang="zh-CN" altLang="zh-CN" sz="3200">
                <a:solidFill>
                  <a:srgbClr val="000000"/>
                </a:solidFill>
                <a:latin typeface="黑体" panose="02010609060101010101" charset="-122"/>
                <a:ea typeface="黑体" panose="02010609060101010101" charset="-122"/>
                <a:cs typeface="Times New Roman" panose="02020603050405020304" charset="0"/>
              </a:rPr>
              <a:t>社会主义民主具有广泛性和真实性　</a:t>
            </a:r>
            <a:endParaRPr lang="zh-CN" altLang="zh-CN" sz="3200">
              <a:solidFill>
                <a:srgbClr val="000000"/>
              </a:solidFill>
              <a:latin typeface="黑体" panose="02010609060101010101" charset="-122"/>
              <a:ea typeface="黑体" panose="02010609060101010101" charset="-122"/>
              <a:cs typeface="Times New Roman" panose="02020603050405020304" charset="0"/>
            </a:endParaRPr>
          </a:p>
          <a:p>
            <a:pPr defTabSz="0">
              <a:lnSpc>
                <a:spcPct val="100000"/>
              </a:lnSpc>
              <a:tabLst>
                <a:tab pos="1224280"/>
                <a:tab pos="2202180"/>
                <a:tab pos="3021330"/>
                <a:tab pos="3835400"/>
              </a:tabLst>
            </a:pPr>
            <a:r>
              <a:rPr lang="zh-CN" altLang="zh-CN" sz="2800">
                <a:solidFill>
                  <a:srgbClr val="000000"/>
                </a:solidFill>
                <a:latin typeface="黑体" panose="02010609060101010101" charset="-122"/>
                <a:ea typeface="黑体" panose="02010609060101010101" charset="-122"/>
              </a:rPr>
              <a:t>④</a:t>
            </a:r>
            <a:r>
              <a:rPr lang="zh-CN" altLang="zh-CN" sz="3200">
                <a:solidFill>
                  <a:srgbClr val="000000"/>
                </a:solidFill>
                <a:latin typeface="黑体" panose="02010609060101010101" charset="-122"/>
                <a:ea typeface="黑体" panose="02010609060101010101" charset="-122"/>
                <a:cs typeface="Times New Roman" panose="02020603050405020304" charset="0"/>
              </a:rPr>
              <a:t>人民代表大会制度实行民主集中制原则</a:t>
            </a:r>
            <a:endParaRPr lang="zh-CN" altLang="zh-CN" sz="3200">
              <a:solidFill>
                <a:srgbClr val="000000"/>
              </a:solidFill>
              <a:latin typeface="黑体" panose="02010609060101010101" charset="-122"/>
              <a:ea typeface="黑体" panose="02010609060101010101" charset="-122"/>
              <a:cs typeface="Times New Roman" panose="02020603050405020304" charset="0"/>
            </a:endParaRPr>
          </a:p>
          <a:p>
            <a:pPr defTabSz="0">
              <a:lnSpc>
                <a:spcPct val="100000"/>
              </a:lnSpc>
              <a:tabLst>
                <a:tab pos="1224280"/>
                <a:tab pos="2202180"/>
                <a:tab pos="3021330"/>
                <a:tab pos="3835400"/>
              </a:tabLst>
            </a:pPr>
            <a:r>
              <a:rPr lang="en-US" altLang="zh-CN" sz="2800">
                <a:solidFill>
                  <a:srgbClr val="000000"/>
                </a:solidFill>
                <a:latin typeface="黑体" panose="02010609060101010101" charset="-122"/>
                <a:ea typeface="黑体" panose="02010609060101010101" charset="-122"/>
                <a:cs typeface="Times New Roman" panose="02020603050405020304" charset="0"/>
              </a:rPr>
              <a:t>A.</a:t>
            </a:r>
            <a:r>
              <a:rPr lang="zh-CN" altLang="zh-CN" sz="2800">
                <a:solidFill>
                  <a:srgbClr val="000000"/>
                </a:solidFill>
                <a:latin typeface="黑体" panose="02010609060101010101" charset="-122"/>
                <a:ea typeface="黑体" panose="02010609060101010101" charset="-122"/>
              </a:rPr>
              <a:t>①②</a:t>
            </a:r>
            <a:r>
              <a:rPr lang="en-US" altLang="zh-CN" sz="2800">
                <a:solidFill>
                  <a:srgbClr val="000000"/>
                </a:solidFill>
                <a:latin typeface="黑体" panose="02010609060101010101" charset="-122"/>
                <a:ea typeface="黑体" panose="02010609060101010101" charset="-122"/>
                <a:cs typeface="Times New Roman" panose="02020603050405020304" charset="0"/>
              </a:rPr>
              <a:t>		B.</a:t>
            </a:r>
            <a:r>
              <a:rPr lang="zh-CN" altLang="zh-CN" sz="2800">
                <a:solidFill>
                  <a:srgbClr val="000000"/>
                </a:solidFill>
                <a:latin typeface="黑体" panose="02010609060101010101" charset="-122"/>
                <a:ea typeface="黑体" panose="02010609060101010101" charset="-122"/>
              </a:rPr>
              <a:t>①③      </a:t>
            </a:r>
            <a:r>
              <a:rPr lang="en-US" altLang="zh-CN" sz="2800">
                <a:solidFill>
                  <a:srgbClr val="000000"/>
                </a:solidFill>
                <a:latin typeface="黑体" panose="02010609060101010101" charset="-122"/>
                <a:ea typeface="黑体" panose="02010609060101010101" charset="-122"/>
                <a:cs typeface="Times New Roman" panose="02020603050405020304" charset="0"/>
              </a:rPr>
              <a:t>	C.</a:t>
            </a:r>
            <a:r>
              <a:rPr lang="zh-CN" altLang="zh-CN" sz="2800">
                <a:solidFill>
                  <a:srgbClr val="000000"/>
                </a:solidFill>
                <a:latin typeface="黑体" panose="02010609060101010101" charset="-122"/>
                <a:ea typeface="黑体" panose="02010609060101010101" charset="-122"/>
              </a:rPr>
              <a:t>②④</a:t>
            </a:r>
            <a:r>
              <a:rPr lang="en-US" altLang="zh-CN" sz="2800">
                <a:solidFill>
                  <a:srgbClr val="000000"/>
                </a:solidFill>
                <a:latin typeface="黑体" panose="02010609060101010101" charset="-122"/>
                <a:ea typeface="黑体" panose="02010609060101010101" charset="-122"/>
                <a:cs typeface="Times New Roman" panose="02020603050405020304" charset="0"/>
              </a:rPr>
              <a:t>	      D.</a:t>
            </a:r>
            <a:r>
              <a:rPr lang="zh-CN" altLang="zh-CN" sz="2800">
                <a:solidFill>
                  <a:srgbClr val="000000"/>
                </a:solidFill>
                <a:latin typeface="黑体" panose="02010609060101010101" charset="-122"/>
                <a:ea typeface="黑体" panose="02010609060101010101" charset="-122"/>
              </a:rPr>
              <a:t>③④</a:t>
            </a:r>
            <a:endParaRPr lang="zh-CN" altLang="zh-CN" sz="2800">
              <a:solidFill>
                <a:srgbClr val="000000"/>
              </a:solidFill>
              <a:latin typeface="黑体" panose="02010609060101010101" charset="-122"/>
              <a:ea typeface="黑体" panose="02010609060101010101" charset="-122"/>
            </a:endParaRPr>
          </a:p>
          <a:p>
            <a:pPr defTabSz="0">
              <a:lnSpc>
                <a:spcPct val="100000"/>
              </a:lnSpc>
              <a:tabLst>
                <a:tab pos="1224280"/>
                <a:tab pos="2202180"/>
                <a:tab pos="3021330"/>
                <a:tab pos="3835400"/>
              </a:tabLst>
            </a:pPr>
            <a:r>
              <a:rPr lang="zh-CN" altLang="zh-CN" sz="2800">
                <a:solidFill>
                  <a:srgbClr val="FF0000"/>
                </a:solidFill>
                <a:latin typeface="黑体" panose="02010609060101010101" charset="-122"/>
                <a:ea typeface="黑体" panose="02010609060101010101" charset="-122"/>
              </a:rPr>
              <a:t>【答案】</a:t>
            </a:r>
            <a:r>
              <a:rPr lang="en-US" altLang="zh-CN" sz="2800">
                <a:solidFill>
                  <a:srgbClr val="000000"/>
                </a:solidFill>
                <a:latin typeface="黑体" panose="02010609060101010101" charset="-122"/>
                <a:ea typeface="黑体" panose="02010609060101010101" charset="-122"/>
                <a:cs typeface="Times New Roman" panose="02020603050405020304" charset="0"/>
              </a:rPr>
              <a:t> D</a:t>
            </a:r>
            <a:r>
              <a:rPr lang="zh-CN" altLang="zh-CN" sz="2800">
                <a:solidFill>
                  <a:srgbClr val="000000"/>
                </a:solidFill>
                <a:latin typeface="黑体" panose="02010609060101010101" charset="-122"/>
                <a:ea typeface="黑体" panose="02010609060101010101" charset="-122"/>
                <a:cs typeface="Times New Roman" panose="02020603050405020304" charset="0"/>
              </a:rPr>
              <a:t>　</a:t>
            </a:r>
            <a:r>
              <a:rPr lang="zh-CN" altLang="zh-CN" sz="2800">
                <a:solidFill>
                  <a:srgbClr val="000000"/>
                </a:solidFill>
                <a:latin typeface="黑体" panose="02010609060101010101" charset="-122"/>
                <a:ea typeface="黑体" panose="02010609060101010101" charset="-122"/>
              </a:rPr>
              <a:t>立法法修正案草案公开征求意见</a:t>
            </a:r>
            <a:r>
              <a:rPr lang="en-US" altLang="zh-CN" sz="2800">
                <a:solidFill>
                  <a:srgbClr val="000000"/>
                </a:solidFill>
                <a:latin typeface="黑体" panose="02010609060101010101" charset="-122"/>
                <a:ea typeface="黑体" panose="02010609060101010101" charset="-122"/>
                <a:cs typeface="Times New Roman" panose="02020603050405020304" charset="0"/>
              </a:rPr>
              <a:t>,</a:t>
            </a:r>
            <a:r>
              <a:rPr lang="zh-CN" altLang="zh-CN" sz="2800">
                <a:solidFill>
                  <a:srgbClr val="000000"/>
                </a:solidFill>
                <a:latin typeface="黑体" panose="02010609060101010101" charset="-122"/>
                <a:ea typeface="黑体" panose="02010609060101010101" charset="-122"/>
              </a:rPr>
              <a:t>体现了人民民主的真实性</a:t>
            </a:r>
            <a:r>
              <a:rPr lang="en-US" altLang="zh-CN" sz="2800">
                <a:solidFill>
                  <a:srgbClr val="000000"/>
                </a:solidFill>
                <a:latin typeface="黑体" panose="02010609060101010101" charset="-122"/>
                <a:ea typeface="黑体" panose="02010609060101010101" charset="-122"/>
                <a:cs typeface="Times New Roman" panose="02020603050405020304" charset="0"/>
              </a:rPr>
              <a:t>,</a:t>
            </a:r>
            <a:r>
              <a:rPr lang="zh-CN" altLang="zh-CN" sz="2800">
                <a:solidFill>
                  <a:srgbClr val="000000"/>
                </a:solidFill>
                <a:latin typeface="黑体" panose="02010609060101010101" charset="-122"/>
                <a:ea typeface="黑体" panose="02010609060101010101" charset="-122"/>
              </a:rPr>
              <a:t>③符合题意。立法法修正案草案在公开征求意见的基础上由全国人大决定</a:t>
            </a:r>
            <a:r>
              <a:rPr lang="en-US" altLang="zh-CN" sz="2800">
                <a:solidFill>
                  <a:srgbClr val="000000"/>
                </a:solidFill>
                <a:latin typeface="黑体" panose="02010609060101010101" charset="-122"/>
                <a:ea typeface="黑体" panose="02010609060101010101" charset="-122"/>
                <a:cs typeface="Times New Roman" panose="02020603050405020304" charset="0"/>
              </a:rPr>
              <a:t>,</a:t>
            </a:r>
            <a:r>
              <a:rPr lang="zh-CN" altLang="zh-CN" sz="2800">
                <a:solidFill>
                  <a:srgbClr val="000000"/>
                </a:solidFill>
                <a:latin typeface="黑体" panose="02010609060101010101" charset="-122"/>
                <a:ea typeface="黑体" panose="02010609060101010101" charset="-122"/>
              </a:rPr>
              <a:t>体现了民主集中制原则</a:t>
            </a:r>
            <a:r>
              <a:rPr lang="en-US" altLang="zh-CN" sz="2800">
                <a:solidFill>
                  <a:srgbClr val="000000"/>
                </a:solidFill>
                <a:latin typeface="黑体" panose="02010609060101010101" charset="-122"/>
                <a:ea typeface="黑体" panose="02010609060101010101" charset="-122"/>
                <a:cs typeface="Times New Roman" panose="02020603050405020304" charset="0"/>
              </a:rPr>
              <a:t>,</a:t>
            </a:r>
            <a:r>
              <a:rPr lang="zh-CN" altLang="zh-CN" sz="2800">
                <a:solidFill>
                  <a:srgbClr val="000000"/>
                </a:solidFill>
                <a:latin typeface="黑体" panose="02010609060101010101" charset="-122"/>
                <a:ea typeface="黑体" panose="02010609060101010101" charset="-122"/>
              </a:rPr>
              <a:t>④符合题意。题干没有涉及政府</a:t>
            </a:r>
            <a:r>
              <a:rPr lang="en-US" altLang="zh-CN" sz="2800">
                <a:solidFill>
                  <a:srgbClr val="000000"/>
                </a:solidFill>
                <a:latin typeface="黑体" panose="02010609060101010101" charset="-122"/>
                <a:ea typeface="黑体" panose="02010609060101010101" charset="-122"/>
                <a:cs typeface="Times New Roman" panose="02020603050405020304" charset="0"/>
              </a:rPr>
              <a:t>,</a:t>
            </a:r>
            <a:r>
              <a:rPr lang="zh-CN" altLang="zh-CN" sz="2800">
                <a:solidFill>
                  <a:srgbClr val="000000"/>
                </a:solidFill>
                <a:latin typeface="黑体" panose="02010609060101010101" charset="-122"/>
                <a:ea typeface="黑体" panose="02010609060101010101" charset="-122"/>
              </a:rPr>
              <a:t>①与题意不符。全国人大具有最高决定权</a:t>
            </a:r>
            <a:r>
              <a:rPr lang="en-US" altLang="zh-CN" sz="2800">
                <a:solidFill>
                  <a:srgbClr val="000000"/>
                </a:solidFill>
                <a:latin typeface="黑体" panose="02010609060101010101" charset="-122"/>
                <a:ea typeface="黑体" panose="02010609060101010101" charset="-122"/>
                <a:cs typeface="Times New Roman" panose="02020603050405020304" charset="0"/>
              </a:rPr>
              <a:t>,</a:t>
            </a:r>
            <a:r>
              <a:rPr lang="zh-CN" altLang="zh-CN" sz="2800">
                <a:solidFill>
                  <a:srgbClr val="000000"/>
                </a:solidFill>
                <a:latin typeface="黑体" panose="02010609060101010101" charset="-122"/>
                <a:ea typeface="黑体" panose="02010609060101010101" charset="-122"/>
              </a:rPr>
              <a:t>材料体现了全国人大常委会在全国人大闭会期间代行其部分职权</a:t>
            </a:r>
            <a:r>
              <a:rPr lang="en-US" altLang="zh-CN" sz="2800">
                <a:solidFill>
                  <a:srgbClr val="000000"/>
                </a:solidFill>
                <a:latin typeface="黑体" panose="02010609060101010101" charset="-122"/>
                <a:ea typeface="黑体" panose="02010609060101010101" charset="-122"/>
                <a:cs typeface="Times New Roman" panose="02020603050405020304" charset="0"/>
              </a:rPr>
              <a:t>,</a:t>
            </a:r>
            <a:r>
              <a:rPr lang="zh-CN" altLang="zh-CN" sz="2800">
                <a:solidFill>
                  <a:srgbClr val="000000"/>
                </a:solidFill>
                <a:latin typeface="黑体" panose="02010609060101010101" charset="-122"/>
                <a:ea typeface="黑体" panose="02010609060101010101" charset="-122"/>
              </a:rPr>
              <a:t>②错误。</a:t>
            </a:r>
            <a:endParaRPr lang="zh-CN" altLang="zh-CN" sz="2800">
              <a:solidFill>
                <a:srgbClr val="000000"/>
              </a:solidFill>
              <a:latin typeface="黑体" panose="02010609060101010101" charset="-122"/>
              <a:ea typeface="黑体" panose="02010609060101010101" charset="-122"/>
            </a:endParaRPr>
          </a:p>
        </p:txBody>
      </p:sp>
    </p:spTree>
  </p:cSld>
  <p:clrMapOvr>
    <a:masterClrMapping/>
  </p:clrMapOvr>
  <p:transition>
    <p:zoom dir="in"/>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nodeType="clickEffect">
                                  <p:stCondLst>
                                    <p:cond delay="0"/>
                                  </p:stCondLst>
                                  <p:childTnLst>
                                    <p:set>
                                      <p:cBhvr>
                                        <p:cTn id="6" dur="1" fill="hold">
                                          <p:stCondLst>
                                            <p:cond delay="0"/>
                                          </p:stCondLst>
                                        </p:cTn>
                                        <p:tgtEl>
                                          <p:spTgt spid="2">
                                            <p:txEl>
                                              <p:pRg st="6" end="6"/>
                                            </p:txEl>
                                          </p:spTgt>
                                        </p:tgtEl>
                                        <p:attrNameLst>
                                          <p:attrName>style.visibility</p:attrName>
                                        </p:attrNameLst>
                                      </p:cBhvr>
                                      <p:to>
                                        <p:strVal val="visible"/>
                                      </p:to>
                                    </p:set>
                                    <p:animEffect transition="in" filter="wipe(down)">
                                      <p:cBhvr>
                                        <p:cTn id="7"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9706" name="矩形 1"/>
          <p:cNvSpPr>
            <a:spLocks noChangeAspect="1"/>
          </p:cNvSpPr>
          <p:nvPr>
            <p:custDataLst>
              <p:tags r:id="rId3"/>
            </p:custDataLst>
          </p:nvPr>
        </p:nvSpPr>
        <p:spPr>
          <a:xfrm>
            <a:off x="124460" y="147955"/>
            <a:ext cx="12067540" cy="6235065"/>
          </a:xfrm>
          <a:prstGeom prst="rect">
            <a:avLst/>
          </a:prstGeom>
          <a:noFill/>
          <a:ln w="9525">
            <a:noFill/>
          </a:ln>
        </p:spPr>
        <p:txBody>
          <a:bodyPr wrap="square" lIns="108819" tIns="54409" rIns="108819" bIns="54409">
            <a:spAutoFit/>
          </a:bodyPr>
          <a:lstStyle/>
          <a:p>
            <a:pPr defTabSz="0">
              <a:lnSpc>
                <a:spcPct val="120000"/>
              </a:lnSpc>
              <a:tabLst>
                <a:tab pos="1224280"/>
                <a:tab pos="2202180"/>
                <a:tab pos="3021330"/>
                <a:tab pos="3835400"/>
              </a:tabLst>
            </a:pPr>
            <a:r>
              <a:rPr lang="en-US" altLang="zh-CN" sz="2800" b="1">
                <a:solidFill>
                  <a:srgbClr val="000000"/>
                </a:solidFill>
                <a:latin typeface="黑体" panose="02010609060101010101" charset="-122"/>
                <a:ea typeface="黑体" panose="02010609060101010101" charset="-122"/>
                <a:cs typeface="Times New Roman" panose="02020603050405020304" charset="0"/>
                <a:sym typeface="+mn-ea"/>
              </a:rPr>
              <a:t>5</a:t>
            </a:r>
            <a:r>
              <a:rPr lang="en-US" altLang="zh-CN" sz="2800">
                <a:solidFill>
                  <a:srgbClr val="000000"/>
                </a:solidFill>
                <a:latin typeface="黑体" panose="02010609060101010101" charset="-122"/>
                <a:ea typeface="黑体" panose="02010609060101010101" charset="-122"/>
                <a:cs typeface="Times New Roman" panose="02020603050405020304" charset="0"/>
                <a:sym typeface="+mn-ea"/>
              </a:rPr>
              <a:t>.</a:t>
            </a:r>
            <a:r>
              <a:rPr altLang="zh-CN" sz="2800">
                <a:solidFill>
                  <a:srgbClr val="000000"/>
                </a:solidFill>
                <a:latin typeface="黑体" panose="02010609060101010101" charset="-122"/>
                <a:ea typeface="黑体" panose="02010609060101010101" charset="-122"/>
                <a:sym typeface="+mn-ea"/>
              </a:rPr>
              <a:t>（2020·江苏省高考真题）为更好应对新冠肺炎疫情，国务院“互联网+督查”平台面向社会广泛征集疫情防控责任落实不到位、防控不力、推诿扯皮、敷衍塞责等问题线索，助力疫情精准防控。此举</a:t>
            </a:r>
            <a:endParaRPr altLang="zh-CN" sz="2800">
              <a:solidFill>
                <a:srgbClr val="000000"/>
              </a:solidFill>
              <a:latin typeface="黑体" panose="02010609060101010101" charset="-122"/>
              <a:ea typeface="黑体" panose="02010609060101010101" charset="-122"/>
              <a:sym typeface="+mn-ea"/>
            </a:endParaRPr>
          </a:p>
          <a:p>
            <a:pPr defTabSz="0">
              <a:lnSpc>
                <a:spcPct val="120000"/>
              </a:lnSpc>
              <a:tabLst>
                <a:tab pos="1224280"/>
                <a:tab pos="2202180"/>
                <a:tab pos="3021330"/>
                <a:tab pos="3835400"/>
              </a:tabLst>
            </a:pPr>
            <a:r>
              <a:rPr altLang="zh-CN" sz="2800">
                <a:solidFill>
                  <a:srgbClr val="000000"/>
                </a:solidFill>
                <a:latin typeface="黑体" panose="02010609060101010101" charset="-122"/>
                <a:ea typeface="黑体" panose="02010609060101010101" charset="-122"/>
                <a:sym typeface="+mn-ea"/>
              </a:rPr>
              <a:t>①保障了我国公民基本的民主权利的实现</a:t>
            </a:r>
            <a:endParaRPr altLang="zh-CN" sz="2800">
              <a:solidFill>
                <a:srgbClr val="000000"/>
              </a:solidFill>
              <a:latin typeface="黑体" panose="02010609060101010101" charset="-122"/>
              <a:ea typeface="黑体" panose="02010609060101010101" charset="-122"/>
              <a:sym typeface="+mn-ea"/>
            </a:endParaRPr>
          </a:p>
          <a:p>
            <a:pPr defTabSz="0">
              <a:lnSpc>
                <a:spcPct val="120000"/>
              </a:lnSpc>
              <a:tabLst>
                <a:tab pos="1224280"/>
                <a:tab pos="2202180"/>
                <a:tab pos="3021330"/>
                <a:tab pos="3835400"/>
              </a:tabLst>
            </a:pPr>
            <a:r>
              <a:rPr altLang="zh-CN" sz="2800">
                <a:solidFill>
                  <a:srgbClr val="000000"/>
                </a:solidFill>
                <a:latin typeface="黑体" panose="02010609060101010101" charset="-122"/>
                <a:ea typeface="黑体" panose="02010609060101010101" charset="-122"/>
                <a:sym typeface="+mn-ea"/>
              </a:rPr>
              <a:t>②实现了国家治理体系和治理能力现代化</a:t>
            </a:r>
            <a:endParaRPr altLang="zh-CN" sz="2800">
              <a:solidFill>
                <a:srgbClr val="000000"/>
              </a:solidFill>
              <a:latin typeface="黑体" panose="02010609060101010101" charset="-122"/>
              <a:ea typeface="黑体" panose="02010609060101010101" charset="-122"/>
              <a:sym typeface="+mn-ea"/>
            </a:endParaRPr>
          </a:p>
          <a:p>
            <a:pPr defTabSz="0">
              <a:lnSpc>
                <a:spcPct val="120000"/>
              </a:lnSpc>
              <a:tabLst>
                <a:tab pos="1224280"/>
                <a:tab pos="2202180"/>
                <a:tab pos="3021330"/>
                <a:tab pos="3835400"/>
              </a:tabLst>
            </a:pPr>
            <a:r>
              <a:rPr altLang="zh-CN" sz="2800">
                <a:solidFill>
                  <a:srgbClr val="000000"/>
                </a:solidFill>
                <a:latin typeface="黑体" panose="02010609060101010101" charset="-122"/>
                <a:ea typeface="黑体" panose="02010609060101010101" charset="-122"/>
                <a:sym typeface="+mn-ea"/>
              </a:rPr>
              <a:t>③体现了人民民主专政的本质是人民当家作主</a:t>
            </a:r>
            <a:endParaRPr altLang="zh-CN" sz="2800">
              <a:solidFill>
                <a:srgbClr val="000000"/>
              </a:solidFill>
              <a:latin typeface="黑体" panose="02010609060101010101" charset="-122"/>
              <a:ea typeface="黑体" panose="02010609060101010101" charset="-122"/>
              <a:sym typeface="+mn-ea"/>
            </a:endParaRPr>
          </a:p>
          <a:p>
            <a:pPr defTabSz="0">
              <a:lnSpc>
                <a:spcPct val="120000"/>
              </a:lnSpc>
              <a:tabLst>
                <a:tab pos="1224280"/>
                <a:tab pos="2202180"/>
                <a:tab pos="3021330"/>
                <a:tab pos="3835400"/>
              </a:tabLst>
            </a:pPr>
            <a:r>
              <a:rPr altLang="zh-CN" sz="2800">
                <a:solidFill>
                  <a:srgbClr val="000000"/>
                </a:solidFill>
                <a:latin typeface="黑体" panose="02010609060101010101" charset="-122"/>
                <a:ea typeface="黑体" panose="02010609060101010101" charset="-122"/>
                <a:sym typeface="+mn-ea"/>
              </a:rPr>
              <a:t>④创新了监管方式以便于公民监督政府的工作</a:t>
            </a:r>
            <a:endParaRPr altLang="zh-CN" sz="2800">
              <a:solidFill>
                <a:srgbClr val="000000"/>
              </a:solidFill>
              <a:latin typeface="黑体" panose="02010609060101010101" charset="-122"/>
              <a:ea typeface="黑体" panose="02010609060101010101" charset="-122"/>
              <a:sym typeface="+mn-ea"/>
            </a:endParaRPr>
          </a:p>
          <a:p>
            <a:pPr defTabSz="0">
              <a:lnSpc>
                <a:spcPct val="120000"/>
              </a:lnSpc>
              <a:tabLst>
                <a:tab pos="1224280"/>
                <a:tab pos="2202180"/>
                <a:tab pos="3021330"/>
                <a:tab pos="3835400"/>
              </a:tabLst>
            </a:pPr>
            <a:r>
              <a:rPr altLang="zh-CN" sz="2800">
                <a:solidFill>
                  <a:srgbClr val="000000"/>
                </a:solidFill>
                <a:latin typeface="黑体" panose="02010609060101010101" charset="-122"/>
                <a:ea typeface="黑体" panose="02010609060101010101" charset="-122"/>
                <a:sym typeface="+mn-ea"/>
              </a:rPr>
              <a:t>A．①②	    B．①④	         C．②③        	D．③④</a:t>
            </a:r>
            <a:endParaRPr altLang="zh-CN" sz="2800">
              <a:solidFill>
                <a:srgbClr val="000000"/>
              </a:solidFill>
              <a:latin typeface="黑体" panose="02010609060101010101" charset="-122"/>
              <a:ea typeface="黑体" panose="02010609060101010101" charset="-122"/>
              <a:sym typeface="+mn-ea"/>
            </a:endParaRPr>
          </a:p>
          <a:p>
            <a:pPr defTabSz="0">
              <a:lnSpc>
                <a:spcPct val="120000"/>
              </a:lnSpc>
              <a:tabLst>
                <a:tab pos="1224280"/>
                <a:tab pos="2202180"/>
                <a:tab pos="3021330"/>
                <a:tab pos="3835400"/>
              </a:tabLst>
            </a:pPr>
            <a:r>
              <a:rPr altLang="zh-CN">
                <a:solidFill>
                  <a:srgbClr val="FF0000"/>
                </a:solidFill>
                <a:latin typeface="黑体" panose="02010609060101010101" charset="-122"/>
                <a:ea typeface="黑体" panose="02010609060101010101" charset="-122"/>
                <a:sym typeface="+mn-ea"/>
              </a:rPr>
              <a:t>【答案】D</a:t>
            </a:r>
            <a:r>
              <a:rPr altLang="zh-CN">
                <a:latin typeface="黑体" panose="02010609060101010101" charset="-122"/>
                <a:ea typeface="黑体" panose="02010609060101010101" charset="-122"/>
                <a:sym typeface="+mn-ea"/>
              </a:rPr>
              <a:t>【解析】①：我国公民基本的民主权利指的是选举权和被选举权，材料未涉及，①排除。②：材料反映了国务院通过“互联网+督查”平台对疫情防控责任进行监督，“实现了国家治理体系和治理能力现代化”夸大了该监管方式的作用，②排除。③：国务院通过“互联网+督查”平台对疫情防控责任进行监督，其目的之一是把人民群众的生命健康放在第一位落到实处，真正保障人民群众的生命健康权，体现了人民民主专政的本质是人民当家作主，③符合题意。④：“互联网+督查”平台面向社会广泛征集疫情防控责任落实不到位、防控不力、推诿扯皮、敷衍塞责等问题线索，助力疫情精准防控，这创新了监管方式，将政府工作置于人民群众的监督之下，④符合题意。故本题选D。</a:t>
            </a:r>
            <a:endParaRPr altLang="zh-CN">
              <a:latin typeface="黑体" panose="02010609060101010101" charset="-122"/>
              <a:ea typeface="黑体" panose="02010609060101010101" charset="-122"/>
              <a:sym typeface="+mn-ea"/>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4" presetClass="entr" presetSubtype="0" fill="hold" nodeType="clickEffect">
                                  <p:stCondLst>
                                    <p:cond delay="0"/>
                                  </p:stCondLst>
                                  <p:childTnLst>
                                    <p:set>
                                      <p:cBhvr>
                                        <p:cTn id="6" dur="1" fill="hold">
                                          <p:stCondLst>
                                            <p:cond delay="0"/>
                                          </p:stCondLst>
                                        </p:cTn>
                                        <p:tgtEl>
                                          <p:spTgt spid="29706">
                                            <p:txEl>
                                              <p:pRg st="6" end="6"/>
                                            </p:txEl>
                                          </p:spTgt>
                                        </p:tgtEl>
                                        <p:attrNameLst>
                                          <p:attrName>style.visibility</p:attrName>
                                        </p:attrNameLst>
                                      </p:cBhvr>
                                      <p:to>
                                        <p:strVal val="visible"/>
                                      </p:to>
                                    </p:set>
                                    <p:anim to="" calcmode="lin" valueType="num">
                                      <p:cBhvr>
                                        <p:cTn id="7" dur="1" fill="hold"/>
                                        <p:tgtEl>
                                          <p:spTgt spid="29706">
                                            <p:txEl>
                                              <p:pRg st="6" end="6"/>
                                            </p:txEl>
                                          </p:spTgt>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9706" name="矩形 1"/>
          <p:cNvSpPr>
            <a:spLocks noChangeAspect="1"/>
          </p:cNvSpPr>
          <p:nvPr>
            <p:custDataLst>
              <p:tags r:id="rId3"/>
            </p:custDataLst>
          </p:nvPr>
        </p:nvSpPr>
        <p:spPr>
          <a:xfrm>
            <a:off x="124460" y="78105"/>
            <a:ext cx="12067540" cy="6602095"/>
          </a:xfrm>
          <a:prstGeom prst="rect">
            <a:avLst/>
          </a:prstGeom>
          <a:noFill/>
          <a:ln w="9525">
            <a:noFill/>
          </a:ln>
        </p:spPr>
        <p:txBody>
          <a:bodyPr wrap="square" lIns="108819" tIns="54409" rIns="108819" bIns="54409">
            <a:spAutoFit/>
          </a:bodyPr>
          <a:lstStyle/>
          <a:p>
            <a:pPr defTabSz="0">
              <a:lnSpc>
                <a:spcPct val="110000"/>
              </a:lnSpc>
              <a:spcBef>
                <a:spcPct val="0"/>
              </a:spcBef>
              <a:spcAft>
                <a:spcPct val="0"/>
              </a:spcAft>
              <a:tabLst>
                <a:tab pos="1224280"/>
                <a:tab pos="2202180"/>
                <a:tab pos="3021330"/>
                <a:tab pos="3835400"/>
              </a:tabLst>
            </a:pPr>
            <a:r>
              <a:rPr lang="en-US" sz="2400">
                <a:solidFill>
                  <a:srgbClr val="000000"/>
                </a:solidFill>
                <a:latin typeface="黑体" panose="02010609060101010101" charset="-122"/>
                <a:ea typeface="黑体" panose="02010609060101010101" charset="-122"/>
                <a:sym typeface="+mn-ea"/>
              </a:rPr>
              <a:t>    6</a:t>
            </a:r>
            <a:r>
              <a:rPr lang="zh-CN" altLang="en-US" sz="2400">
                <a:solidFill>
                  <a:srgbClr val="000000"/>
                </a:solidFill>
                <a:latin typeface="黑体" panose="02010609060101010101" charset="-122"/>
                <a:ea typeface="黑体" panose="02010609060101010101" charset="-122"/>
                <a:sym typeface="+mn-ea"/>
              </a:rPr>
              <a:t>、</a:t>
            </a:r>
            <a:r>
              <a:rPr altLang="zh-CN" sz="2400">
                <a:solidFill>
                  <a:srgbClr val="000000"/>
                </a:solidFill>
                <a:latin typeface="黑体" panose="02010609060101010101" charset="-122"/>
                <a:ea typeface="黑体" panose="02010609060101010101" charset="-122"/>
                <a:sym typeface="+mn-ea"/>
              </a:rPr>
              <a:t>（2021·河北高三其他模拟）阅读材料，完成下列要求。</a:t>
            </a:r>
            <a:endParaRPr altLang="zh-CN" sz="2400">
              <a:solidFill>
                <a:srgbClr val="000000"/>
              </a:solidFill>
              <a:latin typeface="黑体" panose="02010609060101010101" charset="-122"/>
              <a:ea typeface="黑体" panose="02010609060101010101" charset="-122"/>
              <a:sym typeface="+mn-ea"/>
            </a:endParaRPr>
          </a:p>
          <a:p>
            <a:pPr defTabSz="0">
              <a:lnSpc>
                <a:spcPct val="110000"/>
              </a:lnSpc>
              <a:spcBef>
                <a:spcPct val="0"/>
              </a:spcBef>
              <a:spcAft>
                <a:spcPct val="0"/>
              </a:spcAft>
              <a:tabLst>
                <a:tab pos="1224280"/>
                <a:tab pos="2202180"/>
                <a:tab pos="3021330"/>
                <a:tab pos="3835400"/>
              </a:tabLst>
            </a:pPr>
            <a:r>
              <a:rPr altLang="zh-CN" sz="2400">
                <a:solidFill>
                  <a:srgbClr val="000000"/>
                </a:solidFill>
                <a:latin typeface="黑体" panose="02010609060101010101" charset="-122"/>
                <a:ea typeface="黑体" panose="02010609060101010101" charset="-122"/>
                <a:sym typeface="+mn-ea"/>
              </a:rPr>
              <a:t>    依法治国是人类社会进入现代文明的重要标志，是实现国家治理体系和治理能力现代化的必然要求和根本途径。当代中国的立法正朝着法律体系逐步完善、立法质量逐步提高的目标迈进，而公民对立法的有序参与在进一步扩大。</a:t>
            </a:r>
            <a:endParaRPr altLang="zh-CN" sz="2400">
              <a:solidFill>
                <a:srgbClr val="000000"/>
              </a:solidFill>
              <a:latin typeface="黑体" panose="02010609060101010101" charset="-122"/>
              <a:ea typeface="黑体" panose="02010609060101010101" charset="-122"/>
              <a:sym typeface="+mn-ea"/>
            </a:endParaRPr>
          </a:p>
          <a:p>
            <a:pPr defTabSz="0">
              <a:lnSpc>
                <a:spcPct val="110000"/>
              </a:lnSpc>
              <a:spcBef>
                <a:spcPct val="0"/>
              </a:spcBef>
              <a:spcAft>
                <a:spcPct val="0"/>
              </a:spcAft>
              <a:tabLst>
                <a:tab pos="1224280"/>
                <a:tab pos="2202180"/>
                <a:tab pos="3021330"/>
                <a:tab pos="3835400"/>
              </a:tabLst>
            </a:pPr>
            <a:r>
              <a:rPr altLang="zh-CN" sz="2400">
                <a:solidFill>
                  <a:srgbClr val="000000"/>
                </a:solidFill>
                <a:latin typeface="黑体" panose="02010609060101010101" charset="-122"/>
                <a:ea typeface="黑体" panose="02010609060101010101" charset="-122"/>
                <a:sym typeface="+mn-ea"/>
              </a:rPr>
              <a:t>    2020年11月19日，中共中央政治局常委、全国人大常委会委员长栗战书在山西太原出席第二十六次全国地方立法工作座谈会并讲话。他强调，要认真学习贯彻习近平法治思想和中央全面依法治国工作会议精神，坚持党的领导、人民当家作主、依法治国有机统一，坚持科学立法、民主立法、依法立法，为全面建设社会主义现代化国家提供法律保障。</a:t>
            </a:r>
            <a:endParaRPr altLang="zh-CN" sz="2400">
              <a:solidFill>
                <a:srgbClr val="000000"/>
              </a:solidFill>
              <a:latin typeface="黑体" panose="02010609060101010101" charset="-122"/>
              <a:ea typeface="黑体" panose="02010609060101010101" charset="-122"/>
              <a:sym typeface="+mn-ea"/>
            </a:endParaRPr>
          </a:p>
          <a:p>
            <a:pPr defTabSz="0">
              <a:lnSpc>
                <a:spcPct val="110000"/>
              </a:lnSpc>
              <a:spcBef>
                <a:spcPct val="0"/>
              </a:spcBef>
              <a:spcAft>
                <a:spcPct val="0"/>
              </a:spcAft>
              <a:tabLst>
                <a:tab pos="1224280"/>
                <a:tab pos="2202180"/>
                <a:tab pos="3021330"/>
                <a:tab pos="3835400"/>
              </a:tabLst>
            </a:pPr>
            <a:r>
              <a:rPr altLang="zh-CN" sz="2400">
                <a:solidFill>
                  <a:srgbClr val="000000"/>
                </a:solidFill>
                <a:latin typeface="黑体" panose="02010609060101010101" charset="-122"/>
                <a:ea typeface="黑体" panose="02010609060101010101" charset="-122"/>
                <a:sym typeface="+mn-ea"/>
              </a:rPr>
              <a:t>    栗战书强调，全国人大、地方人大在立法工作中都要增强“四个意识”、坚定“四个自信”、做到“两个维护”，全面准确学习领会习近平法治思想，自觉把立法工作放在党和国家工作大局中来考虑、来谋划、来推进。要坚持立法为了人民、依靠人民，回应人民群众对立法工作的新要求新期待，把体现人民利益、反映人民愿望、维护人民权益、增进人民福祉落实到全面依法治国各领域全过程。</a:t>
            </a:r>
            <a:endParaRPr altLang="zh-CN" sz="2400">
              <a:solidFill>
                <a:srgbClr val="000000"/>
              </a:solidFill>
              <a:latin typeface="黑体" panose="02010609060101010101" charset="-122"/>
              <a:ea typeface="黑体" panose="02010609060101010101" charset="-122"/>
              <a:sym typeface="+mn-ea"/>
            </a:endParaRPr>
          </a:p>
          <a:p>
            <a:pPr defTabSz="0">
              <a:lnSpc>
                <a:spcPct val="110000"/>
              </a:lnSpc>
              <a:spcBef>
                <a:spcPct val="0"/>
              </a:spcBef>
              <a:spcAft>
                <a:spcPct val="0"/>
              </a:spcAft>
              <a:tabLst>
                <a:tab pos="1224280"/>
                <a:tab pos="2202180"/>
                <a:tab pos="3021330"/>
                <a:tab pos="3835400"/>
              </a:tabLst>
            </a:pPr>
            <a:r>
              <a:rPr altLang="zh-CN" sz="2400">
                <a:solidFill>
                  <a:srgbClr val="000000"/>
                </a:solidFill>
                <a:latin typeface="黑体" panose="02010609060101010101" charset="-122"/>
                <a:ea typeface="黑体" panose="02010609060101010101" charset="-122"/>
                <a:sym typeface="+mn-ea"/>
              </a:rPr>
              <a:t>    </a:t>
            </a:r>
            <a:r>
              <a:rPr altLang="zh-CN" sz="2400">
                <a:solidFill>
                  <a:srgbClr val="FF0000"/>
                </a:solidFill>
                <a:latin typeface="黑体" panose="02010609060101010101" charset="-122"/>
                <a:ea typeface="黑体" panose="02010609060101010101" charset="-122"/>
                <a:sym typeface="+mn-ea"/>
              </a:rPr>
              <a:t>结合材料，运用政治生活的有关知识，说明在立法中为什么要坚持立法为了人民、依靠人民，回应人民群众对立法工作的新要求新期待。</a:t>
            </a:r>
            <a:endParaRPr altLang="zh-CN" sz="2400">
              <a:solidFill>
                <a:srgbClr val="FF0000"/>
              </a:solidFill>
              <a:latin typeface="黑体" panose="02010609060101010101" charset="-122"/>
              <a:ea typeface="黑体" panose="02010609060101010101" charset="-122"/>
              <a:sym typeface="+mn-ea"/>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9706" name="矩形 1"/>
          <p:cNvSpPr>
            <a:spLocks noChangeAspect="1"/>
          </p:cNvSpPr>
          <p:nvPr>
            <p:custDataLst>
              <p:tags r:id="rId3"/>
            </p:custDataLst>
          </p:nvPr>
        </p:nvSpPr>
        <p:spPr>
          <a:xfrm>
            <a:off x="124460" y="78105"/>
            <a:ext cx="12067540" cy="6268085"/>
          </a:xfrm>
          <a:prstGeom prst="rect">
            <a:avLst/>
          </a:prstGeom>
          <a:noFill/>
          <a:ln w="9525">
            <a:noFill/>
          </a:ln>
        </p:spPr>
        <p:txBody>
          <a:bodyPr wrap="square" lIns="108819" tIns="54409" rIns="108819" bIns="54409">
            <a:spAutoFit/>
          </a:bodyPr>
          <a:lstStyle/>
          <a:p>
            <a:pPr defTabSz="0">
              <a:lnSpc>
                <a:spcPct val="110000"/>
              </a:lnSpc>
              <a:spcBef>
                <a:spcPct val="0"/>
              </a:spcBef>
              <a:spcAft>
                <a:spcPct val="0"/>
              </a:spcAft>
              <a:tabLst>
                <a:tab pos="1224280"/>
                <a:tab pos="2202180"/>
                <a:tab pos="3021330"/>
                <a:tab pos="3835400"/>
              </a:tabLst>
            </a:pPr>
            <a:r>
              <a:rPr altLang="zh-CN" sz="2800">
                <a:solidFill>
                  <a:srgbClr val="000000"/>
                </a:solidFill>
                <a:latin typeface="黑体" panose="02010609060101010101" charset="-122"/>
                <a:ea typeface="黑体" panose="02010609060101010101" charset="-122"/>
                <a:sym typeface="+mn-ea"/>
              </a:rPr>
              <a:t>【答案】①我国是人民民主专政的社会主义国家，人民民主专政的本质是人民当家作主。坚持立法为了人民、依靠人民，回应人民群众对立法工作的新要求新期待，这是社会主义民主最广泛、最真实、最管用的体现，有利于维护人民的利益，巩固人民当家作主的地位。</a:t>
            </a:r>
            <a:endParaRPr altLang="zh-CN" sz="2800">
              <a:solidFill>
                <a:srgbClr val="000000"/>
              </a:solidFill>
              <a:latin typeface="黑体" panose="02010609060101010101" charset="-122"/>
              <a:ea typeface="黑体" panose="02010609060101010101" charset="-122"/>
              <a:sym typeface="+mn-ea"/>
            </a:endParaRPr>
          </a:p>
          <a:p>
            <a:pPr defTabSz="0">
              <a:lnSpc>
                <a:spcPct val="110000"/>
              </a:lnSpc>
              <a:spcBef>
                <a:spcPct val="0"/>
              </a:spcBef>
              <a:spcAft>
                <a:spcPct val="0"/>
              </a:spcAft>
              <a:tabLst>
                <a:tab pos="1224280"/>
                <a:tab pos="2202180"/>
                <a:tab pos="3021330"/>
                <a:tab pos="3835400"/>
              </a:tabLst>
            </a:pPr>
            <a:r>
              <a:rPr altLang="zh-CN" sz="2800">
                <a:solidFill>
                  <a:srgbClr val="000000"/>
                </a:solidFill>
                <a:latin typeface="黑体" panose="02010609060101010101" charset="-122"/>
                <a:ea typeface="黑体" panose="02010609060101010101" charset="-122"/>
                <a:sym typeface="+mn-ea"/>
              </a:rPr>
              <a:t>②人民代表大会是我国的权力机关，依法行使立法权，人民代表大会坚持立法为了人民、依靠人民，有利于公民有序参与立法，有利于科学民主立法，提高立法质量，促进社会主义民主法治建设，更好地坚持党的领导、人民当家作主、依法治国有机统一。</a:t>
            </a:r>
            <a:endParaRPr altLang="zh-CN" sz="2800">
              <a:solidFill>
                <a:srgbClr val="000000"/>
              </a:solidFill>
              <a:latin typeface="黑体" panose="02010609060101010101" charset="-122"/>
              <a:ea typeface="黑体" panose="02010609060101010101" charset="-122"/>
              <a:sym typeface="+mn-ea"/>
            </a:endParaRPr>
          </a:p>
          <a:p>
            <a:pPr defTabSz="0">
              <a:lnSpc>
                <a:spcPct val="110000"/>
              </a:lnSpc>
              <a:spcBef>
                <a:spcPct val="0"/>
              </a:spcBef>
              <a:spcAft>
                <a:spcPct val="0"/>
              </a:spcAft>
              <a:tabLst>
                <a:tab pos="1224280"/>
                <a:tab pos="2202180"/>
                <a:tab pos="3021330"/>
                <a:tab pos="3835400"/>
              </a:tabLst>
            </a:pPr>
            <a:r>
              <a:rPr altLang="zh-CN" sz="2800">
                <a:solidFill>
                  <a:srgbClr val="000000"/>
                </a:solidFill>
                <a:latin typeface="黑体" panose="02010609060101010101" charset="-122"/>
                <a:ea typeface="黑体" panose="02010609060101010101" charset="-122"/>
                <a:sym typeface="+mn-ea"/>
              </a:rPr>
              <a:t>③人民民主是社会主义的生命。坚持立法为了人民、依靠人民，是公民参与政治生活的重要组成部分，有利于提高公民参与公共事务的热情和信心，增强社会责任感，促进对法律的理解，推动法律的实施。</a:t>
            </a:r>
            <a:endParaRPr altLang="zh-CN" sz="2800">
              <a:solidFill>
                <a:srgbClr val="000000"/>
              </a:solidFill>
              <a:latin typeface="黑体" panose="02010609060101010101" charset="-122"/>
              <a:ea typeface="黑体" panose="02010609060101010101" charset="-122"/>
              <a:sym typeface="+mn-ea"/>
            </a:endParaRPr>
          </a:p>
          <a:p>
            <a:pPr defTabSz="0">
              <a:lnSpc>
                <a:spcPct val="110000"/>
              </a:lnSpc>
              <a:spcBef>
                <a:spcPct val="0"/>
              </a:spcBef>
              <a:spcAft>
                <a:spcPct val="0"/>
              </a:spcAft>
              <a:tabLst>
                <a:tab pos="1224280"/>
                <a:tab pos="2202180"/>
                <a:tab pos="3021330"/>
                <a:tab pos="3835400"/>
              </a:tabLst>
            </a:pPr>
            <a:r>
              <a:rPr altLang="zh-CN" sz="2800">
                <a:solidFill>
                  <a:srgbClr val="000000"/>
                </a:solidFill>
                <a:latin typeface="黑体" panose="02010609060101010101" charset="-122"/>
                <a:ea typeface="黑体" panose="02010609060101010101" charset="-122"/>
                <a:sym typeface="+mn-ea"/>
              </a:rPr>
              <a:t>④良法的形成离不开公民的参与。坚持立法为了人民、依靠人民，有利于广纳民意、广集民智，法律才能更有针对性、更接地气、更具民意基础。</a:t>
            </a:r>
            <a:endParaRPr altLang="zh-CN" sz="2800">
              <a:solidFill>
                <a:srgbClr val="000000"/>
              </a:solidFill>
              <a:latin typeface="黑体" panose="02010609060101010101" charset="-122"/>
              <a:ea typeface="黑体" panose="02010609060101010101" charset="-122"/>
              <a:sym typeface="+mn-ea"/>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4" presetClass="entr" presetSubtype="0" fill="hold" nodeType="clickEffect">
                                  <p:stCondLst>
                                    <p:cond delay="0"/>
                                  </p:stCondLst>
                                  <p:childTnLst>
                                    <p:set>
                                      <p:cBhvr>
                                        <p:cTn id="6" dur="1" fill="hold">
                                          <p:stCondLst>
                                            <p:cond delay="0"/>
                                          </p:stCondLst>
                                        </p:cTn>
                                        <p:tgtEl>
                                          <p:spTgt spid="29706">
                                            <p:txEl>
                                              <p:pRg st="0" end="0"/>
                                            </p:txEl>
                                          </p:spTgt>
                                        </p:tgtEl>
                                        <p:attrNameLst>
                                          <p:attrName>style.visibility</p:attrName>
                                        </p:attrNameLst>
                                      </p:cBhvr>
                                      <p:to>
                                        <p:strVal val="visible"/>
                                      </p:to>
                                    </p:set>
                                    <p:anim to="" calcmode="lin" valueType="num">
                                      <p:cBhvr>
                                        <p:cTn id="7" dur="1" fill="hold"/>
                                        <p:tgtEl>
                                          <p:spTgt spid="29706">
                                            <p:txEl>
                                              <p:pRg st="0" end="0"/>
                                            </p:txEl>
                                          </p:spTgt>
                                        </p:tgtEl>
                                      </p:cBhvr>
                                    </p:anim>
                                  </p:childTnLst>
                                </p:cTn>
                              </p:par>
                              <p:par>
                                <p:cTn id="8" presetID="24" presetClass="entr" presetSubtype="0" fill="hold" nodeType="withEffect">
                                  <p:stCondLst>
                                    <p:cond delay="0"/>
                                  </p:stCondLst>
                                  <p:childTnLst>
                                    <p:set>
                                      <p:cBhvr>
                                        <p:cTn id="9" dur="1" fill="hold">
                                          <p:stCondLst>
                                            <p:cond delay="0"/>
                                          </p:stCondLst>
                                        </p:cTn>
                                        <p:tgtEl>
                                          <p:spTgt spid="29706">
                                            <p:txEl>
                                              <p:pRg st="1" end="1"/>
                                            </p:txEl>
                                          </p:spTgt>
                                        </p:tgtEl>
                                        <p:attrNameLst>
                                          <p:attrName>style.visibility</p:attrName>
                                        </p:attrNameLst>
                                      </p:cBhvr>
                                      <p:to>
                                        <p:strVal val="visible"/>
                                      </p:to>
                                    </p:set>
                                    <p:anim to="" calcmode="lin" valueType="num">
                                      <p:cBhvr>
                                        <p:cTn id="10" dur="1" fill="hold"/>
                                        <p:tgtEl>
                                          <p:spTgt spid="29706">
                                            <p:txEl>
                                              <p:pRg st="1" end="1"/>
                                            </p:txEl>
                                          </p:spTgt>
                                        </p:tgtEl>
                                      </p:cBhvr>
                                    </p:anim>
                                  </p:childTnLst>
                                </p:cTn>
                              </p:par>
                              <p:par>
                                <p:cTn id="11" presetID="24" presetClass="entr" presetSubtype="0" fill="hold" nodeType="withEffect">
                                  <p:stCondLst>
                                    <p:cond delay="0"/>
                                  </p:stCondLst>
                                  <p:childTnLst>
                                    <p:set>
                                      <p:cBhvr>
                                        <p:cTn id="12" dur="1" fill="hold">
                                          <p:stCondLst>
                                            <p:cond delay="0"/>
                                          </p:stCondLst>
                                        </p:cTn>
                                        <p:tgtEl>
                                          <p:spTgt spid="29706">
                                            <p:txEl>
                                              <p:pRg st="2" end="2"/>
                                            </p:txEl>
                                          </p:spTgt>
                                        </p:tgtEl>
                                        <p:attrNameLst>
                                          <p:attrName>style.visibility</p:attrName>
                                        </p:attrNameLst>
                                      </p:cBhvr>
                                      <p:to>
                                        <p:strVal val="visible"/>
                                      </p:to>
                                    </p:set>
                                    <p:anim to="" calcmode="lin" valueType="num">
                                      <p:cBhvr>
                                        <p:cTn id="13" dur="1" fill="hold"/>
                                        <p:tgtEl>
                                          <p:spTgt spid="29706">
                                            <p:txEl>
                                              <p:pRg st="2" end="2"/>
                                            </p:txEl>
                                          </p:spTgt>
                                        </p:tgtEl>
                                      </p:cBhvr>
                                    </p:anim>
                                  </p:childTnLst>
                                </p:cTn>
                              </p:par>
                              <p:par>
                                <p:cTn id="14" presetID="24" presetClass="entr" presetSubtype="0" fill="hold" nodeType="withEffect">
                                  <p:stCondLst>
                                    <p:cond delay="0"/>
                                  </p:stCondLst>
                                  <p:childTnLst>
                                    <p:set>
                                      <p:cBhvr>
                                        <p:cTn id="15" dur="1" fill="hold">
                                          <p:stCondLst>
                                            <p:cond delay="0"/>
                                          </p:stCondLst>
                                        </p:cTn>
                                        <p:tgtEl>
                                          <p:spTgt spid="29706">
                                            <p:txEl>
                                              <p:pRg st="3" end="3"/>
                                            </p:txEl>
                                          </p:spTgt>
                                        </p:tgtEl>
                                        <p:attrNameLst>
                                          <p:attrName>style.visibility</p:attrName>
                                        </p:attrNameLst>
                                      </p:cBhvr>
                                      <p:to>
                                        <p:strVal val="visible"/>
                                      </p:to>
                                    </p:set>
                                    <p:anim to="" calcmode="lin" valueType="num">
                                      <p:cBhvr>
                                        <p:cTn id="16" dur="1" fill="hold"/>
                                        <p:tgtEl>
                                          <p:spTgt spid="29706">
                                            <p:txEl>
                                              <p:pRg st="3" end="3"/>
                                            </p:txEl>
                                          </p:spTgt>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标题 2"/>
          <p:cNvSpPr>
            <a:spLocks noGrp="1"/>
          </p:cNvSpPr>
          <p:nvPr>
            <p:ph type="title"/>
            <p:custDataLst>
              <p:tags r:id="rId3"/>
            </p:custDataLst>
          </p:nvPr>
        </p:nvSpPr>
        <p:spPr>
          <a:xfrm>
            <a:off x="0" y="184785"/>
            <a:ext cx="6129655" cy="601661"/>
          </a:xfrm>
        </p:spPr>
        <p:txBody>
          <a:bodyPr wrap="square"/>
          <a:lstStyle/>
          <a:p>
            <a:r>
              <a:rPr lang="zh-CN" altLang="en-US" sz="3200">
                <a:latin typeface="微软雅黑" panose="020b0503020204020204" pitchFamily="34" charset="-122"/>
                <a:ea typeface="微软雅黑" panose="020b0503020204020204" pitchFamily="34" charset="-122"/>
                <a:cs typeface="微软雅黑" panose="020b0503020204020204" pitchFamily="34" charset="-122"/>
              </a:rPr>
              <a:t>考点</a:t>
            </a:r>
            <a:r>
              <a:rPr lang="en-US" altLang="zh-CN" sz="3200">
                <a:latin typeface="微软雅黑" panose="020b0503020204020204" pitchFamily="34" charset="-122"/>
                <a:ea typeface="微软雅黑" panose="020b0503020204020204" pitchFamily="34" charset="-122"/>
                <a:cs typeface="微软雅黑" panose="020b0503020204020204" pitchFamily="34" charset="-122"/>
              </a:rPr>
              <a:t>2   我国公民的权利和义务</a:t>
            </a:r>
            <a:endParaRPr lang="en-US" altLang="zh-CN" sz="3200">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 name="文本框 3"/>
          <p:cNvSpPr txBox="1"/>
          <p:nvPr>
            <p:custDataLst>
              <p:tags r:id="rId4"/>
            </p:custDataLst>
          </p:nvPr>
        </p:nvSpPr>
        <p:spPr>
          <a:xfrm>
            <a:off x="304165" y="786765"/>
            <a:ext cx="9147175" cy="1814830"/>
          </a:xfrm>
          <a:prstGeom prst="rect">
            <a:avLst/>
          </a:prstGeom>
          <a:noFill/>
        </p:spPr>
        <p:txBody>
          <a:bodyPr wrap="square" rtlCol="0">
            <a:spAutoFit/>
          </a:bodyPr>
          <a:lstStyle/>
          <a:p>
            <a:pPr fontAlgn="auto">
              <a:lnSpc>
                <a:spcPct val="150000"/>
              </a:lnSpc>
            </a:pPr>
            <a:r>
              <a:rPr lang="zh-CN" altLang="en-US" sz="2800" b="1">
                <a:latin typeface="微软雅黑" panose="020b0503020204020204" pitchFamily="34" charset="-122"/>
                <a:ea typeface="微软雅黑" panose="020b0503020204020204" pitchFamily="34" charset="-122"/>
                <a:cs typeface="微软雅黑" panose="020b0503020204020204" pitchFamily="34" charset="-122"/>
              </a:rPr>
              <a:t>1.我国公民的政治权利与政治义务 </a:t>
            </a:r>
            <a:r>
              <a:rPr lang="zh-CN" altLang="en-US" sz="240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[2017江苏高考第13题]</a:t>
            </a:r>
            <a:endParaRPr lang="zh-CN" altLang="en-US" sz="2400">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zh-CN" altLang="en-US" sz="2800">
                <a:latin typeface="微软雅黑" panose="020b0503020204020204" pitchFamily="34" charset="-122"/>
                <a:ea typeface="微软雅黑" panose="020b0503020204020204" pitchFamily="34" charset="-122"/>
                <a:cs typeface="微软雅黑" panose="020b0503020204020204" pitchFamily="34" charset="-122"/>
              </a:rPr>
              <a:t>(1)我国公民享有的政治权利。</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p:txBody>
      </p:sp>
      <p:graphicFrame>
        <p:nvGraphicFramePr>
          <p:cNvPr id="5" name="表格 4"/>
          <p:cNvGraphicFramePr>
            <a:graphicFrameLocks noGrp="1"/>
          </p:cNvGraphicFramePr>
          <p:nvPr>
            <p:custDataLst>
              <p:tags r:id="rId5"/>
            </p:custDataLst>
          </p:nvPr>
        </p:nvGraphicFramePr>
        <p:xfrm>
          <a:off x="189230" y="2197735"/>
          <a:ext cx="11779250" cy="4538345"/>
        </p:xfrm>
        <a:graphic>
          <a:graphicData uri="http://schemas.openxmlformats.org/drawingml/2006/table">
            <a:tbl>
              <a:tblPr firstRow="1" bandRow="1">
                <a:tableStyleId>{5940675A-B579-460E-94D1-54222C63F5DA}</a:tableStyleId>
              </a:tblPr>
              <a:tblGrid>
                <a:gridCol w="1579245"/>
                <a:gridCol w="5208270"/>
                <a:gridCol w="4991735"/>
              </a:tblGrid>
              <a:tr h="548640">
                <a:tc>
                  <a:txBody>
                    <a:bodyPr vert="horz" wrap="square"/>
                    <a:lstStyle/>
                    <a:p>
                      <a:pPr indent="0" algn="ctr"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权利</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lgn="ctr"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内容</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lgn="ctr"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意义</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r h="1645920">
                <a:tc>
                  <a:txBody>
                    <a:bodyPr vert="horz" wrap="square"/>
                    <a:lstStyle/>
                    <a:p>
                      <a:pPr indent="0" algn="ctr"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选举权和被选举权</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公民依法享有选举国家权力机关代表和被选为国家权力机关代表的权利。</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50800" marR="5080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是公民基本的民主权利,行使这个权利是公民参与管理国家和管理社会的基础和标志。</a:t>
                      </a:r>
                      <a:endParaRPr lang="en-US"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50800" marR="5080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r h="2343785">
                <a:tc gridSpan="3">
                  <a:txBody>
                    <a:bodyPr vert="horz" wrap="square"/>
                    <a:lstStyle/>
                    <a:p>
                      <a:pPr indent="0" algn="l" fontAlgn="auto">
                        <a:lnSpc>
                          <a:spcPct val="150000"/>
                        </a:lnSpc>
                        <a:buNone/>
                      </a:pPr>
                      <a:r>
                        <a:rPr lang="en-US" altLang="en-US" sz="2000" b="1">
                          <a:solidFill>
                            <a:srgbClr val="FF0000"/>
                          </a:solidFill>
                          <a:latin typeface="微软雅黑" panose="020b0503020204020204" pitchFamily="34" charset="-122"/>
                          <a:ea typeface="微软雅黑" panose="020b0503020204020204" pitchFamily="34" charset="-122"/>
                          <a:cs typeface="NEU-BZ-S92" charset="0"/>
                        </a:rPr>
                        <a:t>【特别提醒】　(1)选举权≠选举</a:t>
                      </a:r>
                      <a:endParaRPr lang="en-US" altLang="en-US" sz="2000" b="1">
                        <a:solidFill>
                          <a:srgbClr val="FF0000"/>
                        </a:solidFill>
                        <a:latin typeface="微软雅黑" panose="020b0503020204020204" pitchFamily="34" charset="-122"/>
                        <a:ea typeface="微软雅黑" panose="020b0503020204020204" pitchFamily="34" charset="-122"/>
                        <a:cs typeface="NEU-BZ-S92" charset="0"/>
                      </a:endParaRPr>
                    </a:p>
                    <a:p>
                      <a:pPr indent="0" algn="l" fontAlgn="auto">
                        <a:lnSpc>
                          <a:spcPct val="150000"/>
                        </a:lnSpc>
                        <a:buNone/>
                      </a:pPr>
                      <a:r>
                        <a:rPr lang="en-US" altLang="en-US" sz="2000" b="1">
                          <a:solidFill>
                            <a:srgbClr val="FF0000"/>
                          </a:solidFill>
                          <a:latin typeface="微软雅黑" panose="020b0503020204020204" pitchFamily="34" charset="-122"/>
                          <a:ea typeface="微软雅黑" panose="020b0503020204020204" pitchFamily="34" charset="-122"/>
                          <a:cs typeface="NEU-BZ-S92" charset="0"/>
                        </a:rPr>
                        <a:t>选举权和被选举权是公民基本的民主权利，行使这个权利是公民参与管理国家和管理社会的基础和标志。公民的选举权是指选举人大代表的权利，而不是选举国家领导人、村民委员会、居民委员会的权利。</a:t>
                      </a:r>
                      <a:endParaRPr lang="en-US" altLang="en-US" sz="2000" b="1">
                        <a:solidFill>
                          <a:srgbClr val="FF0000"/>
                        </a:solidFill>
                        <a:latin typeface="微软雅黑" panose="020b0503020204020204" pitchFamily="34" charset="-122"/>
                        <a:ea typeface="微软雅黑" panose="020b0503020204020204" pitchFamily="34" charset="-122"/>
                        <a:cs typeface="NEU-BZ-S92" charset="0"/>
                      </a:endParaRPr>
                    </a:p>
                    <a:p>
                      <a:pPr indent="0" algn="l" fontAlgn="auto">
                        <a:lnSpc>
                          <a:spcPct val="150000"/>
                        </a:lnSpc>
                        <a:buNone/>
                      </a:pPr>
                      <a:r>
                        <a:rPr lang="en-US" altLang="en-US" sz="2000" b="1">
                          <a:solidFill>
                            <a:srgbClr val="FF0000"/>
                          </a:solidFill>
                          <a:latin typeface="微软雅黑" panose="020b0503020204020204" pitchFamily="34" charset="-122"/>
                          <a:ea typeface="微软雅黑" panose="020b0503020204020204" pitchFamily="34" charset="-122"/>
                          <a:cs typeface="NEU-BZ-S92" charset="0"/>
                        </a:rPr>
                        <a:t>(2)不能说政府的权力或公民的政治权利“扩大”或“缩小”。政府的权力或公民的政治权利是由法律规定的，不能随意扩大或缩小，其范围是法定的。近年来的高考题出现过类似的迷感选项，需引起注意。</a:t>
                      </a:r>
                      <a:endParaRPr lang="en-US" altLang="en-US" sz="2000" b="1">
                        <a:solidFill>
                          <a:srgbClr val="FF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hMerge="1">
                  <a:txBody>
                    <a:bodyPr vert="horz" wrap="square"/>
                    <a:lstStyle/>
                    <a:p/>
                  </a:txBody>
                  <a:tcPr marL="50800" marR="5080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hMerge="1">
                  <a:txBody>
                    <a:bodyPr vert="horz" wrap="square"/>
                    <a:lstStyle/>
                    <a:p/>
                  </a:txBody>
                  <a:tcPr marL="50800" marR="5080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bl>
          </a:graphicData>
        </a:graphic>
      </p:graphicFrame>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4"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to="" calcmode="lin" valueType="num">
                                      <p:cBhvr>
                                        <p:cTn id="7" dur="1" fill="hold"/>
                                        <p:tgtEl>
                                          <p:spTgt spid="5"/>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graphicFrame>
        <p:nvGraphicFramePr>
          <p:cNvPr id="5" name="表格 4"/>
          <p:cNvGraphicFramePr>
            <a:graphicFrameLocks noGrp="1"/>
          </p:cNvGraphicFramePr>
          <p:nvPr>
            <p:custDataLst>
              <p:tags r:id="rId3"/>
            </p:custDataLst>
          </p:nvPr>
        </p:nvGraphicFramePr>
        <p:xfrm>
          <a:off x="421322" y="635000"/>
          <a:ext cx="11255375" cy="5486400"/>
        </p:xfrm>
        <a:graphic>
          <a:graphicData uri="http://schemas.openxmlformats.org/drawingml/2006/table">
            <a:tbl>
              <a:tblPr firstRow="1" bandRow="1">
                <a:tableStyleId>{5940675A-B579-460E-94D1-54222C63F5DA}</a:tableStyleId>
              </a:tblPr>
              <a:tblGrid>
                <a:gridCol w="1352550"/>
                <a:gridCol w="5995670"/>
                <a:gridCol w="3907155"/>
              </a:tblGrid>
              <a:tr h="548640">
                <a:tc>
                  <a:txBody>
                    <a:bodyPr vert="horz" wrap="square"/>
                    <a:lstStyle/>
                    <a:p>
                      <a:pPr indent="0" algn="ctr"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权利</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lgn="ctr"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内容</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lgn="ctr"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意义</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r h="548640">
                <a:tc>
                  <a:txBody>
                    <a:bodyPr vert="horz" wrap="square"/>
                    <a:lstStyle/>
                    <a:p>
                      <a:pPr indent="0" algn="ctr"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政治自由</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公民有言论、出版、集会、结社、游行、示威的自由。</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50800" marR="5080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是人民行使当家作主权利的重要方式,是社会主义民主的具体表现。</a:t>
                      </a:r>
                      <a:endParaRPr lang="en-US"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50800" marR="5080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r h="3291840">
                <a:tc>
                  <a:txBody>
                    <a:bodyPr vert="horz" wrap="square"/>
                    <a:lstStyle/>
                    <a:p>
                      <a:pPr indent="0" algn="ctr"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监督权</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公民对于任何国家机关和国家工作人员,有提出批评和建议的权利;对于任何国家机关和国家工作人员的违法失职行为,有向有关国家机关提出申诉、控告或者检举的权利,但是不得捏造或者歪曲事实进行诬告陷害。包括批评权、建议权、申诉权、控告权和检举权等。</a:t>
                      </a:r>
                      <a:endParaRPr lang="en-US"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50800" marR="5080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有利于维护国家利益和公民合法利益。</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50800" marR="5080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bl>
          </a:graphicData>
        </a:graphic>
      </p:graphicFrame>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标题 2"/>
          <p:cNvSpPr>
            <a:spLocks noGrp="1"/>
          </p:cNvSpPr>
          <p:nvPr>
            <p:ph type="title"/>
            <p:custDataLst>
              <p:tags r:id="rId3"/>
            </p:custDataLst>
          </p:nvPr>
        </p:nvSpPr>
        <p:spPr>
          <a:xfrm>
            <a:off x="254635" y="234315"/>
            <a:ext cx="11197590" cy="6125210"/>
          </a:xfrm>
        </p:spPr>
        <p:txBody>
          <a:bodyPr wrap="square"/>
          <a:lstStyle/>
          <a:p>
            <a:pPr fontAlgn="auto">
              <a:lnSpc>
                <a:spcPct val="150000"/>
              </a:lnSpc>
            </a:pPr>
            <a:r>
              <a:rPr lang="zh-CN" altLang="en-US" sz="28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名师点拨 </a:t>
            </a:r>
            <a:br>
              <a:rPr lang="zh-CN" altLang="en-US" sz="2800">
                <a:latin typeface="微软雅黑" panose="020b0503020204020204" pitchFamily="34" charset="-122"/>
                <a:ea typeface="微软雅黑" panose="020b0503020204020204" pitchFamily="34" charset="-122"/>
                <a:cs typeface="微软雅黑" panose="020b0503020204020204" pitchFamily="34" charset="-122"/>
              </a:rPr>
            </a:br>
            <a:r>
              <a:rPr lang="zh-CN" altLang="en-US" sz="2800" b="1">
                <a:latin typeface="微软雅黑" panose="020b0503020204020204" pitchFamily="34" charset="-122"/>
                <a:ea typeface="微软雅黑" panose="020b0503020204020204" pitchFamily="34" charset="-122"/>
                <a:cs typeface="微软雅黑" panose="020b0503020204020204" pitchFamily="34" charset="-122"/>
              </a:rPr>
              <a:t>1.正确理解选举权和被选举权</a:t>
            </a:r>
            <a:br>
              <a:rPr lang="zh-CN" altLang="en-US" sz="2800">
                <a:latin typeface="微软雅黑" panose="020b0503020204020204" pitchFamily="34" charset="-122"/>
                <a:ea typeface="微软雅黑" panose="020b0503020204020204" pitchFamily="34" charset="-122"/>
                <a:cs typeface="微软雅黑" panose="020b0503020204020204" pitchFamily="34" charset="-122"/>
              </a:rPr>
            </a:br>
            <a:r>
              <a:rPr lang="zh-CN" altLang="en-US" sz="2800">
                <a:latin typeface="微软雅黑" panose="020b0503020204020204" pitchFamily="34" charset="-122"/>
                <a:ea typeface="微软雅黑" panose="020b0503020204020204" pitchFamily="34" charset="-122"/>
                <a:cs typeface="微软雅黑" panose="020b0503020204020204" pitchFamily="34" charset="-122"/>
              </a:rPr>
              <a:t>　　选举权和被选举权的主体不是全体公民。我国拥有选举权和被选举权的主体空前广泛,但这并不意味着所有公民都有选举权和被选举权,未满十八周岁的公民和依照法律被剥夺政治权利的人没有选举权和被选举权。</a:t>
            </a:r>
            <a:br>
              <a:rPr lang="zh-CN" altLang="en-US" sz="2800">
                <a:latin typeface="微软雅黑" panose="020b0503020204020204" pitchFamily="34" charset="-122"/>
                <a:ea typeface="微软雅黑" panose="020b0503020204020204" pitchFamily="34" charset="-122"/>
                <a:cs typeface="微软雅黑" panose="020b0503020204020204" pitchFamily="34" charset="-122"/>
              </a:rPr>
            </a:br>
            <a:r>
              <a:rPr lang="zh-CN" altLang="en-US" sz="2800" b="1">
                <a:latin typeface="微软雅黑" panose="020b0503020204020204" pitchFamily="34" charset="-122"/>
                <a:ea typeface="微软雅黑" panose="020b0503020204020204" pitchFamily="34" charset="-122"/>
                <a:cs typeface="微软雅黑" panose="020b0503020204020204" pitchFamily="34" charset="-122"/>
              </a:rPr>
              <a:t>2.正确理解权利和自由</a:t>
            </a:r>
            <a:br>
              <a:rPr lang="zh-CN" altLang="en-US" sz="2800">
                <a:latin typeface="微软雅黑" panose="020b0503020204020204" pitchFamily="34" charset="-122"/>
                <a:ea typeface="微软雅黑" panose="020b0503020204020204" pitchFamily="34" charset="-122"/>
                <a:cs typeface="微软雅黑" panose="020b0503020204020204" pitchFamily="34" charset="-122"/>
              </a:rPr>
            </a:br>
            <a:r>
              <a:rPr lang="zh-CN" altLang="en-US" sz="2800">
                <a:latin typeface="微软雅黑" panose="020b0503020204020204" pitchFamily="34" charset="-122"/>
                <a:ea typeface="微软雅黑" panose="020b0503020204020204" pitchFamily="34" charset="-122"/>
                <a:cs typeface="微软雅黑" panose="020b0503020204020204" pitchFamily="34" charset="-122"/>
              </a:rPr>
              <a:t>　　权利和自由是具体的、相对的,而不是抽象的、绝对的。公民必须</a:t>
            </a:r>
            <a:br>
              <a:rPr lang="zh-CN" altLang="en-US"/>
            </a:br>
            <a:endParaRPr lang="zh-CN" altLang="en-US"/>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标题 2"/>
          <p:cNvSpPr>
            <a:spLocks noGrp="1"/>
          </p:cNvSpPr>
          <p:nvPr>
            <p:ph type="title"/>
            <p:custDataLst>
              <p:tags r:id="rId3"/>
            </p:custDataLst>
          </p:nvPr>
        </p:nvSpPr>
        <p:spPr>
          <a:xfrm>
            <a:off x="339468" y="392655"/>
            <a:ext cx="11515730" cy="5262245"/>
          </a:xfrm>
        </p:spPr>
        <p:txBody>
          <a:bodyPr/>
          <a:lstStyle/>
          <a:p>
            <a:pPr fontAlgn="auto">
              <a:lnSpc>
                <a:spcPct val="150000"/>
              </a:lnSpc>
            </a:pPr>
            <a:r>
              <a:rPr lang="zh-CN" altLang="en-US" sz="2800">
                <a:latin typeface="微软雅黑" panose="020b0503020204020204" pitchFamily="34" charset="-122"/>
                <a:ea typeface="微软雅黑" panose="020b0503020204020204" pitchFamily="34" charset="-122"/>
                <a:cs typeface="微软雅黑" panose="020b0503020204020204" pitchFamily="34" charset="-122"/>
                <a:sym typeface="+mn-ea"/>
              </a:rPr>
              <a:t>在法律允许的范围内行使权利和自由。公民的政治自由,并不意味着可以不受任何约束地参与政治生活。世界上并没有脱离法律的绝对自由,</a:t>
            </a:r>
            <a:r>
              <a:rPr lang="zh-CN" altLang="en-US" sz="2800">
                <a:latin typeface="微软雅黑" panose="020b0503020204020204" pitchFamily="34" charset="-122"/>
                <a:ea typeface="微软雅黑" panose="020b0503020204020204" pitchFamily="34" charset="-122"/>
                <a:cs typeface="微软雅黑" panose="020b0503020204020204" pitchFamily="34" charset="-122"/>
              </a:rPr>
              <a:t>法律是自由的体现和保障,自由与法律是统一的。</a:t>
            </a:r>
            <a:br>
              <a:rPr lang="zh-CN" altLang="en-US" sz="2800">
                <a:latin typeface="微软雅黑" panose="020b0503020204020204" pitchFamily="34" charset="-122"/>
                <a:ea typeface="微软雅黑" panose="020b0503020204020204" pitchFamily="34" charset="-122"/>
                <a:cs typeface="微软雅黑" panose="020b0503020204020204" pitchFamily="34" charset="-122"/>
              </a:rPr>
            </a:br>
            <a:r>
              <a:rPr lang="zh-CN" altLang="en-US" sz="2800" b="1">
                <a:latin typeface="微软雅黑" panose="020b0503020204020204" pitchFamily="34" charset="-122"/>
                <a:ea typeface="微软雅黑" panose="020b0503020204020204" pitchFamily="34" charset="-122"/>
                <a:cs typeface="微软雅黑" panose="020b0503020204020204" pitchFamily="34" charset="-122"/>
              </a:rPr>
              <a:t>3.行使监督权与参与政治生活三个原则的关系</a:t>
            </a:r>
            <a:br>
              <a:rPr lang="zh-CN" altLang="en-US" sz="2800">
                <a:latin typeface="微软雅黑" panose="020b0503020204020204" pitchFamily="34" charset="-122"/>
                <a:ea typeface="微软雅黑" panose="020b0503020204020204" pitchFamily="34" charset="-122"/>
                <a:cs typeface="微软雅黑" panose="020b0503020204020204" pitchFamily="34" charset="-122"/>
              </a:rPr>
            </a:br>
            <a:r>
              <a:rPr lang="zh-CN" altLang="en-US" sz="2800">
                <a:latin typeface="微软雅黑" panose="020b0503020204020204" pitchFamily="34" charset="-122"/>
                <a:ea typeface="微软雅黑" panose="020b0503020204020204" pitchFamily="34" charset="-122"/>
                <a:cs typeface="微软雅黑" panose="020b0503020204020204" pitchFamily="34" charset="-122"/>
              </a:rPr>
              <a:t>      行使监督权,说到底就是把公民参与政治生活的三个原则落到实处。从公民在法律面前一律平等的原则来看,行使监督权需要在行动上采取合法方式;从权利与义务统一的原则来看,行使监督权需要实事求是;从个人利益与国家利益相结合的原则来看,行使监督权不能干扰公务活动。</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标题 2"/>
          <p:cNvSpPr>
            <a:spLocks noGrp="1"/>
          </p:cNvSpPr>
          <p:nvPr>
            <p:ph type="title"/>
            <p:custDataLst>
              <p:tags r:id="rId3"/>
            </p:custDataLst>
          </p:nvPr>
        </p:nvSpPr>
        <p:spPr>
          <a:xfrm>
            <a:off x="338198" y="106270"/>
            <a:ext cx="11515730" cy="737235"/>
          </a:xfrm>
        </p:spPr>
        <p:txBody>
          <a:bodyPr/>
          <a:lstStyle/>
          <a:p>
            <a:pPr fontAlgn="auto">
              <a:lnSpc>
                <a:spcPct val="150000"/>
              </a:lnSpc>
            </a:pPr>
            <a:r>
              <a:rPr lang="zh-CN" altLang="en-US" sz="2800">
                <a:latin typeface="微软雅黑" panose="020b0503020204020204" pitchFamily="34" charset="-122"/>
                <a:ea typeface="微软雅黑" panose="020b0503020204020204" pitchFamily="34" charset="-122"/>
                <a:cs typeface="微软雅黑" panose="020b0503020204020204" pitchFamily="34" charset="-122"/>
                <a:sym typeface="+mn-ea"/>
              </a:rPr>
              <a:t>(2)我国公民必须履行的政治义务。</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p:txBody>
      </p:sp>
      <p:graphicFrame>
        <p:nvGraphicFramePr>
          <p:cNvPr id="9" name="表格 8"/>
          <p:cNvGraphicFramePr>
            <a:graphicFrameLocks noGrp="1"/>
          </p:cNvGraphicFramePr>
          <p:nvPr>
            <p:custDataLst>
              <p:tags r:id="rId4"/>
            </p:custDataLst>
          </p:nvPr>
        </p:nvGraphicFramePr>
        <p:xfrm>
          <a:off x="330835" y="770255"/>
          <a:ext cx="11517630" cy="5401945"/>
        </p:xfrm>
        <a:graphic>
          <a:graphicData uri="http://schemas.openxmlformats.org/drawingml/2006/table">
            <a:tbl>
              <a:tblPr firstRow="1" bandRow="1">
                <a:tableStyleId>{5940675A-B579-460E-94D1-54222C63F5DA}</a:tableStyleId>
              </a:tblPr>
              <a:tblGrid>
                <a:gridCol w="3574415"/>
                <a:gridCol w="7943215"/>
              </a:tblGrid>
              <a:tr h="391160">
                <a:tc>
                  <a:txBody>
                    <a:bodyPr vert="horz" wrap="square"/>
                    <a:lstStyle/>
                    <a:p>
                      <a:pPr indent="0" algn="ctr"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内容</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lgn="ctr"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意义</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r h="1280160">
                <a:tc>
                  <a:txBody>
                    <a:bodyPr vert="horz" wrap="square"/>
                    <a:lstStyle/>
                    <a:p>
                      <a:pPr indent="0"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维护国家统一和民族团结</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50800" marR="5080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是我国顺利进行社会主义现代化建设的根本保证,也是实现公民的政治权利和其他权利的重要保证。</a:t>
                      </a:r>
                      <a:endParaRPr lang="en-US"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50800" marR="5080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r h="1280160">
                <a:tc>
                  <a:txBody>
                    <a:bodyPr vert="horz" wrap="square"/>
                    <a:lstStyle/>
                    <a:p>
                      <a:pPr indent="0"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遵守宪法和法律</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50800" marR="5080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宪法和法律是党的主张和人民意志相统一的体现,是公民根本的行为准则。</a:t>
                      </a:r>
                      <a:endParaRPr lang="en-US"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50800" marR="5080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r h="1280160">
                <a:tc>
                  <a:txBody>
                    <a:bodyPr vert="horz" wrap="square"/>
                    <a:lstStyle/>
                    <a:p>
                      <a:pPr indent="0"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维护国家安全、荣誉和利益</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50800" marR="5080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是实现国家富强、民族振兴的重要保证,是公民爱国的表现,是每个公民义不容辞的职责。</a:t>
                      </a:r>
                      <a:endParaRPr lang="en-US"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50800" marR="5080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r h="1012825">
                <a:tc>
                  <a:txBody>
                    <a:bodyPr vert="horz" wrap="square"/>
                    <a:lstStyle/>
                    <a:p>
                      <a:pPr indent="0"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服兵役和参加民兵组织</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50800" marR="5080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保卫祖国</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50800" marR="5080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bl>
          </a:graphicData>
        </a:graphic>
      </p:graphicFrame>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标题 2"/>
          <p:cNvSpPr>
            <a:spLocks noGrp="1"/>
          </p:cNvSpPr>
          <p:nvPr>
            <p:ph type="title"/>
            <p:custDataLst>
              <p:tags r:id="rId3"/>
            </p:custDataLst>
          </p:nvPr>
        </p:nvSpPr>
        <p:spPr>
          <a:xfrm>
            <a:off x="339468" y="392655"/>
            <a:ext cx="11515730" cy="478155"/>
          </a:xfrm>
        </p:spPr>
        <p:txBody>
          <a:bodyPr/>
          <a:lstStyle/>
          <a:p>
            <a:r>
              <a:rPr lang="zh-CN" altLang="en-US" sz="28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特别提醒 </a:t>
            </a:r>
            <a:endParaRPr lang="zh-CN" altLang="en-US" sz="28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p:txBody>
      </p:sp>
      <p:graphicFrame>
        <p:nvGraphicFramePr>
          <p:cNvPr id="4" name="表格 3"/>
          <p:cNvGraphicFramePr>
            <a:graphicFrameLocks noGrp="1"/>
          </p:cNvGraphicFramePr>
          <p:nvPr>
            <p:custDataLst>
              <p:tags r:id="rId4"/>
            </p:custDataLst>
          </p:nvPr>
        </p:nvGraphicFramePr>
        <p:xfrm>
          <a:off x="422592" y="1247140"/>
          <a:ext cx="11331575" cy="4098925"/>
        </p:xfrm>
        <a:graphic>
          <a:graphicData uri="http://schemas.openxmlformats.org/drawingml/2006/table">
            <a:tbl>
              <a:tblPr firstRow="1" bandRow="1">
                <a:tableStyleId>{5940675A-B579-460E-94D1-54222C63F5DA}</a:tableStyleId>
              </a:tblPr>
              <a:tblGrid>
                <a:gridCol w="1358265"/>
                <a:gridCol w="3496310"/>
                <a:gridCol w="6477000"/>
              </a:tblGrid>
              <a:tr h="1124585">
                <a:tc>
                  <a:txBody>
                    <a:bodyPr vert="horz" wrap="square"/>
                    <a:lstStyle/>
                    <a:p>
                      <a:pPr indent="0" algn="ctr" fontAlgn="auto">
                        <a:lnSpc>
                          <a:spcPct val="150000"/>
                        </a:lnSpc>
                        <a:buNone/>
                      </a:pPr>
                      <a:r>
                        <a:rPr lang="en-US" sz="2800" b="0">
                          <a:solidFill>
                            <a:srgbClr val="000000"/>
                          </a:solidFill>
                          <a:latin typeface="微软雅黑" panose="020b0503020204020204" pitchFamily="34" charset="-122"/>
                          <a:ea typeface="微软雅黑" panose="020b0503020204020204" pitchFamily="34" charset="-122"/>
                          <a:cs typeface="NEU-BZ-S92" charset="0"/>
                        </a:rPr>
                        <a:t> </a:t>
                      </a:r>
                      <a:endParaRPr lang="en-US" altLang="en-US" sz="28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gridSpan="2">
                  <a:txBody>
                    <a:bodyPr vert="horz" wrap="square"/>
                    <a:lstStyle/>
                    <a:p>
                      <a:pPr indent="0" algn="ctr" fontAlgn="auto">
                        <a:lnSpc>
                          <a:spcPct val="150000"/>
                        </a:lnSpc>
                        <a:buNone/>
                      </a:pPr>
                      <a:r>
                        <a:rPr lang="en-US" sz="2800" b="0">
                          <a:solidFill>
                            <a:srgbClr val="000000"/>
                          </a:solidFill>
                          <a:latin typeface="微软雅黑" panose="020b0503020204020204" pitchFamily="34" charset="-122"/>
                          <a:ea typeface="微软雅黑" panose="020b0503020204020204" pitchFamily="34" charset="-122"/>
                          <a:cs typeface="NEU-BZ-S92" charset="0"/>
                        </a:rPr>
                        <a:t>注意点</a:t>
                      </a:r>
                      <a:endParaRPr lang="en-US" altLang="en-US" sz="28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hMerge="1">
                  <a:txBody>
                    <a:bodyPr vert="horz" wrap="square"/>
                    <a:lstStyle/>
                    <a:p/>
                  </a:txBody>
                  <a:tcPr>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tcPr>
                </a:tc>
              </a:tr>
              <a:tr h="1487170">
                <a:tc>
                  <a:txBody>
                    <a:bodyPr vert="horz" wrap="square"/>
                    <a:lstStyle/>
                    <a:p>
                      <a:pPr indent="0" algn="ctr" fontAlgn="auto">
                        <a:lnSpc>
                          <a:spcPct val="150000"/>
                        </a:lnSpc>
                        <a:buNone/>
                      </a:pPr>
                      <a:r>
                        <a:rPr lang="en-US" sz="2800" b="0">
                          <a:solidFill>
                            <a:srgbClr val="000000"/>
                          </a:solidFill>
                          <a:latin typeface="微软雅黑" panose="020b0503020204020204" pitchFamily="34" charset="-122"/>
                          <a:ea typeface="微软雅黑" panose="020b0503020204020204" pitchFamily="34" charset="-122"/>
                          <a:cs typeface="NEU-BZ-S92" charset="0"/>
                        </a:rPr>
                        <a:t>权利</a:t>
                      </a:r>
                      <a:endParaRPr lang="en-US" altLang="en-US" sz="28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rowSpan="2">
                  <a:txBody>
                    <a:bodyPr vert="horz" wrap="square"/>
                    <a:lstStyle/>
                    <a:p>
                      <a:pPr indent="0" algn="ctr" fontAlgn="auto">
                        <a:lnSpc>
                          <a:spcPct val="150000"/>
                        </a:lnSpc>
                        <a:buNone/>
                      </a:pPr>
                      <a:r>
                        <a:rPr lang="en-US" sz="28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法定(不能随意扩大或缩小)。</a:t>
                      </a:r>
                      <a:endParaRPr lang="en-US" altLang="en-US" sz="28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fontAlgn="auto">
                        <a:lnSpc>
                          <a:spcPct val="150000"/>
                        </a:lnSpc>
                        <a:buNone/>
                      </a:pPr>
                      <a:r>
                        <a:rPr lang="en-US" sz="28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不可非法剥夺(可依法剥夺、可放弃)。</a:t>
                      </a:r>
                      <a:endParaRPr lang="en-US" altLang="en-US" sz="28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50800" marR="5080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r h="1487170">
                <a:tc>
                  <a:txBody>
                    <a:bodyPr vert="horz" wrap="square"/>
                    <a:lstStyle/>
                    <a:p>
                      <a:pPr indent="0" algn="ctr" fontAlgn="auto">
                        <a:lnSpc>
                          <a:spcPct val="150000"/>
                        </a:lnSpc>
                        <a:buNone/>
                      </a:pPr>
                      <a:r>
                        <a:rPr lang="en-US" sz="2800" b="0">
                          <a:solidFill>
                            <a:srgbClr val="000000"/>
                          </a:solidFill>
                          <a:latin typeface="微软雅黑" panose="020b0503020204020204" pitchFamily="34" charset="-122"/>
                          <a:ea typeface="微软雅黑" panose="020b0503020204020204" pitchFamily="34" charset="-122"/>
                          <a:cs typeface="NEU-BZ-S92" charset="0"/>
                        </a:rPr>
                        <a:t>义务</a:t>
                      </a:r>
                      <a:endParaRPr lang="en-US" altLang="en-US" sz="28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vMerge="1">
                  <a:txBody>
                    <a:bodyPr vert="horz" wrap="square"/>
                    <a:lstStyle/>
                    <a:p/>
                  </a:txBody>
                  <a:tcP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B w="12700" cap="flat" cmpd="sng">
                      <a:solidFill>
                        <a:srgbClr val="333333"/>
                      </a:solidFill>
                      <a:prstDash val="solid"/>
                      <a:headEnd type="none" w="med" len="med"/>
                      <a:tailEnd type="none" w="med" len="med"/>
                    </a:lnB>
                  </a:tcPr>
                </a:tc>
                <a:tc>
                  <a:txBody>
                    <a:bodyPr vert="horz" wrap="square"/>
                    <a:lstStyle/>
                    <a:p>
                      <a:pPr indent="0" fontAlgn="auto">
                        <a:lnSpc>
                          <a:spcPct val="150000"/>
                        </a:lnSpc>
                        <a:buNone/>
                      </a:pPr>
                      <a:r>
                        <a:rPr lang="en-US" sz="28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不容推卸(不能放弃或转让)。</a:t>
                      </a:r>
                      <a:endParaRPr lang="en-US" altLang="en-US" sz="28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50800" marR="5080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bl>
          </a:graphicData>
        </a:graphic>
      </p:graphicFrame>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标题 2"/>
          <p:cNvSpPr>
            <a:spLocks noGrp="1"/>
          </p:cNvSpPr>
          <p:nvPr>
            <p:ph type="title"/>
            <p:custDataLst>
              <p:tags r:id="rId3"/>
            </p:custDataLst>
          </p:nvPr>
        </p:nvSpPr>
        <p:spPr>
          <a:xfrm>
            <a:off x="239138" y="186280"/>
            <a:ext cx="11515730" cy="478155"/>
          </a:xfrm>
        </p:spPr>
        <p:txBody>
          <a:bodyPr/>
          <a:lstStyle/>
          <a:p>
            <a:r>
              <a:rPr lang="zh-CN" altLang="en-US" sz="2800" b="1">
                <a:latin typeface="微软雅黑" panose="020b0503020204020204" pitchFamily="34" charset="-122"/>
                <a:ea typeface="微软雅黑" panose="020b0503020204020204" pitchFamily="34" charset="-122"/>
                <a:cs typeface="微软雅黑" panose="020b0503020204020204" pitchFamily="34" charset="-122"/>
              </a:rPr>
              <a:t>2.我国公民参与政治生活的基本原则</a:t>
            </a:r>
            <a:r>
              <a:rPr lang="zh-CN" altLang="en-US" sz="2800">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40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[2020浙江1月选考第16题]</a:t>
            </a:r>
            <a:endParaRPr lang="zh-CN" altLang="en-US" sz="2400">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p:txBody>
      </p:sp>
      <p:graphicFrame>
        <p:nvGraphicFramePr>
          <p:cNvPr id="4" name="表格 3"/>
          <p:cNvGraphicFramePr>
            <a:graphicFrameLocks noGrp="1"/>
          </p:cNvGraphicFramePr>
          <p:nvPr>
            <p:custDataLst>
              <p:tags r:id="rId4"/>
            </p:custDataLst>
          </p:nvPr>
        </p:nvGraphicFramePr>
        <p:xfrm>
          <a:off x="279400" y="631825"/>
          <a:ext cx="11026775" cy="5862320"/>
        </p:xfrm>
        <a:graphic>
          <a:graphicData uri="http://schemas.openxmlformats.org/drawingml/2006/table">
            <a:tbl>
              <a:tblPr firstRow="1" bandRow="1">
                <a:tableStyleId>{5940675A-B579-460E-94D1-54222C63F5DA}</a:tableStyleId>
              </a:tblPr>
              <a:tblGrid>
                <a:gridCol w="1616710"/>
                <a:gridCol w="1300480"/>
                <a:gridCol w="8109585"/>
              </a:tblGrid>
              <a:tr h="880745">
                <a:tc rowSpan="2">
                  <a:txBody>
                    <a:bodyPr vert="horz" wrap="square"/>
                    <a:lstStyle/>
                    <a:p>
                      <a:pPr indent="0">
                        <a:buNone/>
                      </a:pPr>
                      <a:r>
                        <a:rPr lang="en-US" sz="2400" b="0">
                          <a:solidFill>
                            <a:srgbClr val="000000"/>
                          </a:solidFill>
                          <a:latin typeface="微软雅黑" panose="020b0503020204020204" pitchFamily="34" charset="-122"/>
                          <a:ea typeface="微软雅黑" panose="020b0503020204020204" pitchFamily="34" charset="-122"/>
                          <a:cs typeface="NEU-BZ-S92" charset="0"/>
                        </a:rPr>
                        <a:t>坚持公民在法律面前一律平等的原则</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lgn="ctr">
                        <a:buNone/>
                      </a:pPr>
                      <a:r>
                        <a:rPr lang="en-US" sz="2400" b="0">
                          <a:solidFill>
                            <a:srgbClr val="000000"/>
                          </a:solidFill>
                          <a:latin typeface="微软雅黑" panose="020b0503020204020204" pitchFamily="34" charset="-122"/>
                          <a:ea typeface="微软雅黑" panose="020b0503020204020204" pitchFamily="34" charset="-122"/>
                          <a:cs typeface="NEU-BZ-S92" charset="0"/>
                        </a:rPr>
                        <a:t>表现</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平等是社会主义法律的基本属性。我国公民平等地享有权利,平等地履行义务,平等地适用法律。</a:t>
                      </a:r>
                      <a:endParaRPr lang="en-US"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r h="1457325">
                <a:tc vMerge="1">
                  <a:txBody>
                    <a:bodyPr vert="horz" wrap="square"/>
                    <a:lstStyle/>
                    <a:p/>
                  </a:txBody>
                  <a:tcP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B w="12700" cap="flat" cmpd="sng">
                      <a:solidFill>
                        <a:srgbClr val="333333"/>
                      </a:solidFill>
                      <a:prstDash val="solid"/>
                      <a:headEnd type="none" w="med" len="med"/>
                      <a:tailEnd type="none" w="med" len="med"/>
                    </a:lnB>
                  </a:tcPr>
                </a:tc>
                <a:tc>
                  <a:txBody>
                    <a:bodyPr vert="horz" wrap="square"/>
                    <a:lstStyle/>
                    <a:p>
                      <a:pPr indent="0" algn="ctr">
                        <a:buNone/>
                      </a:pPr>
                      <a:r>
                        <a:rPr lang="en-US" sz="2400" b="0">
                          <a:solidFill>
                            <a:srgbClr val="000000"/>
                          </a:solidFill>
                          <a:latin typeface="微软雅黑" panose="020b0503020204020204" pitchFamily="34" charset="-122"/>
                          <a:ea typeface="微软雅黑" panose="020b0503020204020204" pitchFamily="34" charset="-122"/>
                          <a:cs typeface="NEU-BZ-S92" charset="0"/>
                        </a:rPr>
                        <a:t>具体要求</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①公民在享有权利与履行义务方面一律平等。②国家在保护公民的合法权利和依法实施处罚方面,对任何公民一律平等。③任何组织和个人都不得有超越宪法和法律的特权。</a:t>
                      </a:r>
                      <a:endParaRPr lang="en-US"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r h="2202815">
                <a:tc rowSpan="2">
                  <a:txBody>
                    <a:bodyPr vert="horz" wrap="square"/>
                    <a:lstStyle/>
                    <a:p>
                      <a:pPr indent="0">
                        <a:buNone/>
                      </a:pPr>
                      <a:r>
                        <a:rPr lang="en-US" sz="2400" b="0">
                          <a:solidFill>
                            <a:srgbClr val="000000"/>
                          </a:solidFill>
                          <a:latin typeface="微软雅黑" panose="020b0503020204020204" pitchFamily="34" charset="-122"/>
                          <a:ea typeface="微软雅黑" panose="020b0503020204020204" pitchFamily="34" charset="-122"/>
                          <a:cs typeface="NEU-BZ-S92" charset="0"/>
                        </a:rPr>
                        <a:t>坚持权利与义务统一的原则</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lgn="ctr">
                        <a:buNone/>
                      </a:pPr>
                      <a:r>
                        <a:rPr lang="en-US" sz="2400" b="0">
                          <a:solidFill>
                            <a:srgbClr val="000000"/>
                          </a:solidFill>
                          <a:latin typeface="微软雅黑" panose="020b0503020204020204" pitchFamily="34" charset="-122"/>
                          <a:ea typeface="微软雅黑" panose="020b0503020204020204" pitchFamily="34" charset="-122"/>
                          <a:cs typeface="NEU-BZ-S92" charset="0"/>
                        </a:rPr>
                        <a:t>二者关系</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①在我国,公民的权利与义务是统一的,二者不可分离。②权利与义务在法律关系上是相对应而存在的,权利与义务都是实现人民利益的手段和途径。③公民在法律上既是权利的主体,又是义务的主体。④权利的实现需要义务的履行,义务的履行确保权利的实现。</a:t>
                      </a:r>
                      <a:endParaRPr lang="en-US"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r h="1321435">
                <a:tc vMerge="1">
                  <a:txBody>
                    <a:bodyPr vert="horz" wrap="square"/>
                    <a:lstStyle/>
                    <a:p/>
                  </a:txBody>
                  <a:tcP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B w="12700" cap="flat" cmpd="sng">
                      <a:solidFill>
                        <a:srgbClr val="333333"/>
                      </a:solidFill>
                      <a:prstDash val="solid"/>
                      <a:headEnd type="none" w="med" len="med"/>
                      <a:tailEnd type="none" w="med" len="med"/>
                    </a:lnB>
                  </a:tcPr>
                </a:tc>
                <a:tc>
                  <a:txBody>
                    <a:bodyPr vert="horz" wrap="square"/>
                    <a:lstStyle/>
                    <a:p>
                      <a:pPr indent="0" algn="ctr">
                        <a:buNone/>
                      </a:pPr>
                      <a:r>
                        <a:rPr lang="en-US" sz="2400" b="0">
                          <a:solidFill>
                            <a:srgbClr val="000000"/>
                          </a:solidFill>
                          <a:latin typeface="微软雅黑" panose="020b0503020204020204" pitchFamily="34" charset="-122"/>
                          <a:ea typeface="微软雅黑" panose="020b0503020204020204" pitchFamily="34" charset="-122"/>
                          <a:cs typeface="NEU-BZ-S92" charset="0"/>
                        </a:rPr>
                        <a:t>具体要求</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一方面,要树立权利意识,珍惜公民权利。我们既要依法行使自己的权利,又要尊重他人的权利。另一方面,要树立义务意识,自觉履行公民义务。</a:t>
                      </a:r>
                      <a:endParaRPr lang="en-US"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bl>
          </a:graphicData>
        </a:graphic>
      </p:graphicFrame>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graphicFrame>
        <p:nvGraphicFramePr>
          <p:cNvPr id="12297" name="对象 12296"/>
          <p:cNvGraphicFramePr>
            <a:graphicFrameLocks noChangeAspect="1"/>
          </p:cNvGraphicFramePr>
          <p:nvPr>
            <p:custDataLst>
              <p:tags r:id="rId3"/>
            </p:custDataLst>
          </p:nvPr>
        </p:nvGraphicFramePr>
        <p:xfrm>
          <a:off x="106045" y="494030"/>
          <a:ext cx="12085955" cy="6078855"/>
        </p:xfrm>
        <a:graphic>
          <a:graphicData uri="http://schemas.openxmlformats.org/presentationml/2006/ole">
            <mc:AlternateContent>
              <mc:Choice xmlns:v="urn:schemas-microsoft-com:vml" Requires="v">
                <p:oleObj spid="_x0000_s1038" r:id="rId4" imgW="10801350" imgH="4943475" progId="Word.Document.8">
                  <p:embed/>
                </p:oleObj>
              </mc:Choice>
              <mc:Fallback>
                <p:oleObj r:id="rId4" imgW="10801350" imgH="4943475" progId="Word.Document.8">
                  <p:embed/>
                  <p:pic>
                    <p:nvPicPr>
                      <p:cNvPr id="0" name="OLE substitute image"/>
                      <p:cNvPicPr/>
                      <p:nvPr/>
                    </p:nvPicPr>
                    <p:blipFill>
                      <a:blip r:embed="rId5"/>
                      <a:stretch>
                        <a:fillRect/>
                      </a:stretch>
                    </p:blipFill>
                    <p:spPr>
                      <a:xfrm>
                        <a:off x="106045" y="494030"/>
                        <a:ext cx="12085955" cy="6078855"/>
                      </a:xfrm>
                      <a:prstGeom prst="rect">
                        <a:avLst/>
                      </a:prstGeom>
                      <a:noFill/>
                      <a:ln w="38100">
                        <a:noFill/>
                        <a:miter/>
                      </a:ln>
                    </p:spPr>
                  </p:pic>
                </p:oleObj>
              </mc:Fallback>
            </mc:AlternateContent>
          </a:graphicData>
        </a:graphic>
      </p:graphicFrame>
    </p:spTree>
  </p:cSld>
  <p:clrMapOvr>
    <a:masterClrMapping/>
  </p:clrMapOvr>
  <p:transition/>
  <p:timing/>
</p:sld>
</file>

<file path=ppt/slides/slide3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graphicFrame>
        <p:nvGraphicFramePr>
          <p:cNvPr id="9" name="表格 8"/>
          <p:cNvGraphicFramePr>
            <a:graphicFrameLocks noGrp="1"/>
          </p:cNvGraphicFramePr>
          <p:nvPr>
            <p:custDataLst>
              <p:tags r:id="rId3"/>
            </p:custDataLst>
          </p:nvPr>
        </p:nvGraphicFramePr>
        <p:xfrm>
          <a:off x="330200" y="1403985"/>
          <a:ext cx="10955655" cy="4536440"/>
        </p:xfrm>
        <a:graphic>
          <a:graphicData uri="http://schemas.openxmlformats.org/drawingml/2006/table">
            <a:tbl>
              <a:tblPr firstRow="1" bandRow="1">
                <a:tableStyleId>{5940675A-B579-460E-94D1-54222C63F5DA}</a:tableStyleId>
              </a:tblPr>
              <a:tblGrid>
                <a:gridCol w="1534160"/>
                <a:gridCol w="1477645"/>
                <a:gridCol w="7943850"/>
              </a:tblGrid>
              <a:tr h="1893570">
                <a:tc rowSpan="2">
                  <a:txBody>
                    <a:bodyPr vert="horz" wrap="square"/>
                    <a:lstStyle/>
                    <a:p>
                      <a:pPr fontAlgn="auto">
                        <a:lnSpc>
                          <a:spcPct val="150000"/>
                        </a:lnSpc>
                        <a:buNone/>
                      </a:pPr>
                      <a:endParaRPr lang="zh-CN" altLang="en-US" sz="2400">
                        <a:latin typeface="微软雅黑" panose="020b0503020204020204" pitchFamily="34" charset="-122"/>
                        <a:ea typeface="微软雅黑" panose="020b0503020204020204" pitchFamily="34" charset="-122"/>
                      </a:endParaRPr>
                    </a:p>
                    <a:p>
                      <a:pPr fontAlgn="auto">
                        <a:lnSpc>
                          <a:spcPct val="150000"/>
                        </a:lnSpc>
                        <a:buNone/>
                      </a:pPr>
                      <a:endParaRPr lang="zh-CN" altLang="en-US" sz="2400">
                        <a:latin typeface="微软雅黑" panose="020b0503020204020204" pitchFamily="34" charset="-122"/>
                        <a:ea typeface="微软雅黑" panose="020b0503020204020204" pitchFamily="34" charset="-122"/>
                      </a:endParaRPr>
                    </a:p>
                    <a:p>
                      <a:pPr fontAlgn="auto">
                        <a:lnSpc>
                          <a:spcPct val="150000"/>
                        </a:lnSpc>
                        <a:buNone/>
                      </a:pPr>
                      <a:r>
                        <a:rPr lang="zh-CN" altLang="en-US" sz="2400">
                          <a:latin typeface="微软雅黑" panose="020b0503020204020204" pitchFamily="34" charset="-122"/>
                          <a:ea typeface="微软雅黑" panose="020b0503020204020204" pitchFamily="34" charset="-122"/>
                        </a:rPr>
                        <a:t>坚持个人利益与国家利益相结合的原则</a:t>
                      </a:r>
                      <a:endParaRPr lang="zh-CN" altLang="en-US" sz="2400">
                        <a:latin typeface="微软雅黑" panose="020b0503020204020204" pitchFamily="34" charset="-122"/>
                        <a:ea typeface="微软雅黑" panose="020b0503020204020204" pitchFamily="34" charset="-122"/>
                      </a:endParaRP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tc>
                  <a:txBody>
                    <a:bodyPr vert="horz" wrap="square"/>
                    <a:lstStyle/>
                    <a:p>
                      <a:pPr fontAlgn="auto">
                        <a:lnSpc>
                          <a:spcPct val="150000"/>
                        </a:lnSpc>
                        <a:buNone/>
                      </a:pPr>
                      <a:endParaRPr lang="zh-CN" altLang="en-US" sz="2400">
                        <a:latin typeface="微软雅黑" panose="020b0503020204020204" pitchFamily="34" charset="-122"/>
                        <a:ea typeface="微软雅黑" panose="020b0503020204020204" pitchFamily="34" charset="-122"/>
                      </a:endParaRPr>
                    </a:p>
                    <a:p>
                      <a:pPr fontAlgn="auto">
                        <a:lnSpc>
                          <a:spcPct val="150000"/>
                        </a:lnSpc>
                        <a:buNone/>
                      </a:pPr>
                      <a:r>
                        <a:rPr lang="zh-CN" altLang="en-US" sz="2400">
                          <a:latin typeface="微软雅黑" panose="020b0503020204020204" pitchFamily="34" charset="-122"/>
                          <a:ea typeface="微软雅黑" panose="020b0503020204020204" pitchFamily="34" charset="-122"/>
                        </a:rPr>
                        <a:t>二者关系</a:t>
                      </a:r>
                      <a:endParaRPr lang="zh-CN" altLang="en-US" sz="2400">
                        <a:latin typeface="微软雅黑" panose="020b0503020204020204" pitchFamily="34" charset="-122"/>
                        <a:ea typeface="微软雅黑" panose="020b0503020204020204" pitchFamily="34" charset="-122"/>
                      </a:endParaRP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tc>
                  <a:txBody>
                    <a:bodyPr vert="horz" wrap="square"/>
                    <a:lstStyle/>
                    <a:p>
                      <a:pPr fontAlgn="auto">
                        <a:lnSpc>
                          <a:spcPct val="150000"/>
                        </a:lnSpc>
                        <a:buNone/>
                      </a:pPr>
                      <a:endParaRPr lang="zh-CN" altLang="en-US" sz="24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buNone/>
                      </a:pPr>
                      <a:r>
                        <a:rPr lang="zh-CN" altLang="en-US" sz="2400">
                          <a:latin typeface="微软雅黑" panose="020b0503020204020204" pitchFamily="34" charset="-122"/>
                          <a:ea typeface="微软雅黑" panose="020b0503020204020204" pitchFamily="34" charset="-122"/>
                          <a:cs typeface="微软雅黑" panose="020b0503020204020204" pitchFamily="34" charset="-122"/>
                        </a:rPr>
                        <a:t>在我国,国家与公民个人的利益在根本上是一致的,但在某些具体利益上存在差别。</a:t>
                      </a:r>
                      <a:endParaRPr lang="zh-CN" altLang="en-US" sz="2400">
                        <a:latin typeface="微软雅黑" panose="020b0503020204020204" pitchFamily="34" charset="-122"/>
                        <a:ea typeface="微软雅黑" panose="020b0503020204020204" pitchFamily="34" charset="-122"/>
                        <a:cs typeface="微软雅黑" panose="020b0503020204020204" pitchFamily="34" charset="-122"/>
                      </a:endParaRP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tr>
              <a:tr h="2642870">
                <a:tc vMerge="1">
                  <a:txBody>
                    <a:bodyPr vert="horz" wrap="square"/>
                    <a:lstStyle/>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tc>
                  <a:txBody>
                    <a:bodyPr vert="horz" wrap="square"/>
                    <a:lstStyle/>
                    <a:p>
                      <a:pPr fontAlgn="auto">
                        <a:lnSpc>
                          <a:spcPct val="150000"/>
                        </a:lnSpc>
                        <a:buNone/>
                      </a:pPr>
                      <a:endParaRPr lang="zh-CN" altLang="en-US" sz="2400">
                        <a:latin typeface="微软雅黑" panose="020b0503020204020204" pitchFamily="34" charset="-122"/>
                        <a:ea typeface="微软雅黑" panose="020b0503020204020204" pitchFamily="34" charset="-122"/>
                      </a:endParaRPr>
                    </a:p>
                    <a:p>
                      <a:pPr fontAlgn="auto">
                        <a:lnSpc>
                          <a:spcPct val="150000"/>
                        </a:lnSpc>
                        <a:buNone/>
                      </a:pPr>
                      <a:endParaRPr lang="zh-CN" altLang="en-US" sz="2400">
                        <a:latin typeface="微软雅黑" panose="020b0503020204020204" pitchFamily="34" charset="-122"/>
                        <a:ea typeface="微软雅黑" panose="020b0503020204020204" pitchFamily="34" charset="-122"/>
                      </a:endParaRPr>
                    </a:p>
                    <a:p>
                      <a:pPr fontAlgn="auto">
                        <a:lnSpc>
                          <a:spcPct val="150000"/>
                        </a:lnSpc>
                        <a:buNone/>
                      </a:pPr>
                      <a:r>
                        <a:rPr lang="zh-CN" altLang="en-US" sz="2400">
                          <a:latin typeface="微软雅黑" panose="020b0503020204020204" pitchFamily="34" charset="-122"/>
                          <a:ea typeface="微软雅黑" panose="020b0503020204020204" pitchFamily="34" charset="-122"/>
                        </a:rPr>
                        <a:t>具体要求</a:t>
                      </a:r>
                      <a:endParaRPr lang="zh-CN" altLang="en-US" sz="2400">
                        <a:latin typeface="微软雅黑" panose="020b0503020204020204" pitchFamily="34" charset="-122"/>
                        <a:ea typeface="微软雅黑" panose="020b0503020204020204" pitchFamily="34" charset="-122"/>
                      </a:endParaRP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tc>
                  <a:txBody>
                    <a:bodyPr vert="horz" wrap="square"/>
                    <a:lstStyle/>
                    <a:p>
                      <a:pPr fontAlgn="auto">
                        <a:lnSpc>
                          <a:spcPct val="150000"/>
                        </a:lnSpc>
                        <a:buNone/>
                      </a:pPr>
                      <a:r>
                        <a:rPr lang="zh-CN" altLang="en-US" sz="2400">
                          <a:latin typeface="微软雅黑" panose="020b0503020204020204" pitchFamily="34" charset="-122"/>
                          <a:ea typeface="微软雅黑" panose="020b0503020204020204" pitchFamily="34" charset="-122"/>
                          <a:cs typeface="微软雅黑" panose="020b0503020204020204" pitchFamily="34" charset="-122"/>
                        </a:rPr>
                        <a:t>①国家尊重和保障公民个人的合法权益。公民在行使权利与履行义务时,要把国家利益与个人利益结合起来。②当个人利益与国家利益发生矛盾时,个人利益要服从国家利益。</a:t>
                      </a:r>
                      <a:endParaRPr lang="zh-CN" altLang="en-US" sz="2400">
                        <a:latin typeface="微软雅黑" panose="020b0503020204020204" pitchFamily="34" charset="-122"/>
                        <a:ea typeface="微软雅黑" panose="020b0503020204020204" pitchFamily="34" charset="-122"/>
                        <a:cs typeface="微软雅黑" panose="020b0503020204020204" pitchFamily="34" charset="-122"/>
                      </a:endParaRP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tr>
            </a:tbl>
          </a:graphicData>
        </a:graphic>
      </p:graphicFrame>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3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标题 2"/>
          <p:cNvSpPr>
            <a:spLocks noGrp="1"/>
          </p:cNvSpPr>
          <p:nvPr>
            <p:ph type="title"/>
            <p:custDataLst>
              <p:tags r:id="rId3"/>
            </p:custDataLst>
          </p:nvPr>
        </p:nvSpPr>
        <p:spPr>
          <a:xfrm>
            <a:off x="339468" y="392655"/>
            <a:ext cx="11515730" cy="5262245"/>
          </a:xfrm>
        </p:spPr>
        <p:txBody>
          <a:bodyPr/>
          <a:lstStyle/>
          <a:p>
            <a:pPr fontAlgn="auto">
              <a:lnSpc>
                <a:spcPct val="150000"/>
              </a:lnSpc>
            </a:pPr>
            <a:r>
              <a:rPr lang="zh-CN" altLang="en-US" sz="28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特别提醒</a:t>
            </a:r>
            <a:r>
              <a:rPr lang="zh-CN" altLang="en-US" sz="2800">
                <a:latin typeface="微软雅黑" panose="020b0503020204020204" pitchFamily="34" charset="-122"/>
                <a:ea typeface="微软雅黑" panose="020b0503020204020204" pitchFamily="34" charset="-122"/>
                <a:cs typeface="微软雅黑" panose="020b0503020204020204" pitchFamily="34" charset="-122"/>
              </a:rPr>
              <a:t> 　公民在法律面前一律平等,一是指在法律实施上的平等,而不是在立法上的平等,因为法律具有阶级性;二是指机会均等,平等≠平均,不是指所有公民享有同样的权利,因为每个公民的社会地位和社会角色不同。</a:t>
            </a:r>
            <a:br>
              <a:rPr lang="zh-CN" altLang="en-US" sz="2800">
                <a:latin typeface="微软雅黑" panose="020b0503020204020204" pitchFamily="34" charset="-122"/>
                <a:ea typeface="微软雅黑" panose="020b0503020204020204" pitchFamily="34" charset="-122"/>
                <a:cs typeface="微软雅黑" panose="020b0503020204020204" pitchFamily="34" charset="-122"/>
              </a:rPr>
            </a:br>
            <a:r>
              <a:rPr lang="zh-CN" altLang="en-US" sz="2800" b="1">
                <a:latin typeface="微软雅黑" panose="020b0503020204020204" pitchFamily="34" charset="-122"/>
                <a:ea typeface="微软雅黑" panose="020b0503020204020204" pitchFamily="34" charset="-122"/>
                <a:cs typeface="微软雅黑" panose="020b0503020204020204" pitchFamily="34" charset="-122"/>
              </a:rPr>
              <a:t>3.我国公民参与政治生活的主要内容</a:t>
            </a:r>
            <a:br>
              <a:rPr lang="zh-CN" altLang="en-US" sz="2800" b="1">
                <a:latin typeface="微软雅黑" panose="020b0503020204020204" pitchFamily="34" charset="-122"/>
                <a:ea typeface="微软雅黑" panose="020b0503020204020204" pitchFamily="34" charset="-122"/>
                <a:cs typeface="微软雅黑" panose="020b0503020204020204" pitchFamily="34" charset="-122"/>
              </a:rPr>
            </a:br>
            <a:r>
              <a:rPr lang="zh-CN" altLang="en-US" sz="2800">
                <a:latin typeface="微软雅黑" panose="020b0503020204020204" pitchFamily="34" charset="-122"/>
                <a:ea typeface="微软雅黑" panose="020b0503020204020204" pitchFamily="34" charset="-122"/>
                <a:cs typeface="微软雅黑" panose="020b0503020204020204" pitchFamily="34" charset="-122"/>
              </a:rPr>
              <a:t>(1)行使政治权利,履行政治义务。 </a:t>
            </a:r>
            <a:br>
              <a:rPr lang="zh-CN" altLang="en-US" sz="2800">
                <a:latin typeface="微软雅黑" panose="020b0503020204020204" pitchFamily="34" charset="-122"/>
                <a:ea typeface="微软雅黑" panose="020b0503020204020204" pitchFamily="34" charset="-122"/>
                <a:cs typeface="微软雅黑" panose="020b0503020204020204" pitchFamily="34" charset="-122"/>
              </a:rPr>
            </a:br>
            <a:r>
              <a:rPr lang="zh-CN" altLang="en-US" sz="2800">
                <a:latin typeface="微软雅黑" panose="020b0503020204020204" pitchFamily="34" charset="-122"/>
                <a:ea typeface="微软雅黑" panose="020b0503020204020204" pitchFamily="34" charset="-122"/>
                <a:cs typeface="微软雅黑" panose="020b0503020204020204" pitchFamily="34" charset="-122"/>
              </a:rPr>
              <a:t>(2)参与社会公共管理活动。</a:t>
            </a:r>
            <a:br>
              <a:rPr lang="zh-CN" altLang="en-US" sz="2800">
                <a:latin typeface="微软雅黑" panose="020b0503020204020204" pitchFamily="34" charset="-122"/>
                <a:ea typeface="微软雅黑" panose="020b0503020204020204" pitchFamily="34" charset="-122"/>
                <a:cs typeface="微软雅黑" panose="020b0503020204020204" pitchFamily="34" charset="-122"/>
              </a:rPr>
            </a:br>
            <a:r>
              <a:rPr lang="zh-CN" altLang="en-US" sz="2800">
                <a:latin typeface="微软雅黑" panose="020b0503020204020204" pitchFamily="34" charset="-122"/>
                <a:ea typeface="微软雅黑" panose="020b0503020204020204" pitchFamily="34" charset="-122"/>
                <a:cs typeface="微软雅黑" panose="020b0503020204020204" pitchFamily="34" charset="-122"/>
              </a:rPr>
              <a:t>(3)参与社会主义民主政治建设。 </a:t>
            </a:r>
            <a:br>
              <a:rPr lang="zh-CN" altLang="en-US" sz="2800">
                <a:latin typeface="微软雅黑" panose="020b0503020204020204" pitchFamily="34" charset="-122"/>
                <a:ea typeface="微软雅黑" panose="020b0503020204020204" pitchFamily="34" charset="-122"/>
                <a:cs typeface="微软雅黑" panose="020b0503020204020204" pitchFamily="34" charset="-122"/>
              </a:rPr>
            </a:br>
            <a:r>
              <a:rPr lang="zh-CN" altLang="en-US" sz="2800">
                <a:latin typeface="微软雅黑" panose="020b0503020204020204" pitchFamily="34" charset="-122"/>
                <a:ea typeface="微软雅黑" panose="020b0503020204020204" pitchFamily="34" charset="-122"/>
                <a:cs typeface="微软雅黑" panose="020b0503020204020204" pitchFamily="34" charset="-122"/>
              </a:rPr>
              <a:t>(4)关注我国在国际社会中的地位和作用。</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3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9706" name="矩形 1"/>
          <p:cNvSpPr>
            <a:spLocks noChangeAspect="1"/>
          </p:cNvSpPr>
          <p:nvPr>
            <p:custDataLst>
              <p:tags r:id="rId3"/>
            </p:custDataLst>
          </p:nvPr>
        </p:nvSpPr>
        <p:spPr>
          <a:xfrm>
            <a:off x="124460" y="78105"/>
            <a:ext cx="12067540" cy="6268085"/>
          </a:xfrm>
          <a:prstGeom prst="rect">
            <a:avLst/>
          </a:prstGeom>
          <a:noFill/>
          <a:ln w="9525">
            <a:noFill/>
          </a:ln>
        </p:spPr>
        <p:txBody>
          <a:bodyPr wrap="square" lIns="108819" tIns="54409" rIns="108819" bIns="54409">
            <a:spAutoFit/>
          </a:bodyPr>
          <a:lstStyle/>
          <a:p>
            <a:pPr defTabSz="0">
              <a:lnSpc>
                <a:spcPct val="110000"/>
              </a:lnSpc>
              <a:spcBef>
                <a:spcPct val="0"/>
              </a:spcBef>
              <a:spcAft>
                <a:spcPct val="0"/>
              </a:spcAft>
              <a:tabLst>
                <a:tab pos="1224280"/>
                <a:tab pos="2202180"/>
                <a:tab pos="3021330"/>
                <a:tab pos="3835400"/>
              </a:tabLst>
            </a:pPr>
            <a:r>
              <a:rPr lang="en-US" sz="2400">
                <a:solidFill>
                  <a:srgbClr val="000000"/>
                </a:solidFill>
                <a:latin typeface="黑体" panose="02010609060101010101" charset="-122"/>
                <a:ea typeface="黑体" panose="02010609060101010101" charset="-122"/>
                <a:sym typeface="+mn-ea"/>
              </a:rPr>
              <a:t> </a:t>
            </a:r>
            <a:r>
              <a:rPr sz="2800">
                <a:solidFill>
                  <a:srgbClr val="000000"/>
                </a:solidFill>
                <a:latin typeface="黑体" panose="02010609060101010101" charset="-122"/>
                <a:ea typeface="黑体" panose="02010609060101010101" charset="-122"/>
                <a:sym typeface="+mn-ea"/>
              </a:rPr>
              <a:t>易错辨析</a:t>
            </a:r>
            <a:endParaRPr sz="2800">
              <a:solidFill>
                <a:srgbClr val="000000"/>
              </a:solidFill>
              <a:latin typeface="黑体" panose="02010609060101010101" charset="-122"/>
              <a:ea typeface="黑体" panose="02010609060101010101" charset="-122"/>
              <a:sym typeface="+mn-ea"/>
            </a:endParaRPr>
          </a:p>
          <a:p>
            <a:pPr defTabSz="0">
              <a:lnSpc>
                <a:spcPct val="110000"/>
              </a:lnSpc>
              <a:spcBef>
                <a:spcPct val="0"/>
              </a:spcBef>
              <a:spcAft>
                <a:spcPct val="0"/>
              </a:spcAft>
              <a:tabLst>
                <a:tab pos="1224280"/>
                <a:tab pos="2202180"/>
                <a:tab pos="3021330"/>
                <a:tab pos="3835400"/>
              </a:tabLst>
            </a:pPr>
            <a:r>
              <a:rPr sz="2800">
                <a:solidFill>
                  <a:srgbClr val="FF0000"/>
                </a:solidFill>
                <a:latin typeface="黑体" panose="02010609060101010101" charset="-122"/>
                <a:ea typeface="黑体" panose="02010609060101010101" charset="-122"/>
                <a:sym typeface="+mn-ea"/>
              </a:rPr>
              <a:t>【易错1】人民民主专政的最大特点是人民民主是维护人民根本利益的最广泛、最真实、最管用的民主</a:t>
            </a:r>
            <a:endParaRPr sz="2800">
              <a:solidFill>
                <a:srgbClr val="FF0000"/>
              </a:solidFill>
              <a:latin typeface="黑体" panose="02010609060101010101" charset="-122"/>
              <a:ea typeface="黑体" panose="02010609060101010101" charset="-122"/>
              <a:sym typeface="+mn-ea"/>
            </a:endParaRPr>
          </a:p>
          <a:p>
            <a:pPr defTabSz="0">
              <a:lnSpc>
                <a:spcPct val="110000"/>
              </a:lnSpc>
              <a:spcBef>
                <a:spcPct val="0"/>
              </a:spcBef>
              <a:spcAft>
                <a:spcPct val="0"/>
              </a:spcAft>
              <a:tabLst>
                <a:tab pos="1224280"/>
                <a:tab pos="2202180"/>
                <a:tab pos="3021330"/>
                <a:tab pos="3835400"/>
              </a:tabLst>
            </a:pPr>
            <a:r>
              <a:rPr sz="2800">
                <a:solidFill>
                  <a:srgbClr val="000000"/>
                </a:solidFill>
                <a:latin typeface="黑体" panose="02010609060101010101" charset="-122"/>
                <a:ea typeface="黑体" panose="02010609060101010101" charset="-122"/>
                <a:sym typeface="+mn-ea"/>
              </a:rPr>
              <a:t>分析    人民民主专政的最大特点是人民是国家的主人,拥有管理国家事务、管理经济和文化事业、管理社会事务的权利,对极少数敌对分子实行专政。人民民主是维护人民根本利益的最广泛、最真实、最管用的民主是社会主义民主的特点。</a:t>
            </a:r>
            <a:endParaRPr sz="2800">
              <a:solidFill>
                <a:srgbClr val="000000"/>
              </a:solidFill>
              <a:latin typeface="黑体" panose="02010609060101010101" charset="-122"/>
              <a:ea typeface="黑体" panose="02010609060101010101" charset="-122"/>
              <a:sym typeface="+mn-ea"/>
            </a:endParaRPr>
          </a:p>
          <a:p>
            <a:pPr defTabSz="0">
              <a:lnSpc>
                <a:spcPct val="110000"/>
              </a:lnSpc>
              <a:spcBef>
                <a:spcPct val="0"/>
              </a:spcBef>
              <a:spcAft>
                <a:spcPct val="0"/>
              </a:spcAft>
              <a:tabLst>
                <a:tab pos="1224280"/>
                <a:tab pos="2202180"/>
                <a:tab pos="3021330"/>
                <a:tab pos="3835400"/>
              </a:tabLst>
            </a:pPr>
            <a:r>
              <a:rPr sz="2800">
                <a:solidFill>
                  <a:srgbClr val="FF0000"/>
                </a:solidFill>
                <a:latin typeface="黑体" panose="02010609060101010101" charset="-122"/>
                <a:ea typeface="黑体" panose="02010609060101010101" charset="-122"/>
                <a:sym typeface="+mn-ea"/>
              </a:rPr>
              <a:t>【易错2】人民民主专政的本质是公民当家作主,公民是国家和社会的主人</a:t>
            </a:r>
            <a:endParaRPr sz="2800">
              <a:solidFill>
                <a:srgbClr val="FF0000"/>
              </a:solidFill>
              <a:latin typeface="黑体" panose="02010609060101010101" charset="-122"/>
              <a:ea typeface="黑体" panose="02010609060101010101" charset="-122"/>
              <a:sym typeface="+mn-ea"/>
            </a:endParaRPr>
          </a:p>
          <a:p>
            <a:pPr defTabSz="0">
              <a:lnSpc>
                <a:spcPct val="110000"/>
              </a:lnSpc>
              <a:spcBef>
                <a:spcPct val="0"/>
              </a:spcBef>
              <a:spcAft>
                <a:spcPct val="0"/>
              </a:spcAft>
              <a:tabLst>
                <a:tab pos="1224280"/>
                <a:tab pos="2202180"/>
                <a:tab pos="3021330"/>
                <a:tab pos="3835400"/>
              </a:tabLst>
            </a:pPr>
            <a:r>
              <a:rPr sz="2800">
                <a:solidFill>
                  <a:srgbClr val="000000"/>
                </a:solidFill>
                <a:latin typeface="黑体" panose="02010609060101010101" charset="-122"/>
                <a:ea typeface="黑体" panose="02010609060101010101" charset="-122"/>
                <a:sym typeface="+mn-ea"/>
              </a:rPr>
              <a:t>分析    人民民主专政的本质是人民当家作主,人民是国家和社会的主人。</a:t>
            </a:r>
            <a:endParaRPr sz="2800">
              <a:solidFill>
                <a:srgbClr val="000000"/>
              </a:solidFill>
              <a:latin typeface="黑体" panose="02010609060101010101" charset="-122"/>
              <a:ea typeface="黑体" panose="02010609060101010101" charset="-122"/>
              <a:sym typeface="+mn-ea"/>
            </a:endParaRPr>
          </a:p>
          <a:p>
            <a:pPr defTabSz="0">
              <a:lnSpc>
                <a:spcPct val="110000"/>
              </a:lnSpc>
              <a:spcBef>
                <a:spcPct val="0"/>
              </a:spcBef>
              <a:spcAft>
                <a:spcPct val="0"/>
              </a:spcAft>
              <a:tabLst>
                <a:tab pos="1224280"/>
                <a:tab pos="2202180"/>
                <a:tab pos="3021330"/>
                <a:tab pos="3835400"/>
              </a:tabLst>
            </a:pPr>
            <a:r>
              <a:rPr sz="2800">
                <a:solidFill>
                  <a:srgbClr val="FF0000"/>
                </a:solidFill>
                <a:latin typeface="黑体" panose="02010609060101010101" charset="-122"/>
                <a:ea typeface="黑体" panose="02010609060101010101" charset="-122"/>
                <a:sym typeface="+mn-ea"/>
              </a:rPr>
              <a:t>【易错3】人民民主专政的本质是人民当家作主,因此人民可以直接行使国家权力</a:t>
            </a:r>
            <a:endParaRPr sz="2800">
              <a:solidFill>
                <a:srgbClr val="000000"/>
              </a:solidFill>
              <a:latin typeface="黑体" panose="02010609060101010101" charset="-122"/>
              <a:ea typeface="黑体" panose="02010609060101010101" charset="-122"/>
              <a:sym typeface="+mn-ea"/>
            </a:endParaRPr>
          </a:p>
          <a:p>
            <a:pPr defTabSz="0">
              <a:lnSpc>
                <a:spcPct val="110000"/>
              </a:lnSpc>
              <a:spcBef>
                <a:spcPct val="0"/>
              </a:spcBef>
              <a:spcAft>
                <a:spcPct val="0"/>
              </a:spcAft>
              <a:tabLst>
                <a:tab pos="1224280"/>
                <a:tab pos="2202180"/>
                <a:tab pos="3021330"/>
                <a:tab pos="3835400"/>
              </a:tabLst>
            </a:pPr>
            <a:r>
              <a:rPr sz="2800">
                <a:solidFill>
                  <a:srgbClr val="000000"/>
                </a:solidFill>
                <a:latin typeface="黑体" panose="02010609060101010101" charset="-122"/>
                <a:ea typeface="黑体" panose="02010609060101010101" charset="-122"/>
                <a:sym typeface="+mn-ea"/>
              </a:rPr>
              <a:t>分析    人民民主专政的本质是人民当家作主,但人民不直接行使国家权力,而是通过选举人大代表间接行使国家权力。人大代表是国家权力的直接行使者。</a:t>
            </a:r>
            <a:endParaRPr sz="2800">
              <a:solidFill>
                <a:srgbClr val="000000"/>
              </a:solidFill>
              <a:latin typeface="黑体" panose="02010609060101010101" charset="-122"/>
              <a:ea typeface="黑体" panose="02010609060101010101" charset="-122"/>
              <a:sym typeface="+mn-ea"/>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4" presetClass="entr" presetSubtype="0" fill="hold" nodeType="clickEffect">
                                  <p:stCondLst>
                                    <p:cond delay="0"/>
                                  </p:stCondLst>
                                  <p:childTnLst>
                                    <p:set>
                                      <p:cBhvr>
                                        <p:cTn id="6" dur="1" fill="hold">
                                          <p:stCondLst>
                                            <p:cond delay="0"/>
                                          </p:stCondLst>
                                        </p:cTn>
                                        <p:tgtEl>
                                          <p:spTgt spid="29706">
                                            <p:txEl>
                                              <p:pRg st="2" end="2"/>
                                            </p:txEl>
                                          </p:spTgt>
                                        </p:tgtEl>
                                        <p:attrNameLst>
                                          <p:attrName>style.visibility</p:attrName>
                                        </p:attrNameLst>
                                      </p:cBhvr>
                                      <p:to>
                                        <p:strVal val="visible"/>
                                      </p:to>
                                    </p:set>
                                    <p:anim to="" calcmode="lin" valueType="num">
                                      <p:cBhvr>
                                        <p:cTn id="7" dur="1" fill="hold"/>
                                        <p:tgtEl>
                                          <p:spTgt spid="29706">
                                            <p:txEl>
                                              <p:pRg st="2" end="2"/>
                                            </p:txEl>
                                          </p:spTgt>
                                        </p:tgtEl>
                                      </p:cBhvr>
                                    </p:anim>
                                  </p:childTnLst>
                                </p:cTn>
                              </p:par>
                            </p:childTnLst>
                          </p:cTn>
                        </p:par>
                      </p:childTnLst>
                    </p:cTn>
                  </p:par>
                  <p:par>
                    <p:cTn id="8" fill="hold" nodeType="clickPar">
                      <p:stCondLst>
                        <p:cond delay="indefinite"/>
                      </p:stCondLst>
                      <p:childTnLst>
                        <p:par>
                          <p:cTn id="9" fill="hold" nodeType="afterGroup">
                            <p:stCondLst>
                              <p:cond delay="0"/>
                            </p:stCondLst>
                            <p:childTnLst>
                              <p:par>
                                <p:cTn id="10" presetID="24" presetClass="entr" presetSubtype="0" fill="hold" nodeType="clickEffect">
                                  <p:stCondLst>
                                    <p:cond delay="0"/>
                                  </p:stCondLst>
                                  <p:childTnLst>
                                    <p:set>
                                      <p:cBhvr>
                                        <p:cTn id="11" dur="1" fill="hold">
                                          <p:stCondLst>
                                            <p:cond delay="0"/>
                                          </p:stCondLst>
                                        </p:cTn>
                                        <p:tgtEl>
                                          <p:spTgt spid="29706">
                                            <p:txEl>
                                              <p:pRg st="4" end="4"/>
                                            </p:txEl>
                                          </p:spTgt>
                                        </p:tgtEl>
                                        <p:attrNameLst>
                                          <p:attrName>style.visibility</p:attrName>
                                        </p:attrNameLst>
                                      </p:cBhvr>
                                      <p:to>
                                        <p:strVal val="visible"/>
                                      </p:to>
                                    </p:set>
                                    <p:anim to="" calcmode="lin" valueType="num">
                                      <p:cBhvr>
                                        <p:cTn id="12" dur="1" fill="hold"/>
                                        <p:tgtEl>
                                          <p:spTgt spid="29706">
                                            <p:txEl>
                                              <p:pRg st="4" end="4"/>
                                            </p:txEl>
                                          </p:spTgt>
                                        </p:tgtEl>
                                      </p:cBhvr>
                                    </p:anim>
                                  </p:childTnLst>
                                </p:cTn>
                              </p:par>
                            </p:childTnLst>
                          </p:cTn>
                        </p:par>
                      </p:childTnLst>
                    </p:cTn>
                  </p:par>
                  <p:par>
                    <p:cTn id="13" fill="hold" nodeType="clickPar">
                      <p:stCondLst>
                        <p:cond delay="indefinite"/>
                      </p:stCondLst>
                      <p:childTnLst>
                        <p:par>
                          <p:cTn id="14" fill="hold" nodeType="afterGroup">
                            <p:stCondLst>
                              <p:cond delay="0"/>
                            </p:stCondLst>
                            <p:childTnLst>
                              <p:par>
                                <p:cTn id="15" presetID="24" presetClass="entr" presetSubtype="0" fill="hold" nodeType="clickEffect">
                                  <p:stCondLst>
                                    <p:cond delay="0"/>
                                  </p:stCondLst>
                                  <p:childTnLst>
                                    <p:set>
                                      <p:cBhvr>
                                        <p:cTn id="16" dur="1" fill="hold">
                                          <p:stCondLst>
                                            <p:cond delay="0"/>
                                          </p:stCondLst>
                                        </p:cTn>
                                        <p:tgtEl>
                                          <p:spTgt spid="29706">
                                            <p:txEl>
                                              <p:pRg st="6" end="6"/>
                                            </p:txEl>
                                          </p:spTgt>
                                        </p:tgtEl>
                                        <p:attrNameLst>
                                          <p:attrName>style.visibility</p:attrName>
                                        </p:attrNameLst>
                                      </p:cBhvr>
                                      <p:to>
                                        <p:strVal val="visible"/>
                                      </p:to>
                                    </p:set>
                                    <p:anim to="" calcmode="lin" valueType="num">
                                      <p:cBhvr>
                                        <p:cTn id="17" dur="1" fill="hold"/>
                                        <p:tgtEl>
                                          <p:spTgt spid="29706">
                                            <p:txEl>
                                              <p:pRg st="6" end="6"/>
                                            </p:txEl>
                                          </p:spTgt>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9706" name="矩形 1"/>
          <p:cNvSpPr>
            <a:spLocks noChangeAspect="1"/>
          </p:cNvSpPr>
          <p:nvPr>
            <p:custDataLst>
              <p:tags r:id="rId3"/>
            </p:custDataLst>
          </p:nvPr>
        </p:nvSpPr>
        <p:spPr>
          <a:xfrm>
            <a:off x="124460" y="78105"/>
            <a:ext cx="12067540" cy="5793740"/>
          </a:xfrm>
          <a:prstGeom prst="rect">
            <a:avLst/>
          </a:prstGeom>
          <a:noFill/>
          <a:ln w="9525">
            <a:noFill/>
          </a:ln>
        </p:spPr>
        <p:txBody>
          <a:bodyPr wrap="square" lIns="108819" tIns="54409" rIns="108819" bIns="54409">
            <a:spAutoFit/>
          </a:bodyPr>
          <a:lstStyle/>
          <a:p>
            <a:pPr defTabSz="0">
              <a:lnSpc>
                <a:spcPct val="110000"/>
              </a:lnSpc>
              <a:spcBef>
                <a:spcPct val="0"/>
              </a:spcBef>
              <a:spcAft>
                <a:spcPct val="0"/>
              </a:spcAft>
              <a:tabLst>
                <a:tab pos="1224280"/>
                <a:tab pos="2202180"/>
                <a:tab pos="3021330"/>
                <a:tab pos="3835400"/>
              </a:tabLst>
            </a:pPr>
            <a:r>
              <a:rPr lang="en-US" sz="2400">
                <a:solidFill>
                  <a:srgbClr val="000000"/>
                </a:solidFill>
                <a:latin typeface="黑体" panose="02010609060101010101" charset="-122"/>
                <a:ea typeface="黑体" panose="02010609060101010101" charset="-122"/>
                <a:sym typeface="+mn-ea"/>
              </a:rPr>
              <a:t> </a:t>
            </a:r>
            <a:r>
              <a:rPr sz="2800">
                <a:solidFill>
                  <a:srgbClr val="000000"/>
                </a:solidFill>
                <a:latin typeface="黑体" panose="02010609060101010101" charset="-122"/>
                <a:ea typeface="黑体" panose="02010609060101010101" charset="-122"/>
                <a:sym typeface="+mn-ea"/>
              </a:rPr>
              <a:t>易错辨析</a:t>
            </a:r>
            <a:endParaRPr sz="2800">
              <a:solidFill>
                <a:srgbClr val="000000"/>
              </a:solidFill>
              <a:latin typeface="黑体" panose="02010609060101010101" charset="-122"/>
              <a:ea typeface="黑体" panose="02010609060101010101" charset="-122"/>
              <a:sym typeface="+mn-ea"/>
            </a:endParaRPr>
          </a:p>
          <a:p>
            <a:pPr defTabSz="0">
              <a:lnSpc>
                <a:spcPct val="110000"/>
              </a:lnSpc>
              <a:spcBef>
                <a:spcPct val="0"/>
              </a:spcBef>
              <a:spcAft>
                <a:spcPct val="0"/>
              </a:spcAft>
              <a:tabLst>
                <a:tab pos="1224280"/>
                <a:tab pos="2202180"/>
                <a:tab pos="3021330"/>
                <a:tab pos="3835400"/>
              </a:tabLst>
            </a:pPr>
            <a:r>
              <a:rPr sz="2800">
                <a:solidFill>
                  <a:srgbClr val="FF0000"/>
                </a:solidFill>
                <a:latin typeface="黑体" panose="02010609060101010101" charset="-122"/>
                <a:ea typeface="黑体" panose="02010609060101010101" charset="-122"/>
                <a:sym typeface="+mn-ea"/>
              </a:rPr>
              <a:t>【易错4】选举权和被选举权是最基本的人权</a:t>
            </a:r>
            <a:endParaRPr sz="2800">
              <a:solidFill>
                <a:srgbClr val="FF0000"/>
              </a:solidFill>
              <a:latin typeface="黑体" panose="02010609060101010101" charset="-122"/>
              <a:ea typeface="黑体" panose="02010609060101010101" charset="-122"/>
              <a:sym typeface="+mn-ea"/>
            </a:endParaRPr>
          </a:p>
          <a:p>
            <a:pPr defTabSz="0">
              <a:lnSpc>
                <a:spcPct val="110000"/>
              </a:lnSpc>
              <a:spcBef>
                <a:spcPct val="0"/>
              </a:spcBef>
              <a:spcAft>
                <a:spcPct val="0"/>
              </a:spcAft>
              <a:tabLst>
                <a:tab pos="1224280"/>
                <a:tab pos="2202180"/>
                <a:tab pos="3021330"/>
                <a:tab pos="3835400"/>
              </a:tabLst>
            </a:pPr>
            <a:r>
              <a:rPr sz="2800">
                <a:solidFill>
                  <a:schemeClr val="tx1"/>
                </a:solidFill>
                <a:latin typeface="黑体" panose="02010609060101010101" charset="-122"/>
                <a:ea typeface="黑体" panose="02010609060101010101" charset="-122"/>
                <a:sym typeface="+mn-ea"/>
              </a:rPr>
              <a:t>分析    生存权和发展权是最基本的人权。选举权和被选举权是公民基本的民主权利,行使这个权利是公民参与管理国家和管理社会的基础和标志。</a:t>
            </a:r>
            <a:endParaRPr sz="2800">
              <a:solidFill>
                <a:schemeClr val="tx1"/>
              </a:solidFill>
              <a:latin typeface="黑体" panose="02010609060101010101" charset="-122"/>
              <a:ea typeface="黑体" panose="02010609060101010101" charset="-122"/>
              <a:sym typeface="+mn-ea"/>
            </a:endParaRPr>
          </a:p>
          <a:p>
            <a:pPr defTabSz="0">
              <a:lnSpc>
                <a:spcPct val="110000"/>
              </a:lnSpc>
              <a:spcBef>
                <a:spcPct val="0"/>
              </a:spcBef>
              <a:spcAft>
                <a:spcPct val="0"/>
              </a:spcAft>
              <a:tabLst>
                <a:tab pos="1224280"/>
                <a:tab pos="2202180"/>
                <a:tab pos="3021330"/>
                <a:tab pos="3835400"/>
              </a:tabLst>
            </a:pPr>
            <a:r>
              <a:rPr sz="2800">
                <a:solidFill>
                  <a:srgbClr val="FF0000"/>
                </a:solidFill>
                <a:latin typeface="黑体" panose="02010609060101010101" charset="-122"/>
                <a:ea typeface="黑体" panose="02010609060101010101" charset="-122"/>
                <a:sym typeface="+mn-ea"/>
              </a:rPr>
              <a:t>【易错5】在我国,所有公民都有选举权和被选举权</a:t>
            </a:r>
            <a:endParaRPr sz="2800">
              <a:solidFill>
                <a:srgbClr val="FF0000"/>
              </a:solidFill>
              <a:latin typeface="黑体" panose="02010609060101010101" charset="-122"/>
              <a:ea typeface="黑体" panose="02010609060101010101" charset="-122"/>
              <a:sym typeface="+mn-ea"/>
            </a:endParaRPr>
          </a:p>
          <a:p>
            <a:pPr defTabSz="0">
              <a:lnSpc>
                <a:spcPct val="110000"/>
              </a:lnSpc>
              <a:spcBef>
                <a:spcPct val="0"/>
              </a:spcBef>
              <a:spcAft>
                <a:spcPct val="0"/>
              </a:spcAft>
              <a:tabLst>
                <a:tab pos="1224280"/>
                <a:tab pos="2202180"/>
                <a:tab pos="3021330"/>
                <a:tab pos="3835400"/>
              </a:tabLst>
            </a:pPr>
            <a:r>
              <a:rPr sz="2800">
                <a:solidFill>
                  <a:schemeClr val="tx1"/>
                </a:solidFill>
                <a:latin typeface="黑体" panose="02010609060101010101" charset="-122"/>
                <a:ea typeface="黑体" panose="02010609060101010101" charset="-122"/>
                <a:sym typeface="+mn-ea"/>
              </a:rPr>
              <a:t>分析    选举权和被选举权是指公民依法享有的选举国家权力机关代表和被选为国家权力机关代表等方面的权利。根据我国宪法和法律规定,享有选举权和被选举权必须具备两个条件:一是年满18周岁,二是不能被剥夺政治权利。</a:t>
            </a:r>
            <a:endParaRPr sz="2800">
              <a:solidFill>
                <a:schemeClr val="tx1"/>
              </a:solidFill>
              <a:latin typeface="黑体" panose="02010609060101010101" charset="-122"/>
              <a:ea typeface="黑体" panose="02010609060101010101" charset="-122"/>
              <a:sym typeface="+mn-ea"/>
            </a:endParaRPr>
          </a:p>
          <a:p>
            <a:pPr defTabSz="0">
              <a:lnSpc>
                <a:spcPct val="110000"/>
              </a:lnSpc>
              <a:spcBef>
                <a:spcPct val="0"/>
              </a:spcBef>
              <a:spcAft>
                <a:spcPct val="0"/>
              </a:spcAft>
              <a:tabLst>
                <a:tab pos="1224280"/>
                <a:tab pos="2202180"/>
                <a:tab pos="3021330"/>
                <a:tab pos="3835400"/>
              </a:tabLst>
            </a:pPr>
            <a:r>
              <a:rPr sz="2800">
                <a:solidFill>
                  <a:srgbClr val="FF0000"/>
                </a:solidFill>
                <a:latin typeface="黑体" panose="02010609060101010101" charset="-122"/>
                <a:ea typeface="黑体" panose="02010609060101010101" charset="-122"/>
                <a:sym typeface="+mn-ea"/>
              </a:rPr>
              <a:t>【易错6】法律是对自由的限制和约束</a:t>
            </a:r>
            <a:endParaRPr sz="2800">
              <a:solidFill>
                <a:srgbClr val="FF0000"/>
              </a:solidFill>
              <a:latin typeface="黑体" panose="02010609060101010101" charset="-122"/>
              <a:ea typeface="黑体" panose="02010609060101010101" charset="-122"/>
              <a:sym typeface="+mn-ea"/>
            </a:endParaRPr>
          </a:p>
          <a:p>
            <a:pPr defTabSz="0">
              <a:lnSpc>
                <a:spcPct val="110000"/>
              </a:lnSpc>
              <a:spcBef>
                <a:spcPct val="0"/>
              </a:spcBef>
              <a:spcAft>
                <a:spcPct val="0"/>
              </a:spcAft>
              <a:tabLst>
                <a:tab pos="1224280"/>
                <a:tab pos="2202180"/>
                <a:tab pos="3021330"/>
                <a:tab pos="3835400"/>
              </a:tabLst>
            </a:pPr>
            <a:r>
              <a:rPr sz="2800">
                <a:solidFill>
                  <a:schemeClr val="tx1"/>
                </a:solidFill>
                <a:latin typeface="黑体" panose="02010609060101010101" charset="-122"/>
                <a:ea typeface="黑体" panose="02010609060101010101" charset="-122"/>
                <a:sym typeface="+mn-ea"/>
              </a:rPr>
              <a:t>分析    公民的权利和自由是法定的,法律是自由的体现和保障。公民在行使权利和自由时要受法律的限制和约束,但“法律是对自由的限制和约束”说法错误。</a:t>
            </a:r>
            <a:endParaRPr sz="2800">
              <a:solidFill>
                <a:schemeClr val="tx1"/>
              </a:solidFill>
              <a:latin typeface="黑体" panose="02010609060101010101" charset="-122"/>
              <a:ea typeface="黑体" panose="02010609060101010101" charset="-122"/>
              <a:sym typeface="+mn-ea"/>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xit" presetSubtype="10" fill="hold" nodeType="clickEffect">
                                  <p:stCondLst>
                                    <p:cond delay="0"/>
                                  </p:stCondLst>
                                  <p:childTnLst>
                                    <p:animEffect transition="out" filter="blinds(horizontal)">
                                      <p:cBhvr>
                                        <p:cTn id="6" dur="500"/>
                                        <p:tgtEl>
                                          <p:spTgt spid="29706">
                                            <p:txEl>
                                              <p:pRg st="2" end="2"/>
                                            </p:txEl>
                                          </p:spTgt>
                                        </p:tgtEl>
                                      </p:cBhvr>
                                    </p:animEffect>
                                    <p:set>
                                      <p:cBhvr>
                                        <p:cTn id="7" dur="1" fill="hold">
                                          <p:stCondLst>
                                            <p:cond delay="499"/>
                                          </p:stCondLst>
                                        </p:cTn>
                                        <p:tgtEl>
                                          <p:spTgt spid="29706">
                                            <p:txEl>
                                              <p:pRg st="2" end="2"/>
                                            </p:txEl>
                                          </p:spTgt>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xit" presetSubtype="10" fill="hold" nodeType="clickEffect">
                                  <p:stCondLst>
                                    <p:cond delay="0"/>
                                  </p:stCondLst>
                                  <p:childTnLst>
                                    <p:animEffect transition="out" filter="blinds(horizontal)">
                                      <p:cBhvr>
                                        <p:cTn id="11" dur="500"/>
                                        <p:tgtEl>
                                          <p:spTgt spid="29706">
                                            <p:txEl>
                                              <p:pRg st="4" end="4"/>
                                            </p:txEl>
                                          </p:spTgt>
                                        </p:tgtEl>
                                      </p:cBhvr>
                                    </p:animEffect>
                                    <p:set>
                                      <p:cBhvr>
                                        <p:cTn id="12" dur="1" fill="hold">
                                          <p:stCondLst>
                                            <p:cond delay="499"/>
                                          </p:stCondLst>
                                        </p:cTn>
                                        <p:tgtEl>
                                          <p:spTgt spid="29706">
                                            <p:txEl>
                                              <p:pRg st="4" end="4"/>
                                            </p:txEl>
                                          </p:spTgt>
                                        </p:tgtEl>
                                        <p:attrNameLst>
                                          <p:attrName>style.visibility</p:attrName>
                                        </p:attrNameLst>
                                      </p:cBhvr>
                                      <p:to>
                                        <p:strVal val="hidden"/>
                                      </p:to>
                                    </p:se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xit" presetSubtype="10" fill="hold" nodeType="clickEffect">
                                  <p:stCondLst>
                                    <p:cond delay="0"/>
                                  </p:stCondLst>
                                  <p:childTnLst>
                                    <p:animEffect transition="out" filter="blinds(horizontal)">
                                      <p:cBhvr>
                                        <p:cTn id="16" dur="500"/>
                                        <p:tgtEl>
                                          <p:spTgt spid="29706">
                                            <p:txEl>
                                              <p:pRg st="6" end="6"/>
                                            </p:txEl>
                                          </p:spTgt>
                                        </p:tgtEl>
                                      </p:cBhvr>
                                    </p:animEffect>
                                    <p:set>
                                      <p:cBhvr>
                                        <p:cTn id="17" dur="1" fill="hold">
                                          <p:stCondLst>
                                            <p:cond delay="499"/>
                                          </p:stCondLst>
                                        </p:cTn>
                                        <p:tgtEl>
                                          <p:spTgt spid="29706">
                                            <p:txEl>
                                              <p:pRg st="6" end="6"/>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9706" name="矩形 1"/>
          <p:cNvSpPr>
            <a:spLocks noChangeAspect="1"/>
          </p:cNvSpPr>
          <p:nvPr>
            <p:custDataLst>
              <p:tags r:id="rId3"/>
            </p:custDataLst>
          </p:nvPr>
        </p:nvSpPr>
        <p:spPr>
          <a:xfrm>
            <a:off x="124460" y="78105"/>
            <a:ext cx="12067540" cy="6741795"/>
          </a:xfrm>
          <a:prstGeom prst="rect">
            <a:avLst/>
          </a:prstGeom>
          <a:noFill/>
          <a:ln w="9525">
            <a:noFill/>
          </a:ln>
        </p:spPr>
        <p:txBody>
          <a:bodyPr wrap="square" lIns="108819" tIns="54409" rIns="108819" bIns="54409">
            <a:spAutoFit/>
          </a:bodyPr>
          <a:lstStyle/>
          <a:p>
            <a:pPr defTabSz="0">
              <a:lnSpc>
                <a:spcPct val="110000"/>
              </a:lnSpc>
              <a:spcBef>
                <a:spcPct val="0"/>
              </a:spcBef>
              <a:spcAft>
                <a:spcPct val="0"/>
              </a:spcAft>
              <a:tabLst>
                <a:tab pos="1224280"/>
                <a:tab pos="2202180"/>
                <a:tab pos="3021330"/>
                <a:tab pos="3835400"/>
              </a:tabLst>
            </a:pPr>
            <a:r>
              <a:rPr lang="en-US" sz="2400">
                <a:solidFill>
                  <a:srgbClr val="000000"/>
                </a:solidFill>
                <a:latin typeface="黑体" panose="02010609060101010101" charset="-122"/>
                <a:ea typeface="黑体" panose="02010609060101010101" charset="-122"/>
                <a:sym typeface="+mn-ea"/>
              </a:rPr>
              <a:t> </a:t>
            </a:r>
            <a:r>
              <a:rPr sz="2800">
                <a:solidFill>
                  <a:srgbClr val="000000"/>
                </a:solidFill>
                <a:latin typeface="黑体" panose="02010609060101010101" charset="-122"/>
                <a:ea typeface="黑体" panose="02010609060101010101" charset="-122"/>
                <a:sym typeface="+mn-ea"/>
              </a:rPr>
              <a:t>易错辨析</a:t>
            </a:r>
            <a:endParaRPr sz="2800">
              <a:solidFill>
                <a:srgbClr val="000000"/>
              </a:solidFill>
              <a:latin typeface="黑体" panose="02010609060101010101" charset="-122"/>
              <a:ea typeface="黑体" panose="02010609060101010101" charset="-122"/>
              <a:sym typeface="+mn-ea"/>
            </a:endParaRPr>
          </a:p>
          <a:p>
            <a:pPr defTabSz="0">
              <a:lnSpc>
                <a:spcPct val="110000"/>
              </a:lnSpc>
              <a:spcBef>
                <a:spcPct val="0"/>
              </a:spcBef>
              <a:spcAft>
                <a:spcPct val="0"/>
              </a:spcAft>
              <a:tabLst>
                <a:tab pos="1224280"/>
                <a:tab pos="2202180"/>
                <a:tab pos="3021330"/>
                <a:tab pos="3835400"/>
              </a:tabLst>
            </a:pPr>
            <a:r>
              <a:rPr sz="2800">
                <a:solidFill>
                  <a:srgbClr val="FF0000"/>
                </a:solidFill>
                <a:latin typeface="黑体" panose="02010609060101010101" charset="-122"/>
                <a:ea typeface="黑体" panose="02010609060101010101" charset="-122"/>
                <a:sym typeface="+mn-ea"/>
              </a:rPr>
              <a:t>【易错7】公民在法律面前一律平等是指立法平等、守法平等、司法平等</a:t>
            </a:r>
            <a:endParaRPr sz="2800">
              <a:solidFill>
                <a:srgbClr val="FF0000"/>
              </a:solidFill>
              <a:latin typeface="黑体" panose="02010609060101010101" charset="-122"/>
              <a:ea typeface="黑体" panose="02010609060101010101" charset="-122"/>
              <a:sym typeface="+mn-ea"/>
            </a:endParaRPr>
          </a:p>
          <a:p>
            <a:pPr defTabSz="0">
              <a:lnSpc>
                <a:spcPct val="110000"/>
              </a:lnSpc>
              <a:spcBef>
                <a:spcPct val="0"/>
              </a:spcBef>
              <a:spcAft>
                <a:spcPct val="0"/>
              </a:spcAft>
              <a:tabLst>
                <a:tab pos="1224280"/>
                <a:tab pos="2202180"/>
                <a:tab pos="3021330"/>
                <a:tab pos="3835400"/>
              </a:tabLst>
            </a:pPr>
            <a:r>
              <a:rPr sz="2800">
                <a:solidFill>
                  <a:schemeClr val="tx1"/>
                </a:solidFill>
                <a:latin typeface="黑体" panose="02010609060101010101" charset="-122"/>
                <a:ea typeface="黑体" panose="02010609060101010101" charset="-122"/>
                <a:sym typeface="+mn-ea"/>
              </a:rPr>
              <a:t>分析    公民在法律面前一律平等不包括立法平等,因为法律具有鲜明的阶级性,是统治阶级意志和利益的体现。在我国,法律是党的主张与人民意志相统一的体现,不能体现极少数敌对分子的意志和利益。公民在法律面前一律平等是指守法平等、司法平等,即任何公民都平等地享有权利,平等地履行义务,平等地适用法律。国家在保护公民的合法权利和依法实施处罚方面,对任何公民一律平等。</a:t>
            </a:r>
            <a:endParaRPr sz="2800">
              <a:solidFill>
                <a:schemeClr val="tx1"/>
              </a:solidFill>
              <a:latin typeface="黑体" panose="02010609060101010101" charset="-122"/>
              <a:ea typeface="黑体" panose="02010609060101010101" charset="-122"/>
              <a:sym typeface="+mn-ea"/>
            </a:endParaRPr>
          </a:p>
          <a:p>
            <a:pPr defTabSz="0">
              <a:lnSpc>
                <a:spcPct val="110000"/>
              </a:lnSpc>
              <a:spcBef>
                <a:spcPct val="0"/>
              </a:spcBef>
              <a:spcAft>
                <a:spcPct val="0"/>
              </a:spcAft>
              <a:tabLst>
                <a:tab pos="1224280"/>
                <a:tab pos="2202180"/>
                <a:tab pos="3021330"/>
                <a:tab pos="3835400"/>
              </a:tabLst>
            </a:pPr>
            <a:r>
              <a:rPr sz="2800">
                <a:solidFill>
                  <a:srgbClr val="FF0000"/>
                </a:solidFill>
                <a:latin typeface="黑体" panose="02010609060101010101" charset="-122"/>
                <a:ea typeface="黑体" panose="02010609060101010101" charset="-122"/>
                <a:sym typeface="+mn-ea"/>
              </a:rPr>
              <a:t>【易错8】在我国,公民的权利与义务是统一的,因此权利与义务是完全对等的</a:t>
            </a:r>
            <a:endParaRPr sz="2800">
              <a:solidFill>
                <a:srgbClr val="FF0000"/>
              </a:solidFill>
              <a:latin typeface="黑体" panose="02010609060101010101" charset="-122"/>
              <a:ea typeface="黑体" panose="02010609060101010101" charset="-122"/>
              <a:sym typeface="+mn-ea"/>
            </a:endParaRPr>
          </a:p>
          <a:p>
            <a:pPr defTabSz="0">
              <a:lnSpc>
                <a:spcPct val="110000"/>
              </a:lnSpc>
              <a:spcBef>
                <a:spcPct val="0"/>
              </a:spcBef>
              <a:spcAft>
                <a:spcPct val="0"/>
              </a:spcAft>
              <a:tabLst>
                <a:tab pos="1224280"/>
                <a:tab pos="2202180"/>
                <a:tab pos="3021330"/>
                <a:tab pos="3835400"/>
              </a:tabLst>
            </a:pPr>
            <a:r>
              <a:rPr sz="2800">
                <a:solidFill>
                  <a:schemeClr val="tx1"/>
                </a:solidFill>
                <a:latin typeface="黑体" panose="02010609060101010101" charset="-122"/>
                <a:ea typeface="黑体" panose="02010609060101010101" charset="-122"/>
                <a:sym typeface="+mn-ea"/>
              </a:rPr>
              <a:t>分析    在我国,公民的权利与义务是统一的,公民在法律上既是权利的主体,又是义务的主体。权利的实现需要义务的履行,义务的履行确保权利的实现。但不能由此得出权利与义务完全对等的结论。例如未成年人、残疾人受到国家法律的特殊保护,而不能让其履行他们不能履行的义务。</a:t>
            </a:r>
            <a:endParaRPr sz="2800">
              <a:solidFill>
                <a:schemeClr val="tx1"/>
              </a:solidFill>
              <a:latin typeface="黑体" panose="02010609060101010101" charset="-122"/>
              <a:ea typeface="黑体" panose="02010609060101010101" charset="-122"/>
              <a:sym typeface="+mn-ea"/>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4" presetClass="entr" presetSubtype="0" fill="hold" nodeType="clickEffect">
                                  <p:stCondLst>
                                    <p:cond delay="0"/>
                                  </p:stCondLst>
                                  <p:childTnLst>
                                    <p:set>
                                      <p:cBhvr>
                                        <p:cTn id="6" dur="1" fill="hold">
                                          <p:stCondLst>
                                            <p:cond delay="0"/>
                                          </p:stCondLst>
                                        </p:cTn>
                                        <p:tgtEl>
                                          <p:spTgt spid="29706">
                                            <p:txEl>
                                              <p:pRg st="2" end="2"/>
                                            </p:txEl>
                                          </p:spTgt>
                                        </p:tgtEl>
                                        <p:attrNameLst>
                                          <p:attrName>style.visibility</p:attrName>
                                        </p:attrNameLst>
                                      </p:cBhvr>
                                      <p:to>
                                        <p:strVal val="visible"/>
                                      </p:to>
                                    </p:set>
                                    <p:anim to="" calcmode="lin" valueType="num">
                                      <p:cBhvr>
                                        <p:cTn id="7" dur="1" fill="hold"/>
                                        <p:tgtEl>
                                          <p:spTgt spid="29706">
                                            <p:txEl>
                                              <p:pRg st="2" end="2"/>
                                            </p:txEl>
                                          </p:spTgt>
                                        </p:tgtEl>
                                      </p:cBhvr>
                                    </p:anim>
                                  </p:childTnLst>
                                </p:cTn>
                              </p:par>
                            </p:childTnLst>
                          </p:cTn>
                        </p:par>
                      </p:childTnLst>
                    </p:cTn>
                  </p:par>
                  <p:par>
                    <p:cTn id="8" fill="hold" nodeType="clickPar">
                      <p:stCondLst>
                        <p:cond delay="indefinite"/>
                      </p:stCondLst>
                      <p:childTnLst>
                        <p:par>
                          <p:cTn id="9" fill="hold" nodeType="afterGroup">
                            <p:stCondLst>
                              <p:cond delay="0"/>
                            </p:stCondLst>
                            <p:childTnLst>
                              <p:par>
                                <p:cTn id="10" presetID="24" presetClass="entr" presetSubtype="0" fill="hold" nodeType="clickEffect">
                                  <p:stCondLst>
                                    <p:cond delay="0"/>
                                  </p:stCondLst>
                                  <p:childTnLst>
                                    <p:set>
                                      <p:cBhvr>
                                        <p:cTn id="11" dur="1" fill="hold">
                                          <p:stCondLst>
                                            <p:cond delay="0"/>
                                          </p:stCondLst>
                                        </p:cTn>
                                        <p:tgtEl>
                                          <p:spTgt spid="29706">
                                            <p:txEl>
                                              <p:pRg st="4" end="4"/>
                                            </p:txEl>
                                          </p:spTgt>
                                        </p:tgtEl>
                                        <p:attrNameLst>
                                          <p:attrName>style.visibility</p:attrName>
                                        </p:attrNameLst>
                                      </p:cBhvr>
                                      <p:to>
                                        <p:strVal val="visible"/>
                                      </p:to>
                                    </p:set>
                                    <p:anim to="" calcmode="lin" valueType="num">
                                      <p:cBhvr>
                                        <p:cTn id="12" dur="1" fill="hold"/>
                                        <p:tgtEl>
                                          <p:spTgt spid="29706">
                                            <p:txEl>
                                              <p:pRg st="4" end="4"/>
                                            </p:txEl>
                                          </p:spTgt>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9706" name="矩形 1"/>
          <p:cNvSpPr>
            <a:spLocks noChangeAspect="1"/>
          </p:cNvSpPr>
          <p:nvPr>
            <p:custDataLst>
              <p:tags r:id="rId3"/>
            </p:custDataLst>
          </p:nvPr>
        </p:nvSpPr>
        <p:spPr>
          <a:xfrm>
            <a:off x="124460" y="78105"/>
            <a:ext cx="12067540" cy="3898265"/>
          </a:xfrm>
          <a:prstGeom prst="rect">
            <a:avLst/>
          </a:prstGeom>
          <a:noFill/>
          <a:ln w="9525">
            <a:noFill/>
          </a:ln>
        </p:spPr>
        <p:txBody>
          <a:bodyPr wrap="square" lIns="108819" tIns="54409" rIns="108819" bIns="54409">
            <a:spAutoFit/>
          </a:bodyPr>
          <a:lstStyle/>
          <a:p>
            <a:pPr defTabSz="0">
              <a:lnSpc>
                <a:spcPct val="110000"/>
              </a:lnSpc>
              <a:spcBef>
                <a:spcPct val="0"/>
              </a:spcBef>
              <a:spcAft>
                <a:spcPct val="0"/>
              </a:spcAft>
              <a:tabLst>
                <a:tab pos="1224280"/>
                <a:tab pos="2202180"/>
                <a:tab pos="3021330"/>
                <a:tab pos="3835400"/>
              </a:tabLst>
            </a:pPr>
            <a:r>
              <a:rPr lang="en-US" sz="2400">
                <a:solidFill>
                  <a:srgbClr val="000000"/>
                </a:solidFill>
                <a:latin typeface="黑体" panose="02010609060101010101" charset="-122"/>
                <a:ea typeface="黑体" panose="02010609060101010101" charset="-122"/>
                <a:sym typeface="+mn-ea"/>
              </a:rPr>
              <a:t> </a:t>
            </a:r>
            <a:r>
              <a:rPr sz="2800">
                <a:solidFill>
                  <a:srgbClr val="000000"/>
                </a:solidFill>
                <a:latin typeface="黑体" panose="02010609060101010101" charset="-122"/>
                <a:ea typeface="黑体" panose="02010609060101010101" charset="-122"/>
                <a:sym typeface="+mn-ea"/>
              </a:rPr>
              <a:t>易错辨析</a:t>
            </a:r>
            <a:endParaRPr sz="2800">
              <a:solidFill>
                <a:srgbClr val="000000"/>
              </a:solidFill>
              <a:latin typeface="黑体" panose="02010609060101010101" charset="-122"/>
              <a:ea typeface="黑体" panose="02010609060101010101" charset="-122"/>
              <a:sym typeface="+mn-ea"/>
            </a:endParaRPr>
          </a:p>
          <a:p>
            <a:pPr defTabSz="0">
              <a:lnSpc>
                <a:spcPct val="110000"/>
              </a:lnSpc>
              <a:spcBef>
                <a:spcPct val="0"/>
              </a:spcBef>
              <a:spcAft>
                <a:spcPct val="0"/>
              </a:spcAft>
              <a:tabLst>
                <a:tab pos="1224280"/>
                <a:tab pos="2202180"/>
                <a:tab pos="3021330"/>
                <a:tab pos="3835400"/>
              </a:tabLst>
            </a:pPr>
            <a:r>
              <a:rPr sz="2800">
                <a:solidFill>
                  <a:srgbClr val="FF0000"/>
                </a:solidFill>
                <a:latin typeface="黑体" panose="02010609060101010101" charset="-122"/>
                <a:ea typeface="黑体" panose="02010609060101010101" charset="-122"/>
                <a:sym typeface="+mn-ea"/>
              </a:rPr>
              <a:t>【易错9】随着互联网等先进技术手段的运用,公民享有的政治权利不断扩大</a:t>
            </a:r>
            <a:endParaRPr sz="2800">
              <a:solidFill>
                <a:srgbClr val="FF0000"/>
              </a:solidFill>
              <a:latin typeface="黑体" panose="02010609060101010101" charset="-122"/>
              <a:ea typeface="黑体" panose="02010609060101010101" charset="-122"/>
              <a:sym typeface="+mn-ea"/>
            </a:endParaRPr>
          </a:p>
          <a:p>
            <a:pPr defTabSz="0">
              <a:lnSpc>
                <a:spcPct val="110000"/>
              </a:lnSpc>
              <a:spcBef>
                <a:spcPct val="0"/>
              </a:spcBef>
              <a:spcAft>
                <a:spcPct val="0"/>
              </a:spcAft>
              <a:tabLst>
                <a:tab pos="1224280"/>
                <a:tab pos="2202180"/>
                <a:tab pos="3021330"/>
                <a:tab pos="3835400"/>
              </a:tabLst>
            </a:pPr>
            <a:r>
              <a:rPr sz="2800">
                <a:solidFill>
                  <a:schemeClr val="tx1"/>
                </a:solidFill>
                <a:latin typeface="黑体" panose="02010609060101010101" charset="-122"/>
                <a:ea typeface="黑体" panose="02010609060101010101" charset="-122"/>
                <a:sym typeface="+mn-ea"/>
              </a:rPr>
              <a:t>分析    我国是工人阶级领导的、以工农联盟为基础的人民民主专政的社会主义国家,人民是国家的主人。我国公民享有的权利是由我国的国家性质决定的,是法律授予的。互联网等先进技术手段的运用,可以拓宽公民参与政治生活的渠道,可以丰富公民参与政治生活的形式,但不能扩大公民享有的政治权利。</a:t>
            </a:r>
            <a:endParaRPr sz="2800">
              <a:solidFill>
                <a:schemeClr val="tx1"/>
              </a:solidFill>
              <a:latin typeface="黑体" panose="02010609060101010101" charset="-122"/>
              <a:ea typeface="黑体" panose="02010609060101010101" charset="-122"/>
              <a:sym typeface="+mn-ea"/>
            </a:endParaRPr>
          </a:p>
          <a:p>
            <a:pPr defTabSz="0">
              <a:lnSpc>
                <a:spcPct val="110000"/>
              </a:lnSpc>
              <a:spcBef>
                <a:spcPct val="0"/>
              </a:spcBef>
              <a:spcAft>
                <a:spcPct val="0"/>
              </a:spcAft>
              <a:tabLst>
                <a:tab pos="1224280"/>
                <a:tab pos="2202180"/>
                <a:tab pos="3021330"/>
                <a:tab pos="3835400"/>
              </a:tabLst>
            </a:pPr>
            <a:endParaRPr sz="2800">
              <a:solidFill>
                <a:schemeClr val="tx1"/>
              </a:solidFill>
              <a:latin typeface="黑体" panose="02010609060101010101" charset="-122"/>
              <a:ea typeface="黑体" panose="02010609060101010101" charset="-122"/>
              <a:sym typeface="+mn-ea"/>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xit" presetSubtype="4" fill="hold" nodeType="clickEffect">
                                  <p:stCondLst>
                                    <p:cond delay="0"/>
                                  </p:stCondLst>
                                  <p:childTnLst>
                                    <p:animEffect transition="out" filter="wipe(down)">
                                      <p:cBhvr>
                                        <p:cTn id="6" dur="500"/>
                                        <p:tgtEl>
                                          <p:spTgt spid="29706">
                                            <p:txEl>
                                              <p:pRg st="2" end="2"/>
                                            </p:txEl>
                                          </p:spTgt>
                                        </p:tgtEl>
                                      </p:cBhvr>
                                    </p:animEffect>
                                    <p:set>
                                      <p:cBhvr>
                                        <p:cTn id="7" dur="1" fill="hold">
                                          <p:stCondLst>
                                            <p:cond delay="499"/>
                                          </p:stCondLst>
                                        </p:cTn>
                                        <p:tgtEl>
                                          <p:spTgt spid="29706">
                                            <p:txEl>
                                              <p:pRg st="2" end="2"/>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9706" name="矩形 1"/>
          <p:cNvSpPr>
            <a:spLocks noChangeAspect="1"/>
          </p:cNvSpPr>
          <p:nvPr>
            <p:custDataLst>
              <p:tags r:id="rId3"/>
            </p:custDataLst>
          </p:nvPr>
        </p:nvSpPr>
        <p:spPr>
          <a:xfrm>
            <a:off x="124460" y="78105"/>
            <a:ext cx="12067540" cy="4846320"/>
          </a:xfrm>
          <a:prstGeom prst="rect">
            <a:avLst/>
          </a:prstGeom>
          <a:noFill/>
          <a:ln w="9525">
            <a:noFill/>
          </a:ln>
        </p:spPr>
        <p:txBody>
          <a:bodyPr wrap="square" lIns="108819" tIns="54409" rIns="108819" bIns="54409">
            <a:spAutoFit/>
          </a:bodyPr>
          <a:lstStyle/>
          <a:p>
            <a:pPr defTabSz="0">
              <a:lnSpc>
                <a:spcPct val="110000"/>
              </a:lnSpc>
              <a:spcBef>
                <a:spcPct val="0"/>
              </a:spcBef>
              <a:spcAft>
                <a:spcPct val="0"/>
              </a:spcAft>
              <a:tabLst>
                <a:tab pos="1224280"/>
                <a:tab pos="2202180"/>
                <a:tab pos="3021330"/>
                <a:tab pos="3835400"/>
              </a:tabLst>
            </a:pPr>
            <a:r>
              <a:rPr lang="en-US" sz="2400">
                <a:solidFill>
                  <a:srgbClr val="000000"/>
                </a:solidFill>
                <a:latin typeface="黑体" panose="02010609060101010101" charset="-122"/>
                <a:ea typeface="黑体" panose="02010609060101010101" charset="-122"/>
                <a:sym typeface="+mn-ea"/>
              </a:rPr>
              <a:t> </a:t>
            </a:r>
            <a:r>
              <a:rPr sz="2800">
                <a:solidFill>
                  <a:srgbClr val="000000"/>
                </a:solidFill>
                <a:latin typeface="黑体" panose="02010609060101010101" charset="-122"/>
                <a:ea typeface="黑体" panose="02010609060101010101" charset="-122"/>
                <a:sym typeface="+mn-ea"/>
              </a:rPr>
              <a:t>易错辨析</a:t>
            </a:r>
            <a:endParaRPr sz="2800">
              <a:solidFill>
                <a:srgbClr val="000000"/>
              </a:solidFill>
              <a:latin typeface="黑体" panose="02010609060101010101" charset="-122"/>
              <a:ea typeface="黑体" panose="02010609060101010101" charset="-122"/>
              <a:sym typeface="+mn-ea"/>
            </a:endParaRPr>
          </a:p>
          <a:p>
            <a:pPr defTabSz="0">
              <a:lnSpc>
                <a:spcPct val="110000"/>
              </a:lnSpc>
              <a:spcBef>
                <a:spcPct val="0"/>
              </a:spcBef>
              <a:spcAft>
                <a:spcPct val="0"/>
              </a:spcAft>
              <a:tabLst>
                <a:tab pos="1224280"/>
                <a:tab pos="2202180"/>
                <a:tab pos="3021330"/>
                <a:tab pos="3835400"/>
              </a:tabLst>
            </a:pPr>
            <a:r>
              <a:rPr sz="2800">
                <a:solidFill>
                  <a:srgbClr val="FF0000"/>
                </a:solidFill>
                <a:latin typeface="黑体" panose="02010609060101010101" charset="-122"/>
                <a:ea typeface="黑体" panose="02010609060101010101" charset="-122"/>
                <a:sym typeface="+mn-ea"/>
              </a:rPr>
              <a:t>1.社会主义民主是人人享有的广泛民主。</a:t>
            </a:r>
            <a:endParaRPr sz="2800">
              <a:solidFill>
                <a:srgbClr val="FF0000"/>
              </a:solidFill>
              <a:latin typeface="黑体" panose="02010609060101010101" charset="-122"/>
              <a:ea typeface="黑体" panose="02010609060101010101" charset="-122"/>
              <a:sym typeface="+mn-ea"/>
            </a:endParaRPr>
          </a:p>
          <a:p>
            <a:pPr defTabSz="0">
              <a:lnSpc>
                <a:spcPct val="110000"/>
              </a:lnSpc>
              <a:spcBef>
                <a:spcPct val="0"/>
              </a:spcBef>
              <a:spcAft>
                <a:spcPct val="0"/>
              </a:spcAft>
              <a:tabLst>
                <a:tab pos="1224280"/>
                <a:tab pos="2202180"/>
                <a:tab pos="3021330"/>
                <a:tab pos="3835400"/>
              </a:tabLst>
            </a:pPr>
            <a:r>
              <a:rPr sz="2800">
                <a:solidFill>
                  <a:srgbClr val="FF0000"/>
                </a:solidFill>
                <a:latin typeface="黑体" panose="02010609060101010101" charset="-122"/>
                <a:ea typeface="黑体" panose="02010609060101010101" charset="-122"/>
                <a:sym typeface="+mn-ea"/>
              </a:rPr>
              <a:t>2.身份证法的修改扩大了公民权利的保护范围。</a:t>
            </a:r>
            <a:endParaRPr sz="2800">
              <a:solidFill>
                <a:srgbClr val="FF0000"/>
              </a:solidFill>
              <a:latin typeface="黑体" panose="02010609060101010101" charset="-122"/>
              <a:ea typeface="黑体" panose="02010609060101010101" charset="-122"/>
              <a:sym typeface="+mn-ea"/>
            </a:endParaRPr>
          </a:p>
          <a:p>
            <a:pPr defTabSz="0">
              <a:lnSpc>
                <a:spcPct val="110000"/>
              </a:lnSpc>
              <a:spcBef>
                <a:spcPct val="0"/>
              </a:spcBef>
              <a:spcAft>
                <a:spcPct val="0"/>
              </a:spcAft>
              <a:tabLst>
                <a:tab pos="1224280"/>
                <a:tab pos="2202180"/>
                <a:tab pos="3021330"/>
                <a:tab pos="3835400"/>
              </a:tabLst>
            </a:pPr>
            <a:r>
              <a:rPr sz="2800">
                <a:solidFill>
                  <a:srgbClr val="FF0000"/>
                </a:solidFill>
                <a:latin typeface="黑体" panose="02010609060101010101" charset="-122"/>
                <a:ea typeface="黑体" panose="02010609060101010101" charset="-122"/>
                <a:sym typeface="+mn-ea"/>
              </a:rPr>
              <a:t>3.在我国人民直接行使国家管理权力。</a:t>
            </a:r>
            <a:endParaRPr sz="2800">
              <a:solidFill>
                <a:srgbClr val="FF0000"/>
              </a:solidFill>
              <a:latin typeface="黑体" panose="02010609060101010101" charset="-122"/>
              <a:ea typeface="黑体" panose="02010609060101010101" charset="-122"/>
              <a:sym typeface="+mn-ea"/>
            </a:endParaRPr>
          </a:p>
          <a:p>
            <a:pPr defTabSz="0">
              <a:lnSpc>
                <a:spcPct val="110000"/>
              </a:lnSpc>
              <a:spcBef>
                <a:spcPct val="0"/>
              </a:spcBef>
              <a:spcAft>
                <a:spcPct val="0"/>
              </a:spcAft>
              <a:tabLst>
                <a:tab pos="1224280"/>
                <a:tab pos="2202180"/>
                <a:tab pos="3021330"/>
                <a:tab pos="3835400"/>
              </a:tabLst>
            </a:pPr>
            <a:r>
              <a:rPr sz="2800">
                <a:solidFill>
                  <a:srgbClr val="FF0000"/>
                </a:solidFill>
                <a:latin typeface="黑体" panose="02010609060101010101" charset="-122"/>
                <a:ea typeface="黑体" panose="02010609060101010101" charset="-122"/>
                <a:sym typeface="+mn-ea"/>
              </a:rPr>
              <a:t>4.公民的任何权利都受到国家保护。</a:t>
            </a:r>
            <a:endParaRPr sz="2800">
              <a:solidFill>
                <a:srgbClr val="FF0000"/>
              </a:solidFill>
              <a:latin typeface="黑体" panose="02010609060101010101" charset="-122"/>
              <a:ea typeface="黑体" panose="02010609060101010101" charset="-122"/>
              <a:sym typeface="+mn-ea"/>
            </a:endParaRPr>
          </a:p>
          <a:p>
            <a:pPr defTabSz="0">
              <a:lnSpc>
                <a:spcPct val="110000"/>
              </a:lnSpc>
              <a:spcBef>
                <a:spcPct val="0"/>
              </a:spcBef>
              <a:spcAft>
                <a:spcPct val="0"/>
              </a:spcAft>
              <a:tabLst>
                <a:tab pos="1224280"/>
                <a:tab pos="2202180"/>
                <a:tab pos="3021330"/>
                <a:tab pos="3835400"/>
              </a:tabLst>
            </a:pPr>
            <a:r>
              <a:rPr sz="2800">
                <a:solidFill>
                  <a:srgbClr val="FF0000"/>
                </a:solidFill>
                <a:latin typeface="黑体" panose="02010609060101010101" charset="-122"/>
                <a:ea typeface="黑体" panose="02010609060101010101" charset="-122"/>
                <a:sym typeface="+mn-ea"/>
              </a:rPr>
              <a:t>5.公民在使用网络参与政治生活时应依法对政府的工作行使质询权。政务微博的出现，增加了公民政治权利和自由。</a:t>
            </a:r>
            <a:endParaRPr sz="2800">
              <a:solidFill>
                <a:srgbClr val="FF0000"/>
              </a:solidFill>
              <a:latin typeface="黑体" panose="02010609060101010101" charset="-122"/>
              <a:ea typeface="黑体" panose="02010609060101010101" charset="-122"/>
              <a:sym typeface="+mn-ea"/>
            </a:endParaRPr>
          </a:p>
          <a:p>
            <a:pPr defTabSz="0">
              <a:lnSpc>
                <a:spcPct val="110000"/>
              </a:lnSpc>
              <a:spcBef>
                <a:spcPct val="0"/>
              </a:spcBef>
              <a:spcAft>
                <a:spcPct val="0"/>
              </a:spcAft>
              <a:tabLst>
                <a:tab pos="1224280"/>
                <a:tab pos="2202180"/>
                <a:tab pos="3021330"/>
                <a:tab pos="3835400"/>
              </a:tabLst>
            </a:pPr>
            <a:r>
              <a:rPr sz="2800">
                <a:solidFill>
                  <a:srgbClr val="FF0000"/>
                </a:solidFill>
                <a:latin typeface="黑体" panose="02010609060101010101" charset="-122"/>
                <a:ea typeface="黑体" panose="02010609060101010101" charset="-122"/>
                <a:sym typeface="+mn-ea"/>
              </a:rPr>
              <a:t>6. 公民的选举权是指选举村委会成员的权利。</a:t>
            </a:r>
            <a:endParaRPr sz="2800">
              <a:solidFill>
                <a:srgbClr val="FF0000"/>
              </a:solidFill>
              <a:latin typeface="黑体" panose="02010609060101010101" charset="-122"/>
              <a:ea typeface="黑体" panose="02010609060101010101" charset="-122"/>
              <a:sym typeface="+mn-ea"/>
            </a:endParaRPr>
          </a:p>
          <a:p>
            <a:pPr defTabSz="0">
              <a:lnSpc>
                <a:spcPct val="110000"/>
              </a:lnSpc>
              <a:spcBef>
                <a:spcPct val="0"/>
              </a:spcBef>
              <a:spcAft>
                <a:spcPct val="0"/>
              </a:spcAft>
              <a:tabLst>
                <a:tab pos="1224280"/>
                <a:tab pos="2202180"/>
                <a:tab pos="3021330"/>
                <a:tab pos="3835400"/>
              </a:tabLst>
            </a:pPr>
            <a:r>
              <a:rPr sz="2800">
                <a:solidFill>
                  <a:srgbClr val="FF0000"/>
                </a:solidFill>
                <a:latin typeface="黑体" panose="02010609060101010101" charset="-122"/>
                <a:ea typeface="黑体" panose="02010609060101010101" charset="-122"/>
                <a:sym typeface="+mn-ea"/>
              </a:rPr>
              <a:t>7．监督权是公民的基本的民主权利，是公民参与国家管理的基础和标志。</a:t>
            </a:r>
            <a:endParaRPr sz="2800">
              <a:solidFill>
                <a:srgbClr val="FF0000"/>
              </a:solidFill>
              <a:latin typeface="黑体" panose="02010609060101010101" charset="-122"/>
              <a:ea typeface="黑体" panose="02010609060101010101" charset="-122"/>
              <a:sym typeface="+mn-ea"/>
            </a:endParaRPr>
          </a:p>
          <a:p>
            <a:pPr defTabSz="0">
              <a:lnSpc>
                <a:spcPct val="110000"/>
              </a:lnSpc>
              <a:spcBef>
                <a:spcPct val="0"/>
              </a:spcBef>
              <a:spcAft>
                <a:spcPct val="0"/>
              </a:spcAft>
              <a:tabLst>
                <a:tab pos="1224280"/>
                <a:tab pos="2202180"/>
                <a:tab pos="3021330"/>
                <a:tab pos="3835400"/>
              </a:tabLst>
            </a:pPr>
            <a:r>
              <a:rPr sz="2800">
                <a:solidFill>
                  <a:srgbClr val="FF0000"/>
                </a:solidFill>
                <a:latin typeface="黑体" panose="02010609060101010101" charset="-122"/>
                <a:ea typeface="黑体" panose="02010609060101010101" charset="-122"/>
                <a:sym typeface="+mn-ea"/>
              </a:rPr>
              <a:t>8．保障公民的知情权是决策机关科学决策的前提。</a:t>
            </a:r>
            <a:endParaRPr sz="2800">
              <a:solidFill>
                <a:srgbClr val="FF0000"/>
              </a:solidFill>
              <a:latin typeface="黑体" panose="02010609060101010101" charset="-122"/>
              <a:ea typeface="黑体" panose="02010609060101010101" charset="-122"/>
              <a:sym typeface="+mn-ea"/>
            </a:endParaRPr>
          </a:p>
        </p:txBody>
      </p:sp>
      <p:sp>
        <p:nvSpPr>
          <p:cNvPr id="5" name="文本框 4"/>
          <p:cNvSpPr txBox="1"/>
          <p:nvPr>
            <p:custDataLst>
              <p:tags r:id="rId4"/>
            </p:custDataLst>
          </p:nvPr>
        </p:nvSpPr>
        <p:spPr>
          <a:xfrm>
            <a:off x="240665" y="4671060"/>
            <a:ext cx="11777980" cy="880745"/>
          </a:xfrm>
          <a:prstGeom prst="rect">
            <a:avLst/>
          </a:prstGeom>
          <a:noFill/>
          <a:ln w="12700" cap="flat">
            <a:noFill/>
            <a:miter lim="400000"/>
          </a:ln>
        </p:spPr>
        <p:style>
          <a:lnRef idx="0">
            <a:scrgbClr r="0" g="0" b="0"/>
          </a:lnRef>
          <a:fillRef idx="0">
            <a:scrgbClr r="0" g="0" b="0"/>
          </a:fillRef>
          <a:effectRef idx="0">
            <a:scrgbClr r="0" g="0" b="0"/>
          </a:effectRef>
          <a:fontRef idx="none"/>
        </p:style>
        <p:txBody>
          <a:bodyPr rot="0" vertOverflow="overflow" horzOverflow="overflow" vert="horz" wrap="square" lIns="71437" tIns="71437" rIns="71437" bIns="71437" numCol="1" spcCol="38100" rtlCol="0" anchor="ctr" forceAA="0">
            <a:spAutoFit/>
          </a:bodyPr>
          <a:lstStyle/>
          <a:p>
            <a:pPr marL="0" marR="0" indent="0" algn="l" defTabSz="821055" rtl="0" fontAlgn="auto" latinLnBrk="0" hangingPunct="0">
              <a:lnSpc>
                <a:spcPct val="100000"/>
              </a:lnSpc>
              <a:spcBef>
                <a:spcPct val="0"/>
              </a:spcBef>
              <a:spcAft>
                <a:spcPct val="0"/>
              </a:spcAft>
              <a:buClrTx/>
              <a:buSzTx/>
              <a:buFontTx/>
              <a:buNone/>
            </a:pPr>
            <a:r>
              <a:rPr kumimoji="0" lang="zh-CN" altLang="en-US" sz="2400" b="0" i="0" u="none" strike="noStrike" cap="none" spc="0" normalizeH="0" baseline="0">
                <a:ln>
                  <a:noFill/>
                </a:ln>
                <a:solidFill>
                  <a:schemeClr val="tx1"/>
                </a:solidFill>
                <a:effectLst/>
                <a:uFillTx/>
                <a:latin typeface="黑体" panose="02010609060101010101" charset="-122"/>
                <a:ea typeface="黑体" panose="02010609060101010101" charset="-122"/>
                <a:cs typeface="+mn-cs"/>
                <a:sym typeface="Helvetica Light"/>
              </a:rPr>
              <a:t>分析：质询权是人大代表的权力，公民通过网络行使的是监督权。（提醒：政务微博的出现，畅通了（或拓宽了）公民政治参与的渠道。</a:t>
            </a:r>
            <a:endParaRPr kumimoji="0" lang="zh-CN" altLang="en-US" sz="2400" b="0" i="0" u="none" strike="noStrike" cap="none" spc="0" normalizeH="0" baseline="0">
              <a:ln>
                <a:noFill/>
              </a:ln>
              <a:solidFill>
                <a:schemeClr val="tx1"/>
              </a:solidFill>
              <a:effectLst/>
              <a:uFillTx/>
              <a:latin typeface="黑体" panose="02010609060101010101" charset="-122"/>
              <a:ea typeface="黑体" panose="02010609060101010101" charset="-122"/>
              <a:cs typeface="+mn-cs"/>
              <a:sym typeface="Helvetica Light"/>
            </a:endParaRPr>
          </a:p>
        </p:txBody>
      </p:sp>
      <p:sp>
        <p:nvSpPr>
          <p:cNvPr id="6" name="文本框 5"/>
          <p:cNvSpPr txBox="1"/>
          <p:nvPr>
            <p:custDataLst>
              <p:tags r:id="rId5"/>
            </p:custDataLst>
          </p:nvPr>
        </p:nvSpPr>
        <p:spPr>
          <a:xfrm>
            <a:off x="240665" y="5858510"/>
            <a:ext cx="11147425" cy="511175"/>
          </a:xfrm>
          <a:prstGeom prst="rect">
            <a:avLst/>
          </a:prstGeom>
          <a:noFill/>
          <a:ln w="12700" cap="flat">
            <a:noFill/>
            <a:miter lim="400000"/>
          </a:ln>
        </p:spPr>
        <p:style>
          <a:lnRef idx="0">
            <a:scrgbClr r="0" g="0" b="0"/>
          </a:lnRef>
          <a:fillRef idx="0">
            <a:scrgbClr r="0" g="0" b="0"/>
          </a:fillRef>
          <a:effectRef idx="0">
            <a:scrgbClr r="0" g="0" b="0"/>
          </a:effectRef>
          <a:fontRef idx="none"/>
        </p:style>
        <p:txBody>
          <a:bodyPr rot="0" vertOverflow="overflow" horzOverflow="overflow" vert="horz" wrap="square" lIns="71437" tIns="71437" rIns="71437" bIns="71437" numCol="1" spcCol="38100" rtlCol="0" anchor="ctr" forceAA="0">
            <a:spAutoFit/>
          </a:bodyPr>
          <a:lstStyle/>
          <a:p>
            <a:pPr marL="0" marR="0" indent="0" algn="l" defTabSz="821055" rtl="0" fontAlgn="auto" latinLnBrk="0" hangingPunct="0">
              <a:lnSpc>
                <a:spcPct val="100000"/>
              </a:lnSpc>
              <a:spcBef>
                <a:spcPct val="0"/>
              </a:spcBef>
              <a:spcAft>
                <a:spcPct val="0"/>
              </a:spcAft>
              <a:buClrTx/>
              <a:buSzTx/>
              <a:buFontTx/>
              <a:buNone/>
            </a:pPr>
            <a:r>
              <a:rPr kumimoji="0" lang="zh-CN" altLang="en-US" sz="2400" b="0" i="0" u="none" strike="noStrike" cap="none" spc="0" normalizeH="0" baseline="0">
                <a:ln>
                  <a:noFill/>
                </a:ln>
                <a:solidFill>
                  <a:schemeClr val="tx1"/>
                </a:solidFill>
                <a:effectLst/>
                <a:uFillTx/>
                <a:latin typeface="黑体" panose="02010609060101010101" charset="-122"/>
                <a:ea typeface="黑体" panose="02010609060101010101" charset="-122"/>
                <a:cs typeface="+mn-cs"/>
                <a:sym typeface="Helvetica Light"/>
              </a:rPr>
              <a:t>分析：公民的选举权是指选举国家权力机关代表的权利，即选举人大代表的权利。</a:t>
            </a:r>
            <a:endParaRPr kumimoji="0" lang="zh-CN" altLang="en-US" sz="2400" b="0" i="0" u="none" strike="noStrike" cap="none" spc="0" normalizeH="0" baseline="0">
              <a:ln>
                <a:noFill/>
              </a:ln>
              <a:solidFill>
                <a:schemeClr val="tx1"/>
              </a:solidFill>
              <a:effectLst/>
              <a:uFillTx/>
              <a:latin typeface="黑体" panose="02010609060101010101" charset="-122"/>
              <a:ea typeface="黑体" panose="02010609060101010101" charset="-122"/>
              <a:cs typeface="+mn-cs"/>
              <a:sym typeface="Helvetica Light"/>
            </a:endParaRPr>
          </a:p>
        </p:txBody>
      </p:sp>
      <p:sp>
        <p:nvSpPr>
          <p:cNvPr id="7" name="文本框 6"/>
          <p:cNvSpPr txBox="1"/>
          <p:nvPr>
            <p:custDataLst>
              <p:tags r:id="rId6"/>
            </p:custDataLst>
          </p:nvPr>
        </p:nvSpPr>
        <p:spPr>
          <a:xfrm>
            <a:off x="240665" y="5446395"/>
            <a:ext cx="11157585" cy="511175"/>
          </a:xfrm>
          <a:prstGeom prst="rect">
            <a:avLst/>
          </a:prstGeom>
          <a:noFill/>
          <a:ln w="12700" cap="flat">
            <a:noFill/>
            <a:miter lim="400000"/>
          </a:ln>
        </p:spPr>
        <p:style>
          <a:lnRef idx="0">
            <a:scrgbClr r="0" g="0" b="0"/>
          </a:lnRef>
          <a:fillRef idx="0">
            <a:scrgbClr r="0" g="0" b="0"/>
          </a:fillRef>
          <a:effectRef idx="0">
            <a:scrgbClr r="0" g="0" b="0"/>
          </a:effectRef>
          <a:fontRef idx="none"/>
        </p:style>
        <p:txBody>
          <a:bodyPr rot="0" vertOverflow="overflow" horzOverflow="overflow" vert="horz" wrap="square" lIns="71437" tIns="71437" rIns="71437" bIns="71437" numCol="1" spcCol="38100" rtlCol="0" anchor="ctr" forceAA="0">
            <a:spAutoFit/>
          </a:bodyPr>
          <a:lstStyle/>
          <a:p>
            <a:pPr marL="0" marR="0" indent="0" algn="l" defTabSz="821055" rtl="0" fontAlgn="auto" latinLnBrk="0" hangingPunct="0">
              <a:lnSpc>
                <a:spcPct val="100000"/>
              </a:lnSpc>
              <a:spcBef>
                <a:spcPct val="0"/>
              </a:spcBef>
              <a:spcAft>
                <a:spcPct val="0"/>
              </a:spcAft>
              <a:buClrTx/>
              <a:buSzTx/>
              <a:buFontTx/>
              <a:buNone/>
            </a:pPr>
            <a:r>
              <a:rPr kumimoji="0" lang="zh-CN" altLang="en-US" sz="2400" b="0" i="0" u="none" strike="noStrike" cap="none" spc="0" normalizeH="0" baseline="0">
                <a:ln>
                  <a:noFill/>
                </a:ln>
                <a:solidFill>
                  <a:schemeClr val="tx1"/>
                </a:solidFill>
                <a:effectLst/>
                <a:uFillTx/>
                <a:latin typeface="黑体" panose="02010609060101010101" charset="-122"/>
                <a:ea typeface="黑体" panose="02010609060101010101" charset="-122"/>
                <a:cs typeface="+mn-cs"/>
                <a:sym typeface="Helvetica Light"/>
              </a:rPr>
              <a:t>分析：选举权是公民的基本的民主权利，是公民参与国家管理的基础和标志。</a:t>
            </a:r>
            <a:endParaRPr kumimoji="0" lang="zh-CN" altLang="en-US" sz="2400" b="0" i="0" u="none" strike="noStrike" cap="none" spc="0" normalizeH="0" baseline="0">
              <a:ln>
                <a:noFill/>
              </a:ln>
              <a:solidFill>
                <a:schemeClr val="tx1"/>
              </a:solidFill>
              <a:effectLst/>
              <a:uFillTx/>
              <a:latin typeface="黑体" panose="02010609060101010101" charset="-122"/>
              <a:ea typeface="黑体" panose="02010609060101010101" charset="-122"/>
              <a:cs typeface="+mn-cs"/>
              <a:sym typeface="Helvetica Light"/>
            </a:endParaRPr>
          </a:p>
        </p:txBody>
      </p:sp>
      <p:sp>
        <p:nvSpPr>
          <p:cNvPr id="8" name="文本框 7"/>
          <p:cNvSpPr txBox="1"/>
          <p:nvPr>
            <p:custDataLst>
              <p:tags r:id="rId7"/>
            </p:custDataLst>
          </p:nvPr>
        </p:nvSpPr>
        <p:spPr>
          <a:xfrm>
            <a:off x="240665" y="6304915"/>
            <a:ext cx="11157585" cy="511175"/>
          </a:xfrm>
          <a:prstGeom prst="rect">
            <a:avLst/>
          </a:prstGeom>
          <a:noFill/>
          <a:ln w="12700" cap="flat">
            <a:noFill/>
            <a:miter lim="400000"/>
          </a:ln>
        </p:spPr>
        <p:style>
          <a:lnRef idx="0">
            <a:scrgbClr r="0" g="0" b="0"/>
          </a:lnRef>
          <a:fillRef idx="0">
            <a:scrgbClr r="0" g="0" b="0"/>
          </a:fillRef>
          <a:effectRef idx="0">
            <a:scrgbClr r="0" g="0" b="0"/>
          </a:effectRef>
          <a:fontRef idx="none"/>
        </p:style>
        <p:txBody>
          <a:bodyPr rot="0" vertOverflow="overflow" horzOverflow="overflow" vert="horz" wrap="square" lIns="71437" tIns="71437" rIns="71437" bIns="71437" numCol="1" spcCol="38100" rtlCol="0" anchor="ctr" forceAA="0">
            <a:spAutoFit/>
          </a:bodyPr>
          <a:lstStyle/>
          <a:p>
            <a:pPr marL="0" marR="0" indent="0" algn="l" defTabSz="821055" rtl="0" fontAlgn="auto" latinLnBrk="0" hangingPunct="0">
              <a:lnSpc>
                <a:spcPct val="100000"/>
              </a:lnSpc>
              <a:spcBef>
                <a:spcPct val="0"/>
              </a:spcBef>
              <a:spcAft>
                <a:spcPct val="0"/>
              </a:spcAft>
              <a:buClrTx/>
              <a:buSzTx/>
              <a:buFontTx/>
              <a:buNone/>
            </a:pPr>
            <a:r>
              <a:rPr kumimoji="0" lang="zh-CN" altLang="en-US" sz="2400" b="0" i="0" u="none" strike="noStrike" cap="none" spc="0" normalizeH="0" baseline="0">
                <a:ln>
                  <a:noFill/>
                </a:ln>
                <a:solidFill>
                  <a:schemeClr val="tx1"/>
                </a:solidFill>
                <a:effectLst/>
                <a:uFillTx/>
                <a:latin typeface="黑体" panose="02010609060101010101" charset="-122"/>
                <a:ea typeface="黑体" panose="02010609060101010101" charset="-122"/>
                <a:cs typeface="+mn-cs"/>
                <a:sym typeface="Helvetica Light"/>
              </a:rPr>
              <a:t>分析：拓宽民意反映渠道是决策机关科学决策的前提。</a:t>
            </a:r>
            <a:endParaRPr kumimoji="0" lang="zh-CN" altLang="en-US" sz="2400" b="0" i="0" u="none" strike="noStrike" cap="none" spc="0" normalizeH="0" baseline="0">
              <a:ln>
                <a:noFill/>
              </a:ln>
              <a:solidFill>
                <a:schemeClr val="tx1"/>
              </a:solidFill>
              <a:effectLst/>
              <a:uFillTx/>
              <a:latin typeface="黑体" panose="02010609060101010101" charset="-122"/>
              <a:ea typeface="黑体" panose="02010609060101010101" charset="-122"/>
              <a:cs typeface="+mn-cs"/>
              <a:sym typeface="Helvetica Light"/>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linds(horizontal)">
                                      <p:cBhvr>
                                        <p:cTn id="12" dur="500"/>
                                        <p:tgtEl>
                                          <p:spTgt spid="6"/>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linds(horizontal)">
                                      <p:cBhvr>
                                        <p:cTn id="17" dur="500"/>
                                        <p:tgtEl>
                                          <p:spTgt spid="7"/>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linds(horizontal)">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Lst>
  </p:timing>
</p:sld>
</file>

<file path=ppt/slides/slide3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4" name="标题 3"/>
          <p:cNvSpPr>
            <a:spLocks noGrp="1"/>
          </p:cNvSpPr>
          <p:nvPr>
            <p:ph type="title"/>
            <p:custDataLst>
              <p:tags r:id="rId3"/>
            </p:custDataLst>
          </p:nvPr>
        </p:nvSpPr>
        <p:spPr>
          <a:xfrm>
            <a:off x="0" y="132080"/>
            <a:ext cx="6349365" cy="677500"/>
          </a:xfrm>
        </p:spPr>
        <p:txBody>
          <a:bodyPr wrap="square"/>
          <a:lstStyle/>
          <a:p>
            <a:r>
              <a:rPr lang="en-US" altLang="zh-CN" sz="3600">
                <a:solidFill>
                  <a:schemeClr val="bg1"/>
                </a:solidFill>
                <a:latin typeface="微软雅黑" panose="020b0503020204020204" pitchFamily="34" charset="-122"/>
                <a:ea typeface="微软雅黑" panose="020b0503020204020204" pitchFamily="34" charset="-122"/>
                <a:sym typeface="+mn-ea"/>
              </a:rPr>
              <a:t>  </a:t>
            </a:r>
            <a:r>
              <a:rPr lang="zh-CN" altLang="en-US" sz="3200">
                <a:solidFill>
                  <a:schemeClr val="bg1"/>
                </a:solidFill>
                <a:latin typeface="微软雅黑" panose="020b0503020204020204" pitchFamily="34" charset="-122"/>
                <a:ea typeface="微软雅黑" panose="020b0503020204020204" pitchFamily="34" charset="-122"/>
                <a:sym typeface="+mn-ea"/>
              </a:rPr>
              <a:t>考法</a:t>
            </a:r>
            <a:r>
              <a:rPr lang="en-US" altLang="zh-CN" sz="3200">
                <a:solidFill>
                  <a:schemeClr val="bg1"/>
                </a:solidFill>
                <a:latin typeface="微软雅黑" panose="020b0503020204020204" pitchFamily="34" charset="-122"/>
                <a:ea typeface="微软雅黑" panose="020b0503020204020204" pitchFamily="34" charset="-122"/>
                <a:sym typeface="+mn-ea"/>
              </a:rPr>
              <a:t>1  </a:t>
            </a:r>
            <a:r>
              <a:rPr lang="zh-CN" altLang="en-US" sz="3200">
                <a:solidFill>
                  <a:schemeClr val="bg1"/>
                </a:solidFill>
                <a:latin typeface="微软雅黑" panose="020b0503020204020204" pitchFamily="34" charset="-122"/>
                <a:ea typeface="微软雅黑" panose="020b0503020204020204" pitchFamily="34" charset="-122"/>
                <a:sym typeface="+mn-ea"/>
              </a:rPr>
              <a:t> 我国公民的权利和义务</a:t>
            </a:r>
            <a:endParaRPr lang="zh-CN" altLang="en-US" sz="3200">
              <a:solidFill>
                <a:schemeClr val="bg1"/>
              </a:solidFill>
              <a:latin typeface="微软雅黑" panose="020b0503020204020204" pitchFamily="34" charset="-122"/>
              <a:ea typeface="微软雅黑" panose="020b0503020204020204" pitchFamily="34" charset="-122"/>
              <a:sym typeface="+mn-ea"/>
            </a:endParaRPr>
          </a:p>
        </p:txBody>
      </p:sp>
      <p:graphicFrame>
        <p:nvGraphicFramePr>
          <p:cNvPr id="5" name="表格 4"/>
          <p:cNvGraphicFramePr>
            <a:graphicFrameLocks noGrp="1"/>
          </p:cNvGraphicFramePr>
          <p:nvPr>
            <p:custDataLst>
              <p:tags r:id="rId4"/>
            </p:custDataLst>
          </p:nvPr>
        </p:nvGraphicFramePr>
        <p:xfrm>
          <a:off x="228282" y="889635"/>
          <a:ext cx="11049635" cy="5770880"/>
        </p:xfrm>
        <a:graphic>
          <a:graphicData uri="http://schemas.openxmlformats.org/drawingml/2006/table">
            <a:tbl>
              <a:tblPr firstRow="1" bandRow="1">
                <a:tableStyleId>{5940675A-B579-460E-94D1-54222C63F5DA}</a:tableStyleId>
              </a:tblPr>
              <a:tblGrid>
                <a:gridCol w="1958340"/>
                <a:gridCol w="9091295"/>
              </a:tblGrid>
              <a:tr h="3840480">
                <a:tc>
                  <a:txBody>
                    <a:bodyPr vert="horz" wrap="square"/>
                    <a:lstStyle/>
                    <a:p>
                      <a:pPr indent="0" algn="ctr" fontAlgn="auto">
                        <a:lnSpc>
                          <a:spcPct val="150000"/>
                        </a:lnSpc>
                        <a:buNone/>
                      </a:pPr>
                      <a:r>
                        <a:rPr lang="en-US" sz="2400" b="1">
                          <a:solidFill>
                            <a:srgbClr val="000000"/>
                          </a:solidFill>
                          <a:latin typeface="微软雅黑" panose="020b0503020204020204" pitchFamily="34" charset="-122"/>
                          <a:ea typeface="微软雅黑" panose="020b0503020204020204" pitchFamily="34" charset="-122"/>
                          <a:cs typeface="NEU-BZ-S92" charset="0"/>
                        </a:rPr>
                        <a:t>命题分析</a:t>
                      </a:r>
                      <a:endParaRPr lang="en-US" altLang="en-US" sz="2400" b="1">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a:solidFill>
                        <a:schemeClr val="tx1"/>
                      </a:solidFill>
                      <a:prstDash val="solid"/>
                    </a:lnB>
                    <a:lnTlToBr>
                      <a:noFill/>
                    </a:lnTlToBr>
                    <a:lnBlToTr>
                      <a:noFill/>
                    </a:lnBlToTr>
                    <a:noFill/>
                  </a:tcPr>
                </a:tc>
                <a:tc>
                  <a:txBody>
                    <a:bodyPr vert="horz" wrap="square"/>
                    <a:lstStyle/>
                    <a:p>
                      <a:pPr indent="0"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近年高考对我国公民的权利和义务的考查频率较高,常以国家出台的法律、政策等为情境,考查公民的政治权利以及对公民的权利和义务的认识和理解,有时也会与我国的国家性质、公民政治参与坚持的原则等知识结合起来考查。题型以选择题为主,注重考查科学精神、公共参与核心素养。备考时,要关注国家“十四五”规划的出台过程,结合我国的国家性质、党、人大、政府的相关知识,理解公民如何更好地行使权利、履行义务。</a:t>
                      </a:r>
                      <a:endParaRPr lang="en-US"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a:solidFill>
                        <a:schemeClr val="tx1"/>
                      </a:solidFill>
                      <a:prstDash val="solid"/>
                    </a:lnB>
                    <a:lnTlToBr>
                      <a:noFill/>
                    </a:lnTlToBr>
                    <a:lnBlToTr>
                      <a:noFill/>
                    </a:lnBlToTr>
                    <a:noFill/>
                  </a:tcPr>
                </a:tc>
              </a:tr>
              <a:tr h="1097280">
                <a:tc>
                  <a:txBody>
                    <a:bodyPr vert="horz" wrap="square"/>
                    <a:lstStyle/>
                    <a:p>
                      <a:pPr indent="0" algn="ctr" fontAlgn="auto">
                        <a:lnSpc>
                          <a:spcPct val="150000"/>
                        </a:lnSpc>
                        <a:buNone/>
                      </a:pPr>
                      <a:r>
                        <a:rPr lang="en-US" sz="2400" b="1">
                          <a:solidFill>
                            <a:srgbClr val="000000"/>
                          </a:solidFill>
                          <a:latin typeface="微软雅黑" panose="020b0503020204020204" pitchFamily="34" charset="-122"/>
                          <a:ea typeface="微软雅黑" panose="020b0503020204020204" pitchFamily="34" charset="-122"/>
                          <a:cs typeface="NEU-BZ-S92" charset="0"/>
                        </a:rPr>
                        <a:t>已考视角</a:t>
                      </a:r>
                      <a:endParaRPr lang="en-US" altLang="en-US" sz="2400" b="1">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a:solidFill>
                        <a:schemeClr val="tx1"/>
                      </a:solidFill>
                      <a:prstDash val="soli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1.公民的政治权利</a:t>
                      </a:r>
                      <a:endPar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pPr indent="0"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2.公民的政治义务</a:t>
                      </a:r>
                      <a:endParaRPr lang="en-US"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a:solidFill>
                        <a:schemeClr val="tx1"/>
                      </a:solidFill>
                      <a:prstDash val="solid"/>
                    </a:lnT>
                    <a:lnB w="12700" cap="flat" cmpd="sng">
                      <a:solidFill>
                        <a:srgbClr val="333333"/>
                      </a:solidFill>
                      <a:prstDash val="solid"/>
                      <a:headEnd type="none" w="med" len="med"/>
                      <a:tailEnd type="none" w="med" len="med"/>
                    </a:lnB>
                    <a:lnTlToBr>
                      <a:noFill/>
                    </a:lnTlToBr>
                    <a:lnBlToTr>
                      <a:noFill/>
                    </a:lnBlToTr>
                    <a:noFill/>
                  </a:tcPr>
                </a:tc>
              </a:tr>
              <a:tr h="833120">
                <a:tc>
                  <a:txBody>
                    <a:bodyPr vert="horz" wrap="square"/>
                    <a:lstStyle/>
                    <a:p>
                      <a:pPr indent="0" algn="ctr" fontAlgn="auto">
                        <a:lnSpc>
                          <a:spcPct val="150000"/>
                        </a:lnSpc>
                        <a:buNone/>
                      </a:pPr>
                      <a:r>
                        <a:rPr lang="en-US" sz="2400" b="1">
                          <a:solidFill>
                            <a:srgbClr val="000000"/>
                          </a:solidFill>
                          <a:latin typeface="微软雅黑" panose="020b0503020204020204" pitchFamily="34" charset="-122"/>
                          <a:ea typeface="微软雅黑" panose="020b0503020204020204" pitchFamily="34" charset="-122"/>
                          <a:cs typeface="NEU-BZ-S92" charset="0"/>
                        </a:rPr>
                        <a:t>预测视角</a:t>
                      </a:r>
                      <a:endParaRPr lang="en-US" altLang="en-US" sz="2400" b="1">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公民的政治义务</a:t>
                      </a:r>
                      <a:endParaRPr lang="en-US"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bl>
          </a:graphicData>
        </a:graphic>
      </p:graphicFrame>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3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标题 2"/>
          <p:cNvSpPr>
            <a:spLocks noGrp="1"/>
          </p:cNvSpPr>
          <p:nvPr>
            <p:ph type="title"/>
            <p:custDataLst>
              <p:tags r:id="rId3"/>
            </p:custDataLst>
          </p:nvPr>
        </p:nvSpPr>
        <p:spPr>
          <a:xfrm>
            <a:off x="154305" y="173990"/>
            <a:ext cx="11842115" cy="6724015"/>
          </a:xfrm>
        </p:spPr>
        <p:txBody>
          <a:bodyPr wrap="square"/>
          <a:lstStyle/>
          <a:p>
            <a:pPr algn="l" fontAlgn="auto">
              <a:lnSpc>
                <a:spcPct val="150000"/>
              </a:lnSpc>
            </a:pPr>
            <a:r>
              <a:rPr lang="en-US" altLang="zh-CN" sz="2800">
                <a:latin typeface="微软雅黑" panose="020b0503020204020204" pitchFamily="34" charset="-122"/>
                <a:ea typeface="微软雅黑" panose="020b0503020204020204" pitchFamily="34" charset="-122"/>
                <a:cs typeface="微软雅黑" panose="020b0503020204020204" pitchFamily="34" charset="-122"/>
              </a:rPr>
              <a:t>          </a:t>
            </a:r>
            <a:r>
              <a:rPr lang="en-US" sz="3200" b="0" spc="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1　[2018全国卷Ⅲ,16,4]国歌与国旗、国徽一样,是国家象征。2017年10月1日正式施行的《中华人民共和国国歌法》,明确国歌使用的禁止行为,对违反规定情节恶劣的予以处罚。国歌法的颁布实施,旨在</a:t>
            </a:r>
            <a:br>
              <a:rPr lang="en-US" sz="3200" b="0" spc="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br>
            <a:r>
              <a:rPr lang="en-US" sz="3200" b="0" spc="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①增强公民的国家观念　</a:t>
            </a:r>
            <a:br>
              <a:rPr lang="en-US" sz="3200" b="0" spc="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br>
            <a:r>
              <a:rPr lang="en-US" sz="3200" b="0" spc="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②提高国歌的政治地位　</a:t>
            </a:r>
            <a:br>
              <a:rPr lang="en-US" sz="3200" b="0" spc="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br>
            <a:r>
              <a:rPr lang="en-US" sz="3200" b="0" spc="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③维护公民的文化活动权　</a:t>
            </a:r>
            <a:br>
              <a:rPr lang="en-US" sz="3200" b="0" spc="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br>
            <a:r>
              <a:rPr lang="en-US" sz="3200" b="0" spc="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④规范国歌的奏唱、播放和使用</a:t>
            </a:r>
            <a:br>
              <a:rPr lang="en-US" sz="3200" b="0" spc="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br>
            <a:r>
              <a:rPr lang="en-US" sz="3200" b="0" spc="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A.①②	    B.①④    	C.②③	    D.③④</a:t>
            </a:r>
            <a:endParaRPr lang="en-US" sz="3200" b="0" spc="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1301" name="示例_1.jpg"/>
          <p:cNvPicPr>
            <a:picLocks noChangeAspect="1"/>
          </p:cNvPicPr>
          <p:nvPr>
            <p:custDataLst>
              <p:tags r:id="rId5"/>
            </p:custDataLst>
          </p:nvPr>
        </p:nvPicPr>
        <p:blipFill>
          <a:blip r:embed="rId4"/>
          <a:stretch>
            <a:fillRect/>
          </a:stretch>
        </p:blipFill>
        <p:spPr>
          <a:xfrm>
            <a:off x="427355" y="426720"/>
            <a:ext cx="818515" cy="373380"/>
          </a:xfrm>
          <a:prstGeom prst="rect">
            <a:avLst/>
          </a:prstGeom>
        </p:spPr>
      </p:pic>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4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标题 2"/>
          <p:cNvSpPr>
            <a:spLocks noGrp="1"/>
          </p:cNvSpPr>
          <p:nvPr>
            <p:ph type="title"/>
            <p:custDataLst>
              <p:tags r:id="rId3"/>
            </p:custDataLst>
          </p:nvPr>
        </p:nvSpPr>
        <p:spPr>
          <a:xfrm>
            <a:off x="544830" y="788670"/>
            <a:ext cx="11263630" cy="2676525"/>
          </a:xfrm>
        </p:spPr>
        <p:txBody>
          <a:bodyPr wrap="square"/>
          <a:lstStyle/>
          <a:p>
            <a:pPr algn="just" fontAlgn="auto">
              <a:lnSpc>
                <a:spcPct val="150000"/>
              </a:lnSpc>
            </a:pPr>
            <a:r>
              <a:rPr lang="zh-CN" altLang="en-US" sz="2800" b="1">
                <a:latin typeface="微软雅黑" panose="020b0503020204020204" pitchFamily="34" charset="-122"/>
                <a:ea typeface="微软雅黑" panose="020b0503020204020204" pitchFamily="34" charset="-122"/>
                <a:cs typeface="微软雅黑" panose="020b0503020204020204" pitchFamily="34" charset="-122"/>
                <a:sym typeface="+mn-ea"/>
              </a:rPr>
              <a:t>解析   </a:t>
            </a:r>
            <a:r>
              <a:rPr lang="zh-CN" altLang="en-US" sz="2800">
                <a:latin typeface="微软雅黑" panose="020b0503020204020204" pitchFamily="34" charset="-122"/>
                <a:ea typeface="微软雅黑" panose="020b0503020204020204" pitchFamily="34" charset="-122"/>
                <a:cs typeface="微软雅黑" panose="020b0503020204020204" pitchFamily="34" charset="-122"/>
                <a:sym typeface="+mn-ea"/>
              </a:rPr>
              <a:t>本题以国歌法的颁布实施为切入点,考查考生对公民权利与义务的理解。该法的颁布实施旨在维护国歌尊严,而非提高国歌的政治地位,排除②;国歌法的颁布实施,旨在增强公民的国家观念和爱国意识,规范国歌的奏唱、播放和使用,而非维护公民的文化活动权,排除③,①④符合题意。</a:t>
            </a:r>
            <a:endParaRPr lang="zh-CN" altLang="en-US" sz="2800"/>
          </a:p>
        </p:txBody>
      </p:sp>
      <p:sp>
        <p:nvSpPr>
          <p:cNvPr id="2" name="文本框 1"/>
          <p:cNvSpPr txBox="1"/>
          <p:nvPr>
            <p:custDataLst>
              <p:tags r:id="rId4"/>
            </p:custDataLst>
          </p:nvPr>
        </p:nvSpPr>
        <p:spPr>
          <a:xfrm>
            <a:off x="544830" y="4340225"/>
            <a:ext cx="10773410" cy="737235"/>
          </a:xfrm>
          <a:prstGeom prst="rect">
            <a:avLst/>
          </a:prstGeom>
          <a:noFill/>
        </p:spPr>
        <p:txBody>
          <a:bodyPr wrap="square" rtlCol="0" anchor="t">
            <a:spAutoFit/>
          </a:bodyPr>
          <a:lstStyle/>
          <a:p>
            <a:pPr fontAlgn="auto">
              <a:lnSpc>
                <a:spcPct val="150000"/>
              </a:lnSpc>
            </a:pPr>
            <a:r>
              <a:rPr lang="zh-CN" altLang="en-US" sz="2800" b="1">
                <a:latin typeface="微软雅黑" panose="020b0503020204020204" pitchFamily="34" charset="-122"/>
                <a:ea typeface="微软雅黑" panose="020b0503020204020204" pitchFamily="34" charset="-122"/>
                <a:cs typeface="微软雅黑" panose="020b0503020204020204" pitchFamily="34" charset="-122"/>
                <a:sym typeface="+mn-ea"/>
              </a:rPr>
              <a:t>答案   </a:t>
            </a:r>
            <a:r>
              <a:rPr lang="zh-CN" altLang="en-US" sz="2800">
                <a:latin typeface="微软雅黑" panose="020b0503020204020204" pitchFamily="34" charset="-122"/>
                <a:ea typeface="微软雅黑" panose="020b0503020204020204" pitchFamily="34" charset="-122"/>
                <a:cs typeface="微软雅黑" panose="020b0503020204020204" pitchFamily="34" charset="-122"/>
                <a:sym typeface="+mn-ea"/>
              </a:rPr>
              <a:t>B</a:t>
            </a:r>
            <a:endParaRPr lang="zh-CN" altLang="en-US" sz="2800"/>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标题 2"/>
          <p:cNvSpPr>
            <a:spLocks noGrp="1"/>
          </p:cNvSpPr>
          <p:nvPr>
            <p:ph type="title"/>
            <p:custDataLst>
              <p:tags r:id="rId3"/>
            </p:custDataLst>
          </p:nvPr>
        </p:nvSpPr>
        <p:spPr>
          <a:xfrm>
            <a:off x="481965" y="1231265"/>
            <a:ext cx="11262995" cy="3322955"/>
          </a:xfrm>
        </p:spPr>
        <p:txBody>
          <a:bodyPr wrap="square"/>
          <a:lstStyle/>
          <a:p>
            <a:pPr fontAlgn="auto">
              <a:lnSpc>
                <a:spcPct val="150000"/>
              </a:lnSpc>
            </a:pPr>
            <a:r>
              <a:rPr lang="zh-CN" altLang="en-US" sz="28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解后反思    </a:t>
            </a:r>
            <a:r>
              <a:rPr lang="zh-CN" altLang="en-US" sz="2800">
                <a:latin typeface="微软雅黑" panose="020b0503020204020204" pitchFamily="34" charset="-122"/>
                <a:ea typeface="微软雅黑" panose="020b0503020204020204" pitchFamily="34" charset="-122"/>
                <a:cs typeface="微软雅黑" panose="020b0503020204020204" pitchFamily="34" charset="-122"/>
                <a:sym typeface="+mn-ea"/>
              </a:rPr>
              <a:t>解答有关公民权利的试题时,需要注意公民的政治权利不仅包括选举权和被选举权、监督权、政治自由,还包括知情权、参与权、表达权等。解答有关公民义务的试题时,需要注意公民政治参与的原则、公民具体的政治义务。</a:t>
            </a:r>
            <a:br>
              <a:rPr lang="zh-CN" altLang="en-US" sz="2800">
                <a:latin typeface="微软雅黑" panose="020b0503020204020204" pitchFamily="34" charset="-122"/>
                <a:ea typeface="微软雅黑" panose="020b0503020204020204" pitchFamily="34" charset="-122"/>
                <a:cs typeface="微软雅黑" panose="020b0503020204020204" pitchFamily="34" charset="-122"/>
              </a:rPr>
            </a:br>
            <a:endParaRPr lang="zh-CN" altLang="en-US" sz="2800"/>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4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9706" name="矩形 1"/>
          <p:cNvSpPr>
            <a:spLocks noChangeAspect="1"/>
          </p:cNvSpPr>
          <p:nvPr>
            <p:custDataLst>
              <p:tags r:id="rId3"/>
            </p:custDataLst>
          </p:nvPr>
        </p:nvSpPr>
        <p:spPr>
          <a:xfrm>
            <a:off x="124460" y="78105"/>
            <a:ext cx="12067540" cy="6268085"/>
          </a:xfrm>
          <a:prstGeom prst="rect">
            <a:avLst/>
          </a:prstGeom>
          <a:noFill/>
          <a:ln w="9525">
            <a:noFill/>
          </a:ln>
        </p:spPr>
        <p:txBody>
          <a:bodyPr wrap="square" lIns="108819" tIns="54409" rIns="108819" bIns="54409">
            <a:spAutoFit/>
          </a:bodyPr>
          <a:lstStyle/>
          <a:p>
            <a:pPr defTabSz="0">
              <a:lnSpc>
                <a:spcPct val="110000"/>
              </a:lnSpc>
              <a:spcBef>
                <a:spcPct val="0"/>
              </a:spcBef>
              <a:spcAft>
                <a:spcPct val="0"/>
              </a:spcAft>
              <a:tabLst>
                <a:tab pos="1224280"/>
                <a:tab pos="2202180"/>
                <a:tab pos="3021330"/>
                <a:tab pos="3835400"/>
              </a:tabLst>
            </a:pPr>
            <a:r>
              <a:rPr lang="en-US" sz="2400">
                <a:solidFill>
                  <a:srgbClr val="000000"/>
                </a:solidFill>
                <a:latin typeface="黑体" panose="02010609060101010101" charset="-122"/>
                <a:ea typeface="黑体" panose="02010609060101010101" charset="-122"/>
                <a:sym typeface="+mn-ea"/>
              </a:rPr>
              <a:t> </a:t>
            </a:r>
            <a:r>
              <a:rPr sz="2800">
                <a:solidFill>
                  <a:srgbClr val="000000"/>
                </a:solidFill>
                <a:latin typeface="黑体" panose="02010609060101010101" charset="-122"/>
                <a:ea typeface="黑体" panose="02010609060101010101" charset="-122"/>
                <a:sym typeface="+mn-ea"/>
              </a:rPr>
              <a:t>（2019·北京高考真题）北京轨道交通11号线西段（冬奥支线）工程环境影响评价第一次公示</a:t>
            </a:r>
            <a:endParaRPr sz="2800">
              <a:solidFill>
                <a:srgbClr val="000000"/>
              </a:solidFill>
              <a:latin typeface="黑体" panose="02010609060101010101" charset="-122"/>
              <a:ea typeface="黑体" panose="02010609060101010101" charset="-122"/>
              <a:sym typeface="+mn-ea"/>
            </a:endParaRPr>
          </a:p>
          <a:p>
            <a:pPr defTabSz="0">
              <a:lnSpc>
                <a:spcPct val="110000"/>
              </a:lnSpc>
              <a:spcBef>
                <a:spcPct val="0"/>
              </a:spcBef>
              <a:spcAft>
                <a:spcPct val="0"/>
              </a:spcAft>
              <a:tabLst>
                <a:tab pos="1224280"/>
                <a:tab pos="2202180"/>
                <a:tab pos="3021330"/>
                <a:tab pos="3835400"/>
              </a:tabLst>
            </a:pPr>
            <a:r>
              <a:rPr sz="2800">
                <a:solidFill>
                  <a:srgbClr val="000000"/>
                </a:solidFill>
                <a:latin typeface="黑体" panose="02010609060101010101" charset="-122"/>
                <a:ea typeface="黑体" panose="02010609060101010101" charset="-122"/>
                <a:sym typeface="+mn-ea"/>
              </a:rPr>
              <a:t>时间：2019-03-20 根据《中华人民共和国环境保护法》《中华人民共和国环境影响评价法》《环境影响评价公众参与办法》（生态环境部令第4号）《关于发布&lt;环境影响评价公众参与办法&gt;配套文件的公告》（生态环境部公告2018年第48号）等相关规定，现对北京轨道交通11号线西段（冬奥支线）工程环境影响评价公众参与相关信息进行第一次公示，具体如下：……</a:t>
            </a:r>
            <a:endParaRPr sz="2800">
              <a:solidFill>
                <a:srgbClr val="000000"/>
              </a:solidFill>
              <a:latin typeface="黑体" panose="02010609060101010101" charset="-122"/>
              <a:ea typeface="黑体" panose="02010609060101010101" charset="-122"/>
              <a:sym typeface="+mn-ea"/>
            </a:endParaRPr>
          </a:p>
          <a:p>
            <a:pPr defTabSz="0">
              <a:lnSpc>
                <a:spcPct val="110000"/>
              </a:lnSpc>
              <a:spcBef>
                <a:spcPct val="0"/>
              </a:spcBef>
              <a:spcAft>
                <a:spcPct val="0"/>
              </a:spcAft>
              <a:tabLst>
                <a:tab pos="1224280"/>
                <a:tab pos="2202180"/>
                <a:tab pos="3021330"/>
                <a:tab pos="3835400"/>
              </a:tabLst>
            </a:pPr>
            <a:r>
              <a:rPr sz="2800">
                <a:solidFill>
                  <a:srgbClr val="000000"/>
                </a:solidFill>
                <a:latin typeface="黑体" panose="02010609060101010101" charset="-122"/>
                <a:ea typeface="黑体" panose="02010609060101010101" charset="-122"/>
                <a:sym typeface="+mn-ea"/>
              </a:rPr>
              <a:t>关于环境影响评价公示，下列观点合理的</a:t>
            </a:r>
            <a:endParaRPr sz="2800">
              <a:solidFill>
                <a:srgbClr val="000000"/>
              </a:solidFill>
              <a:latin typeface="黑体" panose="02010609060101010101" charset="-122"/>
              <a:ea typeface="黑体" panose="02010609060101010101" charset="-122"/>
              <a:sym typeface="+mn-ea"/>
            </a:endParaRPr>
          </a:p>
          <a:p>
            <a:pPr defTabSz="0">
              <a:lnSpc>
                <a:spcPct val="110000"/>
              </a:lnSpc>
              <a:spcBef>
                <a:spcPct val="0"/>
              </a:spcBef>
              <a:spcAft>
                <a:spcPct val="0"/>
              </a:spcAft>
              <a:tabLst>
                <a:tab pos="1224280"/>
                <a:tab pos="2202180"/>
                <a:tab pos="3021330"/>
                <a:tab pos="3835400"/>
              </a:tabLst>
            </a:pPr>
            <a:r>
              <a:rPr sz="2800">
                <a:solidFill>
                  <a:srgbClr val="000000"/>
                </a:solidFill>
                <a:latin typeface="黑体" panose="02010609060101010101" charset="-122"/>
                <a:ea typeface="黑体" panose="02010609060101010101" charset="-122"/>
                <a:sym typeface="+mn-ea"/>
              </a:rPr>
              <a:t>①对重大项目进行环境影响评价是贯彻绿色发展理念的体现</a:t>
            </a:r>
            <a:endParaRPr sz="2800">
              <a:solidFill>
                <a:srgbClr val="000000"/>
              </a:solidFill>
              <a:latin typeface="黑体" panose="02010609060101010101" charset="-122"/>
              <a:ea typeface="黑体" panose="02010609060101010101" charset="-122"/>
              <a:sym typeface="+mn-ea"/>
            </a:endParaRPr>
          </a:p>
          <a:p>
            <a:pPr defTabSz="0">
              <a:lnSpc>
                <a:spcPct val="110000"/>
              </a:lnSpc>
              <a:spcBef>
                <a:spcPct val="0"/>
              </a:spcBef>
              <a:spcAft>
                <a:spcPct val="0"/>
              </a:spcAft>
              <a:tabLst>
                <a:tab pos="1224280"/>
                <a:tab pos="2202180"/>
                <a:tab pos="3021330"/>
                <a:tab pos="3835400"/>
              </a:tabLst>
            </a:pPr>
            <a:r>
              <a:rPr sz="2800">
                <a:solidFill>
                  <a:srgbClr val="000000"/>
                </a:solidFill>
                <a:latin typeface="黑体" panose="02010609060101010101" charset="-122"/>
                <a:ea typeface="黑体" panose="02010609060101010101" charset="-122"/>
                <a:sym typeface="+mn-ea"/>
              </a:rPr>
              <a:t>②让公众参与环境影响评价是政府简政放权的新举措</a:t>
            </a:r>
            <a:endParaRPr sz="2800">
              <a:solidFill>
                <a:srgbClr val="000000"/>
              </a:solidFill>
              <a:latin typeface="黑体" panose="02010609060101010101" charset="-122"/>
              <a:ea typeface="黑体" panose="02010609060101010101" charset="-122"/>
              <a:sym typeface="+mn-ea"/>
            </a:endParaRPr>
          </a:p>
          <a:p>
            <a:pPr defTabSz="0">
              <a:lnSpc>
                <a:spcPct val="110000"/>
              </a:lnSpc>
              <a:spcBef>
                <a:spcPct val="0"/>
              </a:spcBef>
              <a:spcAft>
                <a:spcPct val="0"/>
              </a:spcAft>
              <a:tabLst>
                <a:tab pos="1224280"/>
                <a:tab pos="2202180"/>
                <a:tab pos="3021330"/>
                <a:tab pos="3835400"/>
              </a:tabLst>
            </a:pPr>
            <a:r>
              <a:rPr sz="2800">
                <a:solidFill>
                  <a:srgbClr val="000000"/>
                </a:solidFill>
                <a:latin typeface="黑体" panose="02010609060101010101" charset="-122"/>
                <a:ea typeface="黑体" panose="02010609060101010101" charset="-122"/>
                <a:sym typeface="+mn-ea"/>
              </a:rPr>
              <a:t>③依法公示维护了公民的知情权、参与权、表达权、监督权</a:t>
            </a:r>
            <a:endParaRPr sz="2800">
              <a:solidFill>
                <a:srgbClr val="000000"/>
              </a:solidFill>
              <a:latin typeface="黑体" panose="02010609060101010101" charset="-122"/>
              <a:ea typeface="黑体" panose="02010609060101010101" charset="-122"/>
              <a:sym typeface="+mn-ea"/>
            </a:endParaRPr>
          </a:p>
          <a:p>
            <a:pPr defTabSz="0">
              <a:lnSpc>
                <a:spcPct val="110000"/>
              </a:lnSpc>
              <a:spcBef>
                <a:spcPct val="0"/>
              </a:spcBef>
              <a:spcAft>
                <a:spcPct val="0"/>
              </a:spcAft>
              <a:tabLst>
                <a:tab pos="1224280"/>
                <a:tab pos="2202180"/>
                <a:tab pos="3021330"/>
                <a:tab pos="3835400"/>
              </a:tabLst>
            </a:pPr>
            <a:r>
              <a:rPr sz="2800">
                <a:solidFill>
                  <a:srgbClr val="000000"/>
                </a:solidFill>
                <a:latin typeface="黑体" panose="02010609060101010101" charset="-122"/>
                <a:ea typeface="黑体" panose="02010609060101010101" charset="-122"/>
                <a:sym typeface="+mn-ea"/>
              </a:rPr>
              <a:t>④这一做法顺应社会发展的要求，扩大了基层民主的范围</a:t>
            </a:r>
            <a:endParaRPr sz="2800">
              <a:solidFill>
                <a:srgbClr val="000000"/>
              </a:solidFill>
              <a:latin typeface="黑体" panose="02010609060101010101" charset="-122"/>
              <a:ea typeface="黑体" panose="02010609060101010101" charset="-122"/>
              <a:sym typeface="+mn-ea"/>
            </a:endParaRPr>
          </a:p>
          <a:p>
            <a:pPr defTabSz="0">
              <a:lnSpc>
                <a:spcPct val="110000"/>
              </a:lnSpc>
              <a:spcBef>
                <a:spcPct val="0"/>
              </a:spcBef>
              <a:spcAft>
                <a:spcPct val="0"/>
              </a:spcAft>
              <a:tabLst>
                <a:tab pos="1224280"/>
                <a:tab pos="2202180"/>
                <a:tab pos="3021330"/>
                <a:tab pos="3835400"/>
              </a:tabLst>
            </a:pPr>
            <a:r>
              <a:rPr sz="2800">
                <a:solidFill>
                  <a:srgbClr val="000000"/>
                </a:solidFill>
                <a:latin typeface="黑体" panose="02010609060101010101" charset="-122"/>
                <a:ea typeface="黑体" panose="02010609060101010101" charset="-122"/>
                <a:sym typeface="+mn-ea"/>
              </a:rPr>
              <a:t>A．①③	   B．①④	       C．②③	          D．②④</a:t>
            </a:r>
            <a:endParaRPr sz="2800">
              <a:solidFill>
                <a:srgbClr val="000000"/>
              </a:solidFill>
              <a:latin typeface="黑体" panose="02010609060101010101" charset="-122"/>
              <a:ea typeface="黑体" panose="02010609060101010101" charset="-122"/>
              <a:sym typeface="+mn-ea"/>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4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9706" name="矩形 1"/>
          <p:cNvSpPr>
            <a:spLocks noChangeAspect="1"/>
          </p:cNvSpPr>
          <p:nvPr>
            <p:custDataLst>
              <p:tags r:id="rId3"/>
            </p:custDataLst>
          </p:nvPr>
        </p:nvSpPr>
        <p:spPr>
          <a:xfrm>
            <a:off x="124460" y="78105"/>
            <a:ext cx="12067540" cy="5320030"/>
          </a:xfrm>
          <a:prstGeom prst="rect">
            <a:avLst/>
          </a:prstGeom>
          <a:noFill/>
          <a:ln w="9525">
            <a:noFill/>
          </a:ln>
        </p:spPr>
        <p:txBody>
          <a:bodyPr wrap="square" lIns="108819" tIns="54409" rIns="108819" bIns="54409">
            <a:spAutoFit/>
          </a:bodyPr>
          <a:lstStyle/>
          <a:p>
            <a:pPr defTabSz="0">
              <a:lnSpc>
                <a:spcPct val="110000"/>
              </a:lnSpc>
              <a:spcBef>
                <a:spcPct val="0"/>
              </a:spcBef>
              <a:spcAft>
                <a:spcPct val="0"/>
              </a:spcAft>
              <a:tabLst>
                <a:tab pos="1224280"/>
                <a:tab pos="2202180"/>
                <a:tab pos="3021330"/>
                <a:tab pos="3835400"/>
              </a:tabLst>
            </a:pPr>
            <a:r>
              <a:rPr lang="en-US" sz="2400">
                <a:solidFill>
                  <a:srgbClr val="000000"/>
                </a:solidFill>
                <a:latin typeface="黑体" panose="02010609060101010101" charset="-122"/>
                <a:ea typeface="黑体" panose="02010609060101010101" charset="-122"/>
                <a:sym typeface="+mn-ea"/>
              </a:rPr>
              <a:t> </a:t>
            </a:r>
            <a:r>
              <a:rPr sz="2800">
                <a:solidFill>
                  <a:srgbClr val="FF0000"/>
                </a:solidFill>
                <a:latin typeface="黑体" panose="02010609060101010101" charset="-122"/>
                <a:ea typeface="黑体" panose="02010609060101010101" charset="-122"/>
                <a:sym typeface="+mn-ea"/>
              </a:rPr>
              <a:t>【答案】A</a:t>
            </a:r>
            <a:endParaRPr sz="2800">
              <a:solidFill>
                <a:srgbClr val="000000"/>
              </a:solidFill>
              <a:latin typeface="黑体" panose="02010609060101010101" charset="-122"/>
              <a:ea typeface="黑体" panose="02010609060101010101" charset="-122"/>
              <a:sym typeface="+mn-ea"/>
            </a:endParaRPr>
          </a:p>
          <a:p>
            <a:pPr defTabSz="0">
              <a:lnSpc>
                <a:spcPct val="110000"/>
              </a:lnSpc>
              <a:spcBef>
                <a:spcPct val="0"/>
              </a:spcBef>
              <a:spcAft>
                <a:spcPct val="0"/>
              </a:spcAft>
              <a:tabLst>
                <a:tab pos="1224280"/>
                <a:tab pos="2202180"/>
                <a:tab pos="3021330"/>
                <a:tab pos="3835400"/>
              </a:tabLst>
            </a:pPr>
            <a:r>
              <a:rPr sz="2800">
                <a:solidFill>
                  <a:srgbClr val="000000"/>
                </a:solidFill>
                <a:latin typeface="黑体" panose="02010609060101010101" charset="-122"/>
                <a:ea typeface="黑体" panose="02010609060101010101" charset="-122"/>
                <a:sym typeface="+mn-ea"/>
              </a:rPr>
              <a:t>【解析】绿色发展理念关注的是可持续性问题，对重大项目进行环境评价，充分掌握本项目对环境的直接影响，采取相应手段，确保其对环境的影响降到最小，实现可持续性发展，是贯彻绿色发展理念的体现，题肢①说法正确；对北京轨道交通11号线西段工程环境影响评价公众参与相关信息进行公示，让公众能够参与到环境影响的评价，并且能够发表自己的意见和建议，提出批评，维护了公民的知情权、参与权、表达权、监督权，题肢③说法正确。政府的简政放权指的是精简政府机构，把经营管理权下放给企业，材料中所述与之不符，题肢②说法错误，故排除；题肢④中，“扩大了基层民主的范围”的说法错误，民主的范围不可随意扩大或缩小，题肢④说法错误。本题选择A选项。</a:t>
            </a:r>
            <a:endParaRPr sz="2800">
              <a:solidFill>
                <a:srgbClr val="000000"/>
              </a:solidFill>
              <a:latin typeface="黑体" panose="02010609060101010101" charset="-122"/>
              <a:ea typeface="黑体" panose="02010609060101010101" charset="-122"/>
              <a:sym typeface="+mn-ea"/>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4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9706" name="矩形 1"/>
          <p:cNvSpPr>
            <a:spLocks noChangeAspect="1"/>
          </p:cNvSpPr>
          <p:nvPr>
            <p:custDataLst>
              <p:tags r:id="rId3"/>
            </p:custDataLst>
          </p:nvPr>
        </p:nvSpPr>
        <p:spPr>
          <a:xfrm>
            <a:off x="124460" y="78105"/>
            <a:ext cx="12067540" cy="6468745"/>
          </a:xfrm>
          <a:prstGeom prst="rect">
            <a:avLst/>
          </a:prstGeom>
          <a:noFill/>
          <a:ln w="9525">
            <a:noFill/>
          </a:ln>
        </p:spPr>
        <p:txBody>
          <a:bodyPr wrap="square" lIns="108819" tIns="54409" rIns="108819" bIns="54409">
            <a:spAutoFit/>
          </a:bodyPr>
          <a:lstStyle/>
          <a:p>
            <a:pPr defTabSz="0">
              <a:lnSpc>
                <a:spcPct val="110000"/>
              </a:lnSpc>
              <a:spcBef>
                <a:spcPct val="0"/>
              </a:spcBef>
              <a:spcAft>
                <a:spcPct val="0"/>
              </a:spcAft>
              <a:tabLst>
                <a:tab pos="1224280"/>
                <a:tab pos="2202180"/>
                <a:tab pos="3021330"/>
                <a:tab pos="3835400"/>
              </a:tabLst>
            </a:pPr>
            <a:r>
              <a:rPr lang="en-US" sz="2400">
                <a:solidFill>
                  <a:srgbClr val="000000"/>
                </a:solidFill>
                <a:latin typeface="黑体" panose="02010609060101010101" charset="-122"/>
                <a:ea typeface="黑体" panose="02010609060101010101" charset="-122"/>
                <a:sym typeface="+mn-ea"/>
              </a:rPr>
              <a:t> </a:t>
            </a:r>
            <a:r>
              <a:rPr sz="3200">
                <a:solidFill>
                  <a:schemeClr val="tx1"/>
                </a:solidFill>
                <a:latin typeface="黑体" panose="02010609060101010101" charset="-122"/>
                <a:ea typeface="黑体" panose="02010609060101010101" charset="-122"/>
                <a:sym typeface="+mn-ea"/>
              </a:rPr>
              <a:t>（2018·全国Ⅱ卷·T16）十二届全国人大五次会议通过的《中华人民共和国民法总则》规定：“任何组织和个人需要获取他人个人信息的，应当依法取得并确保信息安全，不得非法收集、使用、加工、传输他人个人信息，不得非法买卖、提供或者公开他人个人信息。”这一条款的确立旨在</a:t>
            </a:r>
            <a:endParaRPr sz="3200">
              <a:solidFill>
                <a:schemeClr val="tx1"/>
              </a:solidFill>
              <a:latin typeface="黑体" panose="02010609060101010101" charset="-122"/>
              <a:ea typeface="黑体" panose="02010609060101010101" charset="-122"/>
              <a:sym typeface="+mn-ea"/>
            </a:endParaRPr>
          </a:p>
          <a:p>
            <a:pPr defTabSz="0">
              <a:lnSpc>
                <a:spcPct val="110000"/>
              </a:lnSpc>
              <a:spcBef>
                <a:spcPct val="0"/>
              </a:spcBef>
              <a:spcAft>
                <a:spcPct val="0"/>
              </a:spcAft>
              <a:tabLst>
                <a:tab pos="1224280"/>
                <a:tab pos="2202180"/>
                <a:tab pos="3021330"/>
                <a:tab pos="3835400"/>
              </a:tabLst>
            </a:pPr>
            <a:r>
              <a:rPr sz="3200">
                <a:solidFill>
                  <a:schemeClr val="tx1"/>
                </a:solidFill>
                <a:latin typeface="黑体" panose="02010609060101010101" charset="-122"/>
                <a:ea typeface="黑体" panose="02010609060101010101" charset="-122"/>
                <a:sym typeface="+mn-ea"/>
              </a:rPr>
              <a:t>①保护公民合法权益           ②实现公民政治权利</a:t>
            </a:r>
            <a:endParaRPr sz="3200">
              <a:solidFill>
                <a:schemeClr val="tx1"/>
              </a:solidFill>
              <a:latin typeface="黑体" panose="02010609060101010101" charset="-122"/>
              <a:ea typeface="黑体" panose="02010609060101010101" charset="-122"/>
              <a:sym typeface="+mn-ea"/>
            </a:endParaRPr>
          </a:p>
          <a:p>
            <a:pPr defTabSz="0">
              <a:lnSpc>
                <a:spcPct val="110000"/>
              </a:lnSpc>
              <a:spcBef>
                <a:spcPct val="0"/>
              </a:spcBef>
              <a:spcAft>
                <a:spcPct val="0"/>
              </a:spcAft>
              <a:tabLst>
                <a:tab pos="1224280"/>
                <a:tab pos="2202180"/>
                <a:tab pos="3021330"/>
                <a:tab pos="3835400"/>
              </a:tabLst>
            </a:pPr>
            <a:r>
              <a:rPr sz="3200">
                <a:solidFill>
                  <a:schemeClr val="tx1"/>
                </a:solidFill>
                <a:latin typeface="黑体" panose="02010609060101010101" charset="-122"/>
                <a:ea typeface="黑体" panose="02010609060101010101" charset="-122"/>
                <a:sym typeface="+mn-ea"/>
              </a:rPr>
              <a:t>③维护社会秩序               ④促进司法公正</a:t>
            </a:r>
            <a:endParaRPr sz="3200">
              <a:solidFill>
                <a:schemeClr val="tx1"/>
              </a:solidFill>
              <a:latin typeface="黑体" panose="02010609060101010101" charset="-122"/>
              <a:ea typeface="黑体" panose="02010609060101010101" charset="-122"/>
              <a:sym typeface="+mn-ea"/>
            </a:endParaRPr>
          </a:p>
          <a:p>
            <a:pPr defTabSz="0">
              <a:lnSpc>
                <a:spcPct val="110000"/>
              </a:lnSpc>
              <a:spcBef>
                <a:spcPct val="0"/>
              </a:spcBef>
              <a:spcAft>
                <a:spcPct val="0"/>
              </a:spcAft>
              <a:tabLst>
                <a:tab pos="1224280"/>
                <a:tab pos="2202180"/>
                <a:tab pos="3021330"/>
                <a:tab pos="3835400"/>
              </a:tabLst>
            </a:pPr>
            <a:r>
              <a:rPr sz="3200">
                <a:solidFill>
                  <a:schemeClr val="tx1"/>
                </a:solidFill>
                <a:latin typeface="黑体" panose="02010609060101010101" charset="-122"/>
                <a:ea typeface="黑体" panose="02010609060101010101" charset="-122"/>
                <a:sym typeface="+mn-ea"/>
              </a:rPr>
              <a:t>A．①②       B．①③         C．②④           D．③④</a:t>
            </a:r>
            <a:endParaRPr sz="3200">
              <a:solidFill>
                <a:schemeClr val="tx1"/>
              </a:solidFill>
              <a:latin typeface="黑体" panose="02010609060101010101" charset="-122"/>
              <a:ea typeface="黑体" panose="02010609060101010101" charset="-122"/>
              <a:sym typeface="+mn-ea"/>
            </a:endParaRPr>
          </a:p>
          <a:p>
            <a:pPr defTabSz="0">
              <a:lnSpc>
                <a:spcPct val="110000"/>
              </a:lnSpc>
              <a:spcBef>
                <a:spcPct val="0"/>
              </a:spcBef>
              <a:spcAft>
                <a:spcPct val="0"/>
              </a:spcAft>
              <a:tabLst>
                <a:tab pos="1224280"/>
                <a:tab pos="2202180"/>
                <a:tab pos="3021330"/>
                <a:tab pos="3835400"/>
              </a:tabLst>
            </a:pPr>
            <a:r>
              <a:rPr sz="2000">
                <a:solidFill>
                  <a:srgbClr val="FF0000"/>
                </a:solidFill>
                <a:latin typeface="黑体" panose="02010609060101010101" charset="-122"/>
                <a:ea typeface="黑体" panose="02010609060101010101" charset="-122"/>
                <a:sym typeface="+mn-ea"/>
              </a:rPr>
              <a:t>【答案】B</a:t>
            </a:r>
            <a:endParaRPr sz="2000">
              <a:solidFill>
                <a:srgbClr val="FF0000"/>
              </a:solidFill>
              <a:latin typeface="黑体" panose="02010609060101010101" charset="-122"/>
              <a:ea typeface="黑体" panose="02010609060101010101" charset="-122"/>
              <a:sym typeface="+mn-ea"/>
            </a:endParaRPr>
          </a:p>
          <a:p>
            <a:pPr defTabSz="0">
              <a:lnSpc>
                <a:spcPct val="110000"/>
              </a:lnSpc>
              <a:spcBef>
                <a:spcPct val="0"/>
              </a:spcBef>
              <a:spcAft>
                <a:spcPct val="0"/>
              </a:spcAft>
              <a:tabLst>
                <a:tab pos="1224280"/>
                <a:tab pos="2202180"/>
                <a:tab pos="3021330"/>
                <a:tab pos="3835400"/>
              </a:tabLst>
            </a:pPr>
            <a:r>
              <a:rPr sz="2000">
                <a:solidFill>
                  <a:srgbClr val="FF0000"/>
                </a:solidFill>
                <a:latin typeface="黑体" panose="02010609060101010101" charset="-122"/>
                <a:ea typeface="黑体" panose="02010609060101010101" charset="-122"/>
                <a:sym typeface="+mn-ea"/>
              </a:rPr>
              <a:t>【解析】此题考查公民的权利和依法治国的相关知识。《中华人民共和国民法总则》规定：“任何组织和个人需要获取他人个人信息的，应当依法取得并确保信息安全，不得非法收集、使用、加工、传输他人个人信息，不得非法买卖、提供或者公开他人个人信息。”这一规定的目的在于为保护公民合法权益，维护社会秩序提供法律依据和法律保障，①③正确；材料未涉及公民的政治权利，②与材料无关；促进司法公正不是《中华人民共和国民法总则》加大对个人信息保护的目的，④不符合题意。故本题选B。</a:t>
            </a:r>
            <a:endParaRPr sz="2000">
              <a:solidFill>
                <a:srgbClr val="FF0000"/>
              </a:solidFill>
              <a:latin typeface="黑体" panose="02010609060101010101" charset="-122"/>
              <a:ea typeface="黑体" panose="02010609060101010101" charset="-122"/>
              <a:sym typeface="+mn-ea"/>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4" presetClass="entr" presetSubtype="0" fill="hold" nodeType="clickEffect">
                                  <p:stCondLst>
                                    <p:cond delay="0"/>
                                  </p:stCondLst>
                                  <p:childTnLst>
                                    <p:set>
                                      <p:cBhvr>
                                        <p:cTn id="6" dur="1" fill="hold">
                                          <p:stCondLst>
                                            <p:cond delay="0"/>
                                          </p:stCondLst>
                                        </p:cTn>
                                        <p:tgtEl>
                                          <p:spTgt spid="29706">
                                            <p:txEl>
                                              <p:pRg st="4" end="4"/>
                                            </p:txEl>
                                          </p:spTgt>
                                        </p:tgtEl>
                                        <p:attrNameLst>
                                          <p:attrName>style.visibility</p:attrName>
                                        </p:attrNameLst>
                                      </p:cBhvr>
                                      <p:to>
                                        <p:strVal val="visible"/>
                                      </p:to>
                                    </p:set>
                                    <p:anim to="" calcmode="lin" valueType="num">
                                      <p:cBhvr>
                                        <p:cTn id="7" dur="1" fill="hold"/>
                                        <p:tgtEl>
                                          <p:spTgt spid="29706">
                                            <p:txEl>
                                              <p:pRg st="4" end="4"/>
                                            </p:txEl>
                                          </p:spTgt>
                                        </p:tgtEl>
                                      </p:cBhvr>
                                    </p:anim>
                                  </p:childTnLst>
                                </p:cTn>
                              </p:par>
                              <p:par>
                                <p:cTn id="8" presetID="24" presetClass="entr" presetSubtype="0" fill="hold" nodeType="withEffect">
                                  <p:stCondLst>
                                    <p:cond delay="0"/>
                                  </p:stCondLst>
                                  <p:childTnLst>
                                    <p:set>
                                      <p:cBhvr>
                                        <p:cTn id="9" dur="1" fill="hold">
                                          <p:stCondLst>
                                            <p:cond delay="0"/>
                                          </p:stCondLst>
                                        </p:cTn>
                                        <p:tgtEl>
                                          <p:spTgt spid="29706">
                                            <p:txEl>
                                              <p:pRg st="5" end="5"/>
                                            </p:txEl>
                                          </p:spTgt>
                                        </p:tgtEl>
                                        <p:attrNameLst>
                                          <p:attrName>style.visibility</p:attrName>
                                        </p:attrNameLst>
                                      </p:cBhvr>
                                      <p:to>
                                        <p:strVal val="visible"/>
                                      </p:to>
                                    </p:set>
                                    <p:anim to="" calcmode="lin" valueType="num">
                                      <p:cBhvr>
                                        <p:cTn id="10" dur="1" fill="hold"/>
                                        <p:tgtEl>
                                          <p:spTgt spid="29706">
                                            <p:txEl>
                                              <p:pRg st="5" end="5"/>
                                            </p:txEl>
                                          </p:spTgt>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9706" name="矩形 1"/>
          <p:cNvSpPr>
            <a:spLocks noChangeAspect="1"/>
          </p:cNvSpPr>
          <p:nvPr>
            <p:custDataLst>
              <p:tags r:id="rId3"/>
            </p:custDataLst>
          </p:nvPr>
        </p:nvSpPr>
        <p:spPr>
          <a:xfrm>
            <a:off x="124460" y="78105"/>
            <a:ext cx="12067540" cy="6653530"/>
          </a:xfrm>
          <a:prstGeom prst="rect">
            <a:avLst/>
          </a:prstGeom>
          <a:noFill/>
          <a:ln w="9525">
            <a:noFill/>
          </a:ln>
        </p:spPr>
        <p:txBody>
          <a:bodyPr wrap="square" lIns="108819" tIns="54409" rIns="108819" bIns="54409">
            <a:spAutoFit/>
          </a:bodyPr>
          <a:lstStyle/>
          <a:p>
            <a:pPr indent="508000" defTabSz="0" fontAlgn="auto">
              <a:lnSpc>
                <a:spcPct val="95000"/>
              </a:lnSpc>
              <a:spcBef>
                <a:spcPct val="0"/>
              </a:spcBef>
              <a:spcAft>
                <a:spcPct val="0"/>
              </a:spcAft>
              <a:tabLst>
                <a:tab pos="1224280"/>
                <a:tab pos="2202180"/>
                <a:tab pos="3021330"/>
                <a:tab pos="3835400"/>
              </a:tabLst>
            </a:pPr>
            <a:r>
              <a:rPr lang="en-US" sz="2000">
                <a:solidFill>
                  <a:srgbClr val="000000"/>
                </a:solidFill>
                <a:latin typeface="黑体" panose="02010609060101010101" charset="-122"/>
                <a:ea typeface="黑体" panose="02010609060101010101" charset="-122"/>
                <a:cs typeface="黑体" panose="02010609060101010101" charset="-122"/>
                <a:sym typeface="+mn-ea"/>
              </a:rPr>
              <a:t> </a:t>
            </a:r>
            <a:r>
              <a:rPr sz="2800">
                <a:solidFill>
                  <a:schemeClr val="tx1"/>
                </a:solidFill>
                <a:latin typeface="黑体" panose="02010609060101010101" charset="-122"/>
                <a:ea typeface="黑体" panose="02010609060101010101" charset="-122"/>
                <a:cs typeface="黑体" panose="02010609060101010101" charset="-122"/>
                <a:sym typeface="+mn-ea"/>
              </a:rPr>
              <a:t>（2021·江苏高三三模）我国刑法与时俱进2020年12月26日，第十三届全国人民代表大会常务委员会第二十四次会议审议通过《中华人民共和国刑法修正案（十一）》，自2021年3月1日起施行。</a:t>
            </a:r>
            <a:endParaRPr sz="2800">
              <a:solidFill>
                <a:schemeClr val="tx1"/>
              </a:solidFill>
              <a:latin typeface="黑体" panose="02010609060101010101" charset="-122"/>
              <a:ea typeface="黑体" panose="02010609060101010101" charset="-122"/>
              <a:cs typeface="黑体" panose="02010609060101010101" charset="-122"/>
              <a:sym typeface="+mn-ea"/>
            </a:endParaRPr>
          </a:p>
          <a:p>
            <a:pPr indent="711200" defTabSz="0" fontAlgn="auto">
              <a:lnSpc>
                <a:spcPct val="95000"/>
              </a:lnSpc>
              <a:spcBef>
                <a:spcPct val="0"/>
              </a:spcBef>
              <a:spcAft>
                <a:spcPct val="0"/>
              </a:spcAft>
              <a:tabLst>
                <a:tab pos="1224280"/>
                <a:tab pos="2202180"/>
                <a:tab pos="3021330"/>
                <a:tab pos="3835400"/>
              </a:tabLst>
            </a:pPr>
            <a:r>
              <a:rPr sz="2800">
                <a:solidFill>
                  <a:schemeClr val="tx1"/>
                </a:solidFill>
                <a:latin typeface="黑体" panose="02010609060101010101" charset="-122"/>
                <a:ea typeface="黑体" panose="02010609060101010101" charset="-122"/>
                <a:cs typeface="黑体" panose="02010609060101010101" charset="-122"/>
                <a:sym typeface="+mn-ea"/>
              </a:rPr>
              <a:t>《中华人民共和国刑法修正案（十一）》重要修改摘录：将刑法第十七条修改为:“已满十六周岁的人犯罪，应当负刑事责任。已满十四周岁不满十六周岁的人，犯故意杀人、故意伤害致人重伤或者死亡、强奸、抢劫、贩卖毒品、放火、爆炸、投放危险物质罪的，应当负刑事责任。已满十二周岁不满十四周岁的人，犯故意杀人、故意伤害罪，致人死亡或者以特别残忍手段致人重伤造成严重残疾，情节恶劣，经最高人民检察院核准追诉的，应当负刑事责任。”……</a:t>
            </a:r>
            <a:endParaRPr sz="2800">
              <a:solidFill>
                <a:schemeClr val="tx1"/>
              </a:solidFill>
              <a:latin typeface="黑体" panose="02010609060101010101" charset="-122"/>
              <a:ea typeface="黑体" panose="02010609060101010101" charset="-122"/>
              <a:cs typeface="黑体" panose="02010609060101010101" charset="-122"/>
              <a:sym typeface="+mn-ea"/>
            </a:endParaRPr>
          </a:p>
          <a:p>
            <a:pPr indent="711200" defTabSz="0" fontAlgn="auto">
              <a:lnSpc>
                <a:spcPct val="95000"/>
              </a:lnSpc>
              <a:spcBef>
                <a:spcPct val="0"/>
              </a:spcBef>
              <a:spcAft>
                <a:spcPct val="0"/>
              </a:spcAft>
              <a:tabLst>
                <a:tab pos="1224280"/>
                <a:tab pos="2202180"/>
                <a:tab pos="3021330"/>
                <a:tab pos="3835400"/>
              </a:tabLst>
            </a:pPr>
            <a:r>
              <a:rPr sz="2800">
                <a:solidFill>
                  <a:schemeClr val="tx1"/>
                </a:solidFill>
                <a:latin typeface="黑体" panose="02010609060101010101" charset="-122"/>
                <a:ea typeface="黑体" panose="02010609060101010101" charset="-122"/>
                <a:cs typeface="黑体" panose="02010609060101010101" charset="-122"/>
                <a:sym typeface="+mn-ea"/>
              </a:rPr>
              <a:t>近年来，随着未成年人犯罪现象的频频发生，公众对于未成年人这一群体更加关注。本次刑法修改，降低刑事责任年龄，可谓是顺乎民意，顺应时代。</a:t>
            </a:r>
            <a:endParaRPr sz="2800">
              <a:solidFill>
                <a:schemeClr val="tx1"/>
              </a:solidFill>
              <a:latin typeface="黑体" panose="02010609060101010101" charset="-122"/>
              <a:ea typeface="黑体" panose="02010609060101010101" charset="-122"/>
              <a:cs typeface="黑体" panose="02010609060101010101" charset="-122"/>
              <a:sym typeface="+mn-ea"/>
            </a:endParaRPr>
          </a:p>
          <a:p>
            <a:pPr indent="711200" defTabSz="0" fontAlgn="auto">
              <a:lnSpc>
                <a:spcPct val="95000"/>
              </a:lnSpc>
              <a:spcBef>
                <a:spcPct val="0"/>
              </a:spcBef>
              <a:spcAft>
                <a:spcPct val="0"/>
              </a:spcAft>
              <a:tabLst>
                <a:tab pos="1224280"/>
                <a:tab pos="2202180"/>
                <a:tab pos="3021330"/>
                <a:tab pos="3835400"/>
              </a:tabLst>
            </a:pPr>
            <a:r>
              <a:rPr sz="2800">
                <a:solidFill>
                  <a:srgbClr val="FF0000"/>
                </a:solidFill>
                <a:latin typeface="黑体" panose="02010609060101010101" charset="-122"/>
                <a:ea typeface="黑体" panose="02010609060101010101" charset="-122"/>
                <a:cs typeface="黑体" panose="02010609060101010101" charset="-122"/>
                <a:sym typeface="+mn-ea"/>
              </a:rPr>
              <a:t>有人认为：“修改刑法，降低刑事责任年龄，未成年人犯罪问题便迎刃而解。”</a:t>
            </a:r>
            <a:endParaRPr sz="2800">
              <a:solidFill>
                <a:srgbClr val="FF0000"/>
              </a:solidFill>
              <a:latin typeface="黑体" panose="02010609060101010101" charset="-122"/>
              <a:ea typeface="黑体" panose="02010609060101010101" charset="-122"/>
              <a:cs typeface="黑体" panose="02010609060101010101" charset="-122"/>
              <a:sym typeface="+mn-ea"/>
            </a:endParaRPr>
          </a:p>
          <a:p>
            <a:pPr indent="711200" defTabSz="0" fontAlgn="auto">
              <a:lnSpc>
                <a:spcPct val="95000"/>
              </a:lnSpc>
              <a:spcBef>
                <a:spcPct val="0"/>
              </a:spcBef>
              <a:spcAft>
                <a:spcPct val="0"/>
              </a:spcAft>
              <a:tabLst>
                <a:tab pos="1224280"/>
                <a:tab pos="2202180"/>
                <a:tab pos="3021330"/>
                <a:tab pos="3835400"/>
              </a:tabLst>
            </a:pPr>
            <a:r>
              <a:rPr sz="2800">
                <a:solidFill>
                  <a:srgbClr val="FF0000"/>
                </a:solidFill>
                <a:latin typeface="黑体" panose="02010609060101010101" charset="-122"/>
                <a:ea typeface="黑体" panose="02010609060101010101" charset="-122"/>
                <a:sym typeface="+mn-ea"/>
              </a:rPr>
              <a:t>结合材料，运用《政治生活》知识，对这一观点进行评析。</a:t>
            </a:r>
            <a:endParaRPr sz="2800">
              <a:solidFill>
                <a:srgbClr val="FF0000"/>
              </a:solidFill>
              <a:latin typeface="黑体" panose="02010609060101010101" charset="-122"/>
              <a:ea typeface="黑体" panose="02010609060101010101" charset="-122"/>
              <a:sym typeface="+mn-ea"/>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4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9706" name="矩形 1"/>
          <p:cNvSpPr>
            <a:spLocks noChangeAspect="1"/>
          </p:cNvSpPr>
          <p:nvPr>
            <p:custDataLst>
              <p:tags r:id="rId3"/>
            </p:custDataLst>
          </p:nvPr>
        </p:nvSpPr>
        <p:spPr>
          <a:xfrm>
            <a:off x="62230" y="854075"/>
            <a:ext cx="12067540" cy="5422900"/>
          </a:xfrm>
          <a:prstGeom prst="rect">
            <a:avLst/>
          </a:prstGeom>
          <a:noFill/>
          <a:ln w="9525">
            <a:noFill/>
          </a:ln>
        </p:spPr>
        <p:txBody>
          <a:bodyPr wrap="square" lIns="108819" tIns="54409" rIns="108819" bIns="54409">
            <a:spAutoFit/>
          </a:bodyPr>
          <a:lstStyle/>
          <a:p>
            <a:pPr indent="508000" defTabSz="0" fontAlgn="auto">
              <a:lnSpc>
                <a:spcPct val="120000"/>
              </a:lnSpc>
              <a:spcBef>
                <a:spcPct val="0"/>
              </a:spcBef>
              <a:spcAft>
                <a:spcPct val="0"/>
              </a:spcAft>
              <a:tabLst>
                <a:tab pos="1224280"/>
                <a:tab pos="2202180"/>
                <a:tab pos="3021330"/>
                <a:tab pos="3835400"/>
              </a:tabLst>
            </a:pPr>
            <a:r>
              <a:rPr lang="en-US" sz="2000">
                <a:solidFill>
                  <a:srgbClr val="000000"/>
                </a:solidFill>
                <a:latin typeface="黑体" panose="02010609060101010101" charset="-122"/>
                <a:ea typeface="黑体" panose="02010609060101010101" charset="-122"/>
                <a:cs typeface="黑体" panose="02010609060101010101" charset="-122"/>
                <a:sym typeface="+mn-ea"/>
              </a:rPr>
              <a:t> </a:t>
            </a:r>
            <a:r>
              <a:rPr sz="3200">
                <a:solidFill>
                  <a:schemeClr val="tx1"/>
                </a:solidFill>
                <a:latin typeface="黑体" panose="02010609060101010101" charset="-122"/>
                <a:ea typeface="黑体" panose="02010609060101010101" charset="-122"/>
                <a:cs typeface="黑体" panose="02010609060101010101" charset="-122"/>
                <a:sym typeface="+mn-ea"/>
              </a:rPr>
              <a:t>【答案】①修改刑法，降低刑事责任年龄，有利于发挥刑法的震慑作用，有利于减少未成年人犯罪。观点有其合理性。</a:t>
            </a:r>
            <a:endParaRPr sz="3200">
              <a:solidFill>
                <a:schemeClr val="tx1"/>
              </a:solidFill>
              <a:latin typeface="黑体" panose="02010609060101010101" charset="-122"/>
              <a:ea typeface="黑体" panose="02010609060101010101" charset="-122"/>
              <a:cs typeface="黑体" panose="02010609060101010101" charset="-122"/>
              <a:sym typeface="+mn-ea"/>
            </a:endParaRPr>
          </a:p>
          <a:p>
            <a:pPr indent="812800" defTabSz="0" fontAlgn="auto">
              <a:lnSpc>
                <a:spcPct val="120000"/>
              </a:lnSpc>
              <a:spcBef>
                <a:spcPct val="0"/>
              </a:spcBef>
              <a:spcAft>
                <a:spcPct val="0"/>
              </a:spcAft>
              <a:tabLst>
                <a:tab pos="1224280"/>
                <a:tab pos="2202180"/>
                <a:tab pos="3021330"/>
                <a:tab pos="3835400"/>
              </a:tabLst>
            </a:pPr>
            <a:r>
              <a:rPr sz="3200">
                <a:solidFill>
                  <a:schemeClr val="tx1"/>
                </a:solidFill>
                <a:latin typeface="黑体" panose="02010609060101010101" charset="-122"/>
                <a:ea typeface="黑体" panose="02010609060101010101" charset="-122"/>
                <a:cs typeface="黑体" panose="02010609060101010101" charset="-122"/>
                <a:sym typeface="+mn-ea"/>
              </a:rPr>
              <a:t>②解决未成年人犯罪问题，要全面推进依法治国，司法机关要公正司法、严格执法，政府要依法行政，积极履行保障人民民主和维护国家长治久安、组织社会主义文化建设的职能。</a:t>
            </a:r>
            <a:endParaRPr sz="3200">
              <a:solidFill>
                <a:schemeClr val="tx1"/>
              </a:solidFill>
              <a:latin typeface="黑体" panose="02010609060101010101" charset="-122"/>
              <a:ea typeface="黑体" panose="02010609060101010101" charset="-122"/>
              <a:cs typeface="黑体" panose="02010609060101010101" charset="-122"/>
              <a:sym typeface="+mn-ea"/>
            </a:endParaRPr>
          </a:p>
          <a:p>
            <a:pPr indent="812800" defTabSz="0" fontAlgn="auto">
              <a:lnSpc>
                <a:spcPct val="120000"/>
              </a:lnSpc>
              <a:spcBef>
                <a:spcPct val="0"/>
              </a:spcBef>
              <a:spcAft>
                <a:spcPct val="0"/>
              </a:spcAft>
              <a:tabLst>
                <a:tab pos="1224280"/>
                <a:tab pos="2202180"/>
                <a:tab pos="3021330"/>
                <a:tab pos="3835400"/>
              </a:tabLst>
            </a:pPr>
            <a:r>
              <a:rPr sz="3200">
                <a:solidFill>
                  <a:schemeClr val="tx1"/>
                </a:solidFill>
                <a:latin typeface="黑体" panose="02010609060101010101" charset="-122"/>
                <a:ea typeface="黑体" panose="02010609060101010101" charset="-122"/>
                <a:cs typeface="黑体" panose="02010609060101010101" charset="-122"/>
                <a:sym typeface="+mn-ea"/>
              </a:rPr>
              <a:t>③未成年人要树立法治观念，自觉遵守宪法和法律。</a:t>
            </a:r>
            <a:endParaRPr sz="3200">
              <a:solidFill>
                <a:schemeClr val="tx1"/>
              </a:solidFill>
              <a:latin typeface="黑体" panose="02010609060101010101" charset="-122"/>
              <a:ea typeface="黑体" panose="02010609060101010101" charset="-122"/>
              <a:cs typeface="黑体" panose="02010609060101010101" charset="-122"/>
              <a:sym typeface="+mn-ea"/>
            </a:endParaRPr>
          </a:p>
          <a:p>
            <a:pPr indent="812800" defTabSz="0" fontAlgn="auto">
              <a:lnSpc>
                <a:spcPct val="120000"/>
              </a:lnSpc>
              <a:spcBef>
                <a:spcPct val="0"/>
              </a:spcBef>
              <a:spcAft>
                <a:spcPct val="0"/>
              </a:spcAft>
              <a:tabLst>
                <a:tab pos="1224280"/>
                <a:tab pos="2202180"/>
                <a:tab pos="3021330"/>
                <a:tab pos="3835400"/>
              </a:tabLst>
            </a:pPr>
            <a:r>
              <a:rPr sz="3200">
                <a:solidFill>
                  <a:schemeClr val="tx1"/>
                </a:solidFill>
                <a:latin typeface="黑体" panose="02010609060101010101" charset="-122"/>
                <a:ea typeface="黑体" panose="02010609060101010101" charset="-122"/>
                <a:cs typeface="黑体" panose="02010609060101010101" charset="-122"/>
                <a:sym typeface="+mn-ea"/>
              </a:rPr>
              <a:t>④家庭、学校和社会要加强法治宣传教育，推动形成守法光荣、违法可耻的社会氛围。观点夸大了修改刑法的作用，没有看到其他方面，是片面的。</a:t>
            </a:r>
            <a:endParaRPr sz="3200">
              <a:solidFill>
                <a:schemeClr val="tx1"/>
              </a:solidFill>
              <a:latin typeface="黑体" panose="02010609060101010101" charset="-122"/>
              <a:ea typeface="黑体" panose="02010609060101010101" charset="-122"/>
              <a:cs typeface="黑体" panose="02010609060101010101" charset="-122"/>
              <a:sym typeface="+mn-ea"/>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4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9706" name="矩形 1"/>
          <p:cNvSpPr>
            <a:spLocks noChangeAspect="1"/>
          </p:cNvSpPr>
          <p:nvPr>
            <p:custDataLst>
              <p:tags r:id="rId3"/>
            </p:custDataLst>
          </p:nvPr>
        </p:nvSpPr>
        <p:spPr>
          <a:xfrm>
            <a:off x="124460" y="78105"/>
            <a:ext cx="12067540" cy="6710680"/>
          </a:xfrm>
          <a:prstGeom prst="rect">
            <a:avLst/>
          </a:prstGeom>
          <a:noFill/>
          <a:ln w="9525">
            <a:noFill/>
          </a:ln>
        </p:spPr>
        <p:txBody>
          <a:bodyPr wrap="square" lIns="108819" tIns="54409" rIns="108819" bIns="54409">
            <a:spAutoFit/>
          </a:bodyPr>
          <a:lstStyle/>
          <a:p>
            <a:pPr indent="203200" algn="l" defTabSz="0" fontAlgn="auto">
              <a:lnSpc>
                <a:spcPct val="95000"/>
              </a:lnSpc>
              <a:spcBef>
                <a:spcPct val="0"/>
              </a:spcBef>
              <a:spcAft>
                <a:spcPct val="0"/>
              </a:spcAft>
              <a:buClrTx/>
              <a:buSzTx/>
              <a:buNone/>
              <a:tabLst>
                <a:tab pos="1224280"/>
                <a:tab pos="2202180"/>
                <a:tab pos="3021330"/>
                <a:tab pos="3835400"/>
              </a:tabLst>
            </a:pPr>
            <a:r>
              <a:rPr sz="3200">
                <a:latin typeface="黑体" panose="02010609060101010101" charset="-122"/>
                <a:ea typeface="黑体" panose="02010609060101010101" charset="-122"/>
                <a:cs typeface="黑体" panose="02010609060101010101" charset="-122"/>
                <a:sym typeface="+mn-ea"/>
              </a:rPr>
              <a:t>（2021·重庆巴蜀中学高一期中）尹某公然发表诋毁、侮辱牺牲消防战士的言论，引发网民的强烈愤慨。最终，尹某被警方依法刑事拘留。这给我们的启示是</a:t>
            </a:r>
            <a:endParaRPr sz="3200">
              <a:latin typeface="黑体" panose="02010609060101010101" charset="-122"/>
              <a:ea typeface="黑体" panose="02010609060101010101" charset="-122"/>
              <a:cs typeface="黑体" panose="02010609060101010101" charset="-122"/>
              <a:sym typeface="+mn-ea"/>
            </a:endParaRPr>
          </a:p>
          <a:p>
            <a:pPr indent="203200" algn="l" defTabSz="0" fontAlgn="auto">
              <a:lnSpc>
                <a:spcPct val="95000"/>
              </a:lnSpc>
              <a:spcBef>
                <a:spcPct val="0"/>
              </a:spcBef>
              <a:spcAft>
                <a:spcPct val="0"/>
              </a:spcAft>
              <a:buClrTx/>
              <a:buSzTx/>
              <a:buNone/>
              <a:tabLst>
                <a:tab pos="1224280"/>
                <a:tab pos="2202180"/>
                <a:tab pos="3021330"/>
                <a:tab pos="3835400"/>
              </a:tabLst>
            </a:pPr>
            <a:r>
              <a:rPr sz="3200">
                <a:latin typeface="黑体" panose="02010609060101010101" charset="-122"/>
                <a:ea typeface="黑体" panose="02010609060101010101" charset="-122"/>
                <a:cs typeface="黑体" panose="02010609060101010101" charset="-122"/>
                <a:sym typeface="+mn-ea"/>
              </a:rPr>
              <a:t>①公民在享有权利的同时，也要履行相应的义务</a:t>
            </a:r>
            <a:endParaRPr sz="3200">
              <a:latin typeface="黑体" panose="02010609060101010101" charset="-122"/>
              <a:ea typeface="黑体" panose="02010609060101010101" charset="-122"/>
              <a:cs typeface="黑体" panose="02010609060101010101" charset="-122"/>
              <a:sym typeface="+mn-ea"/>
            </a:endParaRPr>
          </a:p>
          <a:p>
            <a:pPr indent="203200" algn="l" defTabSz="0" fontAlgn="auto">
              <a:lnSpc>
                <a:spcPct val="95000"/>
              </a:lnSpc>
              <a:spcBef>
                <a:spcPct val="0"/>
              </a:spcBef>
              <a:spcAft>
                <a:spcPct val="0"/>
              </a:spcAft>
              <a:buClrTx/>
              <a:buSzTx/>
              <a:buNone/>
              <a:tabLst>
                <a:tab pos="1224280"/>
                <a:tab pos="2202180"/>
                <a:tab pos="3021330"/>
                <a:tab pos="3835400"/>
              </a:tabLst>
            </a:pPr>
            <a:r>
              <a:rPr sz="3200">
                <a:latin typeface="黑体" panose="02010609060101010101" charset="-122"/>
                <a:ea typeface="黑体" panose="02010609060101010101" charset="-122"/>
                <a:cs typeface="黑体" panose="02010609060101010101" charset="-122"/>
                <a:sym typeface="+mn-ea"/>
              </a:rPr>
              <a:t>②推进全民守法，要着力增强全民法治观念</a:t>
            </a:r>
            <a:endParaRPr sz="3200">
              <a:latin typeface="黑体" panose="02010609060101010101" charset="-122"/>
              <a:ea typeface="黑体" panose="02010609060101010101" charset="-122"/>
              <a:cs typeface="黑体" panose="02010609060101010101" charset="-122"/>
              <a:sym typeface="+mn-ea"/>
            </a:endParaRPr>
          </a:p>
          <a:p>
            <a:pPr indent="203200" algn="l" defTabSz="0" fontAlgn="auto">
              <a:lnSpc>
                <a:spcPct val="95000"/>
              </a:lnSpc>
              <a:spcBef>
                <a:spcPct val="0"/>
              </a:spcBef>
              <a:spcAft>
                <a:spcPct val="0"/>
              </a:spcAft>
              <a:buClrTx/>
              <a:buSzTx/>
              <a:buNone/>
              <a:tabLst>
                <a:tab pos="1224280"/>
                <a:tab pos="2202180"/>
                <a:tab pos="3021330"/>
                <a:tab pos="3835400"/>
              </a:tabLst>
            </a:pPr>
            <a:r>
              <a:rPr sz="3200">
                <a:latin typeface="黑体" panose="02010609060101010101" charset="-122"/>
                <a:ea typeface="黑体" panose="02010609060101010101" charset="-122"/>
                <a:cs typeface="黑体" panose="02010609060101010101" charset="-122"/>
                <a:sym typeface="+mn-ea"/>
              </a:rPr>
              <a:t>③提高公民素质需要弘扬中华优秀传统文化</a:t>
            </a:r>
            <a:endParaRPr sz="3200">
              <a:latin typeface="黑体" panose="02010609060101010101" charset="-122"/>
              <a:ea typeface="黑体" panose="02010609060101010101" charset="-122"/>
              <a:cs typeface="黑体" panose="02010609060101010101" charset="-122"/>
              <a:sym typeface="+mn-ea"/>
            </a:endParaRPr>
          </a:p>
          <a:p>
            <a:pPr indent="203200" algn="l" defTabSz="0" fontAlgn="auto">
              <a:lnSpc>
                <a:spcPct val="95000"/>
              </a:lnSpc>
              <a:spcBef>
                <a:spcPct val="0"/>
              </a:spcBef>
              <a:spcAft>
                <a:spcPct val="0"/>
              </a:spcAft>
              <a:buClrTx/>
              <a:buSzTx/>
              <a:buNone/>
              <a:tabLst>
                <a:tab pos="1224280"/>
                <a:tab pos="2202180"/>
                <a:tab pos="3021330"/>
                <a:tab pos="3835400"/>
              </a:tabLst>
            </a:pPr>
            <a:r>
              <a:rPr sz="3200">
                <a:latin typeface="黑体" panose="02010609060101010101" charset="-122"/>
                <a:ea typeface="黑体" panose="02010609060101010101" charset="-122"/>
                <a:cs typeface="黑体" panose="02010609060101010101" charset="-122"/>
                <a:sym typeface="+mn-ea"/>
              </a:rPr>
              <a:t>④应该通过合法的手段维护自己的正当权益</a:t>
            </a:r>
            <a:endParaRPr sz="3200">
              <a:latin typeface="黑体" panose="02010609060101010101" charset="-122"/>
              <a:ea typeface="黑体" panose="02010609060101010101" charset="-122"/>
              <a:cs typeface="黑体" panose="02010609060101010101" charset="-122"/>
              <a:sym typeface="+mn-ea"/>
            </a:endParaRPr>
          </a:p>
          <a:p>
            <a:pPr indent="203200" algn="l" defTabSz="0" fontAlgn="auto">
              <a:lnSpc>
                <a:spcPct val="95000"/>
              </a:lnSpc>
              <a:spcBef>
                <a:spcPct val="0"/>
              </a:spcBef>
              <a:spcAft>
                <a:spcPct val="0"/>
              </a:spcAft>
              <a:buClrTx/>
              <a:buSzTx/>
              <a:buNone/>
              <a:tabLst>
                <a:tab pos="1224280"/>
                <a:tab pos="2202180"/>
                <a:tab pos="3021330"/>
                <a:tab pos="3835400"/>
              </a:tabLst>
            </a:pPr>
            <a:r>
              <a:rPr sz="3200">
                <a:latin typeface="黑体" panose="02010609060101010101" charset="-122"/>
                <a:ea typeface="黑体" panose="02010609060101010101" charset="-122"/>
                <a:cs typeface="黑体" panose="02010609060101010101" charset="-122"/>
                <a:sym typeface="+mn-ea"/>
              </a:rPr>
              <a:t>A．①②	      B．①③	         C．②④           	D．③④</a:t>
            </a:r>
            <a:endParaRPr sz="3200">
              <a:latin typeface="黑体" panose="02010609060101010101" charset="-122"/>
              <a:ea typeface="黑体" panose="02010609060101010101" charset="-122"/>
              <a:cs typeface="黑体" panose="02010609060101010101" charset="-122"/>
              <a:sym typeface="+mn-ea"/>
            </a:endParaRPr>
          </a:p>
          <a:p>
            <a:pPr indent="177800" algn="l" defTabSz="0" fontAlgn="auto">
              <a:lnSpc>
                <a:spcPct val="95000"/>
              </a:lnSpc>
              <a:spcBef>
                <a:spcPct val="0"/>
              </a:spcBef>
              <a:spcAft>
                <a:spcPct val="0"/>
              </a:spcAft>
              <a:buClrTx/>
              <a:buSzTx/>
              <a:buNone/>
              <a:tabLst>
                <a:tab pos="1224280"/>
                <a:tab pos="2202180"/>
                <a:tab pos="3021330"/>
                <a:tab pos="3835400"/>
              </a:tabLst>
            </a:pPr>
            <a:r>
              <a:rPr sz="2800">
                <a:solidFill>
                  <a:srgbClr val="FF0000"/>
                </a:solidFill>
                <a:latin typeface="黑体" panose="02010609060101010101" charset="-122"/>
                <a:ea typeface="黑体" panose="02010609060101010101" charset="-122"/>
                <a:cs typeface="黑体" panose="02010609060101010101" charset="-122"/>
                <a:sym typeface="+mn-ea"/>
              </a:rPr>
              <a:t>【答案】A</a:t>
            </a:r>
            <a:endParaRPr sz="2800" b="0">
              <a:solidFill>
                <a:srgbClr val="FF0000"/>
              </a:solidFill>
              <a:latin typeface="黑体" panose="02010609060101010101" charset="-122"/>
              <a:ea typeface="黑体" panose="02010609060101010101" charset="-122"/>
              <a:cs typeface="黑体" panose="02010609060101010101" charset="-122"/>
            </a:endParaRPr>
          </a:p>
          <a:p>
            <a:pPr indent="177800" algn="l" defTabSz="0" fontAlgn="auto">
              <a:lnSpc>
                <a:spcPct val="95000"/>
              </a:lnSpc>
              <a:spcBef>
                <a:spcPct val="0"/>
              </a:spcBef>
              <a:spcAft>
                <a:spcPct val="0"/>
              </a:spcAft>
              <a:buClrTx/>
              <a:buSzTx/>
              <a:buNone/>
              <a:tabLst>
                <a:tab pos="1224280"/>
                <a:tab pos="2202180"/>
                <a:tab pos="3021330"/>
                <a:tab pos="3835400"/>
              </a:tabLst>
            </a:pPr>
            <a:r>
              <a:rPr sz="2800">
                <a:solidFill>
                  <a:srgbClr val="FF0000"/>
                </a:solidFill>
                <a:latin typeface="黑体" panose="02010609060101010101" charset="-122"/>
                <a:ea typeface="黑体" panose="02010609060101010101" charset="-122"/>
                <a:cs typeface="黑体" panose="02010609060101010101" charset="-122"/>
                <a:sym typeface="+mn-ea"/>
              </a:rPr>
              <a:t>【解析】①②：尹某公然发表诋毁、侮辱牺牲消防战士言论，引发愤慨，被警方依法刑事拘留，这启示我们公民在享有权利的同时，也要履行相应的义务；要推进全民守法，着力增强全民法治观念，①②符合题意；③：材料旨在说明公民履行义务，未涉及要弘扬中华优秀传统文化，③不合题意；④：尹某的行为并不是维护自己的正当权益，④不合题意。故本题选A。</a:t>
            </a:r>
            <a:endParaRPr sz="2800" b="0">
              <a:solidFill>
                <a:srgbClr val="FF0000"/>
              </a:solidFill>
              <a:latin typeface="黑体" panose="02010609060101010101" charset="-122"/>
              <a:ea typeface="黑体" panose="02010609060101010101" charset="-122"/>
              <a:cs typeface="黑体" panose="02010609060101010101" charset="-122"/>
            </a:endParaRPr>
          </a:p>
          <a:p>
            <a:pPr indent="177800" algn="l" defTabSz="0" fontAlgn="auto">
              <a:lnSpc>
                <a:spcPct val="95000"/>
              </a:lnSpc>
              <a:spcBef>
                <a:spcPct val="0"/>
              </a:spcBef>
              <a:spcAft>
                <a:spcPct val="0"/>
              </a:spcAft>
              <a:buClrTx/>
              <a:buSzTx/>
              <a:buNone/>
              <a:tabLst>
                <a:tab pos="1224280"/>
                <a:tab pos="2202180"/>
                <a:tab pos="3021330"/>
                <a:tab pos="3835400"/>
              </a:tabLst>
            </a:pPr>
            <a:endParaRPr sz="2800" b="0">
              <a:solidFill>
                <a:srgbClr val="FF0000"/>
              </a:solidFill>
              <a:latin typeface="黑体" panose="02010609060101010101" charset="-122"/>
              <a:ea typeface="黑体" panose="02010609060101010101" charset="-122"/>
              <a:cs typeface="黑体" panose="02010609060101010101" charset="-122"/>
              <a:sym typeface="+mn-ea"/>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4" presetClass="entr" presetSubtype="0" fill="hold" nodeType="clickEffect">
                                  <p:stCondLst>
                                    <p:cond delay="0"/>
                                  </p:stCondLst>
                                  <p:childTnLst>
                                    <p:set>
                                      <p:cBhvr>
                                        <p:cTn id="6" dur="1" fill="hold">
                                          <p:stCondLst>
                                            <p:cond delay="0"/>
                                          </p:stCondLst>
                                        </p:cTn>
                                        <p:tgtEl>
                                          <p:spTgt spid="29706">
                                            <p:txEl>
                                              <p:pRg st="6" end="6"/>
                                            </p:txEl>
                                          </p:spTgt>
                                        </p:tgtEl>
                                        <p:attrNameLst>
                                          <p:attrName>style.visibility</p:attrName>
                                        </p:attrNameLst>
                                      </p:cBhvr>
                                      <p:to>
                                        <p:strVal val="visible"/>
                                      </p:to>
                                    </p:set>
                                    <p:anim to="" calcmode="lin" valueType="num">
                                      <p:cBhvr>
                                        <p:cTn id="7" dur="1" fill="hold"/>
                                        <p:tgtEl>
                                          <p:spTgt spid="29706">
                                            <p:txEl>
                                              <p:pRg st="6" end="6"/>
                                            </p:txEl>
                                          </p:spTgt>
                                        </p:tgtEl>
                                      </p:cBhvr>
                                    </p:anim>
                                  </p:childTnLst>
                                </p:cTn>
                              </p:par>
                              <p:par>
                                <p:cTn id="8" presetID="24" presetClass="entr" presetSubtype="0" fill="hold" nodeType="withEffect">
                                  <p:stCondLst>
                                    <p:cond delay="0"/>
                                  </p:stCondLst>
                                  <p:childTnLst>
                                    <p:set>
                                      <p:cBhvr>
                                        <p:cTn id="9" dur="1" fill="hold">
                                          <p:stCondLst>
                                            <p:cond delay="0"/>
                                          </p:stCondLst>
                                        </p:cTn>
                                        <p:tgtEl>
                                          <p:spTgt spid="29706">
                                            <p:txEl>
                                              <p:pRg st="7" end="7"/>
                                            </p:txEl>
                                          </p:spTgt>
                                        </p:tgtEl>
                                        <p:attrNameLst>
                                          <p:attrName>style.visibility</p:attrName>
                                        </p:attrNameLst>
                                      </p:cBhvr>
                                      <p:to>
                                        <p:strVal val="visible"/>
                                      </p:to>
                                    </p:set>
                                    <p:anim to="" calcmode="lin" valueType="num">
                                      <p:cBhvr>
                                        <p:cTn id="10" dur="1" fill="hold"/>
                                        <p:tgtEl>
                                          <p:spTgt spid="29706">
                                            <p:txEl>
                                              <p:pRg st="7" end="7"/>
                                            </p:txEl>
                                          </p:spTgt>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9706" name="矩形 1"/>
          <p:cNvSpPr>
            <a:spLocks noChangeAspect="1"/>
          </p:cNvSpPr>
          <p:nvPr>
            <p:custDataLst>
              <p:tags r:id="rId3"/>
            </p:custDataLst>
          </p:nvPr>
        </p:nvSpPr>
        <p:spPr>
          <a:xfrm>
            <a:off x="124460" y="78105"/>
            <a:ext cx="12067540" cy="7120890"/>
          </a:xfrm>
          <a:prstGeom prst="rect">
            <a:avLst/>
          </a:prstGeom>
          <a:noFill/>
          <a:ln w="9525">
            <a:noFill/>
          </a:ln>
        </p:spPr>
        <p:txBody>
          <a:bodyPr wrap="square" lIns="108819" tIns="54409" rIns="108819" bIns="54409">
            <a:spAutoFit/>
          </a:bodyPr>
          <a:lstStyle/>
          <a:p>
            <a:pPr indent="203200" algn="l" defTabSz="0" fontAlgn="auto">
              <a:lnSpc>
                <a:spcPct val="95000"/>
              </a:lnSpc>
              <a:spcBef>
                <a:spcPct val="0"/>
              </a:spcBef>
              <a:spcAft>
                <a:spcPct val="0"/>
              </a:spcAft>
              <a:buClrTx/>
              <a:buSzTx/>
              <a:buNone/>
              <a:tabLst>
                <a:tab pos="1224280"/>
                <a:tab pos="2202180"/>
                <a:tab pos="3021330"/>
                <a:tab pos="3835400"/>
              </a:tabLst>
            </a:pPr>
            <a:r>
              <a:rPr sz="3200">
                <a:latin typeface="黑体" panose="02010609060101010101" charset="-122"/>
                <a:ea typeface="黑体" panose="02010609060101010101" charset="-122"/>
                <a:cs typeface="黑体" panose="02010609060101010101" charset="-122"/>
                <a:sym typeface="+mn-ea"/>
              </a:rPr>
              <a:t>（2021·浑源县第七中学校高三其他模拟）2021年1月，天津市第二中级人民法院对中国华融资产管理股份有限公司原党委书记、董事长赖小民受贿、贪污、重婚一案进行了公开宣判。法院数罪并罚以受贿罪判处赖小民死刑，剥夺政治权利终身。这说明</a:t>
            </a:r>
            <a:endParaRPr sz="3200">
              <a:latin typeface="黑体" panose="02010609060101010101" charset="-122"/>
              <a:ea typeface="黑体" panose="02010609060101010101" charset="-122"/>
              <a:cs typeface="黑体" panose="02010609060101010101" charset="-122"/>
              <a:sym typeface="+mn-ea"/>
            </a:endParaRPr>
          </a:p>
          <a:p>
            <a:pPr indent="203200" algn="l" defTabSz="0" fontAlgn="auto">
              <a:lnSpc>
                <a:spcPct val="95000"/>
              </a:lnSpc>
              <a:spcBef>
                <a:spcPct val="0"/>
              </a:spcBef>
              <a:spcAft>
                <a:spcPct val="0"/>
              </a:spcAft>
              <a:buClrTx/>
              <a:buSzTx/>
              <a:buNone/>
              <a:tabLst>
                <a:tab pos="1224280"/>
                <a:tab pos="2202180"/>
                <a:tab pos="3021330"/>
                <a:tab pos="3835400"/>
              </a:tabLst>
            </a:pPr>
            <a:r>
              <a:rPr sz="3200">
                <a:latin typeface="黑体" panose="02010609060101010101" charset="-122"/>
                <a:ea typeface="黑体" panose="02010609060101010101" charset="-122"/>
                <a:cs typeface="黑体" panose="02010609060101010101" charset="-122"/>
                <a:sym typeface="+mn-ea"/>
              </a:rPr>
              <a:t>①在任何时候个人利益必须服从国家利益</a:t>
            </a:r>
            <a:endParaRPr sz="3200">
              <a:latin typeface="黑体" panose="02010609060101010101" charset="-122"/>
              <a:ea typeface="黑体" panose="02010609060101010101" charset="-122"/>
              <a:cs typeface="黑体" panose="02010609060101010101" charset="-122"/>
              <a:sym typeface="+mn-ea"/>
            </a:endParaRPr>
          </a:p>
          <a:p>
            <a:pPr indent="203200" algn="l" defTabSz="0" fontAlgn="auto">
              <a:lnSpc>
                <a:spcPct val="95000"/>
              </a:lnSpc>
              <a:spcBef>
                <a:spcPct val="0"/>
              </a:spcBef>
              <a:spcAft>
                <a:spcPct val="0"/>
              </a:spcAft>
              <a:buClrTx/>
              <a:buSzTx/>
              <a:buNone/>
              <a:tabLst>
                <a:tab pos="1224280"/>
                <a:tab pos="2202180"/>
                <a:tab pos="3021330"/>
                <a:tab pos="3835400"/>
              </a:tabLst>
            </a:pPr>
            <a:r>
              <a:rPr sz="3200">
                <a:latin typeface="黑体" panose="02010609060101010101" charset="-122"/>
                <a:ea typeface="黑体" panose="02010609060101010101" charset="-122"/>
                <a:cs typeface="黑体" panose="02010609060101010101" charset="-122"/>
                <a:sym typeface="+mn-ea"/>
              </a:rPr>
              <a:t>②遵守法律是顺利推进社会主义现代化的根本保证</a:t>
            </a:r>
            <a:endParaRPr sz="3200">
              <a:latin typeface="黑体" panose="02010609060101010101" charset="-122"/>
              <a:ea typeface="黑体" panose="02010609060101010101" charset="-122"/>
              <a:cs typeface="黑体" panose="02010609060101010101" charset="-122"/>
              <a:sym typeface="+mn-ea"/>
            </a:endParaRPr>
          </a:p>
          <a:p>
            <a:pPr indent="203200" algn="l" defTabSz="0" fontAlgn="auto">
              <a:lnSpc>
                <a:spcPct val="95000"/>
              </a:lnSpc>
              <a:spcBef>
                <a:spcPct val="0"/>
              </a:spcBef>
              <a:spcAft>
                <a:spcPct val="0"/>
              </a:spcAft>
              <a:buClrTx/>
              <a:buSzTx/>
              <a:buNone/>
              <a:tabLst>
                <a:tab pos="1224280"/>
                <a:tab pos="2202180"/>
                <a:tab pos="3021330"/>
                <a:tab pos="3835400"/>
              </a:tabLst>
            </a:pPr>
            <a:r>
              <a:rPr sz="3200">
                <a:latin typeface="黑体" panose="02010609060101010101" charset="-122"/>
                <a:ea typeface="黑体" panose="02010609060101010101" charset="-122"/>
                <a:cs typeface="黑体" panose="02010609060101010101" charset="-122"/>
                <a:sym typeface="+mn-ea"/>
              </a:rPr>
              <a:t>③人民民主专政是对极少数敌对分子实行专政</a:t>
            </a:r>
            <a:endParaRPr sz="3200">
              <a:latin typeface="黑体" panose="02010609060101010101" charset="-122"/>
              <a:ea typeface="黑体" panose="02010609060101010101" charset="-122"/>
              <a:cs typeface="黑体" panose="02010609060101010101" charset="-122"/>
              <a:sym typeface="+mn-ea"/>
            </a:endParaRPr>
          </a:p>
          <a:p>
            <a:pPr indent="203200" algn="l" defTabSz="0" fontAlgn="auto">
              <a:lnSpc>
                <a:spcPct val="95000"/>
              </a:lnSpc>
              <a:spcBef>
                <a:spcPct val="0"/>
              </a:spcBef>
              <a:spcAft>
                <a:spcPct val="0"/>
              </a:spcAft>
              <a:buClrTx/>
              <a:buSzTx/>
              <a:buNone/>
              <a:tabLst>
                <a:tab pos="1224280"/>
                <a:tab pos="2202180"/>
                <a:tab pos="3021330"/>
                <a:tab pos="3835400"/>
              </a:tabLst>
            </a:pPr>
            <a:r>
              <a:rPr sz="3200">
                <a:latin typeface="黑体" panose="02010609060101010101" charset="-122"/>
                <a:ea typeface="黑体" panose="02010609060101010101" charset="-122"/>
                <a:cs typeface="黑体" panose="02010609060101010101" charset="-122"/>
                <a:sym typeface="+mn-ea"/>
              </a:rPr>
              <a:t>④任何公民的违法犯罪行为都将受到法律制裁</a:t>
            </a:r>
            <a:endParaRPr sz="3200">
              <a:latin typeface="黑体" panose="02010609060101010101" charset="-122"/>
              <a:ea typeface="黑体" panose="02010609060101010101" charset="-122"/>
              <a:cs typeface="黑体" panose="02010609060101010101" charset="-122"/>
              <a:sym typeface="+mn-ea"/>
            </a:endParaRPr>
          </a:p>
          <a:p>
            <a:pPr indent="203200" algn="l" defTabSz="0" fontAlgn="auto">
              <a:lnSpc>
                <a:spcPct val="95000"/>
              </a:lnSpc>
              <a:spcBef>
                <a:spcPct val="0"/>
              </a:spcBef>
              <a:spcAft>
                <a:spcPct val="0"/>
              </a:spcAft>
              <a:buClrTx/>
              <a:buSzTx/>
              <a:buNone/>
              <a:tabLst>
                <a:tab pos="1224280"/>
                <a:tab pos="2202180"/>
                <a:tab pos="3021330"/>
                <a:tab pos="3835400"/>
              </a:tabLst>
            </a:pPr>
            <a:r>
              <a:rPr sz="3200">
                <a:latin typeface="黑体" panose="02010609060101010101" charset="-122"/>
                <a:ea typeface="黑体" panose="02010609060101010101" charset="-122"/>
                <a:cs typeface="黑体" panose="02010609060101010101" charset="-122"/>
                <a:sym typeface="+mn-ea"/>
              </a:rPr>
              <a:t>A．①②	     B．①③      	C．②④      	D．③④</a:t>
            </a:r>
            <a:endParaRPr sz="3200">
              <a:latin typeface="黑体" panose="02010609060101010101" charset="-122"/>
              <a:ea typeface="黑体" panose="02010609060101010101" charset="-122"/>
              <a:cs typeface="黑体" panose="02010609060101010101" charset="-122"/>
              <a:sym typeface="+mn-ea"/>
            </a:endParaRPr>
          </a:p>
          <a:p>
            <a:pPr indent="152400" algn="l" defTabSz="0" fontAlgn="auto">
              <a:lnSpc>
                <a:spcPct val="95000"/>
              </a:lnSpc>
              <a:spcBef>
                <a:spcPct val="0"/>
              </a:spcBef>
              <a:spcAft>
                <a:spcPct val="0"/>
              </a:spcAft>
              <a:buClrTx/>
              <a:buSzTx/>
              <a:buNone/>
              <a:tabLst>
                <a:tab pos="1224280"/>
                <a:tab pos="2202180"/>
                <a:tab pos="3021330"/>
                <a:tab pos="3835400"/>
              </a:tabLst>
            </a:pPr>
            <a:r>
              <a:rPr sz="2400">
                <a:solidFill>
                  <a:srgbClr val="FF0000"/>
                </a:solidFill>
                <a:latin typeface="黑体" panose="02010609060101010101" charset="-122"/>
                <a:ea typeface="黑体" panose="02010609060101010101" charset="-122"/>
                <a:cs typeface="黑体" panose="02010609060101010101" charset="-122"/>
                <a:sym typeface="+mn-ea"/>
              </a:rPr>
              <a:t>【答案】D</a:t>
            </a:r>
            <a:endParaRPr sz="2400">
              <a:solidFill>
                <a:srgbClr val="FF0000"/>
              </a:solidFill>
              <a:latin typeface="黑体" panose="02010609060101010101" charset="-122"/>
              <a:ea typeface="黑体" panose="02010609060101010101" charset="-122"/>
              <a:cs typeface="黑体" panose="02010609060101010101" charset="-122"/>
              <a:sym typeface="+mn-ea"/>
            </a:endParaRPr>
          </a:p>
          <a:p>
            <a:pPr indent="152400" algn="l" defTabSz="0" fontAlgn="auto">
              <a:lnSpc>
                <a:spcPct val="95000"/>
              </a:lnSpc>
              <a:spcBef>
                <a:spcPct val="0"/>
              </a:spcBef>
              <a:spcAft>
                <a:spcPct val="0"/>
              </a:spcAft>
              <a:buClrTx/>
              <a:buSzTx/>
              <a:buNone/>
              <a:tabLst>
                <a:tab pos="1224280"/>
                <a:tab pos="2202180"/>
                <a:tab pos="3021330"/>
                <a:tab pos="3835400"/>
              </a:tabLst>
            </a:pPr>
            <a:r>
              <a:rPr sz="2400">
                <a:solidFill>
                  <a:srgbClr val="FF0000"/>
                </a:solidFill>
                <a:latin typeface="黑体" panose="02010609060101010101" charset="-122"/>
                <a:ea typeface="黑体" panose="02010609060101010101" charset="-122"/>
                <a:cs typeface="黑体" panose="02010609060101010101" charset="-122"/>
                <a:sym typeface="+mn-ea"/>
              </a:rPr>
              <a:t>【解析】①：在我国，国家与公民个人的利益在根本上是一致的。当个人利益与国家利益发生矛盾时，个人利益要服从国家利益，①错误。②：顺利推进社会主义现代化建设的根本保证是国家的统一、民族的团结，遵守宪法和法律是公民根本的行为准则，②错误。③④：天津市第二中级人民法院对赖小民受贿、贪污、重婚一案进行了公开宣判。说明人民民主专政是对极少数敌对分子实行专政，任何公民的违法犯罪行为都将受到法律制裁。③④正确。故本题选D。</a:t>
            </a:r>
            <a:endParaRPr sz="2400">
              <a:solidFill>
                <a:srgbClr val="FF0000"/>
              </a:solidFill>
              <a:latin typeface="黑体" panose="02010609060101010101" charset="-122"/>
              <a:ea typeface="黑体" panose="02010609060101010101" charset="-122"/>
              <a:cs typeface="黑体" panose="02010609060101010101" charset="-122"/>
              <a:sym typeface="+mn-ea"/>
            </a:endParaRPr>
          </a:p>
          <a:p>
            <a:pPr indent="152400" algn="l" defTabSz="0" fontAlgn="auto">
              <a:lnSpc>
                <a:spcPct val="95000"/>
              </a:lnSpc>
              <a:spcBef>
                <a:spcPct val="0"/>
              </a:spcBef>
              <a:spcAft>
                <a:spcPct val="0"/>
              </a:spcAft>
              <a:buClrTx/>
              <a:buSzTx/>
              <a:buNone/>
              <a:tabLst>
                <a:tab pos="1224280"/>
                <a:tab pos="2202180"/>
                <a:tab pos="3021330"/>
                <a:tab pos="3835400"/>
              </a:tabLst>
            </a:pPr>
            <a:endParaRPr sz="2400" b="0">
              <a:solidFill>
                <a:srgbClr val="FF0000"/>
              </a:solidFill>
              <a:latin typeface="黑体" panose="02010609060101010101" charset="-122"/>
              <a:ea typeface="黑体" panose="02010609060101010101" charset="-122"/>
              <a:cs typeface="黑体" panose="02010609060101010101" charset="-122"/>
              <a:sym typeface="+mn-ea"/>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4" presetClass="entr" presetSubtype="0" fill="hold" nodeType="clickEffect">
                                  <p:stCondLst>
                                    <p:cond delay="0"/>
                                  </p:stCondLst>
                                  <p:childTnLst>
                                    <p:set>
                                      <p:cBhvr>
                                        <p:cTn id="6" dur="1" fill="hold">
                                          <p:stCondLst>
                                            <p:cond delay="0"/>
                                          </p:stCondLst>
                                        </p:cTn>
                                        <p:tgtEl>
                                          <p:spTgt spid="29706">
                                            <p:txEl>
                                              <p:pRg st="6" end="6"/>
                                            </p:txEl>
                                          </p:spTgt>
                                        </p:tgtEl>
                                        <p:attrNameLst>
                                          <p:attrName>style.visibility</p:attrName>
                                        </p:attrNameLst>
                                      </p:cBhvr>
                                      <p:to>
                                        <p:strVal val="visible"/>
                                      </p:to>
                                    </p:set>
                                    <p:anim to="" calcmode="lin" valueType="num">
                                      <p:cBhvr>
                                        <p:cTn id="7" dur="1" fill="hold"/>
                                        <p:tgtEl>
                                          <p:spTgt spid="29706">
                                            <p:txEl>
                                              <p:pRg st="6" end="6"/>
                                            </p:txEl>
                                          </p:spTgt>
                                        </p:tgtEl>
                                      </p:cBhvr>
                                    </p:anim>
                                  </p:childTnLst>
                                </p:cTn>
                              </p:par>
                              <p:par>
                                <p:cTn id="8" presetID="24" presetClass="entr" presetSubtype="0" fill="hold" nodeType="withEffect">
                                  <p:stCondLst>
                                    <p:cond delay="0"/>
                                  </p:stCondLst>
                                  <p:childTnLst>
                                    <p:set>
                                      <p:cBhvr>
                                        <p:cTn id="9" dur="1" fill="hold">
                                          <p:stCondLst>
                                            <p:cond delay="0"/>
                                          </p:stCondLst>
                                        </p:cTn>
                                        <p:tgtEl>
                                          <p:spTgt spid="29706">
                                            <p:txEl>
                                              <p:pRg st="7" end="7"/>
                                            </p:txEl>
                                          </p:spTgt>
                                        </p:tgtEl>
                                        <p:attrNameLst>
                                          <p:attrName>style.visibility</p:attrName>
                                        </p:attrNameLst>
                                      </p:cBhvr>
                                      <p:to>
                                        <p:strVal val="visible"/>
                                      </p:to>
                                    </p:set>
                                    <p:anim to="" calcmode="lin" valueType="num">
                                      <p:cBhvr>
                                        <p:cTn id="10" dur="1" fill="hold"/>
                                        <p:tgtEl>
                                          <p:spTgt spid="29706">
                                            <p:txEl>
                                              <p:pRg st="7" end="7"/>
                                            </p:txEl>
                                          </p:spTgt>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9706" name="矩形 1"/>
          <p:cNvSpPr>
            <a:spLocks noChangeAspect="1"/>
          </p:cNvSpPr>
          <p:nvPr>
            <p:custDataLst>
              <p:tags r:id="rId3"/>
            </p:custDataLst>
          </p:nvPr>
        </p:nvSpPr>
        <p:spPr>
          <a:xfrm>
            <a:off x="124460" y="78105"/>
            <a:ext cx="12067540" cy="6536690"/>
          </a:xfrm>
          <a:prstGeom prst="rect">
            <a:avLst/>
          </a:prstGeom>
          <a:noFill/>
          <a:ln w="9525">
            <a:noFill/>
          </a:ln>
        </p:spPr>
        <p:txBody>
          <a:bodyPr wrap="square" lIns="108819" tIns="54409" rIns="108819" bIns="54409">
            <a:spAutoFit/>
          </a:bodyPr>
          <a:lstStyle/>
          <a:p>
            <a:pPr indent="203200" algn="l" defTabSz="0" fontAlgn="auto">
              <a:lnSpc>
                <a:spcPct val="95000"/>
              </a:lnSpc>
              <a:spcBef>
                <a:spcPct val="0"/>
              </a:spcBef>
              <a:spcAft>
                <a:spcPct val="0"/>
              </a:spcAft>
              <a:buClrTx/>
              <a:buSzTx/>
              <a:buNone/>
              <a:tabLst>
                <a:tab pos="1224280"/>
                <a:tab pos="2202180"/>
                <a:tab pos="3021330"/>
                <a:tab pos="3835400"/>
              </a:tabLst>
            </a:pPr>
            <a:r>
              <a:rPr sz="3200">
                <a:latin typeface="黑体" panose="02010609060101010101" charset="-122"/>
                <a:ea typeface="黑体" panose="02010609060101010101" charset="-122"/>
                <a:cs typeface="黑体" panose="02010609060101010101" charset="-122"/>
                <a:sym typeface="+mn-ea"/>
              </a:rPr>
              <a:t>（2021·常熟市中学高三三模）2021年1月1日，《政务服务评价工作指南》《政务服务"一次一评""一事一评"工作规范》两项国家标准正式实施。从百姓办事创业的"全事项、全渠道、全平台、全流程"角度出发，推动了政务服务评价、反馈、整改、监督的闭环管理。上述做法</a:t>
            </a:r>
            <a:endParaRPr sz="3200">
              <a:latin typeface="黑体" panose="02010609060101010101" charset="-122"/>
              <a:ea typeface="黑体" panose="02010609060101010101" charset="-122"/>
              <a:cs typeface="黑体" panose="02010609060101010101" charset="-122"/>
              <a:sym typeface="+mn-ea"/>
            </a:endParaRPr>
          </a:p>
          <a:p>
            <a:pPr indent="203200" algn="l" defTabSz="0" fontAlgn="auto">
              <a:lnSpc>
                <a:spcPct val="95000"/>
              </a:lnSpc>
              <a:spcBef>
                <a:spcPct val="0"/>
              </a:spcBef>
              <a:spcAft>
                <a:spcPct val="0"/>
              </a:spcAft>
              <a:buClrTx/>
              <a:buSzTx/>
              <a:buNone/>
              <a:tabLst>
                <a:tab pos="1224280"/>
                <a:tab pos="2202180"/>
                <a:tab pos="3021330"/>
                <a:tab pos="3835400"/>
              </a:tabLst>
            </a:pPr>
            <a:r>
              <a:rPr sz="3200">
                <a:latin typeface="黑体" panose="02010609060101010101" charset="-122"/>
                <a:ea typeface="黑体" panose="02010609060101010101" charset="-122"/>
                <a:cs typeface="黑体" panose="02010609060101010101" charset="-122"/>
                <a:sym typeface="+mn-ea"/>
              </a:rPr>
              <a:t>①保障了公民监督权，能提升人民群众的满意度和获得感</a:t>
            </a:r>
            <a:endParaRPr sz="3200">
              <a:latin typeface="黑体" panose="02010609060101010101" charset="-122"/>
              <a:ea typeface="黑体" panose="02010609060101010101" charset="-122"/>
              <a:cs typeface="黑体" panose="02010609060101010101" charset="-122"/>
              <a:sym typeface="+mn-ea"/>
            </a:endParaRPr>
          </a:p>
          <a:p>
            <a:pPr indent="203200" algn="l" defTabSz="0" fontAlgn="auto">
              <a:lnSpc>
                <a:spcPct val="95000"/>
              </a:lnSpc>
              <a:spcBef>
                <a:spcPct val="0"/>
              </a:spcBef>
              <a:spcAft>
                <a:spcPct val="0"/>
              </a:spcAft>
              <a:buClrTx/>
              <a:buSzTx/>
              <a:buNone/>
              <a:tabLst>
                <a:tab pos="1224280"/>
                <a:tab pos="2202180"/>
                <a:tab pos="3021330"/>
                <a:tab pos="3835400"/>
              </a:tabLst>
            </a:pPr>
            <a:r>
              <a:rPr sz="3200">
                <a:latin typeface="黑体" panose="02010609060101010101" charset="-122"/>
                <a:ea typeface="黑体" panose="02010609060101010101" charset="-122"/>
                <a:cs typeface="黑体" panose="02010609060101010101" charset="-122"/>
                <a:sym typeface="+mn-ea"/>
              </a:rPr>
              <a:t>②有利于建立健全行政决策机制，推进政府科学民主决策</a:t>
            </a:r>
            <a:endParaRPr sz="3200">
              <a:latin typeface="黑体" panose="02010609060101010101" charset="-122"/>
              <a:ea typeface="黑体" panose="02010609060101010101" charset="-122"/>
              <a:cs typeface="黑体" panose="02010609060101010101" charset="-122"/>
              <a:sym typeface="+mn-ea"/>
            </a:endParaRPr>
          </a:p>
          <a:p>
            <a:pPr indent="203200" algn="l" defTabSz="0" fontAlgn="auto">
              <a:lnSpc>
                <a:spcPct val="95000"/>
              </a:lnSpc>
              <a:spcBef>
                <a:spcPct val="0"/>
              </a:spcBef>
              <a:spcAft>
                <a:spcPct val="0"/>
              </a:spcAft>
              <a:buClrTx/>
              <a:buSzTx/>
              <a:buNone/>
              <a:tabLst>
                <a:tab pos="1224280"/>
                <a:tab pos="2202180"/>
                <a:tab pos="3021330"/>
                <a:tab pos="3835400"/>
              </a:tabLst>
            </a:pPr>
            <a:r>
              <a:rPr sz="3200">
                <a:latin typeface="黑体" panose="02010609060101010101" charset="-122"/>
                <a:ea typeface="黑体" panose="02010609060101010101" charset="-122"/>
                <a:cs typeface="黑体" panose="02010609060101010101" charset="-122"/>
                <a:sym typeface="+mn-ea"/>
              </a:rPr>
              <a:t>③旨在深化简政放权、提高行政效率，激发市场主体活力</a:t>
            </a:r>
            <a:endParaRPr sz="3200">
              <a:latin typeface="黑体" panose="02010609060101010101" charset="-122"/>
              <a:ea typeface="黑体" panose="02010609060101010101" charset="-122"/>
              <a:cs typeface="黑体" panose="02010609060101010101" charset="-122"/>
              <a:sym typeface="+mn-ea"/>
            </a:endParaRPr>
          </a:p>
          <a:p>
            <a:pPr indent="203200" algn="l" defTabSz="0" fontAlgn="auto">
              <a:lnSpc>
                <a:spcPct val="95000"/>
              </a:lnSpc>
              <a:spcBef>
                <a:spcPct val="0"/>
              </a:spcBef>
              <a:spcAft>
                <a:spcPct val="0"/>
              </a:spcAft>
              <a:buClrTx/>
              <a:buSzTx/>
              <a:buNone/>
              <a:tabLst>
                <a:tab pos="1224280"/>
                <a:tab pos="2202180"/>
                <a:tab pos="3021330"/>
                <a:tab pos="3835400"/>
              </a:tabLst>
            </a:pPr>
            <a:r>
              <a:rPr sz="3200">
                <a:latin typeface="黑体" panose="02010609060101010101" charset="-122"/>
                <a:ea typeface="黑体" panose="02010609060101010101" charset="-122"/>
                <a:cs typeface="黑体" panose="02010609060101010101" charset="-122"/>
                <a:sym typeface="+mn-ea"/>
              </a:rPr>
              <a:t>④为政务服务提供了工作规范，能提高服务的质量和水平</a:t>
            </a:r>
            <a:endParaRPr sz="3200">
              <a:latin typeface="黑体" panose="02010609060101010101" charset="-122"/>
              <a:ea typeface="黑体" panose="02010609060101010101" charset="-122"/>
              <a:cs typeface="黑体" panose="02010609060101010101" charset="-122"/>
              <a:sym typeface="+mn-ea"/>
            </a:endParaRPr>
          </a:p>
          <a:p>
            <a:pPr indent="203200" algn="l" defTabSz="0" fontAlgn="auto">
              <a:lnSpc>
                <a:spcPct val="95000"/>
              </a:lnSpc>
              <a:spcBef>
                <a:spcPct val="0"/>
              </a:spcBef>
              <a:spcAft>
                <a:spcPct val="0"/>
              </a:spcAft>
              <a:buClrTx/>
              <a:buSzTx/>
              <a:buNone/>
              <a:tabLst>
                <a:tab pos="1224280"/>
                <a:tab pos="2202180"/>
                <a:tab pos="3021330"/>
                <a:tab pos="3835400"/>
              </a:tabLst>
            </a:pPr>
            <a:r>
              <a:rPr sz="3200">
                <a:latin typeface="黑体" panose="02010609060101010101" charset="-122"/>
                <a:ea typeface="黑体" panose="02010609060101010101" charset="-122"/>
                <a:cs typeface="黑体" panose="02010609060101010101" charset="-122"/>
                <a:sym typeface="+mn-ea"/>
              </a:rPr>
              <a:t>A．①③	    B．①④       	C．②③	        D．②④</a:t>
            </a:r>
            <a:endParaRPr sz="3200">
              <a:latin typeface="黑体" panose="02010609060101010101" charset="-122"/>
              <a:ea typeface="黑体" panose="02010609060101010101" charset="-122"/>
              <a:cs typeface="黑体" panose="02010609060101010101" charset="-122"/>
              <a:sym typeface="+mn-ea"/>
            </a:endParaRPr>
          </a:p>
          <a:p>
            <a:pPr indent="127000" algn="l" defTabSz="0" fontAlgn="auto">
              <a:lnSpc>
                <a:spcPct val="95000"/>
              </a:lnSpc>
              <a:spcBef>
                <a:spcPct val="0"/>
              </a:spcBef>
              <a:spcAft>
                <a:spcPct val="0"/>
              </a:spcAft>
              <a:buClrTx/>
              <a:buSzTx/>
              <a:buNone/>
              <a:tabLst>
                <a:tab pos="1224280"/>
                <a:tab pos="2202180"/>
                <a:tab pos="3021330"/>
                <a:tab pos="3835400"/>
              </a:tabLst>
            </a:pPr>
            <a:r>
              <a:rPr sz="2000">
                <a:solidFill>
                  <a:srgbClr val="FF0000"/>
                </a:solidFill>
                <a:latin typeface="黑体" panose="02010609060101010101" charset="-122"/>
                <a:ea typeface="黑体" panose="02010609060101010101" charset="-122"/>
                <a:cs typeface="黑体" panose="02010609060101010101" charset="-122"/>
                <a:sym typeface="+mn-ea"/>
              </a:rPr>
              <a:t>【答案】B</a:t>
            </a:r>
            <a:endParaRPr sz="2000">
              <a:solidFill>
                <a:srgbClr val="FF0000"/>
              </a:solidFill>
              <a:latin typeface="黑体" panose="02010609060101010101" charset="-122"/>
              <a:ea typeface="黑体" panose="02010609060101010101" charset="-122"/>
              <a:cs typeface="黑体" panose="02010609060101010101" charset="-122"/>
              <a:sym typeface="+mn-ea"/>
            </a:endParaRPr>
          </a:p>
          <a:p>
            <a:pPr indent="127000" algn="l" defTabSz="0" fontAlgn="auto">
              <a:lnSpc>
                <a:spcPct val="95000"/>
              </a:lnSpc>
              <a:spcBef>
                <a:spcPct val="0"/>
              </a:spcBef>
              <a:spcAft>
                <a:spcPct val="0"/>
              </a:spcAft>
              <a:buClrTx/>
              <a:buSzTx/>
              <a:buNone/>
              <a:tabLst>
                <a:tab pos="1224280"/>
                <a:tab pos="2202180"/>
                <a:tab pos="3021330"/>
                <a:tab pos="3835400"/>
              </a:tabLst>
            </a:pPr>
            <a:r>
              <a:rPr sz="2000">
                <a:solidFill>
                  <a:srgbClr val="FF0000"/>
                </a:solidFill>
                <a:latin typeface="黑体" panose="02010609060101010101" charset="-122"/>
                <a:ea typeface="黑体" panose="02010609060101010101" charset="-122"/>
                <a:cs typeface="黑体" panose="02010609060101010101" charset="-122"/>
                <a:sym typeface="+mn-ea"/>
              </a:rPr>
              <a:t>【解析】①④：依题意知，《政务服务评价工作指南》《政务服务“一次一评”“一事一评”工作规范》两项国家标准，既为政务服务提供了工作规范，有利于提高服务的质量和水平，又能让企业和群众更好参与评价政府服务，保障了公民监督权，提升人民群众的满意度和获得感，①④正确。②：材料也没有涉及行政决策机制问题，②不选。③：材料强调的是政务服务评价工作指南和规范，并没有涉及深化简政放权，③不选。故本题选B。</a:t>
            </a:r>
            <a:endParaRPr sz="2000">
              <a:solidFill>
                <a:srgbClr val="FF0000"/>
              </a:solidFill>
              <a:latin typeface="黑体" panose="02010609060101010101" charset="-122"/>
              <a:ea typeface="黑体" panose="02010609060101010101" charset="-122"/>
              <a:cs typeface="黑体" panose="02010609060101010101" charset="-122"/>
              <a:sym typeface="+mn-ea"/>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3" presetClass="entr" presetSubtype="16" fill="hold" nodeType="clickEffect">
                                  <p:stCondLst>
                                    <p:cond delay="0"/>
                                  </p:stCondLst>
                                  <p:childTnLst>
                                    <p:set>
                                      <p:cBhvr>
                                        <p:cTn id="6" dur="500" fill="hold">
                                          <p:stCondLst>
                                            <p:cond delay="0"/>
                                          </p:stCondLst>
                                        </p:cTn>
                                        <p:tgtEl>
                                          <p:spTgt spid="29706">
                                            <p:txEl>
                                              <p:pRg st="6" end="6"/>
                                            </p:txEl>
                                          </p:spTgt>
                                        </p:tgtEl>
                                        <p:attrNameLst>
                                          <p:attrName>style.visibility</p:attrName>
                                        </p:attrNameLst>
                                      </p:cBhvr>
                                      <p:to>
                                        <p:strVal val="visible"/>
                                      </p:to>
                                    </p:set>
                                    <p:animEffect transition="in" filter="plus(in)">
                                      <p:cBhvr>
                                        <p:cTn id="7" dur="500"/>
                                        <p:tgtEl>
                                          <p:spTgt spid="29706">
                                            <p:txEl>
                                              <p:pRg st="6" end="6"/>
                                            </p:txEl>
                                          </p:spTgt>
                                        </p:tgtEl>
                                      </p:cBhvr>
                                    </p:animEffect>
                                  </p:childTnLst>
                                </p:cTn>
                              </p:par>
                              <p:par>
                                <p:cTn id="8" presetID="13" presetClass="entr" presetSubtype="16" fill="hold" nodeType="withEffect">
                                  <p:stCondLst>
                                    <p:cond delay="0"/>
                                  </p:stCondLst>
                                  <p:childTnLst>
                                    <p:set>
                                      <p:cBhvr>
                                        <p:cTn id="9" dur="500" fill="hold">
                                          <p:stCondLst>
                                            <p:cond delay="0"/>
                                          </p:stCondLst>
                                        </p:cTn>
                                        <p:tgtEl>
                                          <p:spTgt spid="29706">
                                            <p:txEl>
                                              <p:pRg st="7" end="7"/>
                                            </p:txEl>
                                          </p:spTgt>
                                        </p:tgtEl>
                                        <p:attrNameLst>
                                          <p:attrName>style.visibility</p:attrName>
                                        </p:attrNameLst>
                                      </p:cBhvr>
                                      <p:to>
                                        <p:strVal val="visible"/>
                                      </p:to>
                                    </p:set>
                                    <p:animEffect transition="in" filter="plus(in)">
                                      <p:cBhvr>
                                        <p:cTn id="10" dur="500"/>
                                        <p:tgtEl>
                                          <p:spTgt spid="29706">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9706" name="矩形 1"/>
          <p:cNvSpPr>
            <a:spLocks noChangeAspect="1"/>
          </p:cNvSpPr>
          <p:nvPr>
            <p:custDataLst>
              <p:tags r:id="rId3"/>
            </p:custDataLst>
          </p:nvPr>
        </p:nvSpPr>
        <p:spPr>
          <a:xfrm>
            <a:off x="124460" y="78105"/>
            <a:ext cx="12067540" cy="6536690"/>
          </a:xfrm>
          <a:prstGeom prst="rect">
            <a:avLst/>
          </a:prstGeom>
          <a:noFill/>
          <a:ln w="9525">
            <a:noFill/>
          </a:ln>
        </p:spPr>
        <p:txBody>
          <a:bodyPr wrap="square" lIns="108819" tIns="54409" rIns="108819" bIns="54409">
            <a:spAutoFit/>
          </a:bodyPr>
          <a:lstStyle/>
          <a:p>
            <a:pPr indent="203200" algn="l" defTabSz="0" fontAlgn="auto">
              <a:lnSpc>
                <a:spcPct val="95000"/>
              </a:lnSpc>
              <a:spcBef>
                <a:spcPct val="0"/>
              </a:spcBef>
              <a:spcAft>
                <a:spcPct val="0"/>
              </a:spcAft>
              <a:buClrTx/>
              <a:buSzTx/>
              <a:buNone/>
              <a:tabLst>
                <a:tab pos="1224280"/>
                <a:tab pos="2202180"/>
                <a:tab pos="3021330"/>
                <a:tab pos="3835400"/>
              </a:tabLst>
            </a:pPr>
            <a:r>
              <a:rPr sz="3200">
                <a:latin typeface="黑体" panose="02010609060101010101" charset="-122"/>
                <a:ea typeface="黑体" panose="02010609060101010101" charset="-122"/>
                <a:cs typeface="黑体" panose="02010609060101010101" charset="-122"/>
                <a:sym typeface="+mn-ea"/>
              </a:rPr>
              <a:t>（2021·湖北高三二模）“需要发表论文吗？” “您的房子要卖吗？” “您孩子需要考研吗？” “您好！给您推荐几种回报丰厚的理财产品！”……您是不是经常接到这样的骚扰电话？那多半是因为个人信息“裸奔”造成的。随着民法典正式实施，我们的个人信息将得到更好的保护。上述材料表明</a:t>
            </a:r>
            <a:endParaRPr sz="3200">
              <a:latin typeface="黑体" panose="02010609060101010101" charset="-122"/>
              <a:ea typeface="黑体" panose="02010609060101010101" charset="-122"/>
              <a:cs typeface="黑体" panose="02010609060101010101" charset="-122"/>
              <a:sym typeface="+mn-ea"/>
            </a:endParaRPr>
          </a:p>
          <a:p>
            <a:pPr indent="203200" algn="l" defTabSz="0" fontAlgn="auto">
              <a:lnSpc>
                <a:spcPct val="95000"/>
              </a:lnSpc>
              <a:spcBef>
                <a:spcPct val="0"/>
              </a:spcBef>
              <a:spcAft>
                <a:spcPct val="0"/>
              </a:spcAft>
              <a:buClrTx/>
              <a:buSzTx/>
              <a:buNone/>
              <a:tabLst>
                <a:tab pos="1224280"/>
                <a:tab pos="2202180"/>
                <a:tab pos="3021330"/>
                <a:tab pos="3835400"/>
              </a:tabLst>
            </a:pPr>
            <a:r>
              <a:rPr sz="3200">
                <a:latin typeface="黑体" panose="02010609060101010101" charset="-122"/>
                <a:ea typeface="黑体" panose="02010609060101010101" charset="-122"/>
                <a:cs typeface="黑体" panose="02010609060101010101" charset="-122"/>
                <a:sym typeface="+mn-ea"/>
              </a:rPr>
              <a:t>①良法制定需要回应社会关切，符合时代发展要求</a:t>
            </a:r>
            <a:endParaRPr sz="3200">
              <a:latin typeface="黑体" panose="02010609060101010101" charset="-122"/>
              <a:ea typeface="黑体" panose="02010609060101010101" charset="-122"/>
              <a:cs typeface="黑体" panose="02010609060101010101" charset="-122"/>
              <a:sym typeface="+mn-ea"/>
            </a:endParaRPr>
          </a:p>
          <a:p>
            <a:pPr indent="203200" algn="l" defTabSz="0" fontAlgn="auto">
              <a:lnSpc>
                <a:spcPct val="95000"/>
              </a:lnSpc>
              <a:spcBef>
                <a:spcPct val="0"/>
              </a:spcBef>
              <a:spcAft>
                <a:spcPct val="0"/>
              </a:spcAft>
              <a:buClrTx/>
              <a:buSzTx/>
              <a:buNone/>
              <a:tabLst>
                <a:tab pos="1224280"/>
                <a:tab pos="2202180"/>
                <a:tab pos="3021330"/>
                <a:tab pos="3835400"/>
              </a:tabLst>
            </a:pPr>
            <a:r>
              <a:rPr sz="3200">
                <a:latin typeface="黑体" panose="02010609060101010101" charset="-122"/>
                <a:ea typeface="黑体" panose="02010609060101010101" charset="-122"/>
                <a:cs typeface="黑体" panose="02010609060101010101" charset="-122"/>
                <a:sym typeface="+mn-ea"/>
              </a:rPr>
              <a:t>②民法典实施应以公民利益诉求为出发点和落脚点</a:t>
            </a:r>
            <a:endParaRPr sz="3200">
              <a:latin typeface="黑体" panose="02010609060101010101" charset="-122"/>
              <a:ea typeface="黑体" panose="02010609060101010101" charset="-122"/>
              <a:cs typeface="黑体" panose="02010609060101010101" charset="-122"/>
              <a:sym typeface="+mn-ea"/>
            </a:endParaRPr>
          </a:p>
          <a:p>
            <a:pPr indent="203200" algn="l" defTabSz="0" fontAlgn="auto">
              <a:lnSpc>
                <a:spcPct val="95000"/>
              </a:lnSpc>
              <a:spcBef>
                <a:spcPct val="0"/>
              </a:spcBef>
              <a:spcAft>
                <a:spcPct val="0"/>
              </a:spcAft>
              <a:buClrTx/>
              <a:buSzTx/>
              <a:buNone/>
              <a:tabLst>
                <a:tab pos="1224280"/>
                <a:tab pos="2202180"/>
                <a:tab pos="3021330"/>
                <a:tab pos="3835400"/>
              </a:tabLst>
            </a:pPr>
            <a:r>
              <a:rPr sz="3200">
                <a:latin typeface="黑体" panose="02010609060101010101" charset="-122"/>
                <a:ea typeface="黑体" panose="02010609060101010101" charset="-122"/>
                <a:cs typeface="黑体" panose="02010609060101010101" charset="-122"/>
                <a:sym typeface="+mn-ea"/>
              </a:rPr>
              <a:t>③公民的权利是法定的、神圣的、不可被侵犯的</a:t>
            </a:r>
            <a:endParaRPr sz="3200">
              <a:latin typeface="黑体" panose="02010609060101010101" charset="-122"/>
              <a:ea typeface="黑体" panose="02010609060101010101" charset="-122"/>
              <a:cs typeface="黑体" panose="02010609060101010101" charset="-122"/>
              <a:sym typeface="+mn-ea"/>
            </a:endParaRPr>
          </a:p>
          <a:p>
            <a:pPr indent="203200" algn="l" defTabSz="0" fontAlgn="auto">
              <a:lnSpc>
                <a:spcPct val="95000"/>
              </a:lnSpc>
              <a:spcBef>
                <a:spcPct val="0"/>
              </a:spcBef>
              <a:spcAft>
                <a:spcPct val="0"/>
              </a:spcAft>
              <a:buClrTx/>
              <a:buSzTx/>
              <a:buNone/>
              <a:tabLst>
                <a:tab pos="1224280"/>
                <a:tab pos="2202180"/>
                <a:tab pos="3021330"/>
                <a:tab pos="3835400"/>
              </a:tabLst>
            </a:pPr>
            <a:r>
              <a:rPr sz="3200">
                <a:latin typeface="黑体" panose="02010609060101010101" charset="-122"/>
                <a:ea typeface="黑体" panose="02010609060101010101" charset="-122"/>
                <a:cs typeface="黑体" panose="02010609060101010101" charset="-122"/>
                <a:sym typeface="+mn-ea"/>
              </a:rPr>
              <a:t>④民法典的制定与实施有利于维护公民的政治自由</a:t>
            </a:r>
            <a:endParaRPr sz="3200">
              <a:latin typeface="黑体" panose="02010609060101010101" charset="-122"/>
              <a:ea typeface="黑体" panose="02010609060101010101" charset="-122"/>
              <a:cs typeface="黑体" panose="02010609060101010101" charset="-122"/>
              <a:sym typeface="+mn-ea"/>
            </a:endParaRPr>
          </a:p>
          <a:p>
            <a:pPr indent="203200" algn="l" defTabSz="0" fontAlgn="auto">
              <a:lnSpc>
                <a:spcPct val="95000"/>
              </a:lnSpc>
              <a:spcBef>
                <a:spcPct val="0"/>
              </a:spcBef>
              <a:spcAft>
                <a:spcPct val="0"/>
              </a:spcAft>
              <a:buClrTx/>
              <a:buSzTx/>
              <a:buNone/>
              <a:tabLst>
                <a:tab pos="1224280"/>
                <a:tab pos="2202180"/>
                <a:tab pos="3021330"/>
                <a:tab pos="3835400"/>
              </a:tabLst>
            </a:pPr>
            <a:r>
              <a:rPr sz="3200">
                <a:latin typeface="黑体" panose="02010609060101010101" charset="-122"/>
                <a:ea typeface="黑体" panose="02010609060101010101" charset="-122"/>
                <a:cs typeface="黑体" panose="02010609060101010101" charset="-122"/>
                <a:sym typeface="+mn-ea"/>
              </a:rPr>
              <a:t>A．①③	  B．①④      	C．②③     	D．②④</a:t>
            </a:r>
            <a:endParaRPr sz="3200">
              <a:latin typeface="黑体" panose="02010609060101010101" charset="-122"/>
              <a:ea typeface="黑体" panose="02010609060101010101" charset="-122"/>
              <a:cs typeface="黑体" panose="02010609060101010101" charset="-122"/>
              <a:sym typeface="+mn-ea"/>
            </a:endParaRPr>
          </a:p>
          <a:p>
            <a:pPr indent="127000" algn="l" defTabSz="0" fontAlgn="auto">
              <a:lnSpc>
                <a:spcPct val="95000"/>
              </a:lnSpc>
              <a:spcBef>
                <a:spcPct val="0"/>
              </a:spcBef>
              <a:spcAft>
                <a:spcPct val="0"/>
              </a:spcAft>
              <a:buClrTx/>
              <a:buSzTx/>
              <a:buNone/>
              <a:tabLst>
                <a:tab pos="1224280"/>
                <a:tab pos="2202180"/>
                <a:tab pos="3021330"/>
                <a:tab pos="3835400"/>
              </a:tabLst>
            </a:pPr>
            <a:r>
              <a:rPr sz="2000">
                <a:solidFill>
                  <a:srgbClr val="FF0000"/>
                </a:solidFill>
                <a:latin typeface="黑体" panose="02010609060101010101" charset="-122"/>
                <a:ea typeface="黑体" panose="02010609060101010101" charset="-122"/>
                <a:cs typeface="黑体" panose="02010609060101010101" charset="-122"/>
                <a:sym typeface="+mn-ea"/>
              </a:rPr>
              <a:t>【答案】A</a:t>
            </a:r>
            <a:endParaRPr sz="2000">
              <a:solidFill>
                <a:srgbClr val="FF0000"/>
              </a:solidFill>
              <a:latin typeface="黑体" panose="02010609060101010101" charset="-122"/>
              <a:ea typeface="黑体" panose="02010609060101010101" charset="-122"/>
              <a:cs typeface="黑体" panose="02010609060101010101" charset="-122"/>
              <a:sym typeface="+mn-ea"/>
            </a:endParaRPr>
          </a:p>
          <a:p>
            <a:pPr indent="127000" algn="l" defTabSz="0" fontAlgn="auto">
              <a:lnSpc>
                <a:spcPct val="95000"/>
              </a:lnSpc>
              <a:spcBef>
                <a:spcPct val="0"/>
              </a:spcBef>
              <a:spcAft>
                <a:spcPct val="0"/>
              </a:spcAft>
              <a:buClrTx/>
              <a:buSzTx/>
              <a:buNone/>
              <a:tabLst>
                <a:tab pos="1224280"/>
                <a:tab pos="2202180"/>
                <a:tab pos="3021330"/>
                <a:tab pos="3835400"/>
              </a:tabLst>
            </a:pPr>
            <a:r>
              <a:rPr sz="2000">
                <a:solidFill>
                  <a:srgbClr val="FF0000"/>
                </a:solidFill>
                <a:latin typeface="黑体" panose="02010609060101010101" charset="-122"/>
                <a:ea typeface="黑体" panose="02010609060101010101" charset="-122"/>
                <a:cs typeface="黑体" panose="02010609060101010101" charset="-122"/>
                <a:sym typeface="+mn-ea"/>
              </a:rPr>
              <a:t>【解析】①③：《民法典》第1032条规定，自然人享有隐私权。任何组织或者个人不得以刺探、侵扰、泄露、公开等方式侵害他人的隐私权。隐私是自然人的私人生活安宁和不愿为他人知晓的私密空间、私密活动、私密信息，这表明良法制定需要回应社会关切，符合时代发展要求，公民的权利是法定的、神圣的、不可被侵犯的，①③正确。②：民法典实施应以最广大人民的根本利益为出发点和落脚点，②错误。④：材料不涉及公民的政治自由，④不符合题意。故本题选A。</a:t>
            </a:r>
            <a:endParaRPr sz="2000">
              <a:solidFill>
                <a:srgbClr val="FF0000"/>
              </a:solidFill>
              <a:latin typeface="黑体" panose="02010609060101010101" charset="-122"/>
              <a:ea typeface="黑体" panose="02010609060101010101" charset="-122"/>
              <a:cs typeface="黑体" panose="02010609060101010101" charset="-122"/>
              <a:sym typeface="+mn-ea"/>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4" presetClass="entr" presetSubtype="0" fill="hold" nodeType="clickEffect">
                                  <p:stCondLst>
                                    <p:cond delay="0"/>
                                  </p:stCondLst>
                                  <p:childTnLst>
                                    <p:set>
                                      <p:cBhvr>
                                        <p:cTn id="6" dur="1" fill="hold">
                                          <p:stCondLst>
                                            <p:cond delay="0"/>
                                          </p:stCondLst>
                                        </p:cTn>
                                        <p:tgtEl>
                                          <p:spTgt spid="29706">
                                            <p:txEl>
                                              <p:pRg st="6" end="6"/>
                                            </p:txEl>
                                          </p:spTgt>
                                        </p:tgtEl>
                                        <p:attrNameLst>
                                          <p:attrName>style.visibility</p:attrName>
                                        </p:attrNameLst>
                                      </p:cBhvr>
                                      <p:to>
                                        <p:strVal val="visible"/>
                                      </p:to>
                                    </p:set>
                                    <p:anim to="" calcmode="lin" valueType="num">
                                      <p:cBhvr>
                                        <p:cTn id="7" dur="1" fill="hold"/>
                                        <p:tgtEl>
                                          <p:spTgt spid="29706">
                                            <p:txEl>
                                              <p:pRg st="6" end="6"/>
                                            </p:txEl>
                                          </p:spTgt>
                                        </p:tgtEl>
                                      </p:cBhvr>
                                    </p:anim>
                                  </p:childTnLst>
                                </p:cTn>
                              </p:par>
                              <p:par>
                                <p:cTn id="8" presetID="24" presetClass="entr" presetSubtype="0" fill="hold" nodeType="withEffect">
                                  <p:stCondLst>
                                    <p:cond delay="0"/>
                                  </p:stCondLst>
                                  <p:childTnLst>
                                    <p:set>
                                      <p:cBhvr>
                                        <p:cTn id="9" dur="1" fill="hold">
                                          <p:stCondLst>
                                            <p:cond delay="0"/>
                                          </p:stCondLst>
                                        </p:cTn>
                                        <p:tgtEl>
                                          <p:spTgt spid="29706">
                                            <p:txEl>
                                              <p:pRg st="7" end="7"/>
                                            </p:txEl>
                                          </p:spTgt>
                                        </p:tgtEl>
                                        <p:attrNameLst>
                                          <p:attrName>style.visibility</p:attrName>
                                        </p:attrNameLst>
                                      </p:cBhvr>
                                      <p:to>
                                        <p:strVal val="visible"/>
                                      </p:to>
                                    </p:set>
                                    <p:anim to="" calcmode="lin" valueType="num">
                                      <p:cBhvr>
                                        <p:cTn id="10" dur="1" fill="hold"/>
                                        <p:tgtEl>
                                          <p:spTgt spid="29706">
                                            <p:txEl>
                                              <p:pRg st="7" end="7"/>
                                            </p:txEl>
                                          </p:spTgt>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9706" name="矩形 1"/>
          <p:cNvSpPr>
            <a:spLocks noChangeAspect="1"/>
          </p:cNvSpPr>
          <p:nvPr>
            <p:custDataLst>
              <p:tags r:id="rId3"/>
            </p:custDataLst>
          </p:nvPr>
        </p:nvSpPr>
        <p:spPr>
          <a:xfrm>
            <a:off x="124460" y="78105"/>
            <a:ext cx="12067540" cy="6419215"/>
          </a:xfrm>
          <a:prstGeom prst="rect">
            <a:avLst/>
          </a:prstGeom>
          <a:noFill/>
          <a:ln w="9525">
            <a:noFill/>
          </a:ln>
        </p:spPr>
        <p:txBody>
          <a:bodyPr wrap="square" lIns="108819" tIns="54409" rIns="108819" bIns="54409">
            <a:spAutoFit/>
          </a:bodyPr>
          <a:lstStyle/>
          <a:p>
            <a:pPr indent="203200" algn="l" defTabSz="0" fontAlgn="auto">
              <a:lnSpc>
                <a:spcPct val="95000"/>
              </a:lnSpc>
              <a:spcBef>
                <a:spcPct val="0"/>
              </a:spcBef>
              <a:spcAft>
                <a:spcPct val="0"/>
              </a:spcAft>
              <a:buClrTx/>
              <a:buSzTx/>
              <a:buNone/>
              <a:tabLst>
                <a:tab pos="1224280"/>
                <a:tab pos="2202180"/>
                <a:tab pos="3021330"/>
                <a:tab pos="3835400"/>
              </a:tabLst>
            </a:pPr>
            <a:r>
              <a:rPr sz="3200">
                <a:latin typeface="黑体" panose="02010609060101010101" charset="-122"/>
                <a:ea typeface="黑体" panose="02010609060101010101" charset="-122"/>
                <a:cs typeface="黑体" panose="02010609060101010101" charset="-122"/>
                <a:sym typeface="+mn-ea"/>
              </a:rPr>
              <a:t>（2021·湖北高三其他模拟）2021年3月8日，最高人民检察院检察长张军在工作报告中指出，网络大V“辣笔小球”恶意诋毁贬损卫国戍边英雄官兵，江苏检察机关迅速介入，依法适用3月1日施行的刑法修正案（十一），首次以侵害英雄烈士名誉、荣誉罪批准逮捕，并在军事检察机关支持配合下，开展公益诉讼调查，英烈不容诋毁、法律不容挑衅。这启示我们</a:t>
            </a:r>
            <a:endParaRPr sz="3200">
              <a:latin typeface="黑体" panose="02010609060101010101" charset="-122"/>
              <a:ea typeface="黑体" panose="02010609060101010101" charset="-122"/>
              <a:cs typeface="黑体" panose="02010609060101010101" charset="-122"/>
              <a:sym typeface="+mn-ea"/>
            </a:endParaRPr>
          </a:p>
          <a:p>
            <a:pPr indent="203200" algn="l" defTabSz="0" fontAlgn="auto">
              <a:lnSpc>
                <a:spcPct val="95000"/>
              </a:lnSpc>
              <a:spcBef>
                <a:spcPct val="0"/>
              </a:spcBef>
              <a:spcAft>
                <a:spcPct val="0"/>
              </a:spcAft>
              <a:buClrTx/>
              <a:buSzTx/>
              <a:buNone/>
              <a:tabLst>
                <a:tab pos="1224280"/>
                <a:tab pos="2202180"/>
                <a:tab pos="3021330"/>
                <a:tab pos="3835400"/>
              </a:tabLst>
            </a:pPr>
            <a:r>
              <a:rPr sz="3200">
                <a:latin typeface="黑体" panose="02010609060101010101" charset="-122"/>
                <a:ea typeface="黑体" panose="02010609060101010101" charset="-122"/>
                <a:cs typeface="黑体" panose="02010609060101010101" charset="-122"/>
                <a:sym typeface="+mn-ea"/>
              </a:rPr>
              <a:t>①树立参与意识，有序行使基本政治权利</a:t>
            </a:r>
            <a:endParaRPr sz="3200">
              <a:latin typeface="黑体" panose="02010609060101010101" charset="-122"/>
              <a:ea typeface="黑体" panose="02010609060101010101" charset="-122"/>
              <a:cs typeface="黑体" panose="02010609060101010101" charset="-122"/>
              <a:sym typeface="+mn-ea"/>
            </a:endParaRPr>
          </a:p>
          <a:p>
            <a:pPr indent="203200" algn="l" defTabSz="0" fontAlgn="auto">
              <a:lnSpc>
                <a:spcPct val="95000"/>
              </a:lnSpc>
              <a:spcBef>
                <a:spcPct val="0"/>
              </a:spcBef>
              <a:spcAft>
                <a:spcPct val="0"/>
              </a:spcAft>
              <a:buClrTx/>
              <a:buSzTx/>
              <a:buNone/>
              <a:tabLst>
                <a:tab pos="1224280"/>
                <a:tab pos="2202180"/>
                <a:tab pos="3021330"/>
                <a:tab pos="3835400"/>
              </a:tabLst>
            </a:pPr>
            <a:r>
              <a:rPr sz="3200">
                <a:latin typeface="黑体" panose="02010609060101010101" charset="-122"/>
                <a:ea typeface="黑体" panose="02010609060101010101" charset="-122"/>
                <a:cs typeface="黑体" panose="02010609060101010101" charset="-122"/>
                <a:sym typeface="+mn-ea"/>
              </a:rPr>
              <a:t>②树立法治意识，遵守公民的根本行为准则</a:t>
            </a:r>
            <a:endParaRPr sz="3200">
              <a:latin typeface="黑体" panose="02010609060101010101" charset="-122"/>
              <a:ea typeface="黑体" panose="02010609060101010101" charset="-122"/>
              <a:cs typeface="黑体" panose="02010609060101010101" charset="-122"/>
              <a:sym typeface="+mn-ea"/>
            </a:endParaRPr>
          </a:p>
          <a:p>
            <a:pPr indent="203200" algn="l" defTabSz="0" fontAlgn="auto">
              <a:lnSpc>
                <a:spcPct val="95000"/>
              </a:lnSpc>
              <a:spcBef>
                <a:spcPct val="0"/>
              </a:spcBef>
              <a:spcAft>
                <a:spcPct val="0"/>
              </a:spcAft>
              <a:buClrTx/>
              <a:buSzTx/>
              <a:buNone/>
              <a:tabLst>
                <a:tab pos="1224280"/>
                <a:tab pos="2202180"/>
                <a:tab pos="3021330"/>
                <a:tab pos="3835400"/>
              </a:tabLst>
            </a:pPr>
            <a:r>
              <a:rPr sz="3200">
                <a:latin typeface="黑体" panose="02010609060101010101" charset="-122"/>
                <a:ea typeface="黑体" panose="02010609060101010101" charset="-122"/>
                <a:cs typeface="黑体" panose="02010609060101010101" charset="-122"/>
                <a:sym typeface="+mn-ea"/>
              </a:rPr>
              <a:t>③树立权利意识，依法维护自身的合法权益</a:t>
            </a:r>
            <a:endParaRPr sz="3200">
              <a:latin typeface="黑体" panose="02010609060101010101" charset="-122"/>
              <a:ea typeface="黑体" panose="02010609060101010101" charset="-122"/>
              <a:cs typeface="黑体" panose="02010609060101010101" charset="-122"/>
              <a:sym typeface="+mn-ea"/>
            </a:endParaRPr>
          </a:p>
          <a:p>
            <a:pPr indent="203200" algn="l" defTabSz="0" fontAlgn="auto">
              <a:lnSpc>
                <a:spcPct val="95000"/>
              </a:lnSpc>
              <a:spcBef>
                <a:spcPct val="0"/>
              </a:spcBef>
              <a:spcAft>
                <a:spcPct val="0"/>
              </a:spcAft>
              <a:buClrTx/>
              <a:buSzTx/>
              <a:buNone/>
              <a:tabLst>
                <a:tab pos="1224280"/>
                <a:tab pos="2202180"/>
                <a:tab pos="3021330"/>
                <a:tab pos="3835400"/>
              </a:tabLst>
            </a:pPr>
            <a:r>
              <a:rPr sz="3200">
                <a:latin typeface="黑体" panose="02010609060101010101" charset="-122"/>
                <a:ea typeface="黑体" panose="02010609060101010101" charset="-122"/>
                <a:cs typeface="黑体" panose="02010609060101010101" charset="-122"/>
                <a:sym typeface="+mn-ea"/>
              </a:rPr>
              <a:t>④树立义务意识，坚持权利和义务统一原则</a:t>
            </a:r>
            <a:endParaRPr sz="3200">
              <a:latin typeface="黑体" panose="02010609060101010101" charset="-122"/>
              <a:ea typeface="黑体" panose="02010609060101010101" charset="-122"/>
              <a:cs typeface="黑体" panose="02010609060101010101" charset="-122"/>
              <a:sym typeface="+mn-ea"/>
            </a:endParaRPr>
          </a:p>
          <a:p>
            <a:pPr indent="203200" algn="l" defTabSz="0" fontAlgn="auto">
              <a:lnSpc>
                <a:spcPct val="95000"/>
              </a:lnSpc>
              <a:spcBef>
                <a:spcPct val="0"/>
              </a:spcBef>
              <a:spcAft>
                <a:spcPct val="0"/>
              </a:spcAft>
              <a:buClrTx/>
              <a:buSzTx/>
              <a:buNone/>
              <a:tabLst>
                <a:tab pos="1224280"/>
                <a:tab pos="2202180"/>
                <a:tab pos="3021330"/>
                <a:tab pos="3835400"/>
              </a:tabLst>
            </a:pPr>
            <a:r>
              <a:rPr sz="3200">
                <a:latin typeface="黑体" panose="02010609060101010101" charset="-122"/>
                <a:ea typeface="黑体" panose="02010609060101010101" charset="-122"/>
                <a:cs typeface="黑体" panose="02010609060101010101" charset="-122"/>
                <a:sym typeface="+mn-ea"/>
              </a:rPr>
              <a:t>A．①②	      B．①③	     C．②④      	D．③④</a:t>
            </a:r>
            <a:endParaRPr sz="3200">
              <a:latin typeface="黑体" panose="02010609060101010101" charset="-122"/>
              <a:ea typeface="黑体" panose="02010609060101010101" charset="-122"/>
              <a:cs typeface="黑体" panose="02010609060101010101" charset="-122"/>
              <a:sym typeface="+mn-ea"/>
            </a:endParaRPr>
          </a:p>
          <a:p>
            <a:pPr indent="127000" algn="l" defTabSz="0" fontAlgn="auto">
              <a:lnSpc>
                <a:spcPct val="95000"/>
              </a:lnSpc>
              <a:spcBef>
                <a:spcPct val="0"/>
              </a:spcBef>
              <a:spcAft>
                <a:spcPct val="0"/>
              </a:spcAft>
              <a:buClrTx/>
              <a:buSzTx/>
              <a:buNone/>
              <a:tabLst>
                <a:tab pos="1224280"/>
                <a:tab pos="2202180"/>
                <a:tab pos="3021330"/>
                <a:tab pos="3835400"/>
              </a:tabLst>
            </a:pPr>
            <a:r>
              <a:rPr sz="2000">
                <a:solidFill>
                  <a:srgbClr val="FF0000"/>
                </a:solidFill>
                <a:latin typeface="黑体" panose="02010609060101010101" charset="-122"/>
                <a:ea typeface="黑体" panose="02010609060101010101" charset="-122"/>
                <a:cs typeface="黑体" panose="02010609060101010101" charset="-122"/>
                <a:sym typeface="+mn-ea"/>
              </a:rPr>
              <a:t>【答案】C</a:t>
            </a:r>
            <a:endParaRPr sz="2000">
              <a:solidFill>
                <a:srgbClr val="FF0000"/>
              </a:solidFill>
              <a:latin typeface="黑体" panose="02010609060101010101" charset="-122"/>
              <a:ea typeface="黑体" panose="02010609060101010101" charset="-122"/>
              <a:cs typeface="黑体" panose="02010609060101010101" charset="-122"/>
              <a:sym typeface="+mn-ea"/>
            </a:endParaRPr>
          </a:p>
          <a:p>
            <a:pPr indent="127000" algn="l" defTabSz="0" fontAlgn="auto">
              <a:lnSpc>
                <a:spcPct val="95000"/>
              </a:lnSpc>
              <a:spcBef>
                <a:spcPct val="0"/>
              </a:spcBef>
              <a:spcAft>
                <a:spcPct val="0"/>
              </a:spcAft>
              <a:buClrTx/>
              <a:buSzTx/>
              <a:buNone/>
              <a:tabLst>
                <a:tab pos="1224280"/>
                <a:tab pos="2202180"/>
                <a:tab pos="3021330"/>
                <a:tab pos="3835400"/>
              </a:tabLst>
            </a:pPr>
            <a:r>
              <a:rPr sz="2000">
                <a:solidFill>
                  <a:srgbClr val="FF0000"/>
                </a:solidFill>
                <a:latin typeface="黑体" panose="02010609060101010101" charset="-122"/>
                <a:ea typeface="黑体" panose="02010609060101010101" charset="-122"/>
                <a:cs typeface="黑体" panose="02010609060101010101" charset="-122"/>
                <a:sym typeface="+mn-ea"/>
              </a:rPr>
              <a:t>【解析】①：选举权和被选举权是我国公民的基本政治权利，①观点不符合题意。②④：宪法和法律是公民的根本行为准则，应树立法治意识和义务意识，坚持权利和义务相统一，②④观点符合题意。③：材料启示我们树立义务意识，而不是权利意识，③观点不符合题意。故本题选C。</a:t>
            </a:r>
            <a:endParaRPr sz="2000">
              <a:solidFill>
                <a:srgbClr val="FF0000"/>
              </a:solidFill>
              <a:latin typeface="黑体" panose="02010609060101010101" charset="-122"/>
              <a:ea typeface="黑体" panose="02010609060101010101" charset="-122"/>
              <a:cs typeface="黑体" panose="02010609060101010101" charset="-122"/>
              <a:sym typeface="+mn-ea"/>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4" presetClass="entr" presetSubtype="0" fill="hold" nodeType="clickEffect">
                                  <p:stCondLst>
                                    <p:cond delay="0"/>
                                  </p:stCondLst>
                                  <p:childTnLst>
                                    <p:set>
                                      <p:cBhvr>
                                        <p:cTn id="6" dur="1" fill="hold">
                                          <p:stCondLst>
                                            <p:cond delay="0"/>
                                          </p:stCondLst>
                                        </p:cTn>
                                        <p:tgtEl>
                                          <p:spTgt spid="29706">
                                            <p:txEl>
                                              <p:pRg st="6" end="6"/>
                                            </p:txEl>
                                          </p:spTgt>
                                        </p:tgtEl>
                                        <p:attrNameLst>
                                          <p:attrName>style.visibility</p:attrName>
                                        </p:attrNameLst>
                                      </p:cBhvr>
                                      <p:to>
                                        <p:strVal val="visible"/>
                                      </p:to>
                                    </p:set>
                                    <p:anim to="" calcmode="lin" valueType="num">
                                      <p:cBhvr>
                                        <p:cTn id="7" dur="1" fill="hold"/>
                                        <p:tgtEl>
                                          <p:spTgt spid="29706">
                                            <p:txEl>
                                              <p:pRg st="6" end="6"/>
                                            </p:txEl>
                                          </p:spTgt>
                                        </p:tgtEl>
                                      </p:cBhvr>
                                    </p:anim>
                                  </p:childTnLst>
                                </p:cTn>
                              </p:par>
                              <p:par>
                                <p:cTn id="8" presetID="24" presetClass="entr" presetSubtype="0" fill="hold" nodeType="withEffect">
                                  <p:stCondLst>
                                    <p:cond delay="0"/>
                                  </p:stCondLst>
                                  <p:childTnLst>
                                    <p:set>
                                      <p:cBhvr>
                                        <p:cTn id="9" dur="1" fill="hold">
                                          <p:stCondLst>
                                            <p:cond delay="0"/>
                                          </p:stCondLst>
                                        </p:cTn>
                                        <p:tgtEl>
                                          <p:spTgt spid="29706">
                                            <p:txEl>
                                              <p:pRg st="7" end="7"/>
                                            </p:txEl>
                                          </p:spTgt>
                                        </p:tgtEl>
                                        <p:attrNameLst>
                                          <p:attrName>style.visibility</p:attrName>
                                        </p:attrNameLst>
                                      </p:cBhvr>
                                      <p:to>
                                        <p:strVal val="visible"/>
                                      </p:to>
                                    </p:set>
                                    <p:anim to="" calcmode="lin" valueType="num">
                                      <p:cBhvr>
                                        <p:cTn id="10" dur="1" fill="hold"/>
                                        <p:tgtEl>
                                          <p:spTgt spid="29706">
                                            <p:txEl>
                                              <p:pRg st="7" end="7"/>
                                            </p:txEl>
                                          </p:spTgt>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9706" name="矩形 1"/>
          <p:cNvSpPr>
            <a:spLocks noChangeAspect="1"/>
          </p:cNvSpPr>
          <p:nvPr>
            <p:custDataLst>
              <p:tags r:id="rId3"/>
            </p:custDataLst>
          </p:nvPr>
        </p:nvSpPr>
        <p:spPr>
          <a:xfrm>
            <a:off x="124460" y="315595"/>
            <a:ext cx="12067540" cy="5524500"/>
          </a:xfrm>
          <a:prstGeom prst="rect">
            <a:avLst/>
          </a:prstGeom>
          <a:noFill/>
          <a:ln w="9525">
            <a:noFill/>
          </a:ln>
        </p:spPr>
        <p:txBody>
          <a:bodyPr wrap="square" lIns="108819" tIns="54409" rIns="108819" bIns="54409">
            <a:spAutoFit/>
          </a:bodyPr>
          <a:lstStyle/>
          <a:p>
            <a:pPr indent="203200" algn="l" defTabSz="0" fontAlgn="auto">
              <a:lnSpc>
                <a:spcPct val="100000"/>
              </a:lnSpc>
              <a:spcBef>
                <a:spcPct val="0"/>
              </a:spcBef>
              <a:spcAft>
                <a:spcPct val="0"/>
              </a:spcAft>
              <a:buClrTx/>
              <a:buSzTx/>
              <a:buNone/>
              <a:tabLst>
                <a:tab pos="1224280"/>
                <a:tab pos="2202180"/>
                <a:tab pos="3021330"/>
                <a:tab pos="3835400"/>
              </a:tabLst>
            </a:pPr>
            <a:r>
              <a:rPr sz="3200">
                <a:latin typeface="黑体" panose="02010609060101010101" charset="-122"/>
                <a:ea typeface="黑体" panose="02010609060101010101" charset="-122"/>
                <a:cs typeface="黑体" panose="02010609060101010101" charset="-122"/>
                <a:sym typeface="+mn-ea"/>
              </a:rPr>
              <a:t>（2021·青铜峡市高级中学高一期中）2020年9月8日,习总书记在全国抗击新冠肺炎疫情表彰大会上的讲话中指出：“生命至上，集中体现了中国人民深厚的仁爱传统和中国共产党人以人民为中心的价值追求。疫情无情人有情。人的生命是最宝贵的，生命只有一次，失去不会再来。在保护人民生命安全面前，我们必须不惜一切代价，我们也能够做到不惜一切代价。为了保护人民生命安全，我们什么都可以豁得出来！”从出生仅30多个小时的婴儿到100多岁的老人，从在华外国留学生到来华外国人员，每一个生命都得到全力护佑，人的生命、人的价值、人的尊严得到悉心呵护。</a:t>
            </a:r>
            <a:endParaRPr sz="3200">
              <a:latin typeface="黑体" panose="02010609060101010101" charset="-122"/>
              <a:ea typeface="黑体" panose="02010609060101010101" charset="-122"/>
              <a:cs typeface="黑体" panose="02010609060101010101" charset="-122"/>
              <a:sym typeface="+mn-ea"/>
            </a:endParaRPr>
          </a:p>
          <a:p>
            <a:pPr indent="203200" algn="l" defTabSz="0" fontAlgn="auto">
              <a:lnSpc>
                <a:spcPct val="100000"/>
              </a:lnSpc>
              <a:spcBef>
                <a:spcPct val="0"/>
              </a:spcBef>
              <a:spcAft>
                <a:spcPct val="0"/>
              </a:spcAft>
              <a:buClrTx/>
              <a:buSzTx/>
              <a:buNone/>
              <a:tabLst>
                <a:tab pos="1224280"/>
                <a:tab pos="2202180"/>
                <a:tab pos="3021330"/>
                <a:tab pos="3835400"/>
              </a:tabLst>
            </a:pPr>
            <a:r>
              <a:rPr sz="3200">
                <a:solidFill>
                  <a:srgbClr val="FF0000"/>
                </a:solidFill>
                <a:latin typeface="黑体" panose="02010609060101010101" charset="-122"/>
                <a:ea typeface="黑体" panose="02010609060101010101" charset="-122"/>
                <a:cs typeface="黑体" panose="02010609060101010101" charset="-122"/>
                <a:sym typeface="+mn-ea"/>
              </a:rPr>
              <a:t>结合材料和有关国家性质的知识，谈谈我国为什么能坚持“生命至上”、“为了保护人民生命安全，我们什么都可以豁得出来”？</a:t>
            </a:r>
            <a:endParaRPr sz="3200">
              <a:solidFill>
                <a:srgbClr val="FF0000"/>
              </a:solidFill>
              <a:latin typeface="黑体" panose="02010609060101010101" charset="-122"/>
              <a:ea typeface="黑体" panose="02010609060101010101" charset="-122"/>
              <a:cs typeface="黑体" panose="02010609060101010101" charset="-122"/>
              <a:sym typeface="+mn-ea"/>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5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9706" name="矩形 1"/>
          <p:cNvSpPr>
            <a:spLocks noChangeAspect="1"/>
          </p:cNvSpPr>
          <p:nvPr>
            <p:custDataLst>
              <p:tags r:id="rId3"/>
            </p:custDataLst>
          </p:nvPr>
        </p:nvSpPr>
        <p:spPr>
          <a:xfrm>
            <a:off x="124460" y="656590"/>
            <a:ext cx="12067540" cy="5203190"/>
          </a:xfrm>
          <a:prstGeom prst="rect">
            <a:avLst/>
          </a:prstGeom>
          <a:noFill/>
          <a:ln w="9525">
            <a:noFill/>
          </a:ln>
        </p:spPr>
        <p:txBody>
          <a:bodyPr wrap="square" lIns="108819" tIns="54409" rIns="108819" bIns="54409">
            <a:spAutoFit/>
          </a:bodyPr>
          <a:lstStyle/>
          <a:p>
            <a:pPr indent="203200" algn="l" defTabSz="0" fontAlgn="auto">
              <a:lnSpc>
                <a:spcPct val="115000"/>
              </a:lnSpc>
              <a:spcBef>
                <a:spcPct val="0"/>
              </a:spcBef>
              <a:spcAft>
                <a:spcPct val="0"/>
              </a:spcAft>
              <a:buClrTx/>
              <a:buSzTx/>
              <a:buNone/>
              <a:tabLst>
                <a:tab pos="1224280"/>
                <a:tab pos="2202180"/>
                <a:tab pos="3021330"/>
                <a:tab pos="3835400"/>
              </a:tabLst>
            </a:pPr>
            <a:r>
              <a:rPr sz="3200">
                <a:latin typeface="黑体" panose="02010609060101010101" charset="-122"/>
                <a:ea typeface="黑体" panose="02010609060101010101" charset="-122"/>
                <a:cs typeface="黑体" panose="02010609060101010101" charset="-122"/>
                <a:sym typeface="+mn-ea"/>
              </a:rPr>
              <a:t>【答案】①我国是人民民主专政的社会主义国家，本质是人民当家作主。把人民群众的生命安全和身体健康放在第一位是维护最广大人民根本利益的要求，体现了我国人民民主专政的国家性质。</a:t>
            </a:r>
            <a:endParaRPr sz="3200">
              <a:latin typeface="黑体" panose="02010609060101010101" charset="-122"/>
              <a:ea typeface="黑体" panose="02010609060101010101" charset="-122"/>
              <a:cs typeface="黑体" panose="02010609060101010101" charset="-122"/>
              <a:sym typeface="+mn-ea"/>
            </a:endParaRPr>
          </a:p>
          <a:p>
            <a:pPr indent="203200" algn="l" defTabSz="0" fontAlgn="auto">
              <a:lnSpc>
                <a:spcPct val="115000"/>
              </a:lnSpc>
              <a:spcBef>
                <a:spcPct val="0"/>
              </a:spcBef>
              <a:spcAft>
                <a:spcPct val="0"/>
              </a:spcAft>
              <a:buClrTx/>
              <a:buSzTx/>
              <a:buNone/>
              <a:tabLst>
                <a:tab pos="1224280"/>
                <a:tab pos="2202180"/>
                <a:tab pos="3021330"/>
                <a:tab pos="3835400"/>
              </a:tabLst>
            </a:pPr>
            <a:r>
              <a:rPr sz="3200">
                <a:latin typeface="黑体" panose="02010609060101010101" charset="-122"/>
                <a:ea typeface="黑体" panose="02010609060101010101" charset="-122"/>
                <a:cs typeface="黑体" panose="02010609060101010101" charset="-122"/>
                <a:sym typeface="+mn-ea"/>
              </a:rPr>
              <a:t>②我国社会主义民主是维护人民根本利益的最广泛、最真实、最管用的民主。把人民群众的生命安全和身体健康放在第一位，体现了人民当家作主，人民的各项合法权利和利益得到切实的维护。</a:t>
            </a:r>
            <a:endParaRPr sz="3200">
              <a:latin typeface="黑体" panose="02010609060101010101" charset="-122"/>
              <a:ea typeface="黑体" panose="02010609060101010101" charset="-122"/>
              <a:cs typeface="黑体" panose="02010609060101010101" charset="-122"/>
              <a:sym typeface="+mn-ea"/>
            </a:endParaRPr>
          </a:p>
          <a:p>
            <a:pPr indent="203200" algn="l" defTabSz="0" fontAlgn="auto">
              <a:lnSpc>
                <a:spcPct val="115000"/>
              </a:lnSpc>
              <a:spcBef>
                <a:spcPct val="0"/>
              </a:spcBef>
              <a:spcAft>
                <a:spcPct val="0"/>
              </a:spcAft>
              <a:buClrTx/>
              <a:buSzTx/>
              <a:buNone/>
              <a:tabLst>
                <a:tab pos="1224280"/>
                <a:tab pos="2202180"/>
                <a:tab pos="3021330"/>
                <a:tab pos="3835400"/>
              </a:tabLst>
            </a:pPr>
            <a:r>
              <a:rPr sz="3200">
                <a:latin typeface="黑体" panose="02010609060101010101" charset="-122"/>
                <a:ea typeface="黑体" panose="02010609060101010101" charset="-122"/>
                <a:cs typeface="黑体" panose="02010609060101010101" charset="-122"/>
                <a:sym typeface="+mn-ea"/>
              </a:rPr>
              <a:t>③国家尊重和保障人权。生存权和发展权是最根本和最重要的人权。把人民群众的生命安全和身体健康放在第一位有利于保障人的生存权和发展权。</a:t>
            </a:r>
            <a:endParaRPr sz="3200">
              <a:latin typeface="黑体" panose="02010609060101010101" charset="-122"/>
              <a:ea typeface="黑体" panose="02010609060101010101" charset="-122"/>
              <a:cs typeface="黑体" panose="02010609060101010101" charset="-122"/>
              <a:sym typeface="+mn-ea"/>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5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9706" name="矩形 1"/>
          <p:cNvSpPr>
            <a:spLocks noChangeAspect="1"/>
          </p:cNvSpPr>
          <p:nvPr>
            <p:custDataLst>
              <p:tags r:id="rId3"/>
            </p:custDataLst>
          </p:nvPr>
        </p:nvSpPr>
        <p:spPr>
          <a:xfrm>
            <a:off x="124460" y="78105"/>
            <a:ext cx="12067540" cy="4585970"/>
          </a:xfrm>
          <a:prstGeom prst="rect">
            <a:avLst/>
          </a:prstGeom>
          <a:noFill/>
          <a:ln w="9525">
            <a:noFill/>
          </a:ln>
        </p:spPr>
        <p:txBody>
          <a:bodyPr wrap="square" lIns="108819" tIns="54409" rIns="108819" bIns="54409">
            <a:spAutoFit/>
          </a:bodyPr>
          <a:lstStyle/>
          <a:p>
            <a:pPr indent="203200" algn="l" defTabSz="0" fontAlgn="auto">
              <a:lnSpc>
                <a:spcPct val="95000"/>
              </a:lnSpc>
              <a:spcBef>
                <a:spcPct val="0"/>
              </a:spcBef>
              <a:spcAft>
                <a:spcPct val="0"/>
              </a:spcAft>
              <a:buClrTx/>
              <a:buSzTx/>
              <a:buNone/>
              <a:tabLst>
                <a:tab pos="1224280"/>
                <a:tab pos="2202180"/>
                <a:tab pos="3021330"/>
                <a:tab pos="3835400"/>
              </a:tabLst>
            </a:pPr>
            <a:r>
              <a:rPr sz="3200">
                <a:solidFill>
                  <a:srgbClr val="FF0000"/>
                </a:solidFill>
                <a:latin typeface="黑体" panose="02010609060101010101" charset="-122"/>
                <a:ea typeface="黑体" panose="02010609060101010101" charset="-122"/>
                <a:cs typeface="黑体" panose="02010609060101010101" charset="-122"/>
                <a:sym typeface="+mn-ea"/>
              </a:rPr>
              <a:t>方法</a:t>
            </a:r>
            <a:r>
              <a:rPr lang="zh-CN" sz="3200">
                <a:solidFill>
                  <a:srgbClr val="FF0000"/>
                </a:solidFill>
                <a:latin typeface="黑体" panose="02010609060101010101" charset="-122"/>
                <a:ea typeface="黑体" panose="02010609060101010101" charset="-122"/>
                <a:cs typeface="黑体" panose="02010609060101010101" charset="-122"/>
                <a:sym typeface="+mn-ea"/>
              </a:rPr>
              <a:t>提示</a:t>
            </a:r>
            <a:r>
              <a:rPr sz="3200">
                <a:solidFill>
                  <a:srgbClr val="FF0000"/>
                </a:solidFill>
                <a:latin typeface="黑体" panose="02010609060101010101" charset="-122"/>
                <a:ea typeface="黑体" panose="02010609060101010101" charset="-122"/>
                <a:cs typeface="黑体" panose="02010609060101010101" charset="-122"/>
                <a:sym typeface="+mn-ea"/>
              </a:rPr>
              <a:t>    分析以人民为中心的发展思想体现的政治生活道理</a:t>
            </a:r>
            <a:endParaRPr sz="3200">
              <a:solidFill>
                <a:srgbClr val="FF0000"/>
              </a:solidFill>
              <a:latin typeface="黑体" panose="02010609060101010101" charset="-122"/>
              <a:ea typeface="黑体" panose="02010609060101010101" charset="-122"/>
              <a:cs typeface="黑体" panose="02010609060101010101" charset="-122"/>
              <a:sym typeface="+mn-ea"/>
            </a:endParaRPr>
          </a:p>
          <a:p>
            <a:pPr indent="203200" algn="l" defTabSz="0" fontAlgn="auto">
              <a:lnSpc>
                <a:spcPct val="95000"/>
              </a:lnSpc>
              <a:spcBef>
                <a:spcPct val="0"/>
              </a:spcBef>
              <a:spcAft>
                <a:spcPct val="0"/>
              </a:spcAft>
              <a:buClrTx/>
              <a:buSzTx/>
              <a:buNone/>
              <a:tabLst>
                <a:tab pos="1224280"/>
                <a:tab pos="2202180"/>
                <a:tab pos="3021330"/>
                <a:tab pos="3835400"/>
              </a:tabLst>
            </a:pPr>
            <a:endParaRPr sz="3200">
              <a:latin typeface="黑体" panose="02010609060101010101" charset="-122"/>
              <a:ea typeface="黑体" panose="02010609060101010101" charset="-122"/>
              <a:cs typeface="黑体" panose="02010609060101010101" charset="-122"/>
              <a:sym typeface="+mn-ea"/>
            </a:endParaRPr>
          </a:p>
          <a:p>
            <a:pPr indent="203200" algn="l" defTabSz="0" fontAlgn="auto">
              <a:lnSpc>
                <a:spcPct val="120000"/>
              </a:lnSpc>
              <a:spcBef>
                <a:spcPct val="0"/>
              </a:spcBef>
              <a:spcAft>
                <a:spcPct val="0"/>
              </a:spcAft>
              <a:buClrTx/>
              <a:buSzTx/>
              <a:buNone/>
              <a:tabLst>
                <a:tab pos="1224280"/>
                <a:tab pos="2202180"/>
                <a:tab pos="3021330"/>
                <a:tab pos="3835400"/>
              </a:tabLst>
            </a:pPr>
            <a:r>
              <a:rPr sz="3200">
                <a:latin typeface="黑体" panose="02010609060101010101" charset="-122"/>
                <a:ea typeface="黑体" panose="02010609060101010101" charset="-122"/>
                <a:cs typeface="黑体" panose="02010609060101010101" charset="-122"/>
                <a:sym typeface="+mn-ea"/>
              </a:rPr>
              <a:t>我国是人民民主专政的社会主义国家,人民是国家和社会的主人。党的十九大报告指出,中国特色社会主义进入了新时代,新时代要坚持以人民为中心的发展思想。以新时代党和国家实现和维护人民利益的具体事例为背景,要求学生运用政治生活知识说明为什么要坚持以人民为中心的发展思想,为什么要实现好、维护好、发展好最广大人民的根本利益是高考政治命题可能出现的考查方式。</a:t>
            </a:r>
            <a:endParaRPr sz="3200">
              <a:latin typeface="黑体" panose="02010609060101010101" charset="-122"/>
              <a:ea typeface="黑体" panose="02010609060101010101" charset="-122"/>
              <a:cs typeface="黑体" panose="02010609060101010101" charset="-122"/>
              <a:sym typeface="+mn-ea"/>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5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9706" name="矩形 1"/>
          <p:cNvSpPr>
            <a:spLocks noChangeAspect="1"/>
          </p:cNvSpPr>
          <p:nvPr>
            <p:custDataLst>
              <p:tags r:id="rId3"/>
            </p:custDataLst>
          </p:nvPr>
        </p:nvSpPr>
        <p:spPr>
          <a:xfrm>
            <a:off x="124460" y="78105"/>
            <a:ext cx="12067540" cy="6503670"/>
          </a:xfrm>
          <a:prstGeom prst="rect">
            <a:avLst/>
          </a:prstGeom>
          <a:noFill/>
          <a:ln w="9525">
            <a:noFill/>
          </a:ln>
        </p:spPr>
        <p:txBody>
          <a:bodyPr wrap="square" lIns="108819" tIns="54409" rIns="108819" bIns="54409">
            <a:spAutoFit/>
          </a:bodyPr>
          <a:lstStyle/>
          <a:p>
            <a:pPr indent="203200" algn="l" defTabSz="0" fontAlgn="auto">
              <a:lnSpc>
                <a:spcPct val="95000"/>
              </a:lnSpc>
              <a:spcBef>
                <a:spcPct val="0"/>
              </a:spcBef>
              <a:spcAft>
                <a:spcPct val="0"/>
              </a:spcAft>
              <a:buClrTx/>
              <a:buSzTx/>
              <a:buNone/>
              <a:tabLst>
                <a:tab pos="1224280"/>
                <a:tab pos="2202180"/>
                <a:tab pos="3021330"/>
                <a:tab pos="3835400"/>
              </a:tabLst>
            </a:pPr>
            <a:r>
              <a:rPr sz="3200">
                <a:solidFill>
                  <a:srgbClr val="FF0000"/>
                </a:solidFill>
                <a:latin typeface="黑体" panose="02010609060101010101" charset="-122"/>
                <a:ea typeface="黑体" panose="02010609060101010101" charset="-122"/>
                <a:cs typeface="黑体" panose="02010609060101010101" charset="-122"/>
                <a:sym typeface="+mn-ea"/>
              </a:rPr>
              <a:t>方法</a:t>
            </a:r>
            <a:r>
              <a:rPr lang="zh-CN" sz="3200">
                <a:solidFill>
                  <a:srgbClr val="FF0000"/>
                </a:solidFill>
                <a:latin typeface="黑体" panose="02010609060101010101" charset="-122"/>
                <a:ea typeface="黑体" panose="02010609060101010101" charset="-122"/>
                <a:cs typeface="黑体" panose="02010609060101010101" charset="-122"/>
                <a:sym typeface="+mn-ea"/>
              </a:rPr>
              <a:t>提示</a:t>
            </a:r>
            <a:r>
              <a:rPr sz="3200">
                <a:solidFill>
                  <a:srgbClr val="FF0000"/>
                </a:solidFill>
                <a:latin typeface="黑体" panose="02010609060101010101" charset="-122"/>
                <a:ea typeface="黑体" panose="02010609060101010101" charset="-122"/>
                <a:cs typeface="黑体" panose="02010609060101010101" charset="-122"/>
                <a:sym typeface="+mn-ea"/>
              </a:rPr>
              <a:t>    分析以人民为中心的发展思想体现的政治生活道理</a:t>
            </a:r>
            <a:endParaRPr sz="3200">
              <a:latin typeface="黑体" panose="02010609060101010101" charset="-122"/>
              <a:ea typeface="黑体" panose="02010609060101010101" charset="-122"/>
              <a:cs typeface="黑体" panose="02010609060101010101" charset="-122"/>
              <a:sym typeface="+mn-ea"/>
            </a:endParaRPr>
          </a:p>
          <a:p>
            <a:pPr indent="177800" algn="l" defTabSz="0" fontAlgn="auto">
              <a:lnSpc>
                <a:spcPct val="120000"/>
              </a:lnSpc>
              <a:spcBef>
                <a:spcPct val="0"/>
              </a:spcBef>
              <a:spcAft>
                <a:spcPct val="0"/>
              </a:spcAft>
              <a:buClrTx/>
              <a:buSzTx/>
              <a:buNone/>
              <a:tabLst>
                <a:tab pos="1224280"/>
                <a:tab pos="2202180"/>
                <a:tab pos="3021330"/>
                <a:tab pos="3835400"/>
              </a:tabLst>
            </a:pPr>
            <a:r>
              <a:rPr sz="2800">
                <a:latin typeface="黑体" panose="02010609060101010101" charset="-122"/>
                <a:ea typeface="黑体" panose="02010609060101010101" charset="-122"/>
                <a:cs typeface="黑体" panose="02010609060101010101" charset="-122"/>
                <a:sym typeface="+mn-ea"/>
              </a:rPr>
              <a:t>[答题思路]</a:t>
            </a:r>
            <a:endParaRPr sz="2800">
              <a:latin typeface="黑体" panose="02010609060101010101" charset="-122"/>
              <a:ea typeface="黑体" panose="02010609060101010101" charset="-122"/>
              <a:cs typeface="黑体" panose="02010609060101010101" charset="-122"/>
              <a:sym typeface="+mn-ea"/>
            </a:endParaRPr>
          </a:p>
          <a:p>
            <a:pPr indent="203200" algn="l" defTabSz="0" fontAlgn="auto">
              <a:lnSpc>
                <a:spcPct val="110000"/>
              </a:lnSpc>
              <a:spcBef>
                <a:spcPct val="0"/>
              </a:spcBef>
              <a:spcAft>
                <a:spcPct val="0"/>
              </a:spcAft>
              <a:buClrTx/>
              <a:buSzTx/>
              <a:buNone/>
              <a:tabLst>
                <a:tab pos="1224280"/>
                <a:tab pos="2202180"/>
                <a:tab pos="3021330"/>
                <a:tab pos="3835400"/>
              </a:tabLst>
            </a:pPr>
            <a:r>
              <a:rPr sz="3200">
                <a:latin typeface="黑体" panose="02010609060101010101" charset="-122"/>
                <a:ea typeface="黑体" panose="02010609060101010101" charset="-122"/>
                <a:cs typeface="黑体" panose="02010609060101010101" charset="-122"/>
                <a:sym typeface="+mn-ea"/>
              </a:rPr>
              <a:t>运用政治生活知识说明为什么要坚持以人民为中心,主要应考虑以下知识点</a:t>
            </a:r>
            <a:endParaRPr sz="3200">
              <a:latin typeface="黑体" panose="02010609060101010101" charset="-122"/>
              <a:ea typeface="黑体" panose="02010609060101010101" charset="-122"/>
              <a:cs typeface="黑体" panose="02010609060101010101" charset="-122"/>
              <a:sym typeface="+mn-ea"/>
            </a:endParaRPr>
          </a:p>
          <a:p>
            <a:pPr indent="203200" algn="l" defTabSz="0" fontAlgn="auto">
              <a:lnSpc>
                <a:spcPct val="110000"/>
              </a:lnSpc>
              <a:spcBef>
                <a:spcPct val="0"/>
              </a:spcBef>
              <a:spcAft>
                <a:spcPct val="0"/>
              </a:spcAft>
              <a:buClrTx/>
              <a:buSzTx/>
              <a:buNone/>
              <a:tabLst>
                <a:tab pos="1224280"/>
                <a:tab pos="2202180"/>
                <a:tab pos="3021330"/>
                <a:tab pos="3835400"/>
              </a:tabLst>
            </a:pPr>
            <a:r>
              <a:rPr sz="3200">
                <a:latin typeface="黑体" panose="02010609060101010101" charset="-122"/>
                <a:ea typeface="黑体" panose="02010609060101010101" charset="-122"/>
                <a:cs typeface="黑体" panose="02010609060101010101" charset="-122"/>
                <a:sym typeface="+mn-ea"/>
              </a:rPr>
              <a:t>(1)我国是人民民主专政的社会主义国家,人民是国家和社会的主人。</a:t>
            </a:r>
            <a:endParaRPr sz="3200">
              <a:latin typeface="黑体" panose="02010609060101010101" charset="-122"/>
              <a:ea typeface="黑体" panose="02010609060101010101" charset="-122"/>
              <a:cs typeface="黑体" panose="02010609060101010101" charset="-122"/>
              <a:sym typeface="+mn-ea"/>
            </a:endParaRPr>
          </a:p>
          <a:p>
            <a:pPr indent="203200" algn="l" defTabSz="0" fontAlgn="auto">
              <a:lnSpc>
                <a:spcPct val="110000"/>
              </a:lnSpc>
              <a:spcBef>
                <a:spcPct val="0"/>
              </a:spcBef>
              <a:spcAft>
                <a:spcPct val="0"/>
              </a:spcAft>
              <a:buClrTx/>
              <a:buSzTx/>
              <a:buNone/>
              <a:tabLst>
                <a:tab pos="1224280"/>
                <a:tab pos="2202180"/>
                <a:tab pos="3021330"/>
                <a:tab pos="3835400"/>
              </a:tabLst>
            </a:pPr>
            <a:r>
              <a:rPr sz="3200">
                <a:latin typeface="黑体" panose="02010609060101010101" charset="-122"/>
                <a:ea typeface="黑体" panose="02010609060101010101" charset="-122"/>
                <a:cs typeface="黑体" panose="02010609060101010101" charset="-122"/>
                <a:sym typeface="+mn-ea"/>
              </a:rPr>
              <a:t>(2)社会主义民主是最广泛、最真实、最管用的民主,人民当家作主的权利有制度、法律和物质的保障。</a:t>
            </a:r>
            <a:endParaRPr sz="3200">
              <a:latin typeface="黑体" panose="02010609060101010101" charset="-122"/>
              <a:ea typeface="黑体" panose="02010609060101010101" charset="-122"/>
              <a:cs typeface="黑体" panose="02010609060101010101" charset="-122"/>
              <a:sym typeface="+mn-ea"/>
            </a:endParaRPr>
          </a:p>
          <a:p>
            <a:pPr indent="203200" algn="l" defTabSz="0" fontAlgn="auto">
              <a:lnSpc>
                <a:spcPct val="110000"/>
              </a:lnSpc>
              <a:spcBef>
                <a:spcPct val="0"/>
              </a:spcBef>
              <a:spcAft>
                <a:spcPct val="0"/>
              </a:spcAft>
              <a:buClrTx/>
              <a:buSzTx/>
              <a:buNone/>
              <a:tabLst>
                <a:tab pos="1224280"/>
                <a:tab pos="2202180"/>
                <a:tab pos="3021330"/>
                <a:tab pos="3835400"/>
              </a:tabLst>
            </a:pPr>
            <a:r>
              <a:rPr sz="3200">
                <a:latin typeface="黑体" panose="02010609060101010101" charset="-122"/>
                <a:ea typeface="黑体" panose="02010609060101010101" charset="-122"/>
                <a:cs typeface="黑体" panose="02010609060101010101" charset="-122"/>
                <a:sym typeface="+mn-ea"/>
              </a:rPr>
              <a:t>(3)中国共产党是中国工人阶级的先锋队,同时是中国人民和中华民族的先锋队。党的宗旨是全心全意为人民服务。党的执政理念是立党为公、执政为民,党始终把实现好、维护好、发展好最广大人民的根本利益作为一切工作的出发点和落脚点。</a:t>
            </a:r>
            <a:endParaRPr sz="3200">
              <a:latin typeface="黑体" panose="02010609060101010101" charset="-122"/>
              <a:ea typeface="黑体" panose="02010609060101010101" charset="-122"/>
              <a:cs typeface="黑体" panose="02010609060101010101" charset="-122"/>
              <a:sym typeface="+mn-ea"/>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5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9706" name="矩形 1"/>
          <p:cNvSpPr>
            <a:spLocks noChangeAspect="1"/>
          </p:cNvSpPr>
          <p:nvPr>
            <p:custDataLst>
              <p:tags r:id="rId3"/>
            </p:custDataLst>
          </p:nvPr>
        </p:nvSpPr>
        <p:spPr>
          <a:xfrm>
            <a:off x="124460" y="78105"/>
            <a:ext cx="12067540" cy="5962650"/>
          </a:xfrm>
          <a:prstGeom prst="rect">
            <a:avLst/>
          </a:prstGeom>
          <a:noFill/>
          <a:ln w="9525">
            <a:noFill/>
          </a:ln>
        </p:spPr>
        <p:txBody>
          <a:bodyPr wrap="square" lIns="108819" tIns="54409" rIns="108819" bIns="54409">
            <a:spAutoFit/>
          </a:bodyPr>
          <a:lstStyle/>
          <a:p>
            <a:pPr indent="203200" algn="l" defTabSz="0" fontAlgn="auto">
              <a:lnSpc>
                <a:spcPct val="95000"/>
              </a:lnSpc>
              <a:spcBef>
                <a:spcPct val="0"/>
              </a:spcBef>
              <a:spcAft>
                <a:spcPct val="0"/>
              </a:spcAft>
              <a:buClrTx/>
              <a:buSzTx/>
              <a:buNone/>
              <a:tabLst>
                <a:tab pos="1224280"/>
                <a:tab pos="2202180"/>
                <a:tab pos="3021330"/>
                <a:tab pos="3835400"/>
              </a:tabLst>
            </a:pPr>
            <a:r>
              <a:rPr sz="3200">
                <a:solidFill>
                  <a:srgbClr val="FF0000"/>
                </a:solidFill>
                <a:latin typeface="黑体" panose="02010609060101010101" charset="-122"/>
                <a:ea typeface="黑体" panose="02010609060101010101" charset="-122"/>
                <a:cs typeface="黑体" panose="02010609060101010101" charset="-122"/>
                <a:sym typeface="+mn-ea"/>
              </a:rPr>
              <a:t>方法</a:t>
            </a:r>
            <a:r>
              <a:rPr lang="zh-CN" sz="3200">
                <a:solidFill>
                  <a:srgbClr val="FF0000"/>
                </a:solidFill>
                <a:latin typeface="黑体" panose="02010609060101010101" charset="-122"/>
                <a:ea typeface="黑体" panose="02010609060101010101" charset="-122"/>
                <a:cs typeface="黑体" panose="02010609060101010101" charset="-122"/>
                <a:sym typeface="+mn-ea"/>
              </a:rPr>
              <a:t>提示</a:t>
            </a:r>
            <a:r>
              <a:rPr sz="3200">
                <a:solidFill>
                  <a:srgbClr val="FF0000"/>
                </a:solidFill>
                <a:latin typeface="黑体" panose="02010609060101010101" charset="-122"/>
                <a:ea typeface="黑体" panose="02010609060101010101" charset="-122"/>
                <a:cs typeface="黑体" panose="02010609060101010101" charset="-122"/>
                <a:sym typeface="+mn-ea"/>
              </a:rPr>
              <a:t>    分析以人民为中心的发展思想体现的政治生活道理</a:t>
            </a:r>
            <a:endParaRPr sz="3200">
              <a:latin typeface="黑体" panose="02010609060101010101" charset="-122"/>
              <a:ea typeface="黑体" panose="02010609060101010101" charset="-122"/>
              <a:cs typeface="黑体" panose="02010609060101010101" charset="-122"/>
              <a:sym typeface="+mn-ea"/>
            </a:endParaRPr>
          </a:p>
          <a:p>
            <a:pPr indent="177800" algn="l" defTabSz="0" fontAlgn="auto">
              <a:lnSpc>
                <a:spcPct val="120000"/>
              </a:lnSpc>
              <a:spcBef>
                <a:spcPct val="0"/>
              </a:spcBef>
              <a:spcAft>
                <a:spcPct val="0"/>
              </a:spcAft>
              <a:buClrTx/>
              <a:buSzTx/>
              <a:buNone/>
              <a:tabLst>
                <a:tab pos="1224280"/>
                <a:tab pos="2202180"/>
                <a:tab pos="3021330"/>
                <a:tab pos="3835400"/>
              </a:tabLst>
            </a:pPr>
            <a:r>
              <a:rPr sz="2800">
                <a:latin typeface="黑体" panose="02010609060101010101" charset="-122"/>
                <a:ea typeface="黑体" panose="02010609060101010101" charset="-122"/>
                <a:cs typeface="黑体" panose="02010609060101010101" charset="-122"/>
                <a:sym typeface="+mn-ea"/>
              </a:rPr>
              <a:t>[答题思路]</a:t>
            </a:r>
            <a:endParaRPr sz="2800">
              <a:latin typeface="黑体" panose="02010609060101010101" charset="-122"/>
              <a:ea typeface="黑体" panose="02010609060101010101" charset="-122"/>
              <a:cs typeface="黑体" panose="02010609060101010101" charset="-122"/>
              <a:sym typeface="+mn-ea"/>
            </a:endParaRPr>
          </a:p>
          <a:p>
            <a:pPr indent="203200" algn="l" defTabSz="0" fontAlgn="auto">
              <a:lnSpc>
                <a:spcPct val="110000"/>
              </a:lnSpc>
              <a:spcBef>
                <a:spcPct val="0"/>
              </a:spcBef>
              <a:spcAft>
                <a:spcPct val="0"/>
              </a:spcAft>
              <a:buClrTx/>
              <a:buSzTx/>
              <a:buNone/>
              <a:tabLst>
                <a:tab pos="1224280"/>
                <a:tab pos="2202180"/>
                <a:tab pos="3021330"/>
                <a:tab pos="3835400"/>
              </a:tabLst>
            </a:pPr>
            <a:r>
              <a:rPr sz="3200">
                <a:latin typeface="黑体" panose="02010609060101010101" charset="-122"/>
                <a:ea typeface="黑体" panose="02010609060101010101" charset="-122"/>
                <a:cs typeface="黑体" panose="02010609060101010101" charset="-122"/>
                <a:sym typeface="+mn-ea"/>
              </a:rPr>
              <a:t>运用政治生活知识说明为什么要坚持以人民为中心,主要应考虑以下知识点</a:t>
            </a:r>
            <a:endParaRPr sz="3200">
              <a:latin typeface="黑体" panose="02010609060101010101" charset="-122"/>
              <a:ea typeface="黑体" panose="02010609060101010101" charset="-122"/>
              <a:cs typeface="黑体" panose="02010609060101010101" charset="-122"/>
              <a:sym typeface="+mn-ea"/>
            </a:endParaRPr>
          </a:p>
          <a:p>
            <a:pPr indent="203200" algn="l" defTabSz="0" fontAlgn="auto">
              <a:lnSpc>
                <a:spcPct val="110000"/>
              </a:lnSpc>
              <a:spcBef>
                <a:spcPct val="0"/>
              </a:spcBef>
              <a:spcAft>
                <a:spcPct val="0"/>
              </a:spcAft>
              <a:buClrTx/>
              <a:buSzTx/>
              <a:buNone/>
              <a:tabLst>
                <a:tab pos="1224280"/>
                <a:tab pos="2202180"/>
                <a:tab pos="3021330"/>
                <a:tab pos="3835400"/>
              </a:tabLst>
            </a:pPr>
            <a:r>
              <a:rPr sz="3200">
                <a:latin typeface="黑体" panose="02010609060101010101" charset="-122"/>
                <a:ea typeface="黑体" panose="02010609060101010101" charset="-122"/>
                <a:cs typeface="黑体" panose="02010609060101010101" charset="-122"/>
                <a:sym typeface="+mn-ea"/>
              </a:rPr>
              <a:t>(4)我国政府是为人民服务的政府,我国政府的宗旨是为人民服务,我国政府工作的基本原则是对人民负责。</a:t>
            </a:r>
            <a:endParaRPr sz="3200">
              <a:latin typeface="黑体" panose="02010609060101010101" charset="-122"/>
              <a:ea typeface="黑体" panose="02010609060101010101" charset="-122"/>
              <a:cs typeface="黑体" panose="02010609060101010101" charset="-122"/>
              <a:sym typeface="+mn-ea"/>
            </a:endParaRPr>
          </a:p>
          <a:p>
            <a:pPr indent="203200" algn="l" defTabSz="0" fontAlgn="auto">
              <a:lnSpc>
                <a:spcPct val="110000"/>
              </a:lnSpc>
              <a:spcBef>
                <a:spcPct val="0"/>
              </a:spcBef>
              <a:spcAft>
                <a:spcPct val="0"/>
              </a:spcAft>
              <a:buClrTx/>
              <a:buSzTx/>
              <a:buNone/>
              <a:tabLst>
                <a:tab pos="1224280"/>
                <a:tab pos="2202180"/>
                <a:tab pos="3021330"/>
                <a:tab pos="3835400"/>
              </a:tabLst>
            </a:pPr>
            <a:r>
              <a:rPr sz="3200">
                <a:latin typeface="黑体" panose="02010609060101010101" charset="-122"/>
                <a:ea typeface="黑体" panose="02010609060101010101" charset="-122"/>
                <a:cs typeface="黑体" panose="02010609060101010101" charset="-122"/>
                <a:sym typeface="+mn-ea"/>
              </a:rPr>
              <a:t>运用政治生活知识说明为什么要坚持以人民为中心,首先要考虑第(1)点我国的国家性质。若材料主体或设问涉及党,一般要答上第(3)点党的知识;若材料主体或设问涉及政府,一般要答上第(4)点政府的知识;最后一般要结合材料信息,具体说明××工作中坚持以人民为中心的意义,这一点是非常重要的。</a:t>
            </a:r>
            <a:endParaRPr sz="3200">
              <a:latin typeface="黑体" panose="02010609060101010101" charset="-122"/>
              <a:ea typeface="黑体" panose="02010609060101010101" charset="-122"/>
              <a:cs typeface="黑体" panose="02010609060101010101" charset="-122"/>
              <a:sym typeface="+mn-ea"/>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5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标题 2"/>
          <p:cNvSpPr>
            <a:spLocks noGrp="1"/>
          </p:cNvSpPr>
          <p:nvPr>
            <p:ph type="title"/>
            <p:custDataLst>
              <p:tags r:id="rId3"/>
            </p:custDataLst>
          </p:nvPr>
        </p:nvSpPr>
        <p:spPr>
          <a:xfrm>
            <a:off x="0" y="184785"/>
            <a:ext cx="7988300" cy="620979"/>
          </a:xfrm>
        </p:spPr>
        <p:txBody>
          <a:bodyPr wrap="square"/>
          <a:lstStyle/>
          <a:p>
            <a:r>
              <a:rPr lang="zh-CN" altLang="en-US" sz="3200">
                <a:latin typeface="微软雅黑" panose="020b0503020204020204" pitchFamily="34" charset="-122"/>
                <a:ea typeface="微软雅黑" panose="020b0503020204020204" pitchFamily="34" charset="-122"/>
                <a:cs typeface="微软雅黑" panose="020b0503020204020204" pitchFamily="34" charset="-122"/>
              </a:rPr>
              <a:t>考点</a:t>
            </a:r>
            <a:r>
              <a:rPr lang="en-US" altLang="zh-CN" sz="3200">
                <a:latin typeface="微软雅黑" panose="020b0503020204020204" pitchFamily="34" charset="-122"/>
                <a:ea typeface="微软雅黑" panose="020b0503020204020204" pitchFamily="34" charset="-122"/>
                <a:cs typeface="微软雅黑" panose="020b0503020204020204" pitchFamily="34" charset="-122"/>
              </a:rPr>
              <a:t>3   我国公民政治参与的途径和方式</a:t>
            </a:r>
            <a:endParaRPr lang="en-US" altLang="zh-CN" sz="3200">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 name="文本框 1"/>
          <p:cNvSpPr txBox="1"/>
          <p:nvPr>
            <p:custDataLst>
              <p:tags r:id="rId4"/>
            </p:custDataLst>
          </p:nvPr>
        </p:nvSpPr>
        <p:spPr>
          <a:xfrm>
            <a:off x="352425" y="655320"/>
            <a:ext cx="7851140" cy="1383665"/>
          </a:xfrm>
          <a:prstGeom prst="rect">
            <a:avLst/>
          </a:prstGeom>
          <a:noFill/>
        </p:spPr>
        <p:txBody>
          <a:bodyPr wrap="square" rtlCol="0">
            <a:spAutoFit/>
          </a:bodyPr>
          <a:lstStyle/>
          <a:p>
            <a:pPr fontAlgn="auto">
              <a:lnSpc>
                <a:spcPct val="150000"/>
              </a:lnSpc>
            </a:pPr>
            <a:r>
              <a:rPr lang="zh-CN" altLang="en-US" sz="2800" b="1">
                <a:latin typeface="微软雅黑" panose="020b0503020204020204" pitchFamily="34" charset="-122"/>
                <a:ea typeface="微软雅黑" panose="020b0503020204020204" pitchFamily="34" charset="-122"/>
                <a:cs typeface="微软雅黑" panose="020b0503020204020204" pitchFamily="34" charset="-122"/>
              </a:rPr>
              <a:t>1.民主选举</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zh-CN" altLang="en-US" sz="2800">
                <a:latin typeface="微软雅黑" panose="020b0503020204020204" pitchFamily="34" charset="-122"/>
                <a:ea typeface="微软雅黑" panose="020b0503020204020204" pitchFamily="34" charset="-122"/>
                <a:cs typeface="微软雅黑" panose="020b0503020204020204" pitchFamily="34" charset="-122"/>
              </a:rPr>
              <a:t>(1)四种选举方式的比较。</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p:txBody>
      </p:sp>
      <p:graphicFrame>
        <p:nvGraphicFramePr>
          <p:cNvPr id="4" name="表格 3"/>
          <p:cNvGraphicFramePr>
            <a:graphicFrameLocks noGrp="1"/>
          </p:cNvGraphicFramePr>
          <p:nvPr>
            <p:custDataLst>
              <p:tags r:id="rId5"/>
            </p:custDataLst>
          </p:nvPr>
        </p:nvGraphicFramePr>
        <p:xfrm>
          <a:off x="506730" y="2109470"/>
          <a:ext cx="11003915" cy="4605020"/>
        </p:xfrm>
        <a:graphic>
          <a:graphicData uri="http://schemas.openxmlformats.org/drawingml/2006/table">
            <a:tbl>
              <a:tblPr firstRow="1" bandRow="1">
                <a:tableStyleId>{5940675A-B579-460E-94D1-54222C63F5DA}</a:tableStyleId>
              </a:tblPr>
              <a:tblGrid>
                <a:gridCol w="621030"/>
                <a:gridCol w="1518920"/>
                <a:gridCol w="2045970"/>
                <a:gridCol w="2313940"/>
                <a:gridCol w="4504055"/>
              </a:tblGrid>
              <a:tr h="365760">
                <a:tc>
                  <a:txBody>
                    <a:bodyPr vert="horz" wrap="square"/>
                    <a:lstStyle/>
                    <a:p>
                      <a:pPr indent="0" algn="ctr">
                        <a:buNone/>
                      </a:pPr>
                      <a:r>
                        <a:rPr lang="en-US" sz="2400" b="0">
                          <a:solidFill>
                            <a:srgbClr val="000000"/>
                          </a:solidFill>
                          <a:latin typeface="微软雅黑" panose="020b0503020204020204" pitchFamily="34" charset="-122"/>
                          <a:ea typeface="微软雅黑" panose="020b0503020204020204" pitchFamily="34" charset="-122"/>
                          <a:cs typeface="NEU-BZ-S92" charset="0"/>
                        </a:rPr>
                        <a:t> </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gridSpan="2">
                  <a:txBody>
                    <a:bodyPr vert="horz" wrap="square"/>
                    <a:lstStyle/>
                    <a:p>
                      <a:pPr indent="0" algn="ctr">
                        <a:buNone/>
                      </a:pPr>
                      <a:r>
                        <a:rPr lang="en-US" sz="2400" b="0">
                          <a:solidFill>
                            <a:srgbClr val="000000"/>
                          </a:solidFill>
                          <a:latin typeface="微软雅黑" panose="020b0503020204020204" pitchFamily="34" charset="-122"/>
                          <a:ea typeface="微软雅黑" panose="020b0503020204020204" pitchFamily="34" charset="-122"/>
                          <a:cs typeface="NEU-BZ-S92" charset="0"/>
                        </a:rPr>
                        <a:t>从选民角度</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hMerge="1">
                  <a:txBody>
                    <a:bodyPr vert="horz" wrap="square"/>
                    <a:lstStyle/>
                    <a:p/>
                  </a:txBody>
                  <a:tcPr>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tcPr>
                </a:tc>
                <a:tc gridSpan="2">
                  <a:txBody>
                    <a:bodyPr vert="horz" wrap="square"/>
                    <a:lstStyle/>
                    <a:p>
                      <a:pPr indent="0" algn="ctr">
                        <a:buNone/>
                      </a:pPr>
                      <a:r>
                        <a:rPr lang="en-US" sz="2400" b="0">
                          <a:solidFill>
                            <a:srgbClr val="000000"/>
                          </a:solidFill>
                          <a:latin typeface="微软雅黑" panose="020b0503020204020204" pitchFamily="34" charset="-122"/>
                          <a:ea typeface="微软雅黑" panose="020b0503020204020204" pitchFamily="34" charset="-122"/>
                          <a:cs typeface="NEU-BZ-S92" charset="0"/>
                        </a:rPr>
                        <a:t>从候选人角度</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hMerge="1">
                  <a:txBody>
                    <a:bodyPr vert="horz" wrap="square"/>
                    <a:lstStyle/>
                    <a:p/>
                  </a:txBody>
                  <a:tcPr>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tcPr>
                </a:tc>
              </a:tr>
              <a:tr h="365760">
                <a:tc>
                  <a:txBody>
                    <a:bodyPr vert="horz" wrap="square"/>
                    <a:lstStyle/>
                    <a:p>
                      <a:pPr indent="0">
                        <a:buNone/>
                      </a:pPr>
                      <a:r>
                        <a:rPr lang="en-US" sz="2400" b="0">
                          <a:solidFill>
                            <a:srgbClr val="000000"/>
                          </a:solidFill>
                          <a:latin typeface="微软雅黑" panose="020b0503020204020204" pitchFamily="34" charset="-122"/>
                          <a:ea typeface="微软雅黑" panose="020b0503020204020204" pitchFamily="34" charset="-122"/>
                          <a:cs typeface="NEU-BZ-S92" charset="0"/>
                        </a:rPr>
                        <a:t> </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lgn="ctr">
                        <a:buNone/>
                      </a:pPr>
                      <a:r>
                        <a:rPr lang="en-US" sz="2400" b="0">
                          <a:solidFill>
                            <a:srgbClr val="000000"/>
                          </a:solidFill>
                          <a:latin typeface="微软雅黑" panose="020b0503020204020204" pitchFamily="34" charset="-122"/>
                          <a:ea typeface="微软雅黑" panose="020b0503020204020204" pitchFamily="34" charset="-122"/>
                          <a:cs typeface="NEU-BZ-S92" charset="0"/>
                        </a:rPr>
                        <a:t>直接选举</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lgn="ctr">
                        <a:buNone/>
                      </a:pPr>
                      <a:r>
                        <a:rPr lang="en-US" sz="2400" b="0">
                          <a:solidFill>
                            <a:srgbClr val="000000"/>
                          </a:solidFill>
                          <a:latin typeface="微软雅黑" panose="020b0503020204020204" pitchFamily="34" charset="-122"/>
                          <a:ea typeface="微软雅黑" panose="020b0503020204020204" pitchFamily="34" charset="-122"/>
                          <a:cs typeface="NEU-BZ-S92" charset="0"/>
                        </a:rPr>
                        <a:t>间接选举</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lgn="ctr">
                        <a:buNone/>
                      </a:pPr>
                      <a:r>
                        <a:rPr lang="en-US" sz="2400" b="0">
                          <a:solidFill>
                            <a:srgbClr val="000000"/>
                          </a:solidFill>
                          <a:latin typeface="微软雅黑" panose="020b0503020204020204" pitchFamily="34" charset="-122"/>
                          <a:ea typeface="微软雅黑" panose="020b0503020204020204" pitchFamily="34" charset="-122"/>
                          <a:cs typeface="NEU-BZ-S92" charset="0"/>
                        </a:rPr>
                        <a:t>等额选举</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lgn="ctr">
                        <a:buNone/>
                      </a:pPr>
                      <a:r>
                        <a:rPr lang="en-US" sz="2400" b="0">
                          <a:solidFill>
                            <a:srgbClr val="000000"/>
                          </a:solidFill>
                          <a:latin typeface="微软雅黑" panose="020b0503020204020204" pitchFamily="34" charset="-122"/>
                          <a:ea typeface="微软雅黑" panose="020b0503020204020204" pitchFamily="34" charset="-122"/>
                          <a:cs typeface="NEU-BZ-S92" charset="0"/>
                        </a:rPr>
                        <a:t>差额选举</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r h="2194560">
                <a:tc>
                  <a:txBody>
                    <a:bodyPr vert="horz" wrap="square"/>
                    <a:lstStyle/>
                    <a:p>
                      <a:pPr indent="0" algn="ctr">
                        <a:buNone/>
                      </a:pPr>
                      <a:r>
                        <a:rPr lang="en-US" sz="2400" b="0">
                          <a:solidFill>
                            <a:srgbClr val="000000"/>
                          </a:solidFill>
                          <a:latin typeface="微软雅黑" panose="020b0503020204020204" pitchFamily="34" charset="-122"/>
                          <a:ea typeface="微软雅黑" panose="020b0503020204020204" pitchFamily="34" charset="-122"/>
                          <a:cs typeface="NEU-BZ-S92" charset="0"/>
                        </a:rPr>
                        <a:t>含义</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由选民直接投票选举的方式(选民→选举)。</a:t>
                      </a:r>
                      <a:endParaRPr lang="en-US"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先由选民选出自己的代表,再由他们代表选民选举的方式(选民→代表→选举)。</a:t>
                      </a:r>
                      <a:endParaRPr lang="en-US"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正式候选人名额与应选名额相等的选举方式(候选名额=应选名额)。</a:t>
                      </a:r>
                      <a:endParaRPr lang="en-US"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确定的正式候选人名额多于应选名额的选举方式(候选名额&gt;应选名额)。</a:t>
                      </a:r>
                      <a:endParaRPr lang="en-US"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r h="1678940">
                <a:tc>
                  <a:txBody>
                    <a:bodyPr vert="horz" wrap="square"/>
                    <a:lstStyle/>
                    <a:p>
                      <a:pPr indent="0" algn="ctr">
                        <a:buNone/>
                      </a:pPr>
                      <a:r>
                        <a:rPr lang="zh-CN" altLang="en-US" sz="2400" b="0">
                          <a:solidFill>
                            <a:srgbClr val="FF0000"/>
                          </a:solidFill>
                          <a:latin typeface="微软雅黑" panose="020b0503020204020204" pitchFamily="34" charset="-122"/>
                          <a:ea typeface="微软雅黑" panose="020b0503020204020204" pitchFamily="34" charset="-122"/>
                          <a:cs typeface="NEU-BZ-S92" charset="0"/>
                        </a:rPr>
                        <a:t>特别提醒</a:t>
                      </a:r>
                      <a:endParaRPr lang="zh-CN" altLang="en-US" sz="2400" b="0">
                        <a:solidFill>
                          <a:srgbClr val="FF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gridSpan="4">
                  <a:txBody>
                    <a:bodyPr vert="horz" wrap="square"/>
                    <a:lstStyle/>
                    <a:p>
                      <a:pPr indent="0">
                        <a:buNone/>
                      </a:pPr>
                      <a:r>
                        <a:rPr lang="en-US" altLang="en-US" sz="2400" b="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①选举权和被选举权，是指选举或被选为人大代表的权利。</a:t>
                      </a:r>
                      <a:endParaRPr lang="en-US" altLang="en-US" sz="2400" b="0">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a:p>
                      <a:pPr indent="0">
                        <a:buNone/>
                      </a:pPr>
                      <a:r>
                        <a:rPr lang="en-US" altLang="en-US" sz="2400" b="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②选举权指的是一种权利，民主选举指的是一种方式，民主说明了这种选举的性质，二者不可混为一谈。</a:t>
                      </a:r>
                      <a:endParaRPr lang="en-US" altLang="en-US" sz="2400" b="0">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hMerge="1">
                  <a:txBody>
                    <a:bodyPr vert="horz" wrap="square"/>
                    <a:lstStyle/>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hMerge="1">
                  <a:txBody>
                    <a:bodyPr vert="horz" wrap="square"/>
                    <a:lstStyle/>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hMerge="1">
                  <a:txBody>
                    <a:bodyPr vert="horz" wrap="square"/>
                    <a:lstStyle/>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bl>
          </a:graphicData>
        </a:graphic>
      </p:graphicFrame>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5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graphicFrame>
        <p:nvGraphicFramePr>
          <p:cNvPr id="2" name="表格 1"/>
          <p:cNvGraphicFramePr>
            <a:graphicFrameLocks noGrp="1"/>
          </p:cNvGraphicFramePr>
          <p:nvPr>
            <p:custDataLst>
              <p:tags r:id="rId3"/>
            </p:custDataLst>
          </p:nvPr>
        </p:nvGraphicFramePr>
        <p:xfrm>
          <a:off x="224790" y="254000"/>
          <a:ext cx="11779250" cy="6248400"/>
        </p:xfrm>
        <a:graphic>
          <a:graphicData uri="http://schemas.openxmlformats.org/drawingml/2006/table">
            <a:tbl>
              <a:tblPr firstRow="1" bandRow="1">
                <a:tableStyleId>{5940675A-B579-460E-94D1-54222C63F5DA}</a:tableStyleId>
              </a:tblPr>
              <a:tblGrid>
                <a:gridCol w="673100"/>
                <a:gridCol w="1911350"/>
                <a:gridCol w="1943735"/>
                <a:gridCol w="2276475"/>
                <a:gridCol w="4974590"/>
              </a:tblGrid>
              <a:tr h="457200">
                <a:tc rowSpan="2">
                  <a:txBody>
                    <a:bodyPr vert="horz" wrap="square"/>
                    <a:lstStyle/>
                    <a:p>
                      <a:pPr indent="0" algn="ctr">
                        <a:buNone/>
                      </a:pP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gridSpan="2">
                  <a:txBody>
                    <a:bodyPr vert="horz" wrap="square"/>
                    <a:lstStyle/>
                    <a:p>
                      <a:pPr indent="0" algn="ctr">
                        <a:buNone/>
                      </a:pPr>
                      <a:r>
                        <a:rPr lang="en-US" sz="2400" b="0">
                          <a:solidFill>
                            <a:srgbClr val="000000"/>
                          </a:solidFill>
                          <a:latin typeface="微软雅黑" panose="020b0503020204020204" pitchFamily="34" charset="-122"/>
                          <a:ea typeface="微软雅黑" panose="020b0503020204020204" pitchFamily="34" charset="-122"/>
                          <a:cs typeface="NEU-BZ-S92" charset="0"/>
                        </a:rPr>
                        <a:t>从选民角度</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hMerge="1">
                  <a:txBody>
                    <a:bodyPr vert="horz" wrap="square"/>
                    <a:lstStyle/>
                    <a:p/>
                  </a:txBody>
                  <a:tcPr>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tcPr>
                </a:tc>
                <a:tc gridSpan="2">
                  <a:txBody>
                    <a:bodyPr vert="horz" wrap="square"/>
                    <a:lstStyle/>
                    <a:p>
                      <a:pPr indent="0" algn="ctr">
                        <a:buNone/>
                      </a:pPr>
                      <a:r>
                        <a:rPr lang="en-US" sz="2400" b="0">
                          <a:solidFill>
                            <a:srgbClr val="000000"/>
                          </a:solidFill>
                          <a:latin typeface="微软雅黑" panose="020b0503020204020204" pitchFamily="34" charset="-122"/>
                          <a:ea typeface="微软雅黑" panose="020b0503020204020204" pitchFamily="34" charset="-122"/>
                          <a:cs typeface="NEU-BZ-S92" charset="0"/>
                        </a:rPr>
                        <a:t>从候选人角度</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hMerge="1">
                  <a:txBody>
                    <a:bodyPr vert="horz" wrap="square"/>
                    <a:lstStyle/>
                    <a:p/>
                  </a:txBody>
                  <a:tcPr>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tcPr>
                </a:tc>
              </a:tr>
              <a:tr h="456565">
                <a:tc vMerge="1">
                  <a:txBody>
                    <a:bodyPr vert="horz" wrap="square"/>
                    <a:lstStyle/>
                    <a:p/>
                  </a:txBody>
                  <a:tcP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B w="12700" cap="flat" cmpd="sng">
                      <a:solidFill>
                        <a:srgbClr val="333333"/>
                      </a:solidFill>
                      <a:prstDash val="solid"/>
                      <a:headEnd type="none" w="med" len="med"/>
                      <a:tailEnd type="none" w="med" len="med"/>
                    </a:lnB>
                  </a:tcPr>
                </a:tc>
                <a:tc>
                  <a:txBody>
                    <a:bodyPr vert="horz" wrap="square"/>
                    <a:lstStyle/>
                    <a:p>
                      <a:pPr indent="0" algn="ctr">
                        <a:buNone/>
                      </a:pPr>
                      <a:r>
                        <a:rPr lang="en-US" sz="2400" b="0">
                          <a:solidFill>
                            <a:srgbClr val="000000"/>
                          </a:solidFill>
                          <a:latin typeface="微软雅黑" panose="020b0503020204020204" pitchFamily="34" charset="-122"/>
                          <a:ea typeface="微软雅黑" panose="020b0503020204020204" pitchFamily="34" charset="-122"/>
                          <a:cs typeface="NEU-BZ-S92" charset="0"/>
                        </a:rPr>
                        <a:t>直接选举</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lgn="ctr">
                        <a:buNone/>
                      </a:pPr>
                      <a:r>
                        <a:rPr lang="en-US" sz="2400" b="0">
                          <a:solidFill>
                            <a:srgbClr val="000000"/>
                          </a:solidFill>
                          <a:latin typeface="微软雅黑" panose="020b0503020204020204" pitchFamily="34" charset="-122"/>
                          <a:ea typeface="微软雅黑" panose="020b0503020204020204" pitchFamily="34" charset="-122"/>
                          <a:cs typeface="NEU-BZ-S92" charset="0"/>
                        </a:rPr>
                        <a:t>间接选举</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lgn="ctr">
                        <a:buNone/>
                      </a:pPr>
                      <a:r>
                        <a:rPr lang="en-US" sz="2400" b="0">
                          <a:solidFill>
                            <a:srgbClr val="000000"/>
                          </a:solidFill>
                          <a:latin typeface="微软雅黑" panose="020b0503020204020204" pitchFamily="34" charset="-122"/>
                          <a:ea typeface="微软雅黑" panose="020b0503020204020204" pitchFamily="34" charset="-122"/>
                          <a:cs typeface="NEU-BZ-S92" charset="0"/>
                        </a:rPr>
                        <a:t>等额选举</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lgn="ctr">
                        <a:buNone/>
                      </a:pPr>
                      <a:r>
                        <a:rPr lang="en-US" sz="2400" b="0">
                          <a:solidFill>
                            <a:srgbClr val="000000"/>
                          </a:solidFill>
                          <a:latin typeface="微软雅黑" panose="020b0503020204020204" pitchFamily="34" charset="-122"/>
                          <a:ea typeface="微软雅黑" panose="020b0503020204020204" pitchFamily="34" charset="-122"/>
                          <a:cs typeface="NEU-BZ-S92" charset="0"/>
                        </a:rPr>
                        <a:t>差额选举</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r h="1641475">
                <a:tc>
                  <a:txBody>
                    <a:bodyPr vert="horz" wrap="square"/>
                    <a:lstStyle/>
                    <a:p>
                      <a:pPr indent="0" algn="ctr">
                        <a:buNone/>
                      </a:pPr>
                      <a:r>
                        <a:rPr lang="en-US" sz="2400" b="0">
                          <a:solidFill>
                            <a:srgbClr val="000000"/>
                          </a:solidFill>
                          <a:latin typeface="微软雅黑" panose="020b0503020204020204" pitchFamily="34" charset="-122"/>
                          <a:ea typeface="微软雅黑" panose="020b0503020204020204" pitchFamily="34" charset="-122"/>
                          <a:cs typeface="NEU-BZ-S92" charset="0"/>
                        </a:rPr>
                        <a:t>优点</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buNone/>
                      </a:pPr>
                      <a:r>
                        <a:rPr lang="en-US" sz="2400" b="0">
                          <a:solidFill>
                            <a:srgbClr val="000000"/>
                          </a:solidFill>
                          <a:latin typeface="微软雅黑" panose="020b0503020204020204" pitchFamily="34" charset="-122"/>
                          <a:ea typeface="微软雅黑" panose="020b0503020204020204" pitchFamily="34" charset="-122"/>
                          <a:cs typeface="NEU-BZ-S92" charset="0"/>
                        </a:rPr>
                        <a:t>每个选民都有机会选择自己信赖的当家人。</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buNone/>
                      </a:pPr>
                      <a:r>
                        <a:rPr lang="en-US" sz="2400" b="0">
                          <a:solidFill>
                            <a:srgbClr val="000000"/>
                          </a:solidFill>
                          <a:latin typeface="微软雅黑" panose="020b0503020204020204" pitchFamily="34" charset="-122"/>
                          <a:ea typeface="微软雅黑" panose="020b0503020204020204" pitchFamily="34" charset="-122"/>
                          <a:cs typeface="NEU-BZ-S92" charset="0"/>
                        </a:rPr>
                        <a:t>在选民较多、分布较广的情况下适用。</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buNone/>
                      </a:pPr>
                      <a:r>
                        <a:rPr lang="en-US" sz="2400" b="0">
                          <a:solidFill>
                            <a:srgbClr val="000000"/>
                          </a:solidFill>
                          <a:latin typeface="微软雅黑" panose="020b0503020204020204" pitchFamily="34" charset="-122"/>
                          <a:ea typeface="微软雅黑" panose="020b0503020204020204" pitchFamily="34" charset="-122"/>
                          <a:cs typeface="NEU-BZ-S92" charset="0"/>
                        </a:rPr>
                        <a:t>可以比较充分地考虑当选者结构的合理性。</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为选民行使选举权提供了选择的余地,在候选人之间形成了相应的竞争。</a:t>
                      </a:r>
                      <a:endParaRPr lang="en-US"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r h="2052955">
                <a:tc>
                  <a:txBody>
                    <a:bodyPr vert="horz" wrap="square"/>
                    <a:lstStyle/>
                    <a:p>
                      <a:pPr indent="0" algn="ctr">
                        <a:buNone/>
                      </a:pPr>
                      <a:r>
                        <a:rPr lang="en-US" sz="2400" b="0">
                          <a:solidFill>
                            <a:srgbClr val="000000"/>
                          </a:solidFill>
                          <a:latin typeface="微软雅黑" panose="020b0503020204020204" pitchFamily="34" charset="-122"/>
                          <a:ea typeface="微软雅黑" panose="020b0503020204020204" pitchFamily="34" charset="-122"/>
                          <a:cs typeface="NEU-BZ-S92" charset="0"/>
                        </a:rPr>
                        <a:t>局限性</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buNone/>
                      </a:pPr>
                      <a:r>
                        <a:rPr lang="en-US" sz="2400" b="0">
                          <a:solidFill>
                            <a:srgbClr val="000000"/>
                          </a:solidFill>
                          <a:latin typeface="微软雅黑" panose="020b0503020204020204" pitchFamily="34" charset="-122"/>
                          <a:ea typeface="微软雅黑" panose="020b0503020204020204" pitchFamily="34" charset="-122"/>
                          <a:cs typeface="NEU-BZ-S92" charset="0"/>
                        </a:rPr>
                        <a:t>在选民较多、分布较广的情况下不适用。</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buNone/>
                      </a:pPr>
                      <a:r>
                        <a:rPr lang="en-US" sz="2400" b="0">
                          <a:solidFill>
                            <a:srgbClr val="000000"/>
                          </a:solidFill>
                          <a:latin typeface="微软雅黑" panose="020b0503020204020204" pitchFamily="34" charset="-122"/>
                          <a:ea typeface="微软雅黑" panose="020b0503020204020204" pitchFamily="34" charset="-122"/>
                          <a:cs typeface="NEU-BZ-S92" charset="0"/>
                        </a:rPr>
                        <a:t>选民不能直接投票选举自己心目中的当家人。</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buNone/>
                      </a:pPr>
                      <a:r>
                        <a:rPr lang="en-US" sz="2400" b="0">
                          <a:solidFill>
                            <a:srgbClr val="000000"/>
                          </a:solidFill>
                          <a:latin typeface="微软雅黑" panose="020b0503020204020204" pitchFamily="34" charset="-122"/>
                          <a:ea typeface="微软雅黑" panose="020b0503020204020204" pitchFamily="34" charset="-122"/>
                          <a:cs typeface="NEU-BZ-S92" charset="0"/>
                        </a:rPr>
                        <a:t>在一定程度上会影响选民的选择。</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会影响当选者结构的合理性;如不加以有效规范,容易发生虚假宣传、贿赂选民等情况。</a:t>
                      </a:r>
                      <a:endParaRPr lang="en-US"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r h="1640205">
                <a:tc>
                  <a:txBody>
                    <a:bodyPr vert="horz" wrap="square"/>
                    <a:lstStyle/>
                    <a:p>
                      <a:pPr indent="0" algn="ctr">
                        <a:buNone/>
                      </a:pPr>
                      <a:r>
                        <a:rPr lang="en-US" sz="2400" b="0">
                          <a:solidFill>
                            <a:srgbClr val="000000"/>
                          </a:solidFill>
                          <a:latin typeface="微软雅黑" panose="020b0503020204020204" pitchFamily="34" charset="-122"/>
                          <a:ea typeface="微软雅黑" panose="020b0503020204020204" pitchFamily="34" charset="-122"/>
                          <a:cs typeface="NEU-BZ-S92" charset="0"/>
                        </a:rPr>
                        <a:t>结论</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gridSpan="4">
                  <a:txBody>
                    <a:bodyPr vert="horz" wrap="square"/>
                    <a:lstStyle/>
                    <a:p>
                      <a:pPr indent="0">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采取什么样的选举方式,在不同时期、不同地区,要根据社会经济制度、物质生活条件、选民的文化水平等具体条件来确定。四种选举方式各有利弊,不能说哪个更民主、更优越。直接选举和间接选举、等额选举和差额选举各自的优点与局限性互补。</a:t>
                      </a:r>
                      <a:endParaRPr lang="en-US"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hMerge="1">
                  <a:txBody>
                    <a:bodyPr vert="horz" wrap="square"/>
                    <a:lstStyle/>
                    <a:p/>
                  </a:txBody>
                  <a:tcP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tcPr>
                </a:tc>
                <a:tc hMerge="1">
                  <a:txBody>
                    <a:bodyPr vert="horz" wrap="square"/>
                    <a:lstStyle/>
                    <a:p/>
                  </a:txBody>
                  <a:tcP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tcPr>
                </a:tc>
                <a:tc hMerge="1">
                  <a:txBody>
                    <a:bodyPr vert="horz" wrap="square"/>
                    <a:lstStyle/>
                    <a:p/>
                  </a:txBody>
                  <a:tcPr>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tcPr>
                </a:tc>
              </a:tr>
            </a:tbl>
          </a:graphicData>
        </a:graphic>
      </p:graphicFrame>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5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标题 2"/>
          <p:cNvSpPr>
            <a:spLocks noGrp="1"/>
          </p:cNvSpPr>
          <p:nvPr>
            <p:ph type="title"/>
            <p:custDataLst>
              <p:tags r:id="rId3"/>
            </p:custDataLst>
          </p:nvPr>
        </p:nvSpPr>
        <p:spPr>
          <a:xfrm>
            <a:off x="338198" y="169770"/>
            <a:ext cx="11515730" cy="721995"/>
          </a:xfrm>
        </p:spPr>
        <p:txBody>
          <a:bodyPr wrap="square"/>
          <a:lstStyle/>
          <a:p>
            <a:pPr fontAlgn="auto">
              <a:lnSpc>
                <a:spcPct val="150000"/>
              </a:lnSpc>
            </a:pPr>
            <a:r>
              <a:rPr lang="zh-CN" altLang="en-US" sz="2800" b="0">
                <a:latin typeface="黑体" panose="02010609060101010101" charset="-122"/>
                <a:ea typeface="黑体" panose="02010609060101010101" charset="-122"/>
                <a:cs typeface="黑体" panose="02010609060101010101" charset="-122"/>
              </a:rPr>
              <a:t>(2)选举方式的确定与选择依据</a:t>
            </a:r>
            <a:endParaRPr lang="zh-CN" altLang="en-US" sz="2800" b="0">
              <a:latin typeface="黑体" panose="02010609060101010101" charset="-122"/>
              <a:ea typeface="黑体" panose="02010609060101010101" charset="-122"/>
              <a:cs typeface="黑体" panose="02010609060101010101" charset="-122"/>
            </a:endParaRPr>
          </a:p>
        </p:txBody>
      </p:sp>
      <p:graphicFrame>
        <p:nvGraphicFramePr>
          <p:cNvPr id="2" name="表格 1"/>
          <p:cNvGraphicFramePr>
            <a:graphicFrameLocks noGrp="1"/>
          </p:cNvGraphicFramePr>
          <p:nvPr>
            <p:custDataLst>
              <p:tags r:id="rId4"/>
            </p:custDataLst>
          </p:nvPr>
        </p:nvGraphicFramePr>
        <p:xfrm>
          <a:off x="338455" y="3454400"/>
          <a:ext cx="11428730" cy="2569845"/>
        </p:xfrm>
        <a:graphic>
          <a:graphicData uri="http://schemas.openxmlformats.org/drawingml/2006/table">
            <a:tbl>
              <a:tblPr firstRow="1" bandRow="1">
                <a:tableStyleId>{5940675A-B579-460E-94D1-54222C63F5DA}</a:tableStyleId>
              </a:tblPr>
              <a:tblGrid>
                <a:gridCol w="2291080"/>
                <a:gridCol w="9137650"/>
              </a:tblGrid>
              <a:tr h="2569845">
                <a:tc>
                  <a:txBody>
                    <a:bodyPr vert="horz" wrap="square"/>
                    <a:lstStyle/>
                    <a:p>
                      <a:pPr indent="0" algn="ctr">
                        <a:buNone/>
                      </a:pPr>
                      <a:r>
                        <a:rPr lang="en-US" sz="3200" b="0">
                          <a:solidFill>
                            <a:srgbClr val="FF0000"/>
                          </a:solidFill>
                          <a:latin typeface="黑体" panose="02010609060101010101" charset="-122"/>
                          <a:ea typeface="黑体" panose="02010609060101010101" charset="-122"/>
                          <a:cs typeface="黑体" panose="02010609060101010101" charset="-122"/>
                        </a:rPr>
                        <a:t>中国国情(特殊性)</a:t>
                      </a:r>
                      <a:endParaRPr lang="en-US" altLang="en-US" sz="3200" b="0">
                        <a:solidFill>
                          <a:srgbClr val="FF0000"/>
                        </a:solidFill>
                        <a:latin typeface="黑体" panose="02010609060101010101" charset="-122"/>
                        <a:ea typeface="黑体" panose="02010609060101010101" charset="-122"/>
                        <a:cs typeface="黑体" panose="02010609060101010101"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buNone/>
                      </a:pPr>
                      <a:r>
                        <a:rPr lang="en-US" sz="3200" b="0">
                          <a:solidFill>
                            <a:srgbClr val="FF0000"/>
                          </a:solidFill>
                          <a:latin typeface="黑体" panose="02010609060101010101" charset="-122"/>
                          <a:ea typeface="黑体" panose="02010609060101010101" charset="-122"/>
                          <a:cs typeface="宋体" panose="02010600030101010101" pitchFamily="2" charset="-122"/>
                        </a:rPr>
                        <a:t>①</a:t>
                      </a:r>
                      <a:r>
                        <a:rPr lang="en-US" sz="3200" b="0">
                          <a:solidFill>
                            <a:srgbClr val="FF0000"/>
                          </a:solidFill>
                          <a:latin typeface="黑体" panose="02010609060101010101" charset="-122"/>
                          <a:ea typeface="黑体" panose="02010609060101010101" charset="-122"/>
                          <a:cs typeface="Times New Roman" panose="02020603050405020304" charset="0"/>
                        </a:rPr>
                        <a:t>方式：在相当长的一段时间内采用直接选举与间接选举相结合的选举方式</a:t>
                      </a:r>
                      <a:r>
                        <a:rPr lang="en-US" sz="3200" b="0">
                          <a:solidFill>
                            <a:srgbClr val="FF0000"/>
                          </a:solidFill>
                          <a:latin typeface="黑体" panose="02010609060101010101" charset="-122"/>
                          <a:ea typeface="黑体" panose="02010609060101010101" charset="-122"/>
                          <a:cs typeface="宋体" panose="02010600030101010101" pitchFamily="2" charset="-122"/>
                        </a:rPr>
                        <a:t>②</a:t>
                      </a:r>
                      <a:r>
                        <a:rPr lang="en-US" sz="3200" b="0">
                          <a:solidFill>
                            <a:srgbClr val="FF0000"/>
                          </a:solidFill>
                          <a:latin typeface="黑体" panose="02010609060101010101" charset="-122"/>
                          <a:ea typeface="黑体" panose="02010609060101010101" charset="-122"/>
                          <a:cs typeface="Times New Roman" panose="02020603050405020304" charset="0"/>
                        </a:rPr>
                        <a:t>原因：我国是人民民主专政的社会主义国家；我国处于社会主义初级阶段</a:t>
                      </a:r>
                      <a:endParaRPr lang="en-US" altLang="en-US" sz="3200" b="0">
                        <a:solidFill>
                          <a:srgbClr val="FF0000"/>
                        </a:solidFill>
                        <a:latin typeface="黑体" panose="02010609060101010101" charset="-122"/>
                        <a:ea typeface="黑体" panose="02010609060101010101" charset="-122"/>
                        <a:cs typeface="Times New Roman" panose="02020603050405020304"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bl>
          </a:graphicData>
        </a:graphic>
      </p:graphicFrame>
      <p:graphicFrame>
        <p:nvGraphicFramePr>
          <p:cNvPr id="4" name="表格 3"/>
          <p:cNvGraphicFramePr>
            <a:graphicFrameLocks noGrp="1"/>
          </p:cNvGraphicFramePr>
          <p:nvPr>
            <p:custDataLst>
              <p:tags r:id="rId5"/>
            </p:custDataLst>
          </p:nvPr>
        </p:nvGraphicFramePr>
        <p:xfrm>
          <a:off x="338455" y="1016000"/>
          <a:ext cx="11428095" cy="2439035"/>
        </p:xfrm>
        <a:graphic>
          <a:graphicData uri="http://schemas.openxmlformats.org/drawingml/2006/table">
            <a:tbl>
              <a:tblPr firstRow="1" bandRow="1">
                <a:tableStyleId>{5940675A-B579-460E-94D1-54222C63F5DA}</a:tableStyleId>
              </a:tblPr>
              <a:tblGrid>
                <a:gridCol w="2291080"/>
                <a:gridCol w="9137015"/>
              </a:tblGrid>
              <a:tr h="2439035">
                <a:tc>
                  <a:txBody>
                    <a:bodyPr vert="horz" wrap="square"/>
                    <a:lstStyle/>
                    <a:p>
                      <a:pPr indent="0" algn="ctr">
                        <a:buNone/>
                      </a:pPr>
                      <a:r>
                        <a:rPr lang="en-US" sz="3200" b="1">
                          <a:latin typeface="黑体" panose="02010609060101010101" charset="-122"/>
                          <a:ea typeface="黑体" panose="02010609060101010101" charset="-122"/>
                          <a:cs typeface="黑体" panose="02010609060101010101" charset="-122"/>
                        </a:rPr>
                        <a:t>一般理论(普遍性)</a:t>
                      </a:r>
                      <a:endParaRPr lang="en-US" altLang="en-US" sz="3200" b="1">
                        <a:latin typeface="黑体" panose="02010609060101010101" charset="-122"/>
                        <a:ea typeface="黑体" panose="02010609060101010101" charset="-122"/>
                        <a:cs typeface="黑体" panose="02010609060101010101"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buNone/>
                      </a:pPr>
                      <a:r>
                        <a:rPr lang="en-US" sz="3200" b="1">
                          <a:latin typeface="黑体" panose="02010609060101010101" charset="-122"/>
                          <a:ea typeface="黑体" panose="02010609060101010101" charset="-122"/>
                          <a:cs typeface="Times New Roman" panose="02020603050405020304" charset="0"/>
                        </a:rPr>
                        <a:t>经济决定政治</a:t>
                      </a:r>
                      <a:r>
                        <a:rPr lang="en-US" sz="3200" b="1">
                          <a:latin typeface="黑体" panose="02010609060101010101" charset="-122"/>
                          <a:ea typeface="黑体" panose="02010609060101010101" charset="-122"/>
                          <a:cs typeface="宋体" panose="02010600030101010101" pitchFamily="2" charset="-122"/>
                        </a:rPr>
                        <a:t>，</a:t>
                      </a:r>
                      <a:r>
                        <a:rPr lang="en-US" sz="3200" b="1">
                          <a:latin typeface="黑体" panose="02010609060101010101" charset="-122"/>
                          <a:ea typeface="黑体" panose="02010609060101010101" charset="-122"/>
                          <a:cs typeface="Times New Roman" panose="02020603050405020304" charset="0"/>
                        </a:rPr>
                        <a:t>文化反作用于政治。</a:t>
                      </a:r>
                      <a:r>
                        <a:rPr lang="en-US" sz="3200" b="1">
                          <a:latin typeface="黑体" panose="02010609060101010101" charset="-122"/>
                          <a:ea typeface="黑体" panose="02010609060101010101" charset="-122"/>
                          <a:cs typeface="宋体" panose="02010600030101010101" pitchFamily="2" charset="-122"/>
                        </a:rPr>
                        <a:t>①</a:t>
                      </a:r>
                      <a:r>
                        <a:rPr lang="en-US" sz="3200" b="1">
                          <a:latin typeface="黑体" panose="02010609060101010101" charset="-122"/>
                          <a:ea typeface="黑体" panose="02010609060101010101" charset="-122"/>
                          <a:cs typeface="Times New Roman" panose="02020603050405020304" charset="0"/>
                        </a:rPr>
                        <a:t>选举方式要根据社会经济制度、物质生活条件、选民的文化水平等具体条件来确定</a:t>
                      </a:r>
                      <a:r>
                        <a:rPr lang="en-US" sz="3200" b="1">
                          <a:latin typeface="黑体" panose="02010609060101010101" charset="-122"/>
                          <a:ea typeface="黑体" panose="02010609060101010101" charset="-122"/>
                          <a:cs typeface="宋体" panose="02010600030101010101" pitchFamily="2" charset="-122"/>
                        </a:rPr>
                        <a:t>②</a:t>
                      </a:r>
                      <a:r>
                        <a:rPr lang="en-US" sz="3200" b="1">
                          <a:latin typeface="黑体" panose="02010609060101010101" charset="-122"/>
                          <a:ea typeface="黑体" panose="02010609060101010101" charset="-122"/>
                          <a:cs typeface="Times New Roman" panose="02020603050405020304" charset="0"/>
                        </a:rPr>
                        <a:t>选举方式的选择必须体现国家性质</a:t>
                      </a:r>
                      <a:r>
                        <a:rPr lang="en-US" sz="3200" b="1">
                          <a:latin typeface="黑体" panose="02010609060101010101" charset="-122"/>
                          <a:ea typeface="黑体" panose="02010609060101010101" charset="-122"/>
                          <a:cs typeface="宋体" panose="02010600030101010101" pitchFamily="2" charset="-122"/>
                        </a:rPr>
                        <a:t>，</a:t>
                      </a:r>
                      <a:r>
                        <a:rPr lang="en-US" sz="3200" b="1">
                          <a:latin typeface="黑体" panose="02010609060101010101" charset="-122"/>
                          <a:ea typeface="黑体" panose="02010609060101010101" charset="-122"/>
                          <a:cs typeface="Times New Roman" panose="02020603050405020304" charset="0"/>
                        </a:rPr>
                        <a:t>并与经济发展、社会进步状况相适应</a:t>
                      </a:r>
                      <a:endParaRPr lang="en-US" altLang="en-US" sz="3200" b="1">
                        <a:latin typeface="黑体" panose="02010609060101010101" charset="-122"/>
                        <a:ea typeface="黑体" panose="02010609060101010101" charset="-122"/>
                        <a:cs typeface="Times New Roman" panose="02020603050405020304"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bl>
          </a:graphicData>
        </a:graphic>
      </p:graphicFrame>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6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标题 2"/>
          <p:cNvSpPr>
            <a:spLocks noGrp="1"/>
          </p:cNvSpPr>
          <p:nvPr>
            <p:ph type="title"/>
            <p:custDataLst>
              <p:tags r:id="rId3"/>
            </p:custDataLst>
          </p:nvPr>
        </p:nvSpPr>
        <p:spPr>
          <a:xfrm>
            <a:off x="121285" y="202565"/>
            <a:ext cx="11949430" cy="5985510"/>
          </a:xfrm>
        </p:spPr>
        <p:txBody>
          <a:bodyPr wrap="square"/>
          <a:lstStyle/>
          <a:p>
            <a:pPr fontAlgn="auto">
              <a:lnSpc>
                <a:spcPct val="150000"/>
              </a:lnSpc>
            </a:pPr>
            <a:r>
              <a:rPr lang="zh-CN" altLang="en-US" sz="3200" b="0">
                <a:latin typeface="黑体" panose="02010609060101010101" charset="-122"/>
                <a:ea typeface="黑体" panose="02010609060101010101" charset="-122"/>
                <a:cs typeface="黑体" panose="02010609060101010101" charset="-122"/>
              </a:rPr>
              <a:t>(3)珍惜自己的选举权利。</a:t>
            </a:r>
            <a:br>
              <a:rPr lang="zh-CN" altLang="en-US" sz="3200" b="0">
                <a:latin typeface="黑体" panose="02010609060101010101" charset="-122"/>
                <a:ea typeface="黑体" panose="02010609060101010101" charset="-122"/>
                <a:cs typeface="黑体" panose="02010609060101010101" charset="-122"/>
              </a:rPr>
            </a:br>
            <a:r>
              <a:rPr lang="zh-CN" altLang="en-US" sz="3200" b="0">
                <a:latin typeface="黑体" panose="02010609060101010101" charset="-122"/>
                <a:ea typeface="黑体" panose="02010609060101010101" charset="-122"/>
                <a:cs typeface="黑体" panose="02010609060101010101" charset="-122"/>
              </a:rPr>
              <a:t>①选民参加选举的态度和能力,是影响选举效果的重要因素。公民要不断提高参与民主选举的素养,行使好民主选举的权利。</a:t>
            </a:r>
            <a:br>
              <a:rPr lang="zh-CN" altLang="en-US" sz="3200" b="0">
                <a:latin typeface="黑体" panose="02010609060101010101" charset="-122"/>
                <a:ea typeface="黑体" panose="02010609060101010101" charset="-122"/>
                <a:cs typeface="黑体" panose="02010609060101010101" charset="-122"/>
              </a:rPr>
            </a:br>
            <a:r>
              <a:rPr lang="zh-CN" altLang="en-US" sz="3200" b="0">
                <a:latin typeface="黑体" panose="02010609060101010101" charset="-122"/>
                <a:ea typeface="黑体" panose="02010609060101010101" charset="-122"/>
                <a:cs typeface="黑体" panose="02010609060101010101" charset="-122"/>
              </a:rPr>
              <a:t>②是否积极参加选举,是衡量公民参与感、责任感的重要尺度。积极参与选举,可以增强公民意识、主人翁意识。怎样行使选举权利,体现了公民政治参与能力和政治素养的高低。</a:t>
            </a:r>
            <a:br>
              <a:rPr lang="zh-CN" altLang="en-US" sz="3200" b="0">
                <a:latin typeface="黑体" panose="02010609060101010101" charset="-122"/>
                <a:ea typeface="黑体" panose="02010609060101010101" charset="-122"/>
                <a:cs typeface="黑体" panose="02010609060101010101" charset="-122"/>
              </a:rPr>
            </a:br>
            <a:r>
              <a:rPr lang="zh-CN" altLang="en-US" sz="3200" b="0">
                <a:latin typeface="黑体" panose="02010609060101010101" charset="-122"/>
                <a:ea typeface="黑体" panose="02010609060101010101" charset="-122"/>
                <a:cs typeface="黑体" panose="02010609060101010101" charset="-122"/>
              </a:rPr>
              <a:t>③公民行使选举权利应出于公心,以人民利益为重;了解候选人的品德和能力,理性思考,审慎投票。</a:t>
            </a:r>
            <a:endParaRPr lang="zh-CN" altLang="en-US" sz="3200" b="0">
              <a:latin typeface="黑体" panose="02010609060101010101" charset="-122"/>
              <a:ea typeface="黑体" panose="02010609060101010101" charset="-122"/>
              <a:cs typeface="黑体" panose="02010609060101010101" charset="-122"/>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6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标题 2"/>
          <p:cNvSpPr>
            <a:spLocks noGrp="1"/>
          </p:cNvSpPr>
          <p:nvPr>
            <p:ph type="title"/>
            <p:custDataLst>
              <p:tags r:id="rId3"/>
            </p:custDataLst>
          </p:nvPr>
        </p:nvSpPr>
        <p:spPr>
          <a:xfrm>
            <a:off x="121285" y="202565"/>
            <a:ext cx="11949430" cy="6054725"/>
          </a:xfrm>
        </p:spPr>
        <p:txBody>
          <a:bodyPr wrap="square"/>
          <a:lstStyle/>
          <a:p>
            <a:pPr fontAlgn="auto">
              <a:lnSpc>
                <a:spcPct val="120000"/>
              </a:lnSpc>
              <a:spcBef>
                <a:spcPct val="0"/>
              </a:spcBef>
              <a:spcAft>
                <a:spcPct val="0"/>
              </a:spcAft>
            </a:pPr>
            <a:r>
              <a:rPr lang="zh-CN" altLang="en-US" sz="3600" b="0">
                <a:latin typeface="黑体" panose="02010609060101010101" charset="-122"/>
                <a:ea typeface="黑体" panose="02010609060101010101" charset="-122"/>
                <a:cs typeface="黑体" panose="02010609060101010101" charset="-122"/>
              </a:rPr>
              <a:t>在最近一届人大代表换届选举期间，某市开展候选人与选民见面活动，4536名县级人大代表候选人，4314名镇级人大代表候选人依法参加了活动。让候选人从“纸上”来到选民面前接受“面试”的做法</a:t>
            </a:r>
            <a:br>
              <a:rPr lang="zh-CN" altLang="en-US" sz="3600" b="0">
                <a:latin typeface="黑体" panose="02010609060101010101" charset="-122"/>
                <a:ea typeface="黑体" panose="02010609060101010101" charset="-122"/>
                <a:cs typeface="黑体" panose="02010609060101010101" charset="-122"/>
              </a:rPr>
            </a:br>
            <a:r>
              <a:rPr lang="zh-CN" altLang="en-US" sz="3600" b="0">
                <a:latin typeface="黑体" panose="02010609060101010101" charset="-122"/>
                <a:ea typeface="黑体" panose="02010609060101010101" charset="-122"/>
                <a:cs typeface="黑体" panose="02010609060101010101" charset="-122"/>
              </a:rPr>
              <a:t>①促使当选代表更加重视肩负的责任和选民的重任</a:t>
            </a:r>
            <a:br>
              <a:rPr lang="zh-CN" altLang="en-US" sz="3600" b="0">
                <a:latin typeface="黑体" panose="02010609060101010101" charset="-122"/>
                <a:ea typeface="黑体" panose="02010609060101010101" charset="-122"/>
                <a:cs typeface="黑体" panose="02010609060101010101" charset="-122"/>
              </a:rPr>
            </a:br>
            <a:r>
              <a:rPr lang="zh-CN" altLang="en-US" sz="3600" b="0">
                <a:latin typeface="黑体" panose="02010609060101010101" charset="-122"/>
                <a:ea typeface="黑体" panose="02010609060101010101" charset="-122"/>
                <a:cs typeface="黑体" panose="02010609060101010101" charset="-122"/>
              </a:rPr>
              <a:t>②是选民了解候选人，更好行使选举权的重要环节</a:t>
            </a:r>
            <a:br>
              <a:rPr lang="zh-CN" altLang="en-US" sz="3600" b="0">
                <a:latin typeface="黑体" panose="02010609060101010101" charset="-122"/>
                <a:ea typeface="黑体" panose="02010609060101010101" charset="-122"/>
                <a:cs typeface="黑体" panose="02010609060101010101" charset="-122"/>
              </a:rPr>
            </a:br>
            <a:r>
              <a:rPr lang="zh-CN" altLang="en-US" sz="3600" b="0">
                <a:latin typeface="黑体" panose="02010609060101010101" charset="-122"/>
                <a:ea typeface="黑体" panose="02010609060101010101" charset="-122"/>
                <a:cs typeface="黑体" panose="02010609060101010101" charset="-122"/>
              </a:rPr>
              <a:t>③旨在加大候选人之间的竞争，扩大选民的选择范围</a:t>
            </a:r>
            <a:br>
              <a:rPr lang="zh-CN" altLang="en-US" sz="3600" b="0">
                <a:latin typeface="黑体" panose="02010609060101010101" charset="-122"/>
                <a:ea typeface="黑体" panose="02010609060101010101" charset="-122"/>
                <a:cs typeface="黑体" panose="02010609060101010101" charset="-122"/>
              </a:rPr>
            </a:br>
            <a:r>
              <a:rPr lang="zh-CN" altLang="en-US" sz="3600" b="0">
                <a:latin typeface="黑体" panose="02010609060101010101" charset="-122"/>
                <a:ea typeface="黑体" panose="02010609060101010101" charset="-122"/>
                <a:cs typeface="黑体" panose="02010609060101010101" charset="-122"/>
              </a:rPr>
              <a:t>④是扩大候选人的社会影响以保证当选的必要手段</a:t>
            </a:r>
            <a:br>
              <a:rPr lang="zh-CN" altLang="en-US" sz="3600" b="0">
                <a:latin typeface="黑体" panose="02010609060101010101" charset="-122"/>
                <a:ea typeface="黑体" panose="02010609060101010101" charset="-122"/>
                <a:cs typeface="黑体" panose="02010609060101010101" charset="-122"/>
              </a:rPr>
            </a:br>
            <a:r>
              <a:rPr lang="zh-CN" altLang="en-US" sz="3600" b="0">
                <a:latin typeface="黑体" panose="02010609060101010101" charset="-122"/>
                <a:ea typeface="黑体" panose="02010609060101010101" charset="-122"/>
                <a:cs typeface="黑体" panose="02010609060101010101" charset="-122"/>
              </a:rPr>
              <a:t>A. ①②      B. ①③    C. ②④   D.③④</a:t>
            </a:r>
            <a:endParaRPr lang="zh-CN" altLang="en-US" sz="3600" b="0">
              <a:latin typeface="黑体" panose="02010609060101010101" charset="-122"/>
              <a:ea typeface="黑体" panose="02010609060101010101" charset="-122"/>
              <a:cs typeface="黑体" panose="02010609060101010101" charset="-122"/>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6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标题 2"/>
          <p:cNvSpPr>
            <a:spLocks noGrp="1"/>
          </p:cNvSpPr>
          <p:nvPr>
            <p:ph type="title"/>
            <p:custDataLst>
              <p:tags r:id="rId3"/>
            </p:custDataLst>
          </p:nvPr>
        </p:nvSpPr>
        <p:spPr>
          <a:xfrm>
            <a:off x="121285" y="202565"/>
            <a:ext cx="11949430" cy="6473190"/>
          </a:xfrm>
        </p:spPr>
        <p:txBody>
          <a:bodyPr wrap="square"/>
          <a:lstStyle/>
          <a:p>
            <a:pPr fontAlgn="auto">
              <a:lnSpc>
                <a:spcPct val="105000"/>
              </a:lnSpc>
              <a:spcBef>
                <a:spcPct val="0"/>
              </a:spcBef>
              <a:spcAft>
                <a:spcPct val="0"/>
              </a:spcAft>
            </a:pPr>
            <a:r>
              <a:rPr lang="zh-CN" altLang="en-US" sz="3600" b="0">
                <a:latin typeface="黑体" panose="02010609060101010101" charset="-122"/>
                <a:ea typeface="黑体" panose="02010609060101010101" charset="-122"/>
                <a:cs typeface="黑体" panose="02010609060101010101" charset="-122"/>
              </a:rPr>
              <a:t>十八大代表的产生采取自下而上、上下结合、反复酝酿、逐级遴选的办法进行。在程序上同十七大时相比进一步提出了新措施，要求实行差额考察，充分听取党组织、党代表、党员及各方面意见，根据实际情况可从代表候选人初步人选名单中差额确定代表候选人预备人选，等等。这些遴选办法和措施</a:t>
            </a:r>
            <a:br>
              <a:rPr lang="zh-CN" altLang="en-US" sz="3600" b="0">
                <a:latin typeface="黑体" panose="02010609060101010101" charset="-122"/>
                <a:ea typeface="黑体" panose="02010609060101010101" charset="-122"/>
                <a:cs typeface="黑体" panose="02010609060101010101" charset="-122"/>
              </a:rPr>
            </a:br>
            <a:r>
              <a:rPr lang="zh-CN" altLang="en-US" sz="3600" b="0">
                <a:latin typeface="黑体" panose="02010609060101010101" charset="-122"/>
                <a:ea typeface="黑体" panose="02010609060101010101" charset="-122"/>
                <a:cs typeface="黑体" panose="02010609060101010101" charset="-122"/>
              </a:rPr>
              <a:t>①是党不断加强党内民主建设的生动体现     </a:t>
            </a:r>
            <a:br>
              <a:rPr lang="zh-CN" altLang="en-US" sz="3600" b="0">
                <a:latin typeface="黑体" panose="02010609060101010101" charset="-122"/>
                <a:ea typeface="黑体" panose="02010609060101010101" charset="-122"/>
                <a:cs typeface="黑体" panose="02010609060101010101" charset="-122"/>
              </a:rPr>
            </a:br>
            <a:r>
              <a:rPr lang="zh-CN" altLang="en-US" sz="3600" b="0">
                <a:latin typeface="黑体" panose="02010609060101010101" charset="-122"/>
                <a:ea typeface="黑体" panose="02010609060101010101" charset="-122"/>
                <a:cs typeface="黑体" panose="02010609060101010101" charset="-122"/>
              </a:rPr>
              <a:t>②有利于充分考虑代表结构的合理性  </a:t>
            </a:r>
            <a:br>
              <a:rPr lang="zh-CN" altLang="en-US" sz="3600" b="0">
                <a:latin typeface="黑体" panose="02010609060101010101" charset="-122"/>
                <a:ea typeface="黑体" panose="02010609060101010101" charset="-122"/>
                <a:cs typeface="黑体" panose="02010609060101010101" charset="-122"/>
              </a:rPr>
            </a:br>
            <a:r>
              <a:rPr lang="zh-CN" altLang="en-US" sz="3600" b="0">
                <a:latin typeface="黑体" panose="02010609060101010101" charset="-122"/>
                <a:ea typeface="黑体" panose="02010609060101010101" charset="-122"/>
                <a:cs typeface="黑体" panose="02010609060101010101" charset="-122"/>
              </a:rPr>
              <a:t>③为选民行使选举权提供了更多的选择余地   </a:t>
            </a:r>
            <a:br>
              <a:rPr lang="zh-CN" altLang="en-US" sz="3600" b="0">
                <a:latin typeface="黑体" panose="02010609060101010101" charset="-122"/>
                <a:ea typeface="黑体" panose="02010609060101010101" charset="-122"/>
                <a:cs typeface="黑体" panose="02010609060101010101" charset="-122"/>
              </a:rPr>
            </a:br>
            <a:r>
              <a:rPr lang="zh-CN" altLang="en-US" sz="3600" b="0">
                <a:latin typeface="黑体" panose="02010609060101010101" charset="-122"/>
                <a:ea typeface="黑体" panose="02010609060101010101" charset="-122"/>
                <a:cs typeface="黑体" panose="02010609060101010101" charset="-122"/>
              </a:rPr>
              <a:t>④体现了坚持走群众路线</a:t>
            </a:r>
            <a:br>
              <a:rPr lang="zh-CN" altLang="en-US" sz="3600" b="0">
                <a:latin typeface="黑体" panose="02010609060101010101" charset="-122"/>
                <a:ea typeface="黑体" panose="02010609060101010101" charset="-122"/>
                <a:cs typeface="黑体" panose="02010609060101010101" charset="-122"/>
              </a:rPr>
            </a:br>
            <a:r>
              <a:rPr lang="zh-CN" altLang="en-US" sz="3600" b="0">
                <a:latin typeface="黑体" panose="02010609060101010101" charset="-122"/>
                <a:ea typeface="黑体" panose="02010609060101010101" charset="-122"/>
                <a:cs typeface="黑体" panose="02010609060101010101" charset="-122"/>
              </a:rPr>
              <a:t>A.①②       B.②③       C.①④         D.①③</a:t>
            </a:r>
            <a:endParaRPr lang="zh-CN" altLang="en-US" sz="3600" b="0">
              <a:latin typeface="黑体" panose="02010609060101010101" charset="-122"/>
              <a:ea typeface="黑体" panose="02010609060101010101" charset="-122"/>
              <a:cs typeface="黑体" panose="02010609060101010101" charset="-122"/>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6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标题 2"/>
          <p:cNvSpPr>
            <a:spLocks noGrp="1"/>
          </p:cNvSpPr>
          <p:nvPr>
            <p:ph type="title"/>
            <p:custDataLst>
              <p:tags r:id="rId3"/>
            </p:custDataLst>
          </p:nvPr>
        </p:nvSpPr>
        <p:spPr>
          <a:xfrm>
            <a:off x="121285" y="202565"/>
            <a:ext cx="11949430" cy="5891530"/>
          </a:xfrm>
        </p:spPr>
        <p:txBody>
          <a:bodyPr wrap="square"/>
          <a:lstStyle/>
          <a:p>
            <a:pPr fontAlgn="auto">
              <a:lnSpc>
                <a:spcPct val="105000"/>
              </a:lnSpc>
              <a:spcBef>
                <a:spcPct val="0"/>
              </a:spcBef>
              <a:spcAft>
                <a:spcPct val="0"/>
              </a:spcAft>
            </a:pPr>
            <a:r>
              <a:rPr lang="zh-CN" altLang="en-US" sz="3600" b="0">
                <a:latin typeface="黑体" panose="02010609060101010101" charset="-122"/>
                <a:ea typeface="黑体" panose="02010609060101010101" charset="-122"/>
                <a:cs typeface="黑体" panose="02010609060101010101" charset="-122"/>
              </a:rPr>
              <a:t>20</a:t>
            </a:r>
            <a:r>
              <a:rPr lang="en-US" altLang="zh-CN" sz="3600" b="0">
                <a:latin typeface="黑体" panose="02010609060101010101" charset="-122"/>
                <a:ea typeface="黑体" panose="02010609060101010101" charset="-122"/>
                <a:cs typeface="黑体" panose="02010609060101010101" charset="-122"/>
              </a:rPr>
              <a:t>21</a:t>
            </a:r>
            <a:r>
              <a:rPr lang="zh-CN" altLang="en-US" sz="3600" b="0">
                <a:latin typeface="黑体" panose="02010609060101010101" charset="-122"/>
                <a:ea typeface="黑体" panose="02010609060101010101" charset="-122"/>
                <a:cs typeface="黑体" panose="02010609060101010101" charset="-122"/>
              </a:rPr>
              <a:t>年3月24 日，铜陵市铜官山区阳光社区、天井湖社区分别举行社区居委会换届选举,数千名选民冒雨参加投票。与其他城市社区居委会换届选举不同的是，这两个社区换届选举候选人都是由居民“海选”产生，这在安徽省尚属首次。关于这次选举说法正确的是</a:t>
            </a:r>
            <a:br>
              <a:rPr lang="zh-CN" altLang="en-US" sz="3600" b="0">
                <a:latin typeface="黑体" panose="02010609060101010101" charset="-122"/>
                <a:ea typeface="黑体" panose="02010609060101010101" charset="-122"/>
                <a:cs typeface="黑体" panose="02010609060101010101" charset="-122"/>
              </a:rPr>
            </a:br>
            <a:r>
              <a:rPr lang="zh-CN" altLang="en-US" sz="3600" b="0">
                <a:latin typeface="黑体" panose="02010609060101010101" charset="-122"/>
                <a:ea typeface="黑体" panose="02010609060101010101" charset="-122"/>
                <a:cs typeface="黑体" panose="02010609060101010101" charset="-122"/>
              </a:rPr>
              <a:t>①有利于公民直接行使民主权利     </a:t>
            </a:r>
            <a:br>
              <a:rPr lang="zh-CN" altLang="en-US" sz="3600" b="0">
                <a:latin typeface="黑体" panose="02010609060101010101" charset="-122"/>
                <a:ea typeface="黑体" panose="02010609060101010101" charset="-122"/>
                <a:cs typeface="黑体" panose="02010609060101010101" charset="-122"/>
              </a:rPr>
            </a:br>
            <a:r>
              <a:rPr lang="zh-CN" altLang="en-US" sz="3600" b="0">
                <a:latin typeface="黑体" panose="02010609060101010101" charset="-122"/>
                <a:ea typeface="黑体" panose="02010609060101010101" charset="-122"/>
                <a:cs typeface="黑体" panose="02010609060101010101" charset="-122"/>
              </a:rPr>
              <a:t>②充分考虑了当选者结构的合理性</a:t>
            </a:r>
            <a:br>
              <a:rPr lang="zh-CN" altLang="en-US" sz="3600" b="0">
                <a:latin typeface="黑体" panose="02010609060101010101" charset="-122"/>
                <a:ea typeface="黑体" panose="02010609060101010101" charset="-122"/>
                <a:cs typeface="黑体" panose="02010609060101010101" charset="-122"/>
              </a:rPr>
            </a:br>
            <a:r>
              <a:rPr lang="zh-CN" altLang="en-US" sz="3600" b="0">
                <a:latin typeface="黑体" panose="02010609060101010101" charset="-122"/>
                <a:ea typeface="黑体" panose="02010609060101010101" charset="-122"/>
                <a:cs typeface="黑体" panose="02010609060101010101" charset="-122"/>
              </a:rPr>
              <a:t>③是基层民主的深刻体现           </a:t>
            </a:r>
            <a:br>
              <a:rPr lang="zh-CN" altLang="en-US" sz="3600" b="0">
                <a:latin typeface="黑体" panose="02010609060101010101" charset="-122"/>
                <a:ea typeface="黑体" panose="02010609060101010101" charset="-122"/>
                <a:cs typeface="黑体" panose="02010609060101010101" charset="-122"/>
              </a:rPr>
            </a:br>
            <a:r>
              <a:rPr lang="zh-CN" altLang="en-US" sz="3600" b="0">
                <a:latin typeface="黑体" panose="02010609060101010101" charset="-122"/>
                <a:ea typeface="黑体" panose="02010609060101010101" charset="-122"/>
                <a:cs typeface="黑体" panose="02010609060101010101" charset="-122"/>
              </a:rPr>
              <a:t>④这是一次差额选举</a:t>
            </a:r>
            <a:br>
              <a:rPr lang="zh-CN" altLang="en-US" sz="3600" b="0">
                <a:latin typeface="黑体" panose="02010609060101010101" charset="-122"/>
                <a:ea typeface="黑体" panose="02010609060101010101" charset="-122"/>
                <a:cs typeface="黑体" panose="02010609060101010101" charset="-122"/>
              </a:rPr>
            </a:br>
            <a:r>
              <a:rPr lang="zh-CN" altLang="en-US" sz="3600" b="0">
                <a:latin typeface="黑体" panose="02010609060101010101" charset="-122"/>
                <a:ea typeface="黑体" panose="02010609060101010101" charset="-122"/>
                <a:cs typeface="黑体" panose="02010609060101010101" charset="-122"/>
              </a:rPr>
              <a:t>A．①②     B．①③   C．②④    D．②③</a:t>
            </a:r>
            <a:endParaRPr lang="zh-CN" altLang="en-US" sz="3600" b="0">
              <a:latin typeface="黑体" panose="02010609060101010101" charset="-122"/>
              <a:ea typeface="黑体" panose="02010609060101010101" charset="-122"/>
              <a:cs typeface="黑体" panose="02010609060101010101" charset="-122"/>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6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标题 2"/>
          <p:cNvSpPr>
            <a:spLocks noGrp="1"/>
          </p:cNvSpPr>
          <p:nvPr>
            <p:ph type="title"/>
            <p:custDataLst>
              <p:tags r:id="rId3"/>
            </p:custDataLst>
          </p:nvPr>
        </p:nvSpPr>
        <p:spPr>
          <a:xfrm>
            <a:off x="121285" y="202565"/>
            <a:ext cx="11949430" cy="4147185"/>
          </a:xfrm>
        </p:spPr>
        <p:txBody>
          <a:bodyPr wrap="square"/>
          <a:lstStyle/>
          <a:p>
            <a:pPr fontAlgn="auto">
              <a:lnSpc>
                <a:spcPct val="105000"/>
              </a:lnSpc>
              <a:spcBef>
                <a:spcPct val="0"/>
              </a:spcBef>
              <a:spcAft>
                <a:spcPct val="0"/>
              </a:spcAft>
            </a:pPr>
            <a:r>
              <a:rPr sz="3600" b="0">
                <a:latin typeface="黑体" panose="02010609060101010101" charset="-122"/>
                <a:ea typeface="黑体" panose="02010609060101010101" charset="-122"/>
                <a:cs typeface="黑体" panose="02010609060101010101" charset="-122"/>
              </a:rPr>
              <a:t>20</a:t>
            </a:r>
            <a:r>
              <a:rPr lang="en-US" sz="3600" b="0">
                <a:latin typeface="黑体" panose="02010609060101010101" charset="-122"/>
                <a:ea typeface="黑体" panose="02010609060101010101" charset="-122"/>
                <a:cs typeface="黑体" panose="02010609060101010101" charset="-122"/>
              </a:rPr>
              <a:t>20</a:t>
            </a:r>
            <a:r>
              <a:rPr sz="3600" b="0">
                <a:latin typeface="黑体" panose="02010609060101010101" charset="-122"/>
                <a:ea typeface="黑体" panose="02010609060101010101" charset="-122"/>
                <a:cs typeface="黑体" panose="02010609060101010101" charset="-122"/>
              </a:rPr>
              <a:t>年7月，某市十二届人大五次会议依法选举了市长、人大常委会副主任。下列选项中与上述选举方式一致的是：</a:t>
            </a:r>
            <a:br>
              <a:rPr sz="3600" b="0">
                <a:latin typeface="黑体" panose="02010609060101010101" charset="-122"/>
                <a:ea typeface="黑体" panose="02010609060101010101" charset="-122"/>
                <a:cs typeface="黑体" panose="02010609060101010101" charset="-122"/>
              </a:rPr>
            </a:br>
            <a:r>
              <a:rPr sz="3600" b="0">
                <a:latin typeface="黑体" panose="02010609060101010101" charset="-122"/>
                <a:ea typeface="黑体" panose="02010609060101010101" charset="-122"/>
                <a:cs typeface="黑体" panose="02010609060101010101" charset="-122"/>
              </a:rPr>
              <a:t>A．某县选民选举产生了县十二届人大代表</a:t>
            </a:r>
            <a:br>
              <a:rPr sz="3600" b="0">
                <a:latin typeface="黑体" panose="02010609060101010101" charset="-122"/>
                <a:ea typeface="黑体" panose="02010609060101010101" charset="-122"/>
                <a:cs typeface="黑体" panose="02010609060101010101" charset="-122"/>
              </a:rPr>
            </a:br>
            <a:r>
              <a:rPr sz="3600" b="0">
                <a:latin typeface="黑体" panose="02010609060101010101" charset="-122"/>
                <a:ea typeface="黑体" panose="02010609060101010101" charset="-122"/>
                <a:cs typeface="黑体" panose="02010609060101010101" charset="-122"/>
              </a:rPr>
              <a:t>B．某村通过了“海选”产生了新一届村委会主任</a:t>
            </a:r>
            <a:br>
              <a:rPr sz="3600" b="0">
                <a:latin typeface="黑体" panose="02010609060101010101" charset="-122"/>
                <a:ea typeface="黑体" panose="02010609060101010101" charset="-122"/>
                <a:cs typeface="黑体" panose="02010609060101010101" charset="-122"/>
              </a:rPr>
            </a:br>
            <a:r>
              <a:rPr sz="3600" b="0">
                <a:latin typeface="黑体" panose="02010609060101010101" charset="-122"/>
                <a:ea typeface="黑体" panose="02010609060101010101" charset="-122"/>
                <a:cs typeface="黑体" panose="02010609060101010101" charset="-122"/>
              </a:rPr>
              <a:t>C．某小区居民选举产生了新一届居委会成员</a:t>
            </a:r>
            <a:br>
              <a:rPr sz="3600" b="0">
                <a:latin typeface="黑体" panose="02010609060101010101" charset="-122"/>
                <a:ea typeface="黑体" panose="02010609060101010101" charset="-122"/>
                <a:cs typeface="黑体" panose="02010609060101010101" charset="-122"/>
              </a:rPr>
            </a:br>
            <a:r>
              <a:rPr sz="3600" b="0">
                <a:latin typeface="黑体" panose="02010609060101010101" charset="-122"/>
                <a:ea typeface="黑体" panose="02010609060101010101" charset="-122"/>
                <a:cs typeface="黑体" panose="02010609060101010101" charset="-122"/>
              </a:rPr>
              <a:t>D．某乡通过竞选演讲的方式选举产生了新乡长</a:t>
            </a:r>
            <a:endParaRPr sz="3600" b="0">
              <a:latin typeface="黑体" panose="02010609060101010101" charset="-122"/>
              <a:ea typeface="黑体" panose="02010609060101010101" charset="-122"/>
              <a:cs typeface="黑体" panose="02010609060101010101" charset="-122"/>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6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标题 2"/>
          <p:cNvSpPr>
            <a:spLocks noGrp="1"/>
          </p:cNvSpPr>
          <p:nvPr>
            <p:ph type="title"/>
            <p:custDataLst>
              <p:tags r:id="rId3"/>
            </p:custDataLst>
          </p:nvPr>
        </p:nvSpPr>
        <p:spPr>
          <a:xfrm>
            <a:off x="121285" y="202565"/>
            <a:ext cx="11949430" cy="5309870"/>
          </a:xfrm>
        </p:spPr>
        <p:txBody>
          <a:bodyPr wrap="square"/>
          <a:lstStyle/>
          <a:p>
            <a:pPr fontAlgn="auto">
              <a:lnSpc>
                <a:spcPct val="105000"/>
              </a:lnSpc>
              <a:spcBef>
                <a:spcPct val="0"/>
              </a:spcBef>
              <a:spcAft>
                <a:spcPct val="0"/>
              </a:spcAft>
            </a:pPr>
            <a:r>
              <a:rPr sz="3600" b="0">
                <a:latin typeface="黑体" panose="02010609060101010101" charset="-122"/>
                <a:ea typeface="黑体" panose="02010609060101010101" charset="-122"/>
                <a:cs typeface="黑体" panose="02010609060101010101" charset="-122"/>
              </a:rPr>
              <a:t>在某省 20</a:t>
            </a:r>
            <a:r>
              <a:rPr lang="en-US" sz="3600" b="0">
                <a:latin typeface="黑体" panose="02010609060101010101" charset="-122"/>
                <a:ea typeface="黑体" panose="02010609060101010101" charset="-122"/>
                <a:cs typeface="黑体" panose="02010609060101010101" charset="-122"/>
              </a:rPr>
              <a:t>21</a:t>
            </a:r>
            <a:r>
              <a:rPr sz="3600" b="0">
                <a:latin typeface="黑体" panose="02010609060101010101" charset="-122"/>
                <a:ea typeface="黑体" panose="02010609060101010101" charset="-122"/>
                <a:cs typeface="黑体" panose="02010609060101010101" charset="-122"/>
              </a:rPr>
              <a:t> 年的村民委员会换届选举中,有的实行指定后选人的差额选择,有的实 行"海选" (不制定候选人) .与差额选举相比, "海选"的局限性主要在于 </a:t>
            </a:r>
            <a:br>
              <a:rPr sz="3600" b="0">
                <a:latin typeface="黑体" panose="02010609060101010101" charset="-122"/>
                <a:ea typeface="黑体" panose="02010609060101010101" charset="-122"/>
                <a:cs typeface="黑体" panose="02010609060101010101" charset="-122"/>
              </a:rPr>
            </a:br>
            <a:r>
              <a:rPr sz="3600" b="0">
                <a:latin typeface="黑体" panose="02010609060101010101" charset="-122"/>
                <a:ea typeface="黑体" panose="02010609060101010101" charset="-122"/>
                <a:cs typeface="黑体" panose="02010609060101010101" charset="-122"/>
              </a:rPr>
              <a:t> </a:t>
            </a:r>
            <a:br>
              <a:rPr sz="3600" b="0">
                <a:latin typeface="黑体" panose="02010609060101010101" charset="-122"/>
                <a:ea typeface="黑体" panose="02010609060101010101" charset="-122"/>
                <a:cs typeface="黑体" panose="02010609060101010101" charset="-122"/>
              </a:rPr>
            </a:br>
            <a:r>
              <a:rPr sz="3600" b="0">
                <a:latin typeface="黑体" panose="02010609060101010101" charset="-122"/>
                <a:ea typeface="黑体" panose="02010609060101010101" charset="-122"/>
                <a:cs typeface="黑体" panose="02010609060101010101" charset="-122"/>
              </a:rPr>
              <a:t>① 增加了选举成本 </a:t>
            </a:r>
            <a:br>
              <a:rPr sz="3600" b="0">
                <a:latin typeface="黑体" panose="02010609060101010101" charset="-122"/>
                <a:ea typeface="黑体" panose="02010609060101010101" charset="-122"/>
                <a:cs typeface="黑体" panose="02010609060101010101" charset="-122"/>
              </a:rPr>
            </a:br>
            <a:r>
              <a:rPr sz="3600" b="0">
                <a:latin typeface="黑体" panose="02010609060101010101" charset="-122"/>
                <a:ea typeface="黑体" panose="02010609060101010101" charset="-122"/>
                <a:cs typeface="黑体" panose="02010609060101010101" charset="-122"/>
              </a:rPr>
              <a:t>②加剧了被选举人之间的竞争 </a:t>
            </a:r>
            <a:br>
              <a:rPr sz="3600" b="0">
                <a:latin typeface="黑体" panose="02010609060101010101" charset="-122"/>
                <a:ea typeface="黑体" panose="02010609060101010101" charset="-122"/>
                <a:cs typeface="黑体" panose="02010609060101010101" charset="-122"/>
              </a:rPr>
            </a:br>
            <a:r>
              <a:rPr sz="3600" b="0">
                <a:latin typeface="黑体" panose="02010609060101010101" charset="-122"/>
                <a:ea typeface="黑体" panose="02010609060101010101" charset="-122"/>
                <a:cs typeface="黑体" panose="02010609060101010101" charset="-122"/>
              </a:rPr>
              <a:t>③ 不利于选民意愿的集中 </a:t>
            </a:r>
            <a:br>
              <a:rPr sz="3600" b="0">
                <a:latin typeface="黑体" panose="02010609060101010101" charset="-122"/>
                <a:ea typeface="黑体" panose="02010609060101010101" charset="-122"/>
                <a:cs typeface="黑体" panose="02010609060101010101" charset="-122"/>
              </a:rPr>
            </a:br>
            <a:r>
              <a:rPr sz="3600" b="0">
                <a:latin typeface="黑体" panose="02010609060101010101" charset="-122"/>
                <a:ea typeface="黑体" panose="02010609060101010101" charset="-122"/>
                <a:cs typeface="黑体" panose="02010609060101010101" charset="-122"/>
              </a:rPr>
              <a:t>④不利于增强选举结果的合理性  </a:t>
            </a:r>
            <a:br>
              <a:rPr sz="3600" b="0">
                <a:latin typeface="黑体" panose="02010609060101010101" charset="-122"/>
                <a:ea typeface="黑体" panose="02010609060101010101" charset="-122"/>
                <a:cs typeface="黑体" panose="02010609060101010101" charset="-122"/>
              </a:rPr>
            </a:br>
            <a:r>
              <a:rPr sz="3600" b="0">
                <a:latin typeface="黑体" panose="02010609060101010101" charset="-122"/>
                <a:ea typeface="黑体" panose="02010609060101010101" charset="-122"/>
                <a:cs typeface="黑体" panose="02010609060101010101" charset="-122"/>
              </a:rPr>
              <a:t>A .①②    B.①③    C.②④     D.③④ </a:t>
            </a:r>
            <a:endParaRPr sz="3600" b="0">
              <a:latin typeface="黑体" panose="02010609060101010101" charset="-122"/>
              <a:ea typeface="黑体" panose="02010609060101010101" charset="-122"/>
              <a:cs typeface="黑体" panose="02010609060101010101" charset="-122"/>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6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标题 2"/>
          <p:cNvSpPr>
            <a:spLocks noGrp="1"/>
          </p:cNvSpPr>
          <p:nvPr>
            <p:ph type="title"/>
            <p:custDataLst>
              <p:tags r:id="rId3"/>
            </p:custDataLst>
          </p:nvPr>
        </p:nvSpPr>
        <p:spPr>
          <a:xfrm>
            <a:off x="337563" y="271370"/>
            <a:ext cx="11515730" cy="721995"/>
          </a:xfrm>
        </p:spPr>
        <p:txBody>
          <a:bodyPr/>
          <a:lstStyle/>
          <a:p>
            <a:pPr fontAlgn="auto">
              <a:lnSpc>
                <a:spcPct val="150000"/>
              </a:lnSpc>
            </a:pPr>
            <a:r>
              <a:rPr lang="zh-CN" altLang="en-US" sz="2800" b="0">
                <a:latin typeface="微软雅黑" panose="020b0503020204020204" pitchFamily="34" charset="-122"/>
                <a:ea typeface="微软雅黑" panose="020b0503020204020204" pitchFamily="34" charset="-122"/>
                <a:cs typeface="微软雅黑" panose="020b0503020204020204" pitchFamily="34" charset="-122"/>
              </a:rPr>
              <a:t>2.民主协商</a:t>
            </a:r>
            <a:endParaRPr lang="zh-CN" altLang="en-US" sz="2800" b="0">
              <a:latin typeface="微软雅黑" panose="020b0503020204020204" pitchFamily="34" charset="-122"/>
              <a:ea typeface="微软雅黑" panose="020b0503020204020204" pitchFamily="34" charset="-122"/>
              <a:cs typeface="微软雅黑" panose="020b0503020204020204" pitchFamily="34" charset="-122"/>
            </a:endParaRPr>
          </a:p>
        </p:txBody>
      </p:sp>
      <p:graphicFrame>
        <p:nvGraphicFramePr>
          <p:cNvPr id="4" name="表格 3"/>
          <p:cNvGraphicFramePr>
            <a:graphicFrameLocks noGrp="1"/>
          </p:cNvGraphicFramePr>
          <p:nvPr>
            <p:custDataLst>
              <p:tags r:id="rId4"/>
            </p:custDataLst>
          </p:nvPr>
        </p:nvGraphicFramePr>
        <p:xfrm>
          <a:off x="339725" y="1214120"/>
          <a:ext cx="11361420" cy="5374005"/>
        </p:xfrm>
        <a:graphic>
          <a:graphicData uri="http://schemas.openxmlformats.org/drawingml/2006/table">
            <a:tbl>
              <a:tblPr firstRow="1" bandRow="1">
                <a:tableStyleId>{5940675A-B579-460E-94D1-54222C63F5DA}</a:tableStyleId>
              </a:tblPr>
              <a:tblGrid>
                <a:gridCol w="2037715"/>
                <a:gridCol w="9323705"/>
              </a:tblGrid>
              <a:tr h="1422400">
                <a:tc>
                  <a:txBody>
                    <a:bodyPr vert="horz" wrap="square"/>
                    <a:lstStyle/>
                    <a:p>
                      <a:pPr indent="0" algn="ctr"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地位</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我国公民参与政治生活的重要途径和方式之一。有事好商量,众人的事情由众人商量,是人民民主的真谛。</a:t>
                      </a:r>
                      <a:endParaRPr lang="en-US"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r h="1423670">
                <a:tc>
                  <a:txBody>
                    <a:bodyPr vert="horz" wrap="square"/>
                    <a:lstStyle/>
                    <a:p>
                      <a:pPr indent="0" algn="ctr"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形式</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我国的基层民主协商主要包括乡镇、街道的协商,行政村、社区的协商,以及企事业单位的协商。</a:t>
                      </a:r>
                      <a:endParaRPr lang="en-US"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r h="2527935">
                <a:tc>
                  <a:txBody>
                    <a:bodyPr vert="horz" wrap="square"/>
                    <a:lstStyle/>
                    <a:p>
                      <a:pPr indent="0"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与其他政治参与途径的关系</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公民直接参与决策机关的决策,村(居)民通过村(居)民会议等形式发表意见,参与本村(社区)公共事务和公益事业的决策与管理,均渗透着民主协商。</a:t>
                      </a:r>
                      <a:endParaRPr lang="en-US"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bl>
          </a:graphicData>
        </a:graphic>
      </p:graphicFrame>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6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标题 2"/>
          <p:cNvSpPr>
            <a:spLocks noGrp="1"/>
          </p:cNvSpPr>
          <p:nvPr>
            <p:ph type="title"/>
            <p:custDataLst>
              <p:tags r:id="rId3"/>
            </p:custDataLst>
          </p:nvPr>
        </p:nvSpPr>
        <p:spPr>
          <a:xfrm>
            <a:off x="339468" y="273910"/>
            <a:ext cx="11515730" cy="953135"/>
          </a:xfrm>
        </p:spPr>
        <p:txBody>
          <a:bodyPr/>
          <a:lstStyle/>
          <a:p>
            <a:pPr fontAlgn="auto">
              <a:lnSpc>
                <a:spcPct val="100000"/>
              </a:lnSpc>
            </a:pPr>
            <a:r>
              <a:rPr lang="zh-CN" altLang="en-US" sz="2800" b="1">
                <a:latin typeface="微软雅黑" panose="020b0503020204020204" pitchFamily="34" charset="-122"/>
                <a:ea typeface="微软雅黑" panose="020b0503020204020204" pitchFamily="34" charset="-122"/>
                <a:cs typeface="微软雅黑" panose="020b0503020204020204" pitchFamily="34" charset="-122"/>
              </a:rPr>
              <a:t>3.民主决策</a:t>
            </a:r>
            <a:r>
              <a:rPr lang="zh-CN" altLang="en-US" sz="280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40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[2020天津高考第3题]</a:t>
            </a:r>
            <a:br>
              <a:rPr lang="zh-CN" altLang="en-US" sz="2800" b="1">
                <a:latin typeface="微软雅黑" panose="020b0503020204020204" pitchFamily="34" charset="-122"/>
                <a:ea typeface="微软雅黑" panose="020b0503020204020204" pitchFamily="34" charset="-122"/>
                <a:cs typeface="微软雅黑" panose="020b0503020204020204" pitchFamily="34" charset="-122"/>
              </a:rPr>
            </a:br>
            <a:r>
              <a:rPr lang="zh-CN" altLang="en-US" sz="2800">
                <a:latin typeface="微软雅黑" panose="020b0503020204020204" pitchFamily="34" charset="-122"/>
                <a:ea typeface="微软雅黑" panose="020b0503020204020204" pitchFamily="34" charset="-122"/>
                <a:cs typeface="微软雅黑" panose="020b0503020204020204" pitchFamily="34" charset="-122"/>
              </a:rPr>
              <a:t>(1)方式。</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p:txBody>
      </p:sp>
      <p:graphicFrame>
        <p:nvGraphicFramePr>
          <p:cNvPr id="4" name="表格 3"/>
          <p:cNvGraphicFramePr>
            <a:graphicFrameLocks noGrp="1"/>
          </p:cNvGraphicFramePr>
          <p:nvPr>
            <p:custDataLst>
              <p:tags r:id="rId4"/>
            </p:custDataLst>
          </p:nvPr>
        </p:nvGraphicFramePr>
        <p:xfrm>
          <a:off x="339725" y="1353185"/>
          <a:ext cx="11586845" cy="5266690"/>
        </p:xfrm>
        <a:graphic>
          <a:graphicData uri="http://schemas.openxmlformats.org/drawingml/2006/table">
            <a:tbl>
              <a:tblPr firstRow="1" bandRow="1">
                <a:tableStyleId>{5940675A-B579-460E-94D1-54222C63F5DA}</a:tableStyleId>
              </a:tblPr>
              <a:tblGrid>
                <a:gridCol w="581025"/>
                <a:gridCol w="2715895"/>
                <a:gridCol w="8289925"/>
              </a:tblGrid>
              <a:tr h="1253490">
                <a:tc>
                  <a:txBody>
                    <a:bodyPr vert="horz" wrap="square"/>
                    <a:lstStyle/>
                    <a:p>
                      <a:pPr indent="0" algn="ctr" fontAlgn="auto">
                        <a:lnSpc>
                          <a:spcPct val="10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间接</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lgn="ctr" fontAlgn="auto">
                        <a:lnSpc>
                          <a:spcPct val="10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民主选举制度</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fontAlgn="auto">
                        <a:lnSpc>
                          <a:spcPct val="100000"/>
                        </a:lnSpc>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公民通过民主选举,选出代表进入决策机关,参与、审议、监督、制定决策。</a:t>
                      </a:r>
                      <a:endParaRPr lang="en-US"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r h="2005330">
                <a:tc rowSpan="2">
                  <a:txBody>
                    <a:bodyPr vert="horz" wrap="square"/>
                    <a:lstStyle/>
                    <a:p>
                      <a:pPr indent="0" algn="ctr" fontAlgn="auto">
                        <a:lnSpc>
                          <a:spcPct val="10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直接</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fontAlgn="auto">
                        <a:lnSpc>
                          <a:spcPct val="100000"/>
                        </a:lnSpc>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社情民意反映制度(公民→决策机关)</a:t>
                      </a:r>
                      <a:endParaRPr lang="en-US"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fontAlgn="auto">
                        <a:lnSpc>
                          <a:spcPct val="100000"/>
                        </a:lnSpc>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①内容:公民向决策机关反映意见、提出建议。②特点:决策前;主体是公民;自下而上。③方式:电话、信函、传真、电子邮件、新闻媒体等。④意义(作用):信息是决策的基础,民意是正确决策的重要信息资源;拓宽民意反映渠道,是决策机关科学决策的重要前提。</a:t>
                      </a:r>
                      <a:endParaRPr lang="en-US"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r h="2007870">
                <a:tc vMerge="1">
                  <a:txBody>
                    <a:bodyPr vert="horz" wrap="square"/>
                    <a:lstStyle/>
                    <a:p/>
                  </a:txBody>
                  <a:tcP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tcPr>
                </a:tc>
                <a:tc>
                  <a:txBody>
                    <a:bodyPr vert="horz" wrap="square"/>
                    <a:lstStyle/>
                    <a:p>
                      <a:pPr indent="0" fontAlgn="auto">
                        <a:lnSpc>
                          <a:spcPct val="100000"/>
                        </a:lnSpc>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专家咨询制度(决策机关→专家→决策机关)</a:t>
                      </a:r>
                      <a:endParaRPr lang="en-US"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fontAlgn="auto">
                        <a:lnSpc>
                          <a:spcPct val="100000"/>
                        </a:lnSpc>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①内容:专家学者利用自己掌握的专业知识、相关信息等,对专业性、技术性较强的重大事项进行分析论证。②特点:决策前;主体是专家学者。③方式:论证会、座谈会等。④意义(作用):听取专家的意见,集中学者的智慧,有利于提高决策的科学性。</a:t>
                      </a:r>
                      <a:endParaRPr lang="en-US"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bl>
          </a:graphicData>
        </a:graphic>
      </p:graphicFrame>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6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graphicFrame>
        <p:nvGraphicFramePr>
          <p:cNvPr id="4" name="表格 3"/>
          <p:cNvGraphicFramePr>
            <a:graphicFrameLocks noGrp="1"/>
          </p:cNvGraphicFramePr>
          <p:nvPr>
            <p:custDataLst>
              <p:tags r:id="rId3"/>
            </p:custDataLst>
          </p:nvPr>
        </p:nvGraphicFramePr>
        <p:xfrm>
          <a:off x="167640" y="100965"/>
          <a:ext cx="11824335" cy="6583680"/>
        </p:xfrm>
        <a:graphic>
          <a:graphicData uri="http://schemas.openxmlformats.org/drawingml/2006/table">
            <a:tbl>
              <a:tblPr firstRow="1" bandRow="1">
                <a:tableStyleId>{5940675A-B579-460E-94D1-54222C63F5DA}</a:tableStyleId>
              </a:tblPr>
              <a:tblGrid>
                <a:gridCol w="415290"/>
                <a:gridCol w="2249170"/>
                <a:gridCol w="9159875"/>
              </a:tblGrid>
              <a:tr h="3020695">
                <a:tc rowSpan="2">
                  <a:txBody>
                    <a:bodyPr vert="horz" wrap="square"/>
                    <a:lstStyle/>
                    <a:p>
                      <a:pPr indent="0" fontAlgn="auto">
                        <a:lnSpc>
                          <a:spcPct val="150000"/>
                        </a:lnSpc>
                        <a:buNone/>
                      </a:pPr>
                      <a:r>
                        <a:rPr lang="zh-CN"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直接</a:t>
                      </a:r>
                      <a:endParaRPr lang="zh-CN"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重大事项社会公示制度(决策机关→公民→决策机关)</a:t>
                      </a:r>
                      <a:endParaRPr lang="en-US"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①内容:决策机关将涉及公共利益的重大事项进行公示,公民在了解有关内容后发表意见,提出建议。</a:t>
                      </a:r>
                      <a:endPar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pPr indent="0"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②特点:决策草案形成后;自上而下。</a:t>
                      </a:r>
                      <a:endPar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pPr indent="0"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③方式:公示。</a:t>
                      </a:r>
                      <a:endPar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pPr indent="0"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④意义(作用):公民享有对涉及公共利益的决策的知情权,这是公民参与民主决策的前提和基础;公示有利于提高决策透明度和公民参与度。</a:t>
                      </a:r>
                      <a:endParaRPr lang="en-US"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r h="3291840">
                <a:tc vMerge="1">
                  <a:txBody>
                    <a:bodyPr vert="horz" wrap="square"/>
                    <a:lstStyle/>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社会听证制度(决策机关→公民→决策机关)</a:t>
                      </a:r>
                      <a:endParaRPr lang="en-US"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①内容:决策部门对与公众利益密切相关的重大事项举行听证会,在听证会上,公民充分发表意见、提出建议。</a:t>
                      </a:r>
                      <a:endPar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pPr indent="0"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②特点:正式决策前。</a:t>
                      </a:r>
                      <a:endPar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pPr indent="0"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③方式:听证会。</a:t>
                      </a:r>
                      <a:endPar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pPr indent="0"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④意义(作用):可以帮助决策机关发现拟订的方案中存在的问题,并加以修正、完善;听证于民是为了决策利民。</a:t>
                      </a:r>
                      <a:endParaRPr lang="en-US"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bl>
          </a:graphicData>
        </a:graphic>
      </p:graphicFrame>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6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标题 2"/>
          <p:cNvSpPr>
            <a:spLocks noGrp="1"/>
          </p:cNvSpPr>
          <p:nvPr>
            <p:ph type="title"/>
            <p:custDataLst>
              <p:tags r:id="rId3"/>
            </p:custDataLst>
          </p:nvPr>
        </p:nvSpPr>
        <p:spPr>
          <a:xfrm>
            <a:off x="314960" y="156845"/>
            <a:ext cx="11552555" cy="6539230"/>
          </a:xfrm>
        </p:spPr>
        <p:txBody>
          <a:bodyPr wrap="square"/>
          <a:lstStyle/>
          <a:p>
            <a:pPr fontAlgn="auto">
              <a:lnSpc>
                <a:spcPct val="150000"/>
              </a:lnSpc>
            </a:pPr>
            <a:r>
              <a:rPr lang="zh-CN" altLang="en-US" sz="2800" b="0">
                <a:latin typeface="微软雅黑" panose="020b0503020204020204" pitchFamily="34" charset="-122"/>
                <a:ea typeface="微软雅黑" panose="020b0503020204020204" pitchFamily="34" charset="-122"/>
                <a:cs typeface="微软雅黑" panose="020b0503020204020204" pitchFamily="34" charset="-122"/>
              </a:rPr>
              <a:t>(2)意义。</a:t>
            </a:r>
            <a:br>
              <a:rPr lang="zh-CN" altLang="en-US" sz="28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2800" b="0">
                <a:latin typeface="微软雅黑" panose="020b0503020204020204" pitchFamily="34" charset="-122"/>
                <a:ea typeface="微软雅黑" panose="020b0503020204020204" pitchFamily="34" charset="-122"/>
                <a:cs typeface="微软雅黑" panose="020b0503020204020204" pitchFamily="34" charset="-122"/>
              </a:rPr>
              <a:t>      对决策机关:①有利于决策充分反映民意,体现决策的民主性;②有利于决策广泛集中民智,增强决策的科学性。</a:t>
            </a:r>
            <a:br>
              <a:rPr lang="zh-CN" altLang="en-US" sz="28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2800" b="0">
                <a:latin typeface="微软雅黑" panose="020b0503020204020204" pitchFamily="34" charset="-122"/>
                <a:ea typeface="微软雅黑" panose="020b0503020204020204" pitchFamily="34" charset="-122"/>
                <a:cs typeface="微软雅黑" panose="020b0503020204020204" pitchFamily="34" charset="-122"/>
              </a:rPr>
              <a:t>      对公民:①有利于促进公民对决策的理解,推动决策的实施;②有利于提高公民参与公共事务的热情和信心,增强公民的社会责任感。</a:t>
            </a:r>
            <a:br>
              <a:rPr lang="zh-CN" altLang="en-US" sz="28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2800" b="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特别提醒 </a:t>
            </a:r>
            <a:br>
              <a:rPr lang="zh-CN" altLang="en-US" sz="2800" b="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br>
            <a:r>
              <a:rPr lang="zh-CN" altLang="en-US" sz="2800" b="0">
                <a:latin typeface="微软雅黑" panose="020b0503020204020204" pitchFamily="34" charset="-122"/>
                <a:ea typeface="微软雅黑" panose="020b0503020204020204" pitchFamily="34" charset="-122"/>
                <a:cs typeface="微软雅黑" panose="020b0503020204020204" pitchFamily="34" charset="-122"/>
              </a:rPr>
              <a:t>①参与民主决策≠享有决策权,决策权属于决策机关。</a:t>
            </a:r>
            <a:br>
              <a:rPr lang="zh-CN" altLang="en-US" sz="28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2800" b="0">
                <a:latin typeface="微软雅黑" panose="020b0503020204020204" pitchFamily="34" charset="-122"/>
                <a:ea typeface="微软雅黑" panose="020b0503020204020204" pitchFamily="34" charset="-122"/>
                <a:cs typeface="微软雅黑" panose="020b0503020204020204" pitchFamily="34" charset="-122"/>
              </a:rPr>
              <a:t>②社情民意反映制度、专家咨询制度、社会听证制度适用于作出决策前;重大事项社会公示制度适用于决策形成草案后。</a:t>
            </a:r>
            <a:br>
              <a:rPr lang="zh-CN" altLang="en-US" sz="28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2800" b="0">
                <a:latin typeface="微软雅黑" panose="020b0503020204020204" pitchFamily="34" charset="-122"/>
                <a:ea typeface="微软雅黑" panose="020b0503020204020204" pitchFamily="34" charset="-122"/>
                <a:cs typeface="微软雅黑" panose="020b0503020204020204" pitchFamily="34" charset="-122"/>
              </a:rPr>
              <a:t>③公民参与人大开门立法的过程,也属于参与民主决策。</a:t>
            </a:r>
            <a:endParaRPr lang="zh-CN" altLang="en-US" sz="2800" b="0">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7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标题 2"/>
          <p:cNvSpPr>
            <a:spLocks noGrp="1"/>
          </p:cNvSpPr>
          <p:nvPr>
            <p:ph type="title"/>
            <p:custDataLst>
              <p:tags r:id="rId3"/>
            </p:custDataLst>
          </p:nvPr>
        </p:nvSpPr>
        <p:spPr>
          <a:xfrm>
            <a:off x="138430" y="48895"/>
            <a:ext cx="11863070" cy="6724015"/>
          </a:xfrm>
        </p:spPr>
        <p:txBody>
          <a:bodyPr wrap="square"/>
          <a:lstStyle/>
          <a:p>
            <a:pPr fontAlgn="auto">
              <a:lnSpc>
                <a:spcPct val="150000"/>
              </a:lnSpc>
            </a:pPr>
            <a:r>
              <a:rPr lang="zh-CN" altLang="en-US" sz="3600" b="0">
                <a:latin typeface="微软雅黑" panose="020b0503020204020204" pitchFamily="34" charset="-122"/>
                <a:ea typeface="微软雅黑" panose="020b0503020204020204" pitchFamily="34" charset="-122"/>
                <a:cs typeface="微软雅黑" panose="020b0503020204020204" pitchFamily="34" charset="-122"/>
              </a:rPr>
              <a:t>【例题】1.政府权力的行使包括决策、执行、监督环节。政府必须审慎行使权力，坚持民主决策。以下有利于政府实现民主决策的是</a:t>
            </a:r>
            <a:br>
              <a:rPr lang="zh-CN" altLang="en-US" sz="36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3600" b="0">
                <a:latin typeface="微软雅黑" panose="020b0503020204020204" pitchFamily="34" charset="-122"/>
                <a:ea typeface="微软雅黑" panose="020b0503020204020204" pitchFamily="34" charset="-122"/>
                <a:cs typeface="微软雅黑" panose="020b0503020204020204" pitchFamily="34" charset="-122"/>
              </a:rPr>
              <a:t>①不断完善政府决策信息和智力支持系统</a:t>
            </a:r>
            <a:br>
              <a:rPr lang="zh-CN" altLang="en-US" sz="36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3600" b="0">
                <a:latin typeface="微软雅黑" panose="020b0503020204020204" pitchFamily="34" charset="-122"/>
                <a:ea typeface="微软雅黑" panose="020b0503020204020204" pitchFamily="34" charset="-122"/>
                <a:cs typeface="微软雅黑" panose="020b0503020204020204" pitchFamily="34" charset="-122"/>
              </a:rPr>
              <a:t>②增强政府决策透明度和公众参与度</a:t>
            </a:r>
            <a:br>
              <a:rPr lang="zh-CN" altLang="en-US" sz="36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3600" b="0">
                <a:latin typeface="微软雅黑" panose="020b0503020204020204" pitchFamily="34" charset="-122"/>
                <a:ea typeface="微软雅黑" panose="020b0503020204020204" pitchFamily="34" charset="-122"/>
                <a:cs typeface="微软雅黑" panose="020b0503020204020204" pitchFamily="34" charset="-122"/>
              </a:rPr>
              <a:t>③坚持决策的内容符合法律的规定和要求</a:t>
            </a:r>
            <a:br>
              <a:rPr lang="zh-CN" altLang="en-US" sz="36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3600" b="0">
                <a:latin typeface="微软雅黑" panose="020b0503020204020204" pitchFamily="34" charset="-122"/>
                <a:ea typeface="微软雅黑" panose="020b0503020204020204" pitchFamily="34" charset="-122"/>
                <a:cs typeface="微软雅黑" panose="020b0503020204020204" pitchFamily="34" charset="-122"/>
              </a:rPr>
              <a:t>④建立健全决策问责和纠错制度</a:t>
            </a:r>
            <a:br>
              <a:rPr lang="zh-CN" altLang="en-US" sz="36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3600" b="0">
                <a:latin typeface="微软雅黑" panose="020b0503020204020204" pitchFamily="34" charset="-122"/>
                <a:ea typeface="微软雅黑" panose="020b0503020204020204" pitchFamily="34" charset="-122"/>
                <a:cs typeface="微软雅黑" panose="020b0503020204020204" pitchFamily="34" charset="-122"/>
              </a:rPr>
              <a:t>A．①②  B．②④  C．①③  D．③④</a:t>
            </a:r>
            <a:endParaRPr lang="zh-CN" altLang="en-US" sz="3600" b="0">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 name="矩形 1"/>
          <p:cNvSpPr/>
          <p:nvPr>
            <p:custDataLst>
              <p:tags r:id="rId4"/>
            </p:custDataLst>
          </p:nvPr>
        </p:nvSpPr>
        <p:spPr>
          <a:xfrm>
            <a:off x="11158220" y="5299710"/>
            <a:ext cx="843280" cy="1198880"/>
          </a:xfrm>
          <a:prstGeom prst="rect">
            <a:avLst/>
          </a:prstGeom>
          <a:noFill/>
          <a:ln>
            <a:noFill/>
          </a:ln>
        </p:spPr>
        <p:txBody>
          <a:bodyPr wrap="none" rtlCol="0" anchor="t">
            <a:spAutoFit/>
          </a:bodyPr>
          <a:lstStyle/>
          <a:p>
            <a:pPr algn="ctr"/>
            <a:r>
              <a:rPr lang="en-US" altLang="zh-CN" sz="7200" b="1">
                <a:solidFill>
                  <a:srgbClr val="FF0000"/>
                </a:solidFill>
                <a:effectLst>
                  <a:innerShdw blurRad="63500" dist="50800" dir="13500000">
                    <a:srgbClr val="000000">
                      <a:alpha val="50000"/>
                    </a:srgbClr>
                  </a:innerShdw>
                </a:effectLst>
              </a:rPr>
              <a:t>B</a:t>
            </a:r>
            <a:endParaRPr lang="en-US" altLang="zh-CN" sz="7200" b="1">
              <a:solidFill>
                <a:srgbClr val="FF0000"/>
              </a:solidFill>
              <a:effectLst>
                <a:innerShdw blurRad="63500" dist="50800" dir="13500000">
                  <a:srgbClr val="000000">
                    <a:alpha val="50000"/>
                  </a:srgbClr>
                </a:innerShdw>
              </a:effectLst>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8" presetClass="entr" presetSubtype="16" fill="hold" grpId="0" nodeType="clickEffect">
                                  <p:stCondLst>
                                    <p:cond delay="0"/>
                                  </p:stCondLst>
                                  <p:childTnLst>
                                    <p:set>
                                      <p:cBhvr>
                                        <p:cTn id="6" dur="500" fill="hold">
                                          <p:stCondLst>
                                            <p:cond delay="0"/>
                                          </p:stCondLst>
                                        </p:cTn>
                                        <p:tgtEl>
                                          <p:spTgt spid="2"/>
                                        </p:tgtEl>
                                        <p:attrNameLst>
                                          <p:attrName>style.visibility</p:attrName>
                                        </p:attrNameLst>
                                      </p:cBhvr>
                                      <p:to>
                                        <p:strVal val="visible"/>
                                      </p:to>
                                    </p:set>
                                    <p:animEffect transition="in" filter="diamond(i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标题 2"/>
          <p:cNvSpPr>
            <a:spLocks noGrp="1"/>
          </p:cNvSpPr>
          <p:nvPr>
            <p:ph type="title"/>
            <p:custDataLst>
              <p:tags r:id="rId3"/>
            </p:custDataLst>
          </p:nvPr>
        </p:nvSpPr>
        <p:spPr>
          <a:xfrm>
            <a:off x="177800" y="59690"/>
            <a:ext cx="11824335" cy="6724015"/>
          </a:xfrm>
        </p:spPr>
        <p:txBody>
          <a:bodyPr wrap="square"/>
          <a:lstStyle/>
          <a:p>
            <a:pPr fontAlgn="auto">
              <a:lnSpc>
                <a:spcPct val="150000"/>
              </a:lnSpc>
            </a:pPr>
            <a:r>
              <a:rPr lang="zh-CN" altLang="en-US" sz="3200" b="0">
                <a:latin typeface="微软雅黑" panose="020b0503020204020204" pitchFamily="34" charset="-122"/>
                <a:ea typeface="微软雅黑" panose="020b0503020204020204" pitchFamily="34" charset="-122"/>
                <a:cs typeface="微软雅黑" panose="020b0503020204020204" pitchFamily="34" charset="-122"/>
              </a:rPr>
              <a:t>【例题】国家环保部经过 20 多次修改完成了《环境空气质量标准(征求意见稿)》，正式向各部委、 地方环保部门等 215 家单位发函征求意见，并通过网站两次向社会公开征求意见。这样做</a:t>
            </a:r>
            <a:br>
              <a:rPr lang="zh-CN" altLang="en-US" sz="32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3200" b="0">
                <a:latin typeface="微软雅黑" panose="020b0503020204020204" pitchFamily="34" charset="-122"/>
                <a:ea typeface="微软雅黑" panose="020b0503020204020204" pitchFamily="34" charset="-122"/>
                <a:cs typeface="微软雅黑" panose="020b0503020204020204" pitchFamily="34" charset="-122"/>
              </a:rPr>
              <a:t>①体现了公民通过重大事项社会公示制度参与民主决策   </a:t>
            </a:r>
            <a:br>
              <a:rPr lang="zh-CN" altLang="en-US" sz="32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3200" b="0">
                <a:latin typeface="微软雅黑" panose="020b0503020204020204" pitchFamily="34" charset="-122"/>
                <a:ea typeface="微软雅黑" panose="020b0503020204020204" pitchFamily="34" charset="-122"/>
                <a:cs typeface="微软雅黑" panose="020b0503020204020204" pitchFamily="34" charset="-122"/>
              </a:rPr>
              <a:t>②坚持了从群众中来到群众中去的工作方法　</a:t>
            </a:r>
            <a:br>
              <a:rPr lang="zh-CN" altLang="en-US" sz="32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3200" b="0">
                <a:latin typeface="微软雅黑" panose="020b0503020204020204" pitchFamily="34" charset="-122"/>
                <a:ea typeface="微软雅黑" panose="020b0503020204020204" pitchFamily="34" charset="-122"/>
                <a:cs typeface="微软雅黑" panose="020b0503020204020204" pitchFamily="34" charset="-122"/>
              </a:rPr>
              <a:t>③有利于提高政府依法执政水平　</a:t>
            </a:r>
            <a:br>
              <a:rPr lang="zh-CN" altLang="en-US" sz="32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3200" b="0">
                <a:latin typeface="微软雅黑" panose="020b0503020204020204" pitchFamily="34" charset="-122"/>
                <a:ea typeface="微软雅黑" panose="020b0503020204020204" pitchFamily="34" charset="-122"/>
                <a:cs typeface="微软雅黑" panose="020b0503020204020204" pitchFamily="34" charset="-122"/>
              </a:rPr>
              <a:t>④能够保证公民通过网络渠道有序参与民主监督</a:t>
            </a:r>
            <a:br>
              <a:rPr lang="zh-CN" altLang="en-US" sz="32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3200" b="0">
                <a:latin typeface="微软雅黑" panose="020b0503020204020204" pitchFamily="34" charset="-122"/>
                <a:ea typeface="微软雅黑" panose="020b0503020204020204" pitchFamily="34" charset="-122"/>
                <a:cs typeface="微软雅黑" panose="020b0503020204020204" pitchFamily="34" charset="-122"/>
              </a:rPr>
              <a:t>A．①②     B．②③     C．①③	  D．②④</a:t>
            </a:r>
            <a:endParaRPr lang="zh-CN" altLang="en-US" sz="3200" b="0">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 name="矩形 1"/>
          <p:cNvSpPr/>
          <p:nvPr>
            <p:custDataLst>
              <p:tags r:id="rId4"/>
            </p:custDataLst>
          </p:nvPr>
        </p:nvSpPr>
        <p:spPr>
          <a:xfrm>
            <a:off x="11158220" y="5299710"/>
            <a:ext cx="843280" cy="1198880"/>
          </a:xfrm>
          <a:prstGeom prst="rect">
            <a:avLst/>
          </a:prstGeom>
          <a:noFill/>
          <a:ln>
            <a:noFill/>
          </a:ln>
        </p:spPr>
        <p:txBody>
          <a:bodyPr wrap="none" rtlCol="0" anchor="t">
            <a:spAutoFit/>
          </a:bodyPr>
          <a:lstStyle/>
          <a:p>
            <a:pPr algn="ctr"/>
            <a:r>
              <a:rPr lang="en-US" altLang="zh-CN" sz="7200" b="1">
                <a:solidFill>
                  <a:srgbClr val="FF0000"/>
                </a:solidFill>
                <a:effectLst>
                  <a:innerShdw blurRad="63500" dist="50800" dir="13500000">
                    <a:srgbClr val="000000">
                      <a:alpha val="50000"/>
                    </a:srgbClr>
                  </a:innerShdw>
                </a:effectLst>
              </a:rPr>
              <a:t>A</a:t>
            </a:r>
            <a:endParaRPr lang="en-US" altLang="zh-CN" sz="7200" b="1">
              <a:solidFill>
                <a:srgbClr val="FF0000"/>
              </a:solidFill>
              <a:effectLst>
                <a:innerShdw blurRad="63500" dist="50800" dir="13500000">
                  <a:srgbClr val="000000">
                    <a:alpha val="50000"/>
                  </a:srgbClr>
                </a:innerShdw>
              </a:effectLst>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8" presetClass="entr" presetSubtype="16" fill="hold" grpId="0" nodeType="clickEffect">
                                  <p:stCondLst>
                                    <p:cond delay="0"/>
                                  </p:stCondLst>
                                  <p:childTnLst>
                                    <p:set>
                                      <p:cBhvr>
                                        <p:cTn id="6" dur="500" fill="hold">
                                          <p:stCondLst>
                                            <p:cond delay="0"/>
                                          </p:stCondLst>
                                        </p:cTn>
                                        <p:tgtEl>
                                          <p:spTgt spid="2"/>
                                        </p:tgtEl>
                                        <p:attrNameLst>
                                          <p:attrName>style.visibility</p:attrName>
                                        </p:attrNameLst>
                                      </p:cBhvr>
                                      <p:to>
                                        <p:strVal val="visible"/>
                                      </p:to>
                                    </p:set>
                                    <p:animEffect transition="in" filter="diamond(i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标题 2"/>
          <p:cNvSpPr>
            <a:spLocks noGrp="1"/>
          </p:cNvSpPr>
          <p:nvPr>
            <p:ph type="title"/>
            <p:custDataLst>
              <p:tags r:id="rId3"/>
            </p:custDataLst>
          </p:nvPr>
        </p:nvSpPr>
        <p:spPr>
          <a:xfrm>
            <a:off x="177800" y="156845"/>
            <a:ext cx="11824335" cy="4507865"/>
          </a:xfrm>
        </p:spPr>
        <p:txBody>
          <a:bodyPr wrap="square"/>
          <a:lstStyle/>
          <a:p>
            <a:pPr fontAlgn="auto">
              <a:lnSpc>
                <a:spcPct val="150000"/>
              </a:lnSpc>
            </a:pPr>
            <a:r>
              <a:rPr lang="zh-CN" altLang="en-US" sz="3200" b="0">
                <a:latin typeface="微软雅黑" panose="020b0503020204020204" pitchFamily="34" charset="-122"/>
                <a:ea typeface="微软雅黑" panose="020b0503020204020204" pitchFamily="34" charset="-122"/>
                <a:cs typeface="微软雅黑" panose="020b0503020204020204" pitchFamily="34" charset="-122"/>
              </a:rPr>
              <a:t>【例题】真正有效的改革方案不是少数人拍脑袋能找到，改革须问计于民。这是因为</a:t>
            </a:r>
            <a:br>
              <a:rPr lang="zh-CN" altLang="en-US" sz="32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3200" b="0">
                <a:latin typeface="微软雅黑" panose="020b0503020204020204" pitchFamily="34" charset="-122"/>
                <a:ea typeface="微软雅黑" panose="020b0503020204020204" pitchFamily="34" charset="-122"/>
                <a:cs typeface="微软雅黑" panose="020b0503020204020204" pitchFamily="34" charset="-122"/>
              </a:rPr>
              <a:t>A.民意是正确决策的重要信息资源           </a:t>
            </a:r>
            <a:br>
              <a:rPr lang="zh-CN" altLang="en-US" sz="32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3200" b="0">
                <a:latin typeface="微软雅黑" panose="020b0503020204020204" pitchFamily="34" charset="-122"/>
                <a:ea typeface="微软雅黑" panose="020b0503020204020204" pitchFamily="34" charset="-122"/>
                <a:cs typeface="微软雅黑" panose="020b0503020204020204" pitchFamily="34" charset="-122"/>
              </a:rPr>
              <a:t>B.知情权是公民参与民主决策的前提</a:t>
            </a:r>
            <a:br>
              <a:rPr lang="zh-CN" altLang="en-US" sz="32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3200" b="0">
                <a:latin typeface="微软雅黑" panose="020b0503020204020204" pitchFamily="34" charset="-122"/>
                <a:ea typeface="微软雅黑" panose="020b0503020204020204" pitchFamily="34" charset="-122"/>
                <a:cs typeface="微软雅黑" panose="020b0503020204020204" pitchFamily="34" charset="-122"/>
              </a:rPr>
              <a:t>C.公民的参与度决定决策的科学性           </a:t>
            </a:r>
            <a:br>
              <a:rPr lang="zh-CN" altLang="en-US" sz="32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3200" b="0">
                <a:latin typeface="微软雅黑" panose="020b0503020204020204" pitchFamily="34" charset="-122"/>
                <a:ea typeface="微软雅黑" panose="020b0503020204020204" pitchFamily="34" charset="-122"/>
                <a:cs typeface="微软雅黑" panose="020b0503020204020204" pitchFamily="34" charset="-122"/>
              </a:rPr>
              <a:t>D.参政议政是我国公民基本政治权利</a:t>
            </a:r>
            <a:endParaRPr lang="zh-CN" altLang="en-US" sz="3200" b="0">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 name="矩形 1"/>
          <p:cNvSpPr/>
          <p:nvPr>
            <p:custDataLst>
              <p:tags r:id="rId4"/>
            </p:custDataLst>
          </p:nvPr>
        </p:nvSpPr>
        <p:spPr>
          <a:xfrm>
            <a:off x="11158220" y="5299710"/>
            <a:ext cx="843280" cy="1198880"/>
          </a:xfrm>
          <a:prstGeom prst="rect">
            <a:avLst/>
          </a:prstGeom>
          <a:noFill/>
          <a:ln>
            <a:noFill/>
          </a:ln>
        </p:spPr>
        <p:txBody>
          <a:bodyPr wrap="none" rtlCol="0" anchor="t">
            <a:spAutoFit/>
          </a:bodyPr>
          <a:lstStyle/>
          <a:p>
            <a:pPr algn="ctr"/>
            <a:r>
              <a:rPr lang="en-US" altLang="zh-CN" sz="7200" b="1">
                <a:solidFill>
                  <a:srgbClr val="FF0000"/>
                </a:solidFill>
                <a:effectLst>
                  <a:innerShdw blurRad="63500" dist="50800" dir="13500000">
                    <a:srgbClr val="000000">
                      <a:alpha val="50000"/>
                    </a:srgbClr>
                  </a:innerShdw>
                </a:effectLst>
              </a:rPr>
              <a:t>A</a:t>
            </a:r>
            <a:endParaRPr lang="en-US" altLang="zh-CN" sz="7200" b="1">
              <a:solidFill>
                <a:srgbClr val="FF0000"/>
              </a:solidFill>
              <a:effectLst>
                <a:innerShdw blurRad="63500" dist="50800" dir="13500000">
                  <a:srgbClr val="000000">
                    <a:alpha val="50000"/>
                  </a:srgbClr>
                </a:innerShdw>
              </a:effectLst>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8" presetClass="entr" presetSubtype="16" fill="hold" grpId="0" nodeType="clickEffect">
                                  <p:stCondLst>
                                    <p:cond delay="0"/>
                                  </p:stCondLst>
                                  <p:childTnLst>
                                    <p:set>
                                      <p:cBhvr>
                                        <p:cTn id="6" dur="500" fill="hold">
                                          <p:stCondLst>
                                            <p:cond delay="0"/>
                                          </p:stCondLst>
                                        </p:cTn>
                                        <p:tgtEl>
                                          <p:spTgt spid="2"/>
                                        </p:tgtEl>
                                        <p:attrNameLst>
                                          <p:attrName>style.visibility</p:attrName>
                                        </p:attrNameLst>
                                      </p:cBhvr>
                                      <p:to>
                                        <p:strVal val="visible"/>
                                      </p:to>
                                    </p:set>
                                    <p:animEffect transition="in" filter="diamond(i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标题 2"/>
          <p:cNvSpPr>
            <a:spLocks noGrp="1"/>
          </p:cNvSpPr>
          <p:nvPr>
            <p:ph type="title"/>
            <p:custDataLst>
              <p:tags r:id="rId3"/>
            </p:custDataLst>
          </p:nvPr>
        </p:nvSpPr>
        <p:spPr>
          <a:xfrm>
            <a:off x="177800" y="156845"/>
            <a:ext cx="11824335" cy="6477635"/>
          </a:xfrm>
        </p:spPr>
        <p:txBody>
          <a:bodyPr wrap="square"/>
          <a:lstStyle/>
          <a:p>
            <a:pPr fontAlgn="auto">
              <a:lnSpc>
                <a:spcPct val="100000"/>
              </a:lnSpc>
            </a:pPr>
            <a:r>
              <a:rPr lang="zh-CN" altLang="en-US" sz="3200" b="0">
                <a:latin typeface="微软雅黑" panose="020b0503020204020204" pitchFamily="34" charset="-122"/>
                <a:ea typeface="微软雅黑" panose="020b0503020204020204" pitchFamily="34" charset="-122"/>
                <a:cs typeface="微软雅黑" panose="020b0503020204020204" pitchFamily="34" charset="-122"/>
              </a:rPr>
              <a:t>【例题】2013年10月21日，北京市高考改革方案向社会公布：明年起北京市高考将调整志愿设计及投档方式，本科每批次第一志愿调整为两所平行的学校。北京市从2016年开始，高考语文（文理同卷）分值由150分增为180分，文、理科综合分值由300分增至320分。英语考试将实行社会化考试，一年两次考试，学生可多次参加，满分为100分，降低50分。从10月21日起至10月28日向社会公开征求意见。北京市高考改革方案向社会公开征求意见 </a:t>
            </a:r>
            <a:br>
              <a:rPr lang="zh-CN" altLang="en-US" sz="32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3200" b="0">
                <a:latin typeface="微软雅黑" panose="020b0503020204020204" pitchFamily="34" charset="-122"/>
                <a:ea typeface="微软雅黑" panose="020b0503020204020204" pitchFamily="34" charset="-122"/>
                <a:cs typeface="微软雅黑" panose="020b0503020204020204" pitchFamily="34" charset="-122"/>
              </a:rPr>
              <a:t>①这是公民通过社情民意反映制度参与民主决策</a:t>
            </a:r>
            <a:br>
              <a:rPr lang="zh-CN" altLang="en-US" sz="32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3200" b="0">
                <a:latin typeface="微软雅黑" panose="020b0503020204020204" pitchFamily="34" charset="-122"/>
                <a:ea typeface="微软雅黑" panose="020b0503020204020204" pitchFamily="34" charset="-122"/>
                <a:cs typeface="微软雅黑" panose="020b0503020204020204" pitchFamily="34" charset="-122"/>
              </a:rPr>
              <a:t>②这是公民通过重大事项社会公示制度参与民主决策 </a:t>
            </a:r>
            <a:br>
              <a:rPr lang="zh-CN" altLang="en-US" sz="32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3200" b="0">
                <a:latin typeface="微软雅黑" panose="020b0503020204020204" pitchFamily="34" charset="-122"/>
                <a:ea typeface="微软雅黑" panose="020b0503020204020204" pitchFamily="34" charset="-122"/>
                <a:cs typeface="微软雅黑" panose="020b0503020204020204" pitchFamily="34" charset="-122"/>
              </a:rPr>
              <a:t>③尊重了公民的知情权，增强了决策透明度和公民参与度</a:t>
            </a:r>
            <a:br>
              <a:rPr lang="zh-CN" altLang="en-US" sz="32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3200" b="0">
                <a:latin typeface="微软雅黑" panose="020b0503020204020204" pitchFamily="34" charset="-122"/>
                <a:ea typeface="微软雅黑" panose="020b0503020204020204" pitchFamily="34" charset="-122"/>
                <a:cs typeface="微软雅黑" panose="020b0503020204020204" pitchFamily="34" charset="-122"/>
              </a:rPr>
              <a:t>④充分发挥了公民的决策权，促进了决策的民主化科学化</a:t>
            </a:r>
            <a:br>
              <a:rPr lang="zh-CN" altLang="en-US" sz="32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3200" b="0">
                <a:latin typeface="微软雅黑" panose="020b0503020204020204" pitchFamily="34" charset="-122"/>
                <a:ea typeface="微软雅黑" panose="020b0503020204020204" pitchFamily="34" charset="-122"/>
                <a:cs typeface="微软雅黑" panose="020b0503020204020204" pitchFamily="34" charset="-122"/>
              </a:rPr>
              <a:t>A.①③        B.①④        C.②③        D.②④</a:t>
            </a:r>
            <a:endParaRPr lang="zh-CN" altLang="en-US" sz="3200" b="0">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 name="矩形 1"/>
          <p:cNvSpPr/>
          <p:nvPr>
            <p:custDataLst>
              <p:tags r:id="rId4"/>
            </p:custDataLst>
          </p:nvPr>
        </p:nvSpPr>
        <p:spPr>
          <a:xfrm>
            <a:off x="11158220" y="5299710"/>
            <a:ext cx="843280" cy="1198880"/>
          </a:xfrm>
          <a:prstGeom prst="rect">
            <a:avLst/>
          </a:prstGeom>
          <a:noFill/>
          <a:ln>
            <a:noFill/>
          </a:ln>
        </p:spPr>
        <p:txBody>
          <a:bodyPr wrap="none" rtlCol="0" anchor="t">
            <a:spAutoFit/>
          </a:bodyPr>
          <a:lstStyle/>
          <a:p>
            <a:pPr algn="ctr"/>
            <a:r>
              <a:rPr lang="en-US" altLang="zh-CN" sz="7200" b="1">
                <a:solidFill>
                  <a:srgbClr val="FF0000"/>
                </a:solidFill>
                <a:effectLst>
                  <a:innerShdw blurRad="63500" dist="50800" dir="13500000">
                    <a:srgbClr val="000000">
                      <a:alpha val="50000"/>
                    </a:srgbClr>
                  </a:innerShdw>
                </a:effectLst>
              </a:rPr>
              <a:t>C</a:t>
            </a:r>
            <a:endParaRPr lang="en-US" altLang="zh-CN" sz="7200" b="1">
              <a:solidFill>
                <a:srgbClr val="FF0000"/>
              </a:solidFill>
              <a:effectLst>
                <a:innerShdw blurRad="63500" dist="50800" dir="13500000">
                  <a:srgbClr val="000000">
                    <a:alpha val="50000"/>
                  </a:srgbClr>
                </a:innerShdw>
              </a:effectLst>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8" presetClass="entr" presetSubtype="16" fill="hold" grpId="0" nodeType="clickEffect">
                                  <p:stCondLst>
                                    <p:cond delay="0"/>
                                  </p:stCondLst>
                                  <p:childTnLst>
                                    <p:set>
                                      <p:cBhvr>
                                        <p:cTn id="6" dur="500" fill="hold">
                                          <p:stCondLst>
                                            <p:cond delay="0"/>
                                          </p:stCondLst>
                                        </p:cTn>
                                        <p:tgtEl>
                                          <p:spTgt spid="2"/>
                                        </p:tgtEl>
                                        <p:attrNameLst>
                                          <p:attrName>style.visibility</p:attrName>
                                        </p:attrNameLst>
                                      </p:cBhvr>
                                      <p:to>
                                        <p:strVal val="visible"/>
                                      </p:to>
                                    </p:set>
                                    <p:animEffect transition="in" filter="diamond(i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标题 2"/>
          <p:cNvSpPr>
            <a:spLocks noGrp="1"/>
          </p:cNvSpPr>
          <p:nvPr>
            <p:ph type="title"/>
            <p:custDataLst>
              <p:tags r:id="rId3"/>
            </p:custDataLst>
          </p:nvPr>
        </p:nvSpPr>
        <p:spPr>
          <a:xfrm>
            <a:off x="177800" y="156845"/>
            <a:ext cx="11824335" cy="5062220"/>
          </a:xfrm>
        </p:spPr>
        <p:txBody>
          <a:bodyPr wrap="square"/>
          <a:lstStyle/>
          <a:p>
            <a:pPr fontAlgn="auto">
              <a:lnSpc>
                <a:spcPct val="100000"/>
              </a:lnSpc>
            </a:pPr>
            <a:r>
              <a:rPr lang="zh-CN" altLang="en-US" sz="3600" b="0">
                <a:latin typeface="微软雅黑" panose="020b0503020204020204" pitchFamily="34" charset="-122"/>
                <a:ea typeface="微软雅黑" panose="020b0503020204020204" pitchFamily="34" charset="-122"/>
                <a:cs typeface="微软雅黑" panose="020b0503020204020204" pitchFamily="34" charset="-122"/>
              </a:rPr>
              <a:t>【例题】2011年8月30日，中国人大网全文公布了《中华人民共和国刑事诉讼法修正案（草案）》，并向社会公开征集意见。社会各界人士可以将意见寄送全国人大常委会法制工作委员会，也可以直接登录中国人大网提出意见。这是公民通过____参与民主决策。（ ）</a:t>
            </a:r>
            <a:br>
              <a:rPr lang="zh-CN" altLang="en-US" sz="36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3600" b="0">
                <a:latin typeface="微软雅黑" panose="020b0503020204020204" pitchFamily="34" charset="-122"/>
                <a:ea typeface="微软雅黑" panose="020b0503020204020204" pitchFamily="34" charset="-122"/>
                <a:cs typeface="微软雅黑" panose="020b0503020204020204" pitchFamily="34" charset="-122"/>
              </a:rPr>
              <a:t>A．社情民意反映制度 </a:t>
            </a:r>
            <a:br>
              <a:rPr lang="zh-CN" altLang="en-US" sz="36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3600" b="0">
                <a:latin typeface="微软雅黑" panose="020b0503020204020204" pitchFamily="34" charset="-122"/>
                <a:ea typeface="微软雅黑" panose="020b0503020204020204" pitchFamily="34" charset="-122"/>
                <a:cs typeface="微软雅黑" panose="020b0503020204020204" pitchFamily="34" charset="-122"/>
              </a:rPr>
              <a:t>B．人大代表联系群众制度</a:t>
            </a:r>
            <a:br>
              <a:rPr lang="zh-CN" altLang="en-US" sz="36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3600" b="0">
                <a:latin typeface="微软雅黑" panose="020b0503020204020204" pitchFamily="34" charset="-122"/>
                <a:ea typeface="微软雅黑" panose="020b0503020204020204" pitchFamily="34" charset="-122"/>
                <a:cs typeface="微软雅黑" panose="020b0503020204020204" pitchFamily="34" charset="-122"/>
              </a:rPr>
              <a:t>C．重大事项社会公示制度 </a:t>
            </a:r>
            <a:br>
              <a:rPr lang="zh-CN" altLang="en-US" sz="36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3600" b="0">
                <a:latin typeface="微软雅黑" panose="020b0503020204020204" pitchFamily="34" charset="-122"/>
                <a:ea typeface="微软雅黑" panose="020b0503020204020204" pitchFamily="34" charset="-122"/>
                <a:cs typeface="微软雅黑" panose="020b0503020204020204" pitchFamily="34" charset="-122"/>
              </a:rPr>
              <a:t>D．信访举报制度</a:t>
            </a:r>
            <a:endParaRPr lang="zh-CN" altLang="en-US" sz="3600" b="0">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 name="矩形 1"/>
          <p:cNvSpPr/>
          <p:nvPr>
            <p:custDataLst>
              <p:tags r:id="rId4"/>
            </p:custDataLst>
          </p:nvPr>
        </p:nvSpPr>
        <p:spPr>
          <a:xfrm>
            <a:off x="11158220" y="5299710"/>
            <a:ext cx="843280" cy="1198880"/>
          </a:xfrm>
          <a:prstGeom prst="rect">
            <a:avLst/>
          </a:prstGeom>
          <a:noFill/>
          <a:ln>
            <a:noFill/>
          </a:ln>
        </p:spPr>
        <p:txBody>
          <a:bodyPr wrap="none" rtlCol="0" anchor="t">
            <a:spAutoFit/>
          </a:bodyPr>
          <a:lstStyle/>
          <a:p>
            <a:pPr algn="ctr"/>
            <a:r>
              <a:rPr lang="en-US" altLang="zh-CN" sz="7200" b="1">
                <a:solidFill>
                  <a:srgbClr val="FF0000"/>
                </a:solidFill>
                <a:effectLst>
                  <a:innerShdw blurRad="63500" dist="50800" dir="13500000">
                    <a:srgbClr val="000000">
                      <a:alpha val="50000"/>
                    </a:srgbClr>
                  </a:innerShdw>
                </a:effectLst>
              </a:rPr>
              <a:t>C</a:t>
            </a:r>
            <a:endParaRPr lang="en-US" altLang="zh-CN" sz="7200" b="1">
              <a:solidFill>
                <a:srgbClr val="FF0000"/>
              </a:solidFill>
              <a:effectLst>
                <a:innerShdw blurRad="63500" dist="50800" dir="13500000">
                  <a:srgbClr val="000000">
                    <a:alpha val="50000"/>
                  </a:srgbClr>
                </a:innerShdw>
              </a:effectLst>
            </a:endParaRPr>
          </a:p>
        </p:txBody>
      </p:sp>
      <p:sp>
        <p:nvSpPr>
          <p:cNvPr id="4" name="文本框 3"/>
          <p:cNvSpPr txBox="1"/>
          <p:nvPr>
            <p:custDataLst>
              <p:tags r:id="rId5"/>
            </p:custDataLst>
          </p:nvPr>
        </p:nvSpPr>
        <p:spPr>
          <a:xfrm>
            <a:off x="177800" y="5361305"/>
            <a:ext cx="10938510" cy="583565"/>
          </a:xfrm>
          <a:prstGeom prst="rect">
            <a:avLst/>
          </a:prstGeom>
          <a:noFill/>
        </p:spPr>
        <p:txBody>
          <a:bodyPr wrap="square" rtlCol="0" anchor="t">
            <a:spAutoFit/>
          </a:bodyPr>
          <a:lstStyle/>
          <a:p>
            <a:pPr fontAlgn="auto">
              <a:lnSpc>
                <a:spcPct val="100000"/>
              </a:lnSpc>
            </a:pPr>
            <a:r>
              <a:rPr lang="zh-CN" altLang="en-US" sz="3200">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【说明：草案已经形成，决策中，重大事项社会公示制度。】 </a:t>
            </a:r>
            <a:endParaRPr lang="zh-CN" altLang="en-US" sz="3200">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8" presetClass="entr" presetSubtype="16" fill="hold" grpId="0" nodeType="clickEffect">
                                  <p:stCondLst>
                                    <p:cond delay="0"/>
                                  </p:stCondLst>
                                  <p:childTnLst>
                                    <p:set>
                                      <p:cBhvr>
                                        <p:cTn id="6" dur="500" fill="hold">
                                          <p:stCondLst>
                                            <p:cond delay="0"/>
                                          </p:stCondLst>
                                        </p:cTn>
                                        <p:tgtEl>
                                          <p:spTgt spid="2"/>
                                        </p:tgtEl>
                                        <p:attrNameLst>
                                          <p:attrName>style.visibility</p:attrName>
                                        </p:attrNameLst>
                                      </p:cBhvr>
                                      <p:to>
                                        <p:strVal val="visible"/>
                                      </p:to>
                                    </p:set>
                                    <p:animEffect transition="in" filter="diamond(i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标题 2"/>
          <p:cNvSpPr>
            <a:spLocks noGrp="1"/>
          </p:cNvSpPr>
          <p:nvPr>
            <p:ph type="title"/>
            <p:custDataLst>
              <p:tags r:id="rId3"/>
            </p:custDataLst>
          </p:nvPr>
        </p:nvSpPr>
        <p:spPr>
          <a:xfrm>
            <a:off x="177800" y="156845"/>
            <a:ext cx="11824335" cy="5062220"/>
          </a:xfrm>
        </p:spPr>
        <p:txBody>
          <a:bodyPr wrap="square"/>
          <a:lstStyle/>
          <a:p>
            <a:pPr fontAlgn="auto">
              <a:lnSpc>
                <a:spcPct val="100000"/>
              </a:lnSpc>
            </a:pPr>
            <a:r>
              <a:rPr lang="zh-CN" altLang="en-US" sz="3600" b="0">
                <a:latin typeface="微软雅黑" panose="020b0503020204020204" pitchFamily="34" charset="-122"/>
                <a:ea typeface="微软雅黑" panose="020b0503020204020204" pitchFamily="34" charset="-122"/>
                <a:cs typeface="微软雅黑" panose="020b0503020204020204" pitchFamily="34" charset="-122"/>
              </a:rPr>
              <a:t>【例题】2011年12月11日，国务院法制办公室在中国政府法制信息网发布了《校车安全条例（草案征求意见稿）》（以下简称征求意见稿）及其说明全文，并公开征求社会各界意见。公民就《征求意见稿》提出意见和建议，是通过</a:t>
            </a:r>
            <a:br>
              <a:rPr lang="zh-CN" altLang="en-US" sz="36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3600" b="0">
                <a:latin typeface="微软雅黑" panose="020b0503020204020204" pitchFamily="34" charset="-122"/>
                <a:ea typeface="微软雅黑" panose="020b0503020204020204" pitchFamily="34" charset="-122"/>
                <a:cs typeface="微软雅黑" panose="020b0503020204020204" pitchFamily="34" charset="-122"/>
              </a:rPr>
              <a:t>A．信访举报制度参与民主监督 </a:t>
            </a:r>
            <a:br>
              <a:rPr lang="zh-CN" altLang="en-US" sz="36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3600" b="0">
                <a:latin typeface="微软雅黑" panose="020b0503020204020204" pitchFamily="34" charset="-122"/>
                <a:ea typeface="微软雅黑" panose="020b0503020204020204" pitchFamily="34" charset="-122"/>
                <a:cs typeface="微软雅黑" panose="020b0503020204020204" pitchFamily="34" charset="-122"/>
              </a:rPr>
              <a:t>B．网上评议政府参与民主监督</a:t>
            </a:r>
            <a:br>
              <a:rPr lang="zh-CN" altLang="en-US" sz="36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3600" b="0">
                <a:latin typeface="微软雅黑" panose="020b0503020204020204" pitchFamily="34" charset="-122"/>
                <a:ea typeface="微软雅黑" panose="020b0503020204020204" pitchFamily="34" charset="-122"/>
                <a:cs typeface="微软雅黑" panose="020b0503020204020204" pitchFamily="34" charset="-122"/>
              </a:rPr>
              <a:t>C．社情民意反映制度参与民主决策 </a:t>
            </a:r>
            <a:br>
              <a:rPr lang="zh-CN" altLang="en-US" sz="36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3600" b="0">
                <a:latin typeface="微软雅黑" panose="020b0503020204020204" pitchFamily="34" charset="-122"/>
                <a:ea typeface="微软雅黑" panose="020b0503020204020204" pitchFamily="34" charset="-122"/>
                <a:cs typeface="微软雅黑" panose="020b0503020204020204" pitchFamily="34" charset="-122"/>
              </a:rPr>
              <a:t>D．重大事项社会公示制度参与民主决策</a:t>
            </a:r>
            <a:endParaRPr lang="zh-CN" altLang="en-US" sz="3600" b="0">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 name="矩形 1"/>
          <p:cNvSpPr/>
          <p:nvPr>
            <p:custDataLst>
              <p:tags r:id="rId4"/>
            </p:custDataLst>
          </p:nvPr>
        </p:nvSpPr>
        <p:spPr>
          <a:xfrm>
            <a:off x="11158220" y="5299710"/>
            <a:ext cx="843280" cy="1198880"/>
          </a:xfrm>
          <a:prstGeom prst="rect">
            <a:avLst/>
          </a:prstGeom>
          <a:noFill/>
          <a:ln>
            <a:noFill/>
          </a:ln>
        </p:spPr>
        <p:txBody>
          <a:bodyPr wrap="none" rtlCol="0" anchor="t">
            <a:spAutoFit/>
          </a:bodyPr>
          <a:lstStyle/>
          <a:p>
            <a:pPr algn="ctr"/>
            <a:r>
              <a:rPr lang="en-US" altLang="zh-CN" sz="7200" b="1">
                <a:solidFill>
                  <a:srgbClr val="FF0000"/>
                </a:solidFill>
                <a:effectLst>
                  <a:innerShdw blurRad="63500" dist="50800" dir="13500000">
                    <a:srgbClr val="000000">
                      <a:alpha val="50000"/>
                    </a:srgbClr>
                  </a:innerShdw>
                </a:effectLst>
              </a:rPr>
              <a:t>C</a:t>
            </a:r>
            <a:endParaRPr lang="en-US" altLang="zh-CN" sz="7200" b="1">
              <a:solidFill>
                <a:srgbClr val="FF0000"/>
              </a:solidFill>
              <a:effectLst>
                <a:innerShdw blurRad="63500" dist="50800" dir="13500000">
                  <a:srgbClr val="000000">
                    <a:alpha val="50000"/>
                  </a:srgbClr>
                </a:innerShdw>
              </a:effectLst>
            </a:endParaRPr>
          </a:p>
        </p:txBody>
      </p:sp>
      <p:sp>
        <p:nvSpPr>
          <p:cNvPr id="4" name="文本框 3"/>
          <p:cNvSpPr txBox="1"/>
          <p:nvPr>
            <p:custDataLst>
              <p:tags r:id="rId5"/>
            </p:custDataLst>
          </p:nvPr>
        </p:nvSpPr>
        <p:spPr>
          <a:xfrm>
            <a:off x="177800" y="5361305"/>
            <a:ext cx="10938510" cy="1076325"/>
          </a:xfrm>
          <a:prstGeom prst="rect">
            <a:avLst/>
          </a:prstGeom>
          <a:noFill/>
        </p:spPr>
        <p:txBody>
          <a:bodyPr wrap="square" rtlCol="0" anchor="t">
            <a:spAutoFit/>
          </a:bodyPr>
          <a:lstStyle/>
          <a:p>
            <a:pPr fontAlgn="auto">
              <a:lnSpc>
                <a:spcPct val="100000"/>
              </a:lnSpc>
            </a:pPr>
            <a:r>
              <a:rPr lang="zh-CN" altLang="en-US" sz="3200">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【说明：草案征求意见稿，草案还没有形成，属于决策前，社情民意反映制度。】</a:t>
            </a:r>
            <a:endParaRPr lang="zh-CN" altLang="en-US" sz="3200">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8" presetClass="entr" presetSubtype="16" fill="hold" grpId="0" nodeType="clickEffect">
                                  <p:stCondLst>
                                    <p:cond delay="0"/>
                                  </p:stCondLst>
                                  <p:childTnLst>
                                    <p:set>
                                      <p:cBhvr>
                                        <p:cTn id="6" dur="500" fill="hold">
                                          <p:stCondLst>
                                            <p:cond delay="0"/>
                                          </p:stCondLst>
                                        </p:cTn>
                                        <p:tgtEl>
                                          <p:spTgt spid="2"/>
                                        </p:tgtEl>
                                        <p:attrNameLst>
                                          <p:attrName>style.visibility</p:attrName>
                                        </p:attrNameLst>
                                      </p:cBhvr>
                                      <p:to>
                                        <p:strVal val="visible"/>
                                      </p:to>
                                    </p:set>
                                    <p:animEffect transition="in" filter="diamond(i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标题 2"/>
          <p:cNvSpPr>
            <a:spLocks noGrp="1"/>
          </p:cNvSpPr>
          <p:nvPr>
            <p:ph type="title"/>
            <p:custDataLst>
              <p:tags r:id="rId3"/>
            </p:custDataLst>
          </p:nvPr>
        </p:nvSpPr>
        <p:spPr>
          <a:xfrm>
            <a:off x="177800" y="156845"/>
            <a:ext cx="11824335" cy="5615940"/>
          </a:xfrm>
        </p:spPr>
        <p:txBody>
          <a:bodyPr wrap="square"/>
          <a:lstStyle/>
          <a:p>
            <a:pPr fontAlgn="auto">
              <a:lnSpc>
                <a:spcPct val="100000"/>
              </a:lnSpc>
            </a:pPr>
            <a:r>
              <a:rPr lang="zh-CN" altLang="en-US" sz="3600" b="0">
                <a:latin typeface="微软雅黑" panose="020b0503020204020204" pitchFamily="34" charset="-122"/>
                <a:ea typeface="微软雅黑" panose="020b0503020204020204" pitchFamily="34" charset="-122"/>
                <a:cs typeface="微软雅黑" panose="020b0503020204020204" pitchFamily="34" charset="-122"/>
              </a:rPr>
              <a:t>【例题】《广州市办理计生服务证》（征求意见稿）11月6日正式挂网公布征求意见，据测算，在简化优化计生证明操作规程后，不用跑居委、街道和单位，只要带着“三证一照”，就可在一个窗口搞定。有效解决“办证难”。每年将惠及七八万对育龄夫妻。这是</a:t>
            </a:r>
            <a:br>
              <a:rPr lang="zh-CN" altLang="en-US" sz="36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3600" b="0">
                <a:latin typeface="微软雅黑" panose="020b0503020204020204" pitchFamily="34" charset="-122"/>
                <a:ea typeface="微软雅黑" panose="020b0503020204020204" pitchFamily="34" charset="-122"/>
                <a:cs typeface="微软雅黑" panose="020b0503020204020204" pitchFamily="34" charset="-122"/>
              </a:rPr>
              <a:t>①通过社情民意反映制度参与决策        </a:t>
            </a:r>
            <a:br>
              <a:rPr lang="zh-CN" altLang="en-US" sz="36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3600" b="0">
                <a:latin typeface="微软雅黑" panose="020b0503020204020204" pitchFamily="34" charset="-122"/>
                <a:ea typeface="微软雅黑" panose="020b0503020204020204" pitchFamily="34" charset="-122"/>
                <a:cs typeface="微软雅黑" panose="020b0503020204020204" pitchFamily="34" charset="-122"/>
              </a:rPr>
              <a:t>②通过社会公示制度参与决策 </a:t>
            </a:r>
            <a:br>
              <a:rPr lang="zh-CN" altLang="en-US" sz="36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3600" b="0">
                <a:latin typeface="微软雅黑" panose="020b0503020204020204" pitchFamily="34" charset="-122"/>
                <a:ea typeface="微软雅黑" panose="020b0503020204020204" pitchFamily="34" charset="-122"/>
                <a:cs typeface="微软雅黑" panose="020b0503020204020204" pitchFamily="34" charset="-122"/>
              </a:rPr>
              <a:t>③推进决策科学化、民主化的重要环节    </a:t>
            </a:r>
            <a:br>
              <a:rPr lang="zh-CN" altLang="en-US" sz="36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3600" b="0">
                <a:latin typeface="微软雅黑" panose="020b0503020204020204" pitchFamily="34" charset="-122"/>
                <a:ea typeface="微软雅黑" panose="020b0503020204020204" pitchFamily="34" charset="-122"/>
                <a:cs typeface="微软雅黑" panose="020b0503020204020204" pitchFamily="34" charset="-122"/>
              </a:rPr>
              <a:t>④使决策能够反映最广大人民根本利益的重要保证</a:t>
            </a:r>
            <a:br>
              <a:rPr lang="zh-CN" altLang="en-US" sz="36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3600" b="0">
                <a:latin typeface="微软雅黑" panose="020b0503020204020204" pitchFamily="34" charset="-122"/>
                <a:ea typeface="微软雅黑" panose="020b0503020204020204" pitchFamily="34" charset="-122"/>
                <a:cs typeface="微软雅黑" panose="020b0503020204020204" pitchFamily="34" charset="-122"/>
              </a:rPr>
              <a:t>A.①②   B.②③     C.①③    D.②④</a:t>
            </a:r>
            <a:endParaRPr lang="zh-CN" altLang="en-US" sz="3600" b="0">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 name="矩形 1"/>
          <p:cNvSpPr/>
          <p:nvPr>
            <p:custDataLst>
              <p:tags r:id="rId4"/>
            </p:custDataLst>
          </p:nvPr>
        </p:nvSpPr>
        <p:spPr>
          <a:xfrm>
            <a:off x="11158220" y="5299710"/>
            <a:ext cx="843280" cy="1198880"/>
          </a:xfrm>
          <a:prstGeom prst="rect">
            <a:avLst/>
          </a:prstGeom>
          <a:noFill/>
          <a:ln>
            <a:noFill/>
          </a:ln>
        </p:spPr>
        <p:txBody>
          <a:bodyPr wrap="none" rtlCol="0" anchor="t">
            <a:spAutoFit/>
          </a:bodyPr>
          <a:lstStyle/>
          <a:p>
            <a:pPr algn="ctr"/>
            <a:r>
              <a:rPr lang="en-US" altLang="zh-CN" sz="7200" b="1">
                <a:solidFill>
                  <a:srgbClr val="FF0000"/>
                </a:solidFill>
                <a:effectLst>
                  <a:innerShdw blurRad="63500" dist="50800" dir="13500000">
                    <a:srgbClr val="000000">
                      <a:alpha val="50000"/>
                    </a:srgbClr>
                  </a:innerShdw>
                </a:effectLst>
              </a:rPr>
              <a:t>B</a:t>
            </a:r>
            <a:endParaRPr lang="en-US" altLang="zh-CN" sz="7200" b="1">
              <a:solidFill>
                <a:srgbClr val="FF0000"/>
              </a:solidFill>
              <a:effectLst>
                <a:innerShdw blurRad="63500" dist="50800" dir="13500000">
                  <a:srgbClr val="000000">
                    <a:alpha val="50000"/>
                  </a:srgbClr>
                </a:innerShdw>
              </a:effectLst>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8" presetClass="entr" presetSubtype="16" fill="hold" grpId="0" nodeType="clickEffect">
                                  <p:stCondLst>
                                    <p:cond delay="0"/>
                                  </p:stCondLst>
                                  <p:childTnLst>
                                    <p:set>
                                      <p:cBhvr>
                                        <p:cTn id="6" dur="500" fill="hold">
                                          <p:stCondLst>
                                            <p:cond delay="0"/>
                                          </p:stCondLst>
                                        </p:cTn>
                                        <p:tgtEl>
                                          <p:spTgt spid="2"/>
                                        </p:tgtEl>
                                        <p:attrNameLst>
                                          <p:attrName>style.visibility</p:attrName>
                                        </p:attrNameLst>
                                      </p:cBhvr>
                                      <p:to>
                                        <p:strVal val="visible"/>
                                      </p:to>
                                    </p:set>
                                    <p:animEffect transition="in" filter="diamond(i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标题 2"/>
          <p:cNvSpPr>
            <a:spLocks noGrp="1"/>
          </p:cNvSpPr>
          <p:nvPr>
            <p:ph type="title"/>
            <p:custDataLst>
              <p:tags r:id="rId3"/>
            </p:custDataLst>
          </p:nvPr>
        </p:nvSpPr>
        <p:spPr>
          <a:xfrm>
            <a:off x="115570" y="156845"/>
            <a:ext cx="11936095" cy="5677535"/>
          </a:xfrm>
        </p:spPr>
        <p:txBody>
          <a:bodyPr wrap="square"/>
          <a:lstStyle/>
          <a:p>
            <a:pPr fontAlgn="auto">
              <a:lnSpc>
                <a:spcPct val="100000"/>
              </a:lnSpc>
            </a:pPr>
            <a:r>
              <a:rPr lang="zh-CN" altLang="en-US" sz="2800" b="0">
                <a:latin typeface="微软雅黑" panose="020b0503020204020204" pitchFamily="34" charset="-122"/>
                <a:ea typeface="微软雅黑" panose="020b0503020204020204" pitchFamily="34" charset="-122"/>
                <a:cs typeface="微软雅黑" panose="020b0503020204020204" pitchFamily="34" charset="-122"/>
              </a:rPr>
              <a:t>【2013年江苏政治,37(3),6分,节选】</a:t>
            </a:r>
            <a:br>
              <a:rPr lang="zh-CN" altLang="en-US" sz="28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2800" b="0">
                <a:latin typeface="微软雅黑" panose="020b0503020204020204" pitchFamily="34" charset="-122"/>
                <a:ea typeface="微软雅黑" panose="020b0503020204020204" pitchFamily="34" charset="-122"/>
                <a:cs typeface="微软雅黑" panose="020b0503020204020204" pitchFamily="34" charset="-122"/>
              </a:rPr>
              <a:t>    20世纪80年代以来,世界制造业格局发生了较大变化,欧美一些主要的工业化国家经历了一个“去工业化”的过程,劳动力从第一、第二产业转向第三产业,制造业向新兴工业化国家转移,制造业占本国GDP的比重和占世界制造业的比重持续降低。与此同时,中国等新兴市场国家抓住机遇,利用自身优势推动制造业快速发展。2010年,中国制造业在世界制造业总产值中的份额已略高于美国。中国已成为“世界工厂”。</a:t>
            </a:r>
            <a:br>
              <a:rPr lang="zh-CN" altLang="en-US" sz="28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2800" b="0">
                <a:latin typeface="微软雅黑" panose="020b0503020204020204" pitchFamily="34" charset="-122"/>
                <a:ea typeface="微软雅黑" panose="020b0503020204020204" pitchFamily="34" charset="-122"/>
                <a:cs typeface="微软雅黑" panose="020b0503020204020204" pitchFamily="34" charset="-122"/>
              </a:rPr>
              <a:t>   “中国制造”——这个见证了中国崛起、足以让中国人感到骄傲和自豪的字眼,正面临前所未有的挑战。</a:t>
            </a:r>
            <a:br>
              <a:rPr lang="zh-CN" altLang="en-US" sz="28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2800" b="0">
                <a:latin typeface="微软雅黑" panose="020b0503020204020204" pitchFamily="34" charset="-122"/>
                <a:ea typeface="微软雅黑" panose="020b0503020204020204" pitchFamily="34" charset="-122"/>
                <a:cs typeface="微软雅黑" panose="020b0503020204020204" pitchFamily="34" charset="-122"/>
              </a:rPr>
              <a:t>结合材料,探究回答问题:</a:t>
            </a:r>
            <a:br>
              <a:rPr lang="zh-CN" altLang="en-US" sz="28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2800" b="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(3)创新型人才关系着“中国制造”的美好明天。有关部门准备制定加强创新型人才培养的政策,在这一决策过程中政府和公民应如何良性互动?</a:t>
            </a:r>
            <a:endParaRPr lang="zh-CN" altLang="en-US" sz="2800" b="0">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7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标题 2"/>
          <p:cNvSpPr>
            <a:spLocks noGrp="1"/>
          </p:cNvSpPr>
          <p:nvPr>
            <p:ph type="title"/>
            <p:custDataLst>
              <p:tags r:id="rId3"/>
            </p:custDataLst>
          </p:nvPr>
        </p:nvSpPr>
        <p:spPr>
          <a:xfrm>
            <a:off x="115570" y="156845"/>
            <a:ext cx="11936095" cy="4692650"/>
          </a:xfrm>
        </p:spPr>
        <p:txBody>
          <a:bodyPr wrap="square"/>
          <a:lstStyle/>
          <a:p>
            <a:pPr fontAlgn="auto">
              <a:lnSpc>
                <a:spcPct val="150000"/>
              </a:lnSpc>
            </a:pPr>
            <a:r>
              <a:rPr lang="zh-CN" altLang="en-US" sz="4000" b="0">
                <a:latin typeface="微软雅黑" panose="020b0503020204020204" pitchFamily="34" charset="-122"/>
                <a:ea typeface="微软雅黑" panose="020b0503020204020204" pitchFamily="34" charset="-122"/>
                <a:cs typeface="微软雅黑" panose="020b0503020204020204" pitchFamily="34" charset="-122"/>
              </a:rPr>
              <a:t>答案:(3)</a:t>
            </a:r>
            <a:r>
              <a:rPr lang="zh-CN" altLang="en-US" sz="4000" b="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政府</a:t>
            </a:r>
            <a:r>
              <a:rPr lang="zh-CN" altLang="en-US" sz="4000" b="0">
                <a:latin typeface="微软雅黑" panose="020b0503020204020204" pitchFamily="34" charset="-122"/>
                <a:ea typeface="微软雅黑" panose="020b0503020204020204" pitchFamily="34" charset="-122"/>
                <a:cs typeface="微软雅黑" panose="020b0503020204020204" pitchFamily="34" charset="-122"/>
              </a:rPr>
              <a:t>应依法审慎行使权力;应集中民智,保证决策的科学性;增强决策透明度和公众参与度,使决策更好地反映民意。</a:t>
            </a:r>
            <a:br>
              <a:rPr lang="zh-CN" altLang="en-US" sz="40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4000" b="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公民</a:t>
            </a:r>
            <a:r>
              <a:rPr lang="zh-CN" altLang="en-US" sz="4000" b="0">
                <a:latin typeface="微软雅黑" panose="020b0503020204020204" pitchFamily="34" charset="-122"/>
                <a:ea typeface="微软雅黑" panose="020b0503020204020204" pitchFamily="34" charset="-122"/>
                <a:cs typeface="微软雅黑" panose="020b0503020204020204" pitchFamily="34" charset="-122"/>
              </a:rPr>
              <a:t>可以通过社情民意反映制度等渠道,参与决策过程;同时应遵循法律、规则和程序,有序参与。</a:t>
            </a:r>
            <a:endParaRPr lang="zh-CN" altLang="en-US" sz="4000" b="0">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7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标题 2"/>
          <p:cNvSpPr>
            <a:spLocks noGrp="1"/>
          </p:cNvSpPr>
          <p:nvPr>
            <p:ph type="title"/>
            <p:custDataLst>
              <p:tags r:id="rId3"/>
            </p:custDataLst>
          </p:nvPr>
        </p:nvSpPr>
        <p:spPr>
          <a:xfrm>
            <a:off x="115570" y="156845"/>
            <a:ext cx="11936095" cy="5615940"/>
          </a:xfrm>
        </p:spPr>
        <p:txBody>
          <a:bodyPr wrap="square"/>
          <a:lstStyle/>
          <a:p>
            <a:pPr fontAlgn="auto">
              <a:lnSpc>
                <a:spcPct val="100000"/>
              </a:lnSpc>
            </a:pPr>
            <a:r>
              <a:rPr lang="zh-CN" altLang="en-US" sz="4000" b="0">
                <a:latin typeface="微软雅黑" panose="020b0503020204020204" pitchFamily="34" charset="-122"/>
                <a:ea typeface="微软雅黑" panose="020b0503020204020204" pitchFamily="34" charset="-122"/>
                <a:cs typeface="微软雅黑" panose="020b0503020204020204" pitchFamily="34" charset="-122"/>
              </a:rPr>
              <a:t>(2013年山东文综,30(3),8分,节选)科技创新是实现中华民族伟大复兴的强大驱动力。阅读材料,回答问题。</a:t>
            </a:r>
            <a:br>
              <a:rPr lang="zh-CN" altLang="en-US" sz="40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4000" b="0">
                <a:latin typeface="微软雅黑" panose="020b0503020204020204" pitchFamily="34" charset="-122"/>
                <a:ea typeface="微软雅黑" panose="020b0503020204020204" pitchFamily="34" charset="-122"/>
                <a:cs typeface="微软雅黑" panose="020b0503020204020204" pitchFamily="34" charset="-122"/>
              </a:rPr>
              <a:t>材料三　科技发展丰富了公民的政治生活,政府网站、政务微博拉近了公民与政府的距离,使表达和倾听更加贴近;科技发展振奋了国人的精神,航母入列、“神九”飞天、“蛟龙”入海……我们在世界民族之林中更加自信。</a:t>
            </a:r>
            <a:br>
              <a:rPr lang="zh-CN" altLang="en-US" sz="40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4000" b="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(3)根据材料三,说明科技发展对于政治生活的意义。</a:t>
            </a:r>
            <a:endParaRPr lang="zh-CN" altLang="en-US" sz="4000" b="0">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8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标题 2"/>
          <p:cNvSpPr>
            <a:spLocks noGrp="1"/>
          </p:cNvSpPr>
          <p:nvPr>
            <p:ph type="title"/>
            <p:custDataLst>
              <p:tags r:id="rId3"/>
            </p:custDataLst>
          </p:nvPr>
        </p:nvSpPr>
        <p:spPr>
          <a:xfrm>
            <a:off x="115570" y="156845"/>
            <a:ext cx="11936095" cy="6724015"/>
          </a:xfrm>
        </p:spPr>
        <p:txBody>
          <a:bodyPr wrap="square"/>
          <a:lstStyle/>
          <a:p>
            <a:pPr fontAlgn="auto">
              <a:lnSpc>
                <a:spcPct val="150000"/>
              </a:lnSpc>
            </a:pPr>
            <a:r>
              <a:rPr lang="zh-CN" altLang="en-US" sz="3600" b="0">
                <a:latin typeface="微软雅黑" panose="020b0503020204020204" pitchFamily="34" charset="-122"/>
                <a:ea typeface="微软雅黑" panose="020b0503020204020204" pitchFamily="34" charset="-122"/>
                <a:cs typeface="微软雅黑" panose="020b0503020204020204" pitchFamily="34" charset="-122"/>
              </a:rPr>
              <a:t>解析:本题考查公民的政治参与、对政府权力的制约和监督、提高综合国力等知识。由设问知,该题属于意义类题目,可以采取“有利于……”的形式作答。</a:t>
            </a:r>
            <a:br>
              <a:rPr lang="zh-CN" altLang="en-US" sz="36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3600" b="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答案:(3)科技发展拓宽了公民表达诉求的渠道,有利于公民更好地参与政治生活;科技发展有利于政府更好地听取民意,提高决策水平;有利于更好地实施政务公开,接受人民监督;科技发展有利于增强我国的综合国力,提高我国的国际地位。(若学生从其他方面作答,言之有理即可)</a:t>
            </a:r>
            <a:endParaRPr lang="zh-CN" altLang="en-US" sz="3600" b="0">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8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标题 2"/>
          <p:cNvSpPr>
            <a:spLocks noGrp="1"/>
          </p:cNvSpPr>
          <p:nvPr>
            <p:ph type="title"/>
            <p:custDataLst>
              <p:tags r:id="rId3"/>
            </p:custDataLst>
          </p:nvPr>
        </p:nvSpPr>
        <p:spPr>
          <a:xfrm>
            <a:off x="115570" y="156845"/>
            <a:ext cx="11936095" cy="6539230"/>
          </a:xfrm>
        </p:spPr>
        <p:txBody>
          <a:bodyPr wrap="square"/>
          <a:lstStyle/>
          <a:p>
            <a:pPr fontAlgn="auto">
              <a:lnSpc>
                <a:spcPct val="100000"/>
              </a:lnSpc>
            </a:pPr>
            <a:r>
              <a:rPr lang="zh-CN" altLang="en-US" sz="2800" b="0">
                <a:latin typeface="微软雅黑" panose="020b0503020204020204" pitchFamily="34" charset="-122"/>
                <a:ea typeface="微软雅黑" panose="020b0503020204020204" pitchFamily="34" charset="-122"/>
                <a:cs typeface="微软雅黑" panose="020b0503020204020204" pitchFamily="34" charset="-122"/>
              </a:rPr>
              <a:t>【例题】培育优势产业是提高国家核心竞争力的重要内容。</a:t>
            </a:r>
            <a:br>
              <a:rPr lang="zh-CN" altLang="en-US" sz="28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2800" b="0">
                <a:latin typeface="微软雅黑" panose="020b0503020204020204" pitchFamily="34" charset="-122"/>
                <a:ea typeface="微软雅黑" panose="020b0503020204020204" pitchFamily="34" charset="-122"/>
                <a:cs typeface="微软雅黑" panose="020b0503020204020204" pitchFamily="34" charset="-122"/>
              </a:rPr>
              <a:t>材料一　优势产业的培育,既与图中四种因素的基本状况密切相关,又与这些因素能否相互促进有关。这一分析框架用图形表示如同钻石的顶面;因此被形象地称为“钻石模型”。</a:t>
            </a:r>
            <a:br>
              <a:rPr lang="zh-CN" altLang="en-US" sz="2800" b="0">
                <a:latin typeface="微软雅黑" panose="020b0503020204020204" pitchFamily="34" charset="-122"/>
                <a:ea typeface="微软雅黑" panose="020b0503020204020204" pitchFamily="34" charset="-122"/>
                <a:cs typeface="微软雅黑" panose="020b0503020204020204" pitchFamily="34" charset="-122"/>
              </a:rPr>
            </a:br>
            <a:br>
              <a:rPr lang="zh-CN" altLang="en-US" sz="2800" b="0">
                <a:latin typeface="微软雅黑" panose="020b0503020204020204" pitchFamily="34" charset="-122"/>
                <a:ea typeface="微软雅黑" panose="020b0503020204020204" pitchFamily="34" charset="-122"/>
                <a:cs typeface="微软雅黑" panose="020b0503020204020204" pitchFamily="34" charset="-122"/>
              </a:rPr>
            </a:br>
            <a:br>
              <a:rPr lang="zh-CN" altLang="en-US" sz="2800" b="0">
                <a:latin typeface="微软雅黑" panose="020b0503020204020204" pitchFamily="34" charset="-122"/>
                <a:ea typeface="微软雅黑" panose="020b0503020204020204" pitchFamily="34" charset="-122"/>
                <a:cs typeface="微软雅黑" panose="020b0503020204020204" pitchFamily="34" charset="-122"/>
              </a:rPr>
            </a:br>
            <a:br>
              <a:rPr lang="zh-CN" altLang="en-US" sz="2800" b="0">
                <a:latin typeface="微软雅黑" panose="020b0503020204020204" pitchFamily="34" charset="-122"/>
                <a:ea typeface="微软雅黑" panose="020b0503020204020204" pitchFamily="34" charset="-122"/>
                <a:cs typeface="微软雅黑" panose="020b0503020204020204" pitchFamily="34" charset="-122"/>
              </a:rPr>
            </a:br>
            <a:br>
              <a:rPr lang="zh-CN" altLang="en-US" sz="2800" b="0">
                <a:latin typeface="微软雅黑" panose="020b0503020204020204" pitchFamily="34" charset="-122"/>
                <a:ea typeface="微软雅黑" panose="020b0503020204020204" pitchFamily="34" charset="-122"/>
                <a:cs typeface="微软雅黑" panose="020b0503020204020204" pitchFamily="34" charset="-122"/>
              </a:rPr>
            </a:br>
            <a:br>
              <a:rPr lang="zh-CN" altLang="en-US" sz="2800" b="0">
                <a:latin typeface="微软雅黑" panose="020b0503020204020204" pitchFamily="34" charset="-122"/>
                <a:ea typeface="微软雅黑" panose="020b0503020204020204" pitchFamily="34" charset="-122"/>
                <a:cs typeface="微软雅黑" panose="020b0503020204020204" pitchFamily="34" charset="-122"/>
              </a:rPr>
            </a:br>
            <a:br>
              <a:rPr lang="zh-CN" altLang="en-US" sz="2800" b="0">
                <a:latin typeface="微软雅黑" panose="020b0503020204020204" pitchFamily="34" charset="-122"/>
                <a:ea typeface="微软雅黑" panose="020b0503020204020204" pitchFamily="34" charset="-122"/>
                <a:cs typeface="微软雅黑" panose="020b0503020204020204" pitchFamily="34" charset="-122"/>
              </a:rPr>
            </a:br>
            <a:br>
              <a:rPr lang="zh-CN" altLang="en-US" sz="2800" b="0">
                <a:latin typeface="微软雅黑" panose="020b0503020204020204" pitchFamily="34" charset="-122"/>
                <a:ea typeface="微软雅黑" panose="020b0503020204020204" pitchFamily="34" charset="-122"/>
                <a:cs typeface="微软雅黑" panose="020b0503020204020204" pitchFamily="34" charset="-122"/>
              </a:rPr>
            </a:br>
            <a:br>
              <a:rPr lang="zh-CN" altLang="en-US" sz="28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2800" b="0">
                <a:latin typeface="微软雅黑" panose="020b0503020204020204" pitchFamily="34" charset="-122"/>
                <a:ea typeface="微软雅黑" panose="020b0503020204020204" pitchFamily="34" charset="-122"/>
                <a:cs typeface="微软雅黑" panose="020b0503020204020204" pitchFamily="34" charset="-122"/>
              </a:rPr>
              <a:t>材料二　青蒿素是我国自主研发的治疗疟疾的药品,因其速效、高效而得到世界卫生组织的高度评价。但是,受多种因素的影响,近年来我国青蒿素产业的发展遇到一些难题。</a:t>
            </a:r>
            <a:endParaRPr lang="zh-CN" altLang="en-US" sz="2800" b="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97284" name="F13SKDTPGKBZZ2.eps"/>
          <p:cNvPicPr>
            <a:picLocks noChangeAspect="1"/>
          </p:cNvPicPr>
          <p:nvPr>
            <p:custDataLst>
              <p:tags r:id="rId5"/>
            </p:custDataLst>
          </p:nvPr>
        </p:nvPicPr>
        <p:blipFill>
          <a:blip r:embed="rId4">
            <a:lum bright="-29999" contrast="66000"/>
          </a:blip>
          <a:stretch>
            <a:fillRect/>
          </a:stretch>
        </p:blipFill>
        <p:spPr>
          <a:xfrm>
            <a:off x="614680" y="2395855"/>
            <a:ext cx="11351895" cy="2662555"/>
          </a:xfrm>
          <a:prstGeom prst="rect">
            <a:avLst/>
          </a:prstGeom>
          <a:noFill/>
          <a:ln w="9525">
            <a:noFill/>
          </a:ln>
        </p:spPr>
      </p:pic>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8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标题 2"/>
          <p:cNvSpPr>
            <a:spLocks noGrp="1"/>
          </p:cNvSpPr>
          <p:nvPr>
            <p:ph type="title"/>
            <p:custDataLst>
              <p:tags r:id="rId3"/>
            </p:custDataLst>
          </p:nvPr>
        </p:nvSpPr>
        <p:spPr>
          <a:xfrm>
            <a:off x="115570" y="156845"/>
            <a:ext cx="11936095" cy="506730"/>
          </a:xfrm>
        </p:spPr>
        <p:txBody>
          <a:bodyPr wrap="square"/>
          <a:lstStyle/>
          <a:p>
            <a:pPr algn="ctr" fontAlgn="auto">
              <a:lnSpc>
                <a:spcPct val="100000"/>
              </a:lnSpc>
            </a:pPr>
            <a:r>
              <a:rPr lang="zh-CN" altLang="en-US" sz="2800">
                <a:solidFill>
                  <a:srgbClr val="FF0000"/>
                </a:solidFill>
                <a:sym typeface="+mn-ea"/>
              </a:rPr>
              <a:t>我国青蒿素产业的现状及分析</a:t>
            </a:r>
            <a:endParaRPr lang="zh-CN" altLang="en-US" sz="2800" b="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98308" name="图片 98307"/>
          <p:cNvPicPr>
            <a:picLocks noChangeAspect="1"/>
          </p:cNvPicPr>
          <p:nvPr>
            <p:custDataLst>
              <p:tags r:id="rId5"/>
            </p:custDataLst>
          </p:nvPr>
        </p:nvPicPr>
        <p:blipFill>
          <a:blip r:embed="rId4">
            <a:lum bright="-23999" contrast="66000"/>
          </a:blip>
          <a:stretch>
            <a:fillRect/>
          </a:stretch>
        </p:blipFill>
        <p:spPr>
          <a:xfrm>
            <a:off x="288290" y="838200"/>
            <a:ext cx="11615420" cy="4508500"/>
          </a:xfrm>
          <a:prstGeom prst="rect">
            <a:avLst/>
          </a:prstGeom>
          <a:noFill/>
          <a:ln w="9525">
            <a:noFill/>
          </a:ln>
        </p:spPr>
      </p:pic>
      <p:sp>
        <p:nvSpPr>
          <p:cNvPr id="2" name="文本框 1"/>
          <p:cNvSpPr txBox="1"/>
          <p:nvPr>
            <p:custDataLst>
              <p:tags r:id="rId6"/>
            </p:custDataLst>
          </p:nvPr>
        </p:nvSpPr>
        <p:spPr>
          <a:xfrm>
            <a:off x="288290" y="5521325"/>
            <a:ext cx="11615420" cy="1198880"/>
          </a:xfrm>
          <a:prstGeom prst="rect">
            <a:avLst/>
          </a:prstGeom>
          <a:noFill/>
        </p:spPr>
        <p:txBody>
          <a:bodyPr wrap="square" rtlCol="0" anchor="t">
            <a:spAutoFit/>
          </a:bodyPr>
          <a:lstStyle/>
          <a:p>
            <a:pPr>
              <a:lnSpc>
                <a:spcPct val="150000"/>
              </a:lnSpc>
            </a:pPr>
            <a:r>
              <a:rPr lang="zh-CN" altLang="en-US" sz="2400">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(3)培育优势产业,提高产业竞争力,需要政府科学、民主决策,提供良好的政策环境。运用《政治生活》中的相关知识,说明如何提高政府决策的科学化、民主化水平。</a:t>
            </a:r>
            <a:endParaRPr lang="zh-CN" altLang="en-US" sz="2400">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8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标题 2"/>
          <p:cNvSpPr>
            <a:spLocks noGrp="1"/>
          </p:cNvSpPr>
          <p:nvPr>
            <p:ph type="title"/>
            <p:custDataLst>
              <p:tags r:id="rId3"/>
            </p:custDataLst>
          </p:nvPr>
        </p:nvSpPr>
        <p:spPr>
          <a:xfrm>
            <a:off x="115570" y="156845"/>
            <a:ext cx="11936095" cy="4815840"/>
          </a:xfrm>
        </p:spPr>
        <p:txBody>
          <a:bodyPr wrap="square"/>
          <a:lstStyle/>
          <a:p>
            <a:pPr fontAlgn="auto">
              <a:lnSpc>
                <a:spcPct val="100000"/>
              </a:lnSpc>
            </a:pPr>
            <a:br>
              <a:rPr lang="zh-CN" altLang="en-US" sz="2800" b="0">
                <a:latin typeface="微软雅黑" panose="020b0503020204020204" pitchFamily="34" charset="-122"/>
                <a:ea typeface="微软雅黑" panose="020b0503020204020204" pitchFamily="34" charset="-122"/>
                <a:cs typeface="微软雅黑" panose="020b0503020204020204" pitchFamily="34" charset="-122"/>
              </a:rPr>
            </a:br>
            <a:br>
              <a:rPr lang="zh-CN" altLang="en-US" sz="28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2800" b="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解析:本题考查政府决策、公民参与民主决策的方式等相关知识。题型为措施类。根据设问中知识的限制,结合材料中我国青蒿素生产企业、生产要素、市场需求及相关与支持性产业的现状,从政府和公民两个角度进行分析。</a:t>
            </a:r>
            <a:br>
              <a:rPr lang="zh-CN" altLang="en-US" sz="2800" b="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br>
            <a:r>
              <a:rPr lang="zh-CN" altLang="en-US" sz="2800" b="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答案:(3)①政府:加强调查研究,不断完善决策信息和智力支持系统;建立信息公开制度,增强决策透明度。②公民:通过各种渠道参与决策过程是推进决策科学化、民主化的重要环节。通过社情民意反映制度、专家咨询制度、重大事项社会公示制度、社会听证制度参与民主决策。(从其他角度回答,言之成理,也可)</a:t>
            </a:r>
            <a:endParaRPr lang="zh-CN" altLang="en-US" sz="2800" b="0">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标题 2"/>
          <p:cNvSpPr>
            <a:spLocks noGrp="1"/>
          </p:cNvSpPr>
          <p:nvPr>
            <p:ph type="title"/>
            <p:custDataLst>
              <p:tags r:id="rId3"/>
            </p:custDataLst>
          </p:nvPr>
        </p:nvSpPr>
        <p:spPr>
          <a:xfrm>
            <a:off x="115570" y="156845"/>
            <a:ext cx="11936095" cy="6539230"/>
          </a:xfrm>
        </p:spPr>
        <p:txBody>
          <a:bodyPr wrap="square"/>
          <a:lstStyle/>
          <a:p>
            <a:pPr fontAlgn="auto">
              <a:lnSpc>
                <a:spcPct val="100000"/>
              </a:lnSpc>
            </a:pPr>
            <a:r>
              <a:rPr lang="zh-CN" altLang="en-US" sz="2800" b="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总结整理:涉及到公民参与民主决策（公民参与政治生活:无论是行使权利还是履行义务）的意义:</a:t>
            </a:r>
            <a:br>
              <a:rPr lang="zh-CN" altLang="en-US" sz="2800" b="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br>
            <a:r>
              <a:rPr lang="zh-CN" altLang="en-US" sz="2800" b="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①对公民:有利于维护公民的权利和自由;有利于提高公民参与政治生活的热情和主人翁精神;有利于巩固人民当家作主的地位。</a:t>
            </a:r>
            <a:br>
              <a:rPr lang="zh-CN" altLang="en-US" sz="2800" b="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br>
            <a:r>
              <a:rPr lang="zh-CN" altLang="en-US" sz="2800" b="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②对社会:有利于推动民主政治的发展;有利于化解矛盾、稳定社会、构建和谐社会</a:t>
            </a:r>
            <a:br>
              <a:rPr lang="zh-CN" altLang="en-US" sz="2800" b="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br>
            <a:r>
              <a:rPr lang="zh-CN" altLang="en-US" sz="2800" b="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③对国家机关（政府、人大或总的国家机关）或对党</a:t>
            </a:r>
            <a:br>
              <a:rPr lang="zh-CN" altLang="en-US" sz="2800" b="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br>
            <a:r>
              <a:rPr lang="zh-CN" altLang="en-US" sz="2800" b="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A.对国家机关（或政府、人大）:有利于改进国家机关及其工作人员的工作;有利于防止权力的缺失和滥用、防止腐败;有利于决策的科学合理;有利于提高行政效率和水平，更好的依法行政;有利于做到权为民所用、情为民所系、利为民所谋,树立政府的权威。</a:t>
            </a:r>
            <a:br>
              <a:rPr lang="zh-CN" altLang="en-US" sz="2800" b="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br>
            <a:r>
              <a:rPr lang="zh-CN" altLang="en-US" sz="2800" b="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B.对党:有利于提高党决策的科学性和民主性;有利于推进中国共产党科学执政、民主执政，提高党的执政能力和执政水平、巩固党的执政地位;（如果材料中有民主党派的意见参与)有利于发挥民主党派的参政作用，巩固中国共产党领导的多党合作和政治协商制度。</a:t>
            </a:r>
            <a:endParaRPr lang="zh-CN" altLang="en-US" sz="2800" b="0">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标题 2"/>
          <p:cNvSpPr>
            <a:spLocks noGrp="1"/>
          </p:cNvSpPr>
          <p:nvPr>
            <p:ph type="title"/>
            <p:custDataLst>
              <p:tags r:id="rId3"/>
            </p:custDataLst>
          </p:nvPr>
        </p:nvSpPr>
        <p:spPr>
          <a:xfrm>
            <a:off x="339468" y="392655"/>
            <a:ext cx="11515730" cy="478155"/>
          </a:xfrm>
        </p:spPr>
        <p:txBody>
          <a:bodyPr/>
          <a:lstStyle/>
          <a:p>
            <a:r>
              <a:rPr lang="zh-CN" altLang="en-US" sz="2800" b="1">
                <a:latin typeface="微软雅黑" panose="020b0503020204020204" pitchFamily="34" charset="-122"/>
                <a:ea typeface="微软雅黑" panose="020b0503020204020204" pitchFamily="34" charset="-122"/>
                <a:cs typeface="微软雅黑" panose="020b0503020204020204" pitchFamily="34" charset="-122"/>
              </a:rPr>
              <a:t>4.民主管理 </a:t>
            </a:r>
            <a:r>
              <a:rPr lang="zh-CN" altLang="en-US" sz="240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[2019全国卷Ⅰ第16题]</a:t>
            </a:r>
            <a:endParaRPr lang="zh-CN" altLang="en-US" sz="2400">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p:txBody>
      </p:sp>
      <p:graphicFrame>
        <p:nvGraphicFramePr>
          <p:cNvPr id="4" name="表格 3"/>
          <p:cNvGraphicFramePr>
            <a:graphicFrameLocks noGrp="1"/>
          </p:cNvGraphicFramePr>
          <p:nvPr>
            <p:custDataLst>
              <p:tags r:id="rId4"/>
            </p:custDataLst>
          </p:nvPr>
        </p:nvGraphicFramePr>
        <p:xfrm>
          <a:off x="565785" y="1076960"/>
          <a:ext cx="11209655" cy="5314950"/>
        </p:xfrm>
        <a:graphic>
          <a:graphicData uri="http://schemas.openxmlformats.org/drawingml/2006/table">
            <a:tbl>
              <a:tblPr firstRow="1" bandRow="1">
                <a:tableStyleId>{5940675A-B579-460E-94D1-54222C63F5DA}</a:tableStyleId>
              </a:tblPr>
              <a:tblGrid>
                <a:gridCol w="1717675"/>
                <a:gridCol w="4575810"/>
                <a:gridCol w="4916170"/>
              </a:tblGrid>
              <a:tr h="759460">
                <a:tc>
                  <a:txBody>
                    <a:bodyPr vert="horz" wrap="square"/>
                    <a:lstStyle/>
                    <a:p>
                      <a:pPr indent="0" fontAlgn="auto">
                        <a:lnSpc>
                          <a:spcPct val="150000"/>
                        </a:lnSpc>
                        <a:buNone/>
                      </a:pPr>
                      <a:r>
                        <a:rPr lang="en-US" sz="3200" b="0">
                          <a:solidFill>
                            <a:srgbClr val="000000"/>
                          </a:solidFill>
                          <a:latin typeface="微软雅黑" panose="020b0503020204020204" pitchFamily="34" charset="-122"/>
                          <a:ea typeface="微软雅黑" panose="020b0503020204020204" pitchFamily="34" charset="-122"/>
                          <a:cs typeface="NEU-BZ-S92" charset="0"/>
                        </a:rPr>
                        <a:t> </a:t>
                      </a:r>
                      <a:endParaRPr lang="en-US" altLang="en-US" sz="3200" b="0">
                        <a:solidFill>
                          <a:srgbClr val="000000"/>
                        </a:solidFill>
                        <a:latin typeface="微软雅黑" panose="020b0503020204020204" pitchFamily="34" charset="-122"/>
                        <a:ea typeface="微软雅黑" panose="020b0503020204020204" pitchFamily="34" charset="-122"/>
                        <a:cs typeface="NEU-BZ-S92" charset="0"/>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lgn="ctr" fontAlgn="auto">
                        <a:lnSpc>
                          <a:spcPct val="150000"/>
                        </a:lnSpc>
                        <a:buNone/>
                      </a:pPr>
                      <a:r>
                        <a:rPr lang="en-US" sz="3200" b="0">
                          <a:solidFill>
                            <a:srgbClr val="000000"/>
                          </a:solidFill>
                          <a:latin typeface="微软雅黑" panose="020b0503020204020204" pitchFamily="34" charset="-122"/>
                          <a:ea typeface="微软雅黑" panose="020b0503020204020204" pitchFamily="34" charset="-122"/>
                          <a:cs typeface="NEU-BZ-S92" charset="0"/>
                        </a:rPr>
                        <a:t>农村村民自治</a:t>
                      </a:r>
                      <a:endParaRPr lang="en-US" altLang="en-US" sz="3200" b="0">
                        <a:solidFill>
                          <a:srgbClr val="000000"/>
                        </a:solidFill>
                        <a:latin typeface="微软雅黑" panose="020b0503020204020204" pitchFamily="34" charset="-122"/>
                        <a:ea typeface="微软雅黑" panose="020b0503020204020204" pitchFamily="34" charset="-122"/>
                        <a:cs typeface="NEU-BZ-S92" charset="0"/>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lgn="ctr" fontAlgn="auto">
                        <a:lnSpc>
                          <a:spcPct val="150000"/>
                        </a:lnSpc>
                        <a:buNone/>
                      </a:pPr>
                      <a:r>
                        <a:rPr lang="en-US" sz="3200" b="0">
                          <a:solidFill>
                            <a:srgbClr val="000000"/>
                          </a:solidFill>
                          <a:latin typeface="微软雅黑" panose="020b0503020204020204" pitchFamily="34" charset="-122"/>
                          <a:ea typeface="微软雅黑" panose="020b0503020204020204" pitchFamily="34" charset="-122"/>
                          <a:cs typeface="NEU-BZ-S92" charset="0"/>
                        </a:rPr>
                        <a:t>城市居民自治</a:t>
                      </a:r>
                      <a:endParaRPr lang="en-US" altLang="en-US" sz="3200" b="0">
                        <a:solidFill>
                          <a:srgbClr val="000000"/>
                        </a:solidFill>
                        <a:latin typeface="微软雅黑" panose="020b0503020204020204" pitchFamily="34" charset="-122"/>
                        <a:ea typeface="微软雅黑" panose="020b0503020204020204" pitchFamily="34" charset="-122"/>
                        <a:cs typeface="NEU-BZ-S92" charset="0"/>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r h="1518285">
                <a:tc>
                  <a:txBody>
                    <a:bodyPr vert="horz" wrap="square"/>
                    <a:lstStyle/>
                    <a:p>
                      <a:pPr indent="0" fontAlgn="auto">
                        <a:lnSpc>
                          <a:spcPct val="150000"/>
                        </a:lnSpc>
                        <a:buNone/>
                      </a:pPr>
                      <a:r>
                        <a:rPr lang="en-US" sz="3200" b="0">
                          <a:solidFill>
                            <a:srgbClr val="000000"/>
                          </a:solidFill>
                          <a:latin typeface="微软雅黑" panose="020b0503020204020204" pitchFamily="34" charset="-122"/>
                          <a:ea typeface="微软雅黑" panose="020b0503020204020204" pitchFamily="34" charset="-122"/>
                          <a:cs typeface="NEU-BZ-S92" charset="0"/>
                        </a:rPr>
                        <a:t>自治机构</a:t>
                      </a:r>
                      <a:endParaRPr lang="en-US" altLang="en-US" sz="3200" b="0">
                        <a:solidFill>
                          <a:srgbClr val="000000"/>
                        </a:solidFill>
                        <a:latin typeface="微软雅黑" panose="020b0503020204020204" pitchFamily="34" charset="-122"/>
                        <a:ea typeface="微软雅黑" panose="020b0503020204020204" pitchFamily="34" charset="-122"/>
                        <a:cs typeface="NEU-BZ-S92" charset="0"/>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fontAlgn="auto">
                        <a:lnSpc>
                          <a:spcPct val="150000"/>
                        </a:lnSpc>
                        <a:buNone/>
                      </a:pPr>
                      <a:r>
                        <a:rPr lang="en-US" sz="3200" b="0">
                          <a:solidFill>
                            <a:srgbClr val="000000"/>
                          </a:solidFill>
                          <a:latin typeface="微软雅黑" panose="020b0503020204020204" pitchFamily="34" charset="-122"/>
                          <a:ea typeface="微软雅黑" panose="020b0503020204020204" pitchFamily="34" charset="-122"/>
                          <a:cs typeface="NEU-BZ-S92" charset="0"/>
                        </a:rPr>
                        <a:t>村民委员会</a:t>
                      </a:r>
                      <a:endParaRPr lang="en-US" altLang="en-US" sz="3200" b="0">
                        <a:solidFill>
                          <a:srgbClr val="000000"/>
                        </a:solidFill>
                        <a:latin typeface="微软雅黑" panose="020b0503020204020204" pitchFamily="34" charset="-122"/>
                        <a:ea typeface="微软雅黑" panose="020b0503020204020204" pitchFamily="34" charset="-122"/>
                        <a:cs typeface="NEU-BZ-S92" charset="0"/>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fontAlgn="auto">
                        <a:lnSpc>
                          <a:spcPct val="150000"/>
                        </a:lnSpc>
                        <a:buNone/>
                      </a:pPr>
                      <a:r>
                        <a:rPr lang="en-US" sz="3200" b="0">
                          <a:solidFill>
                            <a:srgbClr val="000000"/>
                          </a:solidFill>
                          <a:latin typeface="微软雅黑" panose="020b0503020204020204" pitchFamily="34" charset="-122"/>
                          <a:ea typeface="微软雅黑" panose="020b0503020204020204" pitchFamily="34" charset="-122"/>
                          <a:cs typeface="NEU-BZ-S92" charset="0"/>
                        </a:rPr>
                        <a:t>居民委员会</a:t>
                      </a:r>
                      <a:endParaRPr lang="en-US" altLang="en-US" sz="3200" b="0">
                        <a:solidFill>
                          <a:srgbClr val="000000"/>
                        </a:solidFill>
                        <a:latin typeface="微软雅黑" panose="020b0503020204020204" pitchFamily="34" charset="-122"/>
                        <a:ea typeface="微软雅黑" panose="020b0503020204020204" pitchFamily="34" charset="-122"/>
                        <a:cs typeface="NEU-BZ-S92" charset="0"/>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r h="3037205">
                <a:tc>
                  <a:txBody>
                    <a:bodyPr vert="horz" wrap="square"/>
                    <a:lstStyle/>
                    <a:p>
                      <a:pPr indent="0" algn="ctr" fontAlgn="auto">
                        <a:lnSpc>
                          <a:spcPct val="150000"/>
                        </a:lnSpc>
                        <a:buNone/>
                      </a:pPr>
                      <a:r>
                        <a:rPr lang="en-US" sz="3200" b="0">
                          <a:solidFill>
                            <a:srgbClr val="000000"/>
                          </a:solidFill>
                          <a:latin typeface="微软雅黑" panose="020b0503020204020204" pitchFamily="34" charset="-122"/>
                          <a:ea typeface="微软雅黑" panose="020b0503020204020204" pitchFamily="34" charset="-122"/>
                          <a:cs typeface="NEU-BZ-S92" charset="0"/>
                        </a:rPr>
                        <a:t>含义</a:t>
                      </a:r>
                      <a:endParaRPr lang="en-US" altLang="en-US" sz="32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fontAlgn="auto">
                        <a:lnSpc>
                          <a:spcPct val="150000"/>
                        </a:lnSpc>
                        <a:buNone/>
                      </a:pPr>
                      <a:r>
                        <a:rPr lang="en-US" sz="3200" b="0">
                          <a:solidFill>
                            <a:srgbClr val="000000"/>
                          </a:solidFill>
                          <a:latin typeface="微软雅黑" panose="020b0503020204020204" pitchFamily="34" charset="-122"/>
                          <a:ea typeface="微软雅黑" panose="020b0503020204020204" pitchFamily="34" charset="-122"/>
                          <a:cs typeface="NEU-BZ-S92" charset="0"/>
                        </a:rPr>
                        <a:t>村民委员会是村民自我管理、自我教育、自我服务的基层群众性自治组织。</a:t>
                      </a:r>
                      <a:endParaRPr lang="en-US" altLang="en-US" sz="3200" b="0">
                        <a:solidFill>
                          <a:srgbClr val="000000"/>
                        </a:solidFill>
                        <a:latin typeface="微软雅黑" panose="020b0503020204020204" pitchFamily="34" charset="-122"/>
                        <a:ea typeface="微软雅黑" panose="020b0503020204020204" pitchFamily="34" charset="-122"/>
                        <a:cs typeface="NEU-BZ-S92" charset="0"/>
                      </a:endParaRPr>
                    </a:p>
                  </a:txBody>
                  <a:tcPr marL="33655" marR="3365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fontAlgn="auto">
                        <a:lnSpc>
                          <a:spcPct val="150000"/>
                        </a:lnSpc>
                        <a:buNone/>
                      </a:pPr>
                      <a:r>
                        <a:rPr lang="en-US" sz="3200" b="0">
                          <a:solidFill>
                            <a:srgbClr val="000000"/>
                          </a:solidFill>
                          <a:latin typeface="微软雅黑" panose="020b0503020204020204" pitchFamily="34" charset="-122"/>
                          <a:ea typeface="微软雅黑" panose="020b0503020204020204" pitchFamily="34" charset="-122"/>
                          <a:cs typeface="NEU-BZ-S92" charset="0"/>
                        </a:rPr>
                        <a:t>居民委员会是居民自我管理、自我教育、自我服务的基层群众性自治组织。</a:t>
                      </a:r>
                      <a:endParaRPr lang="en-US" altLang="en-US" sz="3200" b="0">
                        <a:solidFill>
                          <a:srgbClr val="000000"/>
                        </a:solidFill>
                        <a:latin typeface="微软雅黑" panose="020b0503020204020204" pitchFamily="34" charset="-122"/>
                        <a:ea typeface="微软雅黑" panose="020b0503020204020204" pitchFamily="34" charset="-122"/>
                        <a:cs typeface="NEU-BZ-S92" charset="0"/>
                      </a:endParaRPr>
                    </a:p>
                  </a:txBody>
                  <a:tcPr marL="33655" marR="3365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bl>
          </a:graphicData>
        </a:graphic>
      </p:graphicFrame>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8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graphicFrame>
        <p:nvGraphicFramePr>
          <p:cNvPr id="2" name="表格 1"/>
          <p:cNvGraphicFramePr>
            <a:graphicFrameLocks noGrp="1"/>
          </p:cNvGraphicFramePr>
          <p:nvPr>
            <p:custDataLst>
              <p:tags r:id="rId3"/>
            </p:custDataLst>
          </p:nvPr>
        </p:nvGraphicFramePr>
        <p:xfrm>
          <a:off x="178435" y="209550"/>
          <a:ext cx="11859895" cy="6271260"/>
        </p:xfrm>
        <a:graphic>
          <a:graphicData uri="http://schemas.openxmlformats.org/drawingml/2006/table">
            <a:tbl>
              <a:tblPr firstRow="1" bandRow="1">
                <a:tableStyleId>{5940675A-B579-460E-94D1-54222C63F5DA}</a:tableStyleId>
              </a:tblPr>
              <a:tblGrid>
                <a:gridCol w="507365"/>
                <a:gridCol w="5721985"/>
                <a:gridCol w="424815"/>
                <a:gridCol w="5205730"/>
              </a:tblGrid>
              <a:tr h="640080">
                <a:tc>
                  <a:txBody>
                    <a:bodyPr vert="horz" wrap="square"/>
                    <a:lstStyle/>
                    <a:p>
                      <a:pPr indent="0" fontAlgn="auto">
                        <a:lnSpc>
                          <a:spcPct val="150000"/>
                        </a:lnSpc>
                        <a:buNone/>
                      </a:pPr>
                      <a:endParaRPr lang="en-US" altLang="en-US" sz="2800" b="0">
                        <a:solidFill>
                          <a:srgbClr val="000000"/>
                        </a:solidFill>
                        <a:latin typeface="微软雅黑" panose="020b0503020204020204" pitchFamily="34" charset="-122"/>
                        <a:ea typeface="微软雅黑" panose="020b0503020204020204" pitchFamily="34" charset="-122"/>
                        <a:cs typeface="NEU-BZ-S92" charset="0"/>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lgn="ctr" fontAlgn="auto">
                        <a:lnSpc>
                          <a:spcPct val="150000"/>
                        </a:lnSpc>
                        <a:buNone/>
                      </a:pPr>
                      <a:r>
                        <a:rPr lang="en-US" sz="2800" b="0">
                          <a:solidFill>
                            <a:srgbClr val="000000"/>
                          </a:solidFill>
                          <a:latin typeface="微软雅黑" panose="020b0503020204020204" pitchFamily="34" charset="-122"/>
                          <a:ea typeface="微软雅黑" panose="020b0503020204020204" pitchFamily="34" charset="-122"/>
                          <a:cs typeface="NEU-BZ-S92" charset="0"/>
                        </a:rPr>
                        <a:t>农村村民自治</a:t>
                      </a:r>
                      <a:endParaRPr lang="en-US" altLang="en-US" sz="2800" b="0">
                        <a:solidFill>
                          <a:srgbClr val="000000"/>
                        </a:solidFill>
                        <a:latin typeface="微软雅黑" panose="020b0503020204020204" pitchFamily="34" charset="-122"/>
                        <a:ea typeface="微软雅黑" panose="020b0503020204020204" pitchFamily="34" charset="-122"/>
                        <a:cs typeface="NEU-BZ-S92" charset="0"/>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lgn="ctr" fontAlgn="auto">
                        <a:lnSpc>
                          <a:spcPct val="150000"/>
                        </a:lnSpc>
                        <a:buNone/>
                      </a:pPr>
                      <a:endParaRPr lang="en-US" altLang="en-US" sz="2800" b="0">
                        <a:solidFill>
                          <a:srgbClr val="000000"/>
                        </a:solidFill>
                        <a:latin typeface="微软雅黑" panose="020b0503020204020204" pitchFamily="34" charset="-122"/>
                        <a:ea typeface="微软雅黑" panose="020b0503020204020204" pitchFamily="34" charset="-122"/>
                        <a:cs typeface="NEU-BZ-S92" charset="0"/>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lgn="ctr" fontAlgn="auto">
                        <a:lnSpc>
                          <a:spcPct val="150000"/>
                        </a:lnSpc>
                        <a:buNone/>
                      </a:pPr>
                      <a:r>
                        <a:rPr lang="en-US" sz="2800" b="0">
                          <a:solidFill>
                            <a:srgbClr val="000000"/>
                          </a:solidFill>
                          <a:latin typeface="微软雅黑" panose="020b0503020204020204" pitchFamily="34" charset="-122"/>
                          <a:ea typeface="微软雅黑" panose="020b0503020204020204" pitchFamily="34" charset="-122"/>
                          <a:cs typeface="NEU-BZ-S92" charset="0"/>
                        </a:rPr>
                        <a:t>城市居民自治</a:t>
                      </a:r>
                      <a:endParaRPr lang="en-US" altLang="en-US" sz="2800" b="0">
                        <a:solidFill>
                          <a:srgbClr val="000000"/>
                        </a:solidFill>
                        <a:latin typeface="微软雅黑" panose="020b0503020204020204" pitchFamily="34" charset="-122"/>
                        <a:ea typeface="微软雅黑" panose="020b0503020204020204" pitchFamily="34" charset="-122"/>
                        <a:cs typeface="NEU-BZ-S92" charset="0"/>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r h="5631180">
                <a:tc>
                  <a:txBody>
                    <a:bodyPr vert="horz" wrap="square"/>
                    <a:lstStyle/>
                    <a:p>
                      <a:pPr indent="0" algn="ctr" fontAlgn="auto">
                        <a:lnSpc>
                          <a:spcPts val="3360"/>
                        </a:lnSpc>
                        <a:buNone/>
                      </a:pPr>
                      <a:r>
                        <a:rPr lang="en-US" sz="2800" b="0">
                          <a:solidFill>
                            <a:srgbClr val="000000"/>
                          </a:solidFill>
                          <a:latin typeface="微软雅黑" panose="020b0503020204020204" pitchFamily="34" charset="-122"/>
                          <a:ea typeface="微软雅黑" panose="020b0503020204020204" pitchFamily="34" charset="-122"/>
                          <a:cs typeface="NEU-BZ-S92" charset="0"/>
                        </a:rPr>
                        <a:t>内容</a:t>
                      </a:r>
                      <a:endParaRPr lang="en-US" altLang="en-US" sz="28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fontAlgn="auto">
                        <a:lnSpc>
                          <a:spcPts val="3360"/>
                        </a:lnSpc>
                        <a:buNone/>
                      </a:pPr>
                      <a:r>
                        <a:rPr lang="en-US" sz="2800" b="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选举:</a:t>
                      </a:r>
                      <a:r>
                        <a:rPr lang="en-US" sz="28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广大村民直接投票选举村委会成员。</a:t>
                      </a:r>
                      <a:endParaRPr lang="en-US" sz="28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pPr indent="0" fontAlgn="auto">
                        <a:lnSpc>
                          <a:spcPts val="3360"/>
                        </a:lnSpc>
                        <a:buNone/>
                      </a:pPr>
                      <a:r>
                        <a:rPr lang="en-US" sz="2800" b="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决策与管理:</a:t>
                      </a:r>
                      <a:r>
                        <a:rPr lang="en-US" sz="28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村民可以通过村民会议等形式,发表意见,参与本村公共事务和公益事业的决策与管理;制定村民自治章程或村规民约来规范自己和村干部的行为。</a:t>
                      </a:r>
                      <a:endParaRPr lang="en-US" sz="28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pPr indent="0" fontAlgn="auto">
                        <a:lnSpc>
                          <a:spcPts val="3360"/>
                        </a:lnSpc>
                        <a:buNone/>
                      </a:pPr>
                      <a:r>
                        <a:rPr lang="en-US" sz="2800" b="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监督:</a:t>
                      </a:r>
                      <a:r>
                        <a:rPr lang="en-US" sz="28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通过村务公开、民主评议村干部、村委会定期报告工作等形式来监督村民委员会和村干部的工作。</a:t>
                      </a:r>
                      <a:endParaRPr lang="en-US" altLang="en-US" sz="28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33655" marR="3365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fontAlgn="auto">
                        <a:lnSpc>
                          <a:spcPts val="3360"/>
                        </a:lnSpc>
                        <a:buNone/>
                      </a:pPr>
                      <a:endParaRPr lang="en-US" altLang="en-US" sz="28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33655" marR="3365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fontAlgn="auto">
                        <a:lnSpc>
                          <a:spcPts val="3360"/>
                        </a:lnSpc>
                        <a:buNone/>
                      </a:pPr>
                      <a:r>
                        <a:rPr lang="en-US" sz="2800" b="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选举:</a:t>
                      </a:r>
                      <a:r>
                        <a:rPr lang="en-US" sz="28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居委会成员由居民民主选举产生。</a:t>
                      </a:r>
                      <a:endParaRPr lang="en-US" sz="28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pPr indent="0" fontAlgn="auto">
                        <a:lnSpc>
                          <a:spcPts val="3360"/>
                        </a:lnSpc>
                        <a:buNone/>
                      </a:pPr>
                      <a:r>
                        <a:rPr lang="en-US" sz="2800" b="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决策:</a:t>
                      </a:r>
                      <a:r>
                        <a:rPr lang="en-US" sz="28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凡涉及居民切身利益的重要事务,要提请居民会议讨论决定。</a:t>
                      </a:r>
                      <a:endParaRPr lang="en-US" sz="28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pPr indent="0" fontAlgn="auto">
                        <a:lnSpc>
                          <a:spcPts val="3360"/>
                        </a:lnSpc>
                        <a:buNone/>
                      </a:pPr>
                      <a:r>
                        <a:rPr lang="en-US" sz="2800" b="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管理与监督:</a:t>
                      </a:r>
                      <a:r>
                        <a:rPr lang="en-US" sz="28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居委会实行办事公开制度,定期向居民会议汇报工作,接受居民的监督和质询。</a:t>
                      </a:r>
                      <a:endParaRPr lang="en-US" altLang="en-US" sz="28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33655" marR="3365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bl>
          </a:graphicData>
        </a:graphic>
      </p:graphicFrame>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8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graphicFrame>
        <p:nvGraphicFramePr>
          <p:cNvPr id="2" name="表格 1"/>
          <p:cNvGraphicFramePr>
            <a:graphicFrameLocks noGrp="1"/>
          </p:cNvGraphicFramePr>
          <p:nvPr>
            <p:custDataLst>
              <p:tags r:id="rId3"/>
            </p:custDataLst>
          </p:nvPr>
        </p:nvGraphicFramePr>
        <p:xfrm>
          <a:off x="124460" y="149860"/>
          <a:ext cx="11919585" cy="6539230"/>
        </p:xfrm>
        <a:graphic>
          <a:graphicData uri="http://schemas.openxmlformats.org/drawingml/2006/table">
            <a:tbl>
              <a:tblPr firstRow="1" bandRow="1">
                <a:tableStyleId>{5940675A-B579-460E-94D1-54222C63F5DA}</a:tableStyleId>
              </a:tblPr>
              <a:tblGrid>
                <a:gridCol w="551815"/>
                <a:gridCol w="6188710"/>
                <a:gridCol w="5179060"/>
              </a:tblGrid>
              <a:tr h="426720">
                <a:tc>
                  <a:txBody>
                    <a:bodyPr vert="horz" wrap="square"/>
                    <a:lstStyle/>
                    <a:p>
                      <a:pPr indent="0">
                        <a:buNone/>
                      </a:pPr>
                      <a:endParaRPr lang="en-US" altLang="en-US" sz="2800" b="0">
                        <a:solidFill>
                          <a:srgbClr val="000000"/>
                        </a:solidFill>
                        <a:latin typeface="微软雅黑" panose="020b0503020204020204" pitchFamily="34" charset="-122"/>
                        <a:ea typeface="微软雅黑" panose="020b0503020204020204" pitchFamily="34" charset="-122"/>
                        <a:cs typeface="NEU-BZ-S92" charset="0"/>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lgn="ctr">
                        <a:buNone/>
                      </a:pPr>
                      <a:r>
                        <a:rPr lang="en-US" sz="2800" b="0">
                          <a:solidFill>
                            <a:srgbClr val="000000"/>
                          </a:solidFill>
                          <a:latin typeface="微软雅黑" panose="020b0503020204020204" pitchFamily="34" charset="-122"/>
                          <a:ea typeface="微软雅黑" panose="020b0503020204020204" pitchFamily="34" charset="-122"/>
                          <a:cs typeface="NEU-BZ-S92" charset="0"/>
                        </a:rPr>
                        <a:t>农村村民自治</a:t>
                      </a:r>
                      <a:endParaRPr lang="en-US" altLang="en-US" sz="2800" b="0">
                        <a:solidFill>
                          <a:srgbClr val="000000"/>
                        </a:solidFill>
                        <a:latin typeface="微软雅黑" panose="020b0503020204020204" pitchFamily="34" charset="-122"/>
                        <a:ea typeface="微软雅黑" panose="020b0503020204020204" pitchFamily="34" charset="-122"/>
                        <a:cs typeface="NEU-BZ-S92" charset="0"/>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lgn="ctr">
                        <a:buNone/>
                      </a:pPr>
                      <a:r>
                        <a:rPr lang="en-US" sz="2800" b="0">
                          <a:solidFill>
                            <a:srgbClr val="000000"/>
                          </a:solidFill>
                          <a:latin typeface="微软雅黑" panose="020b0503020204020204" pitchFamily="34" charset="-122"/>
                          <a:ea typeface="微软雅黑" panose="020b0503020204020204" pitchFamily="34" charset="-122"/>
                          <a:cs typeface="NEU-BZ-S92" charset="0"/>
                        </a:rPr>
                        <a:t>城市居民自治</a:t>
                      </a:r>
                      <a:endParaRPr lang="en-US" altLang="en-US" sz="2800" b="0">
                        <a:solidFill>
                          <a:srgbClr val="000000"/>
                        </a:solidFill>
                        <a:latin typeface="微软雅黑" panose="020b0503020204020204" pitchFamily="34" charset="-122"/>
                        <a:ea typeface="微软雅黑" panose="020b0503020204020204" pitchFamily="34" charset="-122"/>
                        <a:cs typeface="NEU-BZ-S92" charset="0"/>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r h="3200400">
                <a:tc>
                  <a:txBody>
                    <a:bodyPr vert="horz" wrap="square"/>
                    <a:lstStyle/>
                    <a:p>
                      <a:pPr indent="0" algn="ctr" fontAlgn="auto">
                        <a:lnSpc>
                          <a:spcPct val="150000"/>
                        </a:lnSpc>
                        <a:buNone/>
                      </a:pPr>
                      <a:r>
                        <a:rPr lang="en-US" sz="2800" b="0">
                          <a:solidFill>
                            <a:srgbClr val="000000"/>
                          </a:solidFill>
                          <a:latin typeface="微软雅黑" panose="020b0503020204020204" pitchFamily="34" charset="-122"/>
                          <a:ea typeface="微软雅黑" panose="020b0503020204020204" pitchFamily="34" charset="-122"/>
                          <a:cs typeface="NEU-BZ-S92" charset="0"/>
                        </a:rPr>
                        <a:t>作用</a:t>
                      </a:r>
                      <a:endParaRPr lang="en-US" altLang="en-US" sz="28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fontAlgn="auto">
                        <a:lnSpc>
                          <a:spcPct val="150000"/>
                        </a:lnSpc>
                        <a:buNone/>
                      </a:pPr>
                      <a:r>
                        <a:rPr lang="en-US" sz="28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带领村民实行村民自治,办理本村公共事务和公共事业,向政府反映村民意见,调解民间纠纷,促进村民团结、家庭和睦,维护社会秩序、生产秩序和生活秩序。</a:t>
                      </a:r>
                      <a:endParaRPr lang="en-US" altLang="en-US" sz="28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33655" marR="3365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fontAlgn="auto">
                        <a:lnSpc>
                          <a:spcPct val="150000"/>
                        </a:lnSpc>
                        <a:buNone/>
                      </a:pPr>
                      <a:r>
                        <a:rPr lang="en-US" sz="28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城市居民委员会在维护居民合法权益,办理社区的公共事务和公共事业,调解居民纠纷,协助社会治安,反映居民意见、要求和建议等方面发挥作用。</a:t>
                      </a:r>
                      <a:endParaRPr lang="en-US" altLang="en-US" sz="28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33655" marR="3365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r h="2912110">
                <a:tc>
                  <a:txBody>
                    <a:bodyPr vert="horz" wrap="square"/>
                    <a:lstStyle/>
                    <a:p>
                      <a:pPr indent="0" algn="ctr" fontAlgn="auto">
                        <a:lnSpc>
                          <a:spcPct val="150000"/>
                        </a:lnSpc>
                        <a:buNone/>
                      </a:pPr>
                      <a:r>
                        <a:rPr lang="en-US" sz="2800" b="0">
                          <a:solidFill>
                            <a:srgbClr val="000000"/>
                          </a:solidFill>
                          <a:latin typeface="微软雅黑" panose="020b0503020204020204" pitchFamily="34" charset="-122"/>
                          <a:ea typeface="微软雅黑" panose="020b0503020204020204" pitchFamily="34" charset="-122"/>
                          <a:cs typeface="NEU-BZ-S92" charset="0"/>
                        </a:rPr>
                        <a:t>意义</a:t>
                      </a:r>
                      <a:endParaRPr lang="en-US" altLang="en-US" sz="28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gridSpan="2">
                  <a:txBody>
                    <a:bodyPr vert="horz" wrap="square"/>
                    <a:lstStyle/>
                    <a:p>
                      <a:pPr indent="0" fontAlgn="auto">
                        <a:lnSpc>
                          <a:spcPct val="150000"/>
                        </a:lnSpc>
                        <a:buNone/>
                      </a:pPr>
                      <a:r>
                        <a:rPr lang="en-US" sz="28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实行农村村民自治和城市居民自治,以保证人民群众依法直接行使民主权利,管理基层公共事务和公益事业,是人民当家作主的有效途径;实行农村村民自治和城市居民自治,扩大基层民主,是社会主义民主最为广泛而深刻的实践。我国正把它作为发展社会主义民主政治的基础性工程重点推进。</a:t>
                      </a:r>
                      <a:endParaRPr lang="en-US" altLang="en-US" sz="28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hMerge="1">
                  <a:txBody>
                    <a:bodyPr vert="horz" wrap="square"/>
                    <a:lstStyle/>
                    <a:p/>
                  </a:txBody>
                  <a:tcPr>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tcPr>
                </a:tc>
              </a:tr>
            </a:tbl>
          </a:graphicData>
        </a:graphic>
      </p:graphicFrame>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8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标题 2"/>
          <p:cNvSpPr>
            <a:spLocks noGrp="1"/>
          </p:cNvSpPr>
          <p:nvPr>
            <p:ph type="title"/>
            <p:custDataLst>
              <p:tags r:id="rId3"/>
            </p:custDataLst>
          </p:nvPr>
        </p:nvSpPr>
        <p:spPr>
          <a:xfrm>
            <a:off x="290195" y="95250"/>
            <a:ext cx="11748135" cy="1368425"/>
          </a:xfrm>
        </p:spPr>
        <p:txBody>
          <a:bodyPr wrap="square"/>
          <a:lstStyle/>
          <a:p>
            <a:pPr fontAlgn="auto">
              <a:lnSpc>
                <a:spcPct val="150000"/>
              </a:lnSpc>
            </a:pPr>
            <a:r>
              <a:rPr lang="zh-CN" altLang="en-US" sz="28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名师点拨 </a:t>
            </a:r>
            <a:br>
              <a:rPr lang="zh-CN" altLang="en-US" sz="280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br>
            <a:r>
              <a:rPr lang="zh-CN" altLang="en-US" sz="2800" b="1">
                <a:latin typeface="微软雅黑" panose="020b0503020204020204" pitchFamily="34" charset="-122"/>
                <a:ea typeface="微软雅黑" panose="020b0503020204020204" pitchFamily="34" charset="-122"/>
                <a:cs typeface="微软雅黑" panose="020b0503020204020204" pitchFamily="34" charset="-122"/>
              </a:rPr>
              <a:t>1.政府与基层群众性自治组织的区别与联系</a:t>
            </a:r>
            <a:endParaRPr lang="zh-CN" altLang="en-US" sz="2800" b="1">
              <a:latin typeface="微软雅黑" panose="020b0503020204020204" pitchFamily="34" charset="-122"/>
              <a:ea typeface="微软雅黑" panose="020b0503020204020204" pitchFamily="34" charset="-122"/>
              <a:cs typeface="微软雅黑" panose="020b0503020204020204" pitchFamily="34" charset="-122"/>
            </a:endParaRPr>
          </a:p>
        </p:txBody>
      </p:sp>
      <p:graphicFrame>
        <p:nvGraphicFramePr>
          <p:cNvPr id="4" name="表格 3"/>
          <p:cNvGraphicFramePr>
            <a:graphicFrameLocks noGrp="1"/>
          </p:cNvGraphicFramePr>
          <p:nvPr>
            <p:custDataLst>
              <p:tags r:id="rId4"/>
            </p:custDataLst>
          </p:nvPr>
        </p:nvGraphicFramePr>
        <p:xfrm>
          <a:off x="387350" y="1564005"/>
          <a:ext cx="11532870" cy="5025390"/>
        </p:xfrm>
        <a:graphic>
          <a:graphicData uri="http://schemas.openxmlformats.org/drawingml/2006/table">
            <a:tbl>
              <a:tblPr firstRow="1" bandRow="1">
                <a:tableStyleId>{5940675A-B579-460E-94D1-54222C63F5DA}</a:tableStyleId>
              </a:tblPr>
              <a:tblGrid>
                <a:gridCol w="557530"/>
                <a:gridCol w="1268095"/>
                <a:gridCol w="3578860"/>
                <a:gridCol w="6128385"/>
              </a:tblGrid>
              <a:tr h="568960">
                <a:tc gridSpan="2">
                  <a:txBody>
                    <a:bodyPr vert="horz" wrap="square"/>
                    <a:lstStyle/>
                    <a:p>
                      <a:pPr indent="0" algn="ctr"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 </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808080"/>
                      </a:solidFill>
                      <a:prstDash val="solid"/>
                      <a:headEnd type="none" w="med" len="med"/>
                      <a:tailEnd type="none" w="med" len="med"/>
                    </a:lnL>
                    <a:lnR w="12700" cap="flat" cmpd="sng">
                      <a:solidFill>
                        <a:srgbClr val="808080"/>
                      </a:solidFill>
                      <a:prstDash val="solid"/>
                      <a:headEnd type="none" w="med" len="med"/>
                      <a:tailEnd type="none" w="med" len="med"/>
                    </a:lnR>
                    <a:lnT w="12700" cap="flat" cmpd="sng">
                      <a:solidFill>
                        <a:srgbClr val="808080"/>
                      </a:solidFill>
                      <a:prstDash val="solid"/>
                      <a:headEnd type="none" w="med" len="med"/>
                      <a:tailEnd type="none" w="med" len="med"/>
                    </a:lnT>
                    <a:lnB w="12700" cap="flat" cmpd="sng">
                      <a:solidFill>
                        <a:srgbClr val="808080"/>
                      </a:solidFill>
                      <a:prstDash val="solid"/>
                      <a:headEnd type="none" w="med" len="med"/>
                      <a:tailEnd type="none" w="med" len="med"/>
                    </a:lnB>
                    <a:lnTlToBr>
                      <a:noFill/>
                    </a:lnTlToBr>
                    <a:lnBlToTr>
                      <a:noFill/>
                    </a:lnBlToTr>
                    <a:noFill/>
                  </a:tcPr>
                </a:tc>
                <a:tc hMerge="1">
                  <a:txBody>
                    <a:bodyPr vert="horz" wrap="square"/>
                    <a:lstStyle/>
                    <a:p/>
                  </a:txBody>
                  <a:tcPr>
                    <a:lnR w="12700" cap="flat" cmpd="sng">
                      <a:solidFill>
                        <a:srgbClr val="808080"/>
                      </a:solidFill>
                      <a:prstDash val="solid"/>
                      <a:headEnd type="none" w="med" len="med"/>
                      <a:tailEnd type="none" w="med" len="med"/>
                    </a:lnR>
                    <a:lnT w="12700" cap="flat" cmpd="sng">
                      <a:solidFill>
                        <a:srgbClr val="808080"/>
                      </a:solidFill>
                      <a:prstDash val="solid"/>
                      <a:headEnd type="none" w="med" len="med"/>
                      <a:tailEnd type="none" w="med" len="med"/>
                    </a:lnT>
                    <a:lnB w="12700" cap="flat" cmpd="sng">
                      <a:solidFill>
                        <a:srgbClr val="808080"/>
                      </a:solidFill>
                      <a:prstDash val="solid"/>
                      <a:headEnd type="none" w="med" len="med"/>
                      <a:tailEnd type="none" w="med" len="med"/>
                    </a:lnB>
                  </a:tcPr>
                </a:tc>
                <a:tc>
                  <a:txBody>
                    <a:bodyPr vert="horz" wrap="square"/>
                    <a:lstStyle/>
                    <a:p>
                      <a:pPr indent="0" algn="ctr"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基层群众性自治组织</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66675" marR="66675" marT="0" marB="0" anchor="ctr">
                    <a:lnL w="12700" cap="flat" cmpd="sng">
                      <a:solidFill>
                        <a:srgbClr val="808080"/>
                      </a:solidFill>
                      <a:prstDash val="solid"/>
                      <a:headEnd type="none" w="med" len="med"/>
                      <a:tailEnd type="none" w="med" len="med"/>
                    </a:lnL>
                    <a:lnR w="12700" cap="flat" cmpd="sng">
                      <a:solidFill>
                        <a:srgbClr val="808080"/>
                      </a:solidFill>
                      <a:prstDash val="solid"/>
                      <a:headEnd type="none" w="med" len="med"/>
                      <a:tailEnd type="none" w="med" len="med"/>
                    </a:lnR>
                    <a:lnT w="12700" cap="flat" cmpd="sng">
                      <a:solidFill>
                        <a:srgbClr val="808080"/>
                      </a:solidFill>
                      <a:prstDash val="solid"/>
                      <a:headEnd type="none" w="med" len="med"/>
                      <a:tailEnd type="none" w="med" len="med"/>
                    </a:lnT>
                    <a:lnB w="12700" cap="flat" cmpd="sng">
                      <a:solidFill>
                        <a:srgbClr val="808080"/>
                      </a:solidFill>
                      <a:prstDash val="solid"/>
                      <a:headEnd type="none" w="med" len="med"/>
                      <a:tailEnd type="none" w="med" len="med"/>
                    </a:lnB>
                    <a:lnTlToBr>
                      <a:noFill/>
                    </a:lnTlToBr>
                    <a:lnBlToTr>
                      <a:noFill/>
                    </a:lnBlToTr>
                    <a:noFill/>
                  </a:tcPr>
                </a:tc>
                <a:tc>
                  <a:txBody>
                    <a:bodyPr vert="horz" wrap="square"/>
                    <a:lstStyle/>
                    <a:p>
                      <a:pPr indent="0" algn="ctr"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政府</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66675" marR="66675" marT="0" marB="0" anchor="ctr">
                    <a:lnL w="12700" cap="flat" cmpd="sng">
                      <a:solidFill>
                        <a:srgbClr val="808080"/>
                      </a:solidFill>
                      <a:prstDash val="solid"/>
                      <a:headEnd type="none" w="med" len="med"/>
                      <a:tailEnd type="none" w="med" len="med"/>
                    </a:lnL>
                    <a:lnR w="12700" cap="flat" cmpd="sng">
                      <a:solidFill>
                        <a:srgbClr val="808080"/>
                      </a:solidFill>
                      <a:prstDash val="solid"/>
                      <a:headEnd type="none" w="med" len="med"/>
                      <a:tailEnd type="none" w="med" len="med"/>
                    </a:lnR>
                    <a:lnT w="12700" cap="flat" cmpd="sng">
                      <a:solidFill>
                        <a:srgbClr val="808080"/>
                      </a:solidFill>
                      <a:prstDash val="solid"/>
                      <a:headEnd type="none" w="med" len="med"/>
                      <a:tailEnd type="none" w="med" len="med"/>
                    </a:lnT>
                    <a:lnB w="12700" cap="flat" cmpd="sng">
                      <a:solidFill>
                        <a:srgbClr val="808080"/>
                      </a:solidFill>
                      <a:prstDash val="solid"/>
                      <a:headEnd type="none" w="med" len="med"/>
                      <a:tailEnd type="none" w="med" len="med"/>
                    </a:lnB>
                    <a:lnTlToBr>
                      <a:noFill/>
                    </a:lnTlToBr>
                    <a:lnBlToTr>
                      <a:noFill/>
                    </a:lnBlToTr>
                    <a:noFill/>
                  </a:tcPr>
                </a:tc>
              </a:tr>
              <a:tr h="1705610">
                <a:tc rowSpan="2">
                  <a:txBody>
                    <a:bodyPr vert="horz" wrap="square"/>
                    <a:lstStyle/>
                    <a:p>
                      <a:pPr indent="0" algn="ctr"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区别</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808080"/>
                      </a:solidFill>
                      <a:prstDash val="solid"/>
                      <a:headEnd type="none" w="med" len="med"/>
                      <a:tailEnd type="none" w="med" len="med"/>
                    </a:lnL>
                    <a:lnR w="12700" cap="flat" cmpd="sng">
                      <a:solidFill>
                        <a:srgbClr val="808080"/>
                      </a:solidFill>
                      <a:prstDash val="solid"/>
                      <a:headEnd type="none" w="med" len="med"/>
                      <a:tailEnd type="none" w="med" len="med"/>
                    </a:lnR>
                    <a:lnT w="12700" cap="flat" cmpd="sng">
                      <a:solidFill>
                        <a:srgbClr val="808080"/>
                      </a:solidFill>
                      <a:prstDash val="solid"/>
                      <a:headEnd type="none" w="med" len="med"/>
                      <a:tailEnd type="none" w="med" len="med"/>
                    </a:lnT>
                    <a:lnB w="12700" cap="flat" cmpd="sng">
                      <a:solidFill>
                        <a:srgbClr val="808080"/>
                      </a:solidFill>
                      <a:prstDash val="solid"/>
                      <a:headEnd type="none" w="med" len="med"/>
                      <a:tailEnd type="none" w="med" len="med"/>
                    </a:lnB>
                    <a:lnTlToBr>
                      <a:noFill/>
                    </a:lnTlToBr>
                    <a:lnBlToTr>
                      <a:noFill/>
                    </a:lnBlToTr>
                    <a:noFill/>
                  </a:tcPr>
                </a:tc>
                <a:tc>
                  <a:txBody>
                    <a:bodyPr vert="horz" wrap="square"/>
                    <a:lstStyle/>
                    <a:p>
                      <a:pPr indent="0" algn="ctr"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性质</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808080"/>
                      </a:solidFill>
                      <a:prstDash val="solid"/>
                      <a:headEnd type="none" w="med" len="med"/>
                      <a:tailEnd type="none" w="med" len="med"/>
                    </a:lnL>
                    <a:lnR w="12700" cap="flat" cmpd="sng">
                      <a:solidFill>
                        <a:srgbClr val="808080"/>
                      </a:solidFill>
                      <a:prstDash val="solid"/>
                      <a:headEnd type="none" w="med" len="med"/>
                      <a:tailEnd type="none" w="med" len="med"/>
                    </a:lnR>
                    <a:lnT w="12700" cap="flat" cmpd="sng">
                      <a:solidFill>
                        <a:srgbClr val="808080"/>
                      </a:solidFill>
                      <a:prstDash val="solid"/>
                      <a:headEnd type="none" w="med" len="med"/>
                      <a:tailEnd type="none" w="med" len="med"/>
                    </a:lnT>
                    <a:lnB w="12700" cap="flat" cmpd="sng">
                      <a:solidFill>
                        <a:srgbClr val="808080"/>
                      </a:solidFill>
                      <a:prstDash val="solid"/>
                      <a:headEnd type="none" w="med" len="med"/>
                      <a:tailEnd type="none" w="med" len="med"/>
                    </a:lnB>
                    <a:lnTlToBr>
                      <a:noFill/>
                    </a:lnTlToBr>
                    <a:lnBlToTr>
                      <a:noFill/>
                    </a:lnBlToTr>
                    <a:noFill/>
                  </a:tcPr>
                </a:tc>
                <a:tc>
                  <a:txBody>
                    <a:bodyPr vert="horz" wrap="square"/>
                    <a:lstStyle/>
                    <a:p>
                      <a:pPr indent="0"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村(居)民自我管理、自我教育、自我服务的基层群众性自治组织。</a:t>
                      </a:r>
                      <a:endParaRPr lang="en-US"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50800" marR="50800" marT="0" marB="0" anchor="ctr">
                    <a:lnL w="12700" cap="flat" cmpd="sng">
                      <a:solidFill>
                        <a:srgbClr val="808080"/>
                      </a:solidFill>
                      <a:prstDash val="solid"/>
                      <a:headEnd type="none" w="med" len="med"/>
                      <a:tailEnd type="none" w="med" len="med"/>
                    </a:lnL>
                    <a:lnR w="12700" cap="flat" cmpd="sng">
                      <a:solidFill>
                        <a:srgbClr val="808080"/>
                      </a:solidFill>
                      <a:prstDash val="solid"/>
                      <a:headEnd type="none" w="med" len="med"/>
                      <a:tailEnd type="none" w="med" len="med"/>
                    </a:lnR>
                    <a:lnT w="12700" cap="flat" cmpd="sng">
                      <a:solidFill>
                        <a:srgbClr val="808080"/>
                      </a:solidFill>
                      <a:prstDash val="solid"/>
                      <a:headEnd type="none" w="med" len="med"/>
                      <a:tailEnd type="none" w="med" len="med"/>
                    </a:lnT>
                    <a:lnB w="12700" cap="flat" cmpd="sng">
                      <a:solidFill>
                        <a:srgbClr val="808080"/>
                      </a:solidFill>
                      <a:prstDash val="solid"/>
                      <a:headEnd type="none" w="med" len="med"/>
                      <a:tailEnd type="none" w="med" len="med"/>
                    </a:lnB>
                    <a:lnTlToBr>
                      <a:noFill/>
                    </a:lnTlToBr>
                    <a:lnBlToTr>
                      <a:noFill/>
                    </a:lnBlToTr>
                    <a:noFill/>
                  </a:tcPr>
                </a:tc>
                <a:tc>
                  <a:txBody>
                    <a:bodyPr vert="horz" wrap="square"/>
                    <a:lstStyle/>
                    <a:p>
                      <a:pPr indent="0"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行政机关,国家权力机关的执行机关。</a:t>
                      </a:r>
                      <a:endParaRPr lang="en-US"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50800" marR="50800" marT="0" marB="0" anchor="ctr">
                    <a:lnL w="12700" cap="flat" cmpd="sng">
                      <a:solidFill>
                        <a:srgbClr val="808080"/>
                      </a:solidFill>
                      <a:prstDash val="solid"/>
                      <a:headEnd type="none" w="med" len="med"/>
                      <a:tailEnd type="none" w="med" len="med"/>
                    </a:lnL>
                    <a:lnR w="12700" cap="flat" cmpd="sng">
                      <a:solidFill>
                        <a:srgbClr val="808080"/>
                      </a:solidFill>
                      <a:prstDash val="solid"/>
                      <a:headEnd type="none" w="med" len="med"/>
                      <a:tailEnd type="none" w="med" len="med"/>
                    </a:lnR>
                    <a:lnT w="12700" cap="flat" cmpd="sng">
                      <a:solidFill>
                        <a:srgbClr val="808080"/>
                      </a:solidFill>
                      <a:prstDash val="solid"/>
                      <a:headEnd type="none" w="med" len="med"/>
                      <a:tailEnd type="none" w="med" len="med"/>
                    </a:lnT>
                    <a:lnB w="12700" cap="flat" cmpd="sng">
                      <a:solidFill>
                        <a:srgbClr val="808080"/>
                      </a:solidFill>
                      <a:prstDash val="solid"/>
                      <a:headEnd type="none" w="med" len="med"/>
                      <a:tailEnd type="none" w="med" len="med"/>
                    </a:lnB>
                    <a:lnTlToBr>
                      <a:noFill/>
                    </a:lnTlToBr>
                    <a:lnBlToTr>
                      <a:noFill/>
                    </a:lnBlToTr>
                    <a:noFill/>
                  </a:tcPr>
                </a:tc>
              </a:tr>
              <a:tr h="1613535">
                <a:tc vMerge="1">
                  <a:txBody>
                    <a:bodyPr vert="horz" wrap="square"/>
                    <a:lstStyle/>
                    <a:p/>
                  </a:txBody>
                  <a:tcPr>
                    <a:lnL w="12700" cap="flat" cmpd="sng">
                      <a:solidFill>
                        <a:srgbClr val="808080"/>
                      </a:solidFill>
                      <a:prstDash val="solid"/>
                      <a:headEnd type="none" w="med" len="med"/>
                      <a:tailEnd type="none" w="med" len="med"/>
                    </a:lnL>
                    <a:lnR w="12700" cap="flat" cmpd="sng">
                      <a:solidFill>
                        <a:srgbClr val="808080"/>
                      </a:solidFill>
                      <a:prstDash val="solid"/>
                      <a:headEnd type="none" w="med" len="med"/>
                      <a:tailEnd type="none" w="med" len="med"/>
                    </a:lnR>
                    <a:lnB w="12700" cap="flat" cmpd="sng">
                      <a:solidFill>
                        <a:srgbClr val="808080"/>
                      </a:solidFill>
                      <a:prstDash val="solid"/>
                      <a:headEnd type="none" w="med" len="med"/>
                      <a:tailEnd type="none" w="med" len="med"/>
                    </a:lnB>
                  </a:tcPr>
                </a:tc>
                <a:tc>
                  <a:txBody>
                    <a:bodyPr vert="horz" wrap="square"/>
                    <a:lstStyle/>
                    <a:p>
                      <a:pPr indent="0" algn="ctr"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工作事务</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808080"/>
                      </a:solidFill>
                      <a:prstDash val="solid"/>
                      <a:headEnd type="none" w="med" len="med"/>
                      <a:tailEnd type="none" w="med" len="med"/>
                    </a:lnL>
                    <a:lnR w="12700" cap="flat" cmpd="sng">
                      <a:solidFill>
                        <a:srgbClr val="808080"/>
                      </a:solidFill>
                      <a:prstDash val="solid"/>
                      <a:headEnd type="none" w="med" len="med"/>
                      <a:tailEnd type="none" w="med" len="med"/>
                    </a:lnR>
                    <a:lnT w="12700" cap="flat" cmpd="sng">
                      <a:solidFill>
                        <a:srgbClr val="808080"/>
                      </a:solidFill>
                      <a:prstDash val="solid"/>
                      <a:headEnd type="none" w="med" len="med"/>
                      <a:tailEnd type="none" w="med" len="med"/>
                    </a:lnT>
                    <a:lnB w="12700" cap="flat" cmpd="sng">
                      <a:solidFill>
                        <a:srgbClr val="808080"/>
                      </a:solidFill>
                      <a:prstDash val="solid"/>
                      <a:headEnd type="none" w="med" len="med"/>
                      <a:tailEnd type="none" w="med" len="med"/>
                    </a:lnB>
                    <a:lnTlToBr>
                      <a:noFill/>
                    </a:lnTlToBr>
                    <a:lnBlToTr>
                      <a:noFill/>
                    </a:lnBlToTr>
                    <a:noFill/>
                  </a:tcPr>
                </a:tc>
                <a:tc>
                  <a:txBody>
                    <a:bodyPr vert="horz" wrap="square"/>
                    <a:lstStyle/>
                    <a:p>
                      <a:pPr indent="0"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村(居)民居住范围内的公共事务和公益事业。</a:t>
                      </a:r>
                      <a:endParaRPr lang="en-US"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50800" marR="50800" marT="0" marB="0" anchor="ctr">
                    <a:lnL w="12700" cap="flat" cmpd="sng">
                      <a:solidFill>
                        <a:srgbClr val="808080"/>
                      </a:solidFill>
                      <a:prstDash val="solid"/>
                      <a:headEnd type="none" w="med" len="med"/>
                      <a:tailEnd type="none" w="med" len="med"/>
                    </a:lnL>
                    <a:lnR w="12700" cap="flat" cmpd="sng">
                      <a:solidFill>
                        <a:srgbClr val="808080"/>
                      </a:solidFill>
                      <a:prstDash val="solid"/>
                      <a:headEnd type="none" w="med" len="med"/>
                      <a:tailEnd type="none" w="med" len="med"/>
                    </a:lnR>
                    <a:lnT w="12700" cap="flat" cmpd="sng">
                      <a:solidFill>
                        <a:srgbClr val="808080"/>
                      </a:solidFill>
                      <a:prstDash val="solid"/>
                      <a:headEnd type="none" w="med" len="med"/>
                      <a:tailEnd type="none" w="med" len="med"/>
                    </a:lnT>
                    <a:lnB w="12700" cap="flat" cmpd="sng">
                      <a:solidFill>
                        <a:srgbClr val="808080"/>
                      </a:solidFill>
                      <a:prstDash val="solid"/>
                      <a:headEnd type="none" w="med" len="med"/>
                      <a:tailEnd type="none" w="med" len="med"/>
                    </a:lnB>
                    <a:lnTlToBr>
                      <a:noFill/>
                    </a:lnTlToBr>
                    <a:lnBlToTr>
                      <a:noFill/>
                    </a:lnBlToTr>
                    <a:noFill/>
                  </a:tcPr>
                </a:tc>
                <a:tc>
                  <a:txBody>
                    <a:bodyPr vert="horz" wrap="square"/>
                    <a:lstStyle/>
                    <a:p>
                      <a:pPr indent="0"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国家权力机关通过的法律和决议中有关行政工作的部分。</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50800" marR="50800" marT="0" marB="0" anchor="ctr">
                    <a:lnL w="12700" cap="flat" cmpd="sng">
                      <a:solidFill>
                        <a:srgbClr val="808080"/>
                      </a:solidFill>
                      <a:prstDash val="solid"/>
                      <a:headEnd type="none" w="med" len="med"/>
                      <a:tailEnd type="none" w="med" len="med"/>
                    </a:lnL>
                    <a:lnR w="12700" cap="flat" cmpd="sng">
                      <a:solidFill>
                        <a:srgbClr val="808080"/>
                      </a:solidFill>
                      <a:prstDash val="solid"/>
                      <a:headEnd type="none" w="med" len="med"/>
                      <a:tailEnd type="none" w="med" len="med"/>
                    </a:lnR>
                    <a:lnT w="12700" cap="flat" cmpd="sng">
                      <a:solidFill>
                        <a:srgbClr val="808080"/>
                      </a:solidFill>
                      <a:prstDash val="solid"/>
                      <a:headEnd type="none" w="med" len="med"/>
                      <a:tailEnd type="none" w="med" len="med"/>
                    </a:lnT>
                    <a:lnB w="12700" cap="flat" cmpd="sng">
                      <a:solidFill>
                        <a:srgbClr val="808080"/>
                      </a:solidFill>
                      <a:prstDash val="solid"/>
                      <a:headEnd type="none" w="med" len="med"/>
                      <a:tailEnd type="none" w="med" len="med"/>
                    </a:lnB>
                    <a:lnTlToBr>
                      <a:noFill/>
                    </a:lnTlToBr>
                    <a:lnBlToTr>
                      <a:noFill/>
                    </a:lnBlToTr>
                    <a:noFill/>
                  </a:tcPr>
                </a:tc>
              </a:tr>
              <a:tr h="1137285">
                <a:tc gridSpan="2">
                  <a:txBody>
                    <a:bodyPr vert="horz" wrap="square"/>
                    <a:lstStyle/>
                    <a:p>
                      <a:pPr indent="0" algn="ctr"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联系</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808080"/>
                      </a:solidFill>
                      <a:prstDash val="solid"/>
                      <a:headEnd type="none" w="med" len="med"/>
                      <a:tailEnd type="none" w="med" len="med"/>
                    </a:lnL>
                    <a:lnR w="12700" cap="flat" cmpd="sng">
                      <a:solidFill>
                        <a:srgbClr val="808080"/>
                      </a:solidFill>
                      <a:prstDash val="solid"/>
                      <a:headEnd type="none" w="med" len="med"/>
                      <a:tailEnd type="none" w="med" len="med"/>
                    </a:lnR>
                    <a:lnT w="12700" cap="flat" cmpd="sng">
                      <a:solidFill>
                        <a:srgbClr val="808080"/>
                      </a:solidFill>
                      <a:prstDash val="solid"/>
                      <a:headEnd type="none" w="med" len="med"/>
                      <a:tailEnd type="none" w="med" len="med"/>
                    </a:lnT>
                    <a:lnB w="12700" cap="flat" cmpd="sng">
                      <a:solidFill>
                        <a:srgbClr val="808080"/>
                      </a:solidFill>
                      <a:prstDash val="solid"/>
                      <a:headEnd type="none" w="med" len="med"/>
                      <a:tailEnd type="none" w="med" len="med"/>
                    </a:lnB>
                    <a:lnTlToBr>
                      <a:noFill/>
                    </a:lnTlToBr>
                    <a:lnBlToTr>
                      <a:noFill/>
                    </a:lnBlToTr>
                    <a:noFill/>
                  </a:tcPr>
                </a:tc>
                <a:tc hMerge="1">
                  <a:txBody>
                    <a:bodyPr vert="horz" wrap="square"/>
                    <a:lstStyle/>
                    <a:p/>
                  </a:txBody>
                  <a:tcPr>
                    <a:lnR w="12700" cap="flat" cmpd="sng">
                      <a:solidFill>
                        <a:srgbClr val="808080"/>
                      </a:solidFill>
                      <a:prstDash val="solid"/>
                      <a:headEnd type="none" w="med" len="med"/>
                      <a:tailEnd type="none" w="med" len="med"/>
                    </a:lnR>
                    <a:lnT w="12700" cap="flat" cmpd="sng">
                      <a:solidFill>
                        <a:srgbClr val="808080"/>
                      </a:solidFill>
                      <a:prstDash val="solid"/>
                      <a:headEnd type="none" w="med" len="med"/>
                      <a:tailEnd type="none" w="med" len="med"/>
                    </a:lnT>
                    <a:lnB w="12700" cap="flat" cmpd="sng">
                      <a:solidFill>
                        <a:srgbClr val="808080"/>
                      </a:solidFill>
                      <a:prstDash val="solid"/>
                      <a:headEnd type="none" w="med" len="med"/>
                      <a:tailEnd type="none" w="med" len="med"/>
                    </a:lnB>
                  </a:tcPr>
                </a:tc>
                <a:tc gridSpan="2">
                  <a:txBody>
                    <a:bodyPr vert="horz" wrap="square"/>
                    <a:lstStyle/>
                    <a:p>
                      <a:pPr indent="0"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基层群众性自治组织向政府反映群众的意见、要求和提出建议;政府指导基层群众性自治组织的工作。</a:t>
                      </a:r>
                      <a:endParaRPr lang="en-US"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50800" marR="50800" marT="0" marB="0" anchor="ctr">
                    <a:lnL w="12700" cap="flat" cmpd="sng">
                      <a:solidFill>
                        <a:srgbClr val="808080"/>
                      </a:solidFill>
                      <a:prstDash val="solid"/>
                      <a:headEnd type="none" w="med" len="med"/>
                      <a:tailEnd type="none" w="med" len="med"/>
                    </a:lnL>
                    <a:lnR w="12700" cap="flat" cmpd="sng">
                      <a:solidFill>
                        <a:srgbClr val="808080"/>
                      </a:solidFill>
                      <a:prstDash val="solid"/>
                      <a:headEnd type="none" w="med" len="med"/>
                      <a:tailEnd type="none" w="med" len="med"/>
                    </a:lnR>
                    <a:lnT w="12700" cap="flat" cmpd="sng">
                      <a:solidFill>
                        <a:srgbClr val="808080"/>
                      </a:solidFill>
                      <a:prstDash val="solid"/>
                      <a:headEnd type="none" w="med" len="med"/>
                      <a:tailEnd type="none" w="med" len="med"/>
                    </a:lnT>
                    <a:lnB w="12700" cap="flat" cmpd="sng">
                      <a:solidFill>
                        <a:srgbClr val="808080"/>
                      </a:solidFill>
                      <a:prstDash val="solid"/>
                      <a:headEnd type="none" w="med" len="med"/>
                      <a:tailEnd type="none" w="med" len="med"/>
                    </a:lnB>
                    <a:lnTlToBr>
                      <a:noFill/>
                    </a:lnTlToBr>
                    <a:lnBlToTr>
                      <a:noFill/>
                    </a:lnBlToTr>
                    <a:noFill/>
                  </a:tcPr>
                </a:tc>
                <a:tc hMerge="1">
                  <a:txBody>
                    <a:bodyPr vert="horz" wrap="square"/>
                    <a:lstStyle/>
                    <a:p/>
                  </a:txBody>
                  <a:tcPr>
                    <a:lnR w="12700" cap="flat" cmpd="sng">
                      <a:solidFill>
                        <a:srgbClr val="808080"/>
                      </a:solidFill>
                      <a:prstDash val="solid"/>
                      <a:headEnd type="none" w="med" len="med"/>
                      <a:tailEnd type="none" w="med" len="med"/>
                    </a:lnR>
                    <a:lnT w="12700" cap="flat" cmpd="sng">
                      <a:solidFill>
                        <a:srgbClr val="808080"/>
                      </a:solidFill>
                      <a:prstDash val="solid"/>
                      <a:headEnd type="none" w="med" len="med"/>
                      <a:tailEnd type="none" w="med" len="med"/>
                    </a:lnT>
                    <a:lnB w="12700" cap="flat" cmpd="sng">
                      <a:solidFill>
                        <a:srgbClr val="808080"/>
                      </a:solidFill>
                      <a:prstDash val="solid"/>
                      <a:headEnd type="none" w="med" len="med"/>
                      <a:tailEnd type="none" w="med" len="med"/>
                    </a:lnB>
                  </a:tcPr>
                </a:tc>
              </a:tr>
            </a:tbl>
          </a:graphicData>
        </a:graphic>
      </p:graphicFrame>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8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标题 2"/>
          <p:cNvSpPr>
            <a:spLocks noGrp="1"/>
          </p:cNvSpPr>
          <p:nvPr>
            <p:ph type="title"/>
            <p:custDataLst>
              <p:tags r:id="rId3"/>
            </p:custDataLst>
          </p:nvPr>
        </p:nvSpPr>
        <p:spPr>
          <a:xfrm>
            <a:off x="253108" y="303755"/>
            <a:ext cx="11515730" cy="6539230"/>
          </a:xfrm>
        </p:spPr>
        <p:txBody>
          <a:bodyPr wrap="square"/>
          <a:lstStyle/>
          <a:p>
            <a:pPr fontAlgn="auto">
              <a:lnSpc>
                <a:spcPct val="150000"/>
              </a:lnSpc>
            </a:pPr>
            <a:r>
              <a:rPr lang="zh-CN" altLang="en-US" sz="2800" b="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2.正确理解村(居)委会的性质</a:t>
            </a:r>
            <a:r>
              <a:rPr lang="zh-CN" altLang="en-US" sz="2800" b="0">
                <a:latin typeface="微软雅黑" panose="020b0503020204020204" pitchFamily="34" charset="-122"/>
                <a:ea typeface="微软雅黑" panose="020b0503020204020204" pitchFamily="34" charset="-122"/>
                <a:cs typeface="微软雅黑" panose="020b0503020204020204" pitchFamily="34" charset="-122"/>
              </a:rPr>
              <a:t> </a:t>
            </a:r>
            <a:br>
              <a:rPr lang="zh-CN" altLang="en-US" sz="28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2800" b="0">
                <a:latin typeface="微软雅黑" panose="020b0503020204020204" pitchFamily="34" charset="-122"/>
                <a:ea typeface="微软雅黑" panose="020b0503020204020204" pitchFamily="34" charset="-122"/>
                <a:cs typeface="微软雅黑" panose="020b0503020204020204" pitchFamily="34" charset="-122"/>
              </a:rPr>
              <a:t>(1)村(居)委会不是国家机关中的任何一种,也不是其派出机关,而是基层群众性自治组织,是村(居)民同人民政府之间的纽带和桥梁,不履行国家职能。我国基层政权机关对村(居)委会进行指导和监督,但二者不是上下级的关系。</a:t>
            </a:r>
            <a:br>
              <a:rPr lang="zh-CN" altLang="en-US" sz="28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2800" b="0">
                <a:latin typeface="微软雅黑" panose="020b0503020204020204" pitchFamily="34" charset="-122"/>
                <a:ea typeface="微软雅黑" panose="020b0503020204020204" pitchFamily="34" charset="-122"/>
                <a:cs typeface="微软雅黑" panose="020b0503020204020204" pitchFamily="34" charset="-122"/>
              </a:rPr>
              <a:t>(2)区别于民族自治地方的自治机关。我国民族自治地方的自治机关是人大与政府,享有多种自治权,村(居)委会是村(居)民自治组织,不享有自治权,只对基层公共事务和公益事业进行直接管理。</a:t>
            </a:r>
            <a:br>
              <a:rPr lang="zh-CN" altLang="en-US" sz="28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2800" b="0">
                <a:latin typeface="微软雅黑" panose="020b0503020204020204" pitchFamily="34" charset="-122"/>
                <a:ea typeface="微软雅黑" panose="020b0503020204020204" pitchFamily="34" charset="-122"/>
                <a:cs typeface="微软雅黑" panose="020b0503020204020204" pitchFamily="34" charset="-122"/>
              </a:rPr>
              <a:t>(3)村党支部是党在农村的基层组织,村委会必须在村党支部的领导下开展工作。</a:t>
            </a:r>
            <a:endParaRPr lang="zh-CN" altLang="en-US" sz="2800" b="0">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9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标题 2"/>
          <p:cNvSpPr>
            <a:spLocks noGrp="1"/>
          </p:cNvSpPr>
          <p:nvPr>
            <p:ph type="title"/>
            <p:custDataLst>
              <p:tags r:id="rId3"/>
            </p:custDataLst>
          </p:nvPr>
        </p:nvSpPr>
        <p:spPr>
          <a:xfrm>
            <a:off x="142240" y="159385"/>
            <a:ext cx="11859260" cy="6108700"/>
          </a:xfrm>
        </p:spPr>
        <p:txBody>
          <a:bodyPr wrap="square"/>
          <a:lstStyle/>
          <a:p>
            <a:pPr fontAlgn="auto">
              <a:lnSpc>
                <a:spcPct val="100000"/>
              </a:lnSpc>
            </a:pPr>
            <a:r>
              <a:rPr lang="zh-CN" altLang="en-US" sz="2800" b="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2.正确理解村(居)委会的性质</a:t>
            </a:r>
            <a:r>
              <a:rPr lang="zh-CN" altLang="en-US" sz="2800" b="0">
                <a:latin typeface="微软雅黑" panose="020b0503020204020204" pitchFamily="34" charset="-122"/>
                <a:ea typeface="微软雅黑" panose="020b0503020204020204" pitchFamily="34" charset="-122"/>
                <a:cs typeface="微软雅黑" panose="020b0503020204020204" pitchFamily="34" charset="-122"/>
              </a:rPr>
              <a:t> </a:t>
            </a:r>
            <a:br>
              <a:rPr lang="zh-CN" altLang="en-US" sz="28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2800" b="0">
                <a:latin typeface="微软雅黑" panose="020b0503020204020204" pitchFamily="34" charset="-122"/>
                <a:ea typeface="微软雅黑" panose="020b0503020204020204" pitchFamily="34" charset="-122"/>
                <a:cs typeface="微软雅黑" panose="020b0503020204020204" pitchFamily="34" charset="-122"/>
              </a:rPr>
              <a:t>(</a:t>
            </a:r>
            <a:r>
              <a:rPr lang="en-US" altLang="zh-CN" sz="2800" b="0">
                <a:latin typeface="微软雅黑" panose="020b0503020204020204" pitchFamily="34" charset="-122"/>
                <a:ea typeface="微软雅黑" panose="020b0503020204020204" pitchFamily="34" charset="-122"/>
                <a:cs typeface="微软雅黑" panose="020b0503020204020204" pitchFamily="34" charset="-122"/>
              </a:rPr>
              <a:t>4</a:t>
            </a:r>
            <a:r>
              <a:rPr lang="zh-CN" altLang="en-US" sz="2800" b="0">
                <a:latin typeface="微软雅黑" panose="020b0503020204020204" pitchFamily="34" charset="-122"/>
                <a:ea typeface="微软雅黑" panose="020b0503020204020204" pitchFamily="34" charset="-122"/>
                <a:cs typeface="微软雅黑" panose="020b0503020204020204" pitchFamily="34" charset="-122"/>
              </a:rPr>
              <a:t>)我国的政权机关共有五级，从上至下依次是：中央、省（直辖市、自治区）、地级市（自治州）、县（自治县）、乡（镇）。乡镇以上的每一级政权机关都有政府、人大、法院、检察院等机构。其中，</a:t>
            </a:r>
            <a:r>
              <a:rPr lang="zh-CN" altLang="en-US" sz="2800" b="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乡镇一级的政权机关只有人大和政府，被称为基层政权组织。</a:t>
            </a:r>
            <a:r>
              <a:rPr lang="zh-CN" altLang="en-US" sz="2800" b="0">
                <a:latin typeface="微软雅黑" panose="020b0503020204020204" pitchFamily="34" charset="-122"/>
                <a:ea typeface="微软雅黑" panose="020b0503020204020204" pitchFamily="34" charset="-122"/>
                <a:cs typeface="微软雅黑" panose="020b0503020204020204" pitchFamily="34" charset="-122"/>
              </a:rPr>
              <a:t>村委会和居委会不是我国的政权机关，故不称为基层政权组织，而是基层群众性自治组织。</a:t>
            </a:r>
            <a:br>
              <a:rPr lang="zh-CN" altLang="en-US" sz="28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2800" b="0">
                <a:latin typeface="微软雅黑" panose="020b0503020204020204" pitchFamily="34" charset="-122"/>
                <a:ea typeface="微软雅黑" panose="020b0503020204020204" pitchFamily="34" charset="-122"/>
                <a:cs typeface="微软雅黑" panose="020b0503020204020204" pitchFamily="34" charset="-122"/>
              </a:rPr>
              <a:t>【特别提示】理解村委会的含义应注意以下几点</a:t>
            </a:r>
            <a:br>
              <a:rPr lang="zh-CN" altLang="en-US" sz="28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2800" b="0">
                <a:latin typeface="微软雅黑" panose="020b0503020204020204" pitchFamily="34" charset="-122"/>
                <a:ea typeface="微软雅黑" panose="020b0503020204020204" pitchFamily="34" charset="-122"/>
                <a:cs typeface="微软雅黑" panose="020b0503020204020204" pitchFamily="34" charset="-122"/>
              </a:rPr>
              <a:t>1、村委会是村民的自治组织，不是国家机关，更不是基层政权组织;</a:t>
            </a:r>
            <a:br>
              <a:rPr lang="zh-CN" altLang="en-US" sz="28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2800" b="0">
                <a:latin typeface="微软雅黑" panose="020b0503020204020204" pitchFamily="34" charset="-122"/>
                <a:ea typeface="微软雅黑" panose="020b0503020204020204" pitchFamily="34" charset="-122"/>
                <a:cs typeface="微软雅黑" panose="020b0503020204020204" pitchFamily="34" charset="-122"/>
              </a:rPr>
              <a:t>2、村委会设立的目的是让村民自我管理本村日常事务;</a:t>
            </a:r>
            <a:br>
              <a:rPr lang="zh-CN" altLang="en-US" sz="28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2800" b="0">
                <a:latin typeface="微软雅黑" panose="020b0503020204020204" pitchFamily="34" charset="-122"/>
                <a:ea typeface="微软雅黑" panose="020b0503020204020204" pitchFamily="34" charset="-122"/>
                <a:cs typeface="微软雅黑" panose="020b0503020204020204" pitchFamily="34" charset="-122"/>
              </a:rPr>
              <a:t>3、村委会的每一个成员都是由村民直接投票选举产生的，其最高代表是村委会主任;</a:t>
            </a:r>
            <a:br>
              <a:rPr lang="zh-CN" altLang="en-US" sz="28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2800" b="0">
                <a:latin typeface="微软雅黑" panose="020b0503020204020204" pitchFamily="34" charset="-122"/>
                <a:ea typeface="微软雅黑" panose="020b0503020204020204" pitchFamily="34" charset="-122"/>
                <a:cs typeface="微软雅黑" panose="020b0503020204020204" pitchFamily="34" charset="-122"/>
              </a:rPr>
              <a:t>4、《中华人民共和国村民委员会组织法》为村民自治提供了法律和制度保障。</a:t>
            </a:r>
            <a:endParaRPr lang="zh-CN" altLang="en-US" sz="2800" b="0">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9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标题 2"/>
          <p:cNvSpPr>
            <a:spLocks noGrp="1"/>
          </p:cNvSpPr>
          <p:nvPr>
            <p:ph type="title"/>
            <p:custDataLst>
              <p:tags r:id="rId3"/>
            </p:custDataLst>
          </p:nvPr>
        </p:nvSpPr>
        <p:spPr>
          <a:xfrm>
            <a:off x="120015" y="99060"/>
            <a:ext cx="11880215" cy="6794500"/>
          </a:xfrm>
        </p:spPr>
        <p:txBody>
          <a:bodyPr wrap="square"/>
          <a:lstStyle/>
          <a:p>
            <a:pPr fontAlgn="auto">
              <a:lnSpc>
                <a:spcPct val="120000"/>
              </a:lnSpc>
              <a:spcBef>
                <a:spcPct val="0"/>
              </a:spcBef>
              <a:spcAft>
                <a:spcPct val="0"/>
              </a:spcAft>
            </a:pPr>
            <a:r>
              <a:rPr lang="zh-CN" altLang="en-US" sz="2800" b="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民主管理:(一）细节注意:</a:t>
            </a:r>
            <a:br>
              <a:rPr lang="zh-CN" altLang="en-US" sz="28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2800" b="0">
                <a:latin typeface="微软雅黑" panose="020b0503020204020204" pitchFamily="34" charset="-122"/>
                <a:ea typeface="微软雅黑" panose="020b0503020204020204" pitchFamily="34" charset="-122"/>
                <a:cs typeface="微软雅黑" panose="020b0503020204020204" pitchFamily="34" charset="-122"/>
              </a:rPr>
              <a:t>1、基层自治的形式、基层自治的组织、基层自治制度</a:t>
            </a:r>
            <a:br>
              <a:rPr lang="zh-CN" altLang="en-US" sz="28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2800" b="0">
                <a:latin typeface="微软雅黑" panose="020b0503020204020204" pitchFamily="34" charset="-122"/>
                <a:ea typeface="微软雅黑" panose="020b0503020204020204" pitchFamily="34" charset="-122"/>
                <a:cs typeface="微软雅黑" panose="020b0503020204020204" pitchFamily="34" charset="-122"/>
              </a:rPr>
              <a:t>2、正确理解村委会、居委会</a:t>
            </a:r>
            <a:br>
              <a:rPr lang="zh-CN" altLang="en-US" sz="28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2800" b="0">
                <a:latin typeface="微软雅黑" panose="020b0503020204020204" pitchFamily="34" charset="-122"/>
                <a:ea typeface="微软雅黑" panose="020b0503020204020204" pitchFamily="34" charset="-122"/>
                <a:cs typeface="微软雅黑" panose="020b0503020204020204" pitchFamily="34" charset="-122"/>
              </a:rPr>
              <a:t>(性质:基层自治组织≠基层政权≠国家机关(2)产生方式:直接选举、差额选举</a:t>
            </a:r>
            <a:br>
              <a:rPr lang="zh-CN" altLang="en-US" sz="28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2800" b="0">
                <a:latin typeface="微软雅黑" panose="020b0503020204020204" pitchFamily="34" charset="-122"/>
                <a:ea typeface="微软雅黑" panose="020b0503020204020204" pitchFamily="34" charset="-122"/>
                <a:cs typeface="微软雅黑" panose="020b0503020204020204" pitchFamily="34" charset="-122"/>
              </a:rPr>
              <a:t>3、村委会</a:t>
            </a:r>
            <a:r>
              <a:rPr lang="zh-CN" altLang="en-US" sz="2800" b="0">
                <a:latin typeface="Arial" panose="020b0604020202020204" pitchFamily="34" charset="0"/>
                <a:ea typeface="微软雅黑" panose="020b0503020204020204" pitchFamily="34" charset="-122"/>
                <a:cs typeface="Arial" panose="020b0604020202020204" pitchFamily="34" charset="0"/>
              </a:rPr>
              <a:t>≠</a:t>
            </a:r>
            <a:r>
              <a:rPr lang="zh-CN" altLang="en-US" sz="2800" b="0">
                <a:latin typeface="微软雅黑" panose="020b0503020204020204" pitchFamily="34" charset="-122"/>
                <a:ea typeface="微软雅黑" panose="020b0503020204020204" pitchFamily="34" charset="-122"/>
                <a:cs typeface="微软雅黑" panose="020b0503020204020204" pitchFamily="34" charset="-122"/>
              </a:rPr>
              <a:t>村民会议;居委会≠居民会议;村民会议做出决策≠村长一人决定;村民在村委会的带领下，不是在村长的带领下。</a:t>
            </a:r>
            <a:br>
              <a:rPr lang="zh-CN" altLang="en-US" sz="28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2800" b="0">
                <a:latin typeface="微软雅黑" panose="020b0503020204020204" pitchFamily="34" charset="-122"/>
                <a:ea typeface="微软雅黑" panose="020b0503020204020204" pitchFamily="34" charset="-122"/>
                <a:cs typeface="微软雅黑" panose="020b0503020204020204" pitchFamily="34" charset="-122"/>
              </a:rPr>
              <a:t>4、选民选举≠全部居民、村民选举</a:t>
            </a:r>
            <a:br>
              <a:rPr lang="zh-CN" altLang="en-US" sz="28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2800" b="0">
                <a:latin typeface="微软雅黑" panose="020b0503020204020204" pitchFamily="34" charset="-122"/>
                <a:ea typeface="微软雅黑" panose="020b0503020204020204" pitchFamily="34" charset="-122"/>
                <a:cs typeface="微软雅黑" panose="020b0503020204020204" pitchFamily="34" charset="-122"/>
              </a:rPr>
              <a:t>5、村民自治的基础是什么</a:t>
            </a:r>
            <a:br>
              <a:rPr lang="zh-CN" altLang="en-US" sz="28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2800" b="0">
                <a:latin typeface="微软雅黑" panose="020b0503020204020204" pitchFamily="34" charset="-122"/>
                <a:ea typeface="微软雅黑" panose="020b0503020204020204" pitchFamily="34" charset="-122"/>
                <a:cs typeface="微软雅黑" panose="020b0503020204020204" pitchFamily="34" charset="-122"/>
              </a:rPr>
              <a:t>6、村民自治的主要途径是什么?有效途径是什么?</a:t>
            </a:r>
            <a:br>
              <a:rPr lang="zh-CN" altLang="en-US" sz="28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2800" b="0">
                <a:latin typeface="微软雅黑" panose="020b0503020204020204" pitchFamily="34" charset="-122"/>
                <a:ea typeface="微软雅黑" panose="020b0503020204020204" pitchFamily="34" charset="-122"/>
                <a:cs typeface="微软雅黑" panose="020b0503020204020204" pitchFamily="34" charset="-122"/>
              </a:rPr>
              <a:t>7、使村民自治走上制度化、规范化的轨道的是什么?其形式有什么?</a:t>
            </a:r>
            <a:br>
              <a:rPr lang="zh-CN" altLang="en-US" sz="28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2800" b="0">
                <a:latin typeface="微软雅黑" panose="020b0503020204020204" pitchFamily="34" charset="-122"/>
                <a:ea typeface="微软雅黑" panose="020b0503020204020204" pitchFamily="34" charset="-122"/>
                <a:cs typeface="微软雅黑" panose="020b0503020204020204" pitchFamily="34" charset="-122"/>
              </a:rPr>
              <a:t>(二）问答题掌握:1、村民自治的途径</a:t>
            </a:r>
            <a:br>
              <a:rPr lang="zh-CN" altLang="en-US" sz="28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2800" b="0">
                <a:latin typeface="微软雅黑" panose="020b0503020204020204" pitchFamily="34" charset="-122"/>
                <a:ea typeface="微软雅黑" panose="020b0503020204020204" pitchFamily="34" charset="-122"/>
                <a:cs typeface="微软雅黑" panose="020b0503020204020204" pitchFamily="34" charset="-122"/>
              </a:rPr>
              <a:t>2、为什么要发展基层民主?</a:t>
            </a:r>
            <a:endParaRPr lang="zh-CN" altLang="en-US" sz="2800" b="0">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9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标题 2"/>
          <p:cNvSpPr>
            <a:spLocks noGrp="1"/>
          </p:cNvSpPr>
          <p:nvPr>
            <p:ph type="title"/>
            <p:custDataLst>
              <p:tags r:id="rId3"/>
            </p:custDataLst>
          </p:nvPr>
        </p:nvSpPr>
        <p:spPr>
          <a:xfrm>
            <a:off x="339468" y="392655"/>
            <a:ext cx="11515730" cy="478155"/>
          </a:xfrm>
        </p:spPr>
        <p:txBody>
          <a:bodyPr/>
          <a:lstStyle/>
          <a:p>
            <a:r>
              <a:rPr lang="zh-CN" altLang="en-US" sz="2800" b="1">
                <a:latin typeface="微软雅黑" panose="020b0503020204020204" pitchFamily="34" charset="-122"/>
                <a:ea typeface="微软雅黑" panose="020b0503020204020204" pitchFamily="34" charset="-122"/>
                <a:cs typeface="微软雅黑" panose="020b0503020204020204" pitchFamily="34" charset="-122"/>
              </a:rPr>
              <a:t>3.多元共治</a:t>
            </a:r>
            <a:endParaRPr lang="zh-CN" altLang="en-US" sz="2800" b="1">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1280" name="DYZZ2J2020-2-20.jpg"/>
          <p:cNvPicPr>
            <a:picLocks noChangeAspect="1"/>
          </p:cNvPicPr>
          <p:nvPr>
            <p:custDataLst>
              <p:tags r:id="rId5"/>
            </p:custDataLst>
          </p:nvPr>
        </p:nvPicPr>
        <p:blipFill>
          <a:blip r:embed="rId4"/>
          <a:stretch>
            <a:fillRect/>
          </a:stretch>
        </p:blipFill>
        <p:spPr>
          <a:xfrm>
            <a:off x="3050540" y="270510"/>
            <a:ext cx="7951470" cy="3050540"/>
          </a:xfrm>
          <a:prstGeom prst="rect">
            <a:avLst/>
          </a:prstGeom>
        </p:spPr>
      </p:pic>
      <p:sp>
        <p:nvSpPr>
          <p:cNvPr id="4" name="文本框 3"/>
          <p:cNvSpPr txBox="1"/>
          <p:nvPr>
            <p:custDataLst>
              <p:tags r:id="rId6"/>
            </p:custDataLst>
          </p:nvPr>
        </p:nvSpPr>
        <p:spPr>
          <a:xfrm>
            <a:off x="340360" y="3077845"/>
            <a:ext cx="11515090" cy="4030980"/>
          </a:xfrm>
          <a:prstGeom prst="rect">
            <a:avLst/>
          </a:prstGeom>
          <a:noFill/>
        </p:spPr>
        <p:txBody>
          <a:bodyPr wrap="square" rtlCol="0">
            <a:spAutoFit/>
          </a:bodyPr>
          <a:lstStyle/>
          <a:p>
            <a:r>
              <a:rPr lang="zh-CN" altLang="en-US" sz="28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高考链接</a:t>
            </a:r>
            <a:endParaRPr lang="zh-CN" altLang="en-US" sz="28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zh-CN" altLang="en-US" sz="2800">
                <a:latin typeface="微软雅黑" panose="020b0503020204020204" pitchFamily="34" charset="-122"/>
                <a:ea typeface="微软雅黑" panose="020b0503020204020204" pitchFamily="34" charset="-122"/>
                <a:cs typeface="微软雅黑" panose="020b0503020204020204" pitchFamily="34" charset="-122"/>
              </a:rPr>
              <a:t>1.[2018浙江4月选考,16,③]建立健全村务监督委员会有利于村委会提高行政管理效率。	(　　)</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zh-CN" altLang="en-US" sz="2800">
                <a:latin typeface="微软雅黑" panose="020b0503020204020204" pitchFamily="34" charset="-122"/>
                <a:ea typeface="微软雅黑" panose="020b0503020204020204" pitchFamily="34" charset="-122"/>
                <a:cs typeface="微软雅黑" panose="020b0503020204020204" pitchFamily="34" charset="-122"/>
              </a:rPr>
              <a:t>2.[2017全国卷Ⅱ,16,②]乡镇政府没有管理农村公共事务的职能。(　　)</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zh-CN" altLang="en-US" sz="2800">
                <a:latin typeface="微软雅黑" panose="020b0503020204020204" pitchFamily="34" charset="-122"/>
                <a:ea typeface="微软雅黑" panose="020b0503020204020204" pitchFamily="34" charset="-122"/>
                <a:cs typeface="微软雅黑" panose="020b0503020204020204" pitchFamily="34" charset="-122"/>
              </a:rPr>
              <a:t>3.[2017全国卷Ⅱ,16,③]乡镇政府不能代行村委会的自我管理权。(　　)</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a:p>
            <a:pPr fontAlgn="auto">
              <a:lnSpc>
                <a:spcPct val="150000"/>
              </a:lnSpc>
            </a:pPr>
            <a:r>
              <a:rPr lang="zh-CN" altLang="en-US" sz="2800" b="1">
                <a:latin typeface="微软雅黑" panose="020b0503020204020204" pitchFamily="34" charset="-122"/>
                <a:ea typeface="微软雅黑" panose="020b0503020204020204" pitchFamily="34" charset="-122"/>
                <a:cs typeface="微软雅黑" panose="020b0503020204020204" pitchFamily="34" charset="-122"/>
              </a:rPr>
              <a:t>答案:</a:t>
            </a:r>
            <a:r>
              <a:rPr lang="zh-CN" altLang="en-US" sz="2800">
                <a:latin typeface="微软雅黑" panose="020b0503020204020204" pitchFamily="34" charset="-122"/>
                <a:ea typeface="微软雅黑" panose="020b0503020204020204" pitchFamily="34" charset="-122"/>
                <a:cs typeface="微软雅黑" panose="020b0503020204020204" pitchFamily="34" charset="-122"/>
              </a:rPr>
              <a:t>1.✕(村委会不是行政机关。)　2.✕　3.√ 　</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4" end="4"/>
                                            </p:txEl>
                                          </p:spTgt>
                                        </p:tgtEl>
                                        <p:attrNameLst>
                                          <p:attrName>style.visibility</p:attrName>
                                        </p:attrNameLst>
                                      </p:cBhvr>
                                      <p:to>
                                        <p:strVal val="visible"/>
                                      </p:to>
                                    </p:set>
                                    <p:anim calcmode="lin" valueType="num">
                                      <p:cBhvr additive="base">
                                        <p:cTn id="7"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标题 2"/>
          <p:cNvSpPr>
            <a:spLocks noGrp="1"/>
          </p:cNvSpPr>
          <p:nvPr>
            <p:ph type="title"/>
            <p:custDataLst>
              <p:tags r:id="rId3"/>
            </p:custDataLst>
          </p:nvPr>
        </p:nvSpPr>
        <p:spPr>
          <a:xfrm>
            <a:off x="177800" y="156845"/>
            <a:ext cx="11824335" cy="5615940"/>
          </a:xfrm>
        </p:spPr>
        <p:txBody>
          <a:bodyPr wrap="square"/>
          <a:lstStyle/>
          <a:p>
            <a:pPr fontAlgn="auto">
              <a:lnSpc>
                <a:spcPct val="100000"/>
              </a:lnSpc>
            </a:pPr>
            <a:r>
              <a:rPr lang="zh-CN" altLang="en-US" sz="3600" b="0">
                <a:latin typeface="微软雅黑" panose="020b0503020204020204" pitchFamily="34" charset="-122"/>
                <a:ea typeface="微软雅黑" panose="020b0503020204020204" pitchFamily="34" charset="-122"/>
                <a:cs typeface="微软雅黑" panose="020b0503020204020204" pitchFamily="34" charset="-122"/>
              </a:rPr>
              <a:t>【例题】某地乡村的“民主恳谈会”大致经历了从公民对具体问题进行沟通和交流的“对话型恳谈”，到参与公共事务决策管理的“决策型恳谈”，再到参与政府财政预算的“参与式预算恳谈”三个发展阶段。该地“民主恳谈会”的发展表明</a:t>
            </a:r>
            <a:br>
              <a:rPr lang="zh-CN" altLang="en-US" sz="36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3600" b="0">
                <a:latin typeface="微软雅黑" panose="020b0503020204020204" pitchFamily="34" charset="-122"/>
                <a:ea typeface="微软雅黑" panose="020b0503020204020204" pitchFamily="34" charset="-122"/>
                <a:cs typeface="微软雅黑" panose="020b0503020204020204" pitchFamily="34" charset="-122"/>
              </a:rPr>
              <a:t>①公民行使预算监督权成为基层民主发展的方向</a:t>
            </a:r>
            <a:br>
              <a:rPr lang="zh-CN" altLang="en-US" sz="36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3600" b="0">
                <a:latin typeface="微软雅黑" panose="020b0503020204020204" pitchFamily="34" charset="-122"/>
                <a:ea typeface="微软雅黑" panose="020b0503020204020204" pitchFamily="34" charset="-122"/>
                <a:cs typeface="微软雅黑" panose="020b0503020204020204" pitchFamily="34" charset="-122"/>
              </a:rPr>
              <a:t>②公民有序政治参与是基层民主发展的重要基础</a:t>
            </a:r>
            <a:br>
              <a:rPr lang="zh-CN" altLang="en-US" sz="36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3600" b="0">
                <a:latin typeface="微软雅黑" panose="020b0503020204020204" pitchFamily="34" charset="-122"/>
                <a:ea typeface="微软雅黑" panose="020b0503020204020204" pitchFamily="34" charset="-122"/>
                <a:cs typeface="微软雅黑" panose="020b0503020204020204" pitchFamily="34" charset="-122"/>
              </a:rPr>
              <a:t>③公民参与基层政府预算决策是基层民主建设的目标</a:t>
            </a:r>
            <a:br>
              <a:rPr lang="zh-CN" altLang="en-US" sz="36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3600" b="0">
                <a:latin typeface="微软雅黑" panose="020b0503020204020204" pitchFamily="34" charset="-122"/>
                <a:ea typeface="微软雅黑" panose="020b0503020204020204" pitchFamily="34" charset="-122"/>
                <a:cs typeface="微软雅黑" panose="020b0503020204020204" pitchFamily="34" charset="-122"/>
              </a:rPr>
              <a:t>④沟通交流、参与决策和管理是基层民主的重要内容</a:t>
            </a:r>
            <a:br>
              <a:rPr lang="zh-CN" altLang="en-US" sz="36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3600" b="0">
                <a:latin typeface="微软雅黑" panose="020b0503020204020204" pitchFamily="34" charset="-122"/>
                <a:ea typeface="微软雅黑" panose="020b0503020204020204" pitchFamily="34" charset="-122"/>
                <a:cs typeface="微软雅黑" panose="020b0503020204020204" pitchFamily="34" charset="-122"/>
              </a:rPr>
              <a:t>A.①③        B.①④        C.②③         D.②④</a:t>
            </a:r>
            <a:endParaRPr lang="zh-CN" altLang="en-US" sz="3600" b="0">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 name="矩形 1"/>
          <p:cNvSpPr/>
          <p:nvPr>
            <p:custDataLst>
              <p:tags r:id="rId4"/>
            </p:custDataLst>
          </p:nvPr>
        </p:nvSpPr>
        <p:spPr>
          <a:xfrm>
            <a:off x="11158220" y="5299710"/>
            <a:ext cx="843280" cy="1198880"/>
          </a:xfrm>
          <a:prstGeom prst="rect">
            <a:avLst/>
          </a:prstGeom>
          <a:noFill/>
          <a:ln>
            <a:noFill/>
          </a:ln>
        </p:spPr>
        <p:txBody>
          <a:bodyPr wrap="none" rtlCol="0" anchor="t">
            <a:spAutoFit/>
          </a:bodyPr>
          <a:lstStyle/>
          <a:p>
            <a:pPr algn="ctr"/>
            <a:r>
              <a:rPr lang="en-US" altLang="zh-CN" sz="7200" b="1">
                <a:solidFill>
                  <a:srgbClr val="FF0000"/>
                </a:solidFill>
                <a:effectLst>
                  <a:innerShdw blurRad="63500" dist="50800" dir="13500000">
                    <a:srgbClr val="000000">
                      <a:alpha val="50000"/>
                    </a:srgbClr>
                  </a:innerShdw>
                </a:effectLst>
              </a:rPr>
              <a:t>D</a:t>
            </a:r>
            <a:endParaRPr lang="en-US" altLang="zh-CN" sz="7200" b="1">
              <a:solidFill>
                <a:srgbClr val="FF0000"/>
              </a:solidFill>
              <a:effectLst>
                <a:innerShdw blurRad="63500" dist="50800" dir="13500000">
                  <a:srgbClr val="000000">
                    <a:alpha val="50000"/>
                  </a:srgbClr>
                </a:innerShdw>
              </a:effectLst>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8" presetClass="entr" presetSubtype="16" fill="hold" grpId="0" nodeType="clickEffect">
                                  <p:stCondLst>
                                    <p:cond delay="0"/>
                                  </p:stCondLst>
                                  <p:childTnLst>
                                    <p:set>
                                      <p:cBhvr>
                                        <p:cTn id="6" dur="500" fill="hold">
                                          <p:stCondLst>
                                            <p:cond delay="0"/>
                                          </p:stCondLst>
                                        </p:cTn>
                                        <p:tgtEl>
                                          <p:spTgt spid="2"/>
                                        </p:tgtEl>
                                        <p:attrNameLst>
                                          <p:attrName>style.visibility</p:attrName>
                                        </p:attrNameLst>
                                      </p:cBhvr>
                                      <p:to>
                                        <p:strVal val="visible"/>
                                      </p:to>
                                    </p:set>
                                    <p:animEffect transition="in" filter="diamond(i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标题 2"/>
          <p:cNvSpPr>
            <a:spLocks noGrp="1"/>
          </p:cNvSpPr>
          <p:nvPr>
            <p:ph type="title"/>
            <p:custDataLst>
              <p:tags r:id="rId3"/>
            </p:custDataLst>
          </p:nvPr>
        </p:nvSpPr>
        <p:spPr>
          <a:xfrm>
            <a:off x="177800" y="156845"/>
            <a:ext cx="11824335" cy="6170295"/>
          </a:xfrm>
        </p:spPr>
        <p:txBody>
          <a:bodyPr wrap="square"/>
          <a:lstStyle/>
          <a:p>
            <a:pPr fontAlgn="auto">
              <a:lnSpc>
                <a:spcPct val="100000"/>
              </a:lnSpc>
            </a:pPr>
            <a:r>
              <a:rPr lang="zh-CN" altLang="en-US" sz="3600" b="0">
                <a:latin typeface="微软雅黑" panose="020b0503020204020204" pitchFamily="34" charset="-122"/>
                <a:ea typeface="微软雅黑" panose="020b0503020204020204" pitchFamily="34" charset="-122"/>
                <a:cs typeface="微软雅黑" panose="020b0503020204020204" pitchFamily="34" charset="-122"/>
              </a:rPr>
              <a:t>【例题】近年来，某地按照“意见收集、公开听证、民主决策、执行督办、群众评议”的原则创新社区民主管理办法，让社区居民对社区事务进行全方位、全过程的参与、监督。社区居民提出合理化建议5 200余条，近千名居民代表直接参与了社区重大民生事项的决策。该社区民主管理办法</a:t>
            </a:r>
            <a:br>
              <a:rPr lang="zh-CN" altLang="en-US" sz="36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3600" b="0">
                <a:latin typeface="微软雅黑" panose="020b0503020204020204" pitchFamily="34" charset="-122"/>
                <a:ea typeface="微软雅黑" panose="020b0503020204020204" pitchFamily="34" charset="-122"/>
                <a:cs typeface="微软雅黑" panose="020b0503020204020204" pitchFamily="34" charset="-122"/>
              </a:rPr>
              <a:t>①扩大了社区居民对社区事务的决策参与范围</a:t>
            </a:r>
            <a:br>
              <a:rPr lang="zh-CN" altLang="en-US" sz="36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3600" b="0">
                <a:latin typeface="微软雅黑" panose="020b0503020204020204" pitchFamily="34" charset="-122"/>
                <a:ea typeface="微软雅黑" panose="020b0503020204020204" pitchFamily="34" charset="-122"/>
                <a:cs typeface="微软雅黑" panose="020b0503020204020204" pitchFamily="34" charset="-122"/>
              </a:rPr>
              <a:t>②创新了社区居民自治组织的组织体系</a:t>
            </a:r>
            <a:br>
              <a:rPr lang="zh-CN" altLang="en-US" sz="36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3600" b="0">
                <a:latin typeface="微软雅黑" panose="020b0503020204020204" pitchFamily="34" charset="-122"/>
                <a:ea typeface="微软雅黑" panose="020b0503020204020204" pitchFamily="34" charset="-122"/>
                <a:cs typeface="微软雅黑" panose="020b0503020204020204" pitchFamily="34" charset="-122"/>
              </a:rPr>
              <a:t>③突显了社区居民在自我管理中的主体地位</a:t>
            </a:r>
            <a:br>
              <a:rPr lang="zh-CN" altLang="en-US" sz="36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3600" b="0">
                <a:latin typeface="微软雅黑" panose="020b0503020204020204" pitchFamily="34" charset="-122"/>
                <a:ea typeface="微软雅黑" panose="020b0503020204020204" pitchFamily="34" charset="-122"/>
                <a:cs typeface="微软雅黑" panose="020b0503020204020204" pitchFamily="34" charset="-122"/>
              </a:rPr>
              <a:t>④消除了社区居民消极参与社区管理的现象</a:t>
            </a:r>
            <a:br>
              <a:rPr lang="zh-CN" altLang="en-US" sz="36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3600" b="0">
                <a:latin typeface="微软雅黑" panose="020b0503020204020204" pitchFamily="34" charset="-122"/>
                <a:ea typeface="微软雅黑" panose="020b0503020204020204" pitchFamily="34" charset="-122"/>
                <a:cs typeface="微软雅黑" panose="020b0503020204020204" pitchFamily="34" charset="-122"/>
              </a:rPr>
              <a:t>A．①②    B．①③    C ②④    D．③④</a:t>
            </a:r>
            <a:endParaRPr lang="zh-CN" altLang="en-US" sz="3600" b="0">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 name="矩形 1"/>
          <p:cNvSpPr/>
          <p:nvPr>
            <p:custDataLst>
              <p:tags r:id="rId4"/>
            </p:custDataLst>
          </p:nvPr>
        </p:nvSpPr>
        <p:spPr>
          <a:xfrm>
            <a:off x="11158220" y="5299710"/>
            <a:ext cx="843280" cy="1198880"/>
          </a:xfrm>
          <a:prstGeom prst="rect">
            <a:avLst/>
          </a:prstGeom>
          <a:noFill/>
          <a:ln>
            <a:noFill/>
          </a:ln>
        </p:spPr>
        <p:txBody>
          <a:bodyPr wrap="none" rtlCol="0" anchor="t">
            <a:spAutoFit/>
          </a:bodyPr>
          <a:lstStyle/>
          <a:p>
            <a:pPr algn="ctr"/>
            <a:r>
              <a:rPr lang="en-US" altLang="zh-CN" sz="7200" b="1">
                <a:solidFill>
                  <a:srgbClr val="FF0000"/>
                </a:solidFill>
                <a:effectLst>
                  <a:innerShdw blurRad="63500" dist="50800" dir="13500000">
                    <a:srgbClr val="000000">
                      <a:alpha val="50000"/>
                    </a:srgbClr>
                  </a:innerShdw>
                </a:effectLst>
              </a:rPr>
              <a:t>B</a:t>
            </a:r>
            <a:endParaRPr lang="en-US" altLang="zh-CN" sz="7200" b="1">
              <a:solidFill>
                <a:srgbClr val="FF0000"/>
              </a:solidFill>
              <a:effectLst>
                <a:innerShdw blurRad="63500" dist="50800" dir="13500000">
                  <a:srgbClr val="000000">
                    <a:alpha val="50000"/>
                  </a:srgbClr>
                </a:innerShdw>
              </a:effectLst>
            </a:endParaRPr>
          </a:p>
        </p:txBody>
      </p:sp>
      <p:pic>
        <p:nvPicPr>
          <p:cNvPr id="91140" name="图片 91139"/>
          <p:cNvPicPr>
            <a:picLocks noChangeAspect="1"/>
          </p:cNvPicPr>
          <p:nvPr>
            <p:custDataLst>
              <p:tags r:id="rId6"/>
            </p:custDataLst>
          </p:nvPr>
        </p:nvPicPr>
        <p:blipFill>
          <a:blip r:embed="rId5">
            <a:lum bright="-29999" contrast="60000"/>
          </a:blip>
          <a:stretch>
            <a:fillRect/>
          </a:stretch>
        </p:blipFill>
        <p:spPr>
          <a:xfrm>
            <a:off x="257810" y="156845"/>
            <a:ext cx="11487150" cy="5970905"/>
          </a:xfrm>
          <a:prstGeom prst="rect">
            <a:avLst/>
          </a:prstGeom>
          <a:noFill/>
          <a:ln w="9525">
            <a:noFill/>
          </a:ln>
        </p:spPr>
      </p:pic>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8" presetClass="entr" presetSubtype="16" fill="hold" grpId="0" nodeType="clickEffect">
                                  <p:stCondLst>
                                    <p:cond delay="0"/>
                                  </p:stCondLst>
                                  <p:childTnLst>
                                    <p:set>
                                      <p:cBhvr>
                                        <p:cTn id="6" dur="500" fill="hold">
                                          <p:stCondLst>
                                            <p:cond delay="0"/>
                                          </p:stCondLst>
                                        </p:cTn>
                                        <p:tgtEl>
                                          <p:spTgt spid="2"/>
                                        </p:tgtEl>
                                        <p:attrNameLst>
                                          <p:attrName>style.visibility</p:attrName>
                                        </p:attrNameLst>
                                      </p:cBhvr>
                                      <p:to>
                                        <p:strVal val="visible"/>
                                      </p:to>
                                    </p:set>
                                    <p:animEffect transition="in" filter="diamond(in)">
                                      <p:cBhvr>
                                        <p:cTn id="7" dur="500"/>
                                        <p:tgtEl>
                                          <p:spTgt spid="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8" presetClass="entr" presetSubtype="12" fill="hold" nodeType="clickEffect">
                                  <p:stCondLst>
                                    <p:cond delay="0"/>
                                  </p:stCondLst>
                                  <p:childTnLst>
                                    <p:set>
                                      <p:cBhvr>
                                        <p:cTn id="11" dur="1" fill="hold">
                                          <p:stCondLst>
                                            <p:cond delay="0"/>
                                          </p:stCondLst>
                                        </p:cTn>
                                        <p:tgtEl>
                                          <p:spTgt spid="91140"/>
                                        </p:tgtEl>
                                        <p:attrNameLst>
                                          <p:attrName>style.visibility</p:attrName>
                                        </p:attrNameLst>
                                      </p:cBhvr>
                                      <p:to>
                                        <p:strVal val="visible"/>
                                      </p:to>
                                    </p:set>
                                    <p:animEffect transition="in" filter="strips(downLeft)">
                                      <p:cBhvr>
                                        <p:cTn id="12" dur="500"/>
                                        <p:tgtEl>
                                          <p:spTgt spid="91140"/>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xit" presetSubtype="4" fill="hold" nodeType="clickEffect">
                                  <p:stCondLst>
                                    <p:cond delay="0"/>
                                  </p:stCondLst>
                                  <p:childTnLst>
                                    <p:animEffect transition="out" filter="wipe(down)">
                                      <p:cBhvr>
                                        <p:cTn id="16" dur="500"/>
                                        <p:tgtEl>
                                          <p:spTgt spid="91140"/>
                                        </p:tgtEl>
                                      </p:cBhvr>
                                    </p:animEffect>
                                    <p:set>
                                      <p:cBhvr>
                                        <p:cTn id="17" dur="1" fill="hold">
                                          <p:stCondLst>
                                            <p:cond delay="499"/>
                                          </p:stCondLst>
                                        </p:cTn>
                                        <p:tgtEl>
                                          <p:spTgt spid="9114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标题 2"/>
          <p:cNvSpPr>
            <a:spLocks noGrp="1"/>
          </p:cNvSpPr>
          <p:nvPr>
            <p:ph type="title"/>
            <p:custDataLst>
              <p:tags r:id="rId3"/>
            </p:custDataLst>
          </p:nvPr>
        </p:nvSpPr>
        <p:spPr>
          <a:xfrm>
            <a:off x="177800" y="156845"/>
            <a:ext cx="11824335" cy="6539230"/>
          </a:xfrm>
        </p:spPr>
        <p:txBody>
          <a:bodyPr wrap="square"/>
          <a:lstStyle/>
          <a:p>
            <a:pPr fontAlgn="auto">
              <a:lnSpc>
                <a:spcPct val="150000"/>
              </a:lnSpc>
            </a:pPr>
            <a:r>
              <a:rPr lang="zh-CN" altLang="en-US" sz="4000" b="0">
                <a:latin typeface="微软雅黑" panose="020b0503020204020204" pitchFamily="34" charset="-122"/>
                <a:ea typeface="微软雅黑" panose="020b0503020204020204" pitchFamily="34" charset="-122"/>
                <a:cs typeface="微软雅黑" panose="020b0503020204020204" pitchFamily="34" charset="-122"/>
              </a:rPr>
              <a:t>【例题】我国有69万多个行政村，每个村都有一位村长（即村委会主任），下列表述正确的是: </a:t>
            </a:r>
            <a:br>
              <a:rPr lang="zh-CN" altLang="en-US" sz="40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4000" b="0">
                <a:latin typeface="微软雅黑" panose="020b0503020204020204" pitchFamily="34" charset="-122"/>
                <a:ea typeface="微软雅黑" panose="020b0503020204020204" pitchFamily="34" charset="-122"/>
                <a:cs typeface="微软雅黑" panose="020b0503020204020204" pitchFamily="34" charset="-122"/>
              </a:rPr>
              <a:t>①村长是我国基层政权组成人员    </a:t>
            </a:r>
            <a:br>
              <a:rPr lang="zh-CN" altLang="en-US" sz="40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4000" b="0">
                <a:latin typeface="微软雅黑" panose="020b0503020204020204" pitchFamily="34" charset="-122"/>
                <a:ea typeface="微软雅黑" panose="020b0503020204020204" pitchFamily="34" charset="-122"/>
                <a:cs typeface="微软雅黑" panose="020b0503020204020204" pitchFamily="34" charset="-122"/>
              </a:rPr>
              <a:t>②村长是村民自治的带头人</a:t>
            </a:r>
            <a:br>
              <a:rPr lang="zh-CN" altLang="en-US" sz="40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4000" b="0">
                <a:latin typeface="微软雅黑" panose="020b0503020204020204" pitchFamily="34" charset="-122"/>
                <a:ea typeface="微软雅黑" panose="020b0503020204020204" pitchFamily="34" charset="-122"/>
                <a:cs typeface="微软雅黑" panose="020b0503020204020204" pitchFamily="34" charset="-122"/>
              </a:rPr>
              <a:t>③村长是村民直接选举的当家人   </a:t>
            </a:r>
            <a:br>
              <a:rPr lang="zh-CN" altLang="en-US" sz="40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4000" b="0">
                <a:latin typeface="微软雅黑" panose="020b0503020204020204" pitchFamily="34" charset="-122"/>
                <a:ea typeface="微软雅黑" panose="020b0503020204020204" pitchFamily="34" charset="-122"/>
                <a:cs typeface="微软雅黑" panose="020b0503020204020204" pitchFamily="34" charset="-122"/>
              </a:rPr>
              <a:t>④村长是村民公共事务的决定者</a:t>
            </a:r>
            <a:br>
              <a:rPr lang="zh-CN" altLang="en-US" sz="40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4000" b="0">
                <a:latin typeface="微软雅黑" panose="020b0503020204020204" pitchFamily="34" charset="-122"/>
                <a:ea typeface="微软雅黑" panose="020b0503020204020204" pitchFamily="34" charset="-122"/>
                <a:cs typeface="微软雅黑" panose="020b0503020204020204" pitchFamily="34" charset="-122"/>
              </a:rPr>
              <a:t>A．①②    B．③④    C．②③   D．①④</a:t>
            </a:r>
            <a:endParaRPr lang="zh-CN" altLang="en-US" sz="4000" b="0">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 name="矩形 1"/>
          <p:cNvSpPr/>
          <p:nvPr>
            <p:custDataLst>
              <p:tags r:id="rId4"/>
            </p:custDataLst>
          </p:nvPr>
        </p:nvSpPr>
        <p:spPr>
          <a:xfrm>
            <a:off x="11158220" y="5299710"/>
            <a:ext cx="843280" cy="1198880"/>
          </a:xfrm>
          <a:prstGeom prst="rect">
            <a:avLst/>
          </a:prstGeom>
          <a:noFill/>
          <a:ln>
            <a:noFill/>
          </a:ln>
        </p:spPr>
        <p:txBody>
          <a:bodyPr wrap="none" rtlCol="0" anchor="t">
            <a:spAutoFit/>
          </a:bodyPr>
          <a:lstStyle/>
          <a:p>
            <a:pPr algn="ctr"/>
            <a:r>
              <a:rPr lang="en-US" altLang="zh-CN" sz="7200" b="1">
                <a:solidFill>
                  <a:srgbClr val="FF0000"/>
                </a:solidFill>
                <a:effectLst>
                  <a:innerShdw blurRad="63500" dist="50800" dir="13500000">
                    <a:srgbClr val="000000">
                      <a:alpha val="50000"/>
                    </a:srgbClr>
                  </a:innerShdw>
                </a:effectLst>
              </a:rPr>
              <a:t>C</a:t>
            </a:r>
            <a:endParaRPr lang="en-US" altLang="zh-CN" sz="7200" b="1">
              <a:solidFill>
                <a:srgbClr val="FF0000"/>
              </a:solidFill>
              <a:effectLst>
                <a:innerShdw blurRad="63500" dist="50800" dir="13500000">
                  <a:srgbClr val="000000">
                    <a:alpha val="50000"/>
                  </a:srgbClr>
                </a:innerShdw>
              </a:effectLst>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8" presetClass="entr" presetSubtype="16" fill="hold" grpId="0" nodeType="clickEffect">
                                  <p:stCondLst>
                                    <p:cond delay="0"/>
                                  </p:stCondLst>
                                  <p:childTnLst>
                                    <p:set>
                                      <p:cBhvr>
                                        <p:cTn id="6" dur="500" fill="hold">
                                          <p:stCondLst>
                                            <p:cond delay="0"/>
                                          </p:stCondLst>
                                        </p:cTn>
                                        <p:tgtEl>
                                          <p:spTgt spid="2"/>
                                        </p:tgtEl>
                                        <p:attrNameLst>
                                          <p:attrName>style.visibility</p:attrName>
                                        </p:attrNameLst>
                                      </p:cBhvr>
                                      <p:to>
                                        <p:strVal val="visible"/>
                                      </p:to>
                                    </p:set>
                                    <p:animEffect transition="in" filter="diamond(i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标题 2"/>
          <p:cNvSpPr>
            <a:spLocks noGrp="1"/>
          </p:cNvSpPr>
          <p:nvPr>
            <p:ph type="title"/>
            <p:custDataLst>
              <p:tags r:id="rId3"/>
            </p:custDataLst>
          </p:nvPr>
        </p:nvSpPr>
        <p:spPr>
          <a:xfrm>
            <a:off x="177800" y="156845"/>
            <a:ext cx="11823700" cy="5615940"/>
          </a:xfrm>
        </p:spPr>
        <p:txBody>
          <a:bodyPr wrap="square"/>
          <a:lstStyle/>
          <a:p>
            <a:pPr fontAlgn="auto">
              <a:lnSpc>
                <a:spcPct val="125000"/>
              </a:lnSpc>
              <a:spcBef>
                <a:spcPct val="0"/>
              </a:spcBef>
              <a:spcAft>
                <a:spcPct val="0"/>
              </a:spcAft>
            </a:pPr>
            <a:r>
              <a:rPr lang="zh-CN" altLang="en-US" sz="3200" b="0">
                <a:latin typeface="微软雅黑" panose="020b0503020204020204" pitchFamily="34" charset="-122"/>
                <a:ea typeface="微软雅黑" panose="020b0503020204020204" pitchFamily="34" charset="-122"/>
                <a:cs typeface="微软雅黑" panose="020b0503020204020204" pitchFamily="34" charset="-122"/>
              </a:rPr>
              <a:t>【例题】我国大力推进城乡社区建设，构建基层社会管理和服务平台。截至2011年底，全国共建成社区服务中心1.4万个、社区服务站4.9万个、其他社区服务设施8.5万个，全国社区志愿者组织达28.9万个。社区建设的实践表明（　　）</a:t>
            </a:r>
            <a:br>
              <a:rPr lang="zh-CN" altLang="en-US" sz="32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3200" b="0">
                <a:latin typeface="微软雅黑" panose="020b0503020204020204" pitchFamily="34" charset="-122"/>
                <a:ea typeface="微软雅黑" panose="020b0503020204020204" pitchFamily="34" charset="-122"/>
                <a:cs typeface="微软雅黑" panose="020b0503020204020204" pitchFamily="34" charset="-122"/>
              </a:rPr>
              <a:t>①推进城乡社区建设是实现基层群众自治的重要途径</a:t>
            </a:r>
            <a:br>
              <a:rPr lang="zh-CN" altLang="en-US" sz="32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3200" b="0">
                <a:latin typeface="微软雅黑" panose="020b0503020204020204" pitchFamily="34" charset="-122"/>
                <a:ea typeface="微软雅黑" panose="020b0503020204020204" pitchFamily="34" charset="-122"/>
                <a:cs typeface="微软雅黑" panose="020b0503020204020204" pitchFamily="34" charset="-122"/>
              </a:rPr>
              <a:t>②提供社区公共服务是构建基层社会管理平台的主要目标</a:t>
            </a:r>
            <a:br>
              <a:rPr lang="zh-CN" altLang="en-US" sz="32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3200" b="0">
                <a:latin typeface="微软雅黑" panose="020b0503020204020204" pitchFamily="34" charset="-122"/>
                <a:ea typeface="微软雅黑" panose="020b0503020204020204" pitchFamily="34" charset="-122"/>
                <a:cs typeface="微软雅黑" panose="020b0503020204020204" pitchFamily="34" charset="-122"/>
              </a:rPr>
              <a:t>③构建基层社会管理平台是实现社区民主自治的决定因素</a:t>
            </a:r>
            <a:br>
              <a:rPr lang="zh-CN" altLang="en-US" sz="32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3200" b="0">
                <a:latin typeface="微软雅黑" panose="020b0503020204020204" pitchFamily="34" charset="-122"/>
                <a:ea typeface="微软雅黑" panose="020b0503020204020204" pitchFamily="34" charset="-122"/>
                <a:cs typeface="微软雅黑" panose="020b0503020204020204" pitchFamily="34" charset="-122"/>
              </a:rPr>
              <a:t>④构建基层社会管理平台是完善政府行政管理体制的创新</a:t>
            </a:r>
            <a:br>
              <a:rPr lang="zh-CN" altLang="en-US" sz="32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3200" b="0">
                <a:latin typeface="微软雅黑" panose="020b0503020204020204" pitchFamily="34" charset="-122"/>
                <a:ea typeface="微软雅黑" panose="020b0503020204020204" pitchFamily="34" charset="-122"/>
                <a:cs typeface="微软雅黑" panose="020b0503020204020204" pitchFamily="34" charset="-122"/>
              </a:rPr>
              <a:t>A．①②     B．①③     C．②④     D．③④</a:t>
            </a:r>
            <a:endParaRPr lang="zh-CN" altLang="en-US" sz="3200" b="0">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 name="矩形 1"/>
          <p:cNvSpPr/>
          <p:nvPr>
            <p:custDataLst>
              <p:tags r:id="rId4"/>
            </p:custDataLst>
          </p:nvPr>
        </p:nvSpPr>
        <p:spPr>
          <a:xfrm>
            <a:off x="11158220" y="5299710"/>
            <a:ext cx="843280" cy="1198880"/>
          </a:xfrm>
          <a:prstGeom prst="rect">
            <a:avLst/>
          </a:prstGeom>
          <a:noFill/>
          <a:ln>
            <a:noFill/>
          </a:ln>
        </p:spPr>
        <p:txBody>
          <a:bodyPr wrap="none" rtlCol="0" anchor="t">
            <a:spAutoFit/>
          </a:bodyPr>
          <a:lstStyle/>
          <a:p>
            <a:pPr algn="ctr"/>
            <a:r>
              <a:rPr lang="en-US" altLang="zh-CN" sz="7200" b="1">
                <a:solidFill>
                  <a:srgbClr val="FF0000"/>
                </a:solidFill>
                <a:effectLst>
                  <a:innerShdw blurRad="63500" dist="50800" dir="13500000">
                    <a:srgbClr val="000000">
                      <a:alpha val="50000"/>
                    </a:srgbClr>
                  </a:innerShdw>
                </a:effectLst>
              </a:rPr>
              <a:t>A</a:t>
            </a:r>
            <a:endParaRPr lang="en-US" altLang="zh-CN" sz="7200" b="1">
              <a:solidFill>
                <a:srgbClr val="FF0000"/>
              </a:solidFill>
              <a:effectLst>
                <a:innerShdw blurRad="63500" dist="50800" dir="13500000">
                  <a:srgbClr val="000000">
                    <a:alpha val="50000"/>
                  </a:srgbClr>
                </a:innerShdw>
              </a:effectLst>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8" presetClass="entr" presetSubtype="16" fill="hold" grpId="0" nodeType="clickEffect">
                                  <p:stCondLst>
                                    <p:cond delay="0"/>
                                  </p:stCondLst>
                                  <p:childTnLst>
                                    <p:set>
                                      <p:cBhvr>
                                        <p:cTn id="6" dur="500" fill="hold">
                                          <p:stCondLst>
                                            <p:cond delay="0"/>
                                          </p:stCondLst>
                                        </p:cTn>
                                        <p:tgtEl>
                                          <p:spTgt spid="2"/>
                                        </p:tgtEl>
                                        <p:attrNameLst>
                                          <p:attrName>style.visibility</p:attrName>
                                        </p:attrNameLst>
                                      </p:cBhvr>
                                      <p:to>
                                        <p:strVal val="visible"/>
                                      </p:to>
                                    </p:set>
                                    <p:animEffect transition="in" filter="diamond(i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标题 2"/>
          <p:cNvSpPr>
            <a:spLocks noGrp="1"/>
          </p:cNvSpPr>
          <p:nvPr>
            <p:ph type="title"/>
            <p:custDataLst>
              <p:tags r:id="rId3"/>
            </p:custDataLst>
          </p:nvPr>
        </p:nvSpPr>
        <p:spPr>
          <a:xfrm>
            <a:off x="220980" y="57785"/>
            <a:ext cx="11682095" cy="6724015"/>
          </a:xfrm>
        </p:spPr>
        <p:txBody>
          <a:bodyPr wrap="square"/>
          <a:lstStyle/>
          <a:p>
            <a:pPr fontAlgn="auto">
              <a:lnSpc>
                <a:spcPct val="150000"/>
              </a:lnSpc>
            </a:pPr>
            <a:r>
              <a:rPr lang="zh-CN" altLang="en-US" sz="3200" b="0">
                <a:solidFill>
                  <a:schemeClr val="tx1"/>
                </a:solidFill>
                <a:latin typeface="微软雅黑" panose="020b0503020204020204" pitchFamily="34" charset="-122"/>
                <a:ea typeface="微软雅黑" panose="020b0503020204020204" pitchFamily="34" charset="-122"/>
                <a:cs typeface="微软雅黑" panose="020b0503020204020204" pitchFamily="34" charset="-122"/>
              </a:rPr>
              <a:t>5.民主监督 </a:t>
            </a:r>
            <a:r>
              <a:rPr lang="zh-CN" altLang="en-US" sz="2800" b="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[2017海南高考第12题]</a:t>
            </a:r>
            <a:br>
              <a:rPr lang="zh-CN" altLang="en-US" sz="2800" b="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br>
            <a:r>
              <a:rPr lang="zh-CN" altLang="en-US" sz="3200" b="0">
                <a:latin typeface="微软雅黑" panose="020b0503020204020204" pitchFamily="34" charset="-122"/>
                <a:ea typeface="微软雅黑" panose="020b0503020204020204" pitchFamily="34" charset="-122"/>
                <a:cs typeface="微软雅黑" panose="020b0503020204020204" pitchFamily="34" charset="-122"/>
              </a:rPr>
              <a:t>(1)区分人大的监督权、公民的监督权与民主监督。</a:t>
            </a:r>
            <a:br>
              <a:rPr lang="zh-CN" altLang="en-US" sz="32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3200" b="0">
                <a:latin typeface="微软雅黑" panose="020b0503020204020204" pitchFamily="34" charset="-122"/>
                <a:ea typeface="微软雅黑" panose="020b0503020204020204" pitchFamily="34" charset="-122"/>
                <a:cs typeface="微软雅黑" panose="020b0503020204020204" pitchFamily="34" charset="-122"/>
              </a:rPr>
              <a:t>①人大的监督权,监督对象是宪法和法律的实施、“一府两院一委”的工作,具有法律约束力。</a:t>
            </a:r>
            <a:br>
              <a:rPr lang="zh-CN" altLang="en-US" sz="32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3200" b="0">
                <a:latin typeface="微软雅黑" panose="020b0503020204020204" pitchFamily="34" charset="-122"/>
                <a:ea typeface="微软雅黑" panose="020b0503020204020204" pitchFamily="34" charset="-122"/>
                <a:cs typeface="微软雅黑" panose="020b0503020204020204" pitchFamily="34" charset="-122"/>
              </a:rPr>
              <a:t>②公民行使监督权有特定的对象,即监督对象是一切国家机关及国家工作人员,具体包括批评权、建议权、申诉权、控告权和检举权等。</a:t>
            </a:r>
            <a:br>
              <a:rPr lang="zh-CN" altLang="en-US" sz="32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3200" b="0">
                <a:latin typeface="微软雅黑" panose="020b0503020204020204" pitchFamily="34" charset="-122"/>
                <a:ea typeface="微软雅黑" panose="020b0503020204020204" pitchFamily="34" charset="-122"/>
                <a:cs typeface="微软雅黑" panose="020b0503020204020204" pitchFamily="34" charset="-122"/>
              </a:rPr>
              <a:t>③民主监督的内容更为宽泛,从对象上看,还可以是公有制范围内的工作人员、村民自治和城市居民自治的人员。</a:t>
            </a:r>
            <a:endParaRPr lang="zh-CN" altLang="en-US" sz="3200" b="0">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9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graphicFrame>
        <p:nvGraphicFramePr>
          <p:cNvPr id="5" name="表格 4"/>
          <p:cNvGraphicFramePr>
            <a:graphicFrameLocks noGrp="1"/>
          </p:cNvGraphicFramePr>
          <p:nvPr>
            <p:custDataLst>
              <p:tags r:id="rId3"/>
            </p:custDataLst>
          </p:nvPr>
        </p:nvGraphicFramePr>
        <p:xfrm>
          <a:off x="460375" y="1017270"/>
          <a:ext cx="11343640" cy="5512435"/>
        </p:xfrm>
        <a:graphic>
          <a:graphicData uri="http://schemas.openxmlformats.org/drawingml/2006/table">
            <a:tbl>
              <a:tblPr firstRow="1" bandRow="1">
                <a:tableStyleId>{5940675A-B579-460E-94D1-54222C63F5DA}</a:tableStyleId>
              </a:tblPr>
              <a:tblGrid>
                <a:gridCol w="451485"/>
                <a:gridCol w="764540"/>
                <a:gridCol w="2223770"/>
                <a:gridCol w="2254885"/>
                <a:gridCol w="2655570"/>
                <a:gridCol w="2993390"/>
              </a:tblGrid>
              <a:tr h="1157605">
                <a:tc gridSpan="2">
                  <a:txBody>
                    <a:bodyPr vert="horz" wrap="square"/>
                    <a:lstStyle/>
                    <a:p>
                      <a:pPr indent="0" algn="ctr" fontAlgn="auto">
                        <a:lnSpc>
                          <a:spcPct val="150000"/>
                        </a:lnSpc>
                        <a:buNone/>
                      </a:pP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hMerge="1">
                  <a:txBody>
                    <a:bodyPr vert="horz" wrap="square"/>
                    <a:lstStyle/>
                    <a:p/>
                  </a:txBody>
                  <a:tcP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tcPr>
                </a:tc>
                <a:tc>
                  <a:txBody>
                    <a:bodyPr vert="horz" wrap="square"/>
                    <a:lstStyle/>
                    <a:p>
                      <a:pPr indent="0" algn="ctr"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信访制度</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lgn="ctr"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人大代表联系群众制度</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lgn="ctr"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舆论监督制度</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lgn="ctr"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其他方式</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r h="4354830">
                <a:tc>
                  <a:txBody>
                    <a:bodyPr vert="horz" wrap="square"/>
                    <a:lstStyle/>
                    <a:p>
                      <a:pPr indent="0" algn="ctr"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不</a:t>
                      </a:r>
                      <a:endParaRPr lang="en-US" sz="2400" b="0">
                        <a:solidFill>
                          <a:srgbClr val="000000"/>
                        </a:solidFill>
                        <a:latin typeface="微软雅黑" panose="020b0503020204020204" pitchFamily="34" charset="-122"/>
                        <a:ea typeface="微软雅黑" panose="020b0503020204020204" pitchFamily="34" charset="-122"/>
                        <a:cs typeface="NEU-BZ-S92" charset="0"/>
                      </a:endParaRPr>
                    </a:p>
                    <a:p>
                      <a:pPr indent="0" algn="ctr" fontAlgn="auto">
                        <a:lnSpc>
                          <a:spcPct val="150000"/>
                        </a:lnSpc>
                        <a:buNone/>
                      </a:pPr>
                      <a:r>
                        <a:rPr lang="zh-CN" altLang="en-US" sz="2400" b="0">
                          <a:solidFill>
                            <a:srgbClr val="000000"/>
                          </a:solidFill>
                          <a:latin typeface="微软雅黑" panose="020b0503020204020204" pitchFamily="34" charset="-122"/>
                          <a:ea typeface="微软雅黑" panose="020b0503020204020204" pitchFamily="34" charset="-122"/>
                          <a:cs typeface="NEU-BZ-S92" charset="0"/>
                        </a:rPr>
                        <a:t>同</a:t>
                      </a:r>
                      <a:r>
                        <a:rPr lang="en-US" sz="2400" b="0">
                          <a:solidFill>
                            <a:srgbClr val="000000"/>
                          </a:solidFill>
                          <a:latin typeface="微软雅黑" panose="020b0503020204020204" pitchFamily="34" charset="-122"/>
                          <a:ea typeface="微软雅黑" panose="020b0503020204020204" pitchFamily="34" charset="-122"/>
                          <a:cs typeface="NEU-BZ-S92" charset="0"/>
                        </a:rPr>
                        <a:t>点</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lgn="ctr"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含义</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公民通过给国家机关写信、打电话或当面向有关人员反映意见,提出批评、建议。</a:t>
                      </a:r>
                      <a:endParaRPr lang="en-US"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a:lnL w="12700" cap="flat" cmpd="sng" algn="ctr">
                      <a:solidFill>
                        <a:srgbClr val="333333"/>
                      </a:solidFill>
                      <a:prstDash val="solid"/>
                      <a:roun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tcPr>
                </a:tc>
                <a:tc>
                  <a:txBody>
                    <a:bodyPr vert="horz" wrap="square"/>
                    <a:lstStyle/>
                    <a:p>
                      <a:pPr indent="0"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公民将自己的意见、建议和要求反映给人大代表,形成人大代表的议案,上传到国家权力机关。</a:t>
                      </a:r>
                      <a:endParaRPr lang="en-US"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a:lnL w="12700" cap="flat" cmpd="sng" algn="ctr">
                      <a:solidFill>
                        <a:srgbClr val="333333"/>
                      </a:solidFill>
                      <a:prstDash val="solid"/>
                      <a:roun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tcPr>
                </a:tc>
                <a:tc>
                  <a:txBody>
                    <a:bodyPr vert="horz" wrap="square"/>
                    <a:lstStyle/>
                    <a:p>
                      <a:pPr indent="0" fontAlgn="auto">
                        <a:lnSpc>
                          <a:spcPct val="150000"/>
                        </a:lnSpc>
                        <a:buNone/>
                      </a:pPr>
                      <a:endPar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pPr indent="0" algn="l" fontAlgn="auto">
                        <a:lnSpc>
                          <a:spcPct val="150000"/>
                        </a:lnSpc>
                        <a:buNone/>
                      </a:pPr>
                      <a:endPar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pPr indent="0" algn="l"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公民依法在新闻媒体上公开发表意见。</a:t>
                      </a:r>
                      <a:endPar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pPr indent="0" fontAlgn="auto">
                        <a:lnSpc>
                          <a:spcPct val="150000"/>
                        </a:lnSpc>
                        <a:buNone/>
                      </a:pPr>
                      <a:r>
                        <a:rPr lang="en-US" altLang="zh-CN"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endPar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a:lnL w="12700" cap="flat" cmpd="sng" algn="ctr">
                      <a:solidFill>
                        <a:srgbClr val="333333"/>
                      </a:solidFill>
                      <a:prstDash val="solid"/>
                      <a:roun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tcPr>
                </a:tc>
                <a:tc>
                  <a:txBody>
                    <a:bodyPr vert="horz" wrap="square"/>
                    <a:lstStyle/>
                    <a:p>
                      <a:pPr indent="0" algn="ctr"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监督听证会、民主评议会、网上评议政府等。</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bl>
          </a:graphicData>
        </a:graphic>
      </p:graphicFrame>
      <p:sp>
        <p:nvSpPr>
          <p:cNvPr id="2" name="文本框 1"/>
          <p:cNvSpPr txBox="1"/>
          <p:nvPr>
            <p:custDataLst>
              <p:tags r:id="rId4"/>
            </p:custDataLst>
          </p:nvPr>
        </p:nvSpPr>
        <p:spPr>
          <a:xfrm>
            <a:off x="338455" y="197485"/>
            <a:ext cx="4511040" cy="521970"/>
          </a:xfrm>
          <a:prstGeom prst="rect">
            <a:avLst/>
          </a:prstGeom>
          <a:noFill/>
        </p:spPr>
        <p:txBody>
          <a:bodyPr wrap="square" rtlCol="0">
            <a:spAutoFit/>
          </a:bodyPr>
          <a:lstStyle/>
          <a:p>
            <a:r>
              <a:rPr lang="zh-CN" altLang="en-US" sz="2800">
                <a:latin typeface="微软雅黑" panose="020b0503020204020204" pitchFamily="34" charset="-122"/>
                <a:ea typeface="微软雅黑" panose="020b0503020204020204" pitchFamily="34" charset="-122"/>
                <a:cs typeface="微软雅黑" panose="020b0503020204020204" pitchFamily="34" charset="-122"/>
                <a:sym typeface="+mn-ea"/>
              </a:rPr>
              <a:t>(2)民主监督的合法渠道。</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9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graphicFrame>
        <p:nvGraphicFramePr>
          <p:cNvPr id="2" name="表格 1"/>
          <p:cNvGraphicFramePr>
            <a:graphicFrameLocks noGrp="1"/>
          </p:cNvGraphicFramePr>
          <p:nvPr>
            <p:custDataLst>
              <p:tags r:id="rId3"/>
            </p:custDataLst>
          </p:nvPr>
        </p:nvGraphicFramePr>
        <p:xfrm>
          <a:off x="417512" y="350520"/>
          <a:ext cx="11149330" cy="5781040"/>
        </p:xfrm>
        <a:graphic>
          <a:graphicData uri="http://schemas.openxmlformats.org/drawingml/2006/table">
            <a:tbl>
              <a:tblPr firstRow="1" bandRow="1">
                <a:tableStyleId>{5940675A-B579-460E-94D1-54222C63F5DA}</a:tableStyleId>
              </a:tblPr>
              <a:tblGrid>
                <a:gridCol w="412750"/>
                <a:gridCol w="701040"/>
                <a:gridCol w="3060700"/>
                <a:gridCol w="3188335"/>
                <a:gridCol w="1849120"/>
                <a:gridCol w="1937385"/>
              </a:tblGrid>
              <a:tr h="660400">
                <a:tc gridSpan="2">
                  <a:txBody>
                    <a:bodyPr vert="horz" wrap="square"/>
                    <a:lstStyle/>
                    <a:p>
                      <a:pPr indent="0" algn="ctr" fontAlgn="auto">
                        <a:lnSpc>
                          <a:spcPct val="150000"/>
                        </a:lnSpc>
                        <a:buNone/>
                      </a:pP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hMerge="1">
                  <a:txBody>
                    <a:bodyPr vert="horz" wrap="square"/>
                    <a:lstStyle/>
                    <a:p/>
                  </a:txBody>
                  <a:tcP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tcPr>
                </a:tc>
                <a:tc>
                  <a:txBody>
                    <a:bodyPr vert="horz" wrap="square"/>
                    <a:lstStyle/>
                    <a:p>
                      <a:pPr indent="0" algn="ctr"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信访制度</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lgn="ctr"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人大代表联系群众制度</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lgn="ctr"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舆论监督制度</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lgn="ctr"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其他方式</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r h="1188720">
                <a:tc rowSpan="2">
                  <a:txBody>
                    <a:bodyPr vert="horz" wrap="square"/>
                    <a:lstStyle/>
                    <a:p>
                      <a:pPr indent="0" algn="ctr" fontAlgn="auto">
                        <a:lnSpc>
                          <a:spcPct val="10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不同点</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lgn="ctr">
                      <a:solidFill>
                        <a:srgbClr val="333333"/>
                      </a:solidFill>
                      <a:prstDash val="solid"/>
                      <a:round/>
                      <a:headEnd type="none" w="med" len="med"/>
                      <a:tailEnd type="none" w="med" len="med"/>
                    </a:lnT>
                    <a:lnTlToBr>
                      <a:noFill/>
                    </a:lnTlToBr>
                    <a:lnBlToTr>
                      <a:noFill/>
                    </a:lnBlToTr>
                    <a:noFill/>
                  </a:tcPr>
                </a:tc>
                <a:tc>
                  <a:txBody>
                    <a:bodyPr vert="horz" wrap="square"/>
                    <a:lstStyle/>
                    <a:p>
                      <a:pPr indent="0" algn="ctr" fontAlgn="auto">
                        <a:lnSpc>
                          <a:spcPct val="150000"/>
                        </a:lnSpc>
                        <a:buNone/>
                      </a:pPr>
                      <a:r>
                        <a:rPr lang="zh-CN" altLang="en-US" sz="2400" b="0">
                          <a:solidFill>
                            <a:srgbClr val="000000"/>
                          </a:solidFill>
                          <a:latin typeface="微软雅黑" panose="020b0503020204020204" pitchFamily="34" charset="-122"/>
                          <a:ea typeface="微软雅黑" panose="020b0503020204020204" pitchFamily="34" charset="-122"/>
                          <a:cs typeface="NEU-BZ-S92" charset="0"/>
                        </a:rPr>
                        <a:t>具体方式</a:t>
                      </a:r>
                      <a:r>
                        <a:rPr lang="en-US" sz="2400" b="0">
                          <a:solidFill>
                            <a:srgbClr val="000000"/>
                          </a:solidFill>
                          <a:latin typeface="微软雅黑" panose="020b0503020204020204" pitchFamily="34" charset="-122"/>
                          <a:ea typeface="微软雅黑" panose="020b0503020204020204" pitchFamily="34" charset="-122"/>
                          <a:cs typeface="NEU-BZ-S92" charset="0"/>
                        </a:rPr>
                        <a:t> </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信函、电话、手机短信、当面提出</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a:lnL w="12700" cap="flat" cmpd="sng" algn="ctr">
                      <a:solidFill>
                        <a:srgbClr val="333333"/>
                      </a:solidFill>
                      <a:prstDash val="solid"/>
                      <a:roun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tcPr>
                </a:tc>
                <a:tc>
                  <a:txBody>
                    <a:bodyPr vert="horz" wrap="square"/>
                    <a:lstStyle/>
                    <a:p>
                      <a:pPr indent="0"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通过人大代表形成议案</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a:lnL w="12700" cap="flat" cmpd="sng" algn="ctr">
                      <a:solidFill>
                        <a:srgbClr val="333333"/>
                      </a:solidFill>
                      <a:prstDash val="solid"/>
                      <a:roun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tcPr>
                </a:tc>
                <a:tc>
                  <a:txBody>
                    <a:bodyPr vert="horz" wrap="square"/>
                    <a:lstStyle/>
                    <a:p>
                      <a:pPr indent="0"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电视、广播、报刊、网络</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a:lnL w="12700" cap="flat" cmpd="sng" algn="ctr">
                      <a:solidFill>
                        <a:srgbClr val="333333"/>
                      </a:solidFill>
                      <a:prstDash val="solid"/>
                      <a:roun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tcPr>
                </a:tc>
                <a:tc rowSpan="2">
                  <a:txBody>
                    <a:bodyPr vert="horz" wrap="square"/>
                    <a:lstStyle/>
                    <a:p>
                      <a:pPr indent="0" algn="ctr"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监督听证会、民主评议会、网上评议政府等。</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lgn="ctr">
                      <a:solidFill>
                        <a:srgbClr val="333333"/>
                      </a:solidFill>
                      <a:prstDash val="solid"/>
                      <a:round/>
                      <a:headEnd type="none" w="med" len="med"/>
                      <a:tailEnd type="none" w="med" len="med"/>
                    </a:lnT>
                    <a:lnTlToBr>
                      <a:noFill/>
                    </a:lnTlToBr>
                    <a:lnBlToTr>
                      <a:noFill/>
                    </a:lnBlToTr>
                    <a:noFill/>
                  </a:tcPr>
                </a:tc>
              </a:tr>
              <a:tr h="3931920">
                <a:tc vMerge="1">
                  <a:txBody>
                    <a:bodyPr vert="horz" wrap="square"/>
                    <a:lstStyle/>
                    <a:p/>
                  </a:txBody>
                  <a:tcP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B w="12700" cap="flat" cmpd="sng">
                      <a:solidFill>
                        <a:srgbClr val="333333"/>
                      </a:solidFill>
                      <a:prstDash val="solid"/>
                      <a:headEnd type="none" w="med" len="med"/>
                      <a:tailEnd type="none" w="med" len="med"/>
                    </a:lnB>
                  </a:tcPr>
                </a:tc>
                <a:tc>
                  <a:txBody>
                    <a:bodyPr vert="horz" wrap="square"/>
                    <a:lstStyle/>
                    <a:p>
                      <a:pPr indent="0" algn="ctr"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特点</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是公民行使宪法所规定的提出批评、建议、申诉、控告和检举权利的重要途径之一,是我们在国家生活和社会生活中实行民主监督的有效方法。</a:t>
                      </a:r>
                      <a:endParaRPr lang="en-US"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a:lnL w="12700" cap="flat" cmpd="sng" algn="ctr">
                      <a:solidFill>
                        <a:srgbClr val="333333"/>
                      </a:solidFill>
                      <a:prstDash val="solid"/>
                      <a:roun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tcPr>
                </a:tc>
                <a:tc>
                  <a:txBody>
                    <a:bodyPr vert="horz" wrap="square"/>
                    <a:lstStyle/>
                    <a:p>
                      <a:pPr indent="0"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人大代表一头连着国家权力机关,一头连着广大人民群众。</a:t>
                      </a:r>
                      <a:endParaRPr lang="en-US"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a:lnL w="12700" cap="flat" cmpd="sng" algn="ctr">
                      <a:solidFill>
                        <a:srgbClr val="333333"/>
                      </a:solidFill>
                      <a:prstDash val="solid"/>
                      <a:roun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tcPr>
                </a:tc>
                <a:tc>
                  <a:txBody>
                    <a:bodyPr vert="horz" wrap="square"/>
                    <a:lstStyle/>
                    <a:p>
                      <a:pPr indent="0"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透明度高、威力大、影响广、时效快。　　</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a:lnL w="12700" cap="flat" cmpd="sng" algn="ctr">
                      <a:solidFill>
                        <a:srgbClr val="333333"/>
                      </a:solidFill>
                      <a:prstDash val="solid"/>
                      <a:roun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tcPr>
                </a:tc>
                <a:tc vMerge="1">
                  <a:txBody>
                    <a:bodyPr vert="horz" wrap="square"/>
                    <a:lstStyle/>
                    <a:p/>
                  </a:txBody>
                  <a:tcP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B w="12700" cap="flat" cmpd="sng">
                      <a:solidFill>
                        <a:srgbClr val="333333"/>
                      </a:solidFill>
                      <a:prstDash val="solid"/>
                      <a:headEnd type="none" w="med" len="med"/>
                      <a:tailEnd type="none" w="med" len="med"/>
                    </a:lnB>
                  </a:tcPr>
                </a:tc>
              </a:tr>
            </a:tbl>
          </a:graphicData>
        </a:graphic>
      </p:graphicFrame>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10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graphicFrame>
        <p:nvGraphicFramePr>
          <p:cNvPr id="4" name="表格 3"/>
          <p:cNvGraphicFramePr>
            <a:graphicFrameLocks noGrp="1"/>
          </p:cNvGraphicFramePr>
          <p:nvPr>
            <p:custDataLst>
              <p:tags r:id="rId3"/>
            </p:custDataLst>
          </p:nvPr>
        </p:nvGraphicFramePr>
        <p:xfrm>
          <a:off x="332422" y="861060"/>
          <a:ext cx="11089640" cy="4432300"/>
        </p:xfrm>
        <a:graphic>
          <a:graphicData uri="http://schemas.openxmlformats.org/drawingml/2006/table">
            <a:tbl>
              <a:tblPr firstRow="1" bandRow="1">
                <a:tableStyleId>{5940675A-B579-460E-94D1-54222C63F5DA}</a:tableStyleId>
              </a:tblPr>
              <a:tblGrid>
                <a:gridCol w="725805"/>
                <a:gridCol w="2403475"/>
                <a:gridCol w="2404745"/>
                <a:gridCol w="2808605"/>
                <a:gridCol w="2747010"/>
              </a:tblGrid>
              <a:tr h="1595755">
                <a:tc>
                  <a:txBody>
                    <a:bodyPr vert="horz" wrap="square"/>
                    <a:lstStyle/>
                    <a:p>
                      <a:pPr indent="0" algn="ctr" fontAlgn="auto">
                        <a:lnSpc>
                          <a:spcPct val="150000"/>
                        </a:lnSpc>
                        <a:buNone/>
                      </a:pP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lgn="ctr"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信访制度</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lgn="ctr"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人大代表联系群众制度</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lgn="ctr"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舆论监督制度</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lgn="ctr"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其他方式</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r h="2836545">
                <a:tc>
                  <a:txBody>
                    <a:bodyPr vert="horz" wrap="square"/>
                    <a:lstStyle/>
                    <a:p>
                      <a:pPr indent="0" algn="ctr"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相同点</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gridSpan="4">
                  <a:txBody>
                    <a:bodyPr vert="horz" wrap="square"/>
                    <a:lstStyle/>
                    <a:p>
                      <a:pPr indent="0"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①都是公民监督权的体现,属于民主监督的重要途径;②都有利于被监督者改进工作,激发公民关心国家大事的热情;③无论哪种方式,都要遵守宪法和法律,坚持实事求是的原则,做到有序参与。</a:t>
                      </a:r>
                      <a:endParaRPr lang="en-US"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20320" marR="2032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hMerge="1">
                  <a:txBody>
                    <a:bodyPr vert="horz" wrap="square"/>
                    <a:lstStyle/>
                    <a:p/>
                  </a:txBody>
                  <a:tcP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tcPr>
                </a:tc>
                <a:tc hMerge="1">
                  <a:txBody>
                    <a:bodyPr vert="horz" wrap="square"/>
                    <a:lstStyle/>
                    <a:p/>
                  </a:txBody>
                  <a:tcP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tcPr>
                </a:tc>
                <a:tc hMerge="1">
                  <a:txBody>
                    <a:bodyPr vert="horz" wrap="square"/>
                    <a:lstStyle/>
                    <a:p/>
                  </a:txBody>
                  <a:tcPr>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tcPr>
                </a:tc>
              </a:tr>
            </a:tbl>
          </a:graphicData>
        </a:graphic>
      </p:graphicFrame>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10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标题 2"/>
          <p:cNvSpPr>
            <a:spLocks noGrp="1"/>
          </p:cNvSpPr>
          <p:nvPr>
            <p:ph type="title"/>
            <p:custDataLst>
              <p:tags r:id="rId3"/>
            </p:custDataLst>
          </p:nvPr>
        </p:nvSpPr>
        <p:spPr>
          <a:xfrm>
            <a:off x="339468" y="392655"/>
            <a:ext cx="11515730" cy="7185660"/>
          </a:xfrm>
        </p:spPr>
        <p:txBody>
          <a:bodyPr/>
          <a:lstStyle/>
          <a:p>
            <a:pPr fontAlgn="auto">
              <a:lnSpc>
                <a:spcPct val="150000"/>
              </a:lnSpc>
            </a:pPr>
            <a:r>
              <a:rPr lang="zh-CN" altLang="en-US" sz="2800" b="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辨析比较 </a:t>
            </a:r>
            <a:r>
              <a:rPr lang="zh-CN" altLang="en-US" sz="2800" b="0">
                <a:latin typeface="微软雅黑" panose="020b0503020204020204" pitchFamily="34" charset="-122"/>
                <a:ea typeface="微软雅黑" panose="020b0503020204020204" pitchFamily="34" charset="-122"/>
                <a:cs typeface="微软雅黑" panose="020b0503020204020204" pitchFamily="34" charset="-122"/>
              </a:rPr>
              <a:t>　　          区分民主决策与民主监督</a:t>
            </a:r>
            <a:br>
              <a:rPr lang="zh-CN" altLang="en-US" sz="28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2800" b="0">
                <a:latin typeface="微软雅黑" panose="020b0503020204020204" pitchFamily="34" charset="-122"/>
                <a:ea typeface="微软雅黑" panose="020b0503020204020204" pitchFamily="34" charset="-122"/>
                <a:cs typeface="微软雅黑" panose="020b0503020204020204" pitchFamily="34" charset="-122"/>
              </a:rPr>
              <a:t>1.不同方式的区别:公民参与民主决策的主要途径是通过拓宽民意反映渠道征求公民意见,通过举行论证会、座谈会等方式听取专家学者的意见,通过听证会让公民发表意见以完善决策方案等,这些方式都有利于提高决策的科学性,同时对涉及公共利益的决策进行公示,有利于提高决策的透明度和公民的参与度。民主监督侧重于对国家机关及其工作人员的工作情况进行监督,所以公民行使监督权是通过信访、向人大代表反映、向新闻媒体反映等方式进行的。此外,监督听证会、民主评议会、网上评议政府等活动,是近年来出现的民主监督的新形式、新方法。</a:t>
            </a:r>
            <a:br>
              <a:rPr lang="zh-CN" altLang="en-US" sz="2800">
                <a:latin typeface="微软雅黑" panose="020b0503020204020204" pitchFamily="34" charset="-122"/>
                <a:ea typeface="微软雅黑" panose="020b0503020204020204" pitchFamily="34" charset="-122"/>
                <a:cs typeface="微软雅黑" panose="020b0503020204020204" pitchFamily="34" charset="-122"/>
              </a:rPr>
            </a:br>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10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标题 2"/>
          <p:cNvSpPr>
            <a:spLocks noGrp="1"/>
          </p:cNvSpPr>
          <p:nvPr>
            <p:ph type="title"/>
            <p:custDataLst>
              <p:tags r:id="rId3"/>
            </p:custDataLst>
          </p:nvPr>
        </p:nvSpPr>
        <p:spPr>
          <a:xfrm>
            <a:off x="313690" y="114300"/>
            <a:ext cx="11515725" cy="6539230"/>
          </a:xfrm>
        </p:spPr>
        <p:txBody>
          <a:bodyPr wrap="square"/>
          <a:lstStyle/>
          <a:p>
            <a:pPr fontAlgn="auto">
              <a:lnSpc>
                <a:spcPct val="150000"/>
              </a:lnSpc>
            </a:pPr>
            <a:r>
              <a:rPr lang="zh-CN" altLang="en-US" sz="2800" b="0" spc="-200">
                <a:solidFill>
                  <a:schemeClr val="tx1"/>
                </a:solidFill>
                <a:uFillTx/>
                <a:latin typeface="微软雅黑" panose="020b0503020204020204" pitchFamily="34" charset="-122"/>
                <a:ea typeface="微软雅黑" panose="020b0503020204020204" pitchFamily="34" charset="-122"/>
                <a:cs typeface="微软雅黑" panose="020b0503020204020204" pitchFamily="34" charset="-122"/>
                <a:sym typeface="+mn-ea"/>
              </a:rPr>
              <a:t>2.相同方式的区别:民主决策和民主监督的某些具体参与方式是相同的,如写信、打电话、参加听证会等。区分某一行为是民主决策还是民主监督,关键是看该行为是一种“事前”行为还是“事后”行为。“事前”行为属于民主决策,“事后”行为属于民主监督。例如,向有关部门提建议,在决策之前,属于民主决策;在决策执行过程中(决策之后),属于民主监督。</a:t>
            </a:r>
            <a:br>
              <a:rPr lang="zh-CN" altLang="en-US" sz="2800" b="0" spc="-200">
                <a:solidFill>
                  <a:schemeClr val="tx1"/>
                </a:solidFill>
                <a:uFillTx/>
                <a:latin typeface="微软雅黑" panose="020b0503020204020204" pitchFamily="34" charset="-122"/>
                <a:ea typeface="微软雅黑" panose="020b0503020204020204" pitchFamily="34" charset="-122"/>
                <a:cs typeface="微软雅黑" panose="020b0503020204020204" pitchFamily="34" charset="-122"/>
                <a:sym typeface="+mn-ea"/>
              </a:rPr>
            </a:br>
            <a:r>
              <a:rPr lang="zh-CN" altLang="en-US" sz="2800" b="0" spc="-200">
                <a:solidFill>
                  <a:schemeClr val="tx1"/>
                </a:solidFill>
                <a:uFillTx/>
                <a:latin typeface="微软雅黑" panose="020b0503020204020204" pitchFamily="34" charset="-122"/>
                <a:ea typeface="微软雅黑" panose="020b0503020204020204" pitchFamily="34" charset="-122"/>
                <a:cs typeface="微软雅黑" panose="020b0503020204020204" pitchFamily="34" charset="-122"/>
                <a:sym typeface="+mn-ea"/>
              </a:rPr>
              <a:t>(3)实行民主监督的意义:既有利于被监督者改进工作,也有利于激发公民关心国家大事、为社会主义现代化建设出谋划策的主人翁精神。</a:t>
            </a:r>
            <a:br>
              <a:rPr lang="zh-CN" altLang="en-US" sz="2800" b="0" spc="-200">
                <a:solidFill>
                  <a:schemeClr val="tx1"/>
                </a:solidFill>
                <a:uFillTx/>
                <a:latin typeface="微软雅黑" panose="020b0503020204020204" pitchFamily="34" charset="-122"/>
                <a:ea typeface="微软雅黑" panose="020b0503020204020204" pitchFamily="34" charset="-122"/>
                <a:cs typeface="微软雅黑" panose="020b0503020204020204" pitchFamily="34" charset="-122"/>
                <a:sym typeface="+mn-ea"/>
              </a:rPr>
            </a:br>
            <a:r>
              <a:rPr lang="zh-CN" altLang="en-US" sz="2800" b="0" spc="-200">
                <a:solidFill>
                  <a:schemeClr val="tx1"/>
                </a:solidFill>
                <a:uFillTx/>
                <a:latin typeface="微软雅黑" panose="020b0503020204020204" pitchFamily="34" charset="-122"/>
                <a:ea typeface="微软雅黑" panose="020b0503020204020204" pitchFamily="34" charset="-122"/>
                <a:cs typeface="微软雅黑" panose="020b0503020204020204" pitchFamily="34" charset="-122"/>
                <a:sym typeface="+mn-ea"/>
              </a:rPr>
              <a:t>(4)公民要负责地行使监督权利:一方面,为了国家和人民的利益,要敢于同邪恶势力进行斗争,勇于使用宪法和法律规定的监督权;另一方面,必须采取合法方式,坚持实事求是的原则,不能干扰公务活动。</a:t>
            </a:r>
            <a:endParaRPr lang="zh-CN" altLang="en-US" sz="2800" b="0" spc="-200">
              <a:solidFill>
                <a:schemeClr val="tx1"/>
              </a:solidFill>
              <a:uFillTx/>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10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标题 2"/>
          <p:cNvSpPr>
            <a:spLocks noGrp="1"/>
          </p:cNvSpPr>
          <p:nvPr>
            <p:ph type="title"/>
            <p:custDataLst>
              <p:tags r:id="rId3"/>
            </p:custDataLst>
          </p:nvPr>
        </p:nvSpPr>
        <p:spPr>
          <a:xfrm>
            <a:off x="133350" y="70485"/>
            <a:ext cx="11868150" cy="5835650"/>
          </a:xfrm>
        </p:spPr>
        <p:txBody>
          <a:bodyPr wrap="square"/>
          <a:lstStyle/>
          <a:p>
            <a:pPr fontAlgn="auto">
              <a:lnSpc>
                <a:spcPct val="130000"/>
              </a:lnSpc>
              <a:spcBef>
                <a:spcPct val="0"/>
              </a:spcBef>
              <a:spcAft>
                <a:spcPct val="0"/>
              </a:spcAft>
            </a:pPr>
            <a:r>
              <a:rPr lang="zh-CN" altLang="en-US" sz="3200" b="0">
                <a:latin typeface="微软雅黑" panose="020b0503020204020204" pitchFamily="34" charset="-122"/>
                <a:ea typeface="微软雅黑" panose="020b0503020204020204" pitchFamily="34" charset="-122"/>
                <a:cs typeface="微软雅黑" panose="020b0503020204020204" pitchFamily="34" charset="-122"/>
              </a:rPr>
              <a:t>四、民主监督:(一）细节注意:</a:t>
            </a:r>
            <a:br>
              <a:rPr lang="zh-CN" altLang="en-US" sz="32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3200" b="0">
                <a:latin typeface="微软雅黑" panose="020b0503020204020204" pitchFamily="34" charset="-122"/>
                <a:ea typeface="微软雅黑" panose="020b0503020204020204" pitchFamily="34" charset="-122"/>
                <a:cs typeface="微软雅黑" panose="020b0503020204020204" pitchFamily="34" charset="-122"/>
              </a:rPr>
              <a:t>1、区分民主监督与监督权的对象</a:t>
            </a:r>
            <a:br>
              <a:rPr lang="zh-CN" altLang="en-US" sz="32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3200" b="0">
                <a:latin typeface="微软雅黑" panose="020b0503020204020204" pitchFamily="34" charset="-122"/>
                <a:ea typeface="微软雅黑" panose="020b0503020204020204" pitchFamily="34" charset="-122"/>
                <a:cs typeface="微软雅黑" panose="020b0503020204020204" pitchFamily="34" charset="-122"/>
              </a:rPr>
              <a:t>2、区分民主监督的4个途径</a:t>
            </a:r>
            <a:br>
              <a:rPr lang="zh-CN" altLang="en-US" sz="32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3200" b="0">
                <a:latin typeface="微软雅黑" panose="020b0503020204020204" pitchFamily="34" charset="-122"/>
                <a:ea typeface="微软雅黑" panose="020b0503020204020204" pitchFamily="34" charset="-122"/>
                <a:cs typeface="微软雅黑" panose="020b0503020204020204" pitchFamily="34" charset="-122"/>
              </a:rPr>
              <a:t>(1)使公民的民主监督真正落实、得到切实保障的是?</a:t>
            </a:r>
            <a:br>
              <a:rPr lang="zh-CN" altLang="en-US" sz="32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3200" b="0">
                <a:latin typeface="微软雅黑" panose="020b0503020204020204" pitchFamily="34" charset="-122"/>
                <a:ea typeface="微软雅黑" panose="020b0503020204020204" pitchFamily="34" charset="-122"/>
                <a:cs typeface="微软雅黑" panose="020b0503020204020204" pitchFamily="34" charset="-122"/>
              </a:rPr>
              <a:t>(2)透明度高、有独特作用的是?</a:t>
            </a:r>
            <a:br>
              <a:rPr lang="zh-CN" altLang="en-US" sz="32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3200" b="0">
                <a:latin typeface="微软雅黑" panose="020b0503020204020204" pitchFamily="34" charset="-122"/>
                <a:ea typeface="微软雅黑" panose="020b0503020204020204" pitchFamily="34" charset="-122"/>
                <a:cs typeface="微软雅黑" panose="020b0503020204020204" pitchFamily="34" charset="-122"/>
              </a:rPr>
              <a:t>3、区分社情民意反映制度和信访举报制度</a:t>
            </a:r>
            <a:br>
              <a:rPr lang="zh-CN" altLang="en-US" sz="32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3200" b="0">
                <a:latin typeface="微软雅黑" panose="020b0503020204020204" pitchFamily="34" charset="-122"/>
                <a:ea typeface="微软雅黑" panose="020b0503020204020204" pitchFamily="34" charset="-122"/>
                <a:cs typeface="微软雅黑" panose="020b0503020204020204" pitchFamily="34" charset="-122"/>
              </a:rPr>
              <a:t>(1)相同:方式相同</a:t>
            </a:r>
            <a:br>
              <a:rPr lang="zh-CN" altLang="en-US" sz="32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3200" b="0">
                <a:latin typeface="微软雅黑" panose="020b0503020204020204" pitchFamily="34" charset="-122"/>
                <a:ea typeface="微软雅黑" panose="020b0503020204020204" pitchFamily="34" charset="-122"/>
                <a:cs typeface="微软雅黑" panose="020b0503020204020204" pitchFamily="34" charset="-122"/>
              </a:rPr>
              <a:t>(2)内容不同:建设性意见/批评性意见</a:t>
            </a:r>
            <a:br>
              <a:rPr lang="zh-CN" altLang="en-US" sz="32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3200" b="0">
                <a:latin typeface="微软雅黑" panose="020b0503020204020204" pitchFamily="34" charset="-122"/>
                <a:ea typeface="微软雅黑" panose="020b0503020204020204" pitchFamily="34" charset="-122"/>
                <a:cs typeface="微软雅黑" panose="020b0503020204020204" pitchFamily="34" charset="-122"/>
              </a:rPr>
              <a:t>4、区分社会听证制度和监督听证会</a:t>
            </a:r>
            <a:endParaRPr lang="zh-CN" altLang="en-US" sz="3200" b="0">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10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3" name="标题 2"/>
          <p:cNvSpPr>
            <a:spLocks noGrp="1"/>
          </p:cNvSpPr>
          <p:nvPr>
            <p:ph type="title"/>
            <p:custDataLst>
              <p:tags r:id="rId4"/>
            </p:custDataLst>
          </p:nvPr>
        </p:nvSpPr>
        <p:spPr>
          <a:xfrm>
            <a:off x="133350" y="70485"/>
            <a:ext cx="11868150" cy="6572250"/>
          </a:xfrm>
        </p:spPr>
        <p:txBody>
          <a:bodyPr wrap="square"/>
          <a:lstStyle/>
          <a:p>
            <a:pPr fontAlgn="auto">
              <a:lnSpc>
                <a:spcPct val="120000"/>
              </a:lnSpc>
              <a:spcBef>
                <a:spcPct val="0"/>
              </a:spcBef>
              <a:spcAft>
                <a:spcPct val="0"/>
              </a:spcAft>
            </a:pPr>
            <a:r>
              <a:rPr lang="zh-CN" altLang="en-US" sz="3200" b="0">
                <a:latin typeface="微软雅黑" panose="020b0503020204020204" pitchFamily="34" charset="-122"/>
                <a:ea typeface="微软雅黑" panose="020b0503020204020204" pitchFamily="34" charset="-122"/>
                <a:cs typeface="微软雅黑" panose="020b0503020204020204" pitchFamily="34" charset="-122"/>
              </a:rPr>
              <a:t>1．（2021·全国高考真题）自2019年国务院开通“互联网+督查”平台以来，平台访问量上亿次，企业和群众提供线索、反映问题、提出建议的留言达千万级。国务院根据受理范围督促有关地方、部门处理解决问题10万余个，一些久拖不决的老大难问题获得解决，受到企业和社会的好评。国务院的这一举措（   ）</a:t>
            </a:r>
            <a:br>
              <a:rPr lang="zh-CN" altLang="en-US" sz="32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3200" b="0">
                <a:latin typeface="微软雅黑" panose="020b0503020204020204" pitchFamily="34" charset="-122"/>
                <a:ea typeface="微软雅黑" panose="020b0503020204020204" pitchFamily="34" charset="-122"/>
                <a:cs typeface="微软雅黑" panose="020b0503020204020204" pitchFamily="34" charset="-122"/>
              </a:rPr>
              <a:t>①促进监督体制改革，实现了政府职能转变    </a:t>
            </a:r>
            <a:br>
              <a:rPr lang="zh-CN" altLang="en-US" sz="32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3200" b="0">
                <a:latin typeface="微软雅黑" panose="020b0503020204020204" pitchFamily="34" charset="-122"/>
                <a:ea typeface="微软雅黑" panose="020b0503020204020204" pitchFamily="34" charset="-122"/>
                <a:cs typeface="微软雅黑" panose="020b0503020204020204" pitchFamily="34" charset="-122"/>
              </a:rPr>
              <a:t>②改进了督查方式，保证了政府决策的科学性</a:t>
            </a:r>
            <a:br>
              <a:rPr lang="zh-CN" altLang="en-US" sz="32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3200" b="0">
                <a:latin typeface="微软雅黑" panose="020b0503020204020204" pitchFamily="34" charset="-122"/>
                <a:ea typeface="微软雅黑" panose="020b0503020204020204" pitchFamily="34" charset="-122"/>
                <a:cs typeface="微软雅黑" panose="020b0503020204020204" pitchFamily="34" charset="-122"/>
              </a:rPr>
              <a:t>③助力改进工作作风，增强了政府公信力和执行力    </a:t>
            </a:r>
            <a:br>
              <a:rPr lang="zh-CN" altLang="en-US" sz="32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3200" b="0">
                <a:latin typeface="微软雅黑" panose="020b0503020204020204" pitchFamily="34" charset="-122"/>
                <a:ea typeface="微软雅黑" panose="020b0503020204020204" pitchFamily="34" charset="-122"/>
                <a:cs typeface="微软雅黑" panose="020b0503020204020204" pitchFamily="34" charset="-122"/>
              </a:rPr>
              <a:t>④积极回应群众关切，提升了社会与公民监督的有效性</a:t>
            </a:r>
            <a:br>
              <a:rPr lang="zh-CN" altLang="en-US" sz="32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3200" b="0">
                <a:latin typeface="微软雅黑" panose="020b0503020204020204" pitchFamily="34" charset="-122"/>
                <a:ea typeface="微软雅黑" panose="020b0503020204020204" pitchFamily="34" charset="-122"/>
                <a:cs typeface="微软雅黑" panose="020b0503020204020204" pitchFamily="34" charset="-122"/>
              </a:rPr>
              <a:t>A．①②	B．①③	C．②④	D．③④</a:t>
            </a:r>
            <a:endParaRPr lang="zh-CN" altLang="en-US" sz="3200" b="0">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 name="矩形 1"/>
          <p:cNvSpPr/>
          <p:nvPr>
            <p:custDataLst>
              <p:tags r:id="rId5"/>
            </p:custDataLst>
          </p:nvPr>
        </p:nvSpPr>
        <p:spPr>
          <a:xfrm>
            <a:off x="11158220" y="5299710"/>
            <a:ext cx="843280" cy="1198880"/>
          </a:xfrm>
          <a:prstGeom prst="rect">
            <a:avLst/>
          </a:prstGeom>
          <a:noFill/>
          <a:ln>
            <a:noFill/>
          </a:ln>
        </p:spPr>
        <p:txBody>
          <a:bodyPr wrap="none" rtlCol="0" anchor="t">
            <a:spAutoFit/>
          </a:bodyPr>
          <a:lstStyle/>
          <a:p>
            <a:pPr algn="ctr"/>
            <a:r>
              <a:rPr lang="en-US" altLang="zh-CN" sz="7200" b="1">
                <a:solidFill>
                  <a:srgbClr val="FF0000"/>
                </a:solidFill>
                <a:effectLst>
                  <a:innerShdw blurRad="63500" dist="50800" dir="13500000">
                    <a:srgbClr val="000000">
                      <a:alpha val="50000"/>
                    </a:srgbClr>
                  </a:innerShdw>
                </a:effectLst>
              </a:rPr>
              <a:t>D</a:t>
            </a:r>
            <a:endParaRPr lang="en-US" altLang="zh-CN" sz="7200" b="1">
              <a:solidFill>
                <a:srgbClr val="FF0000"/>
              </a:solidFill>
              <a:effectLst>
                <a:innerShdw blurRad="63500" dist="50800" dir="13500000">
                  <a:srgbClr val="000000">
                    <a:alpha val="50000"/>
                  </a:srgbClr>
                </a:innerShdw>
              </a:effectLst>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8" presetClass="entr" presetSubtype="16" fill="hold" grpId="0" nodeType="clickEffect">
                                  <p:stCondLst>
                                    <p:cond delay="0"/>
                                  </p:stCondLst>
                                  <p:childTnLst>
                                    <p:set>
                                      <p:cBhvr>
                                        <p:cTn id="6" dur="500" fill="hold">
                                          <p:stCondLst>
                                            <p:cond delay="0"/>
                                          </p:stCondLst>
                                        </p:cTn>
                                        <p:tgtEl>
                                          <p:spTgt spid="2"/>
                                        </p:tgtEl>
                                        <p:attrNameLst>
                                          <p:attrName>style.visibility</p:attrName>
                                        </p:attrNameLst>
                                      </p:cBhvr>
                                      <p:to>
                                        <p:strVal val="visible"/>
                                      </p:to>
                                    </p:set>
                                    <p:animEffect transition="in" filter="diamond(i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3" name="标题 2"/>
          <p:cNvSpPr>
            <a:spLocks noGrp="1"/>
          </p:cNvSpPr>
          <p:nvPr>
            <p:ph type="title"/>
            <p:custDataLst>
              <p:tags r:id="rId4"/>
            </p:custDataLst>
          </p:nvPr>
        </p:nvSpPr>
        <p:spPr>
          <a:xfrm>
            <a:off x="133350" y="70485"/>
            <a:ext cx="11868150" cy="5391150"/>
          </a:xfrm>
        </p:spPr>
        <p:txBody>
          <a:bodyPr wrap="square"/>
          <a:lstStyle/>
          <a:p>
            <a:pPr fontAlgn="auto">
              <a:lnSpc>
                <a:spcPct val="120000"/>
              </a:lnSpc>
              <a:spcBef>
                <a:spcPct val="0"/>
              </a:spcBef>
              <a:spcAft>
                <a:spcPct val="0"/>
              </a:spcAft>
            </a:pPr>
            <a:r>
              <a:rPr lang="zh-CN" altLang="en-US" sz="3200" b="0">
                <a:latin typeface="微软雅黑" panose="020b0503020204020204" pitchFamily="34" charset="-122"/>
                <a:ea typeface="微软雅黑" panose="020b0503020204020204" pitchFamily="34" charset="-122"/>
                <a:cs typeface="微软雅黑" panose="020b0503020204020204" pitchFamily="34" charset="-122"/>
              </a:rPr>
              <a:t>2．（2020·天津高考真题）2019年，某市5000多名青少年代表参与“共建儿童友好型城市”活动，通过实践调查、小组讨论等方式，累计提出1000多条涉及交通便利、城市童趣空间打造等方面的有效建议。将这些建议传递到有关部门的正确途径是（    ）</a:t>
            </a:r>
            <a:br>
              <a:rPr lang="zh-CN" altLang="en-US" sz="32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3200" b="0">
                <a:latin typeface="微软雅黑" panose="020b0503020204020204" pitchFamily="34" charset="-122"/>
                <a:ea typeface="微软雅黑" panose="020b0503020204020204" pitchFamily="34" charset="-122"/>
                <a:cs typeface="微软雅黑" panose="020b0503020204020204" pitchFamily="34" charset="-122"/>
              </a:rPr>
              <a:t>A．通过参与民主协商行使提案权和决策权</a:t>
            </a:r>
            <a:br>
              <a:rPr lang="zh-CN" altLang="en-US" sz="32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3200" b="0">
                <a:latin typeface="微软雅黑" panose="020b0503020204020204" pitchFamily="34" charset="-122"/>
                <a:ea typeface="微软雅黑" panose="020b0503020204020204" pitchFamily="34" charset="-122"/>
                <a:cs typeface="微软雅黑" panose="020b0503020204020204" pitchFamily="34" charset="-122"/>
              </a:rPr>
              <a:t>B．召开民主评议会，对政府工作提出批评建议</a:t>
            </a:r>
            <a:br>
              <a:rPr lang="zh-CN" altLang="en-US" sz="32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3200" b="0">
                <a:latin typeface="微软雅黑" panose="020b0503020204020204" pitchFamily="34" charset="-122"/>
                <a:ea typeface="微软雅黑" panose="020b0503020204020204" pitchFamily="34" charset="-122"/>
                <a:cs typeface="微软雅黑" panose="020b0503020204020204" pitchFamily="34" charset="-122"/>
              </a:rPr>
              <a:t>C．列席市人大会议，直接将建议送交权力机关</a:t>
            </a:r>
            <a:br>
              <a:rPr lang="zh-CN" altLang="en-US" sz="32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3200" b="0">
                <a:latin typeface="微软雅黑" panose="020b0503020204020204" pitchFamily="34" charset="-122"/>
                <a:ea typeface="微软雅黑" panose="020b0503020204020204" pitchFamily="34" charset="-122"/>
                <a:cs typeface="微软雅黑" panose="020b0503020204020204" pitchFamily="34" charset="-122"/>
              </a:rPr>
              <a:t>D．通过信函或电子邮件等形式发送给有关决策机关</a:t>
            </a:r>
            <a:endParaRPr lang="zh-CN" altLang="en-US" sz="3200" b="0">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 name="矩形 1"/>
          <p:cNvSpPr/>
          <p:nvPr>
            <p:custDataLst>
              <p:tags r:id="rId5"/>
            </p:custDataLst>
          </p:nvPr>
        </p:nvSpPr>
        <p:spPr>
          <a:xfrm>
            <a:off x="11158220" y="5299710"/>
            <a:ext cx="843280" cy="1198880"/>
          </a:xfrm>
          <a:prstGeom prst="rect">
            <a:avLst/>
          </a:prstGeom>
          <a:noFill/>
          <a:ln>
            <a:noFill/>
          </a:ln>
        </p:spPr>
        <p:txBody>
          <a:bodyPr wrap="none" rtlCol="0" anchor="t">
            <a:spAutoFit/>
          </a:bodyPr>
          <a:lstStyle/>
          <a:p>
            <a:pPr algn="ctr"/>
            <a:r>
              <a:rPr lang="en-US" altLang="zh-CN" sz="7200" b="1">
                <a:solidFill>
                  <a:srgbClr val="FF0000"/>
                </a:solidFill>
                <a:effectLst>
                  <a:innerShdw blurRad="63500" dist="50800" dir="13500000">
                    <a:srgbClr val="000000">
                      <a:alpha val="50000"/>
                    </a:srgbClr>
                  </a:innerShdw>
                </a:effectLst>
              </a:rPr>
              <a:t>D</a:t>
            </a:r>
            <a:endParaRPr lang="en-US" altLang="zh-CN" sz="7200" b="1">
              <a:solidFill>
                <a:srgbClr val="FF0000"/>
              </a:solidFill>
              <a:effectLst>
                <a:innerShdw blurRad="63500" dist="50800" dir="13500000">
                  <a:srgbClr val="000000">
                    <a:alpha val="50000"/>
                  </a:srgbClr>
                </a:innerShdw>
              </a:effectLst>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8" presetClass="entr" presetSubtype="16" fill="hold" grpId="0" nodeType="clickEffect">
                                  <p:stCondLst>
                                    <p:cond delay="0"/>
                                  </p:stCondLst>
                                  <p:childTnLst>
                                    <p:set>
                                      <p:cBhvr>
                                        <p:cTn id="6" dur="500" fill="hold">
                                          <p:stCondLst>
                                            <p:cond delay="0"/>
                                          </p:stCondLst>
                                        </p:cTn>
                                        <p:tgtEl>
                                          <p:spTgt spid="2"/>
                                        </p:tgtEl>
                                        <p:attrNameLst>
                                          <p:attrName>style.visibility</p:attrName>
                                        </p:attrNameLst>
                                      </p:cBhvr>
                                      <p:to>
                                        <p:strVal val="visible"/>
                                      </p:to>
                                    </p:set>
                                    <p:animEffect transition="in" filter="diamond(i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3" name="标题 2"/>
          <p:cNvSpPr>
            <a:spLocks noGrp="1"/>
          </p:cNvSpPr>
          <p:nvPr>
            <p:ph type="title"/>
            <p:custDataLst>
              <p:tags r:id="rId4"/>
            </p:custDataLst>
          </p:nvPr>
        </p:nvSpPr>
        <p:spPr>
          <a:xfrm>
            <a:off x="133350" y="70485"/>
            <a:ext cx="11868150" cy="5981700"/>
          </a:xfrm>
        </p:spPr>
        <p:txBody>
          <a:bodyPr wrap="square"/>
          <a:lstStyle/>
          <a:p>
            <a:pPr fontAlgn="auto">
              <a:lnSpc>
                <a:spcPct val="120000"/>
              </a:lnSpc>
              <a:spcBef>
                <a:spcPct val="0"/>
              </a:spcBef>
              <a:spcAft>
                <a:spcPct val="0"/>
              </a:spcAft>
            </a:pPr>
            <a:r>
              <a:rPr lang="zh-CN" altLang="en-US" sz="3200" b="0">
                <a:latin typeface="微软雅黑" panose="020b0503020204020204" pitchFamily="34" charset="-122"/>
                <a:ea typeface="微软雅黑" panose="020b0503020204020204" pitchFamily="34" charset="-122"/>
                <a:cs typeface="微软雅黑" panose="020b0503020204020204" pitchFamily="34" charset="-122"/>
              </a:rPr>
              <a:t>3．（2019·全国高考真题）某县针对群众普遍关注事项，在全县各村推行“亮开政策、亮开受理、亮开办理、亮开结果”工作法，及时公开工作安排部署、重点任务推进和惠民政策落实等情况，并依托“民情一点通”信息化平台，让群众随时随地查询。上述做法能够</a:t>
            </a:r>
            <a:br>
              <a:rPr lang="zh-CN" altLang="en-US" sz="32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3200" b="0">
                <a:latin typeface="微软雅黑" panose="020b0503020204020204" pitchFamily="34" charset="-122"/>
                <a:ea typeface="微软雅黑" panose="020b0503020204020204" pitchFamily="34" charset="-122"/>
                <a:cs typeface="微软雅黑" panose="020b0503020204020204" pitchFamily="34" charset="-122"/>
              </a:rPr>
              <a:t>①提升基层群众自治组织的公信力</a:t>
            </a:r>
            <a:br>
              <a:rPr lang="zh-CN" altLang="en-US" sz="32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3200" b="0">
                <a:latin typeface="微软雅黑" panose="020b0503020204020204" pitchFamily="34" charset="-122"/>
                <a:ea typeface="微软雅黑" panose="020b0503020204020204" pitchFamily="34" charset="-122"/>
                <a:cs typeface="微软雅黑" panose="020b0503020204020204" pitchFamily="34" charset="-122"/>
              </a:rPr>
              <a:t>②加强基层行政系统内部监督</a:t>
            </a:r>
            <a:br>
              <a:rPr lang="zh-CN" altLang="en-US" sz="32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3200" b="0">
                <a:latin typeface="微软雅黑" panose="020b0503020204020204" pitchFamily="34" charset="-122"/>
                <a:ea typeface="微软雅黑" panose="020b0503020204020204" pitchFamily="34" charset="-122"/>
                <a:cs typeface="微软雅黑" panose="020b0503020204020204" pitchFamily="34" charset="-122"/>
              </a:rPr>
              <a:t>③方便村民行使民主监督权</a:t>
            </a:r>
            <a:br>
              <a:rPr lang="zh-CN" altLang="en-US" sz="32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3200" b="0">
                <a:latin typeface="微软雅黑" panose="020b0503020204020204" pitchFamily="34" charset="-122"/>
                <a:ea typeface="微软雅黑" panose="020b0503020204020204" pitchFamily="34" charset="-122"/>
                <a:cs typeface="微软雅黑" panose="020b0503020204020204" pitchFamily="34" charset="-122"/>
              </a:rPr>
              <a:t>④保证村民行使民主决策权</a:t>
            </a:r>
            <a:br>
              <a:rPr lang="zh-CN" altLang="en-US" sz="32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3200" b="0">
                <a:latin typeface="微软雅黑" panose="020b0503020204020204" pitchFamily="34" charset="-122"/>
                <a:ea typeface="微软雅黑" panose="020b0503020204020204" pitchFamily="34" charset="-122"/>
                <a:cs typeface="微软雅黑" panose="020b0503020204020204" pitchFamily="34" charset="-122"/>
              </a:rPr>
              <a:t>A．①②	</a:t>
            </a:r>
            <a:r>
              <a:rPr lang="en-US" altLang="zh-CN" sz="3200" b="0">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3200" b="0">
                <a:latin typeface="微软雅黑" panose="020b0503020204020204" pitchFamily="34" charset="-122"/>
                <a:ea typeface="微软雅黑" panose="020b0503020204020204" pitchFamily="34" charset="-122"/>
                <a:cs typeface="微软雅黑" panose="020b0503020204020204" pitchFamily="34" charset="-122"/>
              </a:rPr>
              <a:t>B．①③	</a:t>
            </a:r>
            <a:r>
              <a:rPr lang="en-US" altLang="zh-CN" sz="3200" b="0">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3200" b="0">
                <a:latin typeface="微软雅黑" panose="020b0503020204020204" pitchFamily="34" charset="-122"/>
                <a:ea typeface="微软雅黑" panose="020b0503020204020204" pitchFamily="34" charset="-122"/>
                <a:cs typeface="微软雅黑" panose="020b0503020204020204" pitchFamily="34" charset="-122"/>
              </a:rPr>
              <a:t>C．②④	</a:t>
            </a:r>
            <a:r>
              <a:rPr lang="en-US" altLang="zh-CN" sz="3200" b="0">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3200" b="0">
                <a:latin typeface="微软雅黑" panose="020b0503020204020204" pitchFamily="34" charset="-122"/>
                <a:ea typeface="微软雅黑" panose="020b0503020204020204" pitchFamily="34" charset="-122"/>
                <a:cs typeface="微软雅黑" panose="020b0503020204020204" pitchFamily="34" charset="-122"/>
              </a:rPr>
              <a:t>D．③④</a:t>
            </a:r>
            <a:endParaRPr lang="zh-CN" altLang="en-US" sz="3200" b="0">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 name="矩形 1"/>
          <p:cNvSpPr/>
          <p:nvPr>
            <p:custDataLst>
              <p:tags r:id="rId5"/>
            </p:custDataLst>
          </p:nvPr>
        </p:nvSpPr>
        <p:spPr>
          <a:xfrm>
            <a:off x="11158220" y="5299710"/>
            <a:ext cx="843280" cy="1198880"/>
          </a:xfrm>
          <a:prstGeom prst="rect">
            <a:avLst/>
          </a:prstGeom>
          <a:noFill/>
          <a:ln>
            <a:noFill/>
          </a:ln>
        </p:spPr>
        <p:txBody>
          <a:bodyPr wrap="none" rtlCol="0" anchor="t">
            <a:spAutoFit/>
          </a:bodyPr>
          <a:lstStyle/>
          <a:p>
            <a:pPr algn="ctr"/>
            <a:r>
              <a:rPr lang="en-US" altLang="zh-CN" sz="7200" b="1">
                <a:solidFill>
                  <a:srgbClr val="FF0000"/>
                </a:solidFill>
                <a:effectLst>
                  <a:innerShdw blurRad="63500" dist="50800" dir="13500000">
                    <a:srgbClr val="000000">
                      <a:alpha val="50000"/>
                    </a:srgbClr>
                  </a:innerShdw>
                </a:effectLst>
              </a:rPr>
              <a:t>B</a:t>
            </a:r>
            <a:endParaRPr lang="en-US" altLang="zh-CN" sz="7200" b="1">
              <a:solidFill>
                <a:srgbClr val="FF0000"/>
              </a:solidFill>
              <a:effectLst>
                <a:innerShdw blurRad="63500" dist="50800" dir="13500000">
                  <a:srgbClr val="000000">
                    <a:alpha val="50000"/>
                  </a:srgbClr>
                </a:innerShdw>
              </a:effectLst>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8" presetClass="entr" presetSubtype="16" fill="hold" grpId="0" nodeType="clickEffect">
                                  <p:stCondLst>
                                    <p:cond delay="0"/>
                                  </p:stCondLst>
                                  <p:childTnLst>
                                    <p:set>
                                      <p:cBhvr>
                                        <p:cTn id="6" dur="500" fill="hold">
                                          <p:stCondLst>
                                            <p:cond delay="0"/>
                                          </p:stCondLst>
                                        </p:cTn>
                                        <p:tgtEl>
                                          <p:spTgt spid="2"/>
                                        </p:tgtEl>
                                        <p:attrNameLst>
                                          <p:attrName>style.visibility</p:attrName>
                                        </p:attrNameLst>
                                      </p:cBhvr>
                                      <p:to>
                                        <p:strVal val="visible"/>
                                      </p:to>
                                    </p:set>
                                    <p:animEffect transition="in" filter="diamond(i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3" name="标题 2"/>
          <p:cNvSpPr>
            <a:spLocks noGrp="1"/>
          </p:cNvSpPr>
          <p:nvPr>
            <p:ph type="title"/>
            <p:custDataLst>
              <p:tags r:id="rId4"/>
            </p:custDataLst>
          </p:nvPr>
        </p:nvSpPr>
        <p:spPr>
          <a:xfrm>
            <a:off x="133350" y="70485"/>
            <a:ext cx="11868150" cy="5391150"/>
          </a:xfrm>
        </p:spPr>
        <p:txBody>
          <a:bodyPr wrap="square"/>
          <a:lstStyle/>
          <a:p>
            <a:pPr fontAlgn="auto">
              <a:lnSpc>
                <a:spcPct val="120000"/>
              </a:lnSpc>
              <a:spcBef>
                <a:spcPct val="0"/>
              </a:spcBef>
              <a:spcAft>
                <a:spcPct val="0"/>
              </a:spcAft>
            </a:pPr>
            <a:r>
              <a:rPr sz="3200" b="0">
                <a:latin typeface="微软雅黑" panose="020b0503020204020204" pitchFamily="34" charset="-122"/>
                <a:ea typeface="微软雅黑" panose="020b0503020204020204" pitchFamily="34" charset="-122"/>
                <a:cs typeface="微软雅黑" panose="020b0503020204020204" pitchFamily="34" charset="-122"/>
              </a:rPr>
              <a:t>4．（2014·江苏高考真题）货车司机任某不同时间在同一路段,因为相同的违法行为被处以不同额度的罚款,他对此感到不满,便将几张罚单传到市长信箱。市政府对此高度关注,不久便出台了《规范行政执法自由裁量权规定》,细化了行政执法的自由裁量权。任某将罚单传到市长信箱是</a:t>
            </a:r>
            <a:br>
              <a:rPr sz="3200" b="0">
                <a:latin typeface="微软雅黑" panose="020b0503020204020204" pitchFamily="34" charset="-122"/>
                <a:ea typeface="微软雅黑" panose="020b0503020204020204" pitchFamily="34" charset="-122"/>
                <a:cs typeface="微软雅黑" panose="020b0503020204020204" pitchFamily="34" charset="-122"/>
              </a:rPr>
            </a:br>
            <a:r>
              <a:rPr sz="3200" b="0">
                <a:latin typeface="微软雅黑" panose="020b0503020204020204" pitchFamily="34" charset="-122"/>
                <a:ea typeface="微软雅黑" panose="020b0503020204020204" pitchFamily="34" charset="-122"/>
                <a:cs typeface="微软雅黑" panose="020b0503020204020204" pitchFamily="34" charset="-122"/>
              </a:rPr>
              <a:t>A．政府开展行政执法的重要依据</a:t>
            </a:r>
            <a:br>
              <a:rPr sz="3200" b="0">
                <a:latin typeface="微软雅黑" panose="020b0503020204020204" pitchFamily="34" charset="-122"/>
                <a:ea typeface="微软雅黑" panose="020b0503020204020204" pitchFamily="34" charset="-122"/>
                <a:cs typeface="微软雅黑" panose="020b0503020204020204" pitchFamily="34" charset="-122"/>
              </a:rPr>
            </a:br>
            <a:r>
              <a:rPr sz="3200" b="0">
                <a:latin typeface="微软雅黑" panose="020b0503020204020204" pitchFamily="34" charset="-122"/>
                <a:ea typeface="微软雅黑" panose="020b0503020204020204" pitchFamily="34" charset="-122"/>
                <a:cs typeface="微软雅黑" panose="020b0503020204020204" pitchFamily="34" charset="-122"/>
              </a:rPr>
              <a:t>B．公民参与基层民主管理的重要方式</a:t>
            </a:r>
            <a:br>
              <a:rPr sz="3200" b="0">
                <a:latin typeface="微软雅黑" panose="020b0503020204020204" pitchFamily="34" charset="-122"/>
                <a:ea typeface="微软雅黑" panose="020b0503020204020204" pitchFamily="34" charset="-122"/>
                <a:cs typeface="微软雅黑" panose="020b0503020204020204" pitchFamily="34" charset="-122"/>
              </a:rPr>
            </a:br>
            <a:r>
              <a:rPr sz="3200" b="0">
                <a:latin typeface="微软雅黑" panose="020b0503020204020204" pitchFamily="34" charset="-122"/>
                <a:ea typeface="微软雅黑" panose="020b0503020204020204" pitchFamily="34" charset="-122"/>
                <a:cs typeface="微软雅黑" panose="020b0503020204020204" pitchFamily="34" charset="-122"/>
              </a:rPr>
              <a:t>C．公民通过信访举报制度行使监督权</a:t>
            </a:r>
            <a:br>
              <a:rPr sz="3200" b="0">
                <a:latin typeface="微软雅黑" panose="020b0503020204020204" pitchFamily="34" charset="-122"/>
                <a:ea typeface="微软雅黑" panose="020b0503020204020204" pitchFamily="34" charset="-122"/>
                <a:cs typeface="微软雅黑" panose="020b0503020204020204" pitchFamily="34" charset="-122"/>
              </a:rPr>
            </a:br>
            <a:r>
              <a:rPr sz="3200" b="0">
                <a:latin typeface="微软雅黑" panose="020b0503020204020204" pitchFamily="34" charset="-122"/>
                <a:ea typeface="微软雅黑" panose="020b0503020204020204" pitchFamily="34" charset="-122"/>
                <a:cs typeface="微软雅黑" panose="020b0503020204020204" pitchFamily="34" charset="-122"/>
              </a:rPr>
              <a:t>D．公民通过社情民意反映制度参与民主决策</a:t>
            </a:r>
            <a:endParaRPr sz="3200" b="0">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 name="矩形 1"/>
          <p:cNvSpPr/>
          <p:nvPr>
            <p:custDataLst>
              <p:tags r:id="rId5"/>
            </p:custDataLst>
          </p:nvPr>
        </p:nvSpPr>
        <p:spPr>
          <a:xfrm>
            <a:off x="11158220" y="5299710"/>
            <a:ext cx="843280" cy="1198880"/>
          </a:xfrm>
          <a:prstGeom prst="rect">
            <a:avLst/>
          </a:prstGeom>
          <a:noFill/>
          <a:ln>
            <a:noFill/>
          </a:ln>
        </p:spPr>
        <p:txBody>
          <a:bodyPr wrap="none" rtlCol="0" anchor="t">
            <a:spAutoFit/>
          </a:bodyPr>
          <a:lstStyle/>
          <a:p>
            <a:pPr algn="ctr"/>
            <a:r>
              <a:rPr lang="en-US" altLang="zh-CN" sz="7200" b="1">
                <a:solidFill>
                  <a:srgbClr val="FF0000"/>
                </a:solidFill>
                <a:effectLst>
                  <a:innerShdw blurRad="63500" dist="50800" dir="13500000">
                    <a:srgbClr val="000000">
                      <a:alpha val="50000"/>
                    </a:srgbClr>
                  </a:innerShdw>
                </a:effectLst>
              </a:rPr>
              <a:t>C</a:t>
            </a:r>
            <a:endParaRPr lang="en-US" altLang="zh-CN" sz="7200" b="1">
              <a:solidFill>
                <a:srgbClr val="FF0000"/>
              </a:solidFill>
              <a:effectLst>
                <a:innerShdw blurRad="63500" dist="50800" dir="13500000">
                  <a:srgbClr val="000000">
                    <a:alpha val="50000"/>
                  </a:srgbClr>
                </a:innerShdw>
              </a:effectLst>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8" presetClass="entr" presetSubtype="16" fill="hold" grpId="0" nodeType="clickEffect">
                                  <p:stCondLst>
                                    <p:cond delay="0"/>
                                  </p:stCondLst>
                                  <p:childTnLst>
                                    <p:set>
                                      <p:cBhvr>
                                        <p:cTn id="6" dur="500" fill="hold">
                                          <p:stCondLst>
                                            <p:cond delay="0"/>
                                          </p:stCondLst>
                                        </p:cTn>
                                        <p:tgtEl>
                                          <p:spTgt spid="2"/>
                                        </p:tgtEl>
                                        <p:attrNameLst>
                                          <p:attrName>style.visibility</p:attrName>
                                        </p:attrNameLst>
                                      </p:cBhvr>
                                      <p:to>
                                        <p:strVal val="visible"/>
                                      </p:to>
                                    </p:set>
                                    <p:animEffect transition="in" filter="diamond(i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3" name="标题 2"/>
          <p:cNvSpPr>
            <a:spLocks noGrp="1"/>
          </p:cNvSpPr>
          <p:nvPr>
            <p:ph type="title"/>
            <p:custDataLst>
              <p:tags r:id="rId4"/>
            </p:custDataLst>
          </p:nvPr>
        </p:nvSpPr>
        <p:spPr>
          <a:xfrm>
            <a:off x="133350" y="70485"/>
            <a:ext cx="11868150" cy="4800600"/>
          </a:xfrm>
        </p:spPr>
        <p:txBody>
          <a:bodyPr wrap="square"/>
          <a:lstStyle/>
          <a:p>
            <a:pPr fontAlgn="auto">
              <a:lnSpc>
                <a:spcPct val="120000"/>
              </a:lnSpc>
              <a:spcBef>
                <a:spcPct val="0"/>
              </a:spcBef>
              <a:spcAft>
                <a:spcPct val="0"/>
              </a:spcAft>
            </a:pPr>
            <a:r>
              <a:rPr sz="3200" b="0">
                <a:latin typeface="微软雅黑" panose="020b0503020204020204" pitchFamily="34" charset="-122"/>
                <a:ea typeface="微软雅黑" panose="020b0503020204020204" pitchFamily="34" charset="-122"/>
                <a:cs typeface="微软雅黑" panose="020b0503020204020204" pitchFamily="34" charset="-122"/>
              </a:rPr>
              <a:t>5．（2013·广东高考真题）李某是广东省某村村民委员会主任，因其存在严重违纪问题，该村村民依据相关法律和规定，提议罢免其职务。按照公民政治参与的类型划分，与本案例同类的是</a:t>
            </a:r>
            <a:br>
              <a:rPr sz="3200" b="0">
                <a:latin typeface="微软雅黑" panose="020b0503020204020204" pitchFamily="34" charset="-122"/>
                <a:ea typeface="微软雅黑" panose="020b0503020204020204" pitchFamily="34" charset="-122"/>
                <a:cs typeface="微软雅黑" panose="020b0503020204020204" pitchFamily="34" charset="-122"/>
              </a:rPr>
            </a:br>
            <a:r>
              <a:rPr sz="3200" b="0">
                <a:latin typeface="微软雅黑" panose="020b0503020204020204" pitchFamily="34" charset="-122"/>
                <a:ea typeface="微软雅黑" panose="020b0503020204020204" pitchFamily="34" charset="-122"/>
                <a:cs typeface="微软雅黑" panose="020b0503020204020204" pitchFamily="34" charset="-122"/>
              </a:rPr>
              <a:t>A．市人大代表联名向环境保护主管单位负责人提出质询</a:t>
            </a:r>
            <a:br>
              <a:rPr sz="3200" b="0">
                <a:latin typeface="微软雅黑" panose="020b0503020204020204" pitchFamily="34" charset="-122"/>
                <a:ea typeface="微软雅黑" panose="020b0503020204020204" pitchFamily="34" charset="-122"/>
                <a:cs typeface="微软雅黑" panose="020b0503020204020204" pitchFamily="34" charset="-122"/>
              </a:rPr>
            </a:br>
            <a:r>
              <a:rPr sz="3200" b="0">
                <a:latin typeface="微软雅黑" panose="020b0503020204020204" pitchFamily="34" charset="-122"/>
                <a:ea typeface="微软雅黑" panose="020b0503020204020204" pitchFamily="34" charset="-122"/>
                <a:cs typeface="微软雅黑" panose="020b0503020204020204" pitchFamily="34" charset="-122"/>
              </a:rPr>
              <a:t>B．村民依法选举王某为县人大代表</a:t>
            </a:r>
            <a:br>
              <a:rPr sz="3200" b="0">
                <a:latin typeface="微软雅黑" panose="020b0503020204020204" pitchFamily="34" charset="-122"/>
                <a:ea typeface="微软雅黑" panose="020b0503020204020204" pitchFamily="34" charset="-122"/>
                <a:cs typeface="微软雅黑" panose="020b0503020204020204" pitchFamily="34" charset="-122"/>
              </a:rPr>
            </a:br>
            <a:r>
              <a:rPr sz="3200" b="0">
                <a:latin typeface="微软雅黑" panose="020b0503020204020204" pitchFamily="34" charset="-122"/>
                <a:ea typeface="微软雅黑" panose="020b0503020204020204" pitchFamily="34" charset="-122"/>
                <a:cs typeface="微软雅黑" panose="020b0503020204020204" pitchFamily="34" charset="-122"/>
              </a:rPr>
              <a:t>C．市民向信访部门举报政府工作人员的违法行为</a:t>
            </a:r>
            <a:br>
              <a:rPr sz="3200" b="0">
                <a:latin typeface="微软雅黑" panose="020b0503020204020204" pitchFamily="34" charset="-122"/>
                <a:ea typeface="微软雅黑" panose="020b0503020204020204" pitchFamily="34" charset="-122"/>
                <a:cs typeface="微软雅黑" panose="020b0503020204020204" pitchFamily="34" charset="-122"/>
              </a:rPr>
            </a:br>
            <a:r>
              <a:rPr sz="3200" b="0">
                <a:latin typeface="微软雅黑" panose="020b0503020204020204" pitchFamily="34" charset="-122"/>
                <a:ea typeface="微软雅黑" panose="020b0503020204020204" pitchFamily="34" charset="-122"/>
                <a:cs typeface="微软雅黑" panose="020b0503020204020204" pitchFamily="34" charset="-122"/>
              </a:rPr>
              <a:t>D．市民应邀参加市政府调整水价的听证会并发表意见</a:t>
            </a:r>
            <a:endParaRPr sz="3200" b="0">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 name="矩形 1"/>
          <p:cNvSpPr/>
          <p:nvPr>
            <p:custDataLst>
              <p:tags r:id="rId5"/>
            </p:custDataLst>
          </p:nvPr>
        </p:nvSpPr>
        <p:spPr>
          <a:xfrm>
            <a:off x="11158220" y="5299710"/>
            <a:ext cx="843280" cy="1198880"/>
          </a:xfrm>
          <a:prstGeom prst="rect">
            <a:avLst/>
          </a:prstGeom>
          <a:noFill/>
          <a:ln>
            <a:noFill/>
          </a:ln>
        </p:spPr>
        <p:txBody>
          <a:bodyPr wrap="none" rtlCol="0" anchor="t">
            <a:spAutoFit/>
          </a:bodyPr>
          <a:lstStyle/>
          <a:p>
            <a:pPr algn="ctr"/>
            <a:r>
              <a:rPr lang="en-US" altLang="zh-CN" sz="7200" b="1">
                <a:solidFill>
                  <a:srgbClr val="FF0000"/>
                </a:solidFill>
                <a:effectLst>
                  <a:innerShdw blurRad="63500" dist="50800" dir="13500000">
                    <a:srgbClr val="000000">
                      <a:alpha val="50000"/>
                    </a:srgbClr>
                  </a:innerShdw>
                </a:effectLst>
              </a:rPr>
              <a:t>C</a:t>
            </a:r>
            <a:endParaRPr lang="en-US" altLang="zh-CN" sz="7200" b="1">
              <a:solidFill>
                <a:srgbClr val="FF0000"/>
              </a:solidFill>
              <a:effectLst>
                <a:innerShdw blurRad="63500" dist="50800" dir="13500000">
                  <a:srgbClr val="000000">
                    <a:alpha val="50000"/>
                  </a:srgbClr>
                </a:innerShdw>
              </a:effectLst>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8" presetClass="entr" presetSubtype="16" fill="hold" grpId="0" nodeType="clickEffect">
                                  <p:stCondLst>
                                    <p:cond delay="0"/>
                                  </p:stCondLst>
                                  <p:childTnLst>
                                    <p:set>
                                      <p:cBhvr>
                                        <p:cTn id="6" dur="500" fill="hold">
                                          <p:stCondLst>
                                            <p:cond delay="0"/>
                                          </p:stCondLst>
                                        </p:cTn>
                                        <p:tgtEl>
                                          <p:spTgt spid="2"/>
                                        </p:tgtEl>
                                        <p:attrNameLst>
                                          <p:attrName>style.visibility</p:attrName>
                                        </p:attrNameLst>
                                      </p:cBhvr>
                                      <p:to>
                                        <p:strVal val="visible"/>
                                      </p:to>
                                    </p:set>
                                    <p:animEffect transition="in" filter="diamond(i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3" name="标题 2"/>
          <p:cNvSpPr>
            <a:spLocks noGrp="1"/>
          </p:cNvSpPr>
          <p:nvPr>
            <p:ph type="title"/>
            <p:custDataLst>
              <p:tags r:id="rId4"/>
            </p:custDataLst>
          </p:nvPr>
        </p:nvSpPr>
        <p:spPr>
          <a:xfrm>
            <a:off x="133350" y="70485"/>
            <a:ext cx="11868150" cy="5391150"/>
          </a:xfrm>
        </p:spPr>
        <p:txBody>
          <a:bodyPr wrap="square"/>
          <a:lstStyle/>
          <a:p>
            <a:pPr fontAlgn="auto">
              <a:lnSpc>
                <a:spcPct val="120000"/>
              </a:lnSpc>
              <a:spcBef>
                <a:spcPct val="0"/>
              </a:spcBef>
              <a:spcAft>
                <a:spcPct val="0"/>
              </a:spcAft>
            </a:pPr>
            <a:r>
              <a:rPr sz="3200" b="0">
                <a:latin typeface="微软雅黑" panose="020b0503020204020204" pitchFamily="34" charset="-122"/>
                <a:ea typeface="微软雅黑" panose="020b0503020204020204" pitchFamily="34" charset="-122"/>
                <a:cs typeface="微软雅黑" panose="020b0503020204020204" pitchFamily="34" charset="-122"/>
              </a:rPr>
              <a:t>6．（2017·海南高考真题）某村民发现化工厂向村边小河偷排污水，向市长写了一封《谁来保护我们的小清河》的信。市长回信表示将依法严肃处置排污工厂，并承诺“小清河将很快恢复到水清岸绿的面貌”。村民给市长写信是（  ）  </a:t>
            </a:r>
            <a:br>
              <a:rPr sz="3200" b="0">
                <a:latin typeface="微软雅黑" panose="020b0503020204020204" pitchFamily="34" charset="-122"/>
                <a:ea typeface="微软雅黑" panose="020b0503020204020204" pitchFamily="34" charset="-122"/>
                <a:cs typeface="微软雅黑" panose="020b0503020204020204" pitchFamily="34" charset="-122"/>
              </a:rPr>
            </a:br>
            <a:r>
              <a:rPr sz="3200" b="0">
                <a:latin typeface="微软雅黑" panose="020b0503020204020204" pitchFamily="34" charset="-122"/>
                <a:ea typeface="微软雅黑" panose="020b0503020204020204" pitchFamily="34" charset="-122"/>
                <a:cs typeface="微软雅黑" panose="020b0503020204020204" pitchFamily="34" charset="-122"/>
              </a:rPr>
              <a:t>①通过社情民意反映制度行使监督权        </a:t>
            </a:r>
            <a:br>
              <a:rPr sz="3200" b="0">
                <a:latin typeface="微软雅黑" panose="020b0503020204020204" pitchFamily="34" charset="-122"/>
                <a:ea typeface="微软雅黑" panose="020b0503020204020204" pitchFamily="34" charset="-122"/>
                <a:cs typeface="微软雅黑" panose="020b0503020204020204" pitchFamily="34" charset="-122"/>
              </a:rPr>
            </a:br>
            <a:r>
              <a:rPr sz="3200" b="0">
                <a:latin typeface="微软雅黑" panose="020b0503020204020204" pitchFamily="34" charset="-122"/>
                <a:ea typeface="微软雅黑" panose="020b0503020204020204" pitchFamily="34" charset="-122"/>
                <a:cs typeface="微软雅黑" panose="020b0503020204020204" pitchFamily="34" charset="-122"/>
              </a:rPr>
              <a:t>②通过基层民主制度参与民主管理  </a:t>
            </a:r>
            <a:br>
              <a:rPr sz="3200" b="0">
                <a:latin typeface="微软雅黑" panose="020b0503020204020204" pitchFamily="34" charset="-122"/>
                <a:ea typeface="微软雅黑" panose="020b0503020204020204" pitchFamily="34" charset="-122"/>
                <a:cs typeface="微软雅黑" panose="020b0503020204020204" pitchFamily="34" charset="-122"/>
              </a:rPr>
            </a:br>
            <a:r>
              <a:rPr sz="3200" b="0">
                <a:latin typeface="微软雅黑" panose="020b0503020204020204" pitchFamily="34" charset="-122"/>
                <a:ea typeface="微软雅黑" panose="020b0503020204020204" pitchFamily="34" charset="-122"/>
                <a:cs typeface="微软雅黑" panose="020b0503020204020204" pitchFamily="34" charset="-122"/>
              </a:rPr>
              <a:t>③通过信访制度行使监督权        </a:t>
            </a:r>
            <a:br>
              <a:rPr sz="3200" b="0">
                <a:latin typeface="微软雅黑" panose="020b0503020204020204" pitchFamily="34" charset="-122"/>
                <a:ea typeface="微软雅黑" panose="020b0503020204020204" pitchFamily="34" charset="-122"/>
                <a:cs typeface="微软雅黑" panose="020b0503020204020204" pitchFamily="34" charset="-122"/>
              </a:rPr>
            </a:br>
            <a:r>
              <a:rPr sz="3200" b="0">
                <a:latin typeface="微软雅黑" panose="020b0503020204020204" pitchFamily="34" charset="-122"/>
                <a:ea typeface="微软雅黑" panose="020b0503020204020204" pitchFamily="34" charset="-122"/>
                <a:cs typeface="微软雅黑" panose="020b0503020204020204" pitchFamily="34" charset="-122"/>
              </a:rPr>
              <a:t>④公民有序参与社会管理的体现</a:t>
            </a:r>
            <a:br>
              <a:rPr sz="3200" b="0">
                <a:latin typeface="微软雅黑" panose="020b0503020204020204" pitchFamily="34" charset="-122"/>
                <a:ea typeface="微软雅黑" panose="020b0503020204020204" pitchFamily="34" charset="-122"/>
                <a:cs typeface="微软雅黑" panose="020b0503020204020204" pitchFamily="34" charset="-122"/>
              </a:rPr>
            </a:br>
            <a:r>
              <a:rPr sz="3200" b="0">
                <a:latin typeface="微软雅黑" panose="020b0503020204020204" pitchFamily="34" charset="-122"/>
                <a:ea typeface="微软雅黑" panose="020b0503020204020204" pitchFamily="34" charset="-122"/>
                <a:cs typeface="微软雅黑" panose="020b0503020204020204" pitchFamily="34" charset="-122"/>
              </a:rPr>
              <a:t>A．①②	B．②③	C．①④	D．③④</a:t>
            </a:r>
            <a:endParaRPr sz="3200" b="0">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 name="矩形 1"/>
          <p:cNvSpPr/>
          <p:nvPr>
            <p:custDataLst>
              <p:tags r:id="rId5"/>
            </p:custDataLst>
          </p:nvPr>
        </p:nvSpPr>
        <p:spPr>
          <a:xfrm>
            <a:off x="11158220" y="5299710"/>
            <a:ext cx="843280" cy="1198880"/>
          </a:xfrm>
          <a:prstGeom prst="rect">
            <a:avLst/>
          </a:prstGeom>
          <a:noFill/>
          <a:ln>
            <a:noFill/>
          </a:ln>
        </p:spPr>
        <p:txBody>
          <a:bodyPr wrap="none" rtlCol="0" anchor="t">
            <a:spAutoFit/>
          </a:bodyPr>
          <a:lstStyle/>
          <a:p>
            <a:pPr algn="ctr"/>
            <a:r>
              <a:rPr lang="en-US" altLang="zh-CN" sz="7200" b="1">
                <a:solidFill>
                  <a:srgbClr val="FF0000"/>
                </a:solidFill>
                <a:effectLst>
                  <a:innerShdw blurRad="63500" dist="50800" dir="13500000">
                    <a:srgbClr val="000000">
                      <a:alpha val="50000"/>
                    </a:srgbClr>
                  </a:innerShdw>
                </a:effectLst>
              </a:rPr>
              <a:t>D</a:t>
            </a:r>
            <a:endParaRPr lang="en-US" altLang="zh-CN" sz="7200" b="1">
              <a:solidFill>
                <a:srgbClr val="FF0000"/>
              </a:solidFill>
              <a:effectLst>
                <a:innerShdw blurRad="63500" dist="50800" dir="13500000">
                  <a:srgbClr val="000000">
                    <a:alpha val="50000"/>
                  </a:srgbClr>
                </a:innerShdw>
              </a:effectLst>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8" presetClass="entr" presetSubtype="16" fill="hold" grpId="0" nodeType="clickEffect">
                                  <p:stCondLst>
                                    <p:cond delay="0"/>
                                  </p:stCondLst>
                                  <p:childTnLst>
                                    <p:set>
                                      <p:cBhvr>
                                        <p:cTn id="6" dur="500" fill="hold">
                                          <p:stCondLst>
                                            <p:cond delay="0"/>
                                          </p:stCondLst>
                                        </p:cTn>
                                        <p:tgtEl>
                                          <p:spTgt spid="2"/>
                                        </p:tgtEl>
                                        <p:attrNameLst>
                                          <p:attrName>style.visibility</p:attrName>
                                        </p:attrNameLst>
                                      </p:cBhvr>
                                      <p:to>
                                        <p:strVal val="visible"/>
                                      </p:to>
                                    </p:set>
                                    <p:animEffect transition="in" filter="diamond(i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3" name="标题 2"/>
          <p:cNvSpPr>
            <a:spLocks noGrp="1"/>
          </p:cNvSpPr>
          <p:nvPr>
            <p:ph type="title"/>
            <p:custDataLst>
              <p:tags r:id="rId4"/>
            </p:custDataLst>
          </p:nvPr>
        </p:nvSpPr>
        <p:spPr>
          <a:xfrm>
            <a:off x="133350" y="70485"/>
            <a:ext cx="11868150" cy="4210050"/>
          </a:xfrm>
        </p:spPr>
        <p:txBody>
          <a:bodyPr wrap="square"/>
          <a:lstStyle/>
          <a:p>
            <a:pPr fontAlgn="auto">
              <a:lnSpc>
                <a:spcPct val="120000"/>
              </a:lnSpc>
              <a:spcBef>
                <a:spcPct val="0"/>
              </a:spcBef>
              <a:spcAft>
                <a:spcPct val="0"/>
              </a:spcAft>
            </a:pPr>
            <a:r>
              <a:rPr sz="3200" b="0">
                <a:latin typeface="微软雅黑" panose="020b0503020204020204" pitchFamily="34" charset="-122"/>
                <a:ea typeface="微软雅黑" panose="020b0503020204020204" pitchFamily="34" charset="-122"/>
                <a:cs typeface="微软雅黑" panose="020b0503020204020204" pitchFamily="34" charset="-122"/>
              </a:rPr>
              <a:t>7．（2009·江苏）某市民发现，当地有关行政部门的个别工作人员没有切实履行食品安全监管职责，于是打电话给该部门反映问题并提出建议。该市民行使监督权的方式是　（　　）</a:t>
            </a:r>
            <a:br>
              <a:rPr sz="3200" b="0">
                <a:latin typeface="微软雅黑" panose="020b0503020204020204" pitchFamily="34" charset="-122"/>
                <a:ea typeface="微软雅黑" panose="020b0503020204020204" pitchFamily="34" charset="-122"/>
                <a:cs typeface="微软雅黑" panose="020b0503020204020204" pitchFamily="34" charset="-122"/>
              </a:rPr>
            </a:br>
            <a:r>
              <a:rPr sz="3200" b="0">
                <a:latin typeface="微软雅黑" panose="020b0503020204020204" pitchFamily="34" charset="-122"/>
                <a:ea typeface="微软雅黑" panose="020b0503020204020204" pitchFamily="34" charset="-122"/>
                <a:cs typeface="微软雅黑" panose="020b0503020204020204" pitchFamily="34" charset="-122"/>
              </a:rPr>
              <a:t>A．社情民意反映制度	</a:t>
            </a:r>
            <a:br>
              <a:rPr sz="3200" b="0">
                <a:latin typeface="微软雅黑" panose="020b0503020204020204" pitchFamily="34" charset="-122"/>
                <a:ea typeface="微软雅黑" panose="020b0503020204020204" pitchFamily="34" charset="-122"/>
                <a:cs typeface="微软雅黑" panose="020b0503020204020204" pitchFamily="34" charset="-122"/>
              </a:rPr>
            </a:br>
            <a:r>
              <a:rPr sz="3200" b="0">
                <a:latin typeface="微软雅黑" panose="020b0503020204020204" pitchFamily="34" charset="-122"/>
                <a:ea typeface="微软雅黑" panose="020b0503020204020204" pitchFamily="34" charset="-122"/>
                <a:cs typeface="微软雅黑" panose="020b0503020204020204" pitchFamily="34" charset="-122"/>
              </a:rPr>
              <a:t>B．舆论监督制度	</a:t>
            </a:r>
            <a:br>
              <a:rPr sz="3200" b="0">
                <a:latin typeface="微软雅黑" panose="020b0503020204020204" pitchFamily="34" charset="-122"/>
                <a:ea typeface="微软雅黑" panose="020b0503020204020204" pitchFamily="34" charset="-122"/>
                <a:cs typeface="微软雅黑" panose="020b0503020204020204" pitchFamily="34" charset="-122"/>
              </a:rPr>
            </a:br>
            <a:r>
              <a:rPr sz="3200" b="0">
                <a:latin typeface="微软雅黑" panose="020b0503020204020204" pitchFamily="34" charset="-122"/>
                <a:ea typeface="微软雅黑" panose="020b0503020204020204" pitchFamily="34" charset="-122"/>
                <a:cs typeface="微软雅黑" panose="020b0503020204020204" pitchFamily="34" charset="-122"/>
              </a:rPr>
              <a:t>C．社会听证制度	</a:t>
            </a:r>
            <a:br>
              <a:rPr sz="3200" b="0">
                <a:latin typeface="微软雅黑" panose="020b0503020204020204" pitchFamily="34" charset="-122"/>
                <a:ea typeface="微软雅黑" panose="020b0503020204020204" pitchFamily="34" charset="-122"/>
                <a:cs typeface="微软雅黑" panose="020b0503020204020204" pitchFamily="34" charset="-122"/>
              </a:rPr>
            </a:br>
            <a:r>
              <a:rPr sz="3200" b="0">
                <a:latin typeface="微软雅黑" panose="020b0503020204020204" pitchFamily="34" charset="-122"/>
                <a:ea typeface="微软雅黑" panose="020b0503020204020204" pitchFamily="34" charset="-122"/>
                <a:cs typeface="微软雅黑" panose="020b0503020204020204" pitchFamily="34" charset="-122"/>
              </a:rPr>
              <a:t>D．检举制度</a:t>
            </a:r>
            <a:endParaRPr sz="3200" b="0">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 name="矩形 1"/>
          <p:cNvSpPr/>
          <p:nvPr>
            <p:custDataLst>
              <p:tags r:id="rId5"/>
            </p:custDataLst>
          </p:nvPr>
        </p:nvSpPr>
        <p:spPr>
          <a:xfrm>
            <a:off x="11158220" y="5299710"/>
            <a:ext cx="843280" cy="1198880"/>
          </a:xfrm>
          <a:prstGeom prst="rect">
            <a:avLst/>
          </a:prstGeom>
          <a:noFill/>
          <a:ln>
            <a:noFill/>
          </a:ln>
        </p:spPr>
        <p:txBody>
          <a:bodyPr wrap="none" rtlCol="0" anchor="t">
            <a:spAutoFit/>
          </a:bodyPr>
          <a:lstStyle/>
          <a:p>
            <a:pPr algn="ctr"/>
            <a:r>
              <a:rPr lang="en-US" altLang="zh-CN" sz="7200" b="1">
                <a:solidFill>
                  <a:srgbClr val="FF0000"/>
                </a:solidFill>
                <a:effectLst>
                  <a:innerShdw blurRad="63500" dist="50800" dir="13500000">
                    <a:srgbClr val="000000">
                      <a:alpha val="50000"/>
                    </a:srgbClr>
                  </a:innerShdw>
                </a:effectLst>
              </a:rPr>
              <a:t>D</a:t>
            </a:r>
            <a:endParaRPr lang="en-US" altLang="zh-CN" sz="7200" b="1">
              <a:solidFill>
                <a:srgbClr val="FF0000"/>
              </a:solidFill>
              <a:effectLst>
                <a:innerShdw blurRad="63500" dist="50800" dir="13500000">
                  <a:srgbClr val="000000">
                    <a:alpha val="50000"/>
                  </a:srgbClr>
                </a:innerShdw>
              </a:effectLst>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8" presetClass="entr" presetSubtype="16" fill="hold" grpId="0" nodeType="clickEffect">
                                  <p:stCondLst>
                                    <p:cond delay="0"/>
                                  </p:stCondLst>
                                  <p:childTnLst>
                                    <p:set>
                                      <p:cBhvr>
                                        <p:cTn id="6" dur="500" fill="hold">
                                          <p:stCondLst>
                                            <p:cond delay="0"/>
                                          </p:stCondLst>
                                        </p:cTn>
                                        <p:tgtEl>
                                          <p:spTgt spid="2"/>
                                        </p:tgtEl>
                                        <p:attrNameLst>
                                          <p:attrName>style.visibility</p:attrName>
                                        </p:attrNameLst>
                                      </p:cBhvr>
                                      <p:to>
                                        <p:strVal val="visible"/>
                                      </p:to>
                                    </p:set>
                                    <p:animEffect transition="in" filter="diamond(i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3" name="标题 2"/>
          <p:cNvSpPr>
            <a:spLocks noGrp="1"/>
          </p:cNvSpPr>
          <p:nvPr>
            <p:ph type="title"/>
            <p:custDataLst>
              <p:tags r:id="rId4"/>
            </p:custDataLst>
          </p:nvPr>
        </p:nvSpPr>
        <p:spPr>
          <a:xfrm>
            <a:off x="133350" y="70485"/>
            <a:ext cx="11868150" cy="5981700"/>
          </a:xfrm>
        </p:spPr>
        <p:txBody>
          <a:bodyPr wrap="square"/>
          <a:lstStyle/>
          <a:p>
            <a:pPr fontAlgn="auto">
              <a:lnSpc>
                <a:spcPct val="120000"/>
              </a:lnSpc>
              <a:spcBef>
                <a:spcPct val="0"/>
              </a:spcBef>
              <a:spcAft>
                <a:spcPct val="0"/>
              </a:spcAft>
            </a:pPr>
            <a:r>
              <a:rPr sz="3200" b="0">
                <a:latin typeface="微软雅黑" panose="020b0503020204020204" pitchFamily="34" charset="-122"/>
                <a:ea typeface="微软雅黑" panose="020b0503020204020204" pitchFamily="34" charset="-122"/>
                <a:cs typeface="微软雅黑" panose="020b0503020204020204" pitchFamily="34" charset="-122"/>
              </a:rPr>
              <a:t>8．（2013·天津高考真题）网络反腐的成效被形象地称为“小鼠标绊倒大贪官”。今日，为鼓励广大网民依法如实举报违纪违法行为，回应网民对反腐倡廉领域热点问题的关注，人民网、新华网等主流网络同步推出了网络“举报监督专区”。“举报监督专区”的设立                                                   </a:t>
            </a:r>
            <a:br>
              <a:rPr sz="3200" b="0">
                <a:latin typeface="微软雅黑" panose="020b0503020204020204" pitchFamily="34" charset="-122"/>
                <a:ea typeface="微软雅黑" panose="020b0503020204020204" pitchFamily="34" charset="-122"/>
                <a:cs typeface="微软雅黑" panose="020b0503020204020204" pitchFamily="34" charset="-122"/>
              </a:rPr>
            </a:br>
            <a:r>
              <a:rPr sz="3200" b="0">
                <a:latin typeface="微软雅黑" panose="020b0503020204020204" pitchFamily="34" charset="-122"/>
                <a:ea typeface="微软雅黑" panose="020b0503020204020204" pitchFamily="34" charset="-122"/>
                <a:cs typeface="微软雅黑" panose="020b0503020204020204" pitchFamily="34" charset="-122"/>
              </a:rPr>
              <a:t>①体现了人民民主的广泛性 </a:t>
            </a:r>
            <a:br>
              <a:rPr sz="3200" b="0">
                <a:latin typeface="微软雅黑" panose="020b0503020204020204" pitchFamily="34" charset="-122"/>
                <a:ea typeface="微软雅黑" panose="020b0503020204020204" pitchFamily="34" charset="-122"/>
                <a:cs typeface="微软雅黑" panose="020b0503020204020204" pitchFamily="34" charset="-122"/>
              </a:rPr>
            </a:br>
            <a:r>
              <a:rPr sz="3200" b="0">
                <a:latin typeface="微软雅黑" panose="020b0503020204020204" pitchFamily="34" charset="-122"/>
                <a:ea typeface="微软雅黑" panose="020b0503020204020204" pitchFamily="34" charset="-122"/>
                <a:cs typeface="微软雅黑" panose="020b0503020204020204" pitchFamily="34" charset="-122"/>
              </a:rPr>
              <a:t>②推动了反腐与网络功能的良性互动</a:t>
            </a:r>
            <a:br>
              <a:rPr sz="3200" b="0">
                <a:latin typeface="微软雅黑" panose="020b0503020204020204" pitchFamily="34" charset="-122"/>
                <a:ea typeface="微软雅黑" panose="020b0503020204020204" pitchFamily="34" charset="-122"/>
                <a:cs typeface="微软雅黑" panose="020b0503020204020204" pitchFamily="34" charset="-122"/>
              </a:rPr>
            </a:br>
            <a:r>
              <a:rPr sz="3200" b="0">
                <a:latin typeface="微软雅黑" panose="020b0503020204020204" pitchFamily="34" charset="-122"/>
                <a:ea typeface="微软雅黑" panose="020b0503020204020204" pitchFamily="34" charset="-122"/>
                <a:cs typeface="微软雅黑" panose="020b0503020204020204" pitchFamily="34" charset="-122"/>
              </a:rPr>
              <a:t>③拓宽了公民政治参与的渠道 </a:t>
            </a:r>
            <a:br>
              <a:rPr sz="3200" b="0">
                <a:latin typeface="微软雅黑" panose="020b0503020204020204" pitchFamily="34" charset="-122"/>
                <a:ea typeface="微软雅黑" panose="020b0503020204020204" pitchFamily="34" charset="-122"/>
                <a:cs typeface="微软雅黑" panose="020b0503020204020204" pitchFamily="34" charset="-122"/>
              </a:rPr>
            </a:br>
            <a:r>
              <a:rPr sz="3200" b="0">
                <a:latin typeface="微软雅黑" panose="020b0503020204020204" pitchFamily="34" charset="-122"/>
                <a:ea typeface="微软雅黑" panose="020b0503020204020204" pitchFamily="34" charset="-122"/>
                <a:cs typeface="微软雅黑" panose="020b0503020204020204" pitchFamily="34" charset="-122"/>
              </a:rPr>
              <a:t>④确保了国家权力在阳光下运行</a:t>
            </a:r>
            <a:br>
              <a:rPr sz="3200" b="0">
                <a:latin typeface="微软雅黑" panose="020b0503020204020204" pitchFamily="34" charset="-122"/>
                <a:ea typeface="微软雅黑" panose="020b0503020204020204" pitchFamily="34" charset="-122"/>
                <a:cs typeface="微软雅黑" panose="020b0503020204020204" pitchFamily="34" charset="-122"/>
              </a:rPr>
            </a:br>
            <a:r>
              <a:rPr sz="3200" b="0">
                <a:latin typeface="微软雅黑" panose="020b0503020204020204" pitchFamily="34" charset="-122"/>
                <a:ea typeface="微软雅黑" panose="020b0503020204020204" pitchFamily="34" charset="-122"/>
                <a:cs typeface="微软雅黑" panose="020b0503020204020204" pitchFamily="34" charset="-122"/>
              </a:rPr>
              <a:t>A．①③	B．②④	C．①④	D．②③</a:t>
            </a:r>
            <a:endParaRPr sz="3200" b="0">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 name="矩形 1"/>
          <p:cNvSpPr/>
          <p:nvPr>
            <p:custDataLst>
              <p:tags r:id="rId5"/>
            </p:custDataLst>
          </p:nvPr>
        </p:nvSpPr>
        <p:spPr>
          <a:xfrm>
            <a:off x="11158220" y="5299710"/>
            <a:ext cx="843280" cy="1198880"/>
          </a:xfrm>
          <a:prstGeom prst="rect">
            <a:avLst/>
          </a:prstGeom>
          <a:noFill/>
          <a:ln>
            <a:noFill/>
          </a:ln>
        </p:spPr>
        <p:txBody>
          <a:bodyPr wrap="none" rtlCol="0" anchor="t">
            <a:spAutoFit/>
          </a:bodyPr>
          <a:lstStyle/>
          <a:p>
            <a:pPr algn="ctr"/>
            <a:r>
              <a:rPr lang="en-US" altLang="zh-CN" sz="7200" b="1">
                <a:solidFill>
                  <a:srgbClr val="FF0000"/>
                </a:solidFill>
                <a:effectLst>
                  <a:innerShdw blurRad="63500" dist="50800" dir="13500000">
                    <a:srgbClr val="000000">
                      <a:alpha val="50000"/>
                    </a:srgbClr>
                  </a:innerShdw>
                </a:effectLst>
              </a:rPr>
              <a:t>D</a:t>
            </a:r>
            <a:endParaRPr lang="en-US" altLang="zh-CN" sz="7200" b="1">
              <a:solidFill>
                <a:srgbClr val="FF0000"/>
              </a:solidFill>
              <a:effectLst>
                <a:innerShdw blurRad="63500" dist="50800" dir="13500000">
                  <a:srgbClr val="000000">
                    <a:alpha val="50000"/>
                  </a:srgbClr>
                </a:innerShdw>
              </a:effectLst>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8" presetClass="entr" presetSubtype="16" fill="hold" grpId="0" nodeType="clickEffect">
                                  <p:stCondLst>
                                    <p:cond delay="0"/>
                                  </p:stCondLst>
                                  <p:childTnLst>
                                    <p:set>
                                      <p:cBhvr>
                                        <p:cTn id="6" dur="500" fill="hold">
                                          <p:stCondLst>
                                            <p:cond delay="0"/>
                                          </p:stCondLst>
                                        </p:cTn>
                                        <p:tgtEl>
                                          <p:spTgt spid="2"/>
                                        </p:tgtEl>
                                        <p:attrNameLst>
                                          <p:attrName>style.visibility</p:attrName>
                                        </p:attrNameLst>
                                      </p:cBhvr>
                                      <p:to>
                                        <p:strVal val="visible"/>
                                      </p:to>
                                    </p:set>
                                    <p:animEffect transition="in" filter="diamond(i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3" name="标题 2"/>
          <p:cNvSpPr>
            <a:spLocks noGrp="1"/>
          </p:cNvSpPr>
          <p:nvPr>
            <p:ph type="title"/>
            <p:custDataLst>
              <p:tags r:id="rId4"/>
            </p:custDataLst>
          </p:nvPr>
        </p:nvSpPr>
        <p:spPr>
          <a:xfrm>
            <a:off x="133350" y="70485"/>
            <a:ext cx="11868150" cy="5391150"/>
          </a:xfrm>
        </p:spPr>
        <p:txBody>
          <a:bodyPr wrap="square"/>
          <a:lstStyle/>
          <a:p>
            <a:pPr fontAlgn="auto">
              <a:lnSpc>
                <a:spcPct val="120000"/>
              </a:lnSpc>
              <a:spcBef>
                <a:spcPct val="0"/>
              </a:spcBef>
              <a:spcAft>
                <a:spcPct val="0"/>
              </a:spcAft>
            </a:pPr>
            <a:r>
              <a:rPr sz="3200" b="0">
                <a:latin typeface="微软雅黑" panose="020b0503020204020204" pitchFamily="34" charset="-122"/>
                <a:ea typeface="微软雅黑" panose="020b0503020204020204" pitchFamily="34" charset="-122"/>
                <a:cs typeface="微软雅黑" panose="020b0503020204020204" pitchFamily="34" charset="-122"/>
              </a:rPr>
              <a:t>9．（2009·福建高考真题）随着互联网的快速发展，越来越多的公民通过网络参与政治生活，以网络为媒介的“政府—民间”互动模式已成为我国政治文明的重要元素。“政府—民间”互动模式</a:t>
            </a:r>
            <a:br>
              <a:rPr sz="3200" b="0">
                <a:latin typeface="微软雅黑" panose="020b0503020204020204" pitchFamily="34" charset="-122"/>
                <a:ea typeface="微软雅黑" panose="020b0503020204020204" pitchFamily="34" charset="-122"/>
                <a:cs typeface="微软雅黑" panose="020b0503020204020204" pitchFamily="34" charset="-122"/>
              </a:rPr>
            </a:br>
            <a:r>
              <a:rPr sz="3200" b="0">
                <a:latin typeface="微软雅黑" panose="020b0503020204020204" pitchFamily="34" charset="-122"/>
                <a:ea typeface="微软雅黑" panose="020b0503020204020204" pitchFamily="34" charset="-122"/>
                <a:cs typeface="微软雅黑" panose="020b0503020204020204" pitchFamily="34" charset="-122"/>
              </a:rPr>
              <a:t>  ①方便了公民直接管理国家事务      </a:t>
            </a:r>
            <a:br>
              <a:rPr sz="3200" b="0">
                <a:latin typeface="微软雅黑" panose="020b0503020204020204" pitchFamily="34" charset="-122"/>
                <a:ea typeface="微软雅黑" panose="020b0503020204020204" pitchFamily="34" charset="-122"/>
                <a:cs typeface="微软雅黑" panose="020b0503020204020204" pitchFamily="34" charset="-122"/>
              </a:rPr>
            </a:br>
            <a:r>
              <a:rPr sz="3200" b="0">
                <a:latin typeface="微软雅黑" panose="020b0503020204020204" pitchFamily="34" charset="-122"/>
                <a:ea typeface="微软雅黑" panose="020b0503020204020204" pitchFamily="34" charset="-122"/>
                <a:cs typeface="微软雅黑" panose="020b0503020204020204" pitchFamily="34" charset="-122"/>
              </a:rPr>
              <a:t>②保障了人民群众对政府的质询权</a:t>
            </a:r>
            <a:br>
              <a:rPr sz="3200" b="0">
                <a:latin typeface="微软雅黑" panose="020b0503020204020204" pitchFamily="34" charset="-122"/>
                <a:ea typeface="微软雅黑" panose="020b0503020204020204" pitchFamily="34" charset="-122"/>
                <a:cs typeface="微软雅黑" panose="020b0503020204020204" pitchFamily="34" charset="-122"/>
              </a:rPr>
            </a:br>
            <a:r>
              <a:rPr sz="3200" b="0">
                <a:latin typeface="微软雅黑" panose="020b0503020204020204" pitchFamily="34" charset="-122"/>
                <a:ea typeface="微软雅黑" panose="020b0503020204020204" pitchFamily="34" charset="-122"/>
                <a:cs typeface="微软雅黑" panose="020b0503020204020204" pitchFamily="34" charset="-122"/>
              </a:rPr>
              <a:t>  ③拓宽了公民参与民主监督的渠道    </a:t>
            </a:r>
            <a:br>
              <a:rPr sz="3200" b="0">
                <a:latin typeface="微软雅黑" panose="020b0503020204020204" pitchFamily="34" charset="-122"/>
                <a:ea typeface="微软雅黑" panose="020b0503020204020204" pitchFamily="34" charset="-122"/>
                <a:cs typeface="微软雅黑" panose="020b0503020204020204" pitchFamily="34" charset="-122"/>
              </a:rPr>
            </a:br>
            <a:r>
              <a:rPr sz="3200" b="0">
                <a:latin typeface="微软雅黑" panose="020b0503020204020204" pitchFamily="34" charset="-122"/>
                <a:ea typeface="微软雅黑" panose="020b0503020204020204" pitchFamily="34" charset="-122"/>
                <a:cs typeface="微软雅黑" panose="020b0503020204020204" pitchFamily="34" charset="-122"/>
              </a:rPr>
              <a:t>③有利于政府了解民意和汇集民督</a:t>
            </a:r>
            <a:br>
              <a:rPr sz="3200" b="0">
                <a:latin typeface="微软雅黑" panose="020b0503020204020204" pitchFamily="34" charset="-122"/>
                <a:ea typeface="微软雅黑" panose="020b0503020204020204" pitchFamily="34" charset="-122"/>
                <a:cs typeface="微软雅黑" panose="020b0503020204020204" pitchFamily="34" charset="-122"/>
              </a:rPr>
            </a:br>
            <a:r>
              <a:rPr sz="3200" b="0">
                <a:latin typeface="微软雅黑" panose="020b0503020204020204" pitchFamily="34" charset="-122"/>
                <a:ea typeface="微软雅黑" panose="020b0503020204020204" pitchFamily="34" charset="-122"/>
                <a:cs typeface="微软雅黑" panose="020b0503020204020204" pitchFamily="34" charset="-122"/>
              </a:rPr>
              <a:t>A．①②</a:t>
            </a:r>
            <a:r>
              <a:rPr lang="en-US" sz="3200" b="0">
                <a:latin typeface="微软雅黑" panose="020b0503020204020204" pitchFamily="34" charset="-122"/>
                <a:ea typeface="微软雅黑" panose="020b0503020204020204" pitchFamily="34" charset="-122"/>
                <a:cs typeface="微软雅黑" panose="020b0503020204020204" pitchFamily="34" charset="-122"/>
              </a:rPr>
              <a:t>   </a:t>
            </a:r>
            <a:r>
              <a:rPr sz="3200" b="0">
                <a:latin typeface="微软雅黑" panose="020b0503020204020204" pitchFamily="34" charset="-122"/>
                <a:ea typeface="微软雅黑" panose="020b0503020204020204" pitchFamily="34" charset="-122"/>
                <a:cs typeface="微软雅黑" panose="020b0503020204020204" pitchFamily="34" charset="-122"/>
              </a:rPr>
              <a:t>	B．②③</a:t>
            </a:r>
            <a:r>
              <a:rPr lang="en-US" sz="3200" b="0">
                <a:latin typeface="微软雅黑" panose="020b0503020204020204" pitchFamily="34" charset="-122"/>
                <a:ea typeface="微软雅黑" panose="020b0503020204020204" pitchFamily="34" charset="-122"/>
                <a:cs typeface="微软雅黑" panose="020b0503020204020204" pitchFamily="34" charset="-122"/>
              </a:rPr>
              <a:t>   </a:t>
            </a:r>
            <a:r>
              <a:rPr sz="3200" b="0">
                <a:latin typeface="微软雅黑" panose="020b0503020204020204" pitchFamily="34" charset="-122"/>
                <a:ea typeface="微软雅黑" panose="020b0503020204020204" pitchFamily="34" charset="-122"/>
                <a:cs typeface="微软雅黑" panose="020b0503020204020204" pitchFamily="34" charset="-122"/>
              </a:rPr>
              <a:t>	C．①④</a:t>
            </a:r>
            <a:r>
              <a:rPr lang="en-US" sz="3200" b="0">
                <a:latin typeface="微软雅黑" panose="020b0503020204020204" pitchFamily="34" charset="-122"/>
                <a:ea typeface="微软雅黑" panose="020b0503020204020204" pitchFamily="34" charset="-122"/>
                <a:cs typeface="微软雅黑" panose="020b0503020204020204" pitchFamily="34" charset="-122"/>
              </a:rPr>
              <a:t>  </a:t>
            </a:r>
            <a:r>
              <a:rPr sz="3200" b="0">
                <a:latin typeface="微软雅黑" panose="020b0503020204020204" pitchFamily="34" charset="-122"/>
                <a:ea typeface="微软雅黑" panose="020b0503020204020204" pitchFamily="34" charset="-122"/>
                <a:cs typeface="微软雅黑" panose="020b0503020204020204" pitchFamily="34" charset="-122"/>
              </a:rPr>
              <a:t>	D．③④</a:t>
            </a:r>
            <a:endParaRPr sz="3200" b="0">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 name="矩形 1"/>
          <p:cNvSpPr/>
          <p:nvPr>
            <p:custDataLst>
              <p:tags r:id="rId5"/>
            </p:custDataLst>
          </p:nvPr>
        </p:nvSpPr>
        <p:spPr>
          <a:xfrm>
            <a:off x="11158220" y="5299710"/>
            <a:ext cx="843280" cy="1198880"/>
          </a:xfrm>
          <a:prstGeom prst="rect">
            <a:avLst/>
          </a:prstGeom>
          <a:noFill/>
          <a:ln>
            <a:noFill/>
          </a:ln>
        </p:spPr>
        <p:txBody>
          <a:bodyPr wrap="none" rtlCol="0" anchor="t">
            <a:spAutoFit/>
          </a:bodyPr>
          <a:lstStyle/>
          <a:p>
            <a:pPr algn="ctr"/>
            <a:r>
              <a:rPr lang="en-US" altLang="zh-CN" sz="7200" b="1">
                <a:solidFill>
                  <a:srgbClr val="FF0000"/>
                </a:solidFill>
                <a:effectLst>
                  <a:innerShdw blurRad="63500" dist="50800" dir="13500000">
                    <a:srgbClr val="000000">
                      <a:alpha val="50000"/>
                    </a:srgbClr>
                  </a:innerShdw>
                </a:effectLst>
              </a:rPr>
              <a:t>D</a:t>
            </a:r>
            <a:endParaRPr lang="en-US" altLang="zh-CN" sz="7200" b="1">
              <a:solidFill>
                <a:srgbClr val="FF0000"/>
              </a:solidFill>
              <a:effectLst>
                <a:innerShdw blurRad="63500" dist="50800" dir="13500000">
                  <a:srgbClr val="000000">
                    <a:alpha val="50000"/>
                  </a:srgbClr>
                </a:innerShdw>
              </a:effectLst>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8" presetClass="entr" presetSubtype="16" fill="hold" grpId="0" nodeType="clickEffect">
                                  <p:stCondLst>
                                    <p:cond delay="0"/>
                                  </p:stCondLst>
                                  <p:childTnLst>
                                    <p:set>
                                      <p:cBhvr>
                                        <p:cTn id="6" dur="500" fill="hold">
                                          <p:stCondLst>
                                            <p:cond delay="0"/>
                                          </p:stCondLst>
                                        </p:cTn>
                                        <p:tgtEl>
                                          <p:spTgt spid="2"/>
                                        </p:tgtEl>
                                        <p:attrNameLst>
                                          <p:attrName>style.visibility</p:attrName>
                                        </p:attrNameLst>
                                      </p:cBhvr>
                                      <p:to>
                                        <p:strVal val="visible"/>
                                      </p:to>
                                    </p:set>
                                    <p:animEffect transition="in" filter="diamond(i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3" name="标题 2"/>
          <p:cNvSpPr>
            <a:spLocks noGrp="1"/>
          </p:cNvSpPr>
          <p:nvPr>
            <p:ph type="title"/>
            <p:custDataLst>
              <p:tags r:id="rId4"/>
            </p:custDataLst>
          </p:nvPr>
        </p:nvSpPr>
        <p:spPr>
          <a:xfrm>
            <a:off x="133350" y="70485"/>
            <a:ext cx="11868150" cy="3619500"/>
          </a:xfrm>
        </p:spPr>
        <p:txBody>
          <a:bodyPr wrap="square"/>
          <a:lstStyle/>
          <a:p>
            <a:pPr fontAlgn="auto">
              <a:lnSpc>
                <a:spcPct val="120000"/>
              </a:lnSpc>
              <a:spcBef>
                <a:spcPct val="0"/>
              </a:spcBef>
              <a:spcAft>
                <a:spcPct val="0"/>
              </a:spcAft>
            </a:pPr>
            <a:r>
              <a:rPr sz="3200" b="0">
                <a:latin typeface="微软雅黑" panose="020b0503020204020204" pitchFamily="34" charset="-122"/>
                <a:ea typeface="微软雅黑" panose="020b0503020204020204" pitchFamily="34" charset="-122"/>
                <a:cs typeface="微软雅黑" panose="020b0503020204020204" pitchFamily="34" charset="-122"/>
              </a:rPr>
              <a:t>10．（2017·浙江高考真题）国家在为公民行使监督权提供多种渠道的同时，为了使公民负责任地行使监督权，也对公民提出了相应要求，即</a:t>
            </a:r>
            <a:br>
              <a:rPr sz="3200" b="0">
                <a:latin typeface="微软雅黑" panose="020b0503020204020204" pitchFamily="34" charset="-122"/>
                <a:ea typeface="微软雅黑" panose="020b0503020204020204" pitchFamily="34" charset="-122"/>
                <a:cs typeface="微软雅黑" panose="020b0503020204020204" pitchFamily="34" charset="-122"/>
              </a:rPr>
            </a:br>
            <a:r>
              <a:rPr sz="3200" b="0">
                <a:latin typeface="微软雅黑" panose="020b0503020204020204" pitchFamily="34" charset="-122"/>
                <a:ea typeface="微软雅黑" panose="020b0503020204020204" pitchFamily="34" charset="-122"/>
                <a:cs typeface="微软雅黑" panose="020b0503020204020204" pitchFamily="34" charset="-122"/>
              </a:rPr>
              <a:t>①必须采取合法方式 ②不能干扰公务活动</a:t>
            </a:r>
            <a:br>
              <a:rPr sz="3200" b="0">
                <a:latin typeface="微软雅黑" panose="020b0503020204020204" pitchFamily="34" charset="-122"/>
                <a:ea typeface="微软雅黑" panose="020b0503020204020204" pitchFamily="34" charset="-122"/>
                <a:cs typeface="微软雅黑" panose="020b0503020204020204" pitchFamily="34" charset="-122"/>
              </a:rPr>
            </a:br>
            <a:r>
              <a:rPr sz="3200" b="0">
                <a:latin typeface="微软雅黑" panose="020b0503020204020204" pitchFamily="34" charset="-122"/>
                <a:ea typeface="微软雅黑" panose="020b0503020204020204" pitchFamily="34" charset="-122"/>
                <a:cs typeface="微软雅黑" panose="020b0503020204020204" pitchFamily="34" charset="-122"/>
              </a:rPr>
              <a:t>③不能捏造和歪曲事实 ④必须提供合法化建议</a:t>
            </a:r>
            <a:br>
              <a:rPr sz="3200" b="0">
                <a:latin typeface="微软雅黑" panose="020b0503020204020204" pitchFamily="34" charset="-122"/>
                <a:ea typeface="微软雅黑" panose="020b0503020204020204" pitchFamily="34" charset="-122"/>
                <a:cs typeface="微软雅黑" panose="020b0503020204020204" pitchFamily="34" charset="-122"/>
              </a:rPr>
            </a:br>
            <a:r>
              <a:rPr sz="3200" b="0">
                <a:latin typeface="微软雅黑" panose="020b0503020204020204" pitchFamily="34" charset="-122"/>
                <a:ea typeface="微软雅黑" panose="020b0503020204020204" pitchFamily="34" charset="-122"/>
                <a:cs typeface="微软雅黑" panose="020b0503020204020204" pitchFamily="34" charset="-122"/>
              </a:rPr>
              <a:t>A．①②③	B．①②④	C．①③④	D．②③④</a:t>
            </a:r>
            <a:endParaRPr sz="3200" b="0">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 name="矩形 1"/>
          <p:cNvSpPr/>
          <p:nvPr>
            <p:custDataLst>
              <p:tags r:id="rId5"/>
            </p:custDataLst>
          </p:nvPr>
        </p:nvSpPr>
        <p:spPr>
          <a:xfrm>
            <a:off x="11158220" y="5299710"/>
            <a:ext cx="843280" cy="1198880"/>
          </a:xfrm>
          <a:prstGeom prst="rect">
            <a:avLst/>
          </a:prstGeom>
          <a:noFill/>
          <a:ln>
            <a:noFill/>
          </a:ln>
        </p:spPr>
        <p:txBody>
          <a:bodyPr wrap="none" rtlCol="0" anchor="t">
            <a:spAutoFit/>
          </a:bodyPr>
          <a:lstStyle/>
          <a:p>
            <a:pPr algn="ctr"/>
            <a:r>
              <a:rPr lang="en-US" altLang="zh-CN" sz="7200" b="1">
                <a:solidFill>
                  <a:srgbClr val="FF0000"/>
                </a:solidFill>
                <a:effectLst>
                  <a:innerShdw blurRad="63500" dist="50800" dir="13500000">
                    <a:srgbClr val="000000">
                      <a:alpha val="50000"/>
                    </a:srgbClr>
                  </a:innerShdw>
                </a:effectLst>
              </a:rPr>
              <a:t>A</a:t>
            </a:r>
            <a:endParaRPr lang="en-US" altLang="zh-CN" sz="7200" b="1">
              <a:solidFill>
                <a:srgbClr val="FF0000"/>
              </a:solidFill>
              <a:effectLst>
                <a:innerShdw blurRad="63500" dist="50800" dir="13500000">
                  <a:srgbClr val="000000">
                    <a:alpha val="50000"/>
                  </a:srgbClr>
                </a:innerShdw>
              </a:effectLst>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8" presetClass="entr" presetSubtype="16" fill="hold" grpId="0" nodeType="clickEffect">
                                  <p:stCondLst>
                                    <p:cond delay="0"/>
                                  </p:stCondLst>
                                  <p:childTnLst>
                                    <p:set>
                                      <p:cBhvr>
                                        <p:cTn id="6" dur="500" fill="hold">
                                          <p:stCondLst>
                                            <p:cond delay="0"/>
                                          </p:stCondLst>
                                        </p:cTn>
                                        <p:tgtEl>
                                          <p:spTgt spid="2"/>
                                        </p:tgtEl>
                                        <p:attrNameLst>
                                          <p:attrName>style.visibility</p:attrName>
                                        </p:attrNameLst>
                                      </p:cBhvr>
                                      <p:to>
                                        <p:strVal val="visible"/>
                                      </p:to>
                                    </p:set>
                                    <p:animEffect transition="in" filter="diamond(i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3" name="标题 2"/>
          <p:cNvSpPr>
            <a:spLocks noGrp="1"/>
          </p:cNvSpPr>
          <p:nvPr>
            <p:ph type="title"/>
            <p:custDataLst>
              <p:tags r:id="rId4"/>
            </p:custDataLst>
          </p:nvPr>
        </p:nvSpPr>
        <p:spPr>
          <a:xfrm>
            <a:off x="133350" y="70485"/>
            <a:ext cx="11868150" cy="5391150"/>
          </a:xfrm>
        </p:spPr>
        <p:txBody>
          <a:bodyPr wrap="square"/>
          <a:lstStyle/>
          <a:p>
            <a:pPr fontAlgn="auto">
              <a:lnSpc>
                <a:spcPct val="120000"/>
              </a:lnSpc>
              <a:spcBef>
                <a:spcPct val="0"/>
              </a:spcBef>
              <a:spcAft>
                <a:spcPct val="0"/>
              </a:spcAft>
            </a:pPr>
            <a:r>
              <a:rPr sz="3200" b="0">
                <a:latin typeface="微软雅黑" panose="020b0503020204020204" pitchFamily="34" charset="-122"/>
                <a:ea typeface="微软雅黑" panose="020b0503020204020204" pitchFamily="34" charset="-122"/>
                <a:cs typeface="微软雅黑" panose="020b0503020204020204" pitchFamily="34" charset="-122"/>
              </a:rPr>
              <a:t>11．（2011·海南高考真题）《中共中央关于加强和改进新形势下党的建设若干重大问题的决定》指出，要加强网络舆情分析，健全反腐倡廉网络举报和受理机制、网络信息收集和处置机制。2010年《中国的反腐败和廉政建设》白皮书指出，“网络监督日益成为一种反应快、影响大、参与面广的新兴舆论监督方式”。“网络反腐”是</a:t>
            </a:r>
            <a:br>
              <a:rPr sz="3200" b="0">
                <a:latin typeface="微软雅黑" panose="020b0503020204020204" pitchFamily="34" charset="-122"/>
                <a:ea typeface="微软雅黑" panose="020b0503020204020204" pitchFamily="34" charset="-122"/>
                <a:cs typeface="微软雅黑" panose="020b0503020204020204" pitchFamily="34" charset="-122"/>
              </a:rPr>
            </a:br>
            <a:r>
              <a:rPr sz="3200" b="0">
                <a:latin typeface="微软雅黑" panose="020b0503020204020204" pitchFamily="34" charset="-122"/>
                <a:ea typeface="微软雅黑" panose="020b0503020204020204" pitchFamily="34" charset="-122"/>
                <a:cs typeface="微软雅黑" panose="020b0503020204020204" pitchFamily="34" charset="-122"/>
              </a:rPr>
              <a:t>①推进廉政建设的制度保障     ②运用新兴技术促进廉政建设</a:t>
            </a:r>
            <a:br>
              <a:rPr sz="3200" b="0">
                <a:latin typeface="微软雅黑" panose="020b0503020204020204" pitchFamily="34" charset="-122"/>
                <a:ea typeface="微软雅黑" panose="020b0503020204020204" pitchFamily="34" charset="-122"/>
                <a:cs typeface="微软雅黑" panose="020b0503020204020204" pitchFamily="34" charset="-122"/>
              </a:rPr>
            </a:br>
            <a:r>
              <a:rPr sz="3200" b="0">
                <a:latin typeface="微软雅黑" panose="020b0503020204020204" pitchFamily="34" charset="-122"/>
                <a:ea typeface="微软雅黑" panose="020b0503020204020204" pitchFamily="34" charset="-122"/>
                <a:cs typeface="微软雅黑" panose="020b0503020204020204" pitchFamily="34" charset="-122"/>
              </a:rPr>
              <a:t>③依靠公民权力监督公共权力   ④利用公民权利监督公共权力</a:t>
            </a:r>
            <a:br>
              <a:rPr sz="3200" b="0">
                <a:latin typeface="微软雅黑" panose="020b0503020204020204" pitchFamily="34" charset="-122"/>
                <a:ea typeface="微软雅黑" panose="020b0503020204020204" pitchFamily="34" charset="-122"/>
                <a:cs typeface="微软雅黑" panose="020b0503020204020204" pitchFamily="34" charset="-122"/>
              </a:rPr>
            </a:br>
            <a:r>
              <a:rPr sz="3200" b="0">
                <a:latin typeface="微软雅黑" panose="020b0503020204020204" pitchFamily="34" charset="-122"/>
                <a:ea typeface="微软雅黑" panose="020b0503020204020204" pitchFamily="34" charset="-122"/>
                <a:cs typeface="微软雅黑" panose="020b0503020204020204" pitchFamily="34" charset="-122"/>
              </a:rPr>
              <a:t>A．①②	B．①④	C．②③	D．②④</a:t>
            </a:r>
            <a:endParaRPr sz="3200" b="0">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 name="矩形 1"/>
          <p:cNvSpPr/>
          <p:nvPr>
            <p:custDataLst>
              <p:tags r:id="rId5"/>
            </p:custDataLst>
          </p:nvPr>
        </p:nvSpPr>
        <p:spPr>
          <a:xfrm>
            <a:off x="11158220" y="5299710"/>
            <a:ext cx="843280" cy="1198880"/>
          </a:xfrm>
          <a:prstGeom prst="rect">
            <a:avLst/>
          </a:prstGeom>
          <a:noFill/>
          <a:ln>
            <a:noFill/>
          </a:ln>
        </p:spPr>
        <p:txBody>
          <a:bodyPr wrap="none" rtlCol="0" anchor="t">
            <a:spAutoFit/>
          </a:bodyPr>
          <a:lstStyle/>
          <a:p>
            <a:pPr algn="ctr"/>
            <a:r>
              <a:rPr lang="en-US" altLang="zh-CN" sz="7200" b="1">
                <a:solidFill>
                  <a:srgbClr val="FF0000"/>
                </a:solidFill>
                <a:effectLst>
                  <a:innerShdw blurRad="63500" dist="50800" dir="13500000">
                    <a:srgbClr val="000000">
                      <a:alpha val="50000"/>
                    </a:srgbClr>
                  </a:innerShdw>
                </a:effectLst>
              </a:rPr>
              <a:t>D</a:t>
            </a:r>
            <a:endParaRPr lang="en-US" altLang="zh-CN" sz="7200" b="1">
              <a:solidFill>
                <a:srgbClr val="FF0000"/>
              </a:solidFill>
              <a:effectLst>
                <a:innerShdw blurRad="63500" dist="50800" dir="13500000">
                  <a:srgbClr val="000000">
                    <a:alpha val="50000"/>
                  </a:srgbClr>
                </a:innerShdw>
              </a:effectLst>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8" presetClass="entr" presetSubtype="16" fill="hold" grpId="0" nodeType="clickEffect">
                                  <p:stCondLst>
                                    <p:cond delay="0"/>
                                  </p:stCondLst>
                                  <p:childTnLst>
                                    <p:set>
                                      <p:cBhvr>
                                        <p:cTn id="6" dur="500" fill="hold">
                                          <p:stCondLst>
                                            <p:cond delay="0"/>
                                          </p:stCondLst>
                                        </p:cTn>
                                        <p:tgtEl>
                                          <p:spTgt spid="2"/>
                                        </p:tgtEl>
                                        <p:attrNameLst>
                                          <p:attrName>style.visibility</p:attrName>
                                        </p:attrNameLst>
                                      </p:cBhvr>
                                      <p:to>
                                        <p:strVal val="visible"/>
                                      </p:to>
                                    </p:set>
                                    <p:animEffect transition="in" filter="diamond(i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标题 2"/>
          <p:cNvSpPr>
            <a:spLocks noGrp="1"/>
          </p:cNvSpPr>
          <p:nvPr>
            <p:ph type="title"/>
            <p:custDataLst>
              <p:tags r:id="rId3"/>
            </p:custDataLst>
          </p:nvPr>
        </p:nvSpPr>
        <p:spPr>
          <a:xfrm>
            <a:off x="267713" y="214220"/>
            <a:ext cx="11515730" cy="478155"/>
          </a:xfrm>
        </p:spPr>
        <p:txBody>
          <a:bodyPr/>
          <a:lstStyle/>
          <a:p>
            <a:r>
              <a:rPr lang="zh-CN" altLang="en-US" sz="2800" b="1">
                <a:latin typeface="微软雅黑" panose="020b0503020204020204" pitchFamily="34" charset="-122"/>
                <a:ea typeface="微软雅黑" panose="020b0503020204020204" pitchFamily="34" charset="-122"/>
                <a:cs typeface="微软雅黑" panose="020b0503020204020204" pitchFamily="34" charset="-122"/>
              </a:rPr>
              <a:t>6.公民的政治参与</a:t>
            </a:r>
            <a:endParaRPr lang="zh-CN" altLang="en-US" sz="2800" b="1">
              <a:latin typeface="微软雅黑" panose="020b0503020204020204" pitchFamily="34" charset="-122"/>
              <a:ea typeface="微软雅黑" panose="020b0503020204020204" pitchFamily="34" charset="-122"/>
              <a:cs typeface="微软雅黑" panose="020b0503020204020204" pitchFamily="34" charset="-122"/>
            </a:endParaRPr>
          </a:p>
        </p:txBody>
      </p:sp>
      <p:graphicFrame>
        <p:nvGraphicFramePr>
          <p:cNvPr id="4" name="表格 3"/>
          <p:cNvGraphicFramePr>
            <a:graphicFrameLocks noGrp="1"/>
          </p:cNvGraphicFramePr>
          <p:nvPr>
            <p:custDataLst>
              <p:tags r:id="rId4"/>
            </p:custDataLst>
          </p:nvPr>
        </p:nvGraphicFramePr>
        <p:xfrm>
          <a:off x="267970" y="818515"/>
          <a:ext cx="11711305" cy="5903595"/>
        </p:xfrm>
        <a:graphic>
          <a:graphicData uri="http://schemas.openxmlformats.org/drawingml/2006/table">
            <a:tbl>
              <a:tblPr firstRow="1" bandRow="1">
                <a:tableStyleId>{5940675A-B579-460E-94D1-54222C63F5DA}</a:tableStyleId>
              </a:tblPr>
              <a:tblGrid>
                <a:gridCol w="755650"/>
                <a:gridCol w="10955655"/>
              </a:tblGrid>
              <a:tr h="1156335">
                <a:tc>
                  <a:txBody>
                    <a:bodyPr vert="horz" wrap="square"/>
                    <a:lstStyle/>
                    <a:p>
                      <a:pPr indent="0" algn="ctr"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内容</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依法行使政治权利、履行政治义务;参与社会公共管理活动;参与社会主义民主政治建设;关注我国在国际社会中的地位和作用。</a:t>
                      </a:r>
                      <a:endParaRPr lang="en-US"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r h="2890520">
                <a:tc>
                  <a:txBody>
                    <a:bodyPr vert="horz" wrap="square"/>
                    <a:lstStyle/>
                    <a:p>
                      <a:pPr indent="0" algn="ctr"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原因</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①根本原因:我国是人民民主专政的社会主义国家,人民民主专政的本质是人民当家作主。②公民与国家的关系:国家通过宪法规定了公民享有的政治权利和自由以及必须履行的政治义务。③公民的政治权利与义务:公民依法享有选举权和被选举权、政治自由和监督权;公民应履行维护国家统一和民族团结,遵守宪法和法律,维护国家安全、荣誉和利益,服兵役和参加民兵组织的政治义务。</a:t>
                      </a:r>
                      <a:endParaRPr lang="en-US"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r h="1856740">
                <a:tc>
                  <a:txBody>
                    <a:bodyPr vert="horz" wrap="square"/>
                    <a:lstStyle/>
                    <a:p>
                      <a:pPr indent="0" algn="ctr"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意义</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有利于提高公民的政治素养和政治参与能力,维护人民当家作主的地位;有利于保障公民的知情权、参与权、表达权和监督权;有利于维护广大人民的根本利益;有利于发展社会主义民主政治,建设社会主义政治文明。</a:t>
                      </a:r>
                      <a:endParaRPr lang="en-US"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bl>
          </a:graphicData>
        </a:graphic>
      </p:graphicFrame>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11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标题 2"/>
          <p:cNvSpPr>
            <a:spLocks noGrp="1"/>
          </p:cNvSpPr>
          <p:nvPr>
            <p:ph type="title"/>
            <p:custDataLst>
              <p:tags r:id="rId3"/>
            </p:custDataLst>
          </p:nvPr>
        </p:nvSpPr>
        <p:spPr>
          <a:xfrm>
            <a:off x="267713" y="108175"/>
            <a:ext cx="11515730" cy="445135"/>
          </a:xfrm>
        </p:spPr>
        <p:txBody>
          <a:bodyPr/>
          <a:lstStyle/>
          <a:p>
            <a:pPr marL="609600" indent="-609600" algn="l">
              <a:spcBef>
                <a:spcPct val="0"/>
              </a:spcBef>
              <a:spcAft>
                <a:spcPct val="0"/>
              </a:spcAft>
              <a:buClrTx/>
              <a:buSzTx/>
              <a:buNone/>
            </a:pPr>
            <a:r>
              <a:rPr sz="2400" b="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有序政治参与</a:t>
            </a:r>
            <a:endParaRPr sz="2400" b="0">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 name="文本框 1"/>
          <p:cNvSpPr txBox="1"/>
          <p:nvPr>
            <p:custDataLst>
              <p:tags r:id="rId4"/>
            </p:custDataLst>
          </p:nvPr>
        </p:nvSpPr>
        <p:spPr>
          <a:xfrm>
            <a:off x="121285" y="553085"/>
            <a:ext cx="11949430" cy="6287770"/>
          </a:xfrm>
          <a:prstGeom prst="rect">
            <a:avLst/>
          </a:prstGeom>
          <a:noFill/>
        </p:spPr>
        <p:txBody>
          <a:bodyPr wrap="square" rtlCol="0" anchor="t">
            <a:spAutoFit/>
          </a:bodyPr>
          <a:lstStyle/>
          <a:p>
            <a:pPr marL="609600" indent="-609600">
              <a:lnSpc>
                <a:spcPct val="105000"/>
              </a:lnSpc>
              <a:spcBef>
                <a:spcPct val="0"/>
              </a:spcBef>
              <a:spcAft>
                <a:spcPct val="0"/>
              </a:spcAft>
              <a:buNone/>
            </a:pPr>
            <a:r>
              <a:rPr sz="2400" spc="200">
                <a:solidFill>
                  <a:schemeClr val="tx1">
                    <a:lumMod val="85000"/>
                    <a:lumOff val="15000"/>
                  </a:schemeClr>
                </a:solidFill>
                <a:uFillTx/>
                <a:latin typeface="微软雅黑" panose="020b0503020204020204" pitchFamily="34" charset="-122"/>
                <a:ea typeface="微软雅黑" panose="020b0503020204020204" pitchFamily="34" charset="-122"/>
                <a:cs typeface="微软雅黑" panose="020b0503020204020204" pitchFamily="34" charset="-122"/>
                <a:sym typeface="+mn-ea"/>
              </a:rPr>
              <a:t>1、是什么？（区别：三个是否）</a:t>
            </a:r>
            <a:endParaRPr sz="2400" spc="200">
              <a:solidFill>
                <a:schemeClr val="tx1">
                  <a:lumMod val="85000"/>
                  <a:lumOff val="15000"/>
                </a:schemeClr>
              </a:solidFill>
              <a:uFillTx/>
              <a:latin typeface="微软雅黑" panose="020b0503020204020204" pitchFamily="34" charset="-122"/>
              <a:ea typeface="微软雅黑" panose="020b0503020204020204" pitchFamily="34" charset="-122"/>
              <a:cs typeface="微软雅黑" panose="020b0503020204020204" pitchFamily="34" charset="-122"/>
            </a:endParaRPr>
          </a:p>
          <a:p>
            <a:pPr marL="609600" indent="-609600">
              <a:lnSpc>
                <a:spcPct val="105000"/>
              </a:lnSpc>
              <a:spcBef>
                <a:spcPct val="0"/>
              </a:spcBef>
              <a:spcAft>
                <a:spcPct val="0"/>
              </a:spcAft>
              <a:buNone/>
            </a:pPr>
            <a:r>
              <a:rPr sz="2400" spc="200">
                <a:solidFill>
                  <a:schemeClr val="tx1">
                    <a:lumMod val="85000"/>
                    <a:lumOff val="15000"/>
                  </a:schemeClr>
                </a:solidFill>
                <a:uFillTx/>
                <a:latin typeface="微软雅黑" panose="020b0503020204020204" pitchFamily="34" charset="-122"/>
                <a:ea typeface="微软雅黑" panose="020b0503020204020204" pitchFamily="34" charset="-122"/>
                <a:cs typeface="微软雅黑" panose="020b0503020204020204" pitchFamily="34" charset="-122"/>
                <a:sym typeface="+mn-ea"/>
              </a:rPr>
              <a:t>2、为什么？为什么要有序的政治参与？</a:t>
            </a:r>
            <a:endParaRPr sz="2400" spc="200">
              <a:solidFill>
                <a:schemeClr val="tx1">
                  <a:lumMod val="85000"/>
                  <a:lumOff val="15000"/>
                </a:schemeClr>
              </a:solidFill>
              <a:uFillTx/>
              <a:latin typeface="微软雅黑" panose="020b0503020204020204" pitchFamily="34" charset="-122"/>
              <a:ea typeface="微软雅黑" panose="020b0503020204020204" pitchFamily="34" charset="-122"/>
              <a:cs typeface="微软雅黑" panose="020b0503020204020204" pitchFamily="34" charset="-122"/>
            </a:endParaRPr>
          </a:p>
          <a:p>
            <a:pPr marL="609600" indent="-609600">
              <a:lnSpc>
                <a:spcPct val="105000"/>
              </a:lnSpc>
              <a:spcBef>
                <a:spcPct val="0"/>
              </a:spcBef>
              <a:spcAft>
                <a:spcPct val="0"/>
              </a:spcAft>
              <a:buNone/>
            </a:pPr>
            <a:r>
              <a:rPr sz="2400" spc="200">
                <a:solidFill>
                  <a:schemeClr val="tx1">
                    <a:lumMod val="85000"/>
                    <a:lumOff val="15000"/>
                  </a:schemeClr>
                </a:solidFill>
                <a:uFillTx/>
                <a:latin typeface="微软雅黑" panose="020b0503020204020204" pitchFamily="34" charset="-122"/>
                <a:ea typeface="微软雅黑" panose="020b0503020204020204" pitchFamily="34" charset="-122"/>
                <a:cs typeface="微软雅黑" panose="020b0503020204020204" pitchFamily="34" charset="-122"/>
                <a:sym typeface="+mn-ea"/>
              </a:rPr>
              <a:t>（1）我国是人民民主专政的社会主义国家，本质是人民当家作主。这要求公民有</a:t>
            </a:r>
            <a:endParaRPr sz="2400" spc="200">
              <a:solidFill>
                <a:schemeClr val="tx1">
                  <a:lumMod val="85000"/>
                  <a:lumOff val="15000"/>
                </a:schemeClr>
              </a:solidFill>
              <a:uFillTx/>
              <a:latin typeface="微软雅黑" panose="020b0503020204020204" pitchFamily="34" charset="-122"/>
              <a:ea typeface="微软雅黑" panose="020b0503020204020204" pitchFamily="34" charset="-122"/>
              <a:cs typeface="微软雅黑" panose="020b0503020204020204" pitchFamily="34" charset="-122"/>
              <a:sym typeface="+mn-ea"/>
            </a:endParaRPr>
          </a:p>
          <a:p>
            <a:pPr marL="609600" indent="-609600">
              <a:lnSpc>
                <a:spcPct val="105000"/>
              </a:lnSpc>
              <a:spcBef>
                <a:spcPct val="0"/>
              </a:spcBef>
              <a:spcAft>
                <a:spcPct val="0"/>
              </a:spcAft>
              <a:buNone/>
            </a:pPr>
            <a:r>
              <a:rPr sz="2400" spc="200">
                <a:solidFill>
                  <a:schemeClr val="tx1">
                    <a:lumMod val="85000"/>
                    <a:lumOff val="15000"/>
                  </a:schemeClr>
                </a:solidFill>
                <a:uFillTx/>
                <a:latin typeface="微软雅黑" panose="020b0503020204020204" pitchFamily="34" charset="-122"/>
                <a:ea typeface="微软雅黑" panose="020b0503020204020204" pitchFamily="34" charset="-122"/>
                <a:cs typeface="微软雅黑" panose="020b0503020204020204" pitchFamily="34" charset="-122"/>
                <a:sym typeface="+mn-ea"/>
              </a:rPr>
              <a:t>序政治参与，实现人民民主的广泛性</a:t>
            </a:r>
            <a:r>
              <a:rPr lang="zh-CN" sz="2400" spc="200">
                <a:solidFill>
                  <a:schemeClr val="tx1">
                    <a:lumMod val="85000"/>
                    <a:lumOff val="15000"/>
                  </a:schemeClr>
                </a:solidFill>
                <a:uFillTx/>
                <a:latin typeface="微软雅黑" panose="020b0503020204020204" pitchFamily="34" charset="-122"/>
                <a:ea typeface="微软雅黑" panose="020b0503020204020204" pitchFamily="34" charset="-122"/>
                <a:cs typeface="微软雅黑" panose="020b0503020204020204" pitchFamily="34" charset="-122"/>
                <a:sym typeface="+mn-ea"/>
              </a:rPr>
              <a:t>、</a:t>
            </a:r>
            <a:r>
              <a:rPr sz="2400" spc="200">
                <a:solidFill>
                  <a:schemeClr val="tx1">
                    <a:lumMod val="85000"/>
                    <a:lumOff val="15000"/>
                  </a:schemeClr>
                </a:solidFill>
                <a:uFillTx/>
                <a:latin typeface="微软雅黑" panose="020b0503020204020204" pitchFamily="34" charset="-122"/>
                <a:ea typeface="微软雅黑" panose="020b0503020204020204" pitchFamily="34" charset="-122"/>
                <a:cs typeface="微软雅黑" panose="020b0503020204020204" pitchFamily="34" charset="-122"/>
                <a:sym typeface="+mn-ea"/>
              </a:rPr>
              <a:t>真实性</a:t>
            </a:r>
            <a:r>
              <a:rPr lang="zh-CN" sz="2400" spc="200">
                <a:solidFill>
                  <a:schemeClr val="tx1">
                    <a:lumMod val="85000"/>
                    <a:lumOff val="15000"/>
                  </a:schemeClr>
                </a:solidFill>
                <a:uFillTx/>
                <a:latin typeface="微软雅黑" panose="020b0503020204020204" pitchFamily="34" charset="-122"/>
                <a:ea typeface="微软雅黑" panose="020b0503020204020204" pitchFamily="34" charset="-122"/>
                <a:cs typeface="微软雅黑" panose="020b0503020204020204" pitchFamily="34" charset="-122"/>
                <a:sym typeface="+mn-ea"/>
              </a:rPr>
              <a:t>和管用性</a:t>
            </a:r>
            <a:r>
              <a:rPr sz="2400" spc="200">
                <a:solidFill>
                  <a:schemeClr val="tx1">
                    <a:lumMod val="85000"/>
                    <a:lumOff val="15000"/>
                  </a:schemeClr>
                </a:solidFill>
                <a:uFillTx/>
                <a:latin typeface="微软雅黑" panose="020b0503020204020204" pitchFamily="34" charset="-122"/>
                <a:ea typeface="微软雅黑" panose="020b0503020204020204" pitchFamily="34" charset="-122"/>
                <a:cs typeface="微软雅黑" panose="020b0503020204020204" pitchFamily="34" charset="-122"/>
                <a:sym typeface="+mn-ea"/>
              </a:rPr>
              <a:t>，保障人权，维护人民根</a:t>
            </a:r>
            <a:endParaRPr sz="2400" spc="200">
              <a:solidFill>
                <a:schemeClr val="tx1">
                  <a:lumMod val="85000"/>
                  <a:lumOff val="15000"/>
                </a:schemeClr>
              </a:solidFill>
              <a:uFillTx/>
              <a:latin typeface="微软雅黑" panose="020b0503020204020204" pitchFamily="34" charset="-122"/>
              <a:ea typeface="微软雅黑" panose="020b0503020204020204" pitchFamily="34" charset="-122"/>
              <a:cs typeface="微软雅黑" panose="020b0503020204020204" pitchFamily="34" charset="-122"/>
              <a:sym typeface="+mn-ea"/>
            </a:endParaRPr>
          </a:p>
          <a:p>
            <a:pPr marL="609600" indent="-609600">
              <a:lnSpc>
                <a:spcPct val="105000"/>
              </a:lnSpc>
              <a:spcBef>
                <a:spcPct val="0"/>
              </a:spcBef>
              <a:spcAft>
                <a:spcPct val="0"/>
              </a:spcAft>
              <a:buNone/>
            </a:pPr>
            <a:r>
              <a:rPr sz="2400" spc="200">
                <a:solidFill>
                  <a:schemeClr val="tx1">
                    <a:lumMod val="85000"/>
                    <a:lumOff val="15000"/>
                  </a:schemeClr>
                </a:solidFill>
                <a:uFillTx/>
                <a:latin typeface="微软雅黑" panose="020b0503020204020204" pitchFamily="34" charset="-122"/>
                <a:ea typeface="微软雅黑" panose="020b0503020204020204" pitchFamily="34" charset="-122"/>
                <a:cs typeface="微软雅黑" panose="020b0503020204020204" pitchFamily="34" charset="-122"/>
                <a:sym typeface="+mn-ea"/>
              </a:rPr>
              <a:t>本利益</a:t>
            </a:r>
            <a:endParaRPr sz="2400" spc="200">
              <a:solidFill>
                <a:schemeClr val="tx1">
                  <a:lumMod val="85000"/>
                  <a:lumOff val="15000"/>
                </a:schemeClr>
              </a:solidFill>
              <a:uFillTx/>
              <a:latin typeface="微软雅黑" panose="020b0503020204020204" pitchFamily="34" charset="-122"/>
              <a:ea typeface="微软雅黑" panose="020b0503020204020204" pitchFamily="34" charset="-122"/>
              <a:cs typeface="微软雅黑" panose="020b0503020204020204" pitchFamily="34" charset="-122"/>
            </a:endParaRPr>
          </a:p>
          <a:p>
            <a:pPr marL="609600" indent="-609600">
              <a:lnSpc>
                <a:spcPct val="105000"/>
              </a:lnSpc>
              <a:spcBef>
                <a:spcPct val="0"/>
              </a:spcBef>
              <a:spcAft>
                <a:spcPct val="0"/>
              </a:spcAft>
              <a:buNone/>
            </a:pPr>
            <a:r>
              <a:rPr sz="2400" spc="200">
                <a:solidFill>
                  <a:schemeClr val="tx1">
                    <a:lumMod val="85000"/>
                    <a:lumOff val="15000"/>
                  </a:schemeClr>
                </a:solidFill>
                <a:uFillTx/>
                <a:latin typeface="微软雅黑" panose="020b0503020204020204" pitchFamily="34" charset="-122"/>
                <a:ea typeface="微软雅黑" panose="020b0503020204020204" pitchFamily="34" charset="-122"/>
                <a:cs typeface="微软雅黑" panose="020b0503020204020204" pitchFamily="34" charset="-122"/>
                <a:sym typeface="+mn-ea"/>
              </a:rPr>
              <a:t>（2）能否有序政治参与，决定我们能否真正的享受民主生活，也是对我们政治素</a:t>
            </a:r>
            <a:endParaRPr sz="2400" spc="200">
              <a:solidFill>
                <a:schemeClr val="tx1">
                  <a:lumMod val="85000"/>
                  <a:lumOff val="15000"/>
                </a:schemeClr>
              </a:solidFill>
              <a:uFillTx/>
              <a:latin typeface="微软雅黑" panose="020b0503020204020204" pitchFamily="34" charset="-122"/>
              <a:ea typeface="微软雅黑" panose="020b0503020204020204" pitchFamily="34" charset="-122"/>
              <a:cs typeface="微软雅黑" panose="020b0503020204020204" pitchFamily="34" charset="-122"/>
              <a:sym typeface="+mn-ea"/>
            </a:endParaRPr>
          </a:p>
          <a:p>
            <a:pPr marL="609600" indent="-609600">
              <a:lnSpc>
                <a:spcPct val="105000"/>
              </a:lnSpc>
              <a:spcBef>
                <a:spcPct val="0"/>
              </a:spcBef>
              <a:spcAft>
                <a:spcPct val="0"/>
              </a:spcAft>
              <a:buNone/>
            </a:pPr>
            <a:r>
              <a:rPr sz="2400" spc="200">
                <a:solidFill>
                  <a:schemeClr val="tx1">
                    <a:lumMod val="85000"/>
                    <a:lumOff val="15000"/>
                  </a:schemeClr>
                </a:solidFill>
                <a:uFillTx/>
                <a:latin typeface="微软雅黑" panose="020b0503020204020204" pitchFamily="34" charset="-122"/>
                <a:ea typeface="微软雅黑" panose="020b0503020204020204" pitchFamily="34" charset="-122"/>
                <a:cs typeface="微软雅黑" panose="020b0503020204020204" pitchFamily="34" charset="-122"/>
                <a:sym typeface="+mn-ea"/>
              </a:rPr>
              <a:t>养的检验。有序政治参与是发展和完善社会主义民主政治的要求。</a:t>
            </a:r>
            <a:endParaRPr sz="2400" spc="200">
              <a:solidFill>
                <a:schemeClr val="tx1">
                  <a:lumMod val="85000"/>
                  <a:lumOff val="15000"/>
                </a:schemeClr>
              </a:solidFill>
              <a:uFillTx/>
              <a:latin typeface="微软雅黑" panose="020b0503020204020204" pitchFamily="34" charset="-122"/>
              <a:ea typeface="微软雅黑" panose="020b0503020204020204" pitchFamily="34" charset="-122"/>
              <a:cs typeface="微软雅黑" panose="020b0503020204020204" pitchFamily="34" charset="-122"/>
            </a:endParaRPr>
          </a:p>
          <a:p>
            <a:pPr marL="609600" indent="-609600">
              <a:lnSpc>
                <a:spcPct val="105000"/>
              </a:lnSpc>
              <a:spcBef>
                <a:spcPct val="0"/>
              </a:spcBef>
              <a:spcAft>
                <a:spcPct val="0"/>
              </a:spcAft>
              <a:buNone/>
            </a:pPr>
            <a:r>
              <a:rPr sz="2400" spc="200">
                <a:solidFill>
                  <a:schemeClr val="tx1">
                    <a:lumMod val="85000"/>
                    <a:lumOff val="15000"/>
                  </a:schemeClr>
                </a:solidFill>
                <a:uFillTx/>
                <a:latin typeface="微软雅黑" panose="020b0503020204020204" pitchFamily="34" charset="-122"/>
                <a:ea typeface="微软雅黑" panose="020b0503020204020204" pitchFamily="34" charset="-122"/>
                <a:cs typeface="微软雅黑" panose="020b0503020204020204" pitchFamily="34" charset="-122"/>
                <a:sym typeface="+mn-ea"/>
              </a:rPr>
              <a:t>（3）有序的政治参与可以使公民准确的表达自己的意愿，维护自己的合法权益，</a:t>
            </a:r>
            <a:endParaRPr sz="2400" spc="200">
              <a:solidFill>
                <a:schemeClr val="tx1">
                  <a:lumMod val="85000"/>
                  <a:lumOff val="15000"/>
                </a:schemeClr>
              </a:solidFill>
              <a:uFillTx/>
              <a:latin typeface="微软雅黑" panose="020b0503020204020204" pitchFamily="34" charset="-122"/>
              <a:ea typeface="微软雅黑" panose="020b0503020204020204" pitchFamily="34" charset="-122"/>
              <a:cs typeface="微软雅黑" panose="020b0503020204020204" pitchFamily="34" charset="-122"/>
              <a:sym typeface="+mn-ea"/>
            </a:endParaRPr>
          </a:p>
          <a:p>
            <a:pPr marL="609600" indent="-609600">
              <a:lnSpc>
                <a:spcPct val="105000"/>
              </a:lnSpc>
              <a:spcBef>
                <a:spcPct val="0"/>
              </a:spcBef>
              <a:spcAft>
                <a:spcPct val="0"/>
              </a:spcAft>
              <a:buNone/>
            </a:pPr>
            <a:r>
              <a:rPr sz="2400" spc="200">
                <a:solidFill>
                  <a:schemeClr val="tx1">
                    <a:lumMod val="85000"/>
                    <a:lumOff val="15000"/>
                  </a:schemeClr>
                </a:solidFill>
                <a:uFillTx/>
                <a:latin typeface="微软雅黑" panose="020b0503020204020204" pitchFamily="34" charset="-122"/>
                <a:ea typeface="微软雅黑" panose="020b0503020204020204" pitchFamily="34" charset="-122"/>
                <a:cs typeface="微软雅黑" panose="020b0503020204020204" pitchFamily="34" charset="-122"/>
                <a:sym typeface="+mn-ea"/>
              </a:rPr>
              <a:t>不断提高自的政治素养和政治参与能力。</a:t>
            </a:r>
            <a:endParaRPr sz="2400" spc="200">
              <a:solidFill>
                <a:schemeClr val="tx1">
                  <a:lumMod val="85000"/>
                  <a:lumOff val="15000"/>
                </a:schemeClr>
              </a:solidFill>
              <a:uFillTx/>
              <a:latin typeface="微软雅黑" panose="020b0503020204020204" pitchFamily="34" charset="-122"/>
              <a:ea typeface="微软雅黑" panose="020b0503020204020204" pitchFamily="34" charset="-122"/>
              <a:cs typeface="微软雅黑" panose="020b0503020204020204" pitchFamily="34" charset="-122"/>
            </a:endParaRPr>
          </a:p>
          <a:p>
            <a:pPr marL="609600" indent="-609600">
              <a:lnSpc>
                <a:spcPct val="105000"/>
              </a:lnSpc>
              <a:spcBef>
                <a:spcPct val="0"/>
              </a:spcBef>
              <a:spcAft>
                <a:spcPct val="0"/>
              </a:spcAft>
              <a:buNone/>
            </a:pPr>
            <a:r>
              <a:rPr sz="2400" spc="200">
                <a:solidFill>
                  <a:schemeClr val="tx1">
                    <a:lumMod val="85000"/>
                    <a:lumOff val="15000"/>
                  </a:schemeClr>
                </a:solidFill>
                <a:uFillTx/>
                <a:latin typeface="微软雅黑" panose="020b0503020204020204" pitchFamily="34" charset="-122"/>
                <a:ea typeface="微软雅黑" panose="020b0503020204020204" pitchFamily="34" charset="-122"/>
                <a:cs typeface="微软雅黑" panose="020b0503020204020204" pitchFamily="34" charset="-122"/>
                <a:sym typeface="+mn-ea"/>
              </a:rPr>
              <a:t>（4）有序的政治参与，可以不断改善公共管理，创建文明祥和新社区；可以促进</a:t>
            </a:r>
            <a:endParaRPr sz="2400" spc="200">
              <a:solidFill>
                <a:schemeClr val="tx1">
                  <a:lumMod val="85000"/>
                  <a:lumOff val="15000"/>
                </a:schemeClr>
              </a:solidFill>
              <a:uFillTx/>
              <a:latin typeface="微软雅黑" panose="020b0503020204020204" pitchFamily="34" charset="-122"/>
              <a:ea typeface="微软雅黑" panose="020b0503020204020204" pitchFamily="34" charset="-122"/>
              <a:cs typeface="微软雅黑" panose="020b0503020204020204" pitchFamily="34" charset="-122"/>
              <a:sym typeface="+mn-ea"/>
            </a:endParaRPr>
          </a:p>
          <a:p>
            <a:pPr marL="609600" indent="-609600">
              <a:lnSpc>
                <a:spcPct val="105000"/>
              </a:lnSpc>
              <a:spcBef>
                <a:spcPct val="0"/>
              </a:spcBef>
              <a:spcAft>
                <a:spcPct val="0"/>
              </a:spcAft>
              <a:buNone/>
            </a:pPr>
            <a:r>
              <a:rPr sz="2400" spc="200">
                <a:solidFill>
                  <a:schemeClr val="tx1">
                    <a:lumMod val="85000"/>
                    <a:lumOff val="15000"/>
                  </a:schemeClr>
                </a:solidFill>
                <a:uFillTx/>
                <a:latin typeface="微软雅黑" panose="020b0503020204020204" pitchFamily="34" charset="-122"/>
                <a:ea typeface="微软雅黑" panose="020b0503020204020204" pitchFamily="34" charset="-122"/>
                <a:cs typeface="微软雅黑" panose="020b0503020204020204" pitchFamily="34" charset="-122"/>
                <a:sym typeface="+mn-ea"/>
              </a:rPr>
              <a:t>政府廉政建设等。</a:t>
            </a:r>
            <a:endParaRPr sz="2400" spc="200">
              <a:solidFill>
                <a:schemeClr val="tx1">
                  <a:lumMod val="85000"/>
                  <a:lumOff val="15000"/>
                </a:schemeClr>
              </a:solidFill>
              <a:uFillTx/>
              <a:latin typeface="微软雅黑" panose="020b0503020204020204" pitchFamily="34" charset="-122"/>
              <a:ea typeface="微软雅黑" panose="020b0503020204020204" pitchFamily="34" charset="-122"/>
              <a:cs typeface="微软雅黑" panose="020b0503020204020204" pitchFamily="34" charset="-122"/>
            </a:endParaRPr>
          </a:p>
          <a:p>
            <a:pPr marL="609600" indent="-609600">
              <a:lnSpc>
                <a:spcPct val="105000"/>
              </a:lnSpc>
              <a:spcBef>
                <a:spcPct val="0"/>
              </a:spcBef>
              <a:spcAft>
                <a:spcPct val="0"/>
              </a:spcAft>
              <a:buNone/>
            </a:pPr>
            <a:r>
              <a:rPr sz="2400" spc="200">
                <a:solidFill>
                  <a:schemeClr val="tx1">
                    <a:lumMod val="85000"/>
                    <a:lumOff val="15000"/>
                  </a:schemeClr>
                </a:solidFill>
                <a:uFillTx/>
                <a:latin typeface="微软雅黑" panose="020b0503020204020204" pitchFamily="34" charset="-122"/>
                <a:ea typeface="微软雅黑" panose="020b0503020204020204" pitchFamily="34" charset="-122"/>
                <a:cs typeface="微软雅黑" panose="020b0503020204020204" pitchFamily="34" charset="-122"/>
                <a:sym typeface="+mn-ea"/>
              </a:rPr>
              <a:t>（5）依法有序扩大公民的政治参与，是实现全面建设小康社会奋斗目标的新要求。</a:t>
            </a:r>
            <a:endParaRPr sz="2400" spc="200">
              <a:solidFill>
                <a:schemeClr val="tx1">
                  <a:lumMod val="85000"/>
                  <a:lumOff val="15000"/>
                </a:schemeClr>
              </a:solidFill>
              <a:uFillTx/>
              <a:latin typeface="微软雅黑" panose="020b0503020204020204" pitchFamily="34" charset="-122"/>
              <a:ea typeface="微软雅黑" panose="020b0503020204020204" pitchFamily="34" charset="-122"/>
              <a:cs typeface="微软雅黑" panose="020b0503020204020204" pitchFamily="34" charset="-122"/>
            </a:endParaRPr>
          </a:p>
          <a:p>
            <a:pPr marL="609600" indent="-609600">
              <a:lnSpc>
                <a:spcPct val="105000"/>
              </a:lnSpc>
              <a:spcBef>
                <a:spcPct val="0"/>
              </a:spcBef>
              <a:spcAft>
                <a:spcPct val="0"/>
              </a:spcAft>
              <a:buNone/>
            </a:pPr>
            <a:r>
              <a:rPr sz="2400" spc="200">
                <a:solidFill>
                  <a:schemeClr val="tx1">
                    <a:lumMod val="85000"/>
                    <a:lumOff val="15000"/>
                  </a:schemeClr>
                </a:solidFill>
                <a:uFillTx/>
                <a:latin typeface="微软雅黑" panose="020b0503020204020204" pitchFamily="34" charset="-122"/>
                <a:ea typeface="微软雅黑" panose="020b0503020204020204" pitchFamily="34" charset="-122"/>
                <a:cs typeface="微软雅黑" panose="020b0503020204020204" pitchFamily="34" charset="-122"/>
                <a:sym typeface="+mn-ea"/>
              </a:rPr>
              <a:t>3、怎样做到有序的政治参与？</a:t>
            </a:r>
            <a:endParaRPr sz="2400" spc="200">
              <a:solidFill>
                <a:schemeClr val="tx1">
                  <a:lumMod val="85000"/>
                  <a:lumOff val="15000"/>
                </a:schemeClr>
              </a:solidFill>
              <a:uFillTx/>
              <a:latin typeface="微软雅黑" panose="020b0503020204020204" pitchFamily="34" charset="-122"/>
              <a:ea typeface="微软雅黑" panose="020b0503020204020204" pitchFamily="34" charset="-122"/>
              <a:cs typeface="微软雅黑" panose="020b0503020204020204" pitchFamily="34" charset="-122"/>
            </a:endParaRPr>
          </a:p>
          <a:p>
            <a:pPr marL="609600" indent="-609600">
              <a:lnSpc>
                <a:spcPct val="105000"/>
              </a:lnSpc>
              <a:spcBef>
                <a:spcPct val="0"/>
              </a:spcBef>
              <a:spcAft>
                <a:spcPct val="0"/>
              </a:spcAft>
              <a:buNone/>
            </a:pPr>
            <a:r>
              <a:rPr sz="2400" spc="200">
                <a:solidFill>
                  <a:schemeClr val="tx1">
                    <a:lumMod val="85000"/>
                    <a:lumOff val="15000"/>
                  </a:schemeClr>
                </a:solidFill>
                <a:uFillTx/>
                <a:latin typeface="微软雅黑" panose="020b0503020204020204" pitchFamily="34" charset="-122"/>
                <a:ea typeface="微软雅黑" panose="020b0503020204020204" pitchFamily="34" charset="-122"/>
                <a:cs typeface="微软雅黑" panose="020b0503020204020204" pitchFamily="34" charset="-122"/>
                <a:sym typeface="+mn-ea"/>
              </a:rPr>
              <a:t>①坚持党的领导，遵循宪法和法律的规定</a:t>
            </a:r>
            <a:endParaRPr sz="2400" spc="200">
              <a:solidFill>
                <a:schemeClr val="tx1">
                  <a:lumMod val="85000"/>
                  <a:lumOff val="15000"/>
                </a:schemeClr>
              </a:solidFill>
              <a:uFillTx/>
              <a:latin typeface="微软雅黑" panose="020b0503020204020204" pitchFamily="34" charset="-122"/>
              <a:ea typeface="微软雅黑" panose="020b0503020204020204" pitchFamily="34" charset="-122"/>
              <a:cs typeface="微软雅黑" panose="020b0503020204020204" pitchFamily="34" charset="-122"/>
            </a:endParaRPr>
          </a:p>
          <a:p>
            <a:pPr marL="609600" indent="-609600">
              <a:lnSpc>
                <a:spcPct val="105000"/>
              </a:lnSpc>
              <a:spcBef>
                <a:spcPct val="0"/>
              </a:spcBef>
              <a:spcAft>
                <a:spcPct val="0"/>
              </a:spcAft>
              <a:buNone/>
            </a:pPr>
            <a:r>
              <a:rPr sz="2400" spc="200">
                <a:solidFill>
                  <a:schemeClr val="tx1">
                    <a:lumMod val="85000"/>
                    <a:lumOff val="15000"/>
                  </a:schemeClr>
                </a:solidFill>
                <a:uFillTx/>
                <a:latin typeface="微软雅黑" panose="020b0503020204020204" pitchFamily="34" charset="-122"/>
                <a:ea typeface="微软雅黑" panose="020b0503020204020204" pitchFamily="34" charset="-122"/>
                <a:cs typeface="微软雅黑" panose="020b0503020204020204" pitchFamily="34" charset="-122"/>
                <a:sym typeface="+mn-ea"/>
              </a:rPr>
              <a:t>②依法行使政治权利、履行政治性义务；正确处理权利和义务的关</a:t>
            </a:r>
            <a:endParaRPr sz="2400" spc="200">
              <a:solidFill>
                <a:schemeClr val="tx1">
                  <a:lumMod val="85000"/>
                  <a:lumOff val="15000"/>
                </a:schemeClr>
              </a:solidFill>
              <a:uFillTx/>
              <a:latin typeface="微软雅黑" panose="020b0503020204020204" pitchFamily="34" charset="-122"/>
              <a:ea typeface="微软雅黑" panose="020b0503020204020204" pitchFamily="34" charset="-122"/>
              <a:cs typeface="微软雅黑" panose="020b0503020204020204" pitchFamily="34" charset="-122"/>
            </a:endParaRPr>
          </a:p>
          <a:p>
            <a:pPr marL="609600" indent="-609600">
              <a:lnSpc>
                <a:spcPct val="105000"/>
              </a:lnSpc>
              <a:spcBef>
                <a:spcPct val="0"/>
              </a:spcBef>
              <a:spcAft>
                <a:spcPct val="0"/>
              </a:spcAft>
              <a:buNone/>
            </a:pPr>
            <a:r>
              <a:rPr sz="2400" spc="200">
                <a:solidFill>
                  <a:schemeClr val="tx1">
                    <a:lumMod val="85000"/>
                    <a:lumOff val="15000"/>
                  </a:schemeClr>
                </a:solidFill>
                <a:uFillTx/>
                <a:latin typeface="微软雅黑" panose="020b0503020204020204" pitchFamily="34" charset="-122"/>
                <a:ea typeface="微软雅黑" panose="020b0503020204020204" pitchFamily="34" charset="-122"/>
                <a:cs typeface="微软雅黑" panose="020b0503020204020204" pitchFamily="34" charset="-122"/>
                <a:sym typeface="+mn-ea"/>
              </a:rPr>
              <a:t>系。③不断提高自身政治参与的意识和能力，树立民主法治观念 </a:t>
            </a:r>
            <a:endParaRPr sz="2400" spc="200">
              <a:solidFill>
                <a:schemeClr val="tx1">
                  <a:lumMod val="85000"/>
                  <a:lumOff val="15000"/>
                </a:schemeClr>
              </a:solidFill>
              <a:uFillTx/>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11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 name="文本框 1"/>
          <p:cNvSpPr txBox="1"/>
          <p:nvPr>
            <p:custDataLst>
              <p:tags r:id="rId3"/>
            </p:custDataLst>
          </p:nvPr>
        </p:nvSpPr>
        <p:spPr>
          <a:xfrm>
            <a:off x="121285" y="264795"/>
            <a:ext cx="11949430" cy="6294120"/>
          </a:xfrm>
          <a:prstGeom prst="rect">
            <a:avLst/>
          </a:prstGeom>
          <a:noFill/>
        </p:spPr>
        <p:txBody>
          <a:bodyPr wrap="square" rtlCol="0" anchor="t">
            <a:spAutoFit/>
          </a:bodyPr>
          <a:lstStyle/>
          <a:p>
            <a:pPr marL="609600" indent="-609600">
              <a:lnSpc>
                <a:spcPct val="120000"/>
              </a:lnSpc>
              <a:spcBef>
                <a:spcPct val="0"/>
              </a:spcBef>
              <a:spcAft>
                <a:spcPct val="0"/>
              </a:spcAft>
              <a:buNone/>
            </a:pPr>
            <a:r>
              <a:rPr sz="2400" spc="200">
                <a:solidFill>
                  <a:schemeClr val="tx1">
                    <a:lumMod val="85000"/>
                    <a:lumOff val="15000"/>
                  </a:schemeClr>
                </a:solidFill>
                <a:uFillTx/>
                <a:latin typeface="微软雅黑" panose="020b0503020204020204" pitchFamily="34" charset="-122"/>
                <a:ea typeface="微软雅黑" panose="020b0503020204020204" pitchFamily="34" charset="-122"/>
                <a:cs typeface="微软雅黑" panose="020b0503020204020204" pitchFamily="34" charset="-122"/>
                <a:sym typeface="+mn-ea"/>
              </a:rPr>
              <a:t>1．（2020海南等级考政治试题）阅读材料，回答下列问题。</a:t>
            </a:r>
            <a:endParaRPr sz="2400" spc="200">
              <a:solidFill>
                <a:schemeClr val="tx1">
                  <a:lumMod val="85000"/>
                  <a:lumOff val="15000"/>
                </a:schemeClr>
              </a:solidFill>
              <a:uFillTx/>
              <a:latin typeface="微软雅黑" panose="020b0503020204020204" pitchFamily="34" charset="-122"/>
              <a:ea typeface="微软雅黑" panose="020b0503020204020204" pitchFamily="34" charset="-122"/>
              <a:cs typeface="微软雅黑" panose="020b0503020204020204" pitchFamily="34" charset="-122"/>
              <a:sym typeface="+mn-ea"/>
            </a:endParaRPr>
          </a:p>
          <a:p>
            <a:pPr marL="609600" indent="-609600">
              <a:lnSpc>
                <a:spcPct val="120000"/>
              </a:lnSpc>
              <a:spcBef>
                <a:spcPct val="0"/>
              </a:spcBef>
              <a:spcAft>
                <a:spcPct val="0"/>
              </a:spcAft>
              <a:buNone/>
            </a:pPr>
            <a:r>
              <a:rPr sz="2400" spc="200">
                <a:solidFill>
                  <a:schemeClr val="tx1">
                    <a:lumMod val="85000"/>
                    <a:lumOff val="15000"/>
                  </a:schemeClr>
                </a:solidFill>
                <a:uFillTx/>
                <a:latin typeface="微软雅黑" panose="020b0503020204020204" pitchFamily="34" charset="-122"/>
                <a:ea typeface="微软雅黑" panose="020b0503020204020204" pitchFamily="34" charset="-122"/>
                <a:cs typeface="微软雅黑" panose="020b0503020204020204" pitchFamily="34" charset="-122"/>
                <a:sym typeface="+mn-ea"/>
              </a:rPr>
              <a:t>材料一  </a:t>
            </a:r>
            <a:r>
              <a:rPr sz="2400" b="1" spc="200">
                <a:solidFill>
                  <a:schemeClr val="tx1">
                    <a:lumMod val="85000"/>
                    <a:lumOff val="15000"/>
                  </a:schemeClr>
                </a:solidFill>
                <a:uFillTx/>
                <a:latin typeface="楷体" panose="02010609060101010101" pitchFamily="49" charset="-122"/>
                <a:ea typeface="楷体" panose="02010609060101010101" pitchFamily="49" charset="-122"/>
                <a:cs typeface="楷体" panose="02010609060101010101" pitchFamily="49" charset="-122"/>
                <a:sym typeface="+mn-ea"/>
              </a:rPr>
              <a:t>据统计，截至2020年6月，中国网民人数达2.53亿，网站数共有191.9万个。25岁以下网民占到51%，30岁以下的网民占到70%左右。年轻人成为网民的主体，他们乐于对社会政治、经济、文化方面的话题发表自己的看法。互相网舆情成为社情民意中最活跃的部分。2020年6月，中共中央总书记，国家主席胡锦涛做客人民网与网民在线交流，并表示，“网友们在网上发给我的一些帖子，我会认真地去阅读、去研究”。</a:t>
            </a:r>
            <a:endParaRPr sz="2400" spc="200">
              <a:solidFill>
                <a:schemeClr val="tx1">
                  <a:lumMod val="85000"/>
                  <a:lumOff val="15000"/>
                </a:schemeClr>
              </a:solidFill>
              <a:uFillTx/>
              <a:latin typeface="楷体" panose="02010609060101010101" pitchFamily="49" charset="-122"/>
              <a:ea typeface="楷体" panose="02010609060101010101" pitchFamily="49" charset="-122"/>
              <a:cs typeface="楷体" panose="02010609060101010101" pitchFamily="49" charset="-122"/>
              <a:sym typeface="+mn-ea"/>
            </a:endParaRPr>
          </a:p>
          <a:p>
            <a:pPr marL="609600" indent="-609600">
              <a:lnSpc>
                <a:spcPct val="120000"/>
              </a:lnSpc>
              <a:spcBef>
                <a:spcPct val="0"/>
              </a:spcBef>
              <a:spcAft>
                <a:spcPct val="0"/>
              </a:spcAft>
              <a:buNone/>
            </a:pPr>
            <a:r>
              <a:rPr sz="2400" spc="200">
                <a:solidFill>
                  <a:schemeClr val="tx1">
                    <a:lumMod val="85000"/>
                    <a:lumOff val="15000"/>
                  </a:schemeClr>
                </a:solidFill>
                <a:uFillTx/>
                <a:latin typeface="微软雅黑" panose="020b0503020204020204" pitchFamily="34" charset="-122"/>
                <a:ea typeface="微软雅黑" panose="020b0503020204020204" pitchFamily="34" charset="-122"/>
                <a:cs typeface="微软雅黑" panose="020b0503020204020204" pitchFamily="34" charset="-122"/>
                <a:sym typeface="+mn-ea"/>
              </a:rPr>
              <a:t>材料二  </a:t>
            </a:r>
            <a:r>
              <a:rPr sz="2400" b="1" spc="200">
                <a:solidFill>
                  <a:schemeClr val="tx1">
                    <a:lumMod val="85000"/>
                    <a:lumOff val="15000"/>
                  </a:schemeClr>
                </a:solidFill>
                <a:uFillTx/>
                <a:latin typeface="楷体" panose="02010609060101010101" pitchFamily="49" charset="-122"/>
                <a:ea typeface="楷体" panose="02010609060101010101" pitchFamily="49" charset="-122"/>
                <a:cs typeface="楷体" panose="02010609060101010101" pitchFamily="49" charset="-122"/>
                <a:sym typeface="+mn-ea"/>
              </a:rPr>
              <a:t>近年来中国网络购物市场迅速发展。统计数据显示，2020年网络购物交易规模破千亿元，增速超过130%，网购用户规模达8000万，近三成的网民成为网络购物用户；网络购物占社会消费品零售总额的比重也首次突破1%。对2020年大城市网络购物人群调查显示，上海的网络购物人群占上网总人数的50.4%。上海的网络购物金额达到118亿元，而全部连锁商业的零售总额是1362亿。</a:t>
            </a:r>
            <a:endParaRPr sz="2400" b="1" spc="200">
              <a:solidFill>
                <a:schemeClr val="tx1">
                  <a:lumMod val="85000"/>
                  <a:lumOff val="15000"/>
                </a:schemeClr>
              </a:solidFill>
              <a:uFillTx/>
              <a:latin typeface="楷体" panose="02010609060101010101" pitchFamily="49" charset="-122"/>
              <a:ea typeface="楷体" panose="02010609060101010101" pitchFamily="49" charset="-122"/>
              <a:cs typeface="楷体" panose="02010609060101010101" pitchFamily="49" charset="-122"/>
              <a:sym typeface="+mn-ea"/>
            </a:endParaRPr>
          </a:p>
          <a:p>
            <a:pPr marL="609600" indent="-609600">
              <a:lnSpc>
                <a:spcPct val="120000"/>
              </a:lnSpc>
              <a:spcBef>
                <a:spcPct val="0"/>
              </a:spcBef>
              <a:spcAft>
                <a:spcPct val="0"/>
              </a:spcAft>
              <a:buNone/>
            </a:pPr>
            <a:r>
              <a:rPr sz="2400" spc="200">
                <a:solidFill>
                  <a:schemeClr val="tx1">
                    <a:lumMod val="85000"/>
                    <a:lumOff val="15000"/>
                  </a:schemeClr>
                </a:solidFill>
                <a:uFillTx/>
                <a:latin typeface="微软雅黑" panose="020b0503020204020204" pitchFamily="34" charset="-122"/>
                <a:ea typeface="微软雅黑" panose="020b0503020204020204" pitchFamily="34" charset="-122"/>
                <a:cs typeface="微软雅黑" panose="020b0503020204020204" pitchFamily="34" charset="-122"/>
                <a:sym typeface="+mn-ea"/>
              </a:rPr>
              <a:t>（1）运用所学知识，说明公民应当如何利用网络参与政治生活。 </a:t>
            </a:r>
            <a:endParaRPr sz="2400" spc="200">
              <a:solidFill>
                <a:schemeClr val="tx1">
                  <a:lumMod val="85000"/>
                  <a:lumOff val="15000"/>
                </a:schemeClr>
              </a:solidFill>
              <a:uFillTx/>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11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 name="文本框 1"/>
          <p:cNvSpPr txBox="1"/>
          <p:nvPr>
            <p:custDataLst>
              <p:tags r:id="rId3"/>
            </p:custDataLst>
          </p:nvPr>
        </p:nvSpPr>
        <p:spPr>
          <a:xfrm>
            <a:off x="121285" y="264795"/>
            <a:ext cx="11949430" cy="2784475"/>
          </a:xfrm>
          <a:prstGeom prst="rect">
            <a:avLst/>
          </a:prstGeom>
          <a:noFill/>
        </p:spPr>
        <p:txBody>
          <a:bodyPr wrap="square" rtlCol="0" anchor="t">
            <a:spAutoFit/>
          </a:bodyPr>
          <a:lstStyle/>
          <a:p>
            <a:pPr marL="609600" indent="-609600">
              <a:lnSpc>
                <a:spcPct val="125000"/>
              </a:lnSpc>
              <a:spcBef>
                <a:spcPct val="0"/>
              </a:spcBef>
              <a:spcAft>
                <a:spcPct val="0"/>
              </a:spcAft>
              <a:buNone/>
            </a:pPr>
            <a:r>
              <a:rPr sz="2800" spc="200">
                <a:solidFill>
                  <a:schemeClr val="tx1">
                    <a:lumMod val="85000"/>
                    <a:lumOff val="15000"/>
                  </a:schemeClr>
                </a:solidFill>
                <a:uFillTx/>
                <a:latin typeface="微软雅黑" panose="020b0503020204020204" pitchFamily="34" charset="-122"/>
                <a:ea typeface="微软雅黑" panose="020b0503020204020204" pitchFamily="34" charset="-122"/>
                <a:cs typeface="微软雅黑" panose="020b0503020204020204" pitchFamily="34" charset="-122"/>
                <a:sym typeface="+mn-ea"/>
              </a:rPr>
              <a:t>【答案】</a:t>
            </a:r>
            <a:endParaRPr sz="2800" spc="200">
              <a:solidFill>
                <a:schemeClr val="tx1">
                  <a:lumMod val="85000"/>
                  <a:lumOff val="15000"/>
                </a:schemeClr>
              </a:solidFill>
              <a:uFillTx/>
              <a:latin typeface="微软雅黑" panose="020b0503020204020204" pitchFamily="34" charset="-122"/>
              <a:ea typeface="微软雅黑" panose="020b0503020204020204" pitchFamily="34" charset="-122"/>
              <a:cs typeface="微软雅黑" panose="020b0503020204020204" pitchFamily="34" charset="-122"/>
              <a:sym typeface="+mn-ea"/>
            </a:endParaRPr>
          </a:p>
          <a:p>
            <a:pPr marL="609600" indent="-609600">
              <a:lnSpc>
                <a:spcPct val="125000"/>
              </a:lnSpc>
              <a:spcBef>
                <a:spcPct val="0"/>
              </a:spcBef>
              <a:spcAft>
                <a:spcPct val="0"/>
              </a:spcAft>
              <a:buNone/>
            </a:pPr>
            <a:r>
              <a:rPr sz="2800" spc="200">
                <a:solidFill>
                  <a:schemeClr val="tx1">
                    <a:lumMod val="85000"/>
                    <a:lumOff val="15000"/>
                  </a:schemeClr>
                </a:solidFill>
                <a:uFillTx/>
                <a:latin typeface="微软雅黑" panose="020b0503020204020204" pitchFamily="34" charset="-122"/>
                <a:ea typeface="微软雅黑" panose="020b0503020204020204" pitchFamily="34" charset="-122"/>
                <a:cs typeface="微软雅黑" panose="020b0503020204020204" pitchFamily="34" charset="-122"/>
                <a:sym typeface="+mn-ea"/>
              </a:rPr>
              <a:t>（1）通过网络参与公共决策的讨论，提出个人的意见、建议；</a:t>
            </a:r>
            <a:endParaRPr sz="2800" spc="200">
              <a:solidFill>
                <a:schemeClr val="tx1">
                  <a:lumMod val="85000"/>
                  <a:lumOff val="15000"/>
                </a:schemeClr>
              </a:solidFill>
              <a:uFillTx/>
              <a:latin typeface="微软雅黑" panose="020b0503020204020204" pitchFamily="34" charset="-122"/>
              <a:ea typeface="微软雅黑" panose="020b0503020204020204" pitchFamily="34" charset="-122"/>
              <a:cs typeface="微软雅黑" panose="020b0503020204020204" pitchFamily="34" charset="-122"/>
              <a:sym typeface="+mn-ea"/>
            </a:endParaRPr>
          </a:p>
          <a:p>
            <a:pPr marL="609600" indent="-609600">
              <a:lnSpc>
                <a:spcPct val="125000"/>
              </a:lnSpc>
              <a:spcBef>
                <a:spcPct val="0"/>
              </a:spcBef>
              <a:spcAft>
                <a:spcPct val="0"/>
              </a:spcAft>
              <a:buNone/>
            </a:pPr>
            <a:r>
              <a:rPr sz="2800" spc="200">
                <a:solidFill>
                  <a:schemeClr val="tx1">
                    <a:lumMod val="85000"/>
                    <a:lumOff val="15000"/>
                  </a:schemeClr>
                </a:solidFill>
                <a:uFillTx/>
                <a:latin typeface="微软雅黑" panose="020b0503020204020204" pitchFamily="34" charset="-122"/>
                <a:ea typeface="微软雅黑" panose="020b0503020204020204" pitchFamily="34" charset="-122"/>
                <a:cs typeface="微软雅黑" panose="020b0503020204020204" pitchFamily="34" charset="-122"/>
                <a:sym typeface="+mn-ea"/>
              </a:rPr>
              <a:t>利用网络方式参与国家机关及其工作人员的监督，促进依法治国；</a:t>
            </a:r>
            <a:endParaRPr sz="2800" spc="200">
              <a:solidFill>
                <a:schemeClr val="tx1">
                  <a:lumMod val="85000"/>
                  <a:lumOff val="15000"/>
                </a:schemeClr>
              </a:solidFill>
              <a:uFillTx/>
              <a:latin typeface="微软雅黑" panose="020b0503020204020204" pitchFamily="34" charset="-122"/>
              <a:ea typeface="微软雅黑" panose="020b0503020204020204" pitchFamily="34" charset="-122"/>
              <a:cs typeface="微软雅黑" panose="020b0503020204020204" pitchFamily="34" charset="-122"/>
              <a:sym typeface="+mn-ea"/>
            </a:endParaRPr>
          </a:p>
          <a:p>
            <a:pPr marL="609600" indent="-609600">
              <a:lnSpc>
                <a:spcPct val="125000"/>
              </a:lnSpc>
              <a:spcBef>
                <a:spcPct val="0"/>
              </a:spcBef>
              <a:spcAft>
                <a:spcPct val="0"/>
              </a:spcAft>
              <a:buNone/>
            </a:pPr>
            <a:r>
              <a:rPr sz="2800" spc="200">
                <a:solidFill>
                  <a:schemeClr val="tx1">
                    <a:lumMod val="85000"/>
                    <a:lumOff val="15000"/>
                  </a:schemeClr>
                </a:solidFill>
                <a:uFillTx/>
                <a:latin typeface="微软雅黑" panose="020b0503020204020204" pitchFamily="34" charset="-122"/>
                <a:ea typeface="微软雅黑" panose="020b0503020204020204" pitchFamily="34" charset="-122"/>
                <a:cs typeface="微软雅黑" panose="020b0503020204020204" pitchFamily="34" charset="-122"/>
                <a:sym typeface="+mn-ea"/>
              </a:rPr>
              <a:t>利用网络方式维护国家和集体的利益，维护公民的合法权益；</a:t>
            </a:r>
            <a:endParaRPr sz="2800" spc="200">
              <a:solidFill>
                <a:schemeClr val="tx1">
                  <a:lumMod val="85000"/>
                  <a:lumOff val="15000"/>
                </a:schemeClr>
              </a:solidFill>
              <a:uFillTx/>
              <a:latin typeface="微软雅黑" panose="020b0503020204020204" pitchFamily="34" charset="-122"/>
              <a:ea typeface="微软雅黑" panose="020b0503020204020204" pitchFamily="34" charset="-122"/>
              <a:cs typeface="微软雅黑" panose="020b0503020204020204" pitchFamily="34" charset="-122"/>
              <a:sym typeface="+mn-ea"/>
            </a:endParaRPr>
          </a:p>
          <a:p>
            <a:pPr marL="609600" indent="-609600">
              <a:lnSpc>
                <a:spcPct val="125000"/>
              </a:lnSpc>
              <a:spcBef>
                <a:spcPct val="0"/>
              </a:spcBef>
              <a:spcAft>
                <a:spcPct val="0"/>
              </a:spcAft>
              <a:buNone/>
            </a:pPr>
            <a:r>
              <a:rPr sz="2800" spc="200">
                <a:solidFill>
                  <a:schemeClr val="tx1">
                    <a:lumMod val="85000"/>
                    <a:lumOff val="15000"/>
                  </a:schemeClr>
                </a:solidFill>
                <a:uFillTx/>
                <a:latin typeface="微软雅黑" panose="020b0503020204020204" pitchFamily="34" charset="-122"/>
                <a:ea typeface="微软雅黑" panose="020b0503020204020204" pitchFamily="34" charset="-122"/>
                <a:cs typeface="微软雅黑" panose="020b0503020204020204" pitchFamily="34" charset="-122"/>
                <a:sym typeface="+mn-ea"/>
              </a:rPr>
              <a:t>遵守法律和道德，规范自己的网络行为，抵制网上违法现象。 </a:t>
            </a:r>
            <a:endParaRPr sz="2800" spc="200">
              <a:solidFill>
                <a:schemeClr val="tx1">
                  <a:lumMod val="85000"/>
                  <a:lumOff val="15000"/>
                </a:schemeClr>
              </a:solidFill>
              <a:uFillTx/>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11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 name="文本框 1"/>
          <p:cNvSpPr txBox="1"/>
          <p:nvPr>
            <p:custDataLst>
              <p:tags r:id="rId3"/>
            </p:custDataLst>
          </p:nvPr>
        </p:nvSpPr>
        <p:spPr>
          <a:xfrm>
            <a:off x="121285" y="264795"/>
            <a:ext cx="11949430" cy="6294120"/>
          </a:xfrm>
          <a:prstGeom prst="rect">
            <a:avLst/>
          </a:prstGeom>
          <a:noFill/>
        </p:spPr>
        <p:txBody>
          <a:bodyPr wrap="square" rtlCol="0" anchor="t">
            <a:spAutoFit/>
          </a:bodyPr>
          <a:lstStyle/>
          <a:p>
            <a:pPr marL="609600" indent="-609600">
              <a:lnSpc>
                <a:spcPct val="120000"/>
              </a:lnSpc>
              <a:spcBef>
                <a:spcPct val="0"/>
              </a:spcBef>
              <a:spcAft>
                <a:spcPct val="0"/>
              </a:spcAft>
              <a:buNone/>
            </a:pPr>
            <a:r>
              <a:rPr sz="2400" spc="200">
                <a:solidFill>
                  <a:schemeClr val="tx1">
                    <a:lumMod val="85000"/>
                    <a:lumOff val="15000"/>
                  </a:schemeClr>
                </a:solidFill>
                <a:uFillTx/>
                <a:latin typeface="微软雅黑" panose="020b0503020204020204" pitchFamily="34" charset="-122"/>
                <a:ea typeface="微软雅黑" panose="020b0503020204020204" pitchFamily="34" charset="-122"/>
                <a:cs typeface="微软雅黑" panose="020b0503020204020204" pitchFamily="34" charset="-122"/>
                <a:sym typeface="+mn-ea"/>
              </a:rPr>
              <a:t>2．（2020·山东高考真题）</a:t>
            </a:r>
            <a:endParaRPr sz="2400" spc="200">
              <a:solidFill>
                <a:schemeClr val="tx1">
                  <a:lumMod val="85000"/>
                  <a:lumOff val="15000"/>
                </a:schemeClr>
              </a:solidFill>
              <a:uFillTx/>
              <a:latin typeface="微软雅黑" panose="020b0503020204020204" pitchFamily="34" charset="-122"/>
              <a:ea typeface="微软雅黑" panose="020b0503020204020204" pitchFamily="34" charset="-122"/>
              <a:cs typeface="微软雅黑" panose="020b0503020204020204" pitchFamily="34" charset="-122"/>
              <a:sym typeface="+mn-ea"/>
            </a:endParaRPr>
          </a:p>
          <a:p>
            <a:pPr marL="609600" indent="-609600">
              <a:lnSpc>
                <a:spcPct val="120000"/>
              </a:lnSpc>
              <a:spcBef>
                <a:spcPct val="0"/>
              </a:spcBef>
              <a:spcAft>
                <a:spcPct val="0"/>
              </a:spcAft>
              <a:buNone/>
            </a:pPr>
            <a:r>
              <a:rPr sz="2400" spc="200">
                <a:solidFill>
                  <a:schemeClr val="tx1">
                    <a:lumMod val="85000"/>
                    <a:lumOff val="15000"/>
                  </a:schemeClr>
                </a:solidFill>
                <a:uFillTx/>
                <a:latin typeface="微软雅黑" panose="020b0503020204020204" pitchFamily="34" charset="-122"/>
                <a:ea typeface="微软雅黑" panose="020b0503020204020204" pitchFamily="34" charset="-122"/>
                <a:cs typeface="微软雅黑" panose="020b0503020204020204" pitchFamily="34" charset="-122"/>
                <a:sym typeface="+mn-ea"/>
              </a:rPr>
              <a:t> </a:t>
            </a:r>
            <a:endParaRPr sz="2400" spc="200">
              <a:solidFill>
                <a:schemeClr val="tx1">
                  <a:lumMod val="85000"/>
                  <a:lumOff val="15000"/>
                </a:schemeClr>
              </a:solidFill>
              <a:uFillTx/>
              <a:latin typeface="微软雅黑" panose="020b0503020204020204" pitchFamily="34" charset="-122"/>
              <a:ea typeface="微软雅黑" panose="020b0503020204020204" pitchFamily="34" charset="-122"/>
              <a:cs typeface="微软雅黑" panose="020b0503020204020204" pitchFamily="34" charset="-122"/>
              <a:sym typeface="+mn-ea"/>
            </a:endParaRPr>
          </a:p>
          <a:p>
            <a:pPr marL="609600" indent="-609600">
              <a:lnSpc>
                <a:spcPct val="120000"/>
              </a:lnSpc>
              <a:spcBef>
                <a:spcPct val="0"/>
              </a:spcBef>
              <a:spcAft>
                <a:spcPct val="0"/>
              </a:spcAft>
              <a:buNone/>
            </a:pPr>
            <a:endParaRPr sz="2400" spc="200">
              <a:solidFill>
                <a:schemeClr val="tx1">
                  <a:lumMod val="85000"/>
                  <a:lumOff val="15000"/>
                </a:schemeClr>
              </a:solidFill>
              <a:uFillTx/>
              <a:latin typeface="微软雅黑" panose="020b0503020204020204" pitchFamily="34" charset="-122"/>
              <a:ea typeface="微软雅黑" panose="020b0503020204020204" pitchFamily="34" charset="-122"/>
              <a:cs typeface="微软雅黑" panose="020b0503020204020204" pitchFamily="34" charset="-122"/>
              <a:sym typeface="+mn-ea"/>
            </a:endParaRPr>
          </a:p>
          <a:p>
            <a:pPr marL="609600" indent="-609600">
              <a:lnSpc>
                <a:spcPct val="120000"/>
              </a:lnSpc>
              <a:spcBef>
                <a:spcPct val="0"/>
              </a:spcBef>
              <a:spcAft>
                <a:spcPct val="0"/>
              </a:spcAft>
              <a:buNone/>
            </a:pPr>
            <a:endParaRPr sz="2400" spc="200">
              <a:solidFill>
                <a:schemeClr val="tx1">
                  <a:lumMod val="85000"/>
                  <a:lumOff val="15000"/>
                </a:schemeClr>
              </a:solidFill>
              <a:uFillTx/>
              <a:latin typeface="微软雅黑" panose="020b0503020204020204" pitchFamily="34" charset="-122"/>
              <a:ea typeface="微软雅黑" panose="020b0503020204020204" pitchFamily="34" charset="-122"/>
              <a:cs typeface="微软雅黑" panose="020b0503020204020204" pitchFamily="34" charset="-122"/>
              <a:sym typeface="+mn-ea"/>
            </a:endParaRPr>
          </a:p>
          <a:p>
            <a:pPr marL="609600" indent="-609600">
              <a:lnSpc>
                <a:spcPct val="120000"/>
              </a:lnSpc>
              <a:spcBef>
                <a:spcPct val="0"/>
              </a:spcBef>
              <a:spcAft>
                <a:spcPct val="0"/>
              </a:spcAft>
              <a:buNone/>
            </a:pPr>
            <a:endParaRPr sz="2400" spc="200">
              <a:solidFill>
                <a:schemeClr val="tx1">
                  <a:lumMod val="85000"/>
                  <a:lumOff val="15000"/>
                </a:schemeClr>
              </a:solidFill>
              <a:uFillTx/>
              <a:latin typeface="微软雅黑" panose="020b0503020204020204" pitchFamily="34" charset="-122"/>
              <a:ea typeface="微软雅黑" panose="020b0503020204020204" pitchFamily="34" charset="-122"/>
              <a:cs typeface="微软雅黑" panose="020b0503020204020204" pitchFamily="34" charset="-122"/>
              <a:sym typeface="+mn-ea"/>
            </a:endParaRPr>
          </a:p>
          <a:p>
            <a:pPr marL="609600" indent="-609600">
              <a:lnSpc>
                <a:spcPct val="120000"/>
              </a:lnSpc>
              <a:spcBef>
                <a:spcPct val="0"/>
              </a:spcBef>
              <a:spcAft>
                <a:spcPct val="0"/>
              </a:spcAft>
              <a:buNone/>
            </a:pPr>
            <a:endParaRPr sz="2400" spc="200">
              <a:solidFill>
                <a:schemeClr val="tx1">
                  <a:lumMod val="85000"/>
                  <a:lumOff val="15000"/>
                </a:schemeClr>
              </a:solidFill>
              <a:uFillTx/>
              <a:latin typeface="微软雅黑" panose="020b0503020204020204" pitchFamily="34" charset="-122"/>
              <a:ea typeface="微软雅黑" panose="020b0503020204020204" pitchFamily="34" charset="-122"/>
              <a:cs typeface="微软雅黑" panose="020b0503020204020204" pitchFamily="34" charset="-122"/>
              <a:sym typeface="+mn-ea"/>
            </a:endParaRPr>
          </a:p>
          <a:p>
            <a:pPr marL="609600" indent="-609600">
              <a:lnSpc>
                <a:spcPct val="120000"/>
              </a:lnSpc>
              <a:spcBef>
                <a:spcPct val="0"/>
              </a:spcBef>
              <a:spcAft>
                <a:spcPct val="0"/>
              </a:spcAft>
              <a:buNone/>
            </a:pPr>
            <a:endParaRPr sz="2400" spc="200">
              <a:solidFill>
                <a:schemeClr val="tx1">
                  <a:lumMod val="85000"/>
                  <a:lumOff val="15000"/>
                </a:schemeClr>
              </a:solidFill>
              <a:uFillTx/>
              <a:latin typeface="微软雅黑" panose="020b0503020204020204" pitchFamily="34" charset="-122"/>
              <a:ea typeface="微软雅黑" panose="020b0503020204020204" pitchFamily="34" charset="-122"/>
              <a:cs typeface="微软雅黑" panose="020b0503020204020204" pitchFamily="34" charset="-122"/>
              <a:sym typeface="+mn-ea"/>
            </a:endParaRPr>
          </a:p>
          <a:p>
            <a:pPr marL="609600" indent="-609600">
              <a:lnSpc>
                <a:spcPct val="120000"/>
              </a:lnSpc>
              <a:spcBef>
                <a:spcPct val="0"/>
              </a:spcBef>
              <a:spcAft>
                <a:spcPct val="0"/>
              </a:spcAft>
              <a:buNone/>
            </a:pPr>
            <a:endParaRPr sz="2400" spc="200">
              <a:solidFill>
                <a:schemeClr val="tx1">
                  <a:lumMod val="85000"/>
                  <a:lumOff val="15000"/>
                </a:schemeClr>
              </a:solidFill>
              <a:uFillTx/>
              <a:latin typeface="微软雅黑" panose="020b0503020204020204" pitchFamily="34" charset="-122"/>
              <a:ea typeface="微软雅黑" panose="020b0503020204020204" pitchFamily="34" charset="-122"/>
              <a:cs typeface="微软雅黑" panose="020b0503020204020204" pitchFamily="34" charset="-122"/>
              <a:sym typeface="+mn-ea"/>
            </a:endParaRPr>
          </a:p>
          <a:p>
            <a:pPr marL="609600" indent="-609600">
              <a:lnSpc>
                <a:spcPct val="120000"/>
              </a:lnSpc>
              <a:spcBef>
                <a:spcPct val="0"/>
              </a:spcBef>
              <a:spcAft>
                <a:spcPct val="0"/>
              </a:spcAft>
              <a:buNone/>
            </a:pPr>
            <a:endParaRPr sz="2400" spc="200">
              <a:solidFill>
                <a:schemeClr val="tx1">
                  <a:lumMod val="85000"/>
                  <a:lumOff val="15000"/>
                </a:schemeClr>
              </a:solidFill>
              <a:uFillTx/>
              <a:latin typeface="微软雅黑" panose="020b0503020204020204" pitchFamily="34" charset="-122"/>
              <a:ea typeface="微软雅黑" panose="020b0503020204020204" pitchFamily="34" charset="-122"/>
              <a:cs typeface="微软雅黑" panose="020b0503020204020204" pitchFamily="34" charset="-122"/>
              <a:sym typeface="+mn-ea"/>
            </a:endParaRPr>
          </a:p>
          <a:p>
            <a:pPr marL="609600" indent="-609600">
              <a:lnSpc>
                <a:spcPct val="120000"/>
              </a:lnSpc>
              <a:spcBef>
                <a:spcPct val="0"/>
              </a:spcBef>
              <a:spcAft>
                <a:spcPct val="0"/>
              </a:spcAft>
              <a:buNone/>
            </a:pPr>
            <a:endParaRPr sz="2400" spc="200">
              <a:solidFill>
                <a:schemeClr val="tx1">
                  <a:lumMod val="85000"/>
                  <a:lumOff val="15000"/>
                </a:schemeClr>
              </a:solidFill>
              <a:uFillTx/>
              <a:latin typeface="微软雅黑" panose="020b0503020204020204" pitchFamily="34" charset="-122"/>
              <a:ea typeface="微软雅黑" panose="020b0503020204020204" pitchFamily="34" charset="-122"/>
              <a:cs typeface="微软雅黑" panose="020b0503020204020204" pitchFamily="34" charset="-122"/>
              <a:sym typeface="+mn-ea"/>
            </a:endParaRPr>
          </a:p>
          <a:p>
            <a:pPr marL="609600" indent="-609600">
              <a:lnSpc>
                <a:spcPct val="120000"/>
              </a:lnSpc>
              <a:spcBef>
                <a:spcPct val="0"/>
              </a:spcBef>
              <a:spcAft>
                <a:spcPct val="0"/>
              </a:spcAft>
              <a:buNone/>
            </a:pPr>
            <a:endParaRPr sz="2400" spc="200">
              <a:solidFill>
                <a:schemeClr val="tx1">
                  <a:lumMod val="85000"/>
                  <a:lumOff val="15000"/>
                </a:schemeClr>
              </a:solidFill>
              <a:uFillTx/>
              <a:latin typeface="微软雅黑" panose="020b0503020204020204" pitchFamily="34" charset="-122"/>
              <a:ea typeface="微软雅黑" panose="020b0503020204020204" pitchFamily="34" charset="-122"/>
              <a:cs typeface="微软雅黑" panose="020b0503020204020204" pitchFamily="34" charset="-122"/>
              <a:sym typeface="+mn-ea"/>
            </a:endParaRPr>
          </a:p>
          <a:p>
            <a:pPr marL="609600" indent="-609600">
              <a:lnSpc>
                <a:spcPct val="120000"/>
              </a:lnSpc>
              <a:spcBef>
                <a:spcPct val="0"/>
              </a:spcBef>
              <a:spcAft>
                <a:spcPct val="0"/>
              </a:spcAft>
              <a:buNone/>
            </a:pPr>
            <a:endParaRPr sz="2400" spc="200">
              <a:solidFill>
                <a:schemeClr val="tx1">
                  <a:lumMod val="85000"/>
                  <a:lumOff val="15000"/>
                </a:schemeClr>
              </a:solidFill>
              <a:uFillTx/>
              <a:latin typeface="微软雅黑" panose="020b0503020204020204" pitchFamily="34" charset="-122"/>
              <a:ea typeface="微软雅黑" panose="020b0503020204020204" pitchFamily="34" charset="-122"/>
              <a:cs typeface="微软雅黑" panose="020b0503020204020204" pitchFamily="34" charset="-122"/>
              <a:sym typeface="+mn-ea"/>
            </a:endParaRPr>
          </a:p>
          <a:p>
            <a:pPr marL="609600" indent="-609600">
              <a:lnSpc>
                <a:spcPct val="120000"/>
              </a:lnSpc>
              <a:spcBef>
                <a:spcPct val="0"/>
              </a:spcBef>
              <a:spcAft>
                <a:spcPct val="0"/>
              </a:spcAft>
              <a:buNone/>
            </a:pPr>
            <a:r>
              <a:rPr lang="en-US" sz="2400" spc="200">
                <a:solidFill>
                  <a:schemeClr val="tx1">
                    <a:lumMod val="85000"/>
                    <a:lumOff val="15000"/>
                  </a:schemeClr>
                </a:solidFill>
                <a:uFillTx/>
                <a:latin typeface="微软雅黑" panose="020b0503020204020204" pitchFamily="34" charset="-122"/>
                <a:ea typeface="微软雅黑" panose="020b0503020204020204" pitchFamily="34" charset="-122"/>
                <a:cs typeface="微软雅黑" panose="020b0503020204020204" pitchFamily="34" charset="-122"/>
                <a:sym typeface="+mn-ea"/>
              </a:rPr>
              <a:t>    </a:t>
            </a:r>
            <a:r>
              <a:rPr sz="2400" spc="200">
                <a:solidFill>
                  <a:schemeClr val="tx1">
                    <a:lumMod val="85000"/>
                    <a:lumOff val="15000"/>
                  </a:schemeClr>
                </a:solidFill>
                <a:uFillTx/>
                <a:latin typeface="微软雅黑" panose="020b0503020204020204" pitchFamily="34" charset="-122"/>
                <a:ea typeface="微软雅黑" panose="020b0503020204020204" pitchFamily="34" charset="-122"/>
                <a:cs typeface="微软雅黑" panose="020b0503020204020204" pitchFamily="34" charset="-122"/>
                <a:sym typeface="+mn-ea"/>
              </a:rPr>
              <a:t>治理高空抛物坠物是全社会的共同责任。结合材料，运用政治生活知识，说明</a:t>
            </a:r>
            <a:endParaRPr sz="2400" spc="200">
              <a:solidFill>
                <a:schemeClr val="tx1">
                  <a:lumMod val="85000"/>
                  <a:lumOff val="15000"/>
                </a:schemeClr>
              </a:solidFill>
              <a:uFillTx/>
              <a:latin typeface="微软雅黑" panose="020b0503020204020204" pitchFamily="34" charset="-122"/>
              <a:ea typeface="微软雅黑" panose="020b0503020204020204" pitchFamily="34" charset="-122"/>
              <a:cs typeface="微软雅黑" panose="020b0503020204020204" pitchFamily="34" charset="-122"/>
              <a:sym typeface="+mn-ea"/>
            </a:endParaRPr>
          </a:p>
          <a:p>
            <a:pPr marL="609600" indent="-609600">
              <a:lnSpc>
                <a:spcPct val="120000"/>
              </a:lnSpc>
              <a:spcBef>
                <a:spcPct val="0"/>
              </a:spcBef>
              <a:spcAft>
                <a:spcPct val="0"/>
              </a:spcAft>
              <a:buNone/>
            </a:pPr>
            <a:r>
              <a:rPr sz="2400" spc="200">
                <a:solidFill>
                  <a:schemeClr val="tx1">
                    <a:lumMod val="85000"/>
                    <a:lumOff val="15000"/>
                  </a:schemeClr>
                </a:solidFill>
                <a:uFillTx/>
                <a:latin typeface="微软雅黑" panose="020b0503020204020204" pitchFamily="34" charset="-122"/>
                <a:ea typeface="微软雅黑" panose="020b0503020204020204" pitchFamily="34" charset="-122"/>
                <a:cs typeface="微软雅黑" panose="020b0503020204020204" pitchFamily="34" charset="-122"/>
                <a:sym typeface="+mn-ea"/>
              </a:rPr>
              <a:t>社区居民应如何参与社区的高空抛物坠物治理。</a:t>
            </a:r>
            <a:endParaRPr sz="2400" spc="200">
              <a:solidFill>
                <a:schemeClr val="tx1">
                  <a:lumMod val="85000"/>
                  <a:lumOff val="15000"/>
                </a:schemeClr>
              </a:solidFill>
              <a:uFillTx/>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pic>
        <p:nvPicPr>
          <p:cNvPr id="100002" name="图片 100002"/>
          <p:cNvPicPr>
            <a:picLocks noChangeAspect="1"/>
          </p:cNvPicPr>
          <p:nvPr>
            <p:custDataLst>
              <p:tags r:id="rId5"/>
            </p:custDataLst>
          </p:nvPr>
        </p:nvPicPr>
        <p:blipFill>
          <a:blip r:embed="rId4"/>
          <a:stretch>
            <a:fillRect/>
          </a:stretch>
        </p:blipFill>
        <p:spPr>
          <a:xfrm>
            <a:off x="277495" y="890270"/>
            <a:ext cx="11680190" cy="4579620"/>
          </a:xfrm>
          <a:prstGeom prst="rect">
            <a:avLst/>
          </a:prstGeom>
        </p:spPr>
      </p:pic>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12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 name="文本框 1"/>
          <p:cNvSpPr txBox="1"/>
          <p:nvPr>
            <p:custDataLst>
              <p:tags r:id="rId3"/>
            </p:custDataLst>
          </p:nvPr>
        </p:nvSpPr>
        <p:spPr>
          <a:xfrm>
            <a:off x="121285" y="264795"/>
            <a:ext cx="11949430" cy="5431155"/>
          </a:xfrm>
          <a:prstGeom prst="rect">
            <a:avLst/>
          </a:prstGeom>
          <a:noFill/>
        </p:spPr>
        <p:txBody>
          <a:bodyPr wrap="square" rtlCol="0" anchor="t">
            <a:spAutoFit/>
          </a:bodyPr>
          <a:lstStyle/>
          <a:p>
            <a:pPr marL="609600" indent="-609600">
              <a:lnSpc>
                <a:spcPct val="125000"/>
              </a:lnSpc>
              <a:spcBef>
                <a:spcPct val="0"/>
              </a:spcBef>
              <a:spcAft>
                <a:spcPct val="0"/>
              </a:spcAft>
              <a:buNone/>
            </a:pPr>
            <a:r>
              <a:rPr sz="2800" spc="200">
                <a:solidFill>
                  <a:schemeClr val="tx1">
                    <a:lumMod val="85000"/>
                    <a:lumOff val="15000"/>
                  </a:schemeClr>
                </a:solidFill>
                <a:uFillTx/>
                <a:latin typeface="微软雅黑" panose="020b0503020204020204" pitchFamily="34" charset="-122"/>
                <a:ea typeface="微软雅黑" panose="020b0503020204020204" pitchFamily="34" charset="-122"/>
                <a:cs typeface="微软雅黑" panose="020b0503020204020204" pitchFamily="34" charset="-122"/>
                <a:sym typeface="+mn-ea"/>
              </a:rPr>
              <a:t>【答案】</a:t>
            </a:r>
            <a:endParaRPr sz="2800" spc="200">
              <a:solidFill>
                <a:schemeClr val="tx1">
                  <a:lumMod val="85000"/>
                  <a:lumOff val="15000"/>
                </a:schemeClr>
              </a:solidFill>
              <a:uFillTx/>
              <a:latin typeface="微软雅黑" panose="020b0503020204020204" pitchFamily="34" charset="-122"/>
              <a:ea typeface="微软雅黑" panose="020b0503020204020204" pitchFamily="34" charset="-122"/>
              <a:cs typeface="微软雅黑" panose="020b0503020204020204" pitchFamily="34" charset="-122"/>
              <a:sym typeface="+mn-ea"/>
            </a:endParaRPr>
          </a:p>
          <a:p>
            <a:pPr marL="609600" indent="-609600">
              <a:lnSpc>
                <a:spcPct val="100000"/>
              </a:lnSpc>
              <a:spcBef>
                <a:spcPct val="0"/>
              </a:spcBef>
              <a:spcAft>
                <a:spcPct val="0"/>
              </a:spcAft>
              <a:buFont typeface="Wingdings" panose="05000000000000000000" charset="0"/>
              <a:buChar char="Ø"/>
            </a:pPr>
            <a:r>
              <a:rPr sz="2400" b="1" spc="200">
                <a:solidFill>
                  <a:schemeClr val="tx1">
                    <a:lumMod val="85000"/>
                    <a:lumOff val="15000"/>
                  </a:schemeClr>
                </a:solidFill>
                <a:uFillTx/>
                <a:latin typeface="楷体" panose="02010609060101010101" pitchFamily="49" charset="-122"/>
                <a:ea typeface="楷体" panose="02010609060101010101" pitchFamily="49" charset="-122"/>
                <a:cs typeface="楷体" panose="02010609060101010101" pitchFamily="49" charset="-122"/>
                <a:sym typeface="+mn-ea"/>
              </a:rPr>
              <a:t>首先要注意设问范围是政治生活，设问要求是“说明社区居民应如何参与社</a:t>
            </a:r>
            <a:endParaRPr sz="2400" b="1" spc="200">
              <a:solidFill>
                <a:schemeClr val="tx1">
                  <a:lumMod val="85000"/>
                  <a:lumOff val="15000"/>
                </a:schemeClr>
              </a:solidFill>
              <a:uFillTx/>
              <a:latin typeface="楷体" panose="02010609060101010101" pitchFamily="49" charset="-122"/>
              <a:ea typeface="楷体" panose="02010609060101010101" pitchFamily="49" charset="-122"/>
              <a:cs typeface="楷体" panose="02010609060101010101" pitchFamily="49" charset="-122"/>
              <a:sym typeface="+mn-ea"/>
            </a:endParaRPr>
          </a:p>
          <a:p>
            <a:pPr indent="0">
              <a:lnSpc>
                <a:spcPct val="100000"/>
              </a:lnSpc>
              <a:spcBef>
                <a:spcPct val="0"/>
              </a:spcBef>
              <a:spcAft>
                <a:spcPct val="0"/>
              </a:spcAft>
              <a:buFont typeface="Wingdings" panose="05000000000000000000" charset="0"/>
              <a:buNone/>
            </a:pPr>
            <a:r>
              <a:rPr sz="2400" b="1" spc="200">
                <a:solidFill>
                  <a:schemeClr val="tx1">
                    <a:lumMod val="85000"/>
                    <a:lumOff val="15000"/>
                  </a:schemeClr>
                </a:solidFill>
                <a:uFillTx/>
                <a:latin typeface="楷体" panose="02010609060101010101" pitchFamily="49" charset="-122"/>
                <a:ea typeface="楷体" panose="02010609060101010101" pitchFamily="49" charset="-122"/>
                <a:cs typeface="楷体" panose="02010609060101010101" pitchFamily="49" charset="-122"/>
                <a:sym typeface="+mn-ea"/>
              </a:rPr>
              <a:t>区的高空抛物坠物治理”。其次分析材料和设问，运用课本知识整合答案。根据“高空抛物坠物危及人民群众人身财产安全的事件时有发生，社会公众强烈呼吁各方彻底整治高空抛物坠物”，可知，作为公民应提高自身道德素养，拒绝高空抛物坠物。</a:t>
            </a:r>
            <a:endParaRPr sz="2400" b="1" spc="200">
              <a:solidFill>
                <a:schemeClr val="tx1">
                  <a:lumMod val="85000"/>
                  <a:lumOff val="15000"/>
                </a:schemeClr>
              </a:solidFill>
              <a:uFillTx/>
              <a:latin typeface="楷体" panose="02010609060101010101" pitchFamily="49" charset="-122"/>
              <a:ea typeface="楷体" panose="02010609060101010101" pitchFamily="49" charset="-122"/>
              <a:cs typeface="楷体" panose="02010609060101010101" pitchFamily="49" charset="-122"/>
              <a:sym typeface="+mn-ea"/>
            </a:endParaRPr>
          </a:p>
          <a:p>
            <a:pPr marL="609600" indent="-609600">
              <a:lnSpc>
                <a:spcPct val="100000"/>
              </a:lnSpc>
              <a:spcBef>
                <a:spcPct val="0"/>
              </a:spcBef>
              <a:spcAft>
                <a:spcPct val="0"/>
              </a:spcAft>
              <a:buFont typeface="Wingdings" panose="05000000000000000000" charset="0"/>
              <a:buChar char="Ø"/>
            </a:pPr>
            <a:r>
              <a:rPr sz="2400" b="1" spc="200">
                <a:solidFill>
                  <a:schemeClr val="tx1">
                    <a:lumMod val="85000"/>
                    <a:lumOff val="15000"/>
                  </a:schemeClr>
                </a:solidFill>
                <a:uFillTx/>
                <a:latin typeface="楷体" panose="02010609060101010101" pitchFamily="49" charset="-122"/>
                <a:ea typeface="楷体" panose="02010609060101010101" pitchFamily="49" charset="-122"/>
                <a:cs typeface="楷体" panose="02010609060101010101" pitchFamily="49" charset="-122"/>
                <a:sym typeface="+mn-ea"/>
              </a:rPr>
              <a:t>根据《中华人民共和国民法典》关于对公民个人高空抛物的有关规定——</a:t>
            </a:r>
            <a:endParaRPr sz="2400" b="1" spc="200">
              <a:solidFill>
                <a:schemeClr val="tx1">
                  <a:lumMod val="85000"/>
                  <a:lumOff val="15000"/>
                </a:schemeClr>
              </a:solidFill>
              <a:uFillTx/>
              <a:latin typeface="楷体" panose="02010609060101010101" pitchFamily="49" charset="-122"/>
              <a:ea typeface="楷体" panose="02010609060101010101" pitchFamily="49" charset="-122"/>
              <a:cs typeface="楷体" panose="02010609060101010101" pitchFamily="49" charset="-122"/>
              <a:sym typeface="+mn-ea"/>
            </a:endParaRPr>
          </a:p>
          <a:p>
            <a:pPr indent="0">
              <a:lnSpc>
                <a:spcPct val="100000"/>
              </a:lnSpc>
              <a:spcBef>
                <a:spcPct val="0"/>
              </a:spcBef>
              <a:spcAft>
                <a:spcPct val="0"/>
              </a:spcAft>
              <a:buFont typeface="Wingdings" panose="05000000000000000000" charset="0"/>
              <a:buNone/>
            </a:pPr>
            <a:r>
              <a:rPr sz="2400" b="1" spc="200">
                <a:solidFill>
                  <a:schemeClr val="tx1">
                    <a:lumMod val="85000"/>
                    <a:lumOff val="15000"/>
                  </a:schemeClr>
                </a:solidFill>
                <a:uFillTx/>
                <a:latin typeface="楷体" panose="02010609060101010101" pitchFamily="49" charset="-122"/>
                <a:ea typeface="楷体" panose="02010609060101010101" pitchFamily="49" charset="-122"/>
                <a:cs typeface="楷体" panose="02010609060101010101" pitchFamily="49" charset="-122"/>
                <a:sym typeface="+mn-ea"/>
              </a:rPr>
              <a:t>“从建筑物中抛掷物品或者从建筑物上坠落的物品造成他人损害的，由侵权人依法承担侵权责任”，可得作为公民应积极参与民法典学习宣传，增强法治意识。</a:t>
            </a:r>
            <a:endParaRPr sz="2400" b="1" spc="200">
              <a:solidFill>
                <a:schemeClr val="tx1">
                  <a:lumMod val="85000"/>
                  <a:lumOff val="15000"/>
                </a:schemeClr>
              </a:solidFill>
              <a:uFillTx/>
              <a:latin typeface="楷体" panose="02010609060101010101" pitchFamily="49" charset="-122"/>
              <a:ea typeface="楷体" panose="02010609060101010101" pitchFamily="49" charset="-122"/>
              <a:cs typeface="楷体" panose="02010609060101010101" pitchFamily="49" charset="-122"/>
              <a:sym typeface="+mn-ea"/>
            </a:endParaRPr>
          </a:p>
          <a:p>
            <a:pPr marL="609600" indent="-609600">
              <a:lnSpc>
                <a:spcPct val="100000"/>
              </a:lnSpc>
              <a:spcBef>
                <a:spcPct val="0"/>
              </a:spcBef>
              <a:spcAft>
                <a:spcPct val="0"/>
              </a:spcAft>
              <a:buFont typeface="Wingdings" panose="05000000000000000000" charset="0"/>
              <a:buChar char="Ø"/>
            </a:pPr>
            <a:r>
              <a:rPr sz="2400" b="1" spc="200">
                <a:solidFill>
                  <a:schemeClr val="tx1">
                    <a:lumMod val="85000"/>
                    <a:lumOff val="15000"/>
                  </a:schemeClr>
                </a:solidFill>
                <a:uFillTx/>
                <a:latin typeface="楷体" panose="02010609060101010101" pitchFamily="49" charset="-122"/>
                <a:ea typeface="楷体" panose="02010609060101010101" pitchFamily="49" charset="-122"/>
                <a:cs typeface="楷体" panose="02010609060101010101" pitchFamily="49" charset="-122"/>
                <a:sym typeface="+mn-ea"/>
              </a:rPr>
              <a:t>根据某智库针对社区治理进行的一次网上“微调研”显示情况，可知社区居</a:t>
            </a:r>
            <a:endParaRPr sz="2400" b="1" spc="200">
              <a:solidFill>
                <a:schemeClr val="tx1">
                  <a:lumMod val="85000"/>
                  <a:lumOff val="15000"/>
                </a:schemeClr>
              </a:solidFill>
              <a:uFillTx/>
              <a:latin typeface="楷体" panose="02010609060101010101" pitchFamily="49" charset="-122"/>
              <a:ea typeface="楷体" panose="02010609060101010101" pitchFamily="49" charset="-122"/>
              <a:cs typeface="楷体" panose="02010609060101010101" pitchFamily="49" charset="-122"/>
              <a:sym typeface="+mn-ea"/>
            </a:endParaRPr>
          </a:p>
          <a:p>
            <a:pPr indent="0">
              <a:lnSpc>
                <a:spcPct val="100000"/>
              </a:lnSpc>
              <a:spcBef>
                <a:spcPct val="0"/>
              </a:spcBef>
              <a:spcAft>
                <a:spcPct val="0"/>
              </a:spcAft>
              <a:buFont typeface="Wingdings" panose="05000000000000000000" charset="0"/>
              <a:buNone/>
            </a:pPr>
            <a:r>
              <a:rPr sz="2400" b="1" spc="200">
                <a:solidFill>
                  <a:schemeClr val="tx1">
                    <a:lumMod val="85000"/>
                    <a:lumOff val="15000"/>
                  </a:schemeClr>
                </a:solidFill>
                <a:uFillTx/>
                <a:latin typeface="楷体" panose="02010609060101010101" pitchFamily="49" charset="-122"/>
                <a:ea typeface="楷体" panose="02010609060101010101" pitchFamily="49" charset="-122"/>
                <a:cs typeface="楷体" panose="02010609060101010101" pitchFamily="49" charset="-122"/>
                <a:sym typeface="+mn-ea"/>
              </a:rPr>
              <a:t>民应主动参与社区治理，为社区治理建言献策。</a:t>
            </a:r>
            <a:endParaRPr sz="2400" b="1" spc="200">
              <a:solidFill>
                <a:schemeClr val="tx1">
                  <a:lumMod val="85000"/>
                  <a:lumOff val="15000"/>
                </a:schemeClr>
              </a:solidFill>
              <a:uFillTx/>
              <a:latin typeface="楷体" panose="02010609060101010101" pitchFamily="49" charset="-122"/>
              <a:ea typeface="楷体" panose="02010609060101010101" pitchFamily="49" charset="-122"/>
              <a:cs typeface="楷体" panose="02010609060101010101" pitchFamily="49" charset="-122"/>
              <a:sym typeface="+mn-ea"/>
            </a:endParaRPr>
          </a:p>
          <a:p>
            <a:pPr marL="609600" indent="-609600">
              <a:lnSpc>
                <a:spcPct val="100000"/>
              </a:lnSpc>
              <a:spcBef>
                <a:spcPct val="0"/>
              </a:spcBef>
              <a:spcAft>
                <a:spcPct val="0"/>
              </a:spcAft>
              <a:buFont typeface="Wingdings" panose="05000000000000000000" charset="0"/>
              <a:buChar char="Ø"/>
            </a:pPr>
            <a:r>
              <a:rPr sz="2400" b="1" spc="200">
                <a:solidFill>
                  <a:schemeClr val="tx1">
                    <a:lumMod val="85000"/>
                    <a:lumOff val="15000"/>
                  </a:schemeClr>
                </a:solidFill>
                <a:uFillTx/>
                <a:latin typeface="楷体" panose="02010609060101010101" pitchFamily="49" charset="-122"/>
                <a:ea typeface="楷体" panose="02010609060101010101" pitchFamily="49" charset="-122"/>
                <a:cs typeface="楷体" panose="02010609060101010101" pitchFamily="49" charset="-122"/>
                <a:sym typeface="+mn-ea"/>
              </a:rPr>
              <a:t>根据“物业企业等建筑物管理人应当采取必要的安全保障措施防止前款规定</a:t>
            </a:r>
            <a:endParaRPr sz="2400" b="1" spc="200">
              <a:solidFill>
                <a:schemeClr val="tx1">
                  <a:lumMod val="85000"/>
                  <a:lumOff val="15000"/>
                </a:schemeClr>
              </a:solidFill>
              <a:uFillTx/>
              <a:latin typeface="楷体" panose="02010609060101010101" pitchFamily="49" charset="-122"/>
              <a:ea typeface="楷体" panose="02010609060101010101" pitchFamily="49" charset="-122"/>
              <a:cs typeface="楷体" panose="02010609060101010101" pitchFamily="49" charset="-122"/>
              <a:sym typeface="+mn-ea"/>
            </a:endParaRPr>
          </a:p>
          <a:p>
            <a:pPr indent="0">
              <a:lnSpc>
                <a:spcPct val="100000"/>
              </a:lnSpc>
              <a:spcBef>
                <a:spcPct val="0"/>
              </a:spcBef>
              <a:spcAft>
                <a:spcPct val="0"/>
              </a:spcAft>
              <a:buFont typeface="Wingdings" panose="05000000000000000000" charset="0"/>
              <a:buNone/>
            </a:pPr>
            <a:r>
              <a:rPr sz="2400" b="1" spc="200">
                <a:solidFill>
                  <a:schemeClr val="tx1">
                    <a:lumMod val="85000"/>
                    <a:lumOff val="15000"/>
                  </a:schemeClr>
                </a:solidFill>
                <a:uFillTx/>
                <a:latin typeface="楷体" panose="02010609060101010101" pitchFamily="49" charset="-122"/>
                <a:ea typeface="楷体" panose="02010609060101010101" pitchFamily="49" charset="-122"/>
                <a:cs typeface="楷体" panose="02010609060101010101" pitchFamily="49" charset="-122"/>
                <a:sym typeface="+mn-ea"/>
              </a:rPr>
              <a:t>情形的发展”，可知作为社区居民应勇于监督，对违法行为、社区治理、执法工作进行监督。</a:t>
            </a:r>
            <a:endParaRPr sz="2400" b="1" spc="200">
              <a:solidFill>
                <a:schemeClr val="tx1">
                  <a:lumMod val="85000"/>
                  <a:lumOff val="15000"/>
                </a:schemeClr>
              </a:solidFill>
              <a:uFillTx/>
              <a:latin typeface="楷体" panose="02010609060101010101" pitchFamily="49" charset="-122"/>
              <a:ea typeface="楷体" panose="02010609060101010101" pitchFamily="49" charset="-122"/>
              <a:cs typeface="楷体" panose="02010609060101010101" pitchFamily="49" charset="-122"/>
              <a:sym typeface="+mn-ea"/>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12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 name="文本框 1"/>
          <p:cNvSpPr txBox="1"/>
          <p:nvPr>
            <p:custDataLst>
              <p:tags r:id="rId3"/>
            </p:custDataLst>
          </p:nvPr>
        </p:nvSpPr>
        <p:spPr>
          <a:xfrm>
            <a:off x="121285" y="885825"/>
            <a:ext cx="11949430" cy="3861435"/>
          </a:xfrm>
          <a:prstGeom prst="rect">
            <a:avLst/>
          </a:prstGeom>
          <a:noFill/>
        </p:spPr>
        <p:txBody>
          <a:bodyPr wrap="square" rtlCol="0" anchor="t">
            <a:spAutoFit/>
          </a:bodyPr>
          <a:lstStyle/>
          <a:p>
            <a:pPr marL="609600" indent="-609600">
              <a:lnSpc>
                <a:spcPct val="125000"/>
              </a:lnSpc>
              <a:spcBef>
                <a:spcPct val="0"/>
              </a:spcBef>
              <a:spcAft>
                <a:spcPct val="0"/>
              </a:spcAft>
              <a:buNone/>
            </a:pPr>
            <a:r>
              <a:rPr sz="3600" spc="200">
                <a:solidFill>
                  <a:schemeClr val="tx1">
                    <a:lumMod val="85000"/>
                    <a:lumOff val="15000"/>
                  </a:schemeClr>
                </a:solidFill>
                <a:uFillTx/>
                <a:latin typeface="微软雅黑" panose="020b0503020204020204" pitchFamily="34" charset="-122"/>
                <a:ea typeface="微软雅黑" panose="020b0503020204020204" pitchFamily="34" charset="-122"/>
                <a:cs typeface="微软雅黑" panose="020b0503020204020204" pitchFamily="34" charset="-122"/>
                <a:sym typeface="+mn-ea"/>
              </a:rPr>
              <a:t>【答案】</a:t>
            </a:r>
            <a:endParaRPr sz="3600" spc="200">
              <a:solidFill>
                <a:schemeClr val="tx1">
                  <a:lumMod val="85000"/>
                  <a:lumOff val="15000"/>
                </a:schemeClr>
              </a:solidFill>
              <a:uFillTx/>
              <a:latin typeface="微软雅黑" panose="020b0503020204020204" pitchFamily="34" charset="-122"/>
              <a:ea typeface="微软雅黑" panose="020b0503020204020204" pitchFamily="34" charset="-122"/>
              <a:cs typeface="微软雅黑" panose="020b0503020204020204" pitchFamily="34" charset="-122"/>
              <a:sym typeface="+mn-ea"/>
            </a:endParaRPr>
          </a:p>
          <a:p>
            <a:pPr marL="609600" indent="-609600">
              <a:lnSpc>
                <a:spcPct val="100000"/>
              </a:lnSpc>
              <a:spcBef>
                <a:spcPct val="0"/>
              </a:spcBef>
              <a:spcAft>
                <a:spcPct val="0"/>
              </a:spcAft>
              <a:buFont typeface="Wingdings" panose="05000000000000000000" charset="0"/>
              <a:buChar char="Ø"/>
            </a:pPr>
            <a:r>
              <a:rPr sz="4000" b="1" spc="200">
                <a:solidFill>
                  <a:schemeClr val="tx1">
                    <a:lumMod val="85000"/>
                    <a:lumOff val="15000"/>
                  </a:schemeClr>
                </a:solidFill>
                <a:uFillTx/>
                <a:latin typeface="楷体" panose="02010609060101010101" pitchFamily="49" charset="-122"/>
                <a:ea typeface="楷体" panose="02010609060101010101" pitchFamily="49" charset="-122"/>
                <a:cs typeface="楷体" panose="02010609060101010101" pitchFamily="49" charset="-122"/>
                <a:sym typeface="+mn-ea"/>
              </a:rPr>
              <a:t>提高自身道德素养，拒绝高空抛物坠物；</a:t>
            </a:r>
            <a:endParaRPr sz="4000" b="1" spc="200">
              <a:solidFill>
                <a:schemeClr val="tx1">
                  <a:lumMod val="85000"/>
                  <a:lumOff val="15000"/>
                </a:schemeClr>
              </a:solidFill>
              <a:uFillTx/>
              <a:latin typeface="楷体" panose="02010609060101010101" pitchFamily="49" charset="-122"/>
              <a:ea typeface="楷体" panose="02010609060101010101" pitchFamily="49" charset="-122"/>
              <a:cs typeface="楷体" panose="02010609060101010101" pitchFamily="49" charset="-122"/>
              <a:sym typeface="+mn-ea"/>
            </a:endParaRPr>
          </a:p>
          <a:p>
            <a:pPr marL="609600" indent="-609600">
              <a:lnSpc>
                <a:spcPct val="100000"/>
              </a:lnSpc>
              <a:spcBef>
                <a:spcPct val="0"/>
              </a:spcBef>
              <a:spcAft>
                <a:spcPct val="0"/>
              </a:spcAft>
              <a:buFont typeface="Wingdings" panose="05000000000000000000" charset="0"/>
              <a:buChar char="Ø"/>
            </a:pPr>
            <a:r>
              <a:rPr sz="4000" b="1" spc="200">
                <a:solidFill>
                  <a:schemeClr val="tx1">
                    <a:lumMod val="85000"/>
                    <a:lumOff val="15000"/>
                  </a:schemeClr>
                </a:solidFill>
                <a:uFillTx/>
                <a:latin typeface="楷体" panose="02010609060101010101" pitchFamily="49" charset="-122"/>
                <a:ea typeface="楷体" panose="02010609060101010101" pitchFamily="49" charset="-122"/>
                <a:cs typeface="楷体" panose="02010609060101010101" pitchFamily="49" charset="-122"/>
                <a:sym typeface="+mn-ea"/>
              </a:rPr>
              <a:t>积极参与民法典学习宣传，增强法治意识；</a:t>
            </a:r>
            <a:endParaRPr sz="4000" b="1" spc="200">
              <a:solidFill>
                <a:schemeClr val="tx1">
                  <a:lumMod val="85000"/>
                  <a:lumOff val="15000"/>
                </a:schemeClr>
              </a:solidFill>
              <a:uFillTx/>
              <a:latin typeface="楷体" panose="02010609060101010101" pitchFamily="49" charset="-122"/>
              <a:ea typeface="楷体" panose="02010609060101010101" pitchFamily="49" charset="-122"/>
              <a:cs typeface="楷体" panose="02010609060101010101" pitchFamily="49" charset="-122"/>
              <a:sym typeface="+mn-ea"/>
            </a:endParaRPr>
          </a:p>
          <a:p>
            <a:pPr marL="609600" indent="-609600">
              <a:lnSpc>
                <a:spcPct val="100000"/>
              </a:lnSpc>
              <a:spcBef>
                <a:spcPct val="0"/>
              </a:spcBef>
              <a:spcAft>
                <a:spcPct val="0"/>
              </a:spcAft>
              <a:buFont typeface="Wingdings" panose="05000000000000000000" charset="0"/>
              <a:buChar char="Ø"/>
            </a:pPr>
            <a:r>
              <a:rPr sz="4000" b="1" spc="200">
                <a:solidFill>
                  <a:schemeClr val="tx1">
                    <a:lumMod val="85000"/>
                    <a:lumOff val="15000"/>
                  </a:schemeClr>
                </a:solidFill>
                <a:uFillTx/>
                <a:latin typeface="楷体" panose="02010609060101010101" pitchFamily="49" charset="-122"/>
                <a:ea typeface="楷体" panose="02010609060101010101" pitchFamily="49" charset="-122"/>
                <a:cs typeface="楷体" panose="02010609060101010101" pitchFamily="49" charset="-122"/>
                <a:sym typeface="+mn-ea"/>
              </a:rPr>
              <a:t>主动参与社区治理，为社区治理建言献策；</a:t>
            </a:r>
            <a:endParaRPr sz="4000" b="1" spc="200">
              <a:solidFill>
                <a:schemeClr val="tx1">
                  <a:lumMod val="85000"/>
                  <a:lumOff val="15000"/>
                </a:schemeClr>
              </a:solidFill>
              <a:uFillTx/>
              <a:latin typeface="楷体" panose="02010609060101010101" pitchFamily="49" charset="-122"/>
              <a:ea typeface="楷体" panose="02010609060101010101" pitchFamily="49" charset="-122"/>
              <a:cs typeface="楷体" panose="02010609060101010101" pitchFamily="49" charset="-122"/>
              <a:sym typeface="+mn-ea"/>
            </a:endParaRPr>
          </a:p>
          <a:p>
            <a:pPr marL="609600" indent="-609600">
              <a:lnSpc>
                <a:spcPct val="100000"/>
              </a:lnSpc>
              <a:spcBef>
                <a:spcPct val="0"/>
              </a:spcBef>
              <a:spcAft>
                <a:spcPct val="0"/>
              </a:spcAft>
              <a:buFont typeface="Wingdings" panose="05000000000000000000" charset="0"/>
              <a:buChar char="Ø"/>
            </a:pPr>
            <a:r>
              <a:rPr sz="4000" b="1" spc="200">
                <a:solidFill>
                  <a:schemeClr val="tx1">
                    <a:lumMod val="85000"/>
                    <a:lumOff val="15000"/>
                  </a:schemeClr>
                </a:solidFill>
                <a:uFillTx/>
                <a:latin typeface="楷体" panose="02010609060101010101" pitchFamily="49" charset="-122"/>
                <a:ea typeface="楷体" panose="02010609060101010101" pitchFamily="49" charset="-122"/>
                <a:cs typeface="楷体" panose="02010609060101010101" pitchFamily="49" charset="-122"/>
                <a:sym typeface="+mn-ea"/>
              </a:rPr>
              <a:t>勇于监督，对违法行为、社区治理、执法工作进行监督。</a:t>
            </a:r>
            <a:endParaRPr sz="4000" b="1" spc="200">
              <a:solidFill>
                <a:schemeClr val="tx1">
                  <a:lumMod val="85000"/>
                  <a:lumOff val="15000"/>
                </a:schemeClr>
              </a:solidFill>
              <a:uFillTx/>
              <a:latin typeface="楷体" panose="02010609060101010101" pitchFamily="49" charset="-122"/>
              <a:ea typeface="楷体" panose="02010609060101010101" pitchFamily="49" charset="-122"/>
              <a:cs typeface="楷体" panose="02010609060101010101" pitchFamily="49" charset="-122"/>
              <a:sym typeface="+mn-ea"/>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12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4" name="标题 3"/>
          <p:cNvSpPr>
            <a:spLocks noGrp="1"/>
          </p:cNvSpPr>
          <p:nvPr>
            <p:ph type="title"/>
            <p:custDataLst>
              <p:tags r:id="rId3"/>
            </p:custDataLst>
          </p:nvPr>
        </p:nvSpPr>
        <p:spPr>
          <a:xfrm>
            <a:off x="0" y="132080"/>
            <a:ext cx="5972810" cy="676952"/>
          </a:xfrm>
        </p:spPr>
        <p:txBody>
          <a:bodyPr wrap="square"/>
          <a:lstStyle/>
          <a:p>
            <a:r>
              <a:rPr lang="en-US" altLang="zh-CN" sz="3600">
                <a:solidFill>
                  <a:schemeClr val="bg1"/>
                </a:solidFill>
                <a:latin typeface="微软雅黑" panose="020b0503020204020204" pitchFamily="34" charset="-122"/>
                <a:ea typeface="微软雅黑" panose="020b0503020204020204" pitchFamily="34" charset="-122"/>
                <a:sym typeface="+mn-ea"/>
              </a:rPr>
              <a:t>  </a:t>
            </a:r>
            <a:r>
              <a:rPr lang="zh-CN" altLang="en-US" sz="3200">
                <a:solidFill>
                  <a:schemeClr val="bg1"/>
                </a:solidFill>
                <a:latin typeface="微软雅黑" panose="020b0503020204020204" pitchFamily="34" charset="-122"/>
                <a:ea typeface="微软雅黑" panose="020b0503020204020204" pitchFamily="34" charset="-122"/>
                <a:sym typeface="+mn-ea"/>
              </a:rPr>
              <a:t>考法</a:t>
            </a:r>
            <a:r>
              <a:rPr lang="en-US" altLang="zh-CN" sz="3200">
                <a:solidFill>
                  <a:schemeClr val="bg1"/>
                </a:solidFill>
                <a:latin typeface="微软雅黑" panose="020b0503020204020204" pitchFamily="34" charset="-122"/>
                <a:ea typeface="微软雅黑" panose="020b0503020204020204" pitchFamily="34" charset="-122"/>
                <a:sym typeface="+mn-ea"/>
              </a:rPr>
              <a:t>2  </a:t>
            </a:r>
            <a:r>
              <a:rPr lang="zh-CN" altLang="en-US" sz="3200">
                <a:solidFill>
                  <a:schemeClr val="bg1"/>
                </a:solidFill>
                <a:latin typeface="微软雅黑" panose="020b0503020204020204" pitchFamily="34" charset="-122"/>
                <a:ea typeface="微软雅黑" panose="020b0503020204020204" pitchFamily="34" charset="-122"/>
                <a:sym typeface="+mn-ea"/>
              </a:rPr>
              <a:t> 民主管理</a:t>
            </a:r>
            <a:endParaRPr lang="zh-CN" altLang="en-US" sz="3200">
              <a:solidFill>
                <a:schemeClr val="bg1"/>
              </a:solidFill>
              <a:latin typeface="微软雅黑" panose="020b0503020204020204" pitchFamily="34" charset="-122"/>
              <a:ea typeface="微软雅黑" panose="020b0503020204020204" pitchFamily="34" charset="-122"/>
              <a:sym typeface="+mn-ea"/>
            </a:endParaRPr>
          </a:p>
        </p:txBody>
      </p:sp>
      <p:graphicFrame>
        <p:nvGraphicFramePr>
          <p:cNvPr id="5" name="表格 4"/>
          <p:cNvGraphicFramePr>
            <a:graphicFrameLocks noGrp="1"/>
          </p:cNvGraphicFramePr>
          <p:nvPr>
            <p:custDataLst>
              <p:tags r:id="rId4"/>
            </p:custDataLst>
          </p:nvPr>
        </p:nvGraphicFramePr>
        <p:xfrm>
          <a:off x="326072" y="889635"/>
          <a:ext cx="10975975" cy="4947920"/>
        </p:xfrm>
        <a:graphic>
          <a:graphicData uri="http://schemas.openxmlformats.org/drawingml/2006/table">
            <a:tbl>
              <a:tblPr firstRow="1" bandRow="1">
                <a:tableStyleId>{5940675A-B579-460E-94D1-54222C63F5DA}</a:tableStyleId>
              </a:tblPr>
              <a:tblGrid>
                <a:gridCol w="1944370"/>
                <a:gridCol w="9031605"/>
              </a:tblGrid>
              <a:tr h="3009265">
                <a:tc>
                  <a:txBody>
                    <a:bodyPr vert="horz" wrap="square"/>
                    <a:lstStyle/>
                    <a:p>
                      <a:pPr indent="0" algn="ctr" fontAlgn="auto">
                        <a:lnSpc>
                          <a:spcPct val="150000"/>
                        </a:lnSpc>
                        <a:buNone/>
                      </a:pPr>
                      <a:r>
                        <a:rPr lang="en-US" sz="2400" b="1">
                          <a:solidFill>
                            <a:srgbClr val="000000"/>
                          </a:solidFill>
                          <a:latin typeface="微软雅黑" panose="020b0503020204020204" pitchFamily="34" charset="-122"/>
                          <a:ea typeface="微软雅黑" panose="020b0503020204020204" pitchFamily="34" charset="-122"/>
                          <a:cs typeface="NEU-BZ-S92" charset="0"/>
                        </a:rPr>
                        <a:t>命题分析</a:t>
                      </a:r>
                      <a:endParaRPr lang="en-US" altLang="en-US" sz="2400" b="1">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a:solidFill>
                        <a:schemeClr val="tx1"/>
                      </a:solidFill>
                      <a:prstDash val="solid"/>
                    </a:lnB>
                    <a:lnTlToBr>
                      <a:noFill/>
                    </a:lnTlToBr>
                    <a:lnBlToTr>
                      <a:noFill/>
                    </a:lnBlToTr>
                    <a:noFill/>
                  </a:tcPr>
                </a:tc>
                <a:tc>
                  <a:txBody>
                    <a:bodyPr vert="horz" wrap="square"/>
                    <a:lstStyle/>
                    <a:p>
                      <a:pPr indent="0" fontAlgn="auto">
                        <a:lnSpc>
                          <a:spcPct val="150000"/>
                        </a:lnSpc>
                        <a:buNone/>
                      </a:pPr>
                      <a:r>
                        <a:rPr lang="en-US"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民主管理属于近年高考的高频考点。试题常以某地在乡村治理过程中的新经验为背景,考查村民自治的性质、作用和意义。题型以选择题为主,非选择题也有所涉及,注重考查政治认同、公共参与核心素养。备考时,要结合依法治国、国家治理体系和治理能力现代化,理解我国的基层群众自治制度。</a:t>
                      </a:r>
                      <a:endParaRPr lang="en-US"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a:solidFill>
                        <a:schemeClr val="tx1"/>
                      </a:solidFill>
                      <a:prstDash val="solid"/>
                    </a:lnB>
                    <a:lnTlToBr>
                      <a:noFill/>
                    </a:lnTlToBr>
                    <a:lnBlToTr>
                      <a:noFill/>
                    </a:lnBlToTr>
                    <a:noFill/>
                  </a:tcPr>
                </a:tc>
              </a:tr>
              <a:tr h="1099820">
                <a:tc>
                  <a:txBody>
                    <a:bodyPr vert="horz" wrap="square"/>
                    <a:lstStyle/>
                    <a:p>
                      <a:pPr indent="0" algn="ctr" fontAlgn="auto">
                        <a:lnSpc>
                          <a:spcPct val="150000"/>
                        </a:lnSpc>
                        <a:buNone/>
                      </a:pPr>
                      <a:r>
                        <a:rPr lang="en-US" sz="2400" b="1">
                          <a:solidFill>
                            <a:srgbClr val="000000"/>
                          </a:solidFill>
                          <a:latin typeface="微软雅黑" panose="020b0503020204020204" pitchFamily="34" charset="-122"/>
                          <a:ea typeface="微软雅黑" panose="020b0503020204020204" pitchFamily="34" charset="-122"/>
                          <a:cs typeface="NEU-BZ-S92" charset="0"/>
                        </a:rPr>
                        <a:t>已考视角</a:t>
                      </a:r>
                      <a:endParaRPr lang="en-US" altLang="en-US" sz="2400" b="1">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a:solidFill>
                        <a:schemeClr val="tx1"/>
                      </a:solidFill>
                      <a:prstDash val="soli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1.基层群众性自治组织的性质</a:t>
                      </a:r>
                      <a:endPar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pPr indent="0"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2.民主管理的意义</a:t>
                      </a:r>
                      <a:endPar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a:solidFill>
                        <a:schemeClr val="tx1"/>
                      </a:solidFill>
                      <a:prstDash val="solid"/>
                    </a:lnT>
                    <a:lnB w="12700" cap="flat" cmpd="sng">
                      <a:solidFill>
                        <a:srgbClr val="333333"/>
                      </a:solidFill>
                      <a:prstDash val="solid"/>
                      <a:headEnd type="none" w="med" len="med"/>
                      <a:tailEnd type="none" w="med" len="med"/>
                    </a:lnB>
                    <a:lnTlToBr>
                      <a:noFill/>
                    </a:lnTlToBr>
                    <a:lnBlToTr>
                      <a:noFill/>
                    </a:lnBlToTr>
                    <a:noFill/>
                  </a:tcPr>
                </a:tc>
              </a:tr>
              <a:tr h="838835">
                <a:tc>
                  <a:txBody>
                    <a:bodyPr vert="horz" wrap="square"/>
                    <a:lstStyle/>
                    <a:p>
                      <a:pPr indent="0" algn="ctr" fontAlgn="auto">
                        <a:lnSpc>
                          <a:spcPct val="150000"/>
                        </a:lnSpc>
                        <a:buNone/>
                      </a:pPr>
                      <a:r>
                        <a:rPr lang="en-US" sz="2400" b="1">
                          <a:solidFill>
                            <a:srgbClr val="000000"/>
                          </a:solidFill>
                          <a:latin typeface="微软雅黑" panose="020b0503020204020204" pitchFamily="34" charset="-122"/>
                          <a:ea typeface="微软雅黑" panose="020b0503020204020204" pitchFamily="34" charset="-122"/>
                          <a:cs typeface="NEU-BZ-S92" charset="0"/>
                        </a:rPr>
                        <a:t>预测视角</a:t>
                      </a:r>
                      <a:endParaRPr lang="en-US" altLang="en-US" sz="2400" b="1">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fontAlgn="auto">
                        <a:lnSpc>
                          <a:spcPct val="150000"/>
                        </a:lnSpc>
                        <a:buNone/>
                      </a:pPr>
                      <a:r>
                        <a:rPr lang="en-US"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如何更好实现基层群众自治</a:t>
                      </a:r>
                      <a:endParaRPr lang="en-US"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bl>
          </a:graphicData>
        </a:graphic>
      </p:graphicFrame>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12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标题 2"/>
          <p:cNvSpPr>
            <a:spLocks noGrp="1"/>
          </p:cNvSpPr>
          <p:nvPr>
            <p:ph type="title"/>
            <p:custDataLst>
              <p:tags r:id="rId3"/>
            </p:custDataLst>
          </p:nvPr>
        </p:nvSpPr>
        <p:spPr>
          <a:xfrm>
            <a:off x="206375" y="203835"/>
            <a:ext cx="11769725" cy="6323965"/>
          </a:xfrm>
        </p:spPr>
        <p:txBody>
          <a:bodyPr wrap="square"/>
          <a:lstStyle/>
          <a:p>
            <a:pPr algn="l">
              <a:lnSpc>
                <a:spcPts val="3480"/>
              </a:lnSpc>
            </a:pPr>
            <a:r>
              <a:rPr lang="en-US" altLang="zh-CN" sz="2800">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400" b="0">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800" b="0">
                <a:latin typeface="微软雅黑" panose="020b0503020204020204" pitchFamily="34" charset="-122"/>
                <a:ea typeface="微软雅黑" panose="020b0503020204020204" pitchFamily="34" charset="-122"/>
                <a:cs typeface="微软雅黑" panose="020b0503020204020204" pitchFamily="34" charset="-122"/>
              </a:rPr>
              <a:t>2　[2020全国卷Ⅰ,39,12]阅读材料,完成下列要求。</a:t>
            </a:r>
            <a:br>
              <a:rPr lang="zh-CN" altLang="en-US" sz="28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2800" b="0">
                <a:latin typeface="微软雅黑" panose="020b0503020204020204" pitchFamily="34" charset="-122"/>
                <a:ea typeface="微软雅黑" panose="020b0503020204020204" pitchFamily="34" charset="-122"/>
                <a:cs typeface="微软雅黑" panose="020b0503020204020204" pitchFamily="34" charset="-122"/>
              </a:rPr>
              <a:t>　　《中共中央 国务院关于实施乡村振兴战略的意见》要求深化村民自治实践,“坚持自治为基,加强农村群众性自治组织建设,健全和创新村党组织领导的充满活力的村民自治机制”。</a:t>
            </a:r>
            <a:br>
              <a:rPr lang="zh-CN" altLang="en-US" sz="2800" b="0">
                <a:latin typeface="微软雅黑" panose="020b0503020204020204" pitchFamily="34" charset="-122"/>
                <a:ea typeface="微软雅黑" panose="020b0503020204020204" pitchFamily="34" charset="-122"/>
                <a:cs typeface="微软雅黑" panose="020b0503020204020204" pitchFamily="34" charset="-122"/>
              </a:rPr>
            </a:br>
            <a:r>
              <a:rPr lang="zh-CN" altLang="en-US" sz="2800" b="0">
                <a:latin typeface="微软雅黑" panose="020b0503020204020204" pitchFamily="34" charset="-122"/>
                <a:ea typeface="微软雅黑" panose="020b0503020204020204" pitchFamily="34" charset="-122"/>
                <a:cs typeface="微软雅黑" panose="020b0503020204020204" pitchFamily="34" charset="-122"/>
              </a:rPr>
              <a:t>　　某地探索创新村民自治机制,形成“四会管村”模式。村党支部委员会根据村民自治有关规定,讨论决定旧村改造事项并提出要求。5个村民小组组长挨家挨户走访村民,汇集村民意见建议300多条,初步估算总投资上亿元。村民议事会经过反复商议,形成两套改造安置方案。第一套方案经费投入较多,涉及村头大树和祠堂的保留利用;第二套方案现代时尚,且相对</a:t>
            </a:r>
            <a:r>
              <a:rPr lang="zh-CN" altLang="en-US" sz="2800" b="0">
                <a:latin typeface="微软雅黑" panose="020b0503020204020204" pitchFamily="34" charset="-122"/>
                <a:ea typeface="微软雅黑" panose="020b0503020204020204" pitchFamily="34" charset="-122"/>
                <a:cs typeface="微软雅黑" panose="020b0503020204020204" pitchFamily="34" charset="-122"/>
                <a:sym typeface="+mn-ea"/>
              </a:rPr>
              <a:t>省钱。两套方案一并报村民代表大会投票表决,第一套方案获得通过。在全体村民的积极支持配合下,村民委员会精心组织实施,不到两个半月,378户、10万平方米的旧房全部顺利拆迁完毕。</a:t>
            </a:r>
            <a:br>
              <a:rPr lang="zh-CN" altLang="en-US" sz="2800" b="0">
                <a:latin typeface="微软雅黑" panose="020b0503020204020204" pitchFamily="34" charset="-122"/>
                <a:ea typeface="微软雅黑" panose="020b0503020204020204" pitchFamily="34" charset="-122"/>
                <a:cs typeface="微软雅黑" panose="020b0503020204020204" pitchFamily="34" charset="-122"/>
                <a:sym typeface="+mn-ea"/>
              </a:rPr>
            </a:br>
            <a:r>
              <a:rPr lang="zh-CN" altLang="en-US" sz="2800" b="0">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800" b="0">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运用政治生活知识说明“四会管村”实现村民自治的工作机制及其意义。</a:t>
            </a:r>
            <a:endParaRPr lang="zh-CN" altLang="en-US" sz="2800" b="0">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pic>
        <p:nvPicPr>
          <p:cNvPr id="1301" name="示例_1.jpg"/>
          <p:cNvPicPr>
            <a:picLocks noChangeAspect="1"/>
          </p:cNvPicPr>
          <p:nvPr>
            <p:custDataLst>
              <p:tags r:id="rId5"/>
            </p:custDataLst>
          </p:nvPr>
        </p:nvPicPr>
        <p:blipFill>
          <a:blip r:embed="rId4"/>
          <a:stretch>
            <a:fillRect/>
          </a:stretch>
        </p:blipFill>
        <p:spPr>
          <a:xfrm>
            <a:off x="206375" y="314325"/>
            <a:ext cx="818515" cy="373380"/>
          </a:xfrm>
          <a:prstGeom prst="rect">
            <a:avLst/>
          </a:prstGeom>
        </p:spPr>
      </p:pic>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12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graphicFrame>
        <p:nvGraphicFramePr>
          <p:cNvPr id="4" name="表格 3"/>
          <p:cNvGraphicFramePr>
            <a:graphicFrameLocks noGrp="1"/>
          </p:cNvGraphicFramePr>
          <p:nvPr>
            <p:custDataLst>
              <p:tags r:id="rId3"/>
            </p:custDataLst>
          </p:nvPr>
        </p:nvGraphicFramePr>
        <p:xfrm>
          <a:off x="533082" y="868045"/>
          <a:ext cx="11235055" cy="5355590"/>
        </p:xfrm>
        <a:graphic>
          <a:graphicData uri="http://schemas.openxmlformats.org/drawingml/2006/table">
            <a:tbl>
              <a:tblPr firstRow="1" bandRow="1">
                <a:tableStyleId>{5940675A-B579-460E-94D1-54222C63F5DA}</a:tableStyleId>
              </a:tblPr>
              <a:tblGrid>
                <a:gridCol w="551180"/>
                <a:gridCol w="791845"/>
                <a:gridCol w="9892030"/>
              </a:tblGrid>
              <a:tr h="1384300">
                <a:tc rowSpan="2">
                  <a:txBody>
                    <a:bodyPr vert="horz" wrap="square"/>
                    <a:lstStyle/>
                    <a:p>
                      <a:pPr indent="0" algn="ctr" fontAlgn="auto">
                        <a:lnSpc>
                          <a:spcPct val="150000"/>
                        </a:lnSpc>
                        <a:buNone/>
                      </a:pPr>
                      <a:r>
                        <a:rPr lang="zh-CN" altLang="en-US" sz="2400" b="0">
                          <a:solidFill>
                            <a:srgbClr val="000000"/>
                          </a:solidFill>
                          <a:latin typeface="微软雅黑" panose="020b0503020204020204" pitchFamily="34" charset="-122"/>
                          <a:ea typeface="微软雅黑" panose="020b0503020204020204" pitchFamily="34" charset="-122"/>
                          <a:cs typeface="NEU-BZ-S92" charset="0"/>
                        </a:rPr>
                        <a:t>审设问</a:t>
                      </a:r>
                      <a:endParaRPr lang="zh-CN"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lgn="ctr"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知识限定</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政治生活(民主管理)</a:t>
                      </a:r>
                      <a:endParaRPr lang="en-US"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r h="1384935">
                <a:tc vMerge="1">
                  <a:txBody>
                    <a:bodyPr vert="horz" wrap="square"/>
                    <a:lstStyle/>
                    <a:p/>
                  </a:txBody>
                  <a:tcP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B w="12700" cap="flat" cmpd="sng">
                      <a:solidFill>
                        <a:srgbClr val="333333"/>
                      </a:solidFill>
                      <a:prstDash val="solid"/>
                      <a:headEnd type="none" w="med" len="med"/>
                      <a:tailEnd type="none" w="med" len="med"/>
                    </a:lnB>
                  </a:tcPr>
                </a:tc>
                <a:tc>
                  <a:txBody>
                    <a:bodyPr vert="horz" wrap="square"/>
                    <a:lstStyle/>
                    <a:p>
                      <a:pPr indent="0" algn="ctr"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设问指向</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a:solidFill>
                        <a:schemeClr val="tx1"/>
                      </a:solidFill>
                      <a:prstDash val="solid"/>
                    </a:lnB>
                    <a:lnTlToBr>
                      <a:noFill/>
                    </a:lnTlToBr>
                    <a:lnBlToTr>
                      <a:noFill/>
                    </a:lnBlToTr>
                    <a:noFill/>
                  </a:tcPr>
                </a:tc>
                <a:tc>
                  <a:txBody>
                    <a:bodyPr vert="horz" wrap="square"/>
                    <a:lstStyle/>
                    <a:p>
                      <a:pPr indent="0"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说明“四会管村”实现村民自治的工作机制及其意义</a:t>
                      </a:r>
                      <a:endParaRPr lang="en-US"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a:solidFill>
                        <a:schemeClr val="tx1"/>
                      </a:solidFill>
                      <a:prstDash val="solid"/>
                    </a:lnB>
                    <a:lnTlToBr>
                      <a:noFill/>
                    </a:lnTlToBr>
                    <a:lnBlToTr>
                      <a:noFill/>
                    </a:lnBlToTr>
                    <a:noFill/>
                  </a:tcPr>
                </a:tc>
              </a:tr>
              <a:tr h="2586355">
                <a:tc>
                  <a:txBody>
                    <a:bodyPr vert="horz" wrap="square"/>
                    <a:lstStyle/>
                    <a:p>
                      <a:pPr indent="0" algn="ctr" fontAlgn="auto">
                        <a:lnSpc>
                          <a:spcPct val="150000"/>
                        </a:lnSpc>
                        <a:buNone/>
                      </a:pPr>
                      <a:r>
                        <a:rPr lang="zh-CN"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析材料</a:t>
                      </a: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endParaRPr lang="en-US"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algn="ctr"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NEU-BZ-S92" charset="0"/>
                        </a:rPr>
                        <a:t>材料信息</a:t>
                      </a:r>
                      <a:endParaRPr lang="en-US" altLang="en-US" sz="24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a:solidFill>
                        <a:schemeClr val="tx1"/>
                      </a:solidFill>
                      <a:prstDash val="soli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fontAlgn="auto">
                        <a:lnSpc>
                          <a:spcPct val="150000"/>
                        </a:lnSpc>
                        <a:buNone/>
                      </a:pPr>
                      <a:r>
                        <a:rPr 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①村党支部委员会根据村民自治有关规定,讨论决定旧村改造事项并提出要求;②村民议事会经过反复商议,形成两套改造安置方案;③村民代表大会投票表决;④村民委员会精心组织实施。</a:t>
                      </a:r>
                      <a:endParaRPr lang="en-US" altLang="en-US" sz="24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a:solidFill>
                        <a:schemeClr val="tx1"/>
                      </a:solidFill>
                      <a:prstDash val="solid"/>
                    </a:lnT>
                    <a:lnB w="12700" cap="flat" cmpd="sng">
                      <a:solidFill>
                        <a:srgbClr val="333333"/>
                      </a:solidFill>
                      <a:prstDash val="solid"/>
                      <a:headEnd type="none" w="med" len="med"/>
                      <a:tailEnd type="none" w="med" len="med"/>
                    </a:lnB>
                    <a:lnTlToBr>
                      <a:noFill/>
                    </a:lnTlToBr>
                    <a:lnBlToTr>
                      <a:noFill/>
                    </a:lnBlToTr>
                    <a:noFill/>
                  </a:tcPr>
                </a:tc>
              </a:tr>
            </a:tbl>
          </a:graphicData>
        </a:graphic>
      </p:graphicFrame>
      <p:sp>
        <p:nvSpPr>
          <p:cNvPr id="7" name="文本框 6"/>
          <p:cNvSpPr txBox="1"/>
          <p:nvPr>
            <p:custDataLst>
              <p:tags r:id="rId4"/>
            </p:custDataLst>
          </p:nvPr>
        </p:nvSpPr>
        <p:spPr>
          <a:xfrm>
            <a:off x="617220" y="273050"/>
            <a:ext cx="1101090" cy="521970"/>
          </a:xfrm>
          <a:prstGeom prst="rect">
            <a:avLst/>
          </a:prstGeom>
          <a:noFill/>
        </p:spPr>
        <p:txBody>
          <a:bodyPr wrap="square" rtlCol="0">
            <a:spAutoFit/>
          </a:bodyPr>
          <a:lstStyle/>
          <a:p>
            <a:r>
              <a:rPr lang="zh-CN" altLang="en-US" sz="2800" b="1">
                <a:latin typeface="微软雅黑" panose="020b0503020204020204" pitchFamily="34" charset="-122"/>
                <a:ea typeface="微软雅黑" panose="020b0503020204020204" pitchFamily="34" charset="-122"/>
              </a:rPr>
              <a:t>解析</a:t>
            </a:r>
            <a:endParaRPr lang="zh-CN" altLang="en-US" sz="2800" b="1">
              <a:latin typeface="微软雅黑" panose="020b0503020204020204" pitchFamily="34" charset="-122"/>
              <a:ea typeface="微软雅黑" panose="020b0503020204020204" pitchFamily="34" charset="-122"/>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12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graphicFrame>
        <p:nvGraphicFramePr>
          <p:cNvPr id="4" name="表格 3"/>
          <p:cNvGraphicFramePr>
            <a:graphicFrameLocks noGrp="1"/>
          </p:cNvGraphicFramePr>
          <p:nvPr>
            <p:custDataLst>
              <p:tags r:id="rId3"/>
            </p:custDataLst>
          </p:nvPr>
        </p:nvGraphicFramePr>
        <p:xfrm>
          <a:off x="161290" y="128270"/>
          <a:ext cx="11699240" cy="6601460"/>
        </p:xfrm>
        <a:graphic>
          <a:graphicData uri="http://schemas.openxmlformats.org/drawingml/2006/table">
            <a:tbl>
              <a:tblPr firstRow="1" bandRow="1">
                <a:tableStyleId>{5940675A-B579-460E-94D1-54222C63F5DA}</a:tableStyleId>
              </a:tblPr>
              <a:tblGrid>
                <a:gridCol w="1626235"/>
                <a:gridCol w="10073005"/>
              </a:tblGrid>
              <a:tr h="1480820">
                <a:tc rowSpan="2">
                  <a:txBody>
                    <a:bodyPr vert="horz" wrap="square"/>
                    <a:lstStyle/>
                    <a:p>
                      <a:pPr indent="0" algn="ctr" fontAlgn="auto">
                        <a:lnSpc>
                          <a:spcPct val="150000"/>
                        </a:lnSpc>
                        <a:buNone/>
                      </a:pPr>
                      <a:r>
                        <a:rPr lang="en-US" sz="2800" b="0">
                          <a:solidFill>
                            <a:srgbClr val="000000"/>
                          </a:solidFill>
                          <a:latin typeface="微软雅黑" panose="020b0503020204020204" pitchFamily="34" charset="-122"/>
                          <a:ea typeface="微软雅黑" panose="020b0503020204020204" pitchFamily="34" charset="-122"/>
                          <a:cs typeface="NEU-BZ-S92" charset="0"/>
                        </a:rPr>
                        <a:t>确定知识与材料的联系</a:t>
                      </a:r>
                      <a:endParaRPr lang="en-US" altLang="en-US" sz="2800" b="0">
                        <a:solidFill>
                          <a:srgbClr val="000000"/>
                        </a:solidFill>
                        <a:latin typeface="微软雅黑" panose="020b0503020204020204" pitchFamily="34" charset="-122"/>
                        <a:ea typeface="微软雅黑" panose="020b0503020204020204" pitchFamily="34" charset="-122"/>
                        <a:cs typeface="NEU-BZ-S92" charset="0"/>
                      </a:endParaRPr>
                    </a:p>
                  </a:txBody>
                  <a:tcPr marL="0" marR="0"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c>
                  <a:txBody>
                    <a:bodyPr vert="horz" wrap="square"/>
                    <a:lstStyle/>
                    <a:p>
                      <a:pPr indent="0" fontAlgn="auto">
                        <a:lnSpc>
                          <a:spcPct val="150000"/>
                        </a:lnSpc>
                        <a:buNone/>
                      </a:pPr>
                      <a:r>
                        <a:rPr lang="en-US" sz="28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知识:坚持党的领导与民主管理相结合(包括决策、实施等环节)。</a:t>
                      </a:r>
                      <a:endParaRPr lang="en-US" altLang="en-US" sz="28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r h="4692015">
                <a:tc vMerge="1">
                  <a:txBody>
                    <a:bodyPr vert="horz" wrap="square"/>
                    <a:lstStyle/>
                    <a:p/>
                  </a:txBody>
                  <a:tcPr>
                    <a:lnL w="12700" cap="flat" cmpd="sng">
                      <a:solidFill>
                        <a:srgbClr val="333333"/>
                      </a:solidFill>
                      <a:prstDash val="solid"/>
                      <a:headEnd type="none" w="med" len="med"/>
                      <a:tailEnd type="none" w="med" len="med"/>
                    </a:lnL>
                    <a:lnB w="12700" cap="flat" cmpd="sng">
                      <a:solidFill>
                        <a:srgbClr val="333333"/>
                      </a:solidFill>
                      <a:prstDash val="solid"/>
                      <a:headEnd type="none" w="med" len="med"/>
                      <a:tailEnd type="none" w="med" len="med"/>
                    </a:lnB>
                  </a:tcPr>
                </a:tc>
                <a:tc>
                  <a:txBody>
                    <a:bodyPr vert="horz" wrap="square"/>
                    <a:lstStyle/>
                    <a:p>
                      <a:pPr indent="0" fontAlgn="auto">
                        <a:lnSpc>
                          <a:spcPct val="150000"/>
                        </a:lnSpc>
                        <a:buNone/>
                      </a:pPr>
                      <a:r>
                        <a:rPr lang="en-US" sz="28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二者联系:“四会管村”模式涉及村党支部委员会、村民议事会、村民代表大会、村民委员会“四会”。其中,村党支部委员会根据村民自治有关规定,讨论决定旧村改造事项并提出要求(材料信息①),体现了坚持党的领导、民主管理和依法办事的有机结合;村民议事会、村民代表大会、村民委员会各自所做的工作(材料信息②③④),体现了民主管理过程中的协商、决策、实施等环节,这能有效汇集村民的意见建议,保障村民依法行使民主权利,提高村民自治能力。</a:t>
                      </a:r>
                      <a:endParaRPr lang="en-US" altLang="en-US" sz="2800" b="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66675" marR="66675" marT="0" marB="0" anchor="ctr">
                    <a:lnL w="12700" cap="flat" cmpd="sng">
                      <a:solidFill>
                        <a:srgbClr val="333333"/>
                      </a:solidFill>
                      <a:prstDash val="solid"/>
                      <a:headEnd type="none" w="med" len="med"/>
                      <a:tailEnd type="none" w="med" len="med"/>
                    </a:lnL>
                    <a:lnR w="12700" cap="flat" cmpd="sng">
                      <a:solidFill>
                        <a:srgbClr val="333333"/>
                      </a:solidFill>
                      <a:prstDash val="solid"/>
                      <a:headEnd type="none" w="med" len="med"/>
                      <a:tailEnd type="none" w="med" len="med"/>
                    </a:lnR>
                    <a:lnT w="12700" cap="flat" cmpd="sng">
                      <a:solidFill>
                        <a:srgbClr val="333333"/>
                      </a:solidFill>
                      <a:prstDash val="solid"/>
                      <a:headEnd type="none" w="med" len="med"/>
                      <a:tailEnd type="none" w="med" len="med"/>
                    </a:lnT>
                    <a:lnB w="12700" cap="flat" cmpd="sng">
                      <a:solidFill>
                        <a:srgbClr val="333333"/>
                      </a:solidFill>
                      <a:prstDash val="solid"/>
                      <a:headEnd type="none" w="med" len="med"/>
                      <a:tailEnd type="none" w="med" len="med"/>
                    </a:lnB>
                    <a:lnTlToBr>
                      <a:noFill/>
                    </a:lnTlToBr>
                    <a:lnBlToTr>
                      <a:noFill/>
                    </a:lnBlToTr>
                    <a:noFill/>
                  </a:tcPr>
                </a:tc>
              </a:tr>
            </a:tbl>
          </a:graphicData>
        </a:graphic>
      </p:graphicFrame>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12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标题 2"/>
          <p:cNvSpPr>
            <a:spLocks noGrp="1"/>
          </p:cNvSpPr>
          <p:nvPr>
            <p:ph type="title"/>
            <p:custDataLst>
              <p:tags r:id="rId3"/>
            </p:custDataLst>
          </p:nvPr>
        </p:nvSpPr>
        <p:spPr>
          <a:xfrm>
            <a:off x="686435" y="804545"/>
            <a:ext cx="10819130" cy="4817110"/>
          </a:xfrm>
        </p:spPr>
        <p:txBody>
          <a:bodyPr wrap="square"/>
          <a:lstStyle/>
          <a:p>
            <a:pPr fontAlgn="auto">
              <a:lnSpc>
                <a:spcPct val="150000"/>
              </a:lnSpc>
            </a:pPr>
            <a:r>
              <a:rPr lang="zh-CN" altLang="en-US" sz="2800" b="1">
                <a:latin typeface="微软雅黑" panose="020b0503020204020204" pitchFamily="34" charset="-122"/>
                <a:ea typeface="微软雅黑" panose="020b0503020204020204" pitchFamily="34" charset="-122"/>
                <a:cs typeface="微软雅黑" panose="020b0503020204020204" pitchFamily="34" charset="-122"/>
              </a:rPr>
              <a:t>答案  </a:t>
            </a:r>
            <a:br>
              <a:rPr lang="zh-CN" altLang="en-US" sz="2800" b="1">
                <a:latin typeface="微软雅黑" panose="020b0503020204020204" pitchFamily="34" charset="-122"/>
                <a:ea typeface="微软雅黑" panose="020b0503020204020204" pitchFamily="34" charset="-122"/>
                <a:cs typeface="微软雅黑" panose="020b0503020204020204" pitchFamily="34" charset="-122"/>
              </a:rPr>
            </a:br>
            <a:r>
              <a:rPr lang="zh-CN" altLang="en-US" sz="2800" b="1">
                <a:latin typeface="微软雅黑" panose="020b0503020204020204" pitchFamily="34" charset="-122"/>
                <a:ea typeface="微软雅黑" panose="020b0503020204020204" pitchFamily="34" charset="-122"/>
                <a:cs typeface="微软雅黑" panose="020b0503020204020204" pitchFamily="34" charset="-122"/>
              </a:rPr>
              <a:t>      </a:t>
            </a:r>
            <a:r>
              <a:rPr lang="zh-CN" altLang="en-US"/>
              <a:t> </a:t>
            </a:r>
            <a:r>
              <a:rPr lang="zh-CN" altLang="en-US" sz="2800">
                <a:latin typeface="微软雅黑" panose="020b0503020204020204" pitchFamily="34" charset="-122"/>
                <a:ea typeface="微软雅黑" panose="020b0503020204020204" pitchFamily="34" charset="-122"/>
                <a:cs typeface="微软雅黑" panose="020b0503020204020204" pitchFamily="34" charset="-122"/>
              </a:rPr>
              <a:t>机制:党的领导、民主管理和依法办事有机结合;党支部领导统筹,村民议事会协商方案,村民代表大会民主决策,村民委员会组织实施。</a:t>
            </a:r>
            <a:br>
              <a:rPr lang="zh-CN" altLang="en-US" sz="2800">
                <a:latin typeface="微软雅黑" panose="020b0503020204020204" pitchFamily="34" charset="-122"/>
                <a:ea typeface="微软雅黑" panose="020b0503020204020204" pitchFamily="34" charset="-122"/>
                <a:cs typeface="微软雅黑" panose="020b0503020204020204" pitchFamily="34" charset="-122"/>
              </a:rPr>
            </a:br>
            <a:r>
              <a:rPr lang="zh-CN" altLang="en-US" sz="2800">
                <a:latin typeface="微软雅黑" panose="020b0503020204020204" pitchFamily="34" charset="-122"/>
                <a:ea typeface="微软雅黑" panose="020b0503020204020204" pitchFamily="34" charset="-122"/>
                <a:cs typeface="微软雅黑" panose="020b0503020204020204" pitchFamily="34" charset="-122"/>
              </a:rPr>
              <a:t>　　意义:坚持村党支部的领导,有效汇集村民的意见建议,保障村民依法行使民主权利;提高民事民办、民事民管效能,提升村民自治能力。</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12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标题 2"/>
          <p:cNvSpPr>
            <a:spLocks noGrp="1"/>
          </p:cNvSpPr>
          <p:nvPr>
            <p:ph type="title"/>
            <p:custDataLst>
              <p:tags r:id="rId3"/>
            </p:custDataLst>
          </p:nvPr>
        </p:nvSpPr>
        <p:spPr>
          <a:xfrm>
            <a:off x="152400" y="181610"/>
            <a:ext cx="11901170" cy="6443345"/>
          </a:xfrm>
        </p:spPr>
        <p:txBody>
          <a:bodyPr wrap="square"/>
          <a:lstStyle/>
          <a:p>
            <a:pPr fontAlgn="auto">
              <a:lnSpc>
                <a:spcPct val="115000"/>
              </a:lnSpc>
              <a:spcBef>
                <a:spcPct val="0"/>
              </a:spcBef>
              <a:spcAft>
                <a:spcPct val="0"/>
              </a:spcAft>
            </a:pPr>
            <a:r>
              <a:rPr lang="en-US" altLang="zh-CN" sz="2400" b="0">
                <a:latin typeface="微软雅黑" panose="020b0503020204020204" pitchFamily="34" charset="-122"/>
                <a:ea typeface="微软雅黑" panose="020b0503020204020204" pitchFamily="34" charset="-122"/>
                <a:cs typeface="微软雅黑" panose="020b0503020204020204" pitchFamily="34" charset="-122"/>
                <a:sym typeface="+mn-ea"/>
              </a:rPr>
              <a:t>    </a:t>
            </a:r>
            <a:r>
              <a:rPr lang="en-US" altLang="zh-CN" sz="2400" b="0">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民主选举(预测题型：选择题)</a:t>
            </a:r>
            <a:br>
              <a:rPr lang="en-US" altLang="zh-CN" sz="2400" b="0">
                <a:latin typeface="微软雅黑" panose="020b0503020204020204" pitchFamily="34" charset="-122"/>
                <a:ea typeface="微软雅黑" panose="020b0503020204020204" pitchFamily="34" charset="-122"/>
                <a:cs typeface="微软雅黑" panose="020b0503020204020204" pitchFamily="34" charset="-122"/>
                <a:sym typeface="+mn-ea"/>
              </a:rPr>
            </a:br>
            <a:r>
              <a:rPr lang="zh-CN" altLang="en-US" sz="2400" b="0">
                <a:latin typeface="微软雅黑" panose="020b0503020204020204" pitchFamily="34" charset="-122"/>
                <a:ea typeface="微软雅黑" panose="020b0503020204020204" pitchFamily="34" charset="-122"/>
                <a:cs typeface="微软雅黑" panose="020b0503020204020204" pitchFamily="34" charset="-122"/>
                <a:sym typeface="+mn-ea"/>
              </a:rPr>
              <a:t>(2016·北京卷，34)某市某区第五届人民代表大会代表选票</a:t>
            </a:r>
            <a:br>
              <a:rPr lang="zh-CN" altLang="en-US" sz="2400" b="0">
                <a:latin typeface="微软雅黑" panose="020b0503020204020204" pitchFamily="34" charset="-122"/>
                <a:ea typeface="微软雅黑" panose="020b0503020204020204" pitchFamily="34" charset="-122"/>
                <a:cs typeface="微软雅黑" panose="020b0503020204020204" pitchFamily="34" charset="-122"/>
                <a:sym typeface="+mn-ea"/>
              </a:rPr>
            </a:br>
            <a:r>
              <a:rPr lang="en-US" altLang="zh-CN" sz="2400" b="0">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400" b="0">
                <a:latin typeface="微软雅黑" panose="020b0503020204020204" pitchFamily="34" charset="-122"/>
                <a:ea typeface="微软雅黑" panose="020b0503020204020204" pitchFamily="34" charset="-122"/>
                <a:cs typeface="微软雅黑" panose="020b0503020204020204" pitchFamily="34" charset="-122"/>
                <a:sym typeface="+mn-ea"/>
              </a:rPr>
              <a:t>代表候选人按姓名笔画排列　　(第10选区)</a:t>
            </a:r>
            <a:br>
              <a:rPr lang="zh-CN" altLang="en-US" sz="2400" b="0">
                <a:latin typeface="微软雅黑" panose="020b0503020204020204" pitchFamily="34" charset="-122"/>
                <a:ea typeface="微软雅黑" panose="020b0503020204020204" pitchFamily="34" charset="-122"/>
                <a:cs typeface="微软雅黑" panose="020b0503020204020204" pitchFamily="34" charset="-122"/>
                <a:sym typeface="+mn-ea"/>
              </a:rPr>
            </a:br>
            <a:br>
              <a:rPr lang="zh-CN" altLang="en-US" sz="2400" b="0">
                <a:latin typeface="微软雅黑" panose="020b0503020204020204" pitchFamily="34" charset="-122"/>
                <a:ea typeface="微软雅黑" panose="020b0503020204020204" pitchFamily="34" charset="-122"/>
                <a:cs typeface="微软雅黑" panose="020b0503020204020204" pitchFamily="34" charset="-122"/>
                <a:sym typeface="+mn-ea"/>
              </a:rPr>
            </a:br>
            <a:br>
              <a:rPr lang="zh-CN" altLang="en-US" sz="2400" b="0">
                <a:latin typeface="微软雅黑" panose="020b0503020204020204" pitchFamily="34" charset="-122"/>
                <a:ea typeface="微软雅黑" panose="020b0503020204020204" pitchFamily="34" charset="-122"/>
                <a:cs typeface="微软雅黑" panose="020b0503020204020204" pitchFamily="34" charset="-122"/>
                <a:sym typeface="+mn-ea"/>
              </a:rPr>
            </a:br>
            <a:br>
              <a:rPr lang="zh-CN" altLang="en-US" sz="2400" b="0">
                <a:latin typeface="微软雅黑" panose="020b0503020204020204" pitchFamily="34" charset="-122"/>
                <a:ea typeface="微软雅黑" panose="020b0503020204020204" pitchFamily="34" charset="-122"/>
                <a:cs typeface="微软雅黑" panose="020b0503020204020204" pitchFamily="34" charset="-122"/>
                <a:sym typeface="+mn-ea"/>
              </a:rPr>
            </a:br>
            <a:r>
              <a:rPr lang="zh-CN" altLang="en-US" sz="2400" b="0">
                <a:latin typeface="微软雅黑" panose="020b0503020204020204" pitchFamily="34" charset="-122"/>
                <a:ea typeface="微软雅黑" panose="020b0503020204020204" pitchFamily="34" charset="-122"/>
                <a:cs typeface="微软雅黑" panose="020b0503020204020204" pitchFamily="34" charset="-122"/>
                <a:sym typeface="+mn-ea"/>
              </a:rPr>
              <a:t>说明：1.应选代表2名，多选无效，等于或少选有效。</a:t>
            </a:r>
            <a:br>
              <a:rPr lang="zh-CN" altLang="en-US" sz="2400" b="0">
                <a:latin typeface="微软雅黑" panose="020b0503020204020204" pitchFamily="34" charset="-122"/>
                <a:ea typeface="微软雅黑" panose="020b0503020204020204" pitchFamily="34" charset="-122"/>
                <a:cs typeface="微软雅黑" panose="020b0503020204020204" pitchFamily="34" charset="-122"/>
                <a:sym typeface="+mn-ea"/>
              </a:rPr>
            </a:br>
            <a:r>
              <a:rPr lang="zh-CN" altLang="en-US" sz="2400" b="0">
                <a:latin typeface="微软雅黑" panose="020b0503020204020204" pitchFamily="34" charset="-122"/>
                <a:ea typeface="微软雅黑" panose="020b0503020204020204" pitchFamily="34" charset="-122"/>
                <a:cs typeface="微软雅黑" panose="020b0503020204020204" pitchFamily="34" charset="-122"/>
                <a:sym typeface="+mn-ea"/>
              </a:rPr>
              <a:t> 2.选票上名单为正式代表候选人名单，同意的请在姓名上方符号栏内画“○”，反对的画“×”，弃权不画任何符号。若另选他人，请在另选人姓名栏内填写姓名，并在姓名上方符号栏内画“○”，不画“○”的无效。</a:t>
            </a:r>
            <a:br>
              <a:rPr lang="zh-CN" altLang="en-US" sz="2400" b="0">
                <a:latin typeface="微软雅黑" panose="020b0503020204020204" pitchFamily="34" charset="-122"/>
                <a:ea typeface="微软雅黑" panose="020b0503020204020204" pitchFamily="34" charset="-122"/>
                <a:cs typeface="微软雅黑" panose="020b0503020204020204" pitchFamily="34" charset="-122"/>
                <a:sym typeface="+mn-ea"/>
              </a:rPr>
            </a:br>
            <a:r>
              <a:rPr lang="zh-CN" altLang="en-US" sz="2400" b="0">
                <a:latin typeface="微软雅黑" panose="020b0503020204020204" pitchFamily="34" charset="-122"/>
                <a:ea typeface="微软雅黑" panose="020b0503020204020204" pitchFamily="34" charset="-122"/>
                <a:cs typeface="微软雅黑" panose="020b0503020204020204" pitchFamily="34" charset="-122"/>
                <a:sym typeface="+mn-ea"/>
              </a:rPr>
              <a:t>关于这张选票，下列说法正确的是(　　)</a:t>
            </a:r>
            <a:br>
              <a:rPr lang="zh-CN" altLang="en-US" sz="2400" b="0">
                <a:latin typeface="微软雅黑" panose="020b0503020204020204" pitchFamily="34" charset="-122"/>
                <a:ea typeface="微软雅黑" panose="020b0503020204020204" pitchFamily="34" charset="-122"/>
                <a:cs typeface="微软雅黑" panose="020b0503020204020204" pitchFamily="34" charset="-122"/>
                <a:sym typeface="+mn-ea"/>
              </a:rPr>
            </a:br>
            <a:r>
              <a:rPr lang="zh-CN" altLang="en-US" sz="2400" b="0">
                <a:latin typeface="微软雅黑" panose="020b0503020204020204" pitchFamily="34" charset="-122"/>
                <a:ea typeface="微软雅黑" panose="020b0503020204020204" pitchFamily="34" charset="-122"/>
                <a:cs typeface="微软雅黑" panose="020b0503020204020204" pitchFamily="34" charset="-122"/>
                <a:sym typeface="+mn-ea"/>
              </a:rPr>
              <a:t>A．根据选票所反映的信息，可判断该选举为间接选举</a:t>
            </a:r>
            <a:br>
              <a:rPr lang="zh-CN" altLang="en-US" sz="2400" b="0">
                <a:latin typeface="微软雅黑" panose="020b0503020204020204" pitchFamily="34" charset="-122"/>
                <a:ea typeface="微软雅黑" panose="020b0503020204020204" pitchFamily="34" charset="-122"/>
                <a:cs typeface="微软雅黑" panose="020b0503020204020204" pitchFamily="34" charset="-122"/>
                <a:sym typeface="+mn-ea"/>
              </a:rPr>
            </a:br>
            <a:r>
              <a:rPr lang="zh-CN" altLang="en-US" sz="2400" b="0">
                <a:latin typeface="微软雅黑" panose="020b0503020204020204" pitchFamily="34" charset="-122"/>
                <a:ea typeface="微软雅黑" panose="020b0503020204020204" pitchFamily="34" charset="-122"/>
                <a:cs typeface="微软雅黑" panose="020b0503020204020204" pitchFamily="34" charset="-122"/>
                <a:sym typeface="+mn-ea"/>
              </a:rPr>
              <a:t>B．根据选票所反映的信息，可判断该选举为差额选举</a:t>
            </a:r>
            <a:br>
              <a:rPr lang="zh-CN" altLang="en-US" sz="2400" b="0">
                <a:latin typeface="微软雅黑" panose="020b0503020204020204" pitchFamily="34" charset="-122"/>
                <a:ea typeface="微软雅黑" panose="020b0503020204020204" pitchFamily="34" charset="-122"/>
                <a:cs typeface="微软雅黑" panose="020b0503020204020204" pitchFamily="34" charset="-122"/>
                <a:sym typeface="+mn-ea"/>
              </a:rPr>
            </a:br>
            <a:r>
              <a:rPr lang="zh-CN" altLang="en-US" sz="2400" b="0">
                <a:latin typeface="微软雅黑" panose="020b0503020204020204" pitchFamily="34" charset="-122"/>
                <a:ea typeface="微软雅黑" panose="020b0503020204020204" pitchFamily="34" charset="-122"/>
                <a:cs typeface="微软雅黑" panose="020b0503020204020204" pitchFamily="34" charset="-122"/>
                <a:sym typeface="+mn-ea"/>
              </a:rPr>
              <a:t>C．根据选票推测，该区人大代表所代表的人口数是农村人大代表的4倍</a:t>
            </a:r>
            <a:br>
              <a:rPr lang="zh-CN" altLang="en-US" sz="2400" b="0">
                <a:latin typeface="微软雅黑" panose="020b0503020204020204" pitchFamily="34" charset="-122"/>
                <a:ea typeface="微软雅黑" panose="020b0503020204020204" pitchFamily="34" charset="-122"/>
                <a:cs typeface="微软雅黑" panose="020b0503020204020204" pitchFamily="34" charset="-122"/>
                <a:sym typeface="+mn-ea"/>
              </a:rPr>
            </a:br>
            <a:r>
              <a:rPr lang="zh-CN" altLang="en-US" sz="2400" b="0">
                <a:latin typeface="微软雅黑" panose="020b0503020204020204" pitchFamily="34" charset="-122"/>
                <a:ea typeface="微软雅黑" panose="020b0503020204020204" pitchFamily="34" charset="-122"/>
                <a:cs typeface="微软雅黑" panose="020b0503020204020204" pitchFamily="34" charset="-122"/>
                <a:sym typeface="+mn-ea"/>
              </a:rPr>
              <a:t>D．在另选人姓名栏内填写自己的姓名，并在上方符号栏内画“○”，该选票无效</a:t>
            </a:r>
            <a:endParaRPr lang="zh-CN" altLang="en-US" sz="2400" b="0">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graphicFrame>
        <p:nvGraphicFramePr>
          <p:cNvPr id="2" name="表格 1"/>
          <p:cNvGraphicFramePr>
            <a:graphicFrameLocks noGrp="1"/>
          </p:cNvGraphicFramePr>
          <p:nvPr>
            <p:custDataLst>
              <p:tags r:id="rId4"/>
            </p:custDataLst>
          </p:nvPr>
        </p:nvGraphicFramePr>
        <p:xfrm>
          <a:off x="291465" y="1614805"/>
          <a:ext cx="11121390" cy="1146810"/>
        </p:xfrm>
        <a:graphic>
          <a:graphicData uri="http://schemas.openxmlformats.org/drawingml/2006/table">
            <a:tbl>
              <a:tblPr firstRow="1" bandRow="1">
                <a:tableStyleId>{5940675A-B579-460E-94D1-54222C63F5DA}</a:tableStyleId>
              </a:tblPr>
              <a:tblGrid>
                <a:gridCol w="1911350"/>
                <a:gridCol w="1518920"/>
                <a:gridCol w="1519555"/>
                <a:gridCol w="1519555"/>
                <a:gridCol w="1995170"/>
                <a:gridCol w="1342390"/>
                <a:gridCol w="1314450"/>
              </a:tblGrid>
              <a:tr h="485775">
                <a:tc>
                  <a:txBody>
                    <a:bodyPr vert="horz" wrap="square"/>
                    <a:lstStyle/>
                    <a:p>
                      <a:pPr indent="0" algn="ctr">
                        <a:buNone/>
                      </a:pPr>
                      <a:r>
                        <a:rPr lang="en-US" sz="1600" b="1">
                          <a:latin typeface="Times New Roman" panose="02020603050405020304" charset="0"/>
                          <a:cs typeface="Times New Roman" panose="02020603050405020304" charset="0"/>
                        </a:rPr>
                        <a:t>符号</a:t>
                      </a:r>
                      <a:endParaRPr lang="en-US" altLang="en-US" sz="1600" b="1">
                        <a:latin typeface="Times New Roman" panose="02020603050405020304" charset="0"/>
                        <a:ea typeface="Times New Roman" panose="02020603050405020304" charset="0"/>
                        <a:cs typeface="Times New Roman" panose="02020603050405020304"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600" b="1">
                          <a:latin typeface="Times New Roman" panose="02020603050405020304" charset="0"/>
                          <a:cs typeface="Times New Roman" panose="02020603050405020304" charset="0"/>
                        </a:rPr>
                        <a:t> </a:t>
                      </a:r>
                      <a:endParaRPr lang="en-US" altLang="en-US" sz="1600" b="1">
                        <a:latin typeface="Times New Roman" panose="02020603050405020304" charset="0"/>
                        <a:ea typeface="Times New Roman" panose="02020603050405020304" charset="0"/>
                        <a:cs typeface="Times New Roman" panose="02020603050405020304"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600" b="1">
                          <a:latin typeface="Times New Roman" panose="02020603050405020304" charset="0"/>
                          <a:cs typeface="Times New Roman" panose="02020603050405020304" charset="0"/>
                        </a:rPr>
                        <a:t> </a:t>
                      </a:r>
                      <a:endParaRPr lang="en-US" altLang="en-US" sz="1600" b="1">
                        <a:latin typeface="Times New Roman" panose="02020603050405020304" charset="0"/>
                        <a:ea typeface="Times New Roman" panose="02020603050405020304" charset="0"/>
                        <a:cs typeface="Times New Roman" panose="02020603050405020304"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600" b="1">
                          <a:latin typeface="Times New Roman" panose="02020603050405020304" charset="0"/>
                          <a:cs typeface="Times New Roman" panose="02020603050405020304" charset="0"/>
                        </a:rPr>
                        <a:t> </a:t>
                      </a:r>
                      <a:endParaRPr lang="en-US" altLang="en-US" sz="1600" b="1">
                        <a:latin typeface="Times New Roman" panose="02020603050405020304" charset="0"/>
                        <a:ea typeface="Times New Roman" panose="02020603050405020304" charset="0"/>
                        <a:cs typeface="Times New Roman" panose="02020603050405020304"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600" b="1">
                          <a:latin typeface="Times New Roman" panose="02020603050405020304" charset="0"/>
                          <a:cs typeface="Times New Roman" panose="02020603050405020304" charset="0"/>
                        </a:rPr>
                        <a:t>符号</a:t>
                      </a:r>
                      <a:endParaRPr lang="en-US" altLang="en-US" sz="1600" b="1">
                        <a:latin typeface="Times New Roman" panose="02020603050405020304" charset="0"/>
                        <a:ea typeface="Times New Roman" panose="02020603050405020304" charset="0"/>
                        <a:cs typeface="Times New Roman" panose="02020603050405020304"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600" b="1">
                          <a:latin typeface="MingLiU_HKSCS" charset="0"/>
                          <a:cs typeface="MingLiU_HKSCS" charset="0"/>
                        </a:rPr>
                        <a:t> </a:t>
                      </a:r>
                      <a:endParaRPr lang="en-US" altLang="en-US" sz="1600" b="1">
                        <a:latin typeface="MingLiU_HKSCS" charset="0"/>
                        <a:ea typeface="MingLiU_HKSCS" charset="0"/>
                        <a:cs typeface="MingLiU_HKSCS"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600" b="1">
                          <a:latin typeface="MingLiU_HKSCS" charset="0"/>
                          <a:cs typeface="MingLiU_HKSCS" charset="0"/>
                        </a:rPr>
                        <a:t> </a:t>
                      </a:r>
                      <a:endParaRPr lang="en-US" altLang="en-US" sz="1600" b="1">
                        <a:latin typeface="MingLiU_HKSCS" charset="0"/>
                        <a:ea typeface="MingLiU_HKSCS" charset="0"/>
                        <a:cs typeface="MingLiU_HKSCS"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661035">
                <a:tc>
                  <a:txBody>
                    <a:bodyPr vert="horz" wrap="square"/>
                    <a:lstStyle/>
                    <a:p>
                      <a:pPr indent="0" algn="ctr">
                        <a:buNone/>
                      </a:pPr>
                      <a:r>
                        <a:rPr lang="en-US" sz="1600" b="1">
                          <a:latin typeface="Times New Roman" panose="02020603050405020304" charset="0"/>
                          <a:cs typeface="Times New Roman" panose="02020603050405020304" charset="0"/>
                        </a:rPr>
                        <a:t>候选人姓名</a:t>
                      </a:r>
                      <a:endParaRPr lang="en-US" altLang="en-US" sz="1600" b="1">
                        <a:latin typeface="Times New Roman" panose="02020603050405020304" charset="0"/>
                        <a:ea typeface="Times New Roman" panose="02020603050405020304" charset="0"/>
                        <a:cs typeface="Times New Roman" panose="02020603050405020304"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600" b="1">
                          <a:latin typeface="Times New Roman" panose="02020603050405020304" charset="0"/>
                          <a:cs typeface="Times New Roman" panose="02020603050405020304" charset="0"/>
                        </a:rPr>
                        <a:t>丁某</a:t>
                      </a:r>
                      <a:endParaRPr lang="en-US" altLang="en-US" sz="1600" b="1">
                        <a:latin typeface="Times New Roman" panose="02020603050405020304" charset="0"/>
                        <a:ea typeface="Times New Roman" panose="02020603050405020304" charset="0"/>
                        <a:cs typeface="Times New Roman" panose="02020603050405020304"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600" b="1">
                          <a:latin typeface="Times New Roman" panose="02020603050405020304" charset="0"/>
                          <a:cs typeface="Times New Roman" panose="02020603050405020304" charset="0"/>
                        </a:rPr>
                        <a:t>王某</a:t>
                      </a:r>
                      <a:endParaRPr lang="en-US" altLang="en-US" sz="1600" b="1">
                        <a:latin typeface="Times New Roman" panose="02020603050405020304" charset="0"/>
                        <a:ea typeface="Times New Roman" panose="02020603050405020304" charset="0"/>
                        <a:cs typeface="Times New Roman" panose="02020603050405020304"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600" b="1">
                          <a:latin typeface="Times New Roman" panose="02020603050405020304" charset="0"/>
                          <a:cs typeface="Times New Roman" panose="02020603050405020304" charset="0"/>
                        </a:rPr>
                        <a:t>陈某</a:t>
                      </a:r>
                      <a:endParaRPr lang="en-US" altLang="en-US" sz="1600" b="1">
                        <a:latin typeface="Times New Roman" panose="02020603050405020304" charset="0"/>
                        <a:ea typeface="Times New Roman" panose="02020603050405020304" charset="0"/>
                        <a:cs typeface="Times New Roman" panose="02020603050405020304"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600" b="1">
                          <a:latin typeface="Times New Roman" panose="02020603050405020304" charset="0"/>
                          <a:cs typeface="Times New Roman" panose="02020603050405020304" charset="0"/>
                        </a:rPr>
                        <a:t>另选人姓名</a:t>
                      </a:r>
                      <a:endParaRPr lang="en-US" altLang="en-US" sz="1600" b="1">
                        <a:latin typeface="Times New Roman" panose="02020603050405020304" charset="0"/>
                        <a:ea typeface="Times New Roman" panose="02020603050405020304" charset="0"/>
                        <a:cs typeface="Times New Roman" panose="02020603050405020304"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600" b="1">
                          <a:latin typeface="MingLiU_HKSCS" charset="0"/>
                          <a:cs typeface="MingLiU_HKSCS" charset="0"/>
                        </a:rPr>
                        <a:t> </a:t>
                      </a:r>
                      <a:endParaRPr lang="en-US" altLang="en-US" sz="1600" b="1">
                        <a:latin typeface="MingLiU_HKSCS" charset="0"/>
                        <a:ea typeface="MingLiU_HKSCS" charset="0"/>
                        <a:cs typeface="MingLiU_HKSCS"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endParaRPr lang="en-US" altLang="en-US" sz="1600" b="1">
                        <a:latin typeface="MingLiU_HKSCS" charset="0"/>
                        <a:ea typeface="MingLiU_HKSCS" charset="0"/>
                        <a:cs typeface="MingLiU_HKSCS"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bl>
          </a:graphicData>
        </a:graphic>
      </p:graphicFrame>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12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标题 2"/>
          <p:cNvSpPr>
            <a:spLocks noGrp="1"/>
          </p:cNvSpPr>
          <p:nvPr>
            <p:ph type="title"/>
            <p:custDataLst>
              <p:tags r:id="rId3"/>
            </p:custDataLst>
          </p:nvPr>
        </p:nvSpPr>
        <p:spPr>
          <a:xfrm>
            <a:off x="145415" y="447675"/>
            <a:ext cx="11901170" cy="3472815"/>
          </a:xfrm>
        </p:spPr>
        <p:txBody>
          <a:bodyPr wrap="square"/>
          <a:lstStyle/>
          <a:p>
            <a:pPr fontAlgn="auto">
              <a:lnSpc>
                <a:spcPct val="115000"/>
              </a:lnSpc>
              <a:spcBef>
                <a:spcPct val="0"/>
              </a:spcBef>
              <a:spcAft>
                <a:spcPct val="0"/>
              </a:spcAft>
            </a:pPr>
            <a:r>
              <a:rPr lang="en-US" altLang="zh-CN" sz="2400" b="0">
                <a:latin typeface="微软雅黑" panose="020b0503020204020204" pitchFamily="34" charset="-122"/>
                <a:ea typeface="微软雅黑" panose="020b0503020204020204" pitchFamily="34" charset="-122"/>
                <a:cs typeface="微软雅黑" panose="020b0503020204020204" pitchFamily="34" charset="-122"/>
                <a:sym typeface="+mn-ea"/>
              </a:rPr>
              <a:t>      </a:t>
            </a:r>
            <a:r>
              <a:rPr lang="en-US" altLang="zh-CN" sz="3200" b="0">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sz="3200" b="0">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B　[根据材料信息，3名候选人，应选代表2名，可知该选举为差额选举，B项正确。A项错误，因为市级以下的区人大代表的选举属于直接选举。从选票信息来看，没有体现人大代表所代表的人口数是农村的还是城镇的，C项错误。D项错误，选举权和被选举权是公民基本的民主权利，选民有权选自己，该选票有效。]</a:t>
            </a:r>
            <a:endParaRPr sz="3200" b="0">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12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标题 2"/>
          <p:cNvSpPr>
            <a:spLocks noGrp="1"/>
          </p:cNvSpPr>
          <p:nvPr>
            <p:ph type="title"/>
            <p:custDataLst>
              <p:tags r:id="rId3"/>
            </p:custDataLst>
          </p:nvPr>
        </p:nvSpPr>
        <p:spPr>
          <a:xfrm>
            <a:off x="152400" y="181610"/>
            <a:ext cx="11901170" cy="5737860"/>
          </a:xfrm>
        </p:spPr>
        <p:txBody>
          <a:bodyPr wrap="square"/>
          <a:lstStyle/>
          <a:p>
            <a:pPr fontAlgn="auto">
              <a:lnSpc>
                <a:spcPct val="115000"/>
              </a:lnSpc>
              <a:spcBef>
                <a:spcPct val="0"/>
              </a:spcBef>
              <a:spcAft>
                <a:spcPct val="0"/>
              </a:spcAft>
            </a:pPr>
            <a:r>
              <a:rPr lang="en-US" altLang="zh-CN" sz="2400" b="0">
                <a:latin typeface="微软雅黑" panose="020b0503020204020204" pitchFamily="34" charset="-122"/>
                <a:ea typeface="微软雅黑" panose="020b0503020204020204" pitchFamily="34" charset="-122"/>
                <a:cs typeface="微软雅黑" panose="020b0503020204020204" pitchFamily="34" charset="-122"/>
                <a:sym typeface="+mn-ea"/>
              </a:rPr>
              <a:t>    </a:t>
            </a:r>
            <a:r>
              <a:rPr lang="en-US" altLang="zh-CN" sz="3200" b="0">
                <a:latin typeface="微软雅黑" panose="020b0503020204020204" pitchFamily="34" charset="-122"/>
                <a:ea typeface="微软雅黑" panose="020b0503020204020204" pitchFamily="34" charset="-122"/>
                <a:cs typeface="微软雅黑" panose="020b0503020204020204" pitchFamily="34" charset="-122"/>
                <a:sym typeface="+mn-ea"/>
              </a:rPr>
              <a:t>    </a:t>
            </a:r>
            <a:r>
              <a:rPr lang="en-US" altLang="zh-CN" sz="3200" b="0">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民主管理(预测题型：选择题、主观题)</a:t>
            </a:r>
            <a:br>
              <a:rPr lang="en-US" altLang="zh-CN" sz="3200" b="0">
                <a:latin typeface="微软雅黑" panose="020b0503020204020204" pitchFamily="34" charset="-122"/>
                <a:ea typeface="微软雅黑" panose="020b0503020204020204" pitchFamily="34" charset="-122"/>
                <a:cs typeface="微软雅黑" panose="020b0503020204020204" pitchFamily="34" charset="-122"/>
                <a:sym typeface="+mn-ea"/>
              </a:rPr>
            </a:br>
            <a:r>
              <a:rPr lang="en-US" altLang="zh-CN" sz="3200" b="0">
                <a:latin typeface="微软雅黑" panose="020b0503020204020204" pitchFamily="34" charset="-122"/>
                <a:ea typeface="微软雅黑" panose="020b0503020204020204" pitchFamily="34" charset="-122"/>
                <a:cs typeface="微软雅黑" panose="020b0503020204020204" pitchFamily="34" charset="-122"/>
                <a:sym typeface="+mn-ea"/>
              </a:rPr>
              <a:t>(2020·浙江7月选考，16)H市一些老旧小区通过成立红茶议事会、民主恳谈会，让群众深度参与小区改造中的方案设计、质量监督、纠纷调停等事务，使小区改造任务顺利完成。这种参与方式是    (　　)</a:t>
            </a:r>
            <a:br>
              <a:rPr lang="en-US" altLang="zh-CN" sz="3200" b="0">
                <a:latin typeface="微软雅黑" panose="020b0503020204020204" pitchFamily="34" charset="-122"/>
                <a:ea typeface="微软雅黑" panose="020b0503020204020204" pitchFamily="34" charset="-122"/>
                <a:cs typeface="微软雅黑" panose="020b0503020204020204" pitchFamily="34" charset="-122"/>
                <a:sym typeface="+mn-ea"/>
              </a:rPr>
            </a:br>
            <a:r>
              <a:rPr lang="en-US" altLang="zh-CN" sz="3200" b="0">
                <a:latin typeface="微软雅黑" panose="020b0503020204020204" pitchFamily="34" charset="-122"/>
                <a:ea typeface="微软雅黑" panose="020b0503020204020204" pitchFamily="34" charset="-122"/>
                <a:cs typeface="微软雅黑" panose="020b0503020204020204" pitchFamily="34" charset="-122"/>
                <a:sym typeface="+mn-ea"/>
              </a:rPr>
              <a:t>①发扬社会主义民主的有效形式　</a:t>
            </a:r>
            <a:br>
              <a:rPr lang="en-US" altLang="zh-CN" sz="3200" b="0">
                <a:latin typeface="微软雅黑" panose="020b0503020204020204" pitchFamily="34" charset="-122"/>
                <a:ea typeface="微软雅黑" panose="020b0503020204020204" pitchFamily="34" charset="-122"/>
                <a:cs typeface="微软雅黑" panose="020b0503020204020204" pitchFamily="34" charset="-122"/>
                <a:sym typeface="+mn-ea"/>
              </a:rPr>
            </a:br>
            <a:r>
              <a:rPr lang="en-US" altLang="zh-CN" sz="3200" b="0">
                <a:latin typeface="微软雅黑" panose="020b0503020204020204" pitchFamily="34" charset="-122"/>
                <a:ea typeface="微软雅黑" panose="020b0503020204020204" pitchFamily="34" charset="-122"/>
                <a:cs typeface="微软雅黑" panose="020b0503020204020204" pitchFamily="34" charset="-122"/>
                <a:sym typeface="+mn-ea"/>
              </a:rPr>
              <a:t>②扩大公民政治权利的有效途径　</a:t>
            </a:r>
            <a:br>
              <a:rPr lang="en-US" altLang="zh-CN" sz="3200" b="0">
                <a:latin typeface="微软雅黑" panose="020b0503020204020204" pitchFamily="34" charset="-122"/>
                <a:ea typeface="微软雅黑" panose="020b0503020204020204" pitchFamily="34" charset="-122"/>
                <a:cs typeface="微软雅黑" panose="020b0503020204020204" pitchFamily="34" charset="-122"/>
                <a:sym typeface="+mn-ea"/>
              </a:rPr>
            </a:br>
            <a:r>
              <a:rPr lang="en-US" altLang="zh-CN" sz="3200" b="0">
                <a:latin typeface="微软雅黑" panose="020b0503020204020204" pitchFamily="34" charset="-122"/>
                <a:ea typeface="微软雅黑" panose="020b0503020204020204" pitchFamily="34" charset="-122"/>
                <a:cs typeface="微软雅黑" panose="020b0503020204020204" pitchFamily="34" charset="-122"/>
                <a:sym typeface="+mn-ea"/>
              </a:rPr>
              <a:t>③居民监督居委会工作的重要途径　</a:t>
            </a:r>
            <a:br>
              <a:rPr lang="en-US" altLang="zh-CN" sz="3200" b="0">
                <a:latin typeface="微软雅黑" panose="020b0503020204020204" pitchFamily="34" charset="-122"/>
                <a:ea typeface="微软雅黑" panose="020b0503020204020204" pitchFamily="34" charset="-122"/>
                <a:cs typeface="微软雅黑" panose="020b0503020204020204" pitchFamily="34" charset="-122"/>
                <a:sym typeface="+mn-ea"/>
              </a:rPr>
            </a:br>
            <a:r>
              <a:rPr lang="en-US" altLang="zh-CN" sz="3200" b="0">
                <a:latin typeface="微软雅黑" panose="020b0503020204020204" pitchFamily="34" charset="-122"/>
                <a:ea typeface="微软雅黑" panose="020b0503020204020204" pitchFamily="34" charset="-122"/>
                <a:cs typeface="微软雅黑" panose="020b0503020204020204" pitchFamily="34" charset="-122"/>
                <a:sym typeface="+mn-ea"/>
              </a:rPr>
              <a:t>④居民直接管理基层公共事务的体现</a:t>
            </a:r>
            <a:br>
              <a:rPr lang="en-US" altLang="zh-CN" sz="3200" b="0">
                <a:latin typeface="微软雅黑" panose="020b0503020204020204" pitchFamily="34" charset="-122"/>
                <a:ea typeface="微软雅黑" panose="020b0503020204020204" pitchFamily="34" charset="-122"/>
                <a:cs typeface="微软雅黑" panose="020b0503020204020204" pitchFamily="34" charset="-122"/>
                <a:sym typeface="+mn-ea"/>
              </a:rPr>
            </a:br>
            <a:r>
              <a:rPr lang="en-US" altLang="zh-CN" sz="3200" b="0">
                <a:latin typeface="微软雅黑" panose="020b0503020204020204" pitchFamily="34" charset="-122"/>
                <a:ea typeface="微软雅黑" panose="020b0503020204020204" pitchFamily="34" charset="-122"/>
                <a:cs typeface="微软雅黑" panose="020b0503020204020204" pitchFamily="34" charset="-122"/>
                <a:sym typeface="+mn-ea"/>
              </a:rPr>
              <a:t>A．①②         	B．③④            C．②③        	D．①④</a:t>
            </a:r>
            <a:endParaRPr lang="en-US" altLang="zh-CN" sz="3200" b="0">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13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标题 2"/>
          <p:cNvSpPr>
            <a:spLocks noGrp="1"/>
          </p:cNvSpPr>
          <p:nvPr>
            <p:ph type="title"/>
            <p:custDataLst>
              <p:tags r:id="rId3"/>
            </p:custDataLst>
          </p:nvPr>
        </p:nvSpPr>
        <p:spPr>
          <a:xfrm>
            <a:off x="152400" y="181610"/>
            <a:ext cx="11901170" cy="4531360"/>
          </a:xfrm>
        </p:spPr>
        <p:txBody>
          <a:bodyPr wrap="square"/>
          <a:lstStyle/>
          <a:p>
            <a:pPr fontAlgn="auto">
              <a:lnSpc>
                <a:spcPct val="115000"/>
              </a:lnSpc>
              <a:spcBef>
                <a:spcPct val="0"/>
              </a:spcBef>
              <a:spcAft>
                <a:spcPct val="0"/>
              </a:spcAft>
            </a:pPr>
            <a:r>
              <a:rPr lang="en-US" altLang="zh-CN" sz="2000" b="0">
                <a:latin typeface="微软雅黑" panose="020b0503020204020204" pitchFamily="34" charset="-122"/>
                <a:ea typeface="微软雅黑" panose="020b0503020204020204" pitchFamily="34" charset="-122"/>
                <a:cs typeface="微软雅黑" panose="020b0503020204020204" pitchFamily="34" charset="-122"/>
                <a:sym typeface="+mn-ea"/>
              </a:rPr>
              <a:t>    </a:t>
            </a:r>
            <a:r>
              <a:rPr lang="en-US" altLang="zh-CN" sz="2800" b="0">
                <a:latin typeface="微软雅黑" panose="020b0503020204020204" pitchFamily="34" charset="-122"/>
                <a:ea typeface="微软雅黑" panose="020b0503020204020204" pitchFamily="34" charset="-122"/>
                <a:cs typeface="微软雅黑" panose="020b0503020204020204" pitchFamily="34" charset="-122"/>
                <a:sym typeface="+mn-ea"/>
              </a:rPr>
              <a:t>    </a:t>
            </a:r>
            <a:r>
              <a:rPr lang="en-US" altLang="zh-CN" sz="2800" b="0">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民主管理(预测题型：选择题、主观题)</a:t>
            </a:r>
            <a:br>
              <a:rPr lang="en-US" altLang="zh-CN" sz="2800" b="0">
                <a:latin typeface="微软雅黑" panose="020b0503020204020204" pitchFamily="34" charset="-122"/>
                <a:ea typeface="微软雅黑" panose="020b0503020204020204" pitchFamily="34" charset="-122"/>
                <a:cs typeface="微软雅黑" panose="020b0503020204020204" pitchFamily="34" charset="-122"/>
                <a:sym typeface="+mn-ea"/>
              </a:rPr>
            </a:br>
            <a:r>
              <a:rPr lang="en-US" altLang="zh-CN" sz="2800" b="0">
                <a:latin typeface="微软雅黑" panose="020b0503020204020204" pitchFamily="34" charset="-122"/>
                <a:ea typeface="微软雅黑" panose="020b0503020204020204" pitchFamily="34" charset="-122"/>
                <a:cs typeface="微软雅黑" panose="020b0503020204020204" pitchFamily="34" charset="-122"/>
                <a:sym typeface="+mn-ea"/>
              </a:rPr>
              <a:t>(2020·浙江7月选考，16)H市一些老旧小区通过成立红茶议事会、民主恳谈会，让群众深度参与小区改造中的方案设计、质量监督、纠纷调停等事务，使小区改造任务顺利完成。这种参与方式是    (　　)</a:t>
            </a:r>
            <a:br>
              <a:rPr lang="en-US" altLang="zh-CN" sz="2800" b="0">
                <a:latin typeface="微软雅黑" panose="020b0503020204020204" pitchFamily="34" charset="-122"/>
                <a:ea typeface="微软雅黑" panose="020b0503020204020204" pitchFamily="34" charset="-122"/>
                <a:cs typeface="微软雅黑" panose="020b0503020204020204" pitchFamily="34" charset="-122"/>
                <a:sym typeface="+mn-ea"/>
              </a:rPr>
            </a:br>
            <a:r>
              <a:rPr lang="en-US" altLang="zh-CN" sz="2800" b="0">
                <a:latin typeface="微软雅黑" panose="020b0503020204020204" pitchFamily="34" charset="-122"/>
                <a:ea typeface="微软雅黑" panose="020b0503020204020204" pitchFamily="34" charset="-122"/>
                <a:cs typeface="微软雅黑" panose="020b0503020204020204" pitchFamily="34" charset="-122"/>
                <a:sym typeface="+mn-ea"/>
              </a:rPr>
              <a:t>①发扬社会主义民主的有效形式　</a:t>
            </a:r>
            <a:br>
              <a:rPr lang="en-US" altLang="zh-CN" sz="2800" b="0">
                <a:latin typeface="微软雅黑" panose="020b0503020204020204" pitchFamily="34" charset="-122"/>
                <a:ea typeface="微软雅黑" panose="020b0503020204020204" pitchFamily="34" charset="-122"/>
                <a:cs typeface="微软雅黑" panose="020b0503020204020204" pitchFamily="34" charset="-122"/>
                <a:sym typeface="+mn-ea"/>
              </a:rPr>
            </a:br>
            <a:r>
              <a:rPr lang="en-US" altLang="zh-CN" sz="2800" b="0">
                <a:latin typeface="微软雅黑" panose="020b0503020204020204" pitchFamily="34" charset="-122"/>
                <a:ea typeface="微软雅黑" panose="020b0503020204020204" pitchFamily="34" charset="-122"/>
                <a:cs typeface="微软雅黑" panose="020b0503020204020204" pitchFamily="34" charset="-122"/>
                <a:sym typeface="+mn-ea"/>
              </a:rPr>
              <a:t>②扩大公民政治权利的有效途径　</a:t>
            </a:r>
            <a:br>
              <a:rPr lang="en-US" altLang="zh-CN" sz="2800" b="0">
                <a:latin typeface="微软雅黑" panose="020b0503020204020204" pitchFamily="34" charset="-122"/>
                <a:ea typeface="微软雅黑" panose="020b0503020204020204" pitchFamily="34" charset="-122"/>
                <a:cs typeface="微软雅黑" panose="020b0503020204020204" pitchFamily="34" charset="-122"/>
                <a:sym typeface="+mn-ea"/>
              </a:rPr>
            </a:br>
            <a:r>
              <a:rPr lang="en-US" altLang="zh-CN" sz="2800" b="0">
                <a:latin typeface="微软雅黑" panose="020b0503020204020204" pitchFamily="34" charset="-122"/>
                <a:ea typeface="微软雅黑" panose="020b0503020204020204" pitchFamily="34" charset="-122"/>
                <a:cs typeface="微软雅黑" panose="020b0503020204020204" pitchFamily="34" charset="-122"/>
                <a:sym typeface="+mn-ea"/>
              </a:rPr>
              <a:t>③居民监督居委会工作的重要途径　</a:t>
            </a:r>
            <a:br>
              <a:rPr lang="en-US" altLang="zh-CN" sz="2800" b="0">
                <a:latin typeface="微软雅黑" panose="020b0503020204020204" pitchFamily="34" charset="-122"/>
                <a:ea typeface="微软雅黑" panose="020b0503020204020204" pitchFamily="34" charset="-122"/>
                <a:cs typeface="微软雅黑" panose="020b0503020204020204" pitchFamily="34" charset="-122"/>
                <a:sym typeface="+mn-ea"/>
              </a:rPr>
            </a:br>
            <a:r>
              <a:rPr lang="en-US" altLang="zh-CN" sz="2800" b="0">
                <a:latin typeface="微软雅黑" panose="020b0503020204020204" pitchFamily="34" charset="-122"/>
                <a:ea typeface="微软雅黑" panose="020b0503020204020204" pitchFamily="34" charset="-122"/>
                <a:cs typeface="微软雅黑" panose="020b0503020204020204" pitchFamily="34" charset="-122"/>
                <a:sym typeface="+mn-ea"/>
              </a:rPr>
              <a:t>④居民直接管理基层公共事务的体现</a:t>
            </a:r>
            <a:br>
              <a:rPr lang="en-US" altLang="zh-CN" sz="2800" b="0">
                <a:latin typeface="微软雅黑" panose="020b0503020204020204" pitchFamily="34" charset="-122"/>
                <a:ea typeface="微软雅黑" panose="020b0503020204020204" pitchFamily="34" charset="-122"/>
                <a:cs typeface="微软雅黑" panose="020b0503020204020204" pitchFamily="34" charset="-122"/>
                <a:sym typeface="+mn-ea"/>
              </a:rPr>
            </a:br>
            <a:r>
              <a:rPr lang="en-US" altLang="zh-CN" sz="2800" b="0">
                <a:latin typeface="微软雅黑" panose="020b0503020204020204" pitchFamily="34" charset="-122"/>
                <a:ea typeface="微软雅黑" panose="020b0503020204020204" pitchFamily="34" charset="-122"/>
                <a:cs typeface="微软雅黑" panose="020b0503020204020204" pitchFamily="34" charset="-122"/>
                <a:sym typeface="+mn-ea"/>
              </a:rPr>
              <a:t>A．①②         	B．③④            C．②③        	D．①④</a:t>
            </a:r>
            <a:endParaRPr lang="en-US" altLang="zh-CN" sz="2800" b="0">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
        <p:nvSpPr>
          <p:cNvPr id="100" name="文本框 99"/>
          <p:cNvSpPr txBox="1"/>
          <p:nvPr>
            <p:custDataLst>
              <p:tags r:id="rId4"/>
            </p:custDataLst>
          </p:nvPr>
        </p:nvSpPr>
        <p:spPr>
          <a:xfrm>
            <a:off x="152400" y="5116830"/>
            <a:ext cx="11901170" cy="1568450"/>
          </a:xfrm>
          <a:prstGeom prst="rect">
            <a:avLst/>
          </a:prstGeom>
          <a:noFill/>
          <a:ln w="9525">
            <a:noFill/>
          </a:ln>
        </p:spPr>
        <p:txBody>
          <a:bodyPr wrap="square">
            <a:spAutoFit/>
          </a:bodyPr>
          <a:lstStyle/>
          <a:p>
            <a:pPr indent="306070"/>
            <a:r>
              <a:rPr lang="en-US" sz="2400" b="1">
                <a:solidFill>
                  <a:srgbClr val="FF0000"/>
                </a:solidFill>
                <a:latin typeface="Times New Roman" panose="02020603050405020304" charset="0"/>
                <a:ea typeface="宋体" panose="02010600030101010101" pitchFamily="2" charset="-122"/>
              </a:rPr>
              <a:t>D</a:t>
            </a:r>
            <a:r>
              <a:rPr lang="zh-CN" sz="2400" b="0">
                <a:solidFill>
                  <a:srgbClr val="FF0000"/>
                </a:solidFill>
                <a:ea typeface="宋体" panose="02010600030101010101" pitchFamily="2" charset="-122"/>
              </a:rPr>
              <a:t>　</a:t>
            </a:r>
            <a:r>
              <a:rPr lang="en-US" sz="2400" b="0">
                <a:solidFill>
                  <a:srgbClr val="FF0000"/>
                </a:solidFill>
                <a:latin typeface="Times New Roman" panose="02020603050405020304" charset="0"/>
                <a:ea typeface="宋体" panose="02010600030101010101" pitchFamily="2" charset="-122"/>
              </a:rPr>
              <a:t>[</a:t>
            </a:r>
            <a:r>
              <a:rPr lang="zh-CN" sz="2400" b="0">
                <a:solidFill>
                  <a:srgbClr val="FF0000"/>
                </a:solidFill>
                <a:cs typeface="仿宋_GB2312" charset="0"/>
              </a:rPr>
              <a:t>红茶议事会、民主恳谈会让群众深度参与小区改造中的公共事务</a:t>
            </a:r>
            <a:r>
              <a:rPr lang="zh-CN" sz="2400" b="0">
                <a:solidFill>
                  <a:srgbClr val="FF0000"/>
                </a:solidFill>
                <a:latin typeface="Times New Roman" panose="02020603050405020304" charset="0"/>
                <a:ea typeface="宋体" panose="02010600030101010101" pitchFamily="2" charset="-122"/>
              </a:rPr>
              <a:t>，</a:t>
            </a:r>
            <a:r>
              <a:rPr lang="zh-CN" sz="2400" b="0">
                <a:solidFill>
                  <a:srgbClr val="FF0000"/>
                </a:solidFill>
                <a:cs typeface="仿宋_GB2312" charset="0"/>
              </a:rPr>
              <a:t>体现了共商、共建、共享</a:t>
            </a:r>
            <a:r>
              <a:rPr lang="zh-CN" sz="2400" b="0">
                <a:solidFill>
                  <a:srgbClr val="FF0000"/>
                </a:solidFill>
                <a:latin typeface="Times New Roman" panose="02020603050405020304" charset="0"/>
                <a:ea typeface="宋体" panose="02010600030101010101" pitchFamily="2" charset="-122"/>
              </a:rPr>
              <a:t>，</a:t>
            </a:r>
            <a:r>
              <a:rPr lang="zh-CN" sz="2400" b="0">
                <a:solidFill>
                  <a:srgbClr val="FF0000"/>
                </a:solidFill>
                <a:cs typeface="仿宋_GB2312" charset="0"/>
              </a:rPr>
              <a:t>这是发扬社会主义民主的有效形式</a:t>
            </a:r>
            <a:r>
              <a:rPr lang="zh-CN" sz="2400" b="0">
                <a:solidFill>
                  <a:srgbClr val="FF0000"/>
                </a:solidFill>
                <a:latin typeface="Times New Roman" panose="02020603050405020304" charset="0"/>
                <a:ea typeface="宋体" panose="02010600030101010101" pitchFamily="2" charset="-122"/>
              </a:rPr>
              <a:t>，</a:t>
            </a:r>
            <a:r>
              <a:rPr lang="zh-CN" sz="2400" b="0">
                <a:solidFill>
                  <a:srgbClr val="FF0000"/>
                </a:solidFill>
                <a:cs typeface="仿宋_GB2312" charset="0"/>
              </a:rPr>
              <a:t>也是公民直接管理基层公共事务的体现</a:t>
            </a:r>
            <a:r>
              <a:rPr lang="zh-CN" sz="2400" b="0">
                <a:solidFill>
                  <a:srgbClr val="FF0000"/>
                </a:solidFill>
                <a:latin typeface="Times New Roman" panose="02020603050405020304" charset="0"/>
                <a:ea typeface="宋体" panose="02010600030101010101" pitchFamily="2" charset="-122"/>
              </a:rPr>
              <a:t>，</a:t>
            </a:r>
            <a:r>
              <a:rPr lang="en-US" sz="2400" b="0">
                <a:solidFill>
                  <a:srgbClr val="FF0000"/>
                </a:solidFill>
                <a:latin typeface="宋体" panose="02010600030101010101" pitchFamily="2" charset="-122"/>
              </a:rPr>
              <a:t>①④</a:t>
            </a:r>
            <a:r>
              <a:rPr lang="zh-CN" sz="2400" b="0">
                <a:solidFill>
                  <a:srgbClr val="FF0000"/>
                </a:solidFill>
                <a:cs typeface="仿宋_GB2312" charset="0"/>
              </a:rPr>
              <a:t>正确且符合题意。公民的政治权利是法定</a:t>
            </a:r>
            <a:r>
              <a:rPr lang="zh-CN" sz="2400" b="0">
                <a:solidFill>
                  <a:srgbClr val="FF0000"/>
                </a:solidFill>
                <a:latin typeface="Times New Roman" panose="02020603050405020304" charset="0"/>
                <a:cs typeface="仿宋_GB2312" charset="0"/>
              </a:rPr>
              <a:t>的</a:t>
            </a:r>
            <a:r>
              <a:rPr lang="zh-CN" sz="2400" b="0">
                <a:solidFill>
                  <a:srgbClr val="FF0000"/>
                </a:solidFill>
                <a:latin typeface="Times New Roman" panose="02020603050405020304" charset="0"/>
                <a:ea typeface="宋体" panose="02010600030101010101" pitchFamily="2" charset="-122"/>
              </a:rPr>
              <a:t>，</a:t>
            </a:r>
            <a:r>
              <a:rPr lang="zh-CN" sz="2400" b="0">
                <a:solidFill>
                  <a:srgbClr val="FF0000"/>
                </a:solidFill>
                <a:latin typeface="Times New Roman" panose="02020603050405020304" charset="0"/>
                <a:cs typeface="仿宋_GB2312" charset="0"/>
              </a:rPr>
              <a:t>不能随意扩大和缩小</a:t>
            </a:r>
            <a:r>
              <a:rPr lang="zh-CN" sz="2400" b="0">
                <a:solidFill>
                  <a:srgbClr val="FF0000"/>
                </a:solidFill>
                <a:latin typeface="Times New Roman" panose="02020603050405020304" charset="0"/>
                <a:ea typeface="宋体" panose="02010600030101010101" pitchFamily="2" charset="-122"/>
              </a:rPr>
              <a:t>，</a:t>
            </a:r>
            <a:r>
              <a:rPr lang="en-US" sz="2400" b="0">
                <a:solidFill>
                  <a:srgbClr val="FF0000"/>
                </a:solidFill>
                <a:latin typeface="宋体" panose="02010600030101010101" pitchFamily="2" charset="-122"/>
              </a:rPr>
              <a:t>②</a:t>
            </a:r>
            <a:r>
              <a:rPr lang="zh-CN" sz="2400" b="0">
                <a:solidFill>
                  <a:srgbClr val="FF0000"/>
                </a:solidFill>
                <a:latin typeface="Times New Roman" panose="02020603050405020304" charset="0"/>
                <a:cs typeface="仿宋_GB2312" charset="0"/>
              </a:rPr>
              <a:t>说法错误。题干没有涉及居民监督居委会工作</a:t>
            </a:r>
            <a:r>
              <a:rPr lang="zh-CN" sz="2400" b="0">
                <a:solidFill>
                  <a:srgbClr val="FF0000"/>
                </a:solidFill>
                <a:latin typeface="Times New Roman" panose="02020603050405020304" charset="0"/>
                <a:ea typeface="宋体" panose="02010600030101010101" pitchFamily="2" charset="-122"/>
              </a:rPr>
              <a:t>，</a:t>
            </a:r>
            <a:r>
              <a:rPr lang="en-US" sz="2400" b="0">
                <a:solidFill>
                  <a:srgbClr val="FF0000"/>
                </a:solidFill>
                <a:latin typeface="宋体" panose="02010600030101010101" pitchFamily="2" charset="-122"/>
              </a:rPr>
              <a:t>③</a:t>
            </a:r>
            <a:r>
              <a:rPr lang="zh-CN" sz="2400" b="0">
                <a:solidFill>
                  <a:srgbClr val="FF0000"/>
                </a:solidFill>
                <a:latin typeface="Times New Roman" panose="02020603050405020304" charset="0"/>
                <a:cs typeface="仿宋_GB2312" charset="0"/>
              </a:rPr>
              <a:t>不符合题意。本题答案为</a:t>
            </a:r>
            <a:r>
              <a:rPr lang="en-US" sz="2400" b="0">
                <a:solidFill>
                  <a:srgbClr val="FF0000"/>
                </a:solidFill>
                <a:latin typeface="Times New Roman" panose="02020603050405020304" charset="0"/>
                <a:cs typeface="仿宋_GB2312" charset="0"/>
              </a:rPr>
              <a:t>D</a:t>
            </a:r>
            <a:r>
              <a:rPr lang="zh-CN" sz="2400" b="0">
                <a:solidFill>
                  <a:srgbClr val="FF0000"/>
                </a:solidFill>
                <a:cs typeface="仿宋_GB2312" charset="0"/>
              </a:rPr>
              <a:t>。</a:t>
            </a:r>
            <a:r>
              <a:rPr lang="en-US" sz="2400" b="0">
                <a:solidFill>
                  <a:srgbClr val="FF0000"/>
                </a:solidFill>
                <a:latin typeface="Times New Roman" panose="02020603050405020304" charset="0"/>
                <a:ea typeface="宋体" panose="02010600030101010101" pitchFamily="2" charset="-122"/>
              </a:rPr>
              <a:t>]</a:t>
            </a:r>
            <a:endParaRPr lang="en-US" altLang="en-US" sz="2400" b="0">
              <a:solidFill>
                <a:srgbClr val="FF0000"/>
              </a:solidFill>
              <a:latin typeface="Times New Roman" panose="02020603050405020304" charset="0"/>
              <a:ea typeface="宋体" panose="02010600030101010101" pitchFamily="2" charset="-122"/>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13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标题 2"/>
          <p:cNvSpPr>
            <a:spLocks noGrp="1"/>
          </p:cNvSpPr>
          <p:nvPr>
            <p:ph type="title"/>
            <p:custDataLst>
              <p:tags r:id="rId3"/>
            </p:custDataLst>
          </p:nvPr>
        </p:nvSpPr>
        <p:spPr>
          <a:xfrm>
            <a:off x="0" y="184785"/>
            <a:ext cx="9738360" cy="605657"/>
          </a:xfrm>
        </p:spPr>
        <p:txBody>
          <a:bodyPr wrap="square"/>
          <a:lstStyle/>
          <a:p>
            <a:r>
              <a:rPr lang="zh-CN" altLang="en-US" sz="3200">
                <a:latin typeface="微软雅黑" panose="020b0503020204020204" pitchFamily="34" charset="-122"/>
                <a:ea typeface="微软雅黑" panose="020b0503020204020204" pitchFamily="34" charset="-122"/>
                <a:cs typeface="微软雅黑" panose="020b0503020204020204" pitchFamily="34" charset="-122"/>
              </a:rPr>
              <a:t>热点    </a:t>
            </a:r>
            <a:r>
              <a:rPr lang="zh-CN" altLang="en-US" sz="320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mn-ea"/>
              </a:rPr>
              <a:t>党的十九届五中全会定调“十四五”规划</a:t>
            </a:r>
            <a:endParaRPr lang="zh-CN" altLang="en-US" sz="3200">
              <a:solidFill>
                <a:schemeClr val="bg1"/>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5" name="文本框 4"/>
          <p:cNvSpPr txBox="1"/>
          <p:nvPr>
            <p:custDataLst>
              <p:tags r:id="rId4"/>
            </p:custDataLst>
          </p:nvPr>
        </p:nvSpPr>
        <p:spPr>
          <a:xfrm>
            <a:off x="315595" y="996950"/>
            <a:ext cx="11093450" cy="5723890"/>
          </a:xfrm>
          <a:prstGeom prst="rect">
            <a:avLst/>
          </a:prstGeom>
          <a:noFill/>
        </p:spPr>
        <p:txBody>
          <a:bodyPr wrap="square" rtlCol="0">
            <a:spAutoFit/>
          </a:bodyPr>
          <a:lstStyle/>
          <a:p>
            <a:pPr fontAlgn="auto">
              <a:lnSpc>
                <a:spcPct val="150000"/>
              </a:lnSpc>
            </a:pPr>
            <a:r>
              <a:rPr lang="zh-CN" altLang="en-US" sz="2800" b="1">
                <a:latin typeface="微软雅黑" panose="020b0503020204020204" pitchFamily="34" charset="-122"/>
                <a:ea typeface="微软雅黑" panose="020b0503020204020204" pitchFamily="34" charset="-122"/>
                <a:cs typeface="微软雅黑" panose="020b0503020204020204" pitchFamily="34" charset="-122"/>
                <a:sym typeface="+mn-ea"/>
              </a:rPr>
              <a:t>热点导览</a:t>
            </a:r>
            <a:br>
              <a:rPr lang="zh-CN" altLang="en-US" sz="2400">
                <a:latin typeface="微软雅黑" panose="020b0503020204020204" pitchFamily="34" charset="-122"/>
                <a:ea typeface="微软雅黑" panose="020b0503020204020204" pitchFamily="34" charset="-122"/>
                <a:cs typeface="微软雅黑" panose="020b0503020204020204" pitchFamily="34" charset="-122"/>
                <a:sym typeface="+mn-ea"/>
              </a:rPr>
            </a:br>
            <a:r>
              <a:rPr lang="zh-CN" altLang="en-US" sz="2400">
                <a:latin typeface="微软雅黑" panose="020b0503020204020204" pitchFamily="34" charset="-122"/>
                <a:ea typeface="微软雅黑" panose="020b0503020204020204" pitchFamily="34" charset="-122"/>
                <a:cs typeface="微软雅黑" panose="020b0503020204020204" pitchFamily="34" charset="-122"/>
                <a:sym typeface="+mn-ea"/>
              </a:rPr>
              <a:t>　   2020年10月26日至29日,党的十九届五中全会在北京召开,审议通过了《中共中央关于制定国民经济和社会发展第十四个五年规划和2035年远景目标的建议》(以下简称《建议》),擘画下一个五年以及到2035年的发展蓝图、规划实践路径、作出战略部署,为经济社会发展把脉定向、指路领航。</a:t>
            </a:r>
            <a:br>
              <a:rPr lang="zh-CN" altLang="en-US" sz="2400">
                <a:latin typeface="微软雅黑" panose="020b0503020204020204" pitchFamily="34" charset="-122"/>
                <a:ea typeface="微软雅黑" panose="020b0503020204020204" pitchFamily="34" charset="-122"/>
                <a:cs typeface="微软雅黑" panose="020b0503020204020204" pitchFamily="34" charset="-122"/>
                <a:sym typeface="+mn-ea"/>
              </a:rPr>
            </a:br>
            <a:r>
              <a:rPr lang="zh-CN" altLang="en-US" sz="2400">
                <a:latin typeface="微软雅黑" panose="020b0503020204020204" pitchFamily="34" charset="-122"/>
                <a:ea typeface="微软雅黑" panose="020b0503020204020204" pitchFamily="34" charset="-122"/>
                <a:cs typeface="微软雅黑" panose="020b0503020204020204" pitchFamily="34" charset="-122"/>
                <a:sym typeface="+mn-ea"/>
              </a:rPr>
              <a:t>     《建议》集中全党全社会思想共识和行动智慧,着眼未来5年乃至更长远的发展,是全面建设社会主义现代化国家的纲领性文件,对于建设社会主义现代化国家、实现中华民族伟大复兴具有重大现实意义和深远历史意义。</a:t>
            </a:r>
            <a:br>
              <a:rPr lang="zh-CN" altLang="en-US" sz="2400">
                <a:latin typeface="微软雅黑" panose="020b0503020204020204" pitchFamily="34" charset="-122"/>
                <a:ea typeface="微软雅黑" panose="020b0503020204020204" pitchFamily="34" charset="-122"/>
                <a:cs typeface="微软雅黑" panose="020b0503020204020204" pitchFamily="34" charset="-122"/>
                <a:sym typeface="+mn-ea"/>
              </a:rPr>
            </a:br>
            <a:r>
              <a:rPr lang="zh-CN" altLang="en-US" sz="2400">
                <a:latin typeface="微软雅黑" panose="020b0503020204020204" pitchFamily="34" charset="-122"/>
                <a:ea typeface="微软雅黑" panose="020b0503020204020204" pitchFamily="34" charset="-122"/>
                <a:cs typeface="微软雅黑" panose="020b0503020204020204" pitchFamily="34" charset="-122"/>
                <a:sym typeface="+mn-ea"/>
              </a:rPr>
              <a:t>       这一宏伟蓝图,预示着一个蕴藏着无限生机与活力的中国,即将昂首阔步踏上全面建设社会主义现代化国家的壮丽新征程。</a:t>
            </a:r>
            <a:endParaRPr lang="zh-CN" altLang="en-US" sz="2400">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13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标题 2"/>
          <p:cNvSpPr>
            <a:spLocks noGrp="1"/>
          </p:cNvSpPr>
          <p:nvPr>
            <p:ph type="title"/>
            <p:custDataLst>
              <p:tags r:id="rId3"/>
            </p:custDataLst>
          </p:nvPr>
        </p:nvSpPr>
        <p:spPr>
          <a:xfrm>
            <a:off x="339725" y="392430"/>
            <a:ext cx="11030585" cy="4154170"/>
          </a:xfrm>
        </p:spPr>
        <p:txBody>
          <a:bodyPr wrap="square"/>
          <a:lstStyle/>
          <a:p>
            <a:pPr fontAlgn="auto">
              <a:lnSpc>
                <a:spcPct val="150000"/>
              </a:lnSpc>
            </a:pPr>
            <a:r>
              <a:rPr lang="zh-CN" altLang="en-US" sz="2800" b="1">
                <a:latin typeface="微软雅黑" panose="020b0503020204020204" pitchFamily="34" charset="-122"/>
                <a:ea typeface="微软雅黑" panose="020b0503020204020204" pitchFamily="34" charset="-122"/>
                <a:cs typeface="微软雅黑" panose="020b0503020204020204" pitchFamily="34" charset="-122"/>
                <a:sym typeface="+mn-ea"/>
              </a:rPr>
              <a:t>素材解读</a:t>
            </a:r>
            <a:br>
              <a:rPr lang="zh-CN" altLang="en-US" sz="3730"/>
            </a:br>
            <a:r>
              <a:rPr lang="zh-CN" altLang="en-US" sz="28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素材一</a:t>
            </a:r>
            <a:r>
              <a:rPr lang="zh-CN" altLang="en-US" sz="2800">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400">
                <a:latin typeface="微软雅黑" panose="020b0503020204020204" pitchFamily="34" charset="-122"/>
                <a:ea typeface="微软雅黑" panose="020b0503020204020204" pitchFamily="34" charset="-122"/>
                <a:cs typeface="微软雅黑" panose="020b0503020204020204" pitchFamily="34" charset="-122"/>
              </a:rPr>
              <a:t>党的十九届五中全会明确了“十四五”时期经济社会发展指导思想,提出了必须遵循的重要原则。这就是坚持党的全面领导,坚持以人民为中心,坚持新发展理念,坚持深化改革开放,坚持系统观念。这“五个坚持”,是党的十八大以来以习近平同志为核心的党中央治国理政实践经验的升华,是我们党对我国发展规律认识的进一步深化。</a:t>
            </a:r>
            <a:br>
              <a:rPr lang="zh-CN" altLang="en-US" sz="2400">
                <a:latin typeface="微软雅黑" panose="020b0503020204020204" pitchFamily="34" charset="-122"/>
                <a:ea typeface="微软雅黑" panose="020b0503020204020204" pitchFamily="34" charset="-122"/>
                <a:cs typeface="微软雅黑" panose="020b0503020204020204" pitchFamily="34" charset="-122"/>
              </a:rPr>
            </a:br>
            <a:endParaRPr lang="zh-CN" altLang="en-US" sz="2400">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13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标题 2"/>
          <p:cNvSpPr>
            <a:spLocks noGrp="1"/>
          </p:cNvSpPr>
          <p:nvPr>
            <p:ph type="title"/>
            <p:custDataLst>
              <p:tags r:id="rId3"/>
            </p:custDataLst>
          </p:nvPr>
        </p:nvSpPr>
        <p:spPr>
          <a:xfrm>
            <a:off x="0" y="198120"/>
            <a:ext cx="12192000" cy="6447155"/>
          </a:xfrm>
        </p:spPr>
        <p:txBody>
          <a:bodyPr wrap="square"/>
          <a:lstStyle/>
          <a:p>
            <a:pPr fontAlgn="auto">
              <a:lnSpc>
                <a:spcPct val="150000"/>
              </a:lnSpc>
            </a:pPr>
            <a:r>
              <a:rPr lang="zh-CN" altLang="en-US" sz="2800" b="1">
                <a:latin typeface="微软雅黑" panose="020b0503020204020204" pitchFamily="34" charset="-122"/>
                <a:ea typeface="微软雅黑" panose="020b0503020204020204" pitchFamily="34" charset="-122"/>
                <a:cs typeface="微软雅黑" panose="020b0503020204020204" pitchFamily="34" charset="-122"/>
              </a:rPr>
              <a:t>角度1　运用政治生活知识,分析“十四五”时期经济社会发展为什么要坚持以人民为中心。</a:t>
            </a:r>
            <a:br>
              <a:rPr lang="zh-CN" altLang="en-US" sz="2800" b="1">
                <a:latin typeface="微软雅黑" panose="020b0503020204020204" pitchFamily="34" charset="-122"/>
                <a:ea typeface="微软雅黑" panose="020b0503020204020204" pitchFamily="34" charset="-122"/>
                <a:cs typeface="微软雅黑" panose="020b0503020204020204" pitchFamily="34" charset="-122"/>
              </a:rPr>
            </a:br>
            <a:r>
              <a:rPr lang="zh-CN" altLang="en-US" sz="2800" b="1">
                <a:latin typeface="微软雅黑" panose="020b0503020204020204" pitchFamily="34" charset="-122"/>
                <a:ea typeface="微软雅黑" panose="020b0503020204020204" pitchFamily="34" charset="-122"/>
                <a:cs typeface="微软雅黑" panose="020b0503020204020204" pitchFamily="34" charset="-122"/>
              </a:rPr>
              <a:t>解读</a:t>
            </a:r>
            <a:r>
              <a:rPr lang="zh-CN" altLang="en-US" sz="2800">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400">
                <a:latin typeface="微软雅黑" panose="020b0503020204020204" pitchFamily="34" charset="-122"/>
                <a:ea typeface="微软雅黑" panose="020b0503020204020204" pitchFamily="34" charset="-122"/>
                <a:cs typeface="微软雅黑" panose="020b0503020204020204" pitchFamily="34" charset="-122"/>
              </a:rPr>
              <a:t>①我国是人民民主专政的社会主义国家,人民是国家的主人,人民民主专政的本质是人民当家作主,坚持以人民为中心是由我国的国家性质决定的。②人民是历史的创造者,人民是决定党和国家前途命运的根本力量。人民是中国共产党执政的最大底气,是强党兴国的根本所在。③中国共产党领导是中国特色社会主义最本质的特征,是中国特色社会主义制度的最大优势,中国共产党是中国最高政治领导力量,坚持以人民为中心是由党的领导核心地位决定的。④中国共产党是中国工人阶级的先锋队,同时是中</a:t>
            </a:r>
            <a:r>
              <a:rPr lang="zh-CN" altLang="en-US" sz="2400">
                <a:latin typeface="微软雅黑" panose="020b0503020204020204" pitchFamily="34" charset="-122"/>
                <a:ea typeface="微软雅黑" panose="020b0503020204020204" pitchFamily="34" charset="-122"/>
                <a:cs typeface="微软雅黑" panose="020b0503020204020204" pitchFamily="34" charset="-122"/>
                <a:sym typeface="+mn-ea"/>
              </a:rPr>
              <a:t>国人民和中华民族的先锋队。中国共产党始终坚持以人民为中心,把人民利益摆在至高无上的地位。⑤中国共产党坚持立党为公、执政为民,践行全心全意为人民服务的根本宗旨,把人民对美好生活的向往作为奋斗目标,依靠人民创造历史伟业。</a:t>
            </a:r>
            <a:endParaRPr lang="zh-CN" altLang="en-US" sz="2400">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13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标题 2"/>
          <p:cNvSpPr>
            <a:spLocks noGrp="1"/>
          </p:cNvSpPr>
          <p:nvPr>
            <p:ph type="title"/>
            <p:custDataLst>
              <p:tags r:id="rId3"/>
            </p:custDataLst>
          </p:nvPr>
        </p:nvSpPr>
        <p:spPr>
          <a:xfrm>
            <a:off x="339468" y="392655"/>
            <a:ext cx="11515730" cy="5908040"/>
          </a:xfrm>
        </p:spPr>
        <p:txBody>
          <a:bodyPr/>
          <a:lstStyle/>
          <a:p>
            <a:pPr fontAlgn="auto">
              <a:lnSpc>
                <a:spcPct val="150000"/>
              </a:lnSpc>
            </a:pPr>
            <a:r>
              <a:rPr lang="zh-CN" altLang="en-US" sz="2800" b="1">
                <a:latin typeface="微软雅黑" panose="020b0503020204020204" pitchFamily="34" charset="-122"/>
                <a:ea typeface="微软雅黑" panose="020b0503020204020204" pitchFamily="34" charset="-122"/>
                <a:cs typeface="微软雅黑" panose="020b0503020204020204" pitchFamily="34" charset="-122"/>
                <a:sym typeface="+mn-ea"/>
              </a:rPr>
              <a:t>角度2</a:t>
            </a:r>
            <a:r>
              <a:rPr lang="zh-CN" altLang="en-US" sz="2800">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800" b="1">
                <a:latin typeface="微软雅黑" panose="020b0503020204020204" pitchFamily="34" charset="-122"/>
                <a:ea typeface="微软雅黑" panose="020b0503020204020204" pitchFamily="34" charset="-122"/>
                <a:cs typeface="微软雅黑" panose="020b0503020204020204" pitchFamily="34" charset="-122"/>
                <a:sym typeface="+mn-ea"/>
              </a:rPr>
              <a:t>结合材料,运用“认识社会与价值选择”的有关知识,说明中国共产党为什么始终坚持把人民对美好生活的向往作为奋斗目标。</a:t>
            </a:r>
            <a:br>
              <a:rPr lang="zh-CN" altLang="en-US" sz="2800">
                <a:latin typeface="微软雅黑" panose="020b0503020204020204" pitchFamily="34" charset="-122"/>
                <a:ea typeface="微软雅黑" panose="020b0503020204020204" pitchFamily="34" charset="-122"/>
                <a:cs typeface="微软雅黑" panose="020b0503020204020204" pitchFamily="34" charset="-122"/>
                <a:sym typeface="+mn-ea"/>
              </a:rPr>
            </a:br>
            <a:r>
              <a:rPr lang="zh-CN" altLang="en-US" sz="2800" b="1">
                <a:latin typeface="微软雅黑" panose="020b0503020204020204" pitchFamily="34" charset="-122"/>
                <a:ea typeface="微软雅黑" panose="020b0503020204020204" pitchFamily="34" charset="-122"/>
                <a:cs typeface="微软雅黑" panose="020b0503020204020204" pitchFamily="34" charset="-122"/>
                <a:sym typeface="+mn-ea"/>
              </a:rPr>
              <a:t>解读</a:t>
            </a:r>
            <a:r>
              <a:rPr lang="zh-CN" altLang="en-US" sz="2400">
                <a:latin typeface="微软雅黑" panose="020b0503020204020204" pitchFamily="34" charset="-122"/>
                <a:ea typeface="微软雅黑" panose="020b0503020204020204" pitchFamily="34" charset="-122"/>
                <a:cs typeface="微软雅黑" panose="020b0503020204020204" pitchFamily="34" charset="-122"/>
                <a:sym typeface="+mn-ea"/>
              </a:rPr>
              <a:t>　①社会意识对社会存在具有反作用,先进的社会意识对社会发展起推动作用。坚持把人民对美好生活的向往作为奋斗目标,有助于凝聚起磅礴力量,夺取第二个百年目标的伟大胜利。②人民群众是社会历史的主体,是历史的创造者。坚持把人民对美好生活的向往作为奋斗目标,坚持群众观点和群众路线,有助于更好地保障人民权益,调动人民群众的主动性、积极性、创造性。</a:t>
            </a:r>
            <a:br>
              <a:rPr lang="zh-CN" altLang="en-US" sz="2400">
                <a:latin typeface="微软雅黑" panose="020b0503020204020204" pitchFamily="34" charset="-122"/>
                <a:ea typeface="微软雅黑" panose="020b0503020204020204" pitchFamily="34" charset="-122"/>
                <a:cs typeface="微软雅黑" panose="020b0503020204020204" pitchFamily="34" charset="-122"/>
                <a:sym typeface="+mn-ea"/>
              </a:rPr>
            </a:br>
            <a:r>
              <a:rPr lang="zh-CN" altLang="en-US" sz="2400">
                <a:latin typeface="微软雅黑" panose="020b0503020204020204" pitchFamily="34" charset="-122"/>
                <a:ea typeface="微软雅黑" panose="020b0503020204020204" pitchFamily="34" charset="-122"/>
                <a:cs typeface="微软雅黑" panose="020b0503020204020204" pitchFamily="34" charset="-122"/>
                <a:sym typeface="+mn-ea"/>
              </a:rPr>
              <a:t>③价值观对人们认识世界和改造世界具有导向作用。坚持把人民对美好生活的向往作为奋斗目标,自觉站在最广大人民的立场上,把人民群众的利益作为最高的价值标准,有助于更好地满足人民日益增长的美好生活需要。</a:t>
            </a:r>
            <a:endParaRPr lang="zh-CN" altLang="en-US" sz="2400">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13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标题 2"/>
          <p:cNvSpPr>
            <a:spLocks noGrp="1"/>
          </p:cNvSpPr>
          <p:nvPr>
            <p:ph type="title"/>
            <p:custDataLst>
              <p:tags r:id="rId3"/>
            </p:custDataLst>
          </p:nvPr>
        </p:nvSpPr>
        <p:spPr>
          <a:xfrm>
            <a:off x="140335" y="20955"/>
            <a:ext cx="11896725" cy="6908800"/>
          </a:xfrm>
        </p:spPr>
        <p:txBody>
          <a:bodyPr wrap="square"/>
          <a:lstStyle/>
          <a:p>
            <a:pPr fontAlgn="auto">
              <a:lnSpc>
                <a:spcPct val="150000"/>
              </a:lnSpc>
            </a:pPr>
            <a:r>
              <a:rPr lang="zh-CN" altLang="en-US" sz="28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素材二</a:t>
            </a:r>
            <a:r>
              <a:rPr lang="zh-CN" altLang="en-US" sz="2800">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800" b="1">
                <a:latin typeface="微软雅黑" panose="020b0503020204020204" pitchFamily="34" charset="-122"/>
                <a:ea typeface="微软雅黑" panose="020b0503020204020204" pitchFamily="34" charset="-122"/>
                <a:cs typeface="微软雅黑" panose="020b0503020204020204" pitchFamily="34" charset="-122"/>
                <a:sym typeface="+mn-ea"/>
              </a:rPr>
              <a:t>“十四五”规划制定进程</a:t>
            </a:r>
            <a:br>
              <a:rPr lang="zh-CN" altLang="en-US" sz="2800" b="1">
                <a:latin typeface="微软雅黑" panose="020b0503020204020204" pitchFamily="34" charset="-122"/>
                <a:ea typeface="微软雅黑" panose="020b0503020204020204" pitchFamily="34" charset="-122"/>
                <a:cs typeface="微软雅黑" panose="020b0503020204020204" pitchFamily="34" charset="-122"/>
                <a:sym typeface="+mn-ea"/>
              </a:rPr>
            </a:br>
            <a:r>
              <a:rPr lang="zh-CN" altLang="en-US" sz="2800">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400">
                <a:latin typeface="微软雅黑" panose="020b0503020204020204" pitchFamily="34" charset="-122"/>
                <a:ea typeface="微软雅黑" panose="020b0503020204020204" pitchFamily="34" charset="-122"/>
                <a:cs typeface="微软雅黑" panose="020b0503020204020204" pitchFamily="34" charset="-122"/>
                <a:sym typeface="+mn-ea"/>
              </a:rPr>
              <a:t>2020年7月30日,中共中央政治局召开会议,决定2020年10月在北京召开中国共产党第十九届中央委员会第五次全体会议,研究关于制定国民经济和社会发展第十四个五年规划和2035年远景目标的建议。</a:t>
            </a:r>
            <a:br>
              <a:rPr lang="zh-CN" altLang="en-US" sz="2400">
                <a:latin typeface="微软雅黑" panose="020b0503020204020204" pitchFamily="34" charset="-122"/>
                <a:ea typeface="微软雅黑" panose="020b0503020204020204" pitchFamily="34" charset="-122"/>
                <a:cs typeface="微软雅黑" panose="020b0503020204020204" pitchFamily="34" charset="-122"/>
                <a:sym typeface="+mn-ea"/>
              </a:rPr>
            </a:br>
            <a:r>
              <a:rPr lang="zh-CN" altLang="en-US" sz="2400">
                <a:latin typeface="微软雅黑" panose="020b0503020204020204" pitchFamily="34" charset="-122"/>
                <a:ea typeface="微软雅黑" panose="020b0503020204020204" pitchFamily="34" charset="-122"/>
                <a:cs typeface="微软雅黑" panose="020b0503020204020204" pitchFamily="34" charset="-122"/>
                <a:sym typeface="+mn-ea"/>
              </a:rPr>
              <a:t>      8月初,习近平总书记对“十四五”规划编制工作作出重要指示强调,编制和实施国民经济和社会发展五年规划,是我们党治国理政的重要方式。五年规划编制涉及经济和社会发展方方面面,同人民群众生产生活息息相关,要开门问策、集思广益,把加强顶层设计和坚持问计于民统一起来。</a:t>
            </a:r>
            <a:br>
              <a:rPr lang="zh-CN" altLang="en-US" sz="2400">
                <a:latin typeface="微软雅黑" panose="020b0503020204020204" pitchFamily="34" charset="-122"/>
                <a:ea typeface="微软雅黑" panose="020b0503020204020204" pitchFamily="34" charset="-122"/>
                <a:cs typeface="微软雅黑" panose="020b0503020204020204" pitchFamily="34" charset="-122"/>
                <a:sym typeface="+mn-ea"/>
              </a:rPr>
            </a:br>
            <a:r>
              <a:rPr lang="zh-CN" altLang="en-US" sz="2400">
                <a:latin typeface="微软雅黑" panose="020b0503020204020204" pitchFamily="34" charset="-122"/>
                <a:ea typeface="微软雅黑" panose="020b0503020204020204" pitchFamily="34" charset="-122"/>
                <a:cs typeface="微软雅黑" panose="020b0503020204020204" pitchFamily="34" charset="-122"/>
                <a:sym typeface="+mn-ea"/>
              </a:rPr>
              <a:t>       自8月16日起,“十四五”规划编制工作开展网上意见征求活动。本次网上意见征求活动分别在人民日报、新华社、中央广播电视总台所属官网、新闻客户端以及“学习强国”学习平台开设“十四五”规划建言专栏,广大网民可进入相关页面建言献策。</a:t>
            </a:r>
            <a:endParaRPr lang="zh-CN" altLang="en-US" sz="2400">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13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标题 2"/>
          <p:cNvSpPr>
            <a:spLocks noGrp="1"/>
          </p:cNvSpPr>
          <p:nvPr>
            <p:ph type="title"/>
            <p:custDataLst>
              <p:tags r:id="rId3"/>
            </p:custDataLst>
          </p:nvPr>
        </p:nvSpPr>
        <p:spPr>
          <a:xfrm>
            <a:off x="339468" y="392655"/>
            <a:ext cx="11515730" cy="5077460"/>
          </a:xfrm>
        </p:spPr>
        <p:txBody>
          <a:bodyPr/>
          <a:lstStyle/>
          <a:p>
            <a:pPr fontAlgn="auto">
              <a:lnSpc>
                <a:spcPct val="150000"/>
              </a:lnSpc>
            </a:pPr>
            <a:r>
              <a:rPr lang="zh-CN" altLang="en-US" sz="2400">
                <a:latin typeface="微软雅黑" panose="020b0503020204020204" pitchFamily="34" charset="-122"/>
                <a:ea typeface="微软雅黑" panose="020b0503020204020204" pitchFamily="34" charset="-122"/>
                <a:cs typeface="微软雅黑" panose="020b0503020204020204" pitchFamily="34" charset="-122"/>
                <a:sym typeface="+mn-ea"/>
              </a:rPr>
              <a:t>网上意见征求活动为期两周,有关意见建议将汇总整理后提供给中央决策参考。</a:t>
            </a:r>
            <a:br>
              <a:rPr lang="zh-CN" altLang="en-US" sz="2400">
                <a:latin typeface="微软雅黑" panose="020b0503020204020204" pitchFamily="34" charset="-122"/>
                <a:ea typeface="微软雅黑" panose="020b0503020204020204" pitchFamily="34" charset="-122"/>
                <a:cs typeface="微软雅黑" panose="020b0503020204020204" pitchFamily="34" charset="-122"/>
                <a:sym typeface="+mn-ea"/>
              </a:rPr>
            </a:br>
            <a:r>
              <a:rPr lang="zh-CN" altLang="en-US" sz="2400">
                <a:latin typeface="微软雅黑" panose="020b0503020204020204" pitchFamily="34" charset="-122"/>
                <a:ea typeface="微软雅黑" panose="020b0503020204020204" pitchFamily="34" charset="-122"/>
                <a:cs typeface="微软雅黑" panose="020b0503020204020204" pitchFamily="34" charset="-122"/>
                <a:sym typeface="+mn-ea"/>
              </a:rPr>
              <a:t>      9月下旬,中共中央总书记、国家主席、中央军委主席习近平对“十四五”规划编制工作网上意见征求活动作出重要指示强调,通过互联网就“十四五”规划编制向全社会征求意见和建议,在我国五年规划编制史上是第一次。这次活动效果很好,社会参与度很高,提出了许多建设性的意见和建议。有关部门要及时梳理分析、认真吸收。</a:t>
            </a:r>
            <a:br>
              <a:rPr lang="zh-CN" altLang="en-US" sz="2400">
                <a:latin typeface="微软雅黑" panose="020b0503020204020204" pitchFamily="34" charset="-122"/>
                <a:ea typeface="微软雅黑" panose="020b0503020204020204" pitchFamily="34" charset="-122"/>
                <a:cs typeface="微软雅黑" panose="020b0503020204020204" pitchFamily="34" charset="-122"/>
                <a:sym typeface="+mn-ea"/>
              </a:rPr>
            </a:br>
            <a:r>
              <a:rPr lang="zh-CN" altLang="en-US" sz="2400">
                <a:latin typeface="微软雅黑" panose="020b0503020204020204" pitchFamily="34" charset="-122"/>
                <a:ea typeface="微软雅黑" panose="020b0503020204020204" pitchFamily="34" charset="-122"/>
                <a:cs typeface="微软雅黑" panose="020b0503020204020204" pitchFamily="34" charset="-122"/>
                <a:sym typeface="+mn-ea"/>
              </a:rPr>
              <a:t>       10月29日,中国共产党第十九届中央委员会第五次全体会议审议通过了《中共中央关于制定国民经济和社会发展第十四个五年规划和2035年远景目标的建议》。</a:t>
            </a:r>
            <a:br>
              <a:rPr lang="zh-CN" altLang="en-US" sz="2400">
                <a:latin typeface="微软雅黑" panose="020b0503020204020204" pitchFamily="34" charset="-122"/>
                <a:ea typeface="微软雅黑" panose="020b0503020204020204" pitchFamily="34" charset="-122"/>
                <a:cs typeface="微软雅黑" panose="020b0503020204020204" pitchFamily="34" charset="-122"/>
                <a:sym typeface="+mn-ea"/>
              </a:rPr>
            </a:br>
            <a:br>
              <a:rPr lang="zh-CN" altLang="en-US" sz="2400">
                <a:latin typeface="微软雅黑" panose="020b0503020204020204" pitchFamily="34" charset="-122"/>
                <a:ea typeface="微软雅黑" panose="020b0503020204020204" pitchFamily="34" charset="-122"/>
                <a:cs typeface="微软雅黑" panose="020b0503020204020204" pitchFamily="34" charset="-122"/>
                <a:sym typeface="+mn-ea"/>
              </a:rPr>
            </a:br>
            <a:endParaRPr lang="zh-CN" altLang="en-US" sz="2400">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13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标题 2"/>
          <p:cNvSpPr>
            <a:spLocks noGrp="1"/>
          </p:cNvSpPr>
          <p:nvPr>
            <p:ph type="title"/>
            <p:custDataLst>
              <p:tags r:id="rId3"/>
            </p:custDataLst>
          </p:nvPr>
        </p:nvSpPr>
        <p:spPr>
          <a:xfrm>
            <a:off x="339468" y="392655"/>
            <a:ext cx="11515730" cy="7293610"/>
          </a:xfrm>
        </p:spPr>
        <p:txBody>
          <a:bodyPr/>
          <a:lstStyle/>
          <a:p>
            <a:pPr fontAlgn="auto">
              <a:lnSpc>
                <a:spcPct val="150000"/>
              </a:lnSpc>
            </a:pPr>
            <a:r>
              <a:rPr lang="zh-CN" altLang="en-US" sz="2800" b="1">
                <a:latin typeface="微软雅黑" panose="020b0503020204020204" pitchFamily="34" charset="-122"/>
                <a:ea typeface="微软雅黑" panose="020b0503020204020204" pitchFamily="34" charset="-122"/>
                <a:cs typeface="微软雅黑" panose="020b0503020204020204" pitchFamily="34" charset="-122"/>
                <a:sym typeface="+mn-ea"/>
              </a:rPr>
              <a:t>角度1</a:t>
            </a:r>
            <a:r>
              <a:rPr lang="zh-CN" altLang="en-US" sz="2800">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800" b="1">
                <a:latin typeface="微软雅黑" panose="020b0503020204020204" pitchFamily="34" charset="-122"/>
                <a:ea typeface="微软雅黑" panose="020b0503020204020204" pitchFamily="34" charset="-122"/>
                <a:cs typeface="微软雅黑" panose="020b0503020204020204" pitchFamily="34" charset="-122"/>
                <a:sym typeface="+mn-ea"/>
              </a:rPr>
              <a:t>运用政治生活知识,说明习近平总书记强调“十四五”规划编制工作要开门问策、集思广益的原因。</a:t>
            </a:r>
            <a:br>
              <a:rPr lang="zh-CN" altLang="en-US" sz="2800">
                <a:latin typeface="微软雅黑" panose="020b0503020204020204" pitchFamily="34" charset="-122"/>
                <a:ea typeface="微软雅黑" panose="020b0503020204020204" pitchFamily="34" charset="-122"/>
                <a:cs typeface="微软雅黑" panose="020b0503020204020204" pitchFamily="34" charset="-122"/>
                <a:sym typeface="+mn-ea"/>
              </a:rPr>
            </a:br>
            <a:r>
              <a:rPr lang="zh-CN" altLang="en-US" sz="2800" b="1">
                <a:latin typeface="微软雅黑" panose="020b0503020204020204" pitchFamily="34" charset="-122"/>
                <a:ea typeface="微软雅黑" panose="020b0503020204020204" pitchFamily="34" charset="-122"/>
                <a:cs typeface="微软雅黑" panose="020b0503020204020204" pitchFamily="34" charset="-122"/>
                <a:sym typeface="+mn-ea"/>
              </a:rPr>
              <a:t>解读　</a:t>
            </a:r>
            <a:r>
              <a:rPr lang="zh-CN" altLang="en-US" sz="2400">
                <a:latin typeface="微软雅黑" panose="020b0503020204020204" pitchFamily="34" charset="-122"/>
                <a:ea typeface="微软雅黑" panose="020b0503020204020204" pitchFamily="34" charset="-122"/>
                <a:cs typeface="微软雅黑" panose="020b0503020204020204" pitchFamily="34" charset="-122"/>
                <a:sym typeface="+mn-ea"/>
              </a:rPr>
              <a:t>①我国是人民当家作主的社会主义国家,人民当家作主是社会主义民主政治的本质特征。习近平总书记强调“十四五”规划编制工作要开门问策、集思广益,有利于切实保障人民的合法权益。②中国共产党始终坚持全心全意为人民服务的根本宗旨,坚持立党为公、执政为民。习近平总书记强调“十四五”规划编制工作要开门问策、集思广益,体现了中国共产党的根本宗旨和执政理念。③“十四五”规划编制工作坚持开门问策、集思广益,能够使“十四五”规划充分反映民意、集中民智,提高其科学性、民主性;能够提高公民参与公共事务的热情,增强公民的社会责任感,</a:t>
            </a:r>
            <a:r>
              <a:rPr lang="zh-CN" altLang="en-US" sz="2800">
                <a:latin typeface="微软雅黑" panose="020b0503020204020204" pitchFamily="34" charset="-122"/>
                <a:ea typeface="微软雅黑" panose="020b0503020204020204" pitchFamily="34" charset="-122"/>
                <a:cs typeface="微软雅黑" panose="020b0503020204020204" pitchFamily="34" charset="-122"/>
                <a:sym typeface="+mn-ea"/>
              </a:rPr>
              <a:t>促进公民对</a:t>
            </a:r>
            <a:r>
              <a:rPr lang="zh-CN" altLang="en-US" sz="2400">
                <a:latin typeface="微软雅黑" panose="020b0503020204020204" pitchFamily="34" charset="-122"/>
                <a:ea typeface="微软雅黑" panose="020b0503020204020204" pitchFamily="34" charset="-122"/>
                <a:cs typeface="微软雅黑" panose="020b0503020204020204" pitchFamily="34" charset="-122"/>
                <a:sym typeface="+mn-ea"/>
              </a:rPr>
              <a:t>“十四五”规划的理解。</a:t>
            </a:r>
            <a:br>
              <a:rPr lang="zh-CN" altLang="en-US" sz="2800">
                <a:latin typeface="微软雅黑" panose="020b0503020204020204" pitchFamily="34" charset="-122"/>
                <a:ea typeface="微软雅黑" panose="020b0503020204020204" pitchFamily="34" charset="-122"/>
                <a:cs typeface="微软雅黑" panose="020b0503020204020204" pitchFamily="34" charset="-122"/>
                <a:sym typeface="+mn-ea"/>
              </a:rPr>
            </a:br>
            <a:br>
              <a:rPr lang="zh-CN" altLang="en-US" sz="2800">
                <a:latin typeface="微软雅黑" panose="020b0503020204020204" pitchFamily="34" charset="-122"/>
                <a:ea typeface="微软雅黑" panose="020b0503020204020204" pitchFamily="34" charset="-122"/>
                <a:cs typeface="微软雅黑" panose="020b0503020204020204" pitchFamily="34" charset="-122"/>
                <a:sym typeface="+mn-ea"/>
              </a:rPr>
            </a:br>
            <a:endParaRPr lang="zh-CN" altLang="en-US" sz="2800">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slides/slide13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标题 2"/>
          <p:cNvSpPr>
            <a:spLocks noGrp="1"/>
          </p:cNvSpPr>
          <p:nvPr>
            <p:ph type="title"/>
            <p:custDataLst>
              <p:tags r:id="rId3"/>
            </p:custDataLst>
          </p:nvPr>
        </p:nvSpPr>
        <p:spPr>
          <a:xfrm>
            <a:off x="339468" y="392655"/>
            <a:ext cx="11515730" cy="5339080"/>
          </a:xfrm>
        </p:spPr>
        <p:txBody>
          <a:bodyPr/>
          <a:lstStyle/>
          <a:p>
            <a:pPr fontAlgn="auto">
              <a:lnSpc>
                <a:spcPct val="150000"/>
              </a:lnSpc>
            </a:pPr>
            <a:r>
              <a:rPr lang="zh-CN" altLang="en-US" sz="2800" b="1">
                <a:latin typeface="微软雅黑" panose="020b0503020204020204" pitchFamily="34" charset="-122"/>
                <a:ea typeface="微软雅黑" panose="020b0503020204020204" pitchFamily="34" charset="-122"/>
                <a:cs typeface="微软雅黑" panose="020b0503020204020204" pitchFamily="34" charset="-122"/>
                <a:sym typeface="+mn-ea"/>
              </a:rPr>
              <a:t>角度2</a:t>
            </a:r>
            <a:r>
              <a:rPr lang="zh-CN" altLang="en-US" sz="2800">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800" b="1">
                <a:latin typeface="微软雅黑" panose="020b0503020204020204" pitchFamily="34" charset="-122"/>
                <a:ea typeface="微软雅黑" panose="020b0503020204020204" pitchFamily="34" charset="-122"/>
                <a:cs typeface="微软雅黑" panose="020b0503020204020204" pitchFamily="34" charset="-122"/>
                <a:sym typeface="+mn-ea"/>
              </a:rPr>
              <a:t>运用唯物史观知识,说明“把加强顶层设计和坚持问计于民统一起来”所蕴含的哲学智慧。</a:t>
            </a:r>
            <a:br>
              <a:rPr lang="zh-CN" altLang="en-US" sz="2800">
                <a:latin typeface="微软雅黑" panose="020b0503020204020204" pitchFamily="34" charset="-122"/>
                <a:ea typeface="微软雅黑" panose="020b0503020204020204" pitchFamily="34" charset="-122"/>
                <a:cs typeface="微软雅黑" panose="020b0503020204020204" pitchFamily="34" charset="-122"/>
                <a:sym typeface="+mn-ea"/>
              </a:rPr>
            </a:br>
            <a:r>
              <a:rPr lang="zh-CN" altLang="en-US" sz="2800" b="1">
                <a:latin typeface="微软雅黑" panose="020b0503020204020204" pitchFamily="34" charset="-122"/>
                <a:ea typeface="微软雅黑" panose="020b0503020204020204" pitchFamily="34" charset="-122"/>
                <a:cs typeface="微软雅黑" panose="020b0503020204020204" pitchFamily="34" charset="-122"/>
                <a:sym typeface="+mn-ea"/>
              </a:rPr>
              <a:t>解读</a:t>
            </a:r>
            <a:r>
              <a:rPr lang="zh-CN" altLang="en-US" sz="2400">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400" spc="-100">
                <a:solidFill>
                  <a:schemeClr val="tx1"/>
                </a:solidFill>
                <a:uFillTx/>
                <a:latin typeface="微软雅黑" panose="020b0503020204020204" pitchFamily="34" charset="-122"/>
                <a:ea typeface="微软雅黑" panose="020b0503020204020204" pitchFamily="34" charset="-122"/>
                <a:cs typeface="微软雅黑" panose="020b0503020204020204" pitchFamily="34" charset="-122"/>
                <a:sym typeface="+mn-ea"/>
              </a:rPr>
              <a:t>①人民群众是社会历史的主体,是历史的创造者,我们要坚持群众观点和群众路线。坚持问计于民是坚持群众观点和群众路线的表现。</a:t>
            </a:r>
            <a:br>
              <a:rPr lang="zh-CN" altLang="en-US" sz="2400" spc="-100">
                <a:solidFill>
                  <a:schemeClr val="tx1"/>
                </a:solidFill>
                <a:uFillTx/>
                <a:latin typeface="微软雅黑" panose="020b0503020204020204" pitchFamily="34" charset="-122"/>
                <a:ea typeface="微软雅黑" panose="020b0503020204020204" pitchFamily="34" charset="-122"/>
                <a:cs typeface="微软雅黑" panose="020b0503020204020204" pitchFamily="34" charset="-122"/>
                <a:sym typeface="+mn-ea"/>
              </a:rPr>
            </a:br>
            <a:r>
              <a:rPr lang="zh-CN" altLang="en-US" sz="2400" spc="-100">
                <a:solidFill>
                  <a:schemeClr val="tx1"/>
                </a:solidFill>
                <a:uFillTx/>
                <a:latin typeface="微软雅黑" panose="020b0503020204020204" pitchFamily="34" charset="-122"/>
                <a:ea typeface="微软雅黑" panose="020b0503020204020204" pitchFamily="34" charset="-122"/>
                <a:cs typeface="微软雅黑" panose="020b0503020204020204" pitchFamily="34" charset="-122"/>
                <a:sym typeface="+mn-ea"/>
              </a:rPr>
              <a:t>②改革是社会主义社会发展的直接动力。加强顶层设计可以做好改革的“总设计”,使生产关系适应生产力的发展、上层建筑适应经济基础的发展,释放发展的巨大潜力和强大动能。</a:t>
            </a:r>
            <a:br>
              <a:rPr lang="zh-CN" altLang="en-US" sz="2400" spc="-100">
                <a:solidFill>
                  <a:schemeClr val="tx1"/>
                </a:solidFill>
                <a:uFillTx/>
                <a:latin typeface="微软雅黑" panose="020b0503020204020204" pitchFamily="34" charset="-122"/>
                <a:ea typeface="微软雅黑" panose="020b0503020204020204" pitchFamily="34" charset="-122"/>
                <a:cs typeface="微软雅黑" panose="020b0503020204020204" pitchFamily="34" charset="-122"/>
                <a:sym typeface="+mn-ea"/>
              </a:rPr>
            </a:br>
            <a:r>
              <a:rPr lang="zh-CN" altLang="en-US" sz="2400" spc="-100">
                <a:solidFill>
                  <a:schemeClr val="tx1"/>
                </a:solidFill>
                <a:uFillTx/>
                <a:latin typeface="微软雅黑" panose="020b0503020204020204" pitchFamily="34" charset="-122"/>
                <a:ea typeface="微软雅黑" panose="020b0503020204020204" pitchFamily="34" charset="-122"/>
                <a:cs typeface="微软雅黑" panose="020b0503020204020204" pitchFamily="34" charset="-122"/>
                <a:sym typeface="+mn-ea"/>
              </a:rPr>
              <a:t>③社会意识具有相对独立性,先进的社会意识可以促进社会的发展。把加强顶层设计和坚持问计于民统一起来,能够发挥先进的社会意识的作用,促进经济社会健康发展。</a:t>
            </a:r>
            <a:endParaRPr lang="zh-CN" altLang="en-US" sz="2400" spc="-100">
              <a:solidFill>
                <a:schemeClr val="tx1"/>
              </a:solidFill>
              <a:uFillTx/>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pic>
        <p:nvPicPr>
          <p:cNvPr id="4" name="New picture"/>
          <p:cNvPicPr/>
          <p:nvPr>
            <p:custDataLst>
              <p:tags r:id="rId5"/>
            </p:custDataLst>
          </p:nvPr>
        </p:nvPicPr>
        <p:blipFill>
          <a:blip r:embed="rId4"/>
          <a:stretch>
            <a:fillRect/>
          </a:stretch>
        </p:blipFill>
        <p:spPr>
          <a:xfrm>
            <a:off x="11772900" y="10668000"/>
            <a:ext cx="355600" cy="266700"/>
          </a:xfrm>
          <a:prstGeom prst="cube">
            <a:avLst/>
          </a:prstGeom>
        </p:spPr>
      </p:pic>
    </p:spTree>
  </p:cSld>
  <p:clrMapOvr>
    <a:masterClrMapping/>
  </p:clrMapOvr>
  <mc:AlternateContent>
    <mc:Choice xmlns:p14="http://schemas.microsoft.com/office/powerpoint/2010/main" Requires="p14">
      <p:transition spd="slow" p14:dur="800">
        <p:circle/>
      </p:transition>
    </mc:Choice>
    <mc:Fallback>
      <p:transition spd="slow">
        <p:circle/>
      </p:transition>
    </mc:Fallback>
  </mc:AlternateContent>
  <p:timing/>
</p:sld>
</file>

<file path=ppt/tags/tag1.xml><?xml version="1.0" encoding="utf-8"?>
<p:tagLst xmlns:p="http://schemas.openxmlformats.org/presentationml/2006/main">
  <p:tag name="AS_UNIQUEID" val="2421"/>
</p:tagLst>
</file>

<file path=ppt/tags/tag2.xml><?xml version="1.0" encoding="utf-8"?>
<p:tagLst xmlns:p="http://schemas.openxmlformats.org/presentationml/2006/main">
  <p:tag name="AS_UNIQUEID" val="2422"/>
  <p:tag name="KSO_WM_BEAUTIFY_FLAG" val="#wm#"/>
  <p:tag name="KSO_WM_SLIDE_BACKGROUND_MASK_FLAG" val="1"/>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3.xml><?xml version="1.0" encoding="utf-8"?>
<p:tagLst xmlns:p="http://schemas.openxmlformats.org/presentationml/2006/main">
  <p:tag name="AS_UNIQUEID" val="2423"/>
  <p:tag name="KSO_WM_BEAUTIFY_FLAG" val="#wm#"/>
  <p:tag name="KSO_WM_SLIDE_BACKGROUND_MASK_FLAG" val="1"/>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4.xml><?xml version="1.0" encoding="utf-8"?>
<p:tagLst xmlns:p="http://schemas.openxmlformats.org/presentationml/2006/main">
  <p:tag name="AS_UNIQUEID" val="2424"/>
  <p:tag name="KSO_WM_BEAUTIFY_FLAG" val="#wm#"/>
  <p:tag name="KSO_WM_SLIDE_BACKGROUND_MASK_FLAG" val="1"/>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5.xml><?xml version="1.0" encoding="utf-8"?>
<p:tagLst xmlns:p="http://schemas.openxmlformats.org/presentationml/2006/main">
  <p:tag name="AS_UNIQUEID" val="2425"/>
  <p:tag name="KSO_WM_BEAUTIFY_FLAG" val="#wm#"/>
  <p:tag name="KSO_WM_SLIDE_BACKGROUND_MASK_FLAG" val="1"/>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6.xml><?xml version="1.0" encoding="utf-8"?>
<p:tagLst xmlns:p="http://schemas.openxmlformats.org/presentationml/2006/main">
  <p:tag name="AS_UNIQUEID" val="2426"/>
  <p:tag name="KSO_WM_BEAUTIFY_FLAG" val="#wm#"/>
  <p:tag name="KSO_WM_SLIDE_BACKGROUND_MASK_FLAG" val="1"/>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7.xml><?xml version="1.0" encoding="utf-8"?>
<p:tagLst xmlns:p="http://schemas.openxmlformats.org/presentationml/2006/main">
  <p:tag name="AS_UNIQUEID" val="2427"/>
  <p:tag name="KSO_WM_BEAUTIFY_FLAG" val="#wm#"/>
  <p:tag name="KSO_WM_SLIDE_BACKGROUND_MASK_FLAG" val="1"/>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8.xml><?xml version="1.0" encoding="utf-8"?>
<p:tagLst xmlns:p="http://schemas.openxmlformats.org/presentationml/2006/main">
  <p:tag name="AS_UNIQUEID" val="2428"/>
  <p:tag name="KSO_WM_BEAUTIFY_FLAG" val="#wm#"/>
  <p:tag name="KSO_WM_SLIDE_BACKGROUND_MASK_FLAG" val="1"/>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9.xml><?xml version="1.0" encoding="utf-8"?>
<p:tagLst xmlns:p="http://schemas.openxmlformats.org/presentationml/2006/main">
  <p:tag name="AS_UNIQUEID" val="2429"/>
  <p:tag name="KSO_WM_BEAUTIFY_FLAG" val="#wm#"/>
  <p:tag name="KSO_WM_SLIDE_BACKGROUND_MASK_FLAG" val="1"/>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10.xml><?xml version="1.0" encoding="utf-8"?>
<p:tagLst xmlns:p="http://schemas.openxmlformats.org/presentationml/2006/main">
  <p:tag name="AS_UNIQUEID" val="2430"/>
</p:tagLst>
</file>

<file path=ppt/tags/tag11.xml><?xml version="1.0" encoding="utf-8"?>
<p:tagLst xmlns:p="http://schemas.openxmlformats.org/presentationml/2006/main">
  <p:tag name="AS_UNIQUEID" val="2431"/>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2.xml><?xml version="1.0" encoding="utf-8"?>
<p:tagLst xmlns:p="http://schemas.openxmlformats.org/presentationml/2006/main">
  <p:tag name="AS_UNIQUEID" val="2432"/>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3.xml><?xml version="1.0" encoding="utf-8"?>
<p:tagLst xmlns:p="http://schemas.openxmlformats.org/presentationml/2006/main">
  <p:tag name="AS_UNIQUEID" val="2433"/>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4.xml><?xml version="1.0" encoding="utf-8"?>
<p:tagLst xmlns:p="http://schemas.openxmlformats.org/presentationml/2006/main">
  <p:tag name="AS_UNIQUEID" val="2434"/>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5.xml><?xml version="1.0" encoding="utf-8"?>
<p:tagLst xmlns:p="http://schemas.openxmlformats.org/presentationml/2006/main">
  <p:tag name="AS_UNIQUEID" val="2435"/>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6.xml><?xml version="1.0" encoding="utf-8"?>
<p:tagLst xmlns:p="http://schemas.openxmlformats.org/presentationml/2006/main">
  <p:tag name="AS_UNIQUEID" val="2436"/>
</p:tagLst>
</file>

<file path=ppt/tags/tag17.xml><?xml version="1.0" encoding="utf-8"?>
<p:tagLst xmlns:p="http://schemas.openxmlformats.org/presentationml/2006/main">
  <p:tag name="AS_UNIQUEID" val="2437"/>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8.xml><?xml version="1.0" encoding="utf-8"?>
<p:tagLst xmlns:p="http://schemas.openxmlformats.org/presentationml/2006/main">
  <p:tag name="AS_UNIQUEID" val="2438"/>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9.xml><?xml version="1.0" encoding="utf-8"?>
<p:tagLst xmlns:p="http://schemas.openxmlformats.org/presentationml/2006/main">
  <p:tag name="AS_UNIQUEID" val="2439"/>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20.xml><?xml version="1.0" encoding="utf-8"?>
<p:tagLst xmlns:p="http://schemas.openxmlformats.org/presentationml/2006/main">
  <p:tag name="AS_UNIQUEID" val="2440"/>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21.xml><?xml version="1.0" encoding="utf-8"?>
<p:tagLst xmlns:p="http://schemas.openxmlformats.org/presentationml/2006/main">
  <p:tag name="AS_UNIQUEID" val="2441"/>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22.xml><?xml version="1.0" encoding="utf-8"?>
<p:tagLst xmlns:p="http://schemas.openxmlformats.org/presentationml/2006/main">
  <p:tag name="AS_UNIQUEID" val="2442"/>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23.xml><?xml version="1.0" encoding="utf-8"?>
<p:tagLst xmlns:p="http://schemas.openxmlformats.org/presentationml/2006/main">
  <p:tag name="AS_UNIQUEID" val="2443"/>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24.xml><?xml version="1.0" encoding="utf-8"?>
<p:tagLst xmlns:p="http://schemas.openxmlformats.org/presentationml/2006/main">
  <p:tag name="AS_UNIQUEID" val="2444"/>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25.xml><?xml version="1.0" encoding="utf-8"?>
<p:tagLst xmlns:p="http://schemas.openxmlformats.org/presentationml/2006/main">
  <p:tag name="AS_UNIQUEID" val="2445"/>
</p:tagLst>
</file>

<file path=ppt/tags/tag26.xml><?xml version="1.0" encoding="utf-8"?>
<p:tagLst xmlns:p="http://schemas.openxmlformats.org/presentationml/2006/main">
  <p:tag name="AS_UNIQUEID" val="2446"/>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7.xml><?xml version="1.0" encoding="utf-8"?>
<p:tagLst xmlns:p="http://schemas.openxmlformats.org/presentationml/2006/main">
  <p:tag name="AS_UNIQUEID" val="2447"/>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8.xml><?xml version="1.0" encoding="utf-8"?>
<p:tagLst xmlns:p="http://schemas.openxmlformats.org/presentationml/2006/main">
  <p:tag name="AS_UNIQUEID" val="2448"/>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9.xml><?xml version="1.0" encoding="utf-8"?>
<p:tagLst xmlns:p="http://schemas.openxmlformats.org/presentationml/2006/main">
  <p:tag name="AS_UNIQUEID" val="2449"/>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30.xml><?xml version="1.0" encoding="utf-8"?>
<p:tagLst xmlns:p="http://schemas.openxmlformats.org/presentationml/2006/main">
  <p:tag name="AS_UNIQUEID" val="2450"/>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31.xml><?xml version="1.0" encoding="utf-8"?>
<p:tagLst xmlns:p="http://schemas.openxmlformats.org/presentationml/2006/main">
  <p:tag name="AS_UNIQUEID" val="2451"/>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32.xml><?xml version="1.0" encoding="utf-8"?>
<p:tagLst xmlns:p="http://schemas.openxmlformats.org/presentationml/2006/main">
  <p:tag name="AS_UNIQUEID" val="2452"/>
</p:tagLst>
</file>

<file path=ppt/tags/tag33.xml><?xml version="1.0" encoding="utf-8"?>
<p:tagLst xmlns:p="http://schemas.openxmlformats.org/presentationml/2006/main">
  <p:tag name="AS_UNIQUEID" val="2453"/>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34.xml><?xml version="1.0" encoding="utf-8"?>
<p:tagLst xmlns:p="http://schemas.openxmlformats.org/presentationml/2006/main">
  <p:tag name="AS_UNIQUEID" val="2454"/>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35.xml><?xml version="1.0" encoding="utf-8"?>
<p:tagLst xmlns:p="http://schemas.openxmlformats.org/presentationml/2006/main">
  <p:tag name="AS_UNIQUEID" val="2455"/>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36.xml><?xml version="1.0" encoding="utf-8"?>
<p:tagLst xmlns:p="http://schemas.openxmlformats.org/presentationml/2006/main">
  <p:tag name="AS_UNIQUEID" val="2456"/>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37.xml><?xml version="1.0" encoding="utf-8"?>
<p:tagLst xmlns:p="http://schemas.openxmlformats.org/presentationml/2006/main">
  <p:tag name="AS_UNIQUEID" val="2457"/>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38.xml><?xml version="1.0" encoding="utf-8"?>
<p:tagLst xmlns:p="http://schemas.openxmlformats.org/presentationml/2006/main">
  <p:tag name="AS_UNIQUEID" val="2458"/>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39.xml><?xml version="1.0" encoding="utf-8"?>
<p:tagLst xmlns:p="http://schemas.openxmlformats.org/presentationml/2006/main">
  <p:tag name="AS_UNIQUEID" val="2459"/>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40.xml><?xml version="1.0" encoding="utf-8"?>
<p:tagLst xmlns:p="http://schemas.openxmlformats.org/presentationml/2006/main">
  <p:tag name="AS_UNIQUEID" val="2460"/>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41.xml><?xml version="1.0" encoding="utf-8"?>
<p:tagLst xmlns:p="http://schemas.openxmlformats.org/presentationml/2006/main">
  <p:tag name="AS_UNIQUEID" val="2461"/>
</p:tagLst>
</file>

<file path=ppt/tags/tag42.xml><?xml version="1.0" encoding="utf-8"?>
<p:tagLst xmlns:p="http://schemas.openxmlformats.org/presentationml/2006/main">
  <p:tag name="AS_UNIQUEID" val="2462"/>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43.xml><?xml version="1.0" encoding="utf-8"?>
<p:tagLst xmlns:p="http://schemas.openxmlformats.org/presentationml/2006/main">
  <p:tag name="AS_UNIQUEID" val="2463"/>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44.xml><?xml version="1.0" encoding="utf-8"?>
<p:tagLst xmlns:p="http://schemas.openxmlformats.org/presentationml/2006/main">
  <p:tag name="AS_UNIQUEID" val="2464"/>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45.xml><?xml version="1.0" encoding="utf-8"?>
<p:tagLst xmlns:p="http://schemas.openxmlformats.org/presentationml/2006/main">
  <p:tag name="AS_UNIQUEID" val="2465"/>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46.xml><?xml version="1.0" encoding="utf-8"?>
<p:tagLst xmlns:p="http://schemas.openxmlformats.org/presentationml/2006/main">
  <p:tag name="AS_UNIQUEID" val="2466"/>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47.xml><?xml version="1.0" encoding="utf-8"?>
<p:tagLst xmlns:p="http://schemas.openxmlformats.org/presentationml/2006/main">
  <p:tag name="AS_UNIQUEID" val="2467"/>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48.xml><?xml version="1.0" encoding="utf-8"?>
<p:tagLst xmlns:p="http://schemas.openxmlformats.org/presentationml/2006/main">
  <p:tag name="AS_UNIQUEID" val="2468"/>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49.xml><?xml version="1.0" encoding="utf-8"?>
<p:tagLst xmlns:p="http://schemas.openxmlformats.org/presentationml/2006/main">
  <p:tag name="AS_UNIQUEID" val="2469"/>
</p:tagLst>
</file>

<file path=ppt/tags/tag50.xml><?xml version="1.0" encoding="utf-8"?>
<p:tagLst xmlns:p="http://schemas.openxmlformats.org/presentationml/2006/main">
  <p:tag name="AS_UNIQUEID" val="2470"/>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51.xml><?xml version="1.0" encoding="utf-8"?>
<p:tagLst xmlns:p="http://schemas.openxmlformats.org/presentationml/2006/main">
  <p:tag name="AS_UNIQUEID" val="2471"/>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52.xml><?xml version="1.0" encoding="utf-8"?>
<p:tagLst xmlns:p="http://schemas.openxmlformats.org/presentationml/2006/main">
  <p:tag name="AS_UNIQUEID" val="2472"/>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53.xml><?xml version="1.0" encoding="utf-8"?>
<p:tagLst xmlns:p="http://schemas.openxmlformats.org/presentationml/2006/main">
  <p:tag name="AS_UNIQUEID" val="2473"/>
</p:tagLst>
</file>

<file path=ppt/tags/tag54.xml><?xml version="1.0" encoding="utf-8"?>
<p:tagLst xmlns:p="http://schemas.openxmlformats.org/presentationml/2006/main">
  <p:tag name="AS_UNIQUEID" val="2474"/>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55.xml><?xml version="1.0" encoding="utf-8"?>
<p:tagLst xmlns:p="http://schemas.openxmlformats.org/presentationml/2006/main">
  <p:tag name="AS_UNIQUEID" val="2475"/>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56.xml><?xml version="1.0" encoding="utf-8"?>
<p:tagLst xmlns:p="http://schemas.openxmlformats.org/presentationml/2006/main">
  <p:tag name="AS_UNIQUEID" val="2476"/>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57.xml><?xml version="1.0" encoding="utf-8"?>
<p:tagLst xmlns:p="http://schemas.openxmlformats.org/presentationml/2006/main">
  <p:tag name="AS_UNIQUEID" val="2477"/>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58.xml><?xml version="1.0" encoding="utf-8"?>
<p:tagLst xmlns:p="http://schemas.openxmlformats.org/presentationml/2006/main">
  <p:tag name="AS_UNIQUEID" val="2478"/>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59.xml><?xml version="1.0" encoding="utf-8"?>
<p:tagLst xmlns:p="http://schemas.openxmlformats.org/presentationml/2006/main">
  <p:tag name="AS_UNIQUEID" val="2479"/>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60.xml><?xml version="1.0" encoding="utf-8"?>
<p:tagLst xmlns:p="http://schemas.openxmlformats.org/presentationml/2006/main">
  <p:tag name="AS_UNIQUEID" val="2480"/>
</p:tagLst>
</file>

<file path=ppt/tags/tag61.xml><?xml version="1.0" encoding="utf-8"?>
<p:tagLst xmlns:p="http://schemas.openxmlformats.org/presentationml/2006/main">
  <p:tag name="AS_UNIQUEID" val="2481"/>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62.xml><?xml version="1.0" encoding="utf-8"?>
<p:tagLst xmlns:p="http://schemas.openxmlformats.org/presentationml/2006/main">
  <p:tag name="AS_UNIQUEID" val="2482"/>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63.xml><?xml version="1.0" encoding="utf-8"?>
<p:tagLst xmlns:p="http://schemas.openxmlformats.org/presentationml/2006/main">
  <p:tag name="AS_UNIQUEID" val="2483"/>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64.xml><?xml version="1.0" encoding="utf-8"?>
<p:tagLst xmlns:p="http://schemas.openxmlformats.org/presentationml/2006/main">
  <p:tag name="AS_UNIQUEID" val="2484"/>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65.xml><?xml version="1.0" encoding="utf-8"?>
<p:tagLst xmlns:p="http://schemas.openxmlformats.org/presentationml/2006/main">
  <p:tag name="AS_UNIQUEID" val="2485"/>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66.xml><?xml version="1.0" encoding="utf-8"?>
<p:tagLst xmlns:p="http://schemas.openxmlformats.org/presentationml/2006/main">
  <p:tag name="AS_UNIQUEID" val="2486"/>
</p:tagLst>
</file>

<file path=ppt/tags/tag67.xml><?xml version="1.0" encoding="utf-8"?>
<p:tagLst xmlns:p="http://schemas.openxmlformats.org/presentationml/2006/main">
  <p:tag name="AS_UNIQUEID" val="2487"/>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68.xml><?xml version="1.0" encoding="utf-8"?>
<p:tagLst xmlns:p="http://schemas.openxmlformats.org/presentationml/2006/main">
  <p:tag name="AS_UNIQUEID" val="2488"/>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69.xml><?xml version="1.0" encoding="utf-8"?>
<p:tagLst xmlns:p="http://schemas.openxmlformats.org/presentationml/2006/main">
  <p:tag name="AS_UNIQUEID" val="2489"/>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70.xml><?xml version="1.0" encoding="utf-8"?>
<p:tagLst xmlns:p="http://schemas.openxmlformats.org/presentationml/2006/main">
  <p:tag name="AS_UNIQUEID" val="2490"/>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71.xml><?xml version="1.0" encoding="utf-8"?>
<p:tagLst xmlns:p="http://schemas.openxmlformats.org/presentationml/2006/main">
  <p:tag name="AS_UNIQUEID" val="2491"/>
</p:tagLst>
</file>

<file path=ppt/tags/tag72.xml><?xml version="1.0" encoding="utf-8"?>
<p:tagLst xmlns:p="http://schemas.openxmlformats.org/presentationml/2006/main">
  <p:tag name="AS_UNIQUEID" val="2492"/>
  <p:tag name="KSO_WM_BEAUTIFY_FLAG" val="#wm#"/>
  <p:tag name="KSO_WM_SLIDE_BACKGROUND_MASK_FLAG" val="1"/>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73.xml><?xml version="1.0" encoding="utf-8"?>
<p:tagLst xmlns:p="http://schemas.openxmlformats.org/presentationml/2006/main">
  <p:tag name="AS_UNIQUEID" val="2493"/>
  <p:tag name="KSO_WM_BEAUTIFY_FLAG" val="#wm#"/>
  <p:tag name="KSO_WM_SLIDE_BACKGROUND_MASK_FLAG" val="1"/>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74.xml><?xml version="1.0" encoding="utf-8"?>
<p:tagLst xmlns:p="http://schemas.openxmlformats.org/presentationml/2006/main">
  <p:tag name="AS_UNIQUEID" val="2494"/>
  <p:tag name="KSO_WM_BEAUTIFY_FLAG" val="#wm#"/>
  <p:tag name="KSO_WM_SLIDE_BACKGROUND_MASK_FLAG" val="1"/>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75.xml><?xml version="1.0" encoding="utf-8"?>
<p:tagLst xmlns:p="http://schemas.openxmlformats.org/presentationml/2006/main">
  <p:tag name="AS_UNIQUEID" val="2495"/>
  <p:tag name="KSO_WM_BEAUTIFY_FLAG" val="#wm#"/>
  <p:tag name="KSO_WM_SLIDE_BACKGROUND_MASK_FLAG" val="1"/>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76.xml><?xml version="1.0" encoding="utf-8"?>
<p:tagLst xmlns:p="http://schemas.openxmlformats.org/presentationml/2006/main">
  <p:tag name="AS_UNIQUEID" val="2496"/>
  <p:tag name="KSO_WM_BEAUTIFY_FLAG" val="#wm#"/>
  <p:tag name="KSO_WM_SLIDE_BACKGROUND_MASK_FLAG" val="1"/>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77.xml><?xml version="1.0" encoding="utf-8"?>
<p:tagLst xmlns:p="http://schemas.openxmlformats.org/presentationml/2006/main">
  <p:tag name="AS_UNIQUEID" val="2497"/>
  <p:tag name="KSO_WM_BEAUTIFY_FLAG" val="#wm#"/>
  <p:tag name="KSO_WM_SLIDE_BACKGROUND_MASK_FLAG" val="1"/>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78.xml><?xml version="1.0" encoding="utf-8"?>
<p:tagLst xmlns:p="http://schemas.openxmlformats.org/presentationml/2006/main">
  <p:tag name="AS_UNIQUEID" val="2498"/>
  <p:tag name="KSO_WM_BEAUTIFY_FLAG" val="#wm#"/>
  <p:tag name="KSO_WM_SLIDE_BACKGROUND_MASK_FLAG" val="1"/>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79.xml><?xml version="1.0" encoding="utf-8"?>
<p:tagLst xmlns:p="http://schemas.openxmlformats.org/presentationml/2006/main">
  <p:tag name="AS_UNIQUEID" val="2499"/>
  <p:tag name="KSO_WM_BEAUTIFY_FLAG" val="#wm#"/>
  <p:tag name="KSO_WM_SLIDE_BACKGROUND_MASK_FLAG" val="1"/>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80.xml><?xml version="1.0" encoding="utf-8"?>
<p:tagLst xmlns:p="http://schemas.openxmlformats.org/presentationml/2006/main">
  <p:tag name="AS_UNIQUEID" val="2500"/>
</p:tagLst>
</file>

<file path=ppt/tags/tag81.xml><?xml version="1.0" encoding="utf-8"?>
<p:tagLst xmlns:p="http://schemas.openxmlformats.org/presentationml/2006/main">
  <p:tag name="AS_UNIQUEID" val="2501"/>
</p:tagLst>
</file>

<file path=ppt/tags/tag82.xml><?xml version="1.0" encoding="utf-8"?>
<p:tagLst xmlns:p="http://schemas.openxmlformats.org/presentationml/2006/main">
  <p:tag name="AS_UNIQUEID" val="2502"/>
</p:tagLst>
</file>

<file path=ppt/tags/tag83.xml><?xml version="1.0" encoding="utf-8"?>
<p:tagLst xmlns:p="http://schemas.openxmlformats.org/presentationml/2006/main">
  <p:tag name="AS_UNIQUEID" val="2503"/>
</p:tagLst>
</file>

<file path=ppt/tags/tag84.xml><?xml version="1.0" encoding="utf-8"?>
<p:tagLst xmlns:p="http://schemas.openxmlformats.org/presentationml/2006/main">
  <p:tag name="AS_UNIQUEID" val="2504"/>
</p:tagLst>
</file>

<file path=ppt/tags/tag85.xml><?xml version="1.0" encoding="utf-8"?>
<p:tagLst xmlns:p="http://schemas.openxmlformats.org/presentationml/2006/main">
  <p:tag name="AS_UNIQUEID" val="2505"/>
</p:tagLst>
</file>

<file path=ppt/tags/tag86.xml><?xml version="1.0" encoding="utf-8"?>
<p:tagLst xmlns:p="http://schemas.openxmlformats.org/presentationml/2006/main">
  <p:tag name="AS_UNIQUEID" val="2506"/>
</p:tagLst>
</file>

<file path=ppt/tags/tag87.xml><?xml version="1.0" encoding="utf-8"?>
<p:tagLst xmlns:p="http://schemas.openxmlformats.org/presentationml/2006/main">
  <p:tag name="AS_UNIQUEID" val="2507"/>
</p:tagLst>
</file>

<file path=ppt/tags/tag88.xml><?xml version="1.0" encoding="utf-8"?>
<p:tagLst xmlns:p="http://schemas.openxmlformats.org/presentationml/2006/main">
  <p:tag name="AS_UNIQUEID" val="2508"/>
</p:tagLst>
</file>

<file path=ppt/tags/tag89.xml><?xml version="1.0" encoding="utf-8"?>
<p:tagLst xmlns:p="http://schemas.openxmlformats.org/presentationml/2006/main">
  <p:tag name="AS_UNIQUEID" val="2509"/>
</p:tagLst>
</file>

<file path=ppt/tags/tag90.xml><?xml version="1.0" encoding="utf-8"?>
<p:tagLst xmlns:p="http://schemas.openxmlformats.org/presentationml/2006/main">
  <p:tag name="AS_UNIQUEID" val="2510"/>
</p:tagLst>
</file>

<file path=ppt/tags/tag91.xml><?xml version="1.0" encoding="utf-8"?>
<p:tagLst xmlns:p="http://schemas.openxmlformats.org/presentationml/2006/main">
  <p:tag name="AS_UNIQUEID" val="2511"/>
  <p:tag name="KSO_WM_BEAUTIFY_FLAG" val="#wm#"/>
  <p:tag name="KSO_WM_TAG_VERSION" val="1.0"/>
  <p:tag name="KSO_WM_TEMPLATE_CATEGORY" val="custom"/>
  <p:tag name="KSO_WM_TEMPLATE_INDEX" val="20207613"/>
  <p:tag name="KSO_WM_UNIT_COMPATIBLE" val="0"/>
  <p:tag name="KSO_WM_UNIT_DIAGRAM_ISNUMVISUAL" val="0"/>
  <p:tag name="KSO_WM_UNIT_DIAGRAM_ISREFERUNIT" val="0"/>
  <p:tag name="KSO_WM_UNIT_HIGHLIGHT" val="0"/>
  <p:tag name="KSO_WM_UNIT_ID" val="_0**"/>
  <p:tag name="KSO_WM_UNIT_LAYERLEVEL" val="1"/>
</p:tagLst>
</file>

<file path=ppt/tags/tag92.xml><?xml version="1.0" encoding="utf-8"?>
<p:tagLst xmlns:p="http://schemas.openxmlformats.org/presentationml/2006/main">
  <p:tag name="AS_UNIQUEID" val="2512"/>
  <p:tag name="KSO_WM_BEAUTIFY_FLAG" val="#wm#"/>
  <p:tag name="KSO_WM_TAG_VERSION" val="1.0"/>
  <p:tag name="KSO_WM_TEMPLATE_CATEGORY" val="custom"/>
  <p:tag name="KSO_WM_TEMPLATE_INDEX" val="20207613"/>
  <p:tag name="KSO_WM_UNIT_COMPATIBLE" val="0"/>
  <p:tag name="KSO_WM_UNIT_DIAGRAM_ISNUMVISUAL" val="0"/>
  <p:tag name="KSO_WM_UNIT_DIAGRAM_ISREFERUNIT" val="0"/>
  <p:tag name="KSO_WM_UNIT_HIGHLIGHT" val="0"/>
  <p:tag name="KSO_WM_UNIT_ID" val="_0**"/>
  <p:tag name="KSO_WM_UNIT_LAYERLEVEL" val="1"/>
</p:tagLst>
</file>

<file path=ppt/tags/tag93.xml><?xml version="1.0" encoding="utf-8"?>
<p:tagLst xmlns:p="http://schemas.openxmlformats.org/presentationml/2006/main">
  <p:tag name="AS_UNIQUEID" val="2513"/>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94.xml><?xml version="1.0" encoding="utf-8"?>
<p:tagLst xmlns:p="http://schemas.openxmlformats.org/presentationml/2006/main">
  <p:tag name="AS_UNIQUEID" val="2514"/>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95.xml><?xml version="1.0" encoding="utf-8"?>
<p:tagLst xmlns:p="http://schemas.openxmlformats.org/presentationml/2006/main">
  <p:tag name="AS_UNIQUEID" val="2515"/>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96.xml><?xml version="1.0" encoding="utf-8"?>
<p:tagLst xmlns:p="http://schemas.openxmlformats.org/presentationml/2006/main">
  <p:tag name="AS_UNIQUEID" val="2516"/>
  <p:tag name="KSO_WM_BEAUTIFY_FLAG" val="#wm#"/>
  <p:tag name="KSO_WM_TAG_VERSION" val="1.0"/>
  <p:tag name="KSO_WM_TEMPLATE_CATEGORY" val="custom"/>
  <p:tag name="KSO_WM_TEMPLATE_COLOR_TYPE" val="1"/>
  <p:tag name="KSO_WM_TEMPLATE_INDEX" val="20207613"/>
  <p:tag name="KSO_WM_TEMPLATE_MASTER_TYPE" val="0"/>
  <p:tag name="KSO_WM_TEMPLATE_SUBCATEGORY" val="0"/>
  <p:tag name="KSO_WM_TEMPLATE_THUMBS_INDEX" val="1、4、5、6、7、8、10、11、13、14"/>
</p:tagLst>
</file>

<file path=ppt/tags/tag97.xml><?xml version="1.0" encoding="utf-8"?>
<p:tagLst xmlns:p="http://schemas.openxmlformats.org/presentationml/2006/main">
  <p:tag name="AS_UNIQUEID" val="2517"/>
</p:tagLst>
</file>

<file path=ppt/tags/tag98.xml><?xml version="1.0" encoding="utf-8"?>
<p:tagLst xmlns:p="http://schemas.openxmlformats.org/presentationml/2006/main">
  <p:tag name="AS_UNIQUEID" val="2518"/>
</p:tagLst>
</file>

<file path=ppt/tags/tag99.xml><?xml version="1.0" encoding="utf-8"?>
<p:tagLst xmlns:p="http://schemas.openxmlformats.org/presentationml/2006/main">
  <p:tag name="AS_UNIQUEID" val="2519"/>
</p:tagLst>
</file>

<file path=ppt/tags/tag100.xml><?xml version="1.0" encoding="utf-8"?>
<p:tagLst xmlns:p="http://schemas.openxmlformats.org/presentationml/2006/main">
  <p:tag name="AS_UNIQUEID" val="2520"/>
</p:tagLst>
</file>

<file path=ppt/tags/tag101.xml><?xml version="1.0" encoding="utf-8"?>
<p:tagLst xmlns:p="http://schemas.openxmlformats.org/presentationml/2006/main">
  <p:tag name="AS_UNIQUEID" val="2521"/>
</p:tagLst>
</file>

<file path=ppt/tags/tag102.xml><?xml version="1.0" encoding="utf-8"?>
<p:tagLst xmlns:p="http://schemas.openxmlformats.org/presentationml/2006/main">
  <p:tag name="AS_UNIQUEID" val="2522"/>
</p:tagLst>
</file>

<file path=ppt/tags/tag103.xml><?xml version="1.0" encoding="utf-8"?>
<p:tagLst xmlns:p="http://schemas.openxmlformats.org/presentationml/2006/main">
  <p:tag name="AS_UNIQUEID" val="2523"/>
</p:tagLst>
</file>

<file path=ppt/tags/tag104.xml><?xml version="1.0" encoding="utf-8"?>
<p:tagLst xmlns:p="http://schemas.openxmlformats.org/presentationml/2006/main">
  <p:tag name="AS_UNIQUEID" val="2524"/>
</p:tagLst>
</file>

<file path=ppt/tags/tag105.xml><?xml version="1.0" encoding="utf-8"?>
<p:tagLst xmlns:p="http://schemas.openxmlformats.org/presentationml/2006/main">
  <p:tag name="AS_UNIQUEID" val="2525"/>
</p:tagLst>
</file>

<file path=ppt/tags/tag106.xml><?xml version="1.0" encoding="utf-8"?>
<p:tagLst xmlns:p="http://schemas.openxmlformats.org/presentationml/2006/main">
  <p:tag name="AS_UNIQUEID" val="2526"/>
</p:tagLst>
</file>

<file path=ppt/tags/tag107.xml><?xml version="1.0" encoding="utf-8"?>
<p:tagLst xmlns:p="http://schemas.openxmlformats.org/presentationml/2006/main">
  <p:tag name="AS_UNIQUEID" val="2527"/>
</p:tagLst>
</file>

<file path=ppt/tags/tag108.xml><?xml version="1.0" encoding="utf-8"?>
<p:tagLst xmlns:p="http://schemas.openxmlformats.org/presentationml/2006/main">
  <p:tag name="AS_UNIQUEID" val="2528"/>
</p:tagLst>
</file>

<file path=ppt/tags/tag109.xml><?xml version="1.0" encoding="utf-8"?>
<p:tagLst xmlns:p="http://schemas.openxmlformats.org/presentationml/2006/main">
  <p:tag name="AS_UNIQUEID" val="2529"/>
</p:tagLst>
</file>

<file path=ppt/tags/tag110.xml><?xml version="1.0" encoding="utf-8"?>
<p:tagLst xmlns:p="http://schemas.openxmlformats.org/presentationml/2006/main">
  <p:tag name="AS_UNIQUEID" val="2530"/>
</p:tagLst>
</file>

<file path=ppt/tags/tag111.xml><?xml version="1.0" encoding="utf-8"?>
<p:tagLst xmlns:p="http://schemas.openxmlformats.org/presentationml/2006/main">
  <p:tag name="AS_UNIQUEID" val="2531"/>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custom20205081_1*a*1"/>
  <p:tag name="KSO_WM_UNIT_INDEX" val="1"/>
  <p:tag name="KSO_WM_UNIT_ISCONTENTSTITLE" val="0"/>
  <p:tag name="KSO_WM_UNIT_ISNUMDGMTITLE" val="0"/>
  <p:tag name="KSO_WM_UNIT_LAYERLEVEL" val="1"/>
  <p:tag name="KSO_WM_UNIT_NOCLEAR" val="0"/>
  <p:tag name="KSO_WM_UNIT_PRESET_TEXT" val="空白演示"/>
  <p:tag name="KSO_WM_UNIT_SHOW_EDIT_AREA_INDICATION" val="1"/>
  <p:tag name="KSO_WM_UNIT_TYPE" val="a"/>
  <p:tag name="KSO_WM_UNIT_VALUE" val="28"/>
</p:tagLst>
</file>

<file path=ppt/tags/tag112.xml><?xml version="1.0" encoding="utf-8"?>
<p:tagLst xmlns:p="http://schemas.openxmlformats.org/presentationml/2006/main">
  <p:tag name="AS_UNIQUEID" val="2532"/>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custom20205081_1*b*1"/>
  <p:tag name="KSO_WM_UNIT_INDEX" val="1"/>
  <p:tag name="KSO_WM_UNIT_ISCONTENTSTITLE" val="0"/>
  <p:tag name="KSO_WM_UNIT_ISNUMDGMTITLE" val="0"/>
  <p:tag name="KSO_WM_UNIT_LAYERLEVEL" val="1"/>
  <p:tag name="KSO_WM_UNIT_NOCLEAR" val="0"/>
  <p:tag name="KSO_WM_UNIT_PRESET_TEXT" val="单击输入您的封面副标题"/>
  <p:tag name="KSO_WM_UNIT_SHOW_EDIT_AREA_INDICATION" val="1"/>
  <p:tag name="KSO_WM_UNIT_TYPE" val="b"/>
  <p:tag name="KSO_WM_UNIT_VALUE" val="111"/>
</p:tagLst>
</file>

<file path=ppt/tags/tag113.xml><?xml version="1.0" encoding="utf-8"?>
<p:tagLst xmlns:p="http://schemas.openxmlformats.org/presentationml/2006/main">
  <p:tag name="KSO_WM_BEAUTIFY_FLAG" val="#wm#"/>
  <p:tag name="KSO_WM_SLIDE_ID" val="custom20205081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COLOR_TYPE" val="1"/>
  <p:tag name="KSO_WM_TEMPLATE_INDEX" val="20207613"/>
  <p:tag name="KSO_WM_TEMPLATE_MASTER_TYPE" val="0"/>
  <p:tag name="KSO_WM_TEMPLATE_SUBCATEGORY" val="19"/>
  <p:tag name="KSO_WM_TEMPLATE_THUMBS_INDEX" val="1、4、7、12、13、14、15、16、17、18、20、24、25、28、33、36、40、43、44"/>
  <p:tag name="KSO_WM_UNIT_SHOW_EDIT_AREA_INDICATION" val="1"/>
</p:tagLst>
</file>

<file path=ppt/tags/tag114.xml><?xml version="1.0" encoding="utf-8"?>
<p:tagLst xmlns:p="http://schemas.openxmlformats.org/presentationml/2006/main">
  <p:tag name="AS_UNIQUEID" val="2533"/>
</p:tagLst>
</file>

<file path=ppt/tags/tag115.xml><?xml version="1.0" encoding="utf-8"?>
<p:tagLst xmlns:p="http://schemas.openxmlformats.org/presentationml/2006/main">
  <p:tag name="AS_UNIQUEID" val="2534"/>
</p:tagLst>
</file>

<file path=ppt/tags/tag116.xml><?xml version="1.0" encoding="utf-8"?>
<p:tagLst xmlns:p="http://schemas.openxmlformats.org/presentationml/2006/main">
  <p:tag name="AS_UNIQUEID" val="2535"/>
</p:tagLst>
</file>

<file path=ppt/tags/tag117.xml><?xml version="1.0" encoding="utf-8"?>
<p:tagLst xmlns:p="http://schemas.openxmlformats.org/presentationml/2006/main">
  <p:tag name="AS_UNIQUEID" val="2536"/>
  <p:tag name="KSO_WM_UNIT_TABLE_BEAUTIFY" val="smartTable{aa31eed2-a6cd-402c-94c2-33a5737c0d45}"/>
  <p:tag name="TABLE_ENDDRAG_ORIGIN_RECT" val="934*360"/>
  <p:tag name="TABLE_ENDDRAG_RECT" val="7*124*934*360"/>
</p:tagLst>
</file>

<file path=ppt/tags/tag118.xml><?xml version="1.0" encoding="utf-8"?>
<p:tagLst xmlns:p="http://schemas.openxmlformats.org/presentationml/2006/main">
  <p:tag name="KSO_WM_BEAUTIFY_FLAG" val="#wm#"/>
  <p:tag name="KSO_WM_TEMPLATE_CATEGORY" val="custom"/>
  <p:tag name="KSO_WM_TEMPLATE_INDEX" val="20207613"/>
</p:tagLst>
</file>

<file path=ppt/tags/tag119.xml><?xml version="1.0" encoding="utf-8"?>
<p:tagLst xmlns:p="http://schemas.openxmlformats.org/presentationml/2006/main">
  <p:tag name="AS_UNIQUEID" val="2537"/>
</p:tagLst>
</file>

<file path=ppt/tags/tag120.xml><?xml version="1.0" encoding="utf-8"?>
<p:tagLst xmlns:p="http://schemas.openxmlformats.org/presentationml/2006/main">
  <p:tag name="AS_UNIQUEID" val="2538"/>
</p:tagLst>
</file>

<file path=ppt/tags/tag121.xml><?xml version="1.0" encoding="utf-8"?>
<p:tagLst xmlns:p="http://schemas.openxmlformats.org/presentationml/2006/main">
  <p:tag name="AS_UNIQUEID" val="2539"/>
</p:tagLst>
</file>

<file path=ppt/tags/tag122.xml><?xml version="1.0" encoding="utf-8"?>
<p:tagLst xmlns:p="http://schemas.openxmlformats.org/presentationml/2006/main">
  <p:tag name="AS_UNIQUEID" val="2540"/>
</p:tagLst>
</file>

<file path=ppt/tags/tag123.xml><?xml version="1.0" encoding="utf-8"?>
<p:tagLst xmlns:p="http://schemas.openxmlformats.org/presentationml/2006/main">
  <p:tag name="AS_UNIQUEID" val="2541"/>
</p:tagLst>
</file>

<file path=ppt/tags/tag124.xml><?xml version="1.0" encoding="utf-8"?>
<p:tagLst xmlns:p="http://schemas.openxmlformats.org/presentationml/2006/main">
  <p:tag name="AS_UNIQUEID" val="2542"/>
</p:tagLst>
</file>

<file path=ppt/tags/tag125.xml><?xml version="1.0" encoding="utf-8"?>
<p:tagLst xmlns:p="http://schemas.openxmlformats.org/presentationml/2006/main">
  <p:tag name="AS_UNIQUEID" val="2543"/>
</p:tagLst>
</file>

<file path=ppt/tags/tag126.xml><?xml version="1.0" encoding="utf-8"?>
<p:tagLst xmlns:p="http://schemas.openxmlformats.org/presentationml/2006/main">
  <p:tag name="AS_UNIQUEID" val="2544"/>
</p:tagLst>
</file>

<file path=ppt/tags/tag127.xml><?xml version="1.0" encoding="utf-8"?>
<p:tagLst xmlns:p="http://schemas.openxmlformats.org/presentationml/2006/main">
  <p:tag name="AS_UNIQUEID" val="2545"/>
  <p:tag name="KSO_WM_UNIT_TABLE_BEAUTIFY" val="smartTable{58f32f97-632e-4f66-859d-65aecbd04ee7}"/>
  <p:tag name="TABLE_ENDDRAG_ORIGIN_RECT" val="875*339"/>
  <p:tag name="TABLE_ENDDRAG_RECT" val="58*184*875*339"/>
</p:tagLst>
</file>

<file path=ppt/tags/tag128.xml><?xml version="1.0" encoding="utf-8"?>
<p:tagLst xmlns:p="http://schemas.openxmlformats.org/presentationml/2006/main">
  <p:tag name="AS_UNIQUEID" val="2546"/>
</p:tagLst>
</file>

<file path=ppt/tags/tag129.xml><?xml version="1.0" encoding="utf-8"?>
<p:tagLst xmlns:p="http://schemas.openxmlformats.org/presentationml/2006/main">
  <p:tag name="AS_UNIQUEID" val="2547"/>
  <p:tag name="KSO_WM_UNIT_TABLE_BEAUTIFY" val="smartTable{ed04d654-b05f-4d4b-9f21-f9da461b024e}"/>
  <p:tag name="TABLE_ENDDRAG_ORIGIN_RECT" val="862*446"/>
  <p:tag name="TABLE_ENDDRAG_RECT" val="45*46*862*446"/>
</p:tagLst>
</file>

<file path=ppt/tags/tag130.xml><?xml version="1.0" encoding="utf-8"?>
<p:tagLst xmlns:p="http://schemas.openxmlformats.org/presentationml/2006/main">
  <p:tag name="AS_UNIQUEID" val="2548"/>
</p:tagLst>
</file>

<file path=ppt/tags/tag131.xml><?xml version="1.0" encoding="utf-8"?>
<p:tagLst xmlns:p="http://schemas.openxmlformats.org/presentationml/2006/main">
  <p:tag name="AS_UNIQUEID" val="2549"/>
</p:tagLst>
</file>

<file path=ppt/tags/tag132.xml><?xml version="1.0" encoding="utf-8"?>
<p:tagLst xmlns:p="http://schemas.openxmlformats.org/presentationml/2006/main">
  <p:tag name="AS_UNIQUEID" val="2550"/>
</p:tagLst>
</file>

<file path=ppt/tags/tag133.xml><?xml version="1.0" encoding="utf-8"?>
<p:tagLst xmlns:p="http://schemas.openxmlformats.org/presentationml/2006/main">
  <p:tag name="AS_UNIQUEID" val="2551"/>
</p:tagLst>
</file>

<file path=ppt/tags/tag134.xml><?xml version="1.0" encoding="utf-8"?>
<p:tagLst xmlns:p="http://schemas.openxmlformats.org/presentationml/2006/main">
  <p:tag name="AS_UNIQUEID" val="2552"/>
</p:tagLst>
</file>

<file path=ppt/tags/tag135.xml><?xml version="1.0" encoding="utf-8"?>
<p:tagLst xmlns:p="http://schemas.openxmlformats.org/presentationml/2006/main">
  <p:tag name="AS_UNIQUEID" val="2553"/>
  <p:tag name="KSO_WM_UNIT_TABLE_BEAUTIFY" val="smartTable{c2208502-3fe7-4ae9-b657-5063aa6e7100}"/>
  <p:tag name="TABLE_ENDDRAG_ORIGIN_RECT" val="900*401"/>
  <p:tag name="TABLE_ENDDRAG_RECT" val="34*106*900*401"/>
</p:tagLst>
</file>

<file path=ppt/tags/tag136.xml><?xml version="1.0" encoding="utf-8"?>
<p:tagLst xmlns:p="http://schemas.openxmlformats.org/presentationml/2006/main">
  <p:tag name="AS_UNIQUEID" val="2554"/>
</p:tagLst>
</file>

<file path=ppt/tags/tag137.xml><?xml version="1.0" encoding="utf-8"?>
<p:tagLst xmlns:p="http://schemas.openxmlformats.org/presentationml/2006/main">
  <p:tag name="AS_UNIQUEID" val="2555"/>
  <p:tag name="KSO_WM_UNIT_TABLE_BEAUTIFY" val="smartTable{64d840fb-56a2-4840-8d29-95f83fbe52d0}"/>
  <p:tag name="TABLE_ENDDRAG_ORIGIN_RECT" val="923*501"/>
  <p:tag name="TABLE_ENDDRAG_RECT" val="18*15*923*501"/>
</p:tagLst>
</file>

<file path=ppt/tags/tag138.xml><?xml version="1.0" encoding="utf-8"?>
<p:tagLst xmlns:p="http://schemas.openxmlformats.org/presentationml/2006/main">
  <p:tag name="AS_UNIQUEID" val="2556"/>
</p:tagLst>
</file>

<file path=ppt/tags/tag139.xml><?xml version="1.0" encoding="utf-8"?>
<p:tagLst xmlns:p="http://schemas.openxmlformats.org/presentationml/2006/main">
  <p:tag name="AS_UNIQUEID" val="2557"/>
</p:tagLst>
</file>

<file path=ppt/tags/tag140.xml><?xml version="1.0" encoding="utf-8"?>
<p:tagLst xmlns:p="http://schemas.openxmlformats.org/presentationml/2006/main">
  <p:tag name="AS_UNIQUEID" val="2558"/>
  <p:tag name="KSO_WM_UNIT_TABLE_BEAUTIFY" val="smartTable{d0e275f7-9fb5-4edd-bb90-4a392dc26834}"/>
  <p:tag name="TABLE_ENDDRAG_ORIGIN_RECT" val="848*373"/>
  <p:tag name="TABLE_ENDDRAG_RECT" val="40*92*848*373"/>
</p:tagLst>
</file>

<file path=ppt/tags/tag141.xml><?xml version="1.0" encoding="utf-8"?>
<p:tagLst xmlns:p="http://schemas.openxmlformats.org/presentationml/2006/main">
  <p:tag name="AS_UNIQUEID" val="2559"/>
</p:tagLst>
</file>

<file path=ppt/tags/tag142.xml><?xml version="1.0" encoding="utf-8"?>
<p:tagLst xmlns:p="http://schemas.openxmlformats.org/presentationml/2006/main">
  <p:tag name="AS_UNIQUEID" val="2560"/>
  <p:tag name="KSO_WM_UNIT_TABLE_BEAUTIFY" val="smartTable{8f6680c1-6f57-4f7b-898c-c330a50c990d}"/>
  <p:tag name="TABLE_ENDDRAG_ORIGIN_RECT" val="860*495"/>
  <p:tag name="TABLE_ENDDRAG_RECT" val="37*29*860*495"/>
</p:tagLst>
</file>

<file path=ppt/tags/tag143.xml><?xml version="1.0" encoding="utf-8"?>
<p:tagLst xmlns:p="http://schemas.openxmlformats.org/presentationml/2006/main">
  <p:tag name="AS_UNIQUEID" val="2561"/>
</p:tagLst>
</file>

<file path=ppt/tags/tag144.xml><?xml version="1.0" encoding="utf-8"?>
<p:tagLst xmlns:p="http://schemas.openxmlformats.org/presentationml/2006/main">
  <p:tag name="AS_UNIQUEID" val="2562"/>
</p:tagLst>
</file>

<file path=ppt/tags/tag145.xml><?xml version="1.0" encoding="utf-8"?>
<p:tagLst xmlns:p="http://schemas.openxmlformats.org/presentationml/2006/main">
  <p:tag name="AS_UNIQUEID" val="2563"/>
</p:tagLst>
</file>

<file path=ppt/tags/tag146.xml><?xml version="1.0" encoding="utf-8"?>
<p:tagLst xmlns:p="http://schemas.openxmlformats.org/presentationml/2006/main">
  <p:tag name="AS_UNIQUEID" val="2564"/>
</p:tagLst>
</file>

<file path=ppt/tags/tag147.xml><?xml version="1.0" encoding="utf-8"?>
<p:tagLst xmlns:p="http://schemas.openxmlformats.org/presentationml/2006/main">
  <p:tag name="AS_UNIQUEID" val="2565"/>
  <p:tag name="KSO_WM_UNIT_TABLE_BEAUTIFY" val="smartTable{7d54f871-9cdf-4859-92cb-e840282d8010}"/>
  <p:tag name="TABLE_ENDDRAG_ORIGIN_RECT" val="859*415"/>
  <p:tag name="TABLE_ENDDRAG_RECT" val="32*78*859*415"/>
</p:tagLst>
</file>

<file path=ppt/tags/tag148.xml><?xml version="1.0" encoding="utf-8"?>
<p:tagLst xmlns:p="http://schemas.openxmlformats.org/presentationml/2006/main">
  <p:tag name="AS_UNIQUEID" val="2566"/>
</p:tagLst>
</file>

<file path=ppt/tags/tag149.xml><?xml version="1.0" encoding="utf-8"?>
<p:tagLst xmlns:p="http://schemas.openxmlformats.org/presentationml/2006/main">
  <p:tag name="AS_UNIQUEID" val="2567"/>
</p:tagLst>
</file>

<file path=ppt/tags/tag150.xml><?xml version="1.0" encoding="utf-8"?>
<p:tagLst xmlns:p="http://schemas.openxmlformats.org/presentationml/2006/main">
  <p:tag name="AS_UNIQUEID" val="2568"/>
</p:tagLst>
</file>

<file path=ppt/tags/tag151.xml><?xml version="1.0" encoding="utf-8"?>
<p:tagLst xmlns:p="http://schemas.openxmlformats.org/presentationml/2006/main">
  <p:tag name="AS_UNIQUEID" val="2569"/>
</p:tagLst>
</file>

<file path=ppt/tags/tag152.xml><?xml version="1.0" encoding="utf-8"?>
<p:tagLst xmlns:p="http://schemas.openxmlformats.org/presentationml/2006/main">
  <p:tag name="AS_UNIQUEID" val="2570"/>
</p:tagLst>
</file>

<file path=ppt/tags/tag153.xml><?xml version="1.0" encoding="utf-8"?>
<p:tagLst xmlns:p="http://schemas.openxmlformats.org/presentationml/2006/main">
  <p:tag name="AS_UNIQUEID" val="2571"/>
</p:tagLst>
</file>

<file path=ppt/tags/tag154.xml><?xml version="1.0" encoding="utf-8"?>
<p:tagLst xmlns:p="http://schemas.openxmlformats.org/presentationml/2006/main">
  <p:tag name="AS_UNIQUEID" val="2572"/>
</p:tagLst>
</file>

<file path=ppt/tags/tag155.xml><?xml version="1.0" encoding="utf-8"?>
<p:tagLst xmlns:p="http://schemas.openxmlformats.org/presentationml/2006/main">
  <p:tag name="AS_UNIQUEID" val="2573"/>
</p:tagLst>
</file>

<file path=ppt/tags/tag156.xml><?xml version="1.0" encoding="utf-8"?>
<p:tagLst xmlns:p="http://schemas.openxmlformats.org/presentationml/2006/main">
  <p:tag name="AS_UNIQUEID" val="2574"/>
</p:tagLst>
</file>

<file path=ppt/tags/tag157.xml><?xml version="1.0" encoding="utf-8"?>
<p:tagLst xmlns:p="http://schemas.openxmlformats.org/presentationml/2006/main">
  <p:tag name="AS_UNIQUEID" val="2575"/>
</p:tagLst>
</file>

<file path=ppt/tags/tag158.xml><?xml version="1.0" encoding="utf-8"?>
<p:tagLst xmlns:p="http://schemas.openxmlformats.org/presentationml/2006/main">
  <p:tag name="AS_UNIQUEID" val="2576"/>
</p:tagLst>
</file>

<file path=ppt/tags/tag159.xml><?xml version="1.0" encoding="utf-8"?>
<p:tagLst xmlns:p="http://schemas.openxmlformats.org/presentationml/2006/main">
  <p:tag name="AS_UNIQUEID" val="2577"/>
</p:tagLst>
</file>

<file path=ppt/tags/tag160.xml><?xml version="1.0" encoding="utf-8"?>
<p:tagLst xmlns:p="http://schemas.openxmlformats.org/presentationml/2006/main">
  <p:tag name="AS_UNIQUEID" val="2578"/>
</p:tagLst>
</file>

<file path=ppt/tags/tag161.xml><?xml version="1.0" encoding="utf-8"?>
<p:tagLst xmlns:p="http://schemas.openxmlformats.org/presentationml/2006/main">
  <p:tag name="AS_UNIQUEID" val="2579"/>
</p:tagLst>
</file>

<file path=ppt/tags/tag162.xml><?xml version="1.0" encoding="utf-8"?>
<p:tagLst xmlns:p="http://schemas.openxmlformats.org/presentationml/2006/main">
  <p:tag name="AS_UNIQUEID" val="2580"/>
</p:tagLst>
</file>

<file path=ppt/tags/tag163.xml><?xml version="1.0" encoding="utf-8"?>
<p:tagLst xmlns:p="http://schemas.openxmlformats.org/presentationml/2006/main">
  <p:tag name="AS_UNIQUEID" val="2581"/>
</p:tagLst>
</file>

<file path=ppt/tags/tag164.xml><?xml version="1.0" encoding="utf-8"?>
<p:tagLst xmlns:p="http://schemas.openxmlformats.org/presentationml/2006/main">
  <p:tag name="AS_UNIQUEID" val="2582"/>
</p:tagLst>
</file>

<file path=ppt/tags/tag165.xml><?xml version="1.0" encoding="utf-8"?>
<p:tagLst xmlns:p="http://schemas.openxmlformats.org/presentationml/2006/main">
  <p:tag name="AS_UNIQUEID" val="2583"/>
</p:tagLst>
</file>

<file path=ppt/tags/tag166.xml><?xml version="1.0" encoding="utf-8"?>
<p:tagLst xmlns:p="http://schemas.openxmlformats.org/presentationml/2006/main">
  <p:tag name="AS_UNIQUEID" val="2584"/>
</p:tagLst>
</file>

<file path=ppt/tags/tag167.xml><?xml version="1.0" encoding="utf-8"?>
<p:tagLst xmlns:p="http://schemas.openxmlformats.org/presentationml/2006/main">
  <p:tag name="AS_UNIQUEID" val="2585"/>
</p:tagLst>
</file>

<file path=ppt/tags/tag168.xml><?xml version="1.0" encoding="utf-8"?>
<p:tagLst xmlns:p="http://schemas.openxmlformats.org/presentationml/2006/main">
  <p:tag name="AS_UNIQUEID" val="2586"/>
</p:tagLst>
</file>

<file path=ppt/tags/tag169.xml><?xml version="1.0" encoding="utf-8"?>
<p:tagLst xmlns:p="http://schemas.openxmlformats.org/presentationml/2006/main">
  <p:tag name="AS_UNIQUEID" val="2587"/>
  <p:tag name="KSO_WM_UNIT_TABLE_BEAUTIFY" val="smartTable{5ef057d1-9b95-48db-b729-5d961fe4d00f}"/>
  <p:tag name="TABLE_ENDDRAG_ORIGIN_RECT" val="927*332"/>
  <p:tag name="TABLE_ENDDRAG_RECT" val="14*175*927*332"/>
</p:tagLst>
</file>

<file path=ppt/tags/tag170.xml><?xml version="1.0" encoding="utf-8"?>
<p:tagLst xmlns:p="http://schemas.openxmlformats.org/presentationml/2006/main">
  <p:tag name="AS_UNIQUEID" val="2588"/>
</p:tagLst>
</file>

<file path=ppt/tags/tag171.xml><?xml version="1.0" encoding="utf-8"?>
<p:tagLst xmlns:p="http://schemas.openxmlformats.org/presentationml/2006/main">
  <p:tag name="AS_UNIQUEID" val="2589"/>
  <p:tag name="KSO_WM_UNIT_TABLE_BEAUTIFY" val="smartTable{f8126a39-cb36-4050-97a9-5477274b9a7d}"/>
  <p:tag name="TABLE_ENDDRAG_ORIGIN_RECT" val="886*297"/>
  <p:tag name="TABLE_ENDDRAG_RECT" val="30*89*886*297"/>
</p:tagLst>
</file>

<file path=ppt/tags/tag172.xml><?xml version="1.0" encoding="utf-8"?>
<p:tagLst xmlns:p="http://schemas.openxmlformats.org/presentationml/2006/main">
  <p:tag name="AS_UNIQUEID" val="2590"/>
</p:tagLst>
</file>

<file path=ppt/tags/tag173.xml><?xml version="1.0" encoding="utf-8"?>
<p:tagLst xmlns:p="http://schemas.openxmlformats.org/presentationml/2006/main">
  <p:tag name="AS_UNIQUEID" val="2591"/>
</p:tagLst>
</file>

<file path=ppt/tags/tag174.xml><?xml version="1.0" encoding="utf-8"?>
<p:tagLst xmlns:p="http://schemas.openxmlformats.org/presentationml/2006/main">
  <p:tag name="AS_UNIQUEID" val="2592"/>
</p:tagLst>
</file>

<file path=ppt/tags/tag175.xml><?xml version="1.0" encoding="utf-8"?>
<p:tagLst xmlns:p="http://schemas.openxmlformats.org/presentationml/2006/main">
  <p:tag name="AS_UNIQUEID" val="2593"/>
</p:tagLst>
</file>

<file path=ppt/tags/tag176.xml><?xml version="1.0" encoding="utf-8"?>
<p:tagLst xmlns:p="http://schemas.openxmlformats.org/presentationml/2006/main">
  <p:tag name="AS_UNIQUEID" val="2594"/>
</p:tagLst>
</file>

<file path=ppt/tags/tag177.xml><?xml version="1.0" encoding="utf-8"?>
<p:tagLst xmlns:p="http://schemas.openxmlformats.org/presentationml/2006/main">
  <p:tag name="AS_UNIQUEID" val="2595"/>
</p:tagLst>
</file>

<file path=ppt/tags/tag178.xml><?xml version="1.0" encoding="utf-8"?>
<p:tagLst xmlns:p="http://schemas.openxmlformats.org/presentationml/2006/main">
  <p:tag name="AS_UNIQUEID" val="2596"/>
  <p:tag name="KSO_WM_UNIT_TABLE_BEAUTIFY" val="smartTable{53f6059b-87a4-4ea3-98c1-ae5450a9d8fb}"/>
  <p:tag name="TABLE_ENDDRAG_ORIGIN_RECT" val="906*428"/>
  <p:tag name="TABLE_ENDDRAG_RECT" val="26*97*906*428"/>
</p:tagLst>
</file>

<file path=ppt/tags/tag179.xml><?xml version="1.0" encoding="utf-8"?>
<p:tagLst xmlns:p="http://schemas.openxmlformats.org/presentationml/2006/main">
  <p:tag name="AS_UNIQUEID" val="2597"/>
</p:tagLst>
</file>

<file path=ppt/tags/tag180.xml><?xml version="1.0" encoding="utf-8"?>
<p:tagLst xmlns:p="http://schemas.openxmlformats.org/presentationml/2006/main">
  <p:tag name="AS_UNIQUEID" val="2598"/>
</p:tagLst>
</file>

<file path=ppt/tags/tag181.xml><?xml version="1.0" encoding="utf-8"?>
<p:tagLst xmlns:p="http://schemas.openxmlformats.org/presentationml/2006/main">
  <p:tag name="AS_UNIQUEID" val="2599"/>
  <p:tag name="KSO_WM_UNIT_TABLE_BEAUTIFY" val="smartTable{6f8fd650-6d76-4a85-aa7c-de4ec6097da7}"/>
  <p:tag name="TABLE_ENDDRAG_ORIGIN_RECT" val="892*322"/>
  <p:tag name="TABLE_ENDDRAG_RECT" val="33*98*892*322"/>
</p:tagLst>
</file>

<file path=ppt/tags/tag182.xml><?xml version="1.0" encoding="utf-8"?>
<p:tagLst xmlns:p="http://schemas.openxmlformats.org/presentationml/2006/main">
  <p:tag name="AS_UNIQUEID" val="2600"/>
</p:tagLst>
</file>

<file path=ppt/tags/tag183.xml><?xml version="1.0" encoding="utf-8"?>
<p:tagLst xmlns:p="http://schemas.openxmlformats.org/presentationml/2006/main">
  <p:tag name="AS_UNIQUEID" val="2601"/>
</p:tagLst>
</file>

<file path=ppt/tags/tag184.xml><?xml version="1.0" encoding="utf-8"?>
<p:tagLst xmlns:p="http://schemas.openxmlformats.org/presentationml/2006/main">
  <p:tag name="AS_UNIQUEID" val="2602"/>
  <p:tag name="KSO_WM_UNIT_TABLE_BEAUTIFY" val="smartTable{ebdc37bb-612d-4f23-85bd-d247bc7b5a47}"/>
  <p:tag name="TABLE_ENDDRAG_ORIGIN_RECT" val="868*461"/>
  <p:tag name="TABLE_ENDDRAG_RECT" val="21*49*868*461"/>
</p:tagLst>
</file>

<file path=ppt/tags/tag185.xml><?xml version="1.0" encoding="utf-8"?>
<p:tagLst xmlns:p="http://schemas.openxmlformats.org/presentationml/2006/main">
  <p:tag name="AS_UNIQUEID" val="2603"/>
</p:tagLst>
</file>

<file path=ppt/tags/tag186.xml><?xml version="1.0" encoding="utf-8"?>
<p:tagLst xmlns:p="http://schemas.openxmlformats.org/presentationml/2006/main">
  <p:tag name="AS_UNIQUEID" val="2604"/>
</p:tagLst>
</file>

<file path=ppt/tags/tag187.xml><?xml version="1.0" encoding="utf-8"?>
<p:tagLst xmlns:p="http://schemas.openxmlformats.org/presentationml/2006/main">
  <p:tag name="AS_UNIQUEID" val="2605"/>
</p:tagLst>
</file>

<file path=ppt/tags/tag188.xml><?xml version="1.0" encoding="utf-8"?>
<p:tagLst xmlns:p="http://schemas.openxmlformats.org/presentationml/2006/main">
  <p:tag name="AS_UNIQUEID" val="2606"/>
  <p:tag name="KSO_WM_UNIT_TABLE_BEAUTIFY" val="smartTable{0db9680b-f73a-424d-8f72-d49348ac79cc}"/>
  <p:tag name="TABLE_ENDDRAG_ORIGIN_RECT" val="846*316"/>
  <p:tag name="TABLE_ENDDRAG_RECT" val="26*109*846*316"/>
</p:tagLst>
</file>

<file path=ppt/tags/tag189.xml><?xml version="1.0" encoding="utf-8"?>
<p:tagLst xmlns:p="http://schemas.openxmlformats.org/presentationml/2006/main">
  <p:tag name="AS_UNIQUEID" val="2607"/>
</p:tagLst>
</file>

<file path=ppt/tags/tag190.xml><?xml version="1.0" encoding="utf-8"?>
<p:tagLst xmlns:p="http://schemas.openxmlformats.org/presentationml/2006/main">
  <p:tag name="AS_UNIQUEID" val="2608"/>
</p:tagLst>
</file>

<file path=ppt/tags/tag191.xml><?xml version="1.0" encoding="utf-8"?>
<p:tagLst xmlns:p="http://schemas.openxmlformats.org/presentationml/2006/main">
  <p:tag name="AS_UNIQUEID" val="2609"/>
</p:tagLst>
</file>

<file path=ppt/tags/tag192.xml><?xml version="1.0" encoding="utf-8"?>
<p:tagLst xmlns:p="http://schemas.openxmlformats.org/presentationml/2006/main">
  <p:tag name="AS_UNIQUEID" val="2610"/>
</p:tagLst>
</file>

<file path=ppt/tags/tag193.xml><?xml version="1.0" encoding="utf-8"?>
<p:tagLst xmlns:p="http://schemas.openxmlformats.org/presentationml/2006/main">
  <p:tag name="AS_UNIQUEID" val="2611"/>
</p:tagLst>
</file>

<file path=ppt/tags/tag194.xml><?xml version="1.0" encoding="utf-8"?>
<p:tagLst xmlns:p="http://schemas.openxmlformats.org/presentationml/2006/main">
  <p:tag name="AS_UNIQUEID" val="2612"/>
</p:tagLst>
</file>

<file path=ppt/tags/tag195.xml><?xml version="1.0" encoding="utf-8"?>
<p:tagLst xmlns:p="http://schemas.openxmlformats.org/presentationml/2006/main">
  <p:tag name="AS_UNIQUEID" val="2613"/>
</p:tagLst>
</file>

<file path=ppt/tags/tag196.xml><?xml version="1.0" encoding="utf-8"?>
<p:tagLst xmlns:p="http://schemas.openxmlformats.org/presentationml/2006/main">
  <p:tag name="AS_UNIQUEID" val="2614"/>
</p:tagLst>
</file>

<file path=ppt/tags/tag197.xml><?xml version="1.0" encoding="utf-8"?>
<p:tagLst xmlns:p="http://schemas.openxmlformats.org/presentationml/2006/main">
  <p:tag name="AS_UNIQUEID" val="2615"/>
</p:tagLst>
</file>

<file path=ppt/tags/tag198.xml><?xml version="1.0" encoding="utf-8"?>
<p:tagLst xmlns:p="http://schemas.openxmlformats.org/presentationml/2006/main">
  <p:tag name="AS_UNIQUEID" val="2616"/>
</p:tagLst>
</file>

<file path=ppt/tags/tag199.xml><?xml version="1.0" encoding="utf-8"?>
<p:tagLst xmlns:p="http://schemas.openxmlformats.org/presentationml/2006/main">
  <p:tag name="AS_UNIQUEID" val="2617"/>
</p:tagLst>
</file>

<file path=ppt/tags/tag200.xml><?xml version="1.0" encoding="utf-8"?>
<p:tagLst xmlns:p="http://schemas.openxmlformats.org/presentationml/2006/main">
  <p:tag name="AS_UNIQUEID" val="2618"/>
</p:tagLst>
</file>

<file path=ppt/tags/tag201.xml><?xml version="1.0" encoding="utf-8"?>
<p:tagLst xmlns:p="http://schemas.openxmlformats.org/presentationml/2006/main">
  <p:tag name="AS_UNIQUEID" val="2417"/>
</p:tagLst>
</file>

<file path=ppt/tags/tag202.xml><?xml version="1.0" encoding="utf-8"?>
<p:tagLst xmlns:p="http://schemas.openxmlformats.org/presentationml/2006/main">
  <p:tag name="AS_UNIQUEID" val="2418"/>
</p:tagLst>
</file>

<file path=ppt/tags/tag203.xml><?xml version="1.0" encoding="utf-8"?>
<p:tagLst xmlns:p="http://schemas.openxmlformats.org/presentationml/2006/main">
  <p:tag name="AS_UNIQUEID" val="2419"/>
</p:tagLst>
</file>

<file path=ppt/tags/tag204.xml><?xml version="1.0" encoding="utf-8"?>
<p:tagLst xmlns:p="http://schemas.openxmlformats.org/presentationml/2006/main">
  <p:tag name="AS_UNIQUEID" val="2420"/>
</p:tagLst>
</file>

<file path=ppt/tags/tag205.xml><?xml version="1.0" encoding="utf-8"?>
<p:tagLst xmlns:p="http://schemas.openxmlformats.org/presentationml/2006/main">
  <p:tag name="AS_UNIQUEID" val="2619"/>
</p:tagLst>
</file>

<file path=ppt/tags/tag206.xml><?xml version="1.0" encoding="utf-8"?>
<p:tagLst xmlns:p="http://schemas.openxmlformats.org/presentationml/2006/main">
  <p:tag name="AS_UNIQUEID" val="2620"/>
</p:tagLst>
</file>

<file path=ppt/tags/tag207.xml><?xml version="1.0" encoding="utf-8"?>
<p:tagLst xmlns:p="http://schemas.openxmlformats.org/presentationml/2006/main">
  <p:tag name="AS_UNIQUEID" val="2621"/>
  <p:tag name="KSO_WM_UNIT_TABLE_BEAUTIFY" val="smartTable{cbbac4b9-ce09-4972-b919-3b7f7a2b3f6d}"/>
  <p:tag name="TABLE_ENDDRAG_ORIGIN_RECT" val="870*429"/>
  <p:tag name="TABLE_ENDDRAG_RECT" val="17*70*870*429"/>
</p:tagLst>
</file>

<file path=ppt/tags/tag208.xml><?xml version="1.0" encoding="utf-8"?>
<p:tagLst xmlns:p="http://schemas.openxmlformats.org/presentationml/2006/main">
  <p:tag name="AS_UNIQUEID" val="2622"/>
</p:tagLst>
</file>

<file path=ppt/tags/tag209.xml><?xml version="1.0" encoding="utf-8"?>
<p:tagLst xmlns:p="http://schemas.openxmlformats.org/presentationml/2006/main">
  <p:tag name="AS_UNIQUEID" val="2623"/>
</p:tagLst>
</file>

<file path=ppt/tags/tag210.xml><?xml version="1.0" encoding="utf-8"?>
<p:tagLst xmlns:p="http://schemas.openxmlformats.org/presentationml/2006/main">
  <p:tag name="AS_UNIQUEID" val="2624"/>
</p:tagLst>
</file>

<file path=ppt/tags/tag211.xml><?xml version="1.0" encoding="utf-8"?>
<p:tagLst xmlns:p="http://schemas.openxmlformats.org/presentationml/2006/main">
  <p:tag name="AS_UNIQUEID" val="2625"/>
</p:tagLst>
</file>

<file path=ppt/tags/tag212.xml><?xml version="1.0" encoding="utf-8"?>
<p:tagLst xmlns:p="http://schemas.openxmlformats.org/presentationml/2006/main">
  <p:tag name="AS_UNIQUEID" val="2626"/>
</p:tagLst>
</file>

<file path=ppt/tags/tag213.xml><?xml version="1.0" encoding="utf-8"?>
<p:tagLst xmlns:p="http://schemas.openxmlformats.org/presentationml/2006/main">
  <p:tag name="AS_UNIQUEID" val="2627"/>
</p:tagLst>
</file>

<file path=ppt/tags/tag214.xml><?xml version="1.0" encoding="utf-8"?>
<p:tagLst xmlns:p="http://schemas.openxmlformats.org/presentationml/2006/main">
  <p:tag name="AS_UNIQUEID" val="2628"/>
</p:tagLst>
</file>

<file path=ppt/tags/tag215.xml><?xml version="1.0" encoding="utf-8"?>
<p:tagLst xmlns:p="http://schemas.openxmlformats.org/presentationml/2006/main">
  <p:tag name="AS_UNIQUEID" val="2629"/>
</p:tagLst>
</file>

<file path=ppt/tags/tag216.xml><?xml version="1.0" encoding="utf-8"?>
<p:tagLst xmlns:p="http://schemas.openxmlformats.org/presentationml/2006/main">
  <p:tag name="AS_UNIQUEID" val="2630"/>
</p:tagLst>
</file>

<file path=ppt/tags/tag217.xml><?xml version="1.0" encoding="utf-8"?>
<p:tagLst xmlns:p="http://schemas.openxmlformats.org/presentationml/2006/main">
  <p:tag name="AS_UNIQUEID" val="2631"/>
</p:tagLst>
</file>

<file path=ppt/tags/tag218.xml><?xml version="1.0" encoding="utf-8"?>
<p:tagLst xmlns:p="http://schemas.openxmlformats.org/presentationml/2006/main">
  <p:tag name="AS_UNIQUEID" val="2632"/>
</p:tagLst>
</file>

<file path=ppt/tags/tag219.xml><?xml version="1.0" encoding="utf-8"?>
<p:tagLst xmlns:p="http://schemas.openxmlformats.org/presentationml/2006/main">
  <p:tag name="AS_UNIQUEID" val="2633"/>
</p:tagLst>
</file>

<file path=ppt/tags/tag220.xml><?xml version="1.0" encoding="utf-8"?>
<p:tagLst xmlns:p="http://schemas.openxmlformats.org/presentationml/2006/main">
  <p:tag name="AS_UNIQUEID" val="2634"/>
</p:tagLst>
</file>

<file path=ppt/tags/tag221.xml><?xml version="1.0" encoding="utf-8"?>
<p:tagLst xmlns:p="http://schemas.openxmlformats.org/presentationml/2006/main">
  <p:tag name="AS_UNIQUEID" val="2635"/>
</p:tagLst>
</file>

<file path=ppt/tags/tag222.xml><?xml version="1.0" encoding="utf-8"?>
<p:tagLst xmlns:p="http://schemas.openxmlformats.org/presentationml/2006/main">
  <p:tag name="AS_UNIQUEID" val="2636"/>
</p:tagLst>
</file>

<file path=ppt/tags/tag223.xml><?xml version="1.0" encoding="utf-8"?>
<p:tagLst xmlns:p="http://schemas.openxmlformats.org/presentationml/2006/main">
  <p:tag name="AS_UNIQUEID" val="2637"/>
</p:tagLst>
</file>

<file path=ppt/tags/tag224.xml><?xml version="1.0" encoding="utf-8"?>
<p:tagLst xmlns:p="http://schemas.openxmlformats.org/presentationml/2006/main">
  <p:tag name="AS_UNIQUEID" val="2638"/>
</p:tagLst>
</file>

<file path=ppt/tags/tag225.xml><?xml version="1.0" encoding="utf-8"?>
<p:tagLst xmlns:p="http://schemas.openxmlformats.org/presentationml/2006/main">
  <p:tag name="AS_UNIQUEID" val="2639"/>
</p:tagLst>
</file>

<file path=ppt/tags/tag226.xml><?xml version="1.0" encoding="utf-8"?>
<p:tagLst xmlns:p="http://schemas.openxmlformats.org/presentationml/2006/main">
  <p:tag name="AS_UNIQUEID" val="2640"/>
</p:tagLst>
</file>

<file path=ppt/tags/tag227.xml><?xml version="1.0" encoding="utf-8"?>
<p:tagLst xmlns:p="http://schemas.openxmlformats.org/presentationml/2006/main">
  <p:tag name="AS_UNIQUEID" val="2641"/>
</p:tagLst>
</file>

<file path=ppt/tags/tag228.xml><?xml version="1.0" encoding="utf-8"?>
<p:tagLst xmlns:p="http://schemas.openxmlformats.org/presentationml/2006/main">
  <p:tag name="AS_UNIQUEID" val="2642"/>
</p:tagLst>
</file>

<file path=ppt/tags/tag229.xml><?xml version="1.0" encoding="utf-8"?>
<p:tagLst xmlns:p="http://schemas.openxmlformats.org/presentationml/2006/main">
  <p:tag name="AS_UNIQUEID" val="2643"/>
</p:tagLst>
</file>

<file path=ppt/tags/tag230.xml><?xml version="1.0" encoding="utf-8"?>
<p:tagLst xmlns:p="http://schemas.openxmlformats.org/presentationml/2006/main">
  <p:tag name="AS_UNIQUEID" val="2644"/>
</p:tagLst>
</file>

<file path=ppt/tags/tag231.xml><?xml version="1.0" encoding="utf-8"?>
<p:tagLst xmlns:p="http://schemas.openxmlformats.org/presentationml/2006/main">
  <p:tag name="AS_UNIQUEID" val="2645"/>
</p:tagLst>
</file>

<file path=ppt/tags/tag232.xml><?xml version="1.0" encoding="utf-8"?>
<p:tagLst xmlns:p="http://schemas.openxmlformats.org/presentationml/2006/main">
  <p:tag name="AS_UNIQUEID" val="2646"/>
</p:tagLst>
</file>

<file path=ppt/tags/tag233.xml><?xml version="1.0" encoding="utf-8"?>
<p:tagLst xmlns:p="http://schemas.openxmlformats.org/presentationml/2006/main">
  <p:tag name="AS_UNIQUEID" val="2647"/>
</p:tagLst>
</file>

<file path=ppt/tags/tag234.xml><?xml version="1.0" encoding="utf-8"?>
<p:tagLst xmlns:p="http://schemas.openxmlformats.org/presentationml/2006/main">
  <p:tag name="AS_UNIQUEID" val="2648"/>
</p:tagLst>
</file>

<file path=ppt/tags/tag235.xml><?xml version="1.0" encoding="utf-8"?>
<p:tagLst xmlns:p="http://schemas.openxmlformats.org/presentationml/2006/main">
  <p:tag name="AS_UNIQUEID" val="2649"/>
</p:tagLst>
</file>

<file path=ppt/tags/tag236.xml><?xml version="1.0" encoding="utf-8"?>
<p:tagLst xmlns:p="http://schemas.openxmlformats.org/presentationml/2006/main">
  <p:tag name="AS_UNIQUEID" val="2650"/>
</p:tagLst>
</file>

<file path=ppt/tags/tag237.xml><?xml version="1.0" encoding="utf-8"?>
<p:tagLst xmlns:p="http://schemas.openxmlformats.org/presentationml/2006/main">
  <p:tag name="AS_UNIQUEID" val="2651"/>
</p:tagLst>
</file>

<file path=ppt/tags/tag238.xml><?xml version="1.0" encoding="utf-8"?>
<p:tagLst xmlns:p="http://schemas.openxmlformats.org/presentationml/2006/main">
  <p:tag name="AS_UNIQUEID" val="2652"/>
</p:tagLst>
</file>

<file path=ppt/tags/tag239.xml><?xml version="1.0" encoding="utf-8"?>
<p:tagLst xmlns:p="http://schemas.openxmlformats.org/presentationml/2006/main">
  <p:tag name="AS_UNIQUEID" val="2653"/>
</p:tagLst>
</file>

<file path=ppt/tags/tag240.xml><?xml version="1.0" encoding="utf-8"?>
<p:tagLst xmlns:p="http://schemas.openxmlformats.org/presentationml/2006/main">
  <p:tag name="AS_UNIQUEID" val="2654"/>
</p:tagLst>
</file>

<file path=ppt/tags/tag241.xml><?xml version="1.0" encoding="utf-8"?>
<p:tagLst xmlns:p="http://schemas.openxmlformats.org/presentationml/2006/main">
  <p:tag name="AS_UNIQUEID" val="2655"/>
</p:tagLst>
</file>

<file path=ppt/tags/tag242.xml><?xml version="1.0" encoding="utf-8"?>
<p:tagLst xmlns:p="http://schemas.openxmlformats.org/presentationml/2006/main">
  <p:tag name="AS_UNIQUEID" val="2656"/>
</p:tagLst>
</file>

<file path=ppt/tags/tag243.xml><?xml version="1.0" encoding="utf-8"?>
<p:tagLst xmlns:p="http://schemas.openxmlformats.org/presentationml/2006/main">
  <p:tag name="AS_UNIQUEID" val="2657"/>
</p:tagLst>
</file>

<file path=ppt/tags/tag244.xml><?xml version="1.0" encoding="utf-8"?>
<p:tagLst xmlns:p="http://schemas.openxmlformats.org/presentationml/2006/main">
  <p:tag name="AS_UNIQUEID" val="2658"/>
</p:tagLst>
</file>

<file path=ppt/tags/tag245.xml><?xml version="1.0" encoding="utf-8"?>
<p:tagLst xmlns:p="http://schemas.openxmlformats.org/presentationml/2006/main">
  <p:tag name="AS_UNIQUEID" val="2659"/>
</p:tagLst>
</file>

<file path=ppt/tags/tag246.xml><?xml version="1.0" encoding="utf-8"?>
<p:tagLst xmlns:p="http://schemas.openxmlformats.org/presentationml/2006/main">
  <p:tag name="AS_UNIQUEID" val="2660"/>
</p:tagLst>
</file>

<file path=ppt/tags/tag247.xml><?xml version="1.0" encoding="utf-8"?>
<p:tagLst xmlns:p="http://schemas.openxmlformats.org/presentationml/2006/main">
  <p:tag name="AS_UNIQUEID" val="2661"/>
</p:tagLst>
</file>

<file path=ppt/tags/tag248.xml><?xml version="1.0" encoding="utf-8"?>
<p:tagLst xmlns:p="http://schemas.openxmlformats.org/presentationml/2006/main">
  <p:tag name="AS_UNIQUEID" val="2662"/>
</p:tagLst>
</file>

<file path=ppt/tags/tag249.xml><?xml version="1.0" encoding="utf-8"?>
<p:tagLst xmlns:p="http://schemas.openxmlformats.org/presentationml/2006/main">
  <p:tag name="AS_UNIQUEID" val="2663"/>
  <p:tag name="KSO_WM_UNIT_TABLE_BEAUTIFY" val="smartTable{06fabba1-ec0b-4d71-9e55-e130733bc22a}"/>
  <p:tag name="TABLE_ENDDRAG_ORIGIN_RECT" val="866*341"/>
  <p:tag name="TABLE_ENDDRAG_RECT" val="39*155*866*341"/>
</p:tagLst>
</file>

<file path=ppt/tags/tag250.xml><?xml version="1.0" encoding="utf-8"?>
<p:tagLst xmlns:p="http://schemas.openxmlformats.org/presentationml/2006/main">
  <p:tag name="AS_UNIQUEID" val="2664"/>
</p:tagLst>
</file>

<file path=ppt/tags/tag251.xml><?xml version="1.0" encoding="utf-8"?>
<p:tagLst xmlns:p="http://schemas.openxmlformats.org/presentationml/2006/main">
  <p:tag name="AS_UNIQUEID" val="2665"/>
  <p:tag name="KSO_WM_UNIT_TABLE_BEAUTIFY" val="smartTable{8aeeb30f-bd0a-45f4-b154-f1b803d0dc67}"/>
  <p:tag name="TABLE_ENDDRAG_ORIGIN_RECT" val="927*492"/>
  <p:tag name="TABLE_ENDDRAG_RECT" val="17*20*927*492"/>
</p:tagLst>
</file>

<file path=ppt/tags/tag252.xml><?xml version="1.0" encoding="utf-8"?>
<p:tagLst xmlns:p="http://schemas.openxmlformats.org/presentationml/2006/main">
  <p:tag name="AS_UNIQUEID" val="2666"/>
</p:tagLst>
</file>

<file path=ppt/tags/tag253.xml><?xml version="1.0" encoding="utf-8"?>
<p:tagLst xmlns:p="http://schemas.openxmlformats.org/presentationml/2006/main">
  <p:tag name="AS_UNIQUEID" val="2667"/>
</p:tagLst>
</file>

<file path=ppt/tags/tag254.xml><?xml version="1.0" encoding="utf-8"?>
<p:tagLst xmlns:p="http://schemas.openxmlformats.org/presentationml/2006/main">
  <p:tag name="AS_UNIQUEID" val="2668"/>
  <p:tag name="TABLE_ENDDRAG_ORIGIN_RECT" val="899*192"/>
  <p:tag name="TABLE_ENDDRAG_RECT" val="26*80*899*192"/>
</p:tagLst>
</file>

<file path=ppt/tags/tag255.xml><?xml version="1.0" encoding="utf-8"?>
<p:tagLst xmlns:p="http://schemas.openxmlformats.org/presentationml/2006/main">
  <p:tag name="AS_UNIQUEID" val="2669"/>
</p:tagLst>
</file>

<file path=ppt/tags/tag256.xml><?xml version="1.0" encoding="utf-8"?>
<p:tagLst xmlns:p="http://schemas.openxmlformats.org/presentationml/2006/main">
  <p:tag name="AS_UNIQUEID" val="2670"/>
</p:tagLst>
</file>

<file path=ppt/tags/tag257.xml><?xml version="1.0" encoding="utf-8"?>
<p:tagLst xmlns:p="http://schemas.openxmlformats.org/presentationml/2006/main">
  <p:tag name="AS_UNIQUEID" val="2671"/>
</p:tagLst>
</file>

<file path=ppt/tags/tag258.xml><?xml version="1.0" encoding="utf-8"?>
<p:tagLst xmlns:p="http://schemas.openxmlformats.org/presentationml/2006/main">
  <p:tag name="AS_UNIQUEID" val="2672"/>
</p:tagLst>
</file>

<file path=ppt/tags/tag259.xml><?xml version="1.0" encoding="utf-8"?>
<p:tagLst xmlns:p="http://schemas.openxmlformats.org/presentationml/2006/main">
  <p:tag name="AS_UNIQUEID" val="2673"/>
</p:tagLst>
</file>

<file path=ppt/tags/tag260.xml><?xml version="1.0" encoding="utf-8"?>
<p:tagLst xmlns:p="http://schemas.openxmlformats.org/presentationml/2006/main">
  <p:tag name="AS_UNIQUEID" val="2674"/>
</p:tagLst>
</file>

<file path=ppt/tags/tag261.xml><?xml version="1.0" encoding="utf-8"?>
<p:tagLst xmlns:p="http://schemas.openxmlformats.org/presentationml/2006/main">
  <p:tag name="AS_UNIQUEID" val="2675"/>
</p:tagLst>
</file>

<file path=ppt/tags/tag262.xml><?xml version="1.0" encoding="utf-8"?>
<p:tagLst xmlns:p="http://schemas.openxmlformats.org/presentationml/2006/main">
  <p:tag name="AS_UNIQUEID" val="2676"/>
</p:tagLst>
</file>

<file path=ppt/tags/tag263.xml><?xml version="1.0" encoding="utf-8"?>
<p:tagLst xmlns:p="http://schemas.openxmlformats.org/presentationml/2006/main">
  <p:tag name="AS_UNIQUEID" val="2677"/>
</p:tagLst>
</file>

<file path=ppt/tags/tag264.xml><?xml version="1.0" encoding="utf-8"?>
<p:tagLst xmlns:p="http://schemas.openxmlformats.org/presentationml/2006/main">
  <p:tag name="AS_UNIQUEID" val="2678"/>
</p:tagLst>
</file>

<file path=ppt/tags/tag265.xml><?xml version="1.0" encoding="utf-8"?>
<p:tagLst xmlns:p="http://schemas.openxmlformats.org/presentationml/2006/main">
  <p:tag name="AS_UNIQUEID" val="2679"/>
</p:tagLst>
</file>

<file path=ppt/tags/tag266.xml><?xml version="1.0" encoding="utf-8"?>
<p:tagLst xmlns:p="http://schemas.openxmlformats.org/presentationml/2006/main">
  <p:tag name="AS_UNIQUEID" val="2680"/>
</p:tagLst>
</file>

<file path=ppt/tags/tag267.xml><?xml version="1.0" encoding="utf-8"?>
<p:tagLst xmlns:p="http://schemas.openxmlformats.org/presentationml/2006/main">
  <p:tag name="AS_UNIQUEID" val="2681"/>
</p:tagLst>
</file>

<file path=ppt/tags/tag268.xml><?xml version="1.0" encoding="utf-8"?>
<p:tagLst xmlns:p="http://schemas.openxmlformats.org/presentationml/2006/main">
  <p:tag name="AS_UNIQUEID" val="2682"/>
</p:tagLst>
</file>

<file path=ppt/tags/tag269.xml><?xml version="1.0" encoding="utf-8"?>
<p:tagLst xmlns:p="http://schemas.openxmlformats.org/presentationml/2006/main">
  <p:tag name="AS_UNIQUEID" val="2683"/>
</p:tagLst>
</file>

<file path=ppt/tags/tag270.xml><?xml version="1.0" encoding="utf-8"?>
<p:tagLst xmlns:p="http://schemas.openxmlformats.org/presentationml/2006/main">
  <p:tag name="AS_UNIQUEID" val="2684"/>
  <p:tag name="KSO_WM_UNIT_TABLE_BEAUTIFY" val="smartTable{9b38cba9-8769-4f6d-bf3e-bce6195be56c}"/>
  <p:tag name="TABLE_ENDDRAG_ORIGIN_RECT" val="894*423"/>
  <p:tag name="TABLE_ENDDRAG_RECT" val="26*95*894*423"/>
</p:tagLst>
</file>

<file path=ppt/tags/tag271.xml><?xml version="1.0" encoding="utf-8"?>
<p:tagLst xmlns:p="http://schemas.openxmlformats.org/presentationml/2006/main">
  <p:tag name="AS_UNIQUEID" val="2685"/>
</p:tagLst>
</file>

<file path=ppt/tags/tag272.xml><?xml version="1.0" encoding="utf-8"?>
<p:tagLst xmlns:p="http://schemas.openxmlformats.org/presentationml/2006/main">
  <p:tag name="AS_UNIQUEID" val="2686"/>
</p:tagLst>
</file>

<file path=ppt/tags/tag273.xml><?xml version="1.0" encoding="utf-8"?>
<p:tagLst xmlns:p="http://schemas.openxmlformats.org/presentationml/2006/main">
  <p:tag name="AS_UNIQUEID" val="2687"/>
  <p:tag name="KSO_WM_UNIT_TABLE_BEAUTIFY" val="smartTable{2771bf66-ee0c-4a56-85bd-f044fa3ddb0f}"/>
  <p:tag name="TABLE_ENDDRAG_ORIGIN_RECT" val="912*414"/>
  <p:tag name="TABLE_ENDDRAG_RECT" val="26*106*912*414"/>
</p:tagLst>
</file>

<file path=ppt/tags/tag274.xml><?xml version="1.0" encoding="utf-8"?>
<p:tagLst xmlns:p="http://schemas.openxmlformats.org/presentationml/2006/main">
  <p:tag name="AS_UNIQUEID" val="2688"/>
</p:tagLst>
</file>

<file path=ppt/tags/tag275.xml><?xml version="1.0" encoding="utf-8"?>
<p:tagLst xmlns:p="http://schemas.openxmlformats.org/presentationml/2006/main">
  <p:tag name="AS_UNIQUEID" val="2689"/>
  <p:tag name="KSO_WM_UNIT_TABLE_BEAUTIFY" val="smartTable{6227008e-1dd2-477b-8c04-9e62a8acbbfd}"/>
  <p:tag name="TABLE_ENDDRAG_ORIGIN_RECT" val="931*510"/>
  <p:tag name="TABLE_ENDDRAG_RECT" val="13*15*931*510"/>
</p:tagLst>
</file>

<file path=ppt/tags/tag276.xml><?xml version="1.0" encoding="utf-8"?>
<p:tagLst xmlns:p="http://schemas.openxmlformats.org/presentationml/2006/main">
  <p:tag name="AS_UNIQUEID" val="2690"/>
</p:tagLst>
</file>

<file path=ppt/tags/tag277.xml><?xml version="1.0" encoding="utf-8"?>
<p:tagLst xmlns:p="http://schemas.openxmlformats.org/presentationml/2006/main">
  <p:tag name="AS_UNIQUEID" val="2691"/>
</p:tagLst>
</file>

<file path=ppt/tags/tag278.xml><?xml version="1.0" encoding="utf-8"?>
<p:tagLst xmlns:p="http://schemas.openxmlformats.org/presentationml/2006/main">
  <p:tag name="AS_UNIQUEID" val="2692"/>
</p:tagLst>
</file>

<file path=ppt/tags/tag279.xml><?xml version="1.0" encoding="utf-8"?>
<p:tagLst xmlns:p="http://schemas.openxmlformats.org/presentationml/2006/main">
  <p:tag name="AS_UNIQUEID" val="2693"/>
</p:tagLst>
</file>

<file path=ppt/tags/tag280.xml><?xml version="1.0" encoding="utf-8"?>
<p:tagLst xmlns:p="http://schemas.openxmlformats.org/presentationml/2006/main">
  <p:tag name="AS_UNIQUEID" val="2694"/>
</p:tagLst>
</file>

<file path=ppt/tags/tag281.xml><?xml version="1.0" encoding="utf-8"?>
<p:tagLst xmlns:p="http://schemas.openxmlformats.org/presentationml/2006/main">
  <p:tag name="AS_UNIQUEID" val="2695"/>
</p:tagLst>
</file>

<file path=ppt/tags/tag282.xml><?xml version="1.0" encoding="utf-8"?>
<p:tagLst xmlns:p="http://schemas.openxmlformats.org/presentationml/2006/main">
  <p:tag name="AS_UNIQUEID" val="2696"/>
</p:tagLst>
</file>

<file path=ppt/tags/tag283.xml><?xml version="1.0" encoding="utf-8"?>
<p:tagLst xmlns:p="http://schemas.openxmlformats.org/presentationml/2006/main">
  <p:tag name="AS_UNIQUEID" val="2697"/>
</p:tagLst>
</file>

<file path=ppt/tags/tag284.xml><?xml version="1.0" encoding="utf-8"?>
<p:tagLst xmlns:p="http://schemas.openxmlformats.org/presentationml/2006/main">
  <p:tag name="AS_UNIQUEID" val="2698"/>
</p:tagLst>
</file>

<file path=ppt/tags/tag285.xml><?xml version="1.0" encoding="utf-8"?>
<p:tagLst xmlns:p="http://schemas.openxmlformats.org/presentationml/2006/main">
  <p:tag name="AS_UNIQUEID" val="2699"/>
</p:tagLst>
</file>

<file path=ppt/tags/tag286.xml><?xml version="1.0" encoding="utf-8"?>
<p:tagLst xmlns:p="http://schemas.openxmlformats.org/presentationml/2006/main">
  <p:tag name="AS_UNIQUEID" val="2700"/>
</p:tagLst>
</file>

<file path=ppt/tags/tag287.xml><?xml version="1.0" encoding="utf-8"?>
<p:tagLst xmlns:p="http://schemas.openxmlformats.org/presentationml/2006/main">
  <p:tag name="AS_UNIQUEID" val="2701"/>
</p:tagLst>
</file>

<file path=ppt/tags/tag288.xml><?xml version="1.0" encoding="utf-8"?>
<p:tagLst xmlns:p="http://schemas.openxmlformats.org/presentationml/2006/main">
  <p:tag name="AS_UNIQUEID" val="2702"/>
</p:tagLst>
</file>

<file path=ppt/tags/tag289.xml><?xml version="1.0" encoding="utf-8"?>
<p:tagLst xmlns:p="http://schemas.openxmlformats.org/presentationml/2006/main">
  <p:tag name="AS_UNIQUEID" val="2703"/>
</p:tagLst>
</file>

<file path=ppt/tags/tag290.xml><?xml version="1.0" encoding="utf-8"?>
<p:tagLst xmlns:p="http://schemas.openxmlformats.org/presentationml/2006/main">
  <p:tag name="AS_UNIQUEID" val="2704"/>
</p:tagLst>
</file>

<file path=ppt/tags/tag291.xml><?xml version="1.0" encoding="utf-8"?>
<p:tagLst xmlns:p="http://schemas.openxmlformats.org/presentationml/2006/main">
  <p:tag name="AS_UNIQUEID" val="2705"/>
</p:tagLst>
</file>

<file path=ppt/tags/tag292.xml><?xml version="1.0" encoding="utf-8"?>
<p:tagLst xmlns:p="http://schemas.openxmlformats.org/presentationml/2006/main">
  <p:tag name="AS_UNIQUEID" val="2706"/>
</p:tagLst>
</file>

<file path=ppt/tags/tag293.xml><?xml version="1.0" encoding="utf-8"?>
<p:tagLst xmlns:p="http://schemas.openxmlformats.org/presentationml/2006/main">
  <p:tag name="AS_UNIQUEID" val="2707"/>
</p:tagLst>
</file>

<file path=ppt/tags/tag294.xml><?xml version="1.0" encoding="utf-8"?>
<p:tagLst xmlns:p="http://schemas.openxmlformats.org/presentationml/2006/main">
  <p:tag name="AS_UNIQUEID" val="2708"/>
</p:tagLst>
</file>

<file path=ppt/tags/tag295.xml><?xml version="1.0" encoding="utf-8"?>
<p:tagLst xmlns:p="http://schemas.openxmlformats.org/presentationml/2006/main">
  <p:tag name="AS_UNIQUEID" val="2709"/>
</p:tagLst>
</file>

<file path=ppt/tags/tag296.xml><?xml version="1.0" encoding="utf-8"?>
<p:tagLst xmlns:p="http://schemas.openxmlformats.org/presentationml/2006/main">
  <p:tag name="AS_UNIQUEID" val="2710"/>
</p:tagLst>
</file>

<file path=ppt/tags/tag297.xml><?xml version="1.0" encoding="utf-8"?>
<p:tagLst xmlns:p="http://schemas.openxmlformats.org/presentationml/2006/main">
  <p:tag name="AS_UNIQUEID" val="2711"/>
</p:tagLst>
</file>

<file path=ppt/tags/tag298.xml><?xml version="1.0" encoding="utf-8"?>
<p:tagLst xmlns:p="http://schemas.openxmlformats.org/presentationml/2006/main">
  <p:tag name="AS_UNIQUEID" val="2712"/>
</p:tagLst>
</file>

<file path=ppt/tags/tag299.xml><?xml version="1.0" encoding="utf-8"?>
<p:tagLst xmlns:p="http://schemas.openxmlformats.org/presentationml/2006/main">
  <p:tag name="AS_UNIQUEID" val="2713"/>
</p:tagLst>
</file>

<file path=ppt/tags/tag300.xml><?xml version="1.0" encoding="utf-8"?>
<p:tagLst xmlns:p="http://schemas.openxmlformats.org/presentationml/2006/main">
  <p:tag name="AS_UNIQUEID" val="2714"/>
</p:tagLst>
</file>

<file path=ppt/tags/tag301.xml><?xml version="1.0" encoding="utf-8"?>
<p:tagLst xmlns:p="http://schemas.openxmlformats.org/presentationml/2006/main">
  <p:tag name="AS_UNIQUEID" val="2715"/>
</p:tagLst>
</file>

<file path=ppt/tags/tag302.xml><?xml version="1.0" encoding="utf-8"?>
<p:tagLst xmlns:p="http://schemas.openxmlformats.org/presentationml/2006/main">
  <p:tag name="AS_UNIQUEID" val="2716"/>
</p:tagLst>
</file>

<file path=ppt/tags/tag303.xml><?xml version="1.0" encoding="utf-8"?>
<p:tagLst xmlns:p="http://schemas.openxmlformats.org/presentationml/2006/main">
  <p:tag name="AS_UNIQUEID" val="2717"/>
</p:tagLst>
</file>

<file path=ppt/tags/tag304.xml><?xml version="1.0" encoding="utf-8"?>
<p:tagLst xmlns:p="http://schemas.openxmlformats.org/presentationml/2006/main">
  <p:tag name="AS_UNIQUEID" val="2718"/>
</p:tagLst>
</file>

<file path=ppt/tags/tag305.xml><?xml version="1.0" encoding="utf-8"?>
<p:tagLst xmlns:p="http://schemas.openxmlformats.org/presentationml/2006/main">
  <p:tag name="AS_UNIQUEID" val="2719"/>
</p:tagLst>
</file>

<file path=ppt/tags/tag306.xml><?xml version="1.0" encoding="utf-8"?>
<p:tagLst xmlns:p="http://schemas.openxmlformats.org/presentationml/2006/main">
  <p:tag name="AS_UNIQUEID" val="2720"/>
</p:tagLst>
</file>

<file path=ppt/tags/tag307.xml><?xml version="1.0" encoding="utf-8"?>
<p:tagLst xmlns:p="http://schemas.openxmlformats.org/presentationml/2006/main">
  <p:tag name="AS_UNIQUEID" val="2721"/>
</p:tagLst>
</file>

<file path=ppt/tags/tag308.xml><?xml version="1.0" encoding="utf-8"?>
<p:tagLst xmlns:p="http://schemas.openxmlformats.org/presentationml/2006/main">
  <p:tag name="AS_UNIQUEID" val="2722"/>
</p:tagLst>
</file>

<file path=ppt/tags/tag309.xml><?xml version="1.0" encoding="utf-8"?>
<p:tagLst xmlns:p="http://schemas.openxmlformats.org/presentationml/2006/main">
  <p:tag name="AS_UNIQUEID" val="2723"/>
</p:tagLst>
</file>

<file path=ppt/tags/tag310.xml><?xml version="1.0" encoding="utf-8"?>
<p:tagLst xmlns:p="http://schemas.openxmlformats.org/presentationml/2006/main">
  <p:tag name="AS_UNIQUEID" val="2724"/>
</p:tagLst>
</file>

<file path=ppt/tags/tag311.xml><?xml version="1.0" encoding="utf-8"?>
<p:tagLst xmlns:p="http://schemas.openxmlformats.org/presentationml/2006/main">
  <p:tag name="AS_UNIQUEID" val="2725"/>
  <p:tag name="KSO_WM_UNIT_PLACING_PICTURE_USER_VIEWPORT" val="{&quot;height&quot;:5512.499212598425,&quot;width&quot;:10205}"/>
</p:tagLst>
</file>

<file path=ppt/tags/tag312.xml><?xml version="1.0" encoding="utf-8"?>
<p:tagLst xmlns:p="http://schemas.openxmlformats.org/presentationml/2006/main">
  <p:tag name="AS_UNIQUEID" val="2726"/>
</p:tagLst>
</file>

<file path=ppt/tags/tag313.xml><?xml version="1.0" encoding="utf-8"?>
<p:tagLst xmlns:p="http://schemas.openxmlformats.org/presentationml/2006/main">
  <p:tag name="AS_UNIQUEID" val="2727"/>
</p:tagLst>
</file>

<file path=ppt/tags/tag314.xml><?xml version="1.0" encoding="utf-8"?>
<p:tagLst xmlns:p="http://schemas.openxmlformats.org/presentationml/2006/main">
  <p:tag name="AS_UNIQUEID" val="2728"/>
</p:tagLst>
</file>

<file path=ppt/tags/tag315.xml><?xml version="1.0" encoding="utf-8"?>
<p:tagLst xmlns:p="http://schemas.openxmlformats.org/presentationml/2006/main">
  <p:tag name="AS_UNIQUEID" val="2729"/>
</p:tagLst>
</file>

<file path=ppt/tags/tag316.xml><?xml version="1.0" encoding="utf-8"?>
<p:tagLst xmlns:p="http://schemas.openxmlformats.org/presentationml/2006/main">
  <p:tag name="AS_UNIQUEID" val="2730"/>
</p:tagLst>
</file>

<file path=ppt/tags/tag317.xml><?xml version="1.0" encoding="utf-8"?>
<p:tagLst xmlns:p="http://schemas.openxmlformats.org/presentationml/2006/main">
  <p:tag name="AS_UNIQUEID" val="2731"/>
</p:tagLst>
</file>

<file path=ppt/tags/tag318.xml><?xml version="1.0" encoding="utf-8"?>
<p:tagLst xmlns:p="http://schemas.openxmlformats.org/presentationml/2006/main">
  <p:tag name="AS_UNIQUEID" val="2732"/>
</p:tagLst>
</file>

<file path=ppt/tags/tag319.xml><?xml version="1.0" encoding="utf-8"?>
<p:tagLst xmlns:p="http://schemas.openxmlformats.org/presentationml/2006/main">
  <p:tag name="AS_UNIQUEID" val="2733"/>
</p:tagLst>
</file>

<file path=ppt/tags/tag320.xml><?xml version="1.0" encoding="utf-8"?>
<p:tagLst xmlns:p="http://schemas.openxmlformats.org/presentationml/2006/main">
  <p:tag name="AS_UNIQUEID" val="2734"/>
</p:tagLst>
</file>

<file path=ppt/tags/tag321.xml><?xml version="1.0" encoding="utf-8"?>
<p:tagLst xmlns:p="http://schemas.openxmlformats.org/presentationml/2006/main">
  <p:tag name="AS_UNIQUEID" val="2735"/>
</p:tagLst>
</file>

<file path=ppt/tags/tag322.xml><?xml version="1.0" encoding="utf-8"?>
<p:tagLst xmlns:p="http://schemas.openxmlformats.org/presentationml/2006/main">
  <p:tag name="AS_UNIQUEID" val="2736"/>
  <p:tag name="KSO_WM_UNIT_TABLE_BEAUTIFY" val="smartTable{04274c0e-891e-423b-8dc6-c50f91f925f5}"/>
  <p:tag name="TABLE_ENDDRAG_ORIGIN_RECT" val="882*418"/>
  <p:tag name="TABLE_ENDDRAG_RECT" val="44*84*882*418"/>
</p:tagLst>
</file>

<file path=ppt/tags/tag323.xml><?xml version="1.0" encoding="utf-8"?>
<p:tagLst xmlns:p="http://schemas.openxmlformats.org/presentationml/2006/main">
  <p:tag name="AS_UNIQUEID" val="2737"/>
</p:tagLst>
</file>

<file path=ppt/tags/tag324.xml><?xml version="1.0" encoding="utf-8"?>
<p:tagLst xmlns:p="http://schemas.openxmlformats.org/presentationml/2006/main">
  <p:tag name="AS_UNIQUEID" val="2738"/>
  <p:tag name="KSO_WM_UNIT_TABLE_BEAUTIFY" val="smartTable{c9b14156-c239-4b37-b549-f0a614d3d3a4}"/>
  <p:tag name="TABLE_ENDDRAG_ORIGIN_RECT" val="933*489"/>
  <p:tag name="TABLE_ENDDRAG_RECT" val="14*16*933*489"/>
</p:tagLst>
</file>

<file path=ppt/tags/tag325.xml><?xml version="1.0" encoding="utf-8"?>
<p:tagLst xmlns:p="http://schemas.openxmlformats.org/presentationml/2006/main">
  <p:tag name="AS_UNIQUEID" val="2739"/>
</p:tagLst>
</file>

<file path=ppt/tags/tag326.xml><?xml version="1.0" encoding="utf-8"?>
<p:tagLst xmlns:p="http://schemas.openxmlformats.org/presentationml/2006/main">
  <p:tag name="AS_UNIQUEID" val="2740"/>
  <p:tag name="KSO_WM_UNIT_TABLE_BEAUTIFY" val="smartTable{79f10818-062f-4b27-9925-12de779a2b00}"/>
  <p:tag name="TABLE_ENDDRAG_ORIGIN_RECT" val="938*496"/>
  <p:tag name="TABLE_ENDDRAG_RECT" val="9*8*938*496"/>
</p:tagLst>
</file>

<file path=ppt/tags/tag327.xml><?xml version="1.0" encoding="utf-8"?>
<p:tagLst xmlns:p="http://schemas.openxmlformats.org/presentationml/2006/main">
  <p:tag name="AS_UNIQUEID" val="2741"/>
</p:tagLst>
</file>

<file path=ppt/tags/tag328.xml><?xml version="1.0" encoding="utf-8"?>
<p:tagLst xmlns:p="http://schemas.openxmlformats.org/presentationml/2006/main">
  <p:tag name="AS_UNIQUEID" val="2742"/>
</p:tagLst>
</file>

<file path=ppt/tags/tag329.xml><?xml version="1.0" encoding="utf-8"?>
<p:tagLst xmlns:p="http://schemas.openxmlformats.org/presentationml/2006/main">
  <p:tag name="AS_UNIQUEID" val="2743"/>
  <p:tag name="KSO_WM_UNIT_TABLE_BEAUTIFY" val="smartTable{24338a03-eaf6-4d1f-9fcd-3660996511a3}"/>
  <p:tag name="TABLE_ENDDRAG_ORIGIN_RECT" val="908*395"/>
  <p:tag name="TABLE_ENDDRAG_RECT" val="30*123*908*395"/>
</p:tagLst>
</file>

<file path=ppt/tags/tag330.xml><?xml version="1.0" encoding="utf-8"?>
<p:tagLst xmlns:p="http://schemas.openxmlformats.org/presentationml/2006/main">
  <p:tag name="AS_UNIQUEID" val="2744"/>
</p:tagLst>
</file>

<file path=ppt/tags/tag331.xml><?xml version="1.0" encoding="utf-8"?>
<p:tagLst xmlns:p="http://schemas.openxmlformats.org/presentationml/2006/main">
  <p:tag name="AS_UNIQUEID" val="2745"/>
</p:tagLst>
</file>

<file path=ppt/tags/tag332.xml><?xml version="1.0" encoding="utf-8"?>
<p:tagLst xmlns:p="http://schemas.openxmlformats.org/presentationml/2006/main">
  <p:tag name="AS_UNIQUEID" val="2746"/>
</p:tagLst>
</file>

<file path=ppt/tags/tag333.xml><?xml version="1.0" encoding="utf-8"?>
<p:tagLst xmlns:p="http://schemas.openxmlformats.org/presentationml/2006/main">
  <p:tag name="AS_UNIQUEID" val="2747"/>
</p:tagLst>
</file>

<file path=ppt/tags/tag334.xml><?xml version="1.0" encoding="utf-8"?>
<p:tagLst xmlns:p="http://schemas.openxmlformats.org/presentationml/2006/main">
  <p:tag name="AS_UNIQUEID" val="2748"/>
</p:tagLst>
</file>

<file path=ppt/tags/tag335.xml><?xml version="1.0" encoding="utf-8"?>
<p:tagLst xmlns:p="http://schemas.openxmlformats.org/presentationml/2006/main">
  <p:tag name="AS_UNIQUEID" val="2749"/>
</p:tagLst>
</file>

<file path=ppt/tags/tag336.xml><?xml version="1.0" encoding="utf-8"?>
<p:tagLst xmlns:p="http://schemas.openxmlformats.org/presentationml/2006/main">
  <p:tag name="AS_UNIQUEID" val="2750"/>
</p:tagLst>
</file>

<file path=ppt/tags/tag337.xml><?xml version="1.0" encoding="utf-8"?>
<p:tagLst xmlns:p="http://schemas.openxmlformats.org/presentationml/2006/main">
  <p:tag name="AS_UNIQUEID" val="2751"/>
</p:tagLst>
</file>

<file path=ppt/tags/tag338.xml><?xml version="1.0" encoding="utf-8"?>
<p:tagLst xmlns:p="http://schemas.openxmlformats.org/presentationml/2006/main">
  <p:tag name="AS_UNIQUEID" val="2752"/>
</p:tagLst>
</file>

<file path=ppt/tags/tag339.xml><?xml version="1.0" encoding="utf-8"?>
<p:tagLst xmlns:p="http://schemas.openxmlformats.org/presentationml/2006/main">
  <p:tag name="AS_UNIQUEID" val="2753"/>
</p:tagLst>
</file>

<file path=ppt/tags/tag340.xml><?xml version="1.0" encoding="utf-8"?>
<p:tagLst xmlns:p="http://schemas.openxmlformats.org/presentationml/2006/main">
  <p:tag name="AS_UNIQUEID" val="2754"/>
</p:tagLst>
</file>

<file path=ppt/tags/tag341.xml><?xml version="1.0" encoding="utf-8"?>
<p:tagLst xmlns:p="http://schemas.openxmlformats.org/presentationml/2006/main">
  <p:tag name="AS_UNIQUEID" val="2755"/>
</p:tagLst>
</file>

<file path=ppt/tags/tag342.xml><?xml version="1.0" encoding="utf-8"?>
<p:tagLst xmlns:p="http://schemas.openxmlformats.org/presentationml/2006/main">
  <p:tag name="AS_UNIQUEID" val="2756"/>
</p:tagLst>
</file>

<file path=ppt/tags/tag343.xml><?xml version="1.0" encoding="utf-8"?>
<p:tagLst xmlns:p="http://schemas.openxmlformats.org/presentationml/2006/main">
  <p:tag name="AS_UNIQUEID" val="2757"/>
</p:tagLst>
</file>

<file path=ppt/tags/tag344.xml><?xml version="1.0" encoding="utf-8"?>
<p:tagLst xmlns:p="http://schemas.openxmlformats.org/presentationml/2006/main">
  <p:tag name="AS_UNIQUEID" val="2758"/>
</p:tagLst>
</file>

<file path=ppt/tags/tag345.xml><?xml version="1.0" encoding="utf-8"?>
<p:tagLst xmlns:p="http://schemas.openxmlformats.org/presentationml/2006/main">
  <p:tag name="AS_UNIQUEID" val="2759"/>
</p:tagLst>
</file>

<file path=ppt/tags/tag346.xml><?xml version="1.0" encoding="utf-8"?>
<p:tagLst xmlns:p="http://schemas.openxmlformats.org/presentationml/2006/main">
  <p:tag name="AS_UNIQUEID" val="2760"/>
</p:tagLst>
</file>

<file path=ppt/tags/tag347.xml><?xml version="1.0" encoding="utf-8"?>
<p:tagLst xmlns:p="http://schemas.openxmlformats.org/presentationml/2006/main">
  <p:tag name="AS_UNIQUEID" val="2761"/>
</p:tagLst>
</file>

<file path=ppt/tags/tag348.xml><?xml version="1.0" encoding="utf-8"?>
<p:tagLst xmlns:p="http://schemas.openxmlformats.org/presentationml/2006/main">
  <p:tag name="AS_UNIQUEID" val="2762"/>
</p:tagLst>
</file>

<file path=ppt/tags/tag349.xml><?xml version="1.0" encoding="utf-8"?>
<p:tagLst xmlns:p="http://schemas.openxmlformats.org/presentationml/2006/main">
  <p:tag name="AS_UNIQUEID" val="2763"/>
</p:tagLst>
</file>

<file path=ppt/tags/tag350.xml><?xml version="1.0" encoding="utf-8"?>
<p:tagLst xmlns:p="http://schemas.openxmlformats.org/presentationml/2006/main">
  <p:tag name="AS_UNIQUEID" val="2764"/>
</p:tagLst>
</file>

<file path=ppt/tags/tag351.xml><?xml version="1.0" encoding="utf-8"?>
<p:tagLst xmlns:p="http://schemas.openxmlformats.org/presentationml/2006/main">
  <p:tag name="AS_UNIQUEID" val="2765"/>
</p:tagLst>
</file>

<file path=ppt/tags/tag352.xml><?xml version="1.0" encoding="utf-8"?>
<p:tagLst xmlns:p="http://schemas.openxmlformats.org/presentationml/2006/main">
  <p:tag name="AS_UNIQUEID" val="2766"/>
</p:tagLst>
</file>

<file path=ppt/tags/tag353.xml><?xml version="1.0" encoding="utf-8"?>
<p:tagLst xmlns:p="http://schemas.openxmlformats.org/presentationml/2006/main">
  <p:tag name="AS_UNIQUEID" val="2767"/>
</p:tagLst>
</file>

<file path=ppt/tags/tag354.xml><?xml version="1.0" encoding="utf-8"?>
<p:tagLst xmlns:p="http://schemas.openxmlformats.org/presentationml/2006/main">
  <p:tag name="AS_UNIQUEID" val="2768"/>
</p:tagLst>
</file>

<file path=ppt/tags/tag355.xml><?xml version="1.0" encoding="utf-8"?>
<p:tagLst xmlns:p="http://schemas.openxmlformats.org/presentationml/2006/main">
  <p:tag name="AS_UNIQUEID" val="2769"/>
</p:tagLst>
</file>

<file path=ppt/tags/tag356.xml><?xml version="1.0" encoding="utf-8"?>
<p:tagLst xmlns:p="http://schemas.openxmlformats.org/presentationml/2006/main">
  <p:tag name="AS_UNIQUEID" val="2770"/>
  <p:tag name="KSO_WM_UNIT_TABLE_BEAUTIFY" val="smartTable{285296d9-5bb7-4afd-b213-add4fdc0ed47}"/>
  <p:tag name="TABLE_ENDDRAG_ORIGIN_RECT" val="893*434"/>
  <p:tag name="TABLE_ENDDRAG_RECT" val="36*80*893*434"/>
</p:tagLst>
</file>

<file path=ppt/tags/tag357.xml><?xml version="1.0" encoding="utf-8"?>
<p:tagLst xmlns:p="http://schemas.openxmlformats.org/presentationml/2006/main">
  <p:tag name="AS_UNIQUEID" val="2771"/>
</p:tagLst>
</file>

<file path=ppt/tags/tag358.xml><?xml version="1.0" encoding="utf-8"?>
<p:tagLst xmlns:p="http://schemas.openxmlformats.org/presentationml/2006/main">
  <p:tag name="AS_UNIQUEID" val="2772"/>
</p:tagLst>
</file>

<file path=ppt/tags/tag359.xml><?xml version="1.0" encoding="utf-8"?>
<p:tagLst xmlns:p="http://schemas.openxmlformats.org/presentationml/2006/main">
  <p:tag name="AS_UNIQUEID" val="2773"/>
  <p:tag name="KSO_WM_UNIT_TABLE_BEAUTIFY" val="smartTable{791e2860-3597-4ecf-b610-dd03034ed17b}"/>
  <p:tag name="TABLE_ENDDRAG_ORIGIN_RECT" val="877*481"/>
  <p:tag name="TABLE_ENDDRAG_RECT" val="32*27*877*481"/>
</p:tagLst>
</file>

<file path=ppt/tags/tag360.xml><?xml version="1.0" encoding="utf-8"?>
<p:tagLst xmlns:p="http://schemas.openxmlformats.org/presentationml/2006/main">
  <p:tag name="AS_UNIQUEID" val="2774"/>
</p:tagLst>
</file>

<file path=ppt/tags/tag361.xml><?xml version="1.0" encoding="utf-8"?>
<p:tagLst xmlns:p="http://schemas.openxmlformats.org/presentationml/2006/main">
  <p:tag name="AS_UNIQUEID" val="2775"/>
  <p:tag name="KSO_WM_UNIT_TABLE_BEAUTIFY" val="smartTable{956eeeac-966f-4521-800b-d4419c82dd5f}"/>
  <p:tag name="TABLE_ENDDRAG_ORIGIN_RECT" val="873*348"/>
  <p:tag name="TABLE_ENDDRAG_RECT" val="26*67*873*349"/>
</p:tagLst>
</file>

<file path=ppt/tags/tag362.xml><?xml version="1.0" encoding="utf-8"?>
<p:tagLst xmlns:p="http://schemas.openxmlformats.org/presentationml/2006/main">
  <p:tag name="AS_UNIQUEID" val="2776"/>
</p:tagLst>
</file>

<file path=ppt/tags/tag363.xml><?xml version="1.0" encoding="utf-8"?>
<p:tagLst xmlns:p="http://schemas.openxmlformats.org/presentationml/2006/main">
  <p:tag name="AS_UNIQUEID" val="2777"/>
</p:tagLst>
</file>

<file path=ppt/tags/tag364.xml><?xml version="1.0" encoding="utf-8"?>
<p:tagLst xmlns:p="http://schemas.openxmlformats.org/presentationml/2006/main">
  <p:tag name="AS_UNIQUEID" val="2778"/>
</p:tagLst>
</file>

<file path=ppt/tags/tag365.xml><?xml version="1.0" encoding="utf-8"?>
<p:tagLst xmlns:p="http://schemas.openxmlformats.org/presentationml/2006/main">
  <p:tag name="AS_UNIQUEID" val="2779"/>
</p:tagLst>
</file>

<file path=ppt/tags/tag366.xml><?xml version="1.0" encoding="utf-8"?>
<p:tagLst xmlns:p="http://schemas.openxmlformats.org/presentationml/2006/main">
  <p:tag name="AS_UNIQUEID" val="2780"/>
</p:tagLst>
</file>

<file path=ppt/tags/tag367.xml><?xml version="1.0" encoding="utf-8"?>
<p:tagLst xmlns:p="http://schemas.openxmlformats.org/presentationml/2006/main">
  <p:tag name="AS_UNIQUEID" val="2781"/>
</p:tagLst>
</file>

<file path=ppt/tags/tag368.xml><?xml version="1.0" encoding="utf-8"?>
<p:tagLst xmlns:p="http://schemas.openxmlformats.org/presentationml/2006/main">
  <p:tag name="AS_UNIQUEID" val="2782"/>
</p:tagLst>
</file>

<file path=ppt/tags/tag369.xml><?xml version="1.0" encoding="utf-8"?>
<p:tagLst xmlns:p="http://schemas.openxmlformats.org/presentationml/2006/main">
  <p:tag name="AS_UNIQUEID" val="2783"/>
</p:tagLst>
</file>

<file path=ppt/tags/tag370.xml><?xml version="1.0" encoding="utf-8"?>
<p:tagLst xmlns:p="http://schemas.openxmlformats.org/presentationml/2006/main">
  <p:tag name="AS_UNIQUEID" val="2784"/>
</p:tagLst>
</file>

<file path=ppt/tags/tag371.xml><?xml version="1.0" encoding="utf-8"?>
<p:tagLst xmlns:p="http://schemas.openxmlformats.org/presentationml/2006/main">
  <p:tag name="AS_UNIQUEID" val="2785"/>
</p:tagLst>
</file>

<file path=ppt/tags/tag372.xml><?xml version="1.0" encoding="utf-8"?>
<p:tagLst xmlns:p="http://schemas.openxmlformats.org/presentationml/2006/main">
  <p:tag name="AS_UNIQUEID" val="2786"/>
</p:tagLst>
</file>

<file path=ppt/tags/tag373.xml><?xml version="1.0" encoding="utf-8"?>
<p:tagLst xmlns:p="http://schemas.openxmlformats.org/presentationml/2006/main">
  <p:tag name="AS_UNIQUEID" val="2787"/>
</p:tagLst>
</file>

<file path=ppt/tags/tag374.xml><?xml version="1.0" encoding="utf-8"?>
<p:tagLst xmlns:p="http://schemas.openxmlformats.org/presentationml/2006/main">
  <p:tag name="AS_UNIQUEID" val="2788"/>
</p:tagLst>
</file>

<file path=ppt/tags/tag375.xml><?xml version="1.0" encoding="utf-8"?>
<p:tagLst xmlns:p="http://schemas.openxmlformats.org/presentationml/2006/main">
  <p:tag name="AS_UNIQUEID" val="2789"/>
</p:tagLst>
</file>

<file path=ppt/tags/tag376.xml><?xml version="1.0" encoding="utf-8"?>
<p:tagLst xmlns:p="http://schemas.openxmlformats.org/presentationml/2006/main">
  <p:tag name="AS_UNIQUEID" val="2790"/>
</p:tagLst>
</file>

<file path=ppt/tags/tag377.xml><?xml version="1.0" encoding="utf-8"?>
<p:tagLst xmlns:p="http://schemas.openxmlformats.org/presentationml/2006/main">
  <p:tag name="AS_UNIQUEID" val="2791"/>
</p:tagLst>
</file>

<file path=ppt/tags/tag378.xml><?xml version="1.0" encoding="utf-8"?>
<p:tagLst xmlns:p="http://schemas.openxmlformats.org/presentationml/2006/main">
  <p:tag name="AS_UNIQUEID" val="2792"/>
</p:tagLst>
</file>

<file path=ppt/tags/tag379.xml><?xml version="1.0" encoding="utf-8"?>
<p:tagLst xmlns:p="http://schemas.openxmlformats.org/presentationml/2006/main">
  <p:tag name="AS_UNIQUEID" val="2793"/>
</p:tagLst>
</file>

<file path=ppt/tags/tag380.xml><?xml version="1.0" encoding="utf-8"?>
<p:tagLst xmlns:p="http://schemas.openxmlformats.org/presentationml/2006/main">
  <p:tag name="AS_UNIQUEID" val="2794"/>
</p:tagLst>
</file>

<file path=ppt/tags/tag381.xml><?xml version="1.0" encoding="utf-8"?>
<p:tagLst xmlns:p="http://schemas.openxmlformats.org/presentationml/2006/main">
  <p:tag name="AS_UNIQUEID" val="2795"/>
</p:tagLst>
</file>

<file path=ppt/tags/tag382.xml><?xml version="1.0" encoding="utf-8"?>
<p:tagLst xmlns:p="http://schemas.openxmlformats.org/presentationml/2006/main">
  <p:tag name="AS_UNIQUEID" val="2796"/>
</p:tagLst>
</file>

<file path=ppt/tags/tag383.xml><?xml version="1.0" encoding="utf-8"?>
<p:tagLst xmlns:p="http://schemas.openxmlformats.org/presentationml/2006/main">
  <p:tag name="AS_UNIQUEID" val="2797"/>
</p:tagLst>
</file>

<file path=ppt/tags/tag384.xml><?xml version="1.0" encoding="utf-8"?>
<p:tagLst xmlns:p="http://schemas.openxmlformats.org/presentationml/2006/main">
  <p:tag name="AS_UNIQUEID" val="2798"/>
</p:tagLst>
</file>

<file path=ppt/tags/tag385.xml><?xml version="1.0" encoding="utf-8"?>
<p:tagLst xmlns:p="http://schemas.openxmlformats.org/presentationml/2006/main">
  <p:tag name="AS_UNIQUEID" val="2799"/>
</p:tagLst>
</file>

<file path=ppt/tags/tag386.xml><?xml version="1.0" encoding="utf-8"?>
<p:tagLst xmlns:p="http://schemas.openxmlformats.org/presentationml/2006/main">
  <p:tag name="AS_UNIQUEID" val="2800"/>
</p:tagLst>
</file>

<file path=ppt/tags/tag387.xml><?xml version="1.0" encoding="utf-8"?>
<p:tagLst xmlns:p="http://schemas.openxmlformats.org/presentationml/2006/main">
  <p:tag name="AS_UNIQUEID" val="2801"/>
</p:tagLst>
</file>

<file path=ppt/tags/tag388.xml><?xml version="1.0" encoding="utf-8"?>
<p:tagLst xmlns:p="http://schemas.openxmlformats.org/presentationml/2006/main">
  <p:tag name="AS_UNIQUEID" val="2802"/>
</p:tagLst>
</file>

<file path=ppt/tags/tag389.xml><?xml version="1.0" encoding="utf-8"?>
<p:tagLst xmlns:p="http://schemas.openxmlformats.org/presentationml/2006/main">
  <p:tag name="AS_UNIQUEID" val="2803"/>
</p:tagLst>
</file>

<file path=ppt/tags/tag390.xml><?xml version="1.0" encoding="utf-8"?>
<p:tagLst xmlns:p="http://schemas.openxmlformats.org/presentationml/2006/main">
  <p:tag name="AS_UNIQUEID" val="2804"/>
</p:tagLst>
</file>

<file path=ppt/tags/tag391.xml><?xml version="1.0" encoding="utf-8"?>
<p:tagLst xmlns:p="http://schemas.openxmlformats.org/presentationml/2006/main">
  <p:tag name="AS_UNIQUEID" val="2805"/>
</p:tagLst>
</file>

<file path=ppt/tags/tag392.xml><?xml version="1.0" encoding="utf-8"?>
<p:tagLst xmlns:p="http://schemas.openxmlformats.org/presentationml/2006/main">
  <p:tag name="AS_UNIQUEID" val="2806"/>
</p:tagLst>
</file>

<file path=ppt/tags/tag393.xml><?xml version="1.0" encoding="utf-8"?>
<p:tagLst xmlns:p="http://schemas.openxmlformats.org/presentationml/2006/main">
  <p:tag name="AS_UNIQUEID" val="2807"/>
</p:tagLst>
</file>

<file path=ppt/tags/tag394.xml><?xml version="1.0" encoding="utf-8"?>
<p:tagLst xmlns:p="http://schemas.openxmlformats.org/presentationml/2006/main">
  <p:tag name="AS_UNIQUEID" val="2808"/>
</p:tagLst>
</file>

<file path=ppt/tags/tag395.xml><?xml version="1.0" encoding="utf-8"?>
<p:tagLst xmlns:p="http://schemas.openxmlformats.org/presentationml/2006/main">
  <p:tag name="AS_UNIQUEID" val="2809"/>
</p:tagLst>
</file>

<file path=ppt/tags/tag396.xml><?xml version="1.0" encoding="utf-8"?>
<p:tagLst xmlns:p="http://schemas.openxmlformats.org/presentationml/2006/main">
  <p:tag name="AS_UNIQUEID" val="2810"/>
</p:tagLst>
</file>

<file path=ppt/tags/tag397.xml><?xml version="1.0" encoding="utf-8"?>
<p:tagLst xmlns:p="http://schemas.openxmlformats.org/presentationml/2006/main">
  <p:tag name="AS_UNIQUEID" val="2811"/>
</p:tagLst>
</file>

<file path=ppt/tags/tag398.xml><?xml version="1.0" encoding="utf-8"?>
<p:tagLst xmlns:p="http://schemas.openxmlformats.org/presentationml/2006/main">
  <p:tag name="AS_UNIQUEID" val="2812"/>
</p:tagLst>
</file>

<file path=ppt/tags/tag399.xml><?xml version="1.0" encoding="utf-8"?>
<p:tagLst xmlns:p="http://schemas.openxmlformats.org/presentationml/2006/main">
  <p:tag name="AS_UNIQUEID" val="2813"/>
</p:tagLst>
</file>

<file path=ppt/tags/tag400.xml><?xml version="1.0" encoding="utf-8"?>
<p:tagLst xmlns:p="http://schemas.openxmlformats.org/presentationml/2006/main">
  <p:tag name="AS_UNIQUEID" val="2814"/>
</p:tagLst>
</file>

<file path=ppt/tags/tag401.xml><?xml version="1.0" encoding="utf-8"?>
<p:tagLst xmlns:p="http://schemas.openxmlformats.org/presentationml/2006/main">
  <p:tag name="AS_UNIQUEID" val="2815"/>
</p:tagLst>
</file>

<file path=ppt/tags/tag402.xml><?xml version="1.0" encoding="utf-8"?>
<p:tagLst xmlns:p="http://schemas.openxmlformats.org/presentationml/2006/main">
  <p:tag name="AS_UNIQUEID" val="2816"/>
</p:tagLst>
</file>

<file path=ppt/tags/tag403.xml><?xml version="1.0" encoding="utf-8"?>
<p:tagLst xmlns:p="http://schemas.openxmlformats.org/presentationml/2006/main">
  <p:tag name="AS_UNIQUEID" val="2817"/>
</p:tagLst>
</file>

<file path=ppt/tags/tag404.xml><?xml version="1.0" encoding="utf-8"?>
<p:tagLst xmlns:p="http://schemas.openxmlformats.org/presentationml/2006/main">
  <p:tag name="AS_UNIQUEID" val="2818"/>
</p:tagLst>
</file>

<file path=ppt/tags/tag405.xml><?xml version="1.0" encoding="utf-8"?>
<p:tagLst xmlns:p="http://schemas.openxmlformats.org/presentationml/2006/main">
  <p:tag name="AS_UNIQUEID" val="2819"/>
</p:tagLst>
</file>

<file path=ppt/tags/tag406.xml><?xml version="1.0" encoding="utf-8"?>
<p:tagLst xmlns:p="http://schemas.openxmlformats.org/presentationml/2006/main">
  <p:tag name="AS_UNIQUEID" val="2820"/>
</p:tagLst>
</file>

<file path=ppt/tags/tag407.xml><?xml version="1.0" encoding="utf-8"?>
<p:tagLst xmlns:p="http://schemas.openxmlformats.org/presentationml/2006/main">
  <p:tag name="AS_UNIQUEID" val="2821"/>
</p:tagLst>
</file>

<file path=ppt/tags/tag408.xml><?xml version="1.0" encoding="utf-8"?>
<p:tagLst xmlns:p="http://schemas.openxmlformats.org/presentationml/2006/main">
  <p:tag name="AS_UNIQUEID" val="2822"/>
</p:tagLst>
</file>

<file path=ppt/tags/tag409.xml><?xml version="1.0" encoding="utf-8"?>
<p:tagLst xmlns:p="http://schemas.openxmlformats.org/presentationml/2006/main">
  <p:tag name="AS_UNIQUEID" val="2823"/>
</p:tagLst>
</file>

<file path=ppt/tags/tag410.xml><?xml version="1.0" encoding="utf-8"?>
<p:tagLst xmlns:p="http://schemas.openxmlformats.org/presentationml/2006/main">
  <p:tag name="AS_UNIQUEID" val="2824"/>
</p:tagLst>
</file>

<file path=ppt/tags/tag411.xml><?xml version="1.0" encoding="utf-8"?>
<p:tagLst xmlns:p="http://schemas.openxmlformats.org/presentationml/2006/main">
  <p:tag name="AS_UNIQUEID" val="2825"/>
</p:tagLst>
</file>

<file path=ppt/tags/tag412.xml><?xml version="1.0" encoding="utf-8"?>
<p:tagLst xmlns:p="http://schemas.openxmlformats.org/presentationml/2006/main">
  <p:tag name="AS_UNIQUEID" val="2826"/>
</p:tagLst>
</file>

<file path=ppt/tags/tag413.xml><?xml version="1.0" encoding="utf-8"?>
<p:tagLst xmlns:p="http://schemas.openxmlformats.org/presentationml/2006/main">
  <p:tag name="AS_UNIQUEID" val="2827"/>
</p:tagLst>
</file>

<file path=ppt/tags/tag414.xml><?xml version="1.0" encoding="utf-8"?>
<p:tagLst xmlns:p="http://schemas.openxmlformats.org/presentationml/2006/main">
  <p:tag name="AS_UNIQUEID" val="2828"/>
</p:tagLst>
</file>

<file path=ppt/tags/tag415.xml><?xml version="1.0" encoding="utf-8"?>
<p:tagLst xmlns:p="http://schemas.openxmlformats.org/presentationml/2006/main">
  <p:tag name="AS_UNIQUEID" val="2829"/>
</p:tagLst>
</file>

<file path=ppt/tags/tag416.xml><?xml version="1.0" encoding="utf-8"?>
<p:tagLst xmlns:p="http://schemas.openxmlformats.org/presentationml/2006/main">
  <p:tag name="AS_UNIQUEID" val="2830"/>
</p:tagLst>
</file>

<file path=ppt/tags/tag417.xml><?xml version="1.0" encoding="utf-8"?>
<p:tagLst xmlns:p="http://schemas.openxmlformats.org/presentationml/2006/main">
  <p:tag name="AS_UNIQUEID" val="2831"/>
</p:tagLst>
</file>

<file path=ppt/tags/tag418.xml><?xml version="1.0" encoding="utf-8"?>
<p:tagLst xmlns:p="http://schemas.openxmlformats.org/presentationml/2006/main">
  <p:tag name="AS_UNIQUEID" val="2832"/>
</p:tagLst>
</file>

<file path=ppt/tags/tag419.xml><?xml version="1.0" encoding="utf-8"?>
<p:tagLst xmlns:p="http://schemas.openxmlformats.org/presentationml/2006/main">
  <p:tag name="AS_UNIQUEID" val="2833"/>
</p:tagLst>
</file>

<file path=ppt/tags/tag420.xml><?xml version="1.0" encoding="utf-8"?>
<p:tagLst xmlns:p="http://schemas.openxmlformats.org/presentationml/2006/main">
  <p:tag name="AS_UNIQUEID" val="2834"/>
</p:tagLst>
</file>

<file path=ppt/tags/tag421.xml><?xml version="1.0" encoding="utf-8"?>
<p:tagLst xmlns:p="http://schemas.openxmlformats.org/presentationml/2006/main">
  <p:tag name="AS_UNIQUEID" val="2835"/>
</p:tagLst>
</file>

<file path=ppt/tags/tag422.xml><?xml version="1.0" encoding="utf-8"?>
<p:tagLst xmlns:p="http://schemas.openxmlformats.org/presentationml/2006/main">
  <p:tag name="AS_UNIQUEID" val="2836"/>
</p:tagLst>
</file>

<file path=ppt/tags/tag423.xml><?xml version="1.0" encoding="utf-8"?>
<p:tagLst xmlns:p="http://schemas.openxmlformats.org/presentationml/2006/main">
  <p:tag name="AS_UNIQUEID" val="2837"/>
</p:tagLst>
</file>

<file path=ppt/tags/tag424.xml><?xml version="1.0" encoding="utf-8"?>
<p:tagLst xmlns:p="http://schemas.openxmlformats.org/presentationml/2006/main">
  <p:tag name="AS_UNIQUEID" val="2838"/>
</p:tagLst>
</file>

<file path=ppt/tags/tag425.xml><?xml version="1.0" encoding="utf-8"?>
<p:tagLst xmlns:p="http://schemas.openxmlformats.org/presentationml/2006/main">
  <p:tag name="AS_UNIQUEID" val="2839"/>
</p:tagLst>
</file>

<file path=ppt/tags/tag426.xml><?xml version="1.0" encoding="utf-8"?>
<p:tagLst xmlns:p="http://schemas.openxmlformats.org/presentationml/2006/main">
  <p:tag name="AS_UNIQUEID" val="2840"/>
</p:tagLst>
</file>

<file path=ppt/tags/tag427.xml><?xml version="1.0" encoding="utf-8"?>
<p:tagLst xmlns:p="http://schemas.openxmlformats.org/presentationml/2006/main">
  <p:tag name="AS_UNIQUEID" val="2841"/>
</p:tagLst>
</file>

<file path=ppt/tags/tag428.xml><?xml version="1.0" encoding="utf-8"?>
<p:tagLst xmlns:p="http://schemas.openxmlformats.org/presentationml/2006/main">
  <p:tag name="AS_UNIQUEID" val="2842"/>
</p:tagLst>
</file>

<file path=ppt/tags/tag429.xml><?xml version="1.0" encoding="utf-8"?>
<p:tagLst xmlns:p="http://schemas.openxmlformats.org/presentationml/2006/main">
  <p:tag name="AS_UNIQUEID" val="2843"/>
</p:tagLst>
</file>

<file path=ppt/tags/tag430.xml><?xml version="1.0" encoding="utf-8"?>
<p:tagLst xmlns:p="http://schemas.openxmlformats.org/presentationml/2006/main">
  <p:tag name="AS_UNIQUEID" val="2844"/>
</p:tagLst>
</file>

<file path=ppt/tags/tag431.xml><?xml version="1.0" encoding="utf-8"?>
<p:tagLst xmlns:p="http://schemas.openxmlformats.org/presentationml/2006/main">
  <p:tag name="AS_UNIQUEID" val="2845"/>
</p:tagLst>
</file>

<file path=ppt/tags/tag432.xml><?xml version="1.0" encoding="utf-8"?>
<p:tagLst xmlns:p="http://schemas.openxmlformats.org/presentationml/2006/main">
  <p:tag name="AS_UNIQUEID" val="2846"/>
</p:tagLst>
</file>

<file path=ppt/tags/tag433.xml><?xml version="1.0" encoding="utf-8"?>
<p:tagLst xmlns:p="http://schemas.openxmlformats.org/presentationml/2006/main">
  <p:tag name="AS_UNIQUEID" val="2847"/>
</p:tagLst>
</file>

<file path=ppt/tags/tag434.xml><?xml version="1.0" encoding="utf-8"?>
<p:tagLst xmlns:p="http://schemas.openxmlformats.org/presentationml/2006/main">
  <p:tag name="AS_UNIQUEID" val="2848"/>
</p:tagLst>
</file>

<file path=ppt/tags/tag435.xml><?xml version="1.0" encoding="utf-8"?>
<p:tagLst xmlns:p="http://schemas.openxmlformats.org/presentationml/2006/main">
  <p:tag name="AS_UNIQUEID" val="2849"/>
</p:tagLst>
</file>

<file path=ppt/tags/tag436.xml><?xml version="1.0" encoding="utf-8"?>
<p:tagLst xmlns:p="http://schemas.openxmlformats.org/presentationml/2006/main">
  <p:tag name="AS_UNIQUEID" val="2850"/>
  <p:tag name="KSO_WM_UNIT_TABLE_BEAUTIFY" val="smartTable{6aa91250-c84e-4e95-bf2c-37e8b05193b3}"/>
  <p:tag name="TABLE_ENDDRAG_ORIGIN_RECT" val="922*464"/>
  <p:tag name="TABLE_ENDDRAG_RECT" val="21*64*922*464"/>
</p:tagLst>
</file>

<file path=ppt/tags/tag437.xml><?xml version="1.0" encoding="utf-8"?>
<p:tagLst xmlns:p="http://schemas.openxmlformats.org/presentationml/2006/main">
  <p:tag name="AS_UNIQUEID" val="2851"/>
</p:tagLst>
</file>

<file path=ppt/tags/tag438.xml><?xml version="1.0" encoding="utf-8"?>
<p:tagLst xmlns:p="http://schemas.openxmlformats.org/presentationml/2006/main">
  <p:tag name="AS_UNIQUEID" val="2852"/>
</p:tagLst>
</file>

<file path=ppt/tags/tag439.xml><?xml version="1.0" encoding="utf-8"?>
<p:tagLst xmlns:p="http://schemas.openxmlformats.org/presentationml/2006/main">
  <p:tag name="AS_UNIQUEID" val="2853"/>
</p:tagLst>
</file>

<file path=ppt/tags/tag440.xml><?xml version="1.0" encoding="utf-8"?>
<p:tagLst xmlns:p="http://schemas.openxmlformats.org/presentationml/2006/main">
  <p:tag name="AS_UNIQUEID" val="2854"/>
</p:tagLst>
</file>

<file path=ppt/tags/tag441.xml><?xml version="1.0" encoding="utf-8"?>
<p:tagLst xmlns:p="http://schemas.openxmlformats.org/presentationml/2006/main">
  <p:tag name="AS_UNIQUEID" val="2855"/>
</p:tagLst>
</file>

<file path=ppt/tags/tag442.xml><?xml version="1.0" encoding="utf-8"?>
<p:tagLst xmlns:p="http://schemas.openxmlformats.org/presentationml/2006/main">
  <p:tag name="AS_UNIQUEID" val="2856"/>
</p:tagLst>
</file>

<file path=ppt/tags/tag443.xml><?xml version="1.0" encoding="utf-8"?>
<p:tagLst xmlns:p="http://schemas.openxmlformats.org/presentationml/2006/main">
  <p:tag name="AS_UNIQUEID" val="2857"/>
</p:tagLst>
</file>

<file path=ppt/tags/tag444.xml><?xml version="1.0" encoding="utf-8"?>
<p:tagLst xmlns:p="http://schemas.openxmlformats.org/presentationml/2006/main">
  <p:tag name="AS_UNIQUEID" val="2858"/>
</p:tagLst>
</file>

<file path=ppt/tags/tag445.xml><?xml version="1.0" encoding="utf-8"?>
<p:tagLst xmlns:p="http://schemas.openxmlformats.org/presentationml/2006/main">
  <p:tag name="AS_UNIQUEID" val="2859"/>
</p:tagLst>
</file>

<file path=ppt/tags/tag446.xml><?xml version="1.0" encoding="utf-8"?>
<p:tagLst xmlns:p="http://schemas.openxmlformats.org/presentationml/2006/main">
  <p:tag name="AS_UNIQUEID" val="2860"/>
</p:tagLst>
</file>

<file path=ppt/tags/tag447.xml><?xml version="1.0" encoding="utf-8"?>
<p:tagLst xmlns:p="http://schemas.openxmlformats.org/presentationml/2006/main">
  <p:tag name="AS_UNIQUEID" val="2861"/>
</p:tagLst>
</file>

<file path=ppt/tags/tag448.xml><?xml version="1.0" encoding="utf-8"?>
<p:tagLst xmlns:p="http://schemas.openxmlformats.org/presentationml/2006/main">
  <p:tag name="AS_UNIQUEID" val="2862"/>
</p:tagLst>
</file>

<file path=ppt/tags/tag449.xml><?xml version="1.0" encoding="utf-8"?>
<p:tagLst xmlns:p="http://schemas.openxmlformats.org/presentationml/2006/main">
  <p:tag name="AS_UNIQUEID" val="2863"/>
</p:tagLst>
</file>

<file path=ppt/tags/tag450.xml><?xml version="1.0" encoding="utf-8"?>
<p:tagLst xmlns:p="http://schemas.openxmlformats.org/presentationml/2006/main">
  <p:tag name="AS_UNIQUEID" val="2864"/>
</p:tagLst>
</file>

<file path=ppt/tags/tag451.xml><?xml version="1.0" encoding="utf-8"?>
<p:tagLst xmlns:p="http://schemas.openxmlformats.org/presentationml/2006/main">
  <p:tag name="AS_UNIQUEID" val="2865"/>
</p:tagLst>
</file>

<file path=ppt/tags/tag452.xml><?xml version="1.0" encoding="utf-8"?>
<p:tagLst xmlns:p="http://schemas.openxmlformats.org/presentationml/2006/main">
  <p:tag name="AS_UNIQUEID" val="2866"/>
</p:tagLst>
</file>

<file path=ppt/tags/tag453.xml><?xml version="1.0" encoding="utf-8"?>
<p:tagLst xmlns:p="http://schemas.openxmlformats.org/presentationml/2006/main">
  <p:tag name="AS_UNIQUEID" val="2867"/>
  <p:tag name="KSO_WM_UNIT_TABLE_BEAUTIFY" val="smartTable{cbbac4b9-ce09-4972-b919-3b7f7a2b3f6d}"/>
  <p:tag name="TABLE_ENDDRAG_ORIGIN_RECT" val="864*437"/>
  <p:tag name="TABLE_ENDDRAG_RECT" val="25*70*864*437"/>
</p:tagLst>
</file>

<file path=ppt/tags/tag454.xml><?xml version="1.0" encoding="utf-8"?>
<p:tagLst xmlns:p="http://schemas.openxmlformats.org/presentationml/2006/main">
  <p:tag name="AS_UNIQUEID" val="2868"/>
</p:tagLst>
</file>

<file path=ppt/tags/tag455.xml><?xml version="1.0" encoding="utf-8"?>
<p:tagLst xmlns:p="http://schemas.openxmlformats.org/presentationml/2006/main">
  <p:tag name="AS_UNIQUEID" val="2869"/>
</p:tagLst>
</file>

<file path=ppt/tags/tag456.xml><?xml version="1.0" encoding="utf-8"?>
<p:tagLst xmlns:p="http://schemas.openxmlformats.org/presentationml/2006/main">
  <p:tag name="AS_UNIQUEID" val="2870"/>
</p:tagLst>
</file>

<file path=ppt/tags/tag457.xml><?xml version="1.0" encoding="utf-8"?>
<p:tagLst xmlns:p="http://schemas.openxmlformats.org/presentationml/2006/main">
  <p:tag name="AS_UNIQUEID" val="2871"/>
</p:tagLst>
</file>

<file path=ppt/tags/tag458.xml><?xml version="1.0" encoding="utf-8"?>
<p:tagLst xmlns:p="http://schemas.openxmlformats.org/presentationml/2006/main">
  <p:tag name="AS_UNIQUEID" val="2872"/>
  <p:tag name="KSO_WM_UNIT_TABLE_BEAUTIFY" val="smartTable{e14a81fe-51e6-4fe9-a05f-4003ae86ebac}"/>
  <p:tag name="TABLE_ENDDRAG_ORIGIN_RECT" val="878*421"/>
  <p:tag name="TABLE_ENDDRAG_RECT" val="48*68*878*421"/>
</p:tagLst>
</file>

<file path=ppt/tags/tag459.xml><?xml version="1.0" encoding="utf-8"?>
<p:tagLst xmlns:p="http://schemas.openxmlformats.org/presentationml/2006/main">
  <p:tag name="AS_UNIQUEID" val="2873"/>
</p:tagLst>
</file>

<file path=ppt/tags/tag460.xml><?xml version="1.0" encoding="utf-8"?>
<p:tagLst xmlns:p="http://schemas.openxmlformats.org/presentationml/2006/main">
  <p:tag name="AS_UNIQUEID" val="2874"/>
</p:tagLst>
</file>

<file path=ppt/tags/tag461.xml><?xml version="1.0" encoding="utf-8"?>
<p:tagLst xmlns:p="http://schemas.openxmlformats.org/presentationml/2006/main">
  <p:tag name="AS_UNIQUEID" val="2875"/>
  <p:tag name="KSO_WM_UNIT_TABLE_BEAUTIFY" val="smartTable{92172b39-94cf-4011-af69-98d38832013f}"/>
  <p:tag name="TABLE_ENDDRAG_ORIGIN_RECT" val="921*486"/>
  <p:tag name="TABLE_ENDDRAG_RECT" val="17*25*921*486"/>
</p:tagLst>
</file>

<file path=ppt/tags/tag462.xml><?xml version="1.0" encoding="utf-8"?>
<p:tagLst xmlns:p="http://schemas.openxmlformats.org/presentationml/2006/main">
  <p:tag name="AS_UNIQUEID" val="2876"/>
</p:tagLst>
</file>

<file path=ppt/tags/tag463.xml><?xml version="1.0" encoding="utf-8"?>
<p:tagLst xmlns:p="http://schemas.openxmlformats.org/presentationml/2006/main">
  <p:tag name="AS_UNIQUEID" val="2877"/>
</p:tagLst>
</file>

<file path=ppt/tags/tag464.xml><?xml version="1.0" encoding="utf-8"?>
<p:tagLst xmlns:p="http://schemas.openxmlformats.org/presentationml/2006/main">
  <p:tag name="AS_UNIQUEID" val="2878"/>
</p:tagLst>
</file>

<file path=ppt/tags/tag465.xml><?xml version="1.0" encoding="utf-8"?>
<p:tagLst xmlns:p="http://schemas.openxmlformats.org/presentationml/2006/main">
  <p:tag name="AS_UNIQUEID" val="2879"/>
</p:tagLst>
</file>

<file path=ppt/tags/tag466.xml><?xml version="1.0" encoding="utf-8"?>
<p:tagLst xmlns:p="http://schemas.openxmlformats.org/presentationml/2006/main">
  <p:tag name="AS_UNIQUEID" val="2880"/>
  <p:tag name="KSO_WM_UNIT_TABLE_BEAUTIFY" val="smartTable{48597751-84d8-4e88-b2f2-1a2835f87f64}"/>
  <p:tag name="TABLE_ENDDRAG_ORIGIN_RECT" val="875*114"/>
  <p:tag name="TABLE_ENDDRAG_RECT" val="35*88*875*114"/>
</p:tagLst>
</file>

<file path=ppt/tags/tag467.xml><?xml version="1.0" encoding="utf-8"?>
<p:tagLst xmlns:p="http://schemas.openxmlformats.org/presentationml/2006/main">
  <p:tag name="AS_UNIQUEID" val="2881"/>
</p:tagLst>
</file>

<file path=ppt/tags/tag468.xml><?xml version="1.0" encoding="utf-8"?>
<p:tagLst xmlns:p="http://schemas.openxmlformats.org/presentationml/2006/main">
  <p:tag name="AS_UNIQUEID" val="2882"/>
</p:tagLst>
</file>

<file path=ppt/tags/tag469.xml><?xml version="1.0" encoding="utf-8"?>
<p:tagLst xmlns:p="http://schemas.openxmlformats.org/presentationml/2006/main">
  <p:tag name="AS_UNIQUEID" val="2883"/>
</p:tagLst>
</file>

<file path=ppt/tags/tag470.xml><?xml version="1.0" encoding="utf-8"?>
<p:tagLst xmlns:p="http://schemas.openxmlformats.org/presentationml/2006/main">
  <p:tag name="AS_UNIQUEID" val="2884"/>
</p:tagLst>
</file>

<file path=ppt/tags/tag471.xml><?xml version="1.0" encoding="utf-8"?>
<p:tagLst xmlns:p="http://schemas.openxmlformats.org/presentationml/2006/main">
  <p:tag name="AS_UNIQUEID" val="2885"/>
</p:tagLst>
</file>

<file path=ppt/tags/tag472.xml><?xml version="1.0" encoding="utf-8"?>
<p:tagLst xmlns:p="http://schemas.openxmlformats.org/presentationml/2006/main">
  <p:tag name="AS_UNIQUEID" val="2886"/>
</p:tagLst>
</file>

<file path=ppt/tags/tag473.xml><?xml version="1.0" encoding="utf-8"?>
<p:tagLst xmlns:p="http://schemas.openxmlformats.org/presentationml/2006/main">
  <p:tag name="AS_UNIQUEID" val="2887"/>
</p:tagLst>
</file>

<file path=ppt/tags/tag474.xml><?xml version="1.0" encoding="utf-8"?>
<p:tagLst xmlns:p="http://schemas.openxmlformats.org/presentationml/2006/main">
  <p:tag name="AS_UNIQUEID" val="2888"/>
</p:tagLst>
</file>

<file path=ppt/tags/tag475.xml><?xml version="1.0" encoding="utf-8"?>
<p:tagLst xmlns:p="http://schemas.openxmlformats.org/presentationml/2006/main">
  <p:tag name="AS_UNIQUEID" val="2889"/>
</p:tagLst>
</file>

<file path=ppt/tags/tag476.xml><?xml version="1.0" encoding="utf-8"?>
<p:tagLst xmlns:p="http://schemas.openxmlformats.org/presentationml/2006/main">
  <p:tag name="AS_UNIQUEID" val="2890"/>
</p:tagLst>
</file>

<file path=ppt/tags/tag477.xml><?xml version="1.0" encoding="utf-8"?>
<p:tagLst xmlns:p="http://schemas.openxmlformats.org/presentationml/2006/main">
  <p:tag name="AS_UNIQUEID" val="2891"/>
</p:tagLst>
</file>

<file path=ppt/tags/tag478.xml><?xml version="1.0" encoding="utf-8"?>
<p:tagLst xmlns:p="http://schemas.openxmlformats.org/presentationml/2006/main">
  <p:tag name="AS_UNIQUEID" val="2892"/>
</p:tagLst>
</file>

<file path=ppt/tags/tag479.xml><?xml version="1.0" encoding="utf-8"?>
<p:tagLst xmlns:p="http://schemas.openxmlformats.org/presentationml/2006/main">
  <p:tag name="AS_UNIQUEID" val="2893"/>
</p:tagLst>
</file>

<file path=ppt/tags/tag480.xml><?xml version="1.0" encoding="utf-8"?>
<p:tagLst xmlns:p="http://schemas.openxmlformats.org/presentationml/2006/main">
  <p:tag name="AS_UNIQUEID" val="2894"/>
</p:tagLst>
</file>

<file path=ppt/tags/tag481.xml><?xml version="1.0" encoding="utf-8"?>
<p:tagLst xmlns:p="http://schemas.openxmlformats.org/presentationml/2006/main">
  <p:tag name="AS_UNIQUEID" val="2895"/>
</p:tagLst>
</file>

<file path=ppt/tags/tag482.xml><?xml version="1.0" encoding="utf-8"?>
<p:tagLst xmlns:p="http://schemas.openxmlformats.org/presentationml/2006/main">
  <p:tag name="AS_UNIQUEID" val="2896"/>
</p:tagLst>
</file>

<file path=ppt/tags/tag483.xml><?xml version="1.0" encoding="utf-8"?>
<p:tagLst xmlns:p="http://schemas.openxmlformats.org/presentationml/2006/main">
  <p:tag name="AS_UNIQUEID" val="2897"/>
</p:tagLst>
</file>

<file path=ppt/tags/tag484.xml><?xml version="1.0" encoding="utf-8"?>
<p:tagLst xmlns:p="http://schemas.openxmlformats.org/presentationml/2006/main">
  <p:tag name="AS_UNIQUEID" val="2898"/>
</p:tagLst>
</file>

<file path=ppt/tags/tag485.xml><?xml version="1.0" encoding="utf-8"?>
<p:tagLst xmlns:p="http://schemas.openxmlformats.org/presentationml/2006/main">
  <p:tag name="AS_UNIQUEID" val="2899"/>
</p:tagLst>
</file>

<file path=ppt/tags/tag486.xml><?xml version="1.0" encoding="utf-8"?>
<p:tagLst xmlns:p="http://schemas.openxmlformats.org/presentationml/2006/main">
  <p:tag name="AS_UNIQUEID" val="2900"/>
</p:tagLst>
</file>

<file path=ppt/tags/tag487.xml><?xml version="1.0" encoding="utf-8"?>
<p:tagLst xmlns:p="http://schemas.openxmlformats.org/presentationml/2006/main">
  <p:tag name="AS_UNIQUEID" val="2901"/>
</p:tagLst>
</file>

<file path=ppt/tags/tag488.xml><?xml version="1.0" encoding="utf-8"?>
<p:tagLst xmlns:p="http://schemas.openxmlformats.org/presentationml/2006/main">
  <p:tag name="AS_UNIQUEID" val="2902"/>
</p:tagLst>
</file>

<file path=ppt/tags/tag489.xml><?xml version="1.0" encoding="utf-8"?>
<p:tagLst xmlns:p="http://schemas.openxmlformats.org/presentationml/2006/main">
  <p:tag name="AS_UNIQUEID" val="2903"/>
</p:tagLst>
</file>

<file path=ppt/tags/tag490.xml><?xml version="1.0" encoding="utf-8"?>
<p:tagLst xmlns:p="http://schemas.openxmlformats.org/presentationml/2006/main">
  <p:tag name="AS_UNIQUEID" val="2904"/>
</p:tagLst>
</file>

<file path=ppt/tags/tag491.xml><?xml version="1.0" encoding="utf-8"?>
<p:tagLst xmlns:p="http://schemas.openxmlformats.org/presentationml/2006/main">
  <p:tag name="AS_UNIQUEID" val="2905"/>
</p:tagLst>
</file>

<file path=ppt/tags/tag492.xml><?xml version="1.0" encoding="utf-8"?>
<p:tagLst xmlns:p="http://schemas.openxmlformats.org/presentationml/2006/main">
  <p:tag name="AS_OS" val="Unix 3.10 unknown"/>
  <p:tag name="AS_RELEASE_DATE" val="2020.11.30"/>
  <p:tag name="AS_TITLE" val="Aspose.Slides for Java"/>
  <p:tag name="AS_VERSION" val="20.11"/>
  <p:tag name="COMMONDATA" val="eyJoZGlkIjoiNmJlNmU2NmUyZjE2NTg0NjQ2ZjAxNGRmODkxNjliYzcifQ=="/>
</p:tagLst>
</file>

<file path=ppt/theme/theme1.xml><?xml version="1.0" encoding="utf-8"?>
<a:theme xmlns:r="http://schemas.openxmlformats.org/officeDocument/2006/relationships" xmlns:a="http://schemas.openxmlformats.org/drawingml/2006/main" name="1_Office 主题​​">
  <a:themeElements>
    <a:clrScheme name="7613">
      <a:dk1>
        <a:sysClr val="windowText" lastClr="000000"/>
      </a:dk1>
      <a:lt1>
        <a:sysClr val="window" lastClr="FFFFFF"/>
      </a:lt1>
      <a:dk2>
        <a:srgbClr val="EED0CA"/>
      </a:dk2>
      <a:lt2>
        <a:srgbClr val="FFFFFF"/>
      </a:lt2>
      <a:accent1>
        <a:srgbClr val="C00000"/>
      </a:accent1>
      <a:accent2>
        <a:srgbClr val="C60F00"/>
      </a:accent2>
      <a:accent3>
        <a:srgbClr val="CC1E00"/>
      </a:accent3>
      <a:accent4>
        <a:srgbClr val="D22D00"/>
      </a:accent4>
      <a:accent5>
        <a:srgbClr val="D83C00"/>
      </a:accent5>
      <a:accent6>
        <a:srgbClr val="DE4B00"/>
      </a:accent6>
      <a:hlink>
        <a:srgbClr val="658BD5"/>
      </a:hlink>
      <a:folHlink>
        <a:srgbClr val="A16AA5"/>
      </a:folHlink>
    </a:clrScheme>
    <a:fontScheme name="自定义 9">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学科网</Company>
  <Paragraphs>349</Paragraphs>
  <Slides>138</Slides>
  <Notes>11</Notes>
  <TotalTime>0</TotalTime>
  <HiddenSlides>0</HiddenSlides>
  <MMClips>0</MMClips>
  <ScaleCrop>0</ScaleCrop>
  <HeadingPairs>
    <vt:vector baseType="variant" size="6">
      <vt:variant>
        <vt:lpstr>Fonts used</vt:lpstr>
      </vt:variant>
      <vt:variant>
        <vt:i4>16</vt:i4>
      </vt:variant>
      <vt:variant>
        <vt:lpstr>Theme</vt:lpstr>
      </vt:variant>
      <vt:variant>
        <vt:i4>1</vt:i4>
      </vt:variant>
      <vt:variant>
        <vt:lpstr>Slide Titles</vt:lpstr>
      </vt:variant>
      <vt:variant>
        <vt:i4>138</vt:i4>
      </vt:variant>
    </vt:vector>
  </HeadingPairs>
  <TitlesOfParts>
    <vt:vector baseType="lpstr" size="155">
      <vt:lpstr>Arial</vt:lpstr>
      <vt:lpstr>微软雅黑</vt:lpstr>
      <vt:lpstr>楷体</vt:lpstr>
      <vt:lpstr>汉仪尚巍手书W</vt:lpstr>
      <vt:lpstr>黑体</vt:lpstr>
      <vt:lpstr>Calibri Light</vt:lpstr>
      <vt:lpstr>Calibri</vt:lpstr>
      <vt:lpstr>汉仪青云简</vt:lpstr>
      <vt:lpstr>汉仪趣黑W</vt:lpstr>
      <vt:lpstr>NEU-BZ-S92</vt:lpstr>
      <vt:lpstr>Wingdings</vt:lpstr>
      <vt:lpstr>Helvetica Light</vt:lpstr>
      <vt:lpstr>Times New Roman</vt:lpstr>
      <vt:lpstr>宋体</vt:lpstr>
      <vt:lpstr>MingLiU_HKSCS</vt:lpstr>
      <vt:lpstr>仿宋_GB2312</vt:lpstr>
      <vt:lpstr>1_Office 主题​​</vt:lpstr>
      <vt:lpstr>2023届一轮复习</vt:lpstr>
      <vt:lpstr>专题五  公民的政治生活</vt:lpstr>
      <vt:lpstr>  考点1   我国的国家性质</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名师点拨 　                      民主与专政的关系</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考点2   我国公民的权利和义务</vt:lpstr>
      <vt:lpstr>PowerPoint Presentation</vt:lpstr>
      <vt:lpstr>名师点拨 1.正确理解选举权和被选举权　　选举权和被选举权的主体不是全体公民。我国拥有选举权和被选举权的主体空前广泛,但这并不意味着所有公民都有选举权和被选举权,未满十八周岁的公民和依照法律被剥夺政治权利的人没有选举权和被选举权。2.正确理解权利和自由　　权利和自由是具体的、相对的,而不是抽象的、绝对的。公民必须</vt:lpstr>
      <vt:lpstr>在法律允许的范围内行使权利和自由。公民的政治自由,并不意味着可以不受任何约束地参与政治生活。世界上并没有脱离法律的绝对自由,法律是自由的体现和保障,自由与法律是统一的。3.行使监督权与参与政治生活三个原则的关系      行使监督权,说到底就是把公民参与政治生活的三个原则落到实处。从公民在法律面前一律平等的原则来看,行使监督权需要在行动上采取合法方式;从权利与义务统一的原则来看,行使监督权需要实事求是;从个人利益与国家利益相结合的原则来看,行使监督权不能干扰公务活动。</vt:lpstr>
      <vt:lpstr>(2)我国公民必须履行的政治义务。</vt:lpstr>
      <vt:lpstr>特别提醒 </vt:lpstr>
      <vt:lpstr>2.我国公民参与政治生活的基本原则 [2020浙江1月选考第16题]</vt:lpstr>
      <vt:lpstr>PowerPoint Presentation</vt:lpstr>
      <vt:lpstr>PowerPoint Presentation</vt:lpstr>
      <vt:lpstr>特别提醒 　公民在法律面前一律平等,一是指在法律实施上的平等,而不是在立法上的平等,因为法律具有阶级性;二是指机会均等,平等≠平均,不是指所有公民享有同样的权利,因为每个公民的社会地位和社会角色不同。3.我国公民参与政治生活的主要内容(1)行使政治权利,履行政治义务。 (2)参与社会公共管理活动。(3)参与社会主义民主政治建设。 (4)关注我国在国际社会中的地位和作用。</vt:lpstr>
      <vt:lpstr>PowerPoint Presentation</vt:lpstr>
      <vt:lpstr>PowerPoint Presentation</vt:lpstr>
      <vt:lpstr>PowerPoint Presentation</vt:lpstr>
      <vt:lpstr>PowerPoint Presentation</vt:lpstr>
      <vt:lpstr>PowerPoint Presentation</vt:lpstr>
      <vt:lpstr>  考法1   我国公民的权利和义务</vt:lpstr>
      <vt:lpstr>          1　[2018全国卷Ⅲ,16,4]国歌与国旗、国徽一样,是国家象征。2017年10月1日正式施行的《中华人民共和国国歌法》,明确国歌使用的禁止行为,对违反规定情节恶劣的予以处罚。国歌法的颁布实施,旨在①增强公民的国家观念　②提高国歌的政治地位　③维护公民的文化活动权　④规范国歌的奏唱、播放和使用A.①②	    B.①④    	C.②③	    D.③④</vt:lpstr>
      <vt:lpstr>解析   本题以国歌法的颁布实施为切入点,考查考生对公民权利与义务的理解。该法的颁布实施旨在维护国歌尊严,而非提高国歌的政治地位,排除②;国歌法的颁布实施,旨在增强公民的国家观念和爱国意识,规范国歌的奏唱、播放和使用,而非维护公民的文化活动权,排除③,①④符合题意。</vt:lpstr>
      <vt:lpstr>解后反思    解答有关公民权利的试题时,需要注意公民的政治权利不仅包括选举权和被选举权、监督权、政治自由,还包括知情权、参与权、表达权等。解答有关公民义务的试题时,需要注意公民政治参与的原则、公民具体的政治义务。</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考点3   我国公民政治参与的途径和方式</vt:lpstr>
      <vt:lpstr>PowerPoint Presentation</vt:lpstr>
      <vt:lpstr>(2)选举方式的确定与选择依据</vt:lpstr>
      <vt:lpstr>(3)珍惜自己的选举权利。①选民参加选举的态度和能力,是影响选举效果的重要因素。公民要不断提高参与民主选举的素养,行使好民主选举的权利。②是否积极参加选举,是衡量公民参与感、责任感的重要尺度。积极参与选举,可以增强公民意识、主人翁意识。怎样行使选举权利,体现了公民政治参与能力和政治素养的高低。③公民行使选举权利应出于公心,以人民利益为重;了解候选人的品德和能力,理性思考,审慎投票。</vt:lpstr>
      <vt:lpstr>在最近一届人大代表换届选举期间，某市开展候选人与选民见面活动，4536名县级人大代表候选人，4314名镇级人大代表候选人依法参加了活动。让候选人从“纸上”来到选民面前接受“面试”的做法①促使当选代表更加重视肩负的责任和选民的重任②是选民了解候选人，更好行使选举权的重要环节③旨在加大候选人之间的竞争，扩大选民的选择范围④是扩大候选人的社会影响以保证当选的必要手段A. ①②      B. ①③    C. ②④   D.③④</vt:lpstr>
      <vt:lpstr>十八大代表的产生采取自下而上、上下结合、反复酝酿、逐级遴选的办法进行。在程序上同十七大时相比进一步提出了新措施，要求实行差额考察，充分听取党组织、党代表、党员及各方面意见，根据实际情况可从代表候选人初步人选名单中差额确定代表候选人预备人选，等等。这些遴选办法和措施①是党不断加强党内民主建设的生动体现     ②有利于充分考虑代表结构的合理性  ③为选民行使选举权提供了更多的选择余地   ④体现了坚持走群众路线A.①②       B.②③       C.①④         D.①③</vt:lpstr>
      <vt:lpstr>2021年3月24 日，铜陵市铜官山区阳光社区、天井湖社区分别举行社区居委会换届选举,数千名选民冒雨参加投票。与其他城市社区居委会换届选举不同的是，这两个社区换届选举候选人都是由居民“海选”产生，这在安徽省尚属首次。关于这次选举说法正确的是①有利于公民直接行使民主权利     ②充分考虑了当选者结构的合理性③是基层民主的深刻体现           ④这是一次差额选举A．①②     B．①③   C．②④    D．②③</vt:lpstr>
      <vt:lpstr>2020年7月，某市十二届人大五次会议依法选举了市长、人大常委会副主任。下列选项中与上述选举方式一致的是：A．某县选民选举产生了县十二届人大代表B．某村通过了“海选”产生了新一届村委会主任C．某小区居民选举产生了新一届居委会成员D．某乡通过竞选演讲的方式选举产生了新乡长</vt:lpstr>
      <vt:lpstr>在某省 2021 年的村民委员会换届选举中,有的实行指定后选人的差额选择,有的实 行"海选" (不制定候选人) .与差额选举相比, "海选"的局限性主要在于  ① 增加了选举成本 ②加剧了被选举人之间的竞争 ③ 不利于选民意愿的集中 ④不利于增强选举结果的合理性  A .①②    B.①③    C.②④     D.③④ </vt:lpstr>
      <vt:lpstr>2.民主协商</vt:lpstr>
      <vt:lpstr>3.民主决策 [2020天津高考第3题](1)方式。</vt:lpstr>
      <vt:lpstr>PowerPoint Presentation</vt:lpstr>
      <vt:lpstr>(2)意义。      对决策机关:①有利于决策充分反映民意,体现决策的民主性;②有利于决策广泛集中民智,增强决策的科学性。      对公民:①有利于促进公民对决策的理解,推动决策的实施;②有利于提高公民参与公共事务的热情和信心,增强公民的社会责任感。特别提醒 ①参与民主决策≠享有决策权,决策权属于决策机关。②社情民意反映制度、专家咨询制度、社会听证制度适用于作出决策前;重大事项社会公示制度适用于决策形成草案后。③公民参与人大开门立法的过程,也属于参与民主决策。</vt:lpstr>
      <vt:lpstr>【例题】1.政府权力的行使包括决策、执行、监督环节。政府必须审慎行使权力，坚持民主决策。以下有利于政府实现民主决策的是①不断完善政府决策信息和智力支持系统②增强政府决策透明度和公众参与度③坚持决策的内容符合法律的规定和要求④建立健全决策问责和纠错制度A．①②  B．②④  C．①③  D．③④</vt:lpstr>
      <vt:lpstr>【例题】国家环保部经过 20 多次修改完成了《环境空气质量标准(征求意见稿)》，正式向各部委、 地方环保部门等 215 家单位发函征求意见，并通过网站两次向社会公开征求意见。这样做①体现了公民通过重大事项社会公示制度参与民主决策   ②坚持了从群众中来到群众中去的工作方法　③有利于提高政府依法执政水平　④能够保证公民通过网络渠道有序参与民主监督A．①②     B．②③     C．①③	  D．②④</vt:lpstr>
      <vt:lpstr>【例题】真正有效的改革方案不是少数人拍脑袋能找到，改革须问计于民。这是因为A.民意是正确决策的重要信息资源           B.知情权是公民参与民主决策的前提C.公民的参与度决定决策的科学性           D.参政议政是我国公民基本政治权利</vt:lpstr>
      <vt:lpstr>【例题】2013年10月21日，北京市高考改革方案向社会公布：明年起北京市高考将调整志愿设计及投档方式，本科每批次第一志愿调整为两所平行的学校。北京市从2016年开始，高考语文（文理同卷）分值由150分增为180分，文、理科综合分值由300分增至320分。英语考试将实行社会化考试，一年两次考试，学生可多次参加，满分为100分，降低50分。从10月21日起至10月28日向社会公开征求意见。北京市高考改革方案向社会公开征求意见 ①这是公民通过社情民意反映制度参与民主决策②这是公民通过重大事项社会公示制度参与民主决策 ③尊重了公民的知情权，增强了决策透明度和公民参与度④充分发挥了公民的决策权，促进了决策的民主化科学化A.①③        B.①④        C.②③        D.②④</vt:lpstr>
      <vt:lpstr>【例题】2011年8月30日，中国人大网全文公布了《中华人民共和国刑事诉讼法修正案（草案）》，并向社会公开征集意见。社会各界人士可以将意见寄送全国人大常委会法制工作委员会，也可以直接登录中国人大网提出意见。这是公民通过____参与民主决策。（ ）A．社情民意反映制度 B．人大代表联系群众制度C．重大事项社会公示制度 D．信访举报制度</vt:lpstr>
      <vt:lpstr>【例题】2011年12月11日，国务院法制办公室在中国政府法制信息网发布了《校车安全条例（草案征求意见稿）》（以下简称征求意见稿）及其说明全文，并公开征求社会各界意见。公民就《征求意见稿》提出意见和建议，是通过A．信访举报制度参与民主监督 B．网上评议政府参与民主监督C．社情民意反映制度参与民主决策 D．重大事项社会公示制度参与民主决策</vt:lpstr>
      <vt:lpstr>【例题】《广州市办理计生服务证》（征求意见稿）11月6日正式挂网公布征求意见，据测算，在简化优化计生证明操作规程后，不用跑居委、街道和单位，只要带着“三证一照”，就可在一个窗口搞定。有效解决“办证难”。每年将惠及七八万对育龄夫妻。这是①通过社情民意反映制度参与决策        ②通过社会公示制度参与决策 ③推进决策科学化、民主化的重要环节    ④使决策能够反映最广大人民根本利益的重要保证A.①②   B.②③     C.①③    D.②④</vt:lpstr>
      <vt:lpstr>【2013年江苏政治,37(3),6分,节选】    20世纪80年代以来,世界制造业格局发生了较大变化,欧美一些主要的工业化国家经历了一个“去工业化”的过程,劳动力从第一、第二产业转向第三产业,制造业向新兴工业化国家转移,制造业占本国GDP的比重和占世界制造业的比重持续降低。与此同时,中国等新兴市场国家抓住机遇,利用自身优势推动制造业快速发展。2010年,中国制造业在世界制造业总产值中的份额已略高于美国。中国已成为“世界工厂”。   “中国制造”——这个见证了中国崛起、足以让中国人感到骄傲和自豪的字眼,正面临前所未有的挑战。结合材料,探究回答问题:(3)创新型人才关系着“中国制造”的美好明天。有关部门准备制定加强创新型人才培养的政策,在这一决策过程中政府和公民应如何良性互动?</vt:lpstr>
      <vt:lpstr>答案:(3)政府应依法审慎行使权力;应集中民智,保证决策的科学性;增强决策透明度和公众参与度,使决策更好地反映民意。公民可以通过社情民意反映制度等渠道,参与决策过程;同时应遵循法律、规则和程序,有序参与。</vt:lpstr>
      <vt:lpstr>(2013年山东文综,30(3),8分,节选)科技创新是实现中华民族伟大复兴的强大驱动力。阅读材料,回答问题。材料三　科技发展丰富了公民的政治生活,政府网站、政务微博拉近了公民与政府的距离,使表达和倾听更加贴近;科技发展振奋了国人的精神,航母入列、“神九”飞天、“蛟龙”入海……我们在世界民族之林中更加自信。(3)根据材料三,说明科技发展对于政治生活的意义。</vt:lpstr>
      <vt:lpstr>解析:本题考查公民的政治参与、对政府权力的制约和监督、提高综合国力等知识。由设问知,该题属于意义类题目,可以采取“有利于……”的形式作答。答案:(3)科技发展拓宽了公民表达诉求的渠道,有利于公民更好地参与政治生活;科技发展有利于政府更好地听取民意,提高决策水平;有利于更好地实施政务公开,接受人民监督;科技发展有利于增强我国的综合国力,提高我国的国际地位。(若学生从其他方面作答,言之有理即可)</vt:lpstr>
      <vt:lpstr>【例题】培育优势产业是提高国家核心竞争力的重要内容。材料一　优势产业的培育,既与图中四种因素的基本状况密切相关,又与这些因素能否相互促进有关。这一分析框架用图形表示如同钻石的顶面;因此被形象地称为“钻石模型”。材料二　青蒿素是我国自主研发的治疗疟疾的药品,因其速效、高效而得到世界卫生组织的高度评价。但是,受多种因素的影响,近年来我国青蒿素产业的发展遇到一些难题。</vt:lpstr>
      <vt:lpstr>我国青蒿素产业的现状及分析</vt:lpstr>
      <vt:lpstr>解析:本题考查政府决策、公民参与民主决策的方式等相关知识。题型为措施类。根据设问中知识的限制,结合材料中我国青蒿素生产企业、生产要素、市场需求及相关与支持性产业的现状,从政府和公民两个角度进行分析。答案:(3)①政府:加强调查研究,不断完善决策信息和智力支持系统;建立信息公开制度,增强决策透明度。②公民:通过各种渠道参与决策过程是推进决策科学化、民主化的重要环节。通过社情民意反映制度、专家咨询制度、重大事项社会公示制度、社会听证制度参与民主决策。(从其他角度回答,言之成理,也可)</vt:lpstr>
      <vt:lpstr>总结整理:涉及到公民参与民主决策（公民参与政治生活:无论是行使权利还是履行义务）的意义:①对公民:有利于维护公民的权利和自由;有利于提高公民参与政治生活的热情和主人翁精神;有利于巩固人民当家作主的地位。②对社会:有利于推动民主政治的发展;有利于化解矛盾、稳定社会、构建和谐社会③对国家机关（政府、人大或总的国家机关）或对党A.对国家机关（或政府、人大）:有利于改进国家机关及其工作人员的工作;有利于防止权力的缺失和滥用、防止腐败;有利于决策的科学合理;有利于提高行政效率和水平，更好的依法行政;有利于做到权为民所用、情为民所系、利为民所谋,树立政府的权威。B.对党:有利于提高党决策的科学性和民主性;有利于推进中国共产党科学执政、民主执政，提高党的执政能力和执政水平、巩固党的执政地位;（如果材料中有民主党派的意见参与)有利于发挥民主党派的参政作用，巩固中国共产党领导的多党合作和政治协商制度。</vt:lpstr>
      <vt:lpstr>4.民主管理 [2019全国卷Ⅰ第16题]</vt:lpstr>
      <vt:lpstr>PowerPoint Presentation</vt:lpstr>
      <vt:lpstr>PowerPoint Presentation</vt:lpstr>
      <vt:lpstr>名师点拨 1.政府与基层群众性自治组织的区别与联系</vt:lpstr>
      <vt:lpstr>2.正确理解村(居)委会的性质 (1)村(居)委会不是国家机关中的任何一种,也不是其派出机关,而是基层群众性自治组织,是村(居)民同人民政府之间的纽带和桥梁,不履行国家职能。我国基层政权机关对村(居)委会进行指导和监督,但二者不是上下级的关系。(2)区别于民族自治地方的自治机关。我国民族自治地方的自治机关是人大与政府,享有多种自治权,村(居)委会是村(居)民自治组织,不享有自治权,只对基层公共事务和公益事业进行直接管理。(3)村党支部是党在农村的基层组织,村委会必须在村党支部的领导下开展工作。</vt:lpstr>
      <vt:lpstr>2.正确理解村(居)委会的性质 (4)我国的政权机关共有五级，从上至下依次是：中央、省（直辖市、自治区）、地级市（自治州）、县（自治县）、乡（镇）。乡镇以上的每一级政权机关都有政府、人大、法院、检察院等机构。其中，乡镇一级的政权机关只有人大和政府，被称为基层政权组织。村委会和居委会不是我国的政权机关，故不称为基层政权组织，而是基层群众性自治组织。【特别提示】理解村委会的含义应注意以下几点1、村委会是村民的自治组织，不是国家机关，更不是基层政权组织;2、村委会设立的目的是让村民自我管理本村日常事务;3、村委会的每一个成员都是由村民直接投票选举产生的，其最高代表是村委会主任;4、《中华人民共和国村民委员会组织法》为村民自治提供了法律和制度保障。</vt:lpstr>
      <vt:lpstr>民主管理:(一）细节注意:1、基层自治的形式、基层自治的组织、基层自治制度2、正确理解村委会、居委会(性质:基层自治组织≠基层政权≠国家机关(2)产生方式:直接选举、差额选举3、村委会≠村民会议;居委会≠居民会议;村民会议做出决策≠村长一人决定;村民在村委会的带领下，不是在村长的带领下。4、选民选举≠全部居民、村民选举5、村民自治的基础是什么6、村民自治的主要途径是什么?有效途径是什么?7、使村民自治走上制度化、规范化的轨道的是什么?其形式有什么?(二）问答题掌握:1、村民自治的途径2、为什么要发展基层民主?</vt:lpstr>
      <vt:lpstr>3.多元共治</vt:lpstr>
      <vt:lpstr>【例题】某地乡村的“民主恳谈会”大致经历了从公民对具体问题进行沟通和交流的“对话型恳谈”，到参与公共事务决策管理的“决策型恳谈”，再到参与政府财政预算的“参与式预算恳谈”三个发展阶段。该地“民主恳谈会”的发展表明①公民行使预算监督权成为基层民主发展的方向②公民有序政治参与是基层民主发展的重要基础③公民参与基层政府预算决策是基层民主建设的目标④沟通交流、参与决策和管理是基层民主的重要内容A.①③        B.①④        C.②③         D.②④</vt:lpstr>
      <vt:lpstr>【例题】近年来，某地按照“意见收集、公开听证、民主决策、执行督办、群众评议”的原则创新社区民主管理办法，让社区居民对社区事务进行全方位、全过程的参与、监督。社区居民提出合理化建议5 200余条，近千名居民代表直接参与了社区重大民生事项的决策。该社区民主管理办法①扩大了社区居民对社区事务的决策参与范围②创新了社区居民自治组织的组织体系③突显了社区居民在自我管理中的主体地位④消除了社区居民消极参与社区管理的现象A．①②    B．①③    C ②④    D．③④</vt:lpstr>
      <vt:lpstr>【例题】我国有69万多个行政村，每个村都有一位村长（即村委会主任），下列表述正确的是: ①村长是我国基层政权组成人员    ②村长是村民自治的带头人③村长是村民直接选举的当家人   ④村长是村民公共事务的决定者A．①②    B．③④    C．②③   D．①④</vt:lpstr>
      <vt:lpstr>【例题】我国大力推进城乡社区建设，构建基层社会管理和服务平台。截至2011年底，全国共建成社区服务中心1.4万个、社区服务站4.9万个、其他社区服务设施8.5万个，全国社区志愿者组织达28.9万个。社区建设的实践表明（　　）①推进城乡社区建设是实现基层群众自治的重要途径②提供社区公共服务是构建基层社会管理平台的主要目标③构建基层社会管理平台是实现社区民主自治的决定因素④构建基层社会管理平台是完善政府行政管理体制的创新A．①②     B．①③     C．②④     D．③④</vt:lpstr>
      <vt:lpstr>5.民主监督 [2017海南高考第12题](1)区分人大的监督权、公民的监督权与民主监督。①人大的监督权,监督对象是宪法和法律的实施、“一府两院一委”的工作,具有法律约束力。②公民行使监督权有特定的对象,即监督对象是一切国家机关及国家工作人员,具体包括批评权、建议权、申诉权、控告权和检举权等。③民主监督的内容更为宽泛,从对象上看,还可以是公有制范围内的工作人员、村民自治和城市居民自治的人员。</vt:lpstr>
      <vt:lpstr>PowerPoint Presentation</vt:lpstr>
      <vt:lpstr>PowerPoint Presentation</vt:lpstr>
      <vt:lpstr>PowerPoint Presentation</vt:lpstr>
      <vt:lpstr>辨析比较 　　          区分民主决策与民主监督1.不同方式的区别:公民参与民主决策的主要途径是通过拓宽民意反映渠道征求公民意见,通过举行论证会、座谈会等方式听取专家学者的意见,通过听证会让公民发表意见以完善决策方案等,这些方式都有利于提高决策的科学性,同时对涉及公共利益的决策进行公示,有利于提高决策的透明度和公民的参与度。民主监督侧重于对国家机关及其工作人员的工作情况进行监督,所以公民行使监督权是通过信访、向人大代表反映、向新闻媒体反映等方式进行的。此外,监督听证会、民主评议会、网上评议政府等活动,是近年来出现的民主监督的新形式、新方法。</vt:lpstr>
      <vt:lpstr>2.相同方式的区别:民主决策和民主监督的某些具体参与方式是相同的,如写信、打电话、参加听证会等。区分某一行为是民主决策还是民主监督,关键是看该行为是一种“事前”行为还是“事后”行为。“事前”行为属于民主决策,“事后”行为属于民主监督。例如,向有关部门提建议,在决策之前,属于民主决策;在决策执行过程中(决策之后),属于民主监督。(3)实行民主监督的意义:既有利于被监督者改进工作,也有利于激发公民关心国家大事、为社会主义现代化建设出谋划策的主人翁精神。(4)公民要负责地行使监督权利:一方面,为了国家和人民的利益,要敢于同邪恶势力进行斗争,勇于使用宪法和法律规定的监督权;另一方面,必须采取合法方式,坚持实事求是的原则,不能干扰公务活动。</vt:lpstr>
      <vt:lpstr>四、民主监督:(一）细节注意:1、区分民主监督与监督权的对象2、区分民主监督的4个途径(1)使公民的民主监督真正落实、得到切实保障的是?(2)透明度高、有独特作用的是?3、区分社情民意反映制度和信访举报制度(1)相同:方式相同(2)内容不同:建设性意见/批评性意见4、区分社会听证制度和监督听证会</vt:lpstr>
      <vt:lpstr>1．（2021·全国高考真题）自2019年国务院开通“互联网+督查”平台以来，平台访问量上亿次，企业和群众提供线索、反映问题、提出建议的留言达千万级。国务院根据受理范围督促有关地方、部门处理解决问题10万余个，一些久拖不决的老大难问题获得解决，受到企业和社会的好评。国务院的这一举措（   ）①促进监督体制改革，实现了政府职能转变    ②改进了督查方式，保证了政府决策的科学性③助力改进工作作风，增强了政府公信力和执行力    ④积极回应群众关切，提升了社会与公民监督的有效性A．①②	B．①③	C．②④	D．③④</vt:lpstr>
      <vt:lpstr>2．（2020·天津高考真题）2019年，某市5000多名青少年代表参与“共建儿童友好型城市”活动，通过实践调查、小组讨论等方式，累计提出1000多条涉及交通便利、城市童趣空间打造等方面的有效建议。将这些建议传递到有关部门的正确途径是（    ）A．通过参与民主协商行使提案权和决策权B．召开民主评议会，对政府工作提出批评建议C．列席市人大会议，直接将建议送交权力机关D．通过信函或电子邮件等形式发送给有关决策机关</vt:lpstr>
      <vt:lpstr>3．（2019·全国高考真题）某县针对群众普遍关注事项，在全县各村推行“亮开政策、亮开受理、亮开办理、亮开结果”工作法，及时公开工作安排部署、重点任务推进和惠民政策落实等情况，并依托“民情一点通”信息化平台，让群众随时随地查询。上述做法能够①提升基层群众自治组织的公信力②加强基层行政系统内部监督③方便村民行使民主监督权④保证村民行使民主决策权A．①②	       B．①③	     C．②④	 D．③④</vt:lpstr>
      <vt:lpstr>4．（2014·江苏高考真题）货车司机任某不同时间在同一路段,因为相同的违法行为被处以不同额度的罚款,他对此感到不满,便将几张罚单传到市长信箱。市政府对此高度关注,不久便出台了《规范行政执法自由裁量权规定》,细化了行政执法的自由裁量权。任某将罚单传到市长信箱是A．政府开展行政执法的重要依据B．公民参与基层民主管理的重要方式C．公民通过信访举报制度行使监督权D．公民通过社情民意反映制度参与民主决策</vt:lpstr>
      <vt:lpstr>5．（2013·广东高考真题）李某是广东省某村村民委员会主任，因其存在严重违纪问题，该村村民依据相关法律和规定，提议罢免其职务。按照公民政治参与的类型划分，与本案例同类的是A．市人大代表联名向环境保护主管单位负责人提出质询B．村民依法选举王某为县人大代表C．市民向信访部门举报政府工作人员的违法行为D．市民应邀参加市政府调整水价的听证会并发表意见</vt:lpstr>
      <vt:lpstr>6．（2017·海南高考真题）某村民发现化工厂向村边小河偷排污水，向市长写了一封《谁来保护我们的小清河》的信。市长回信表示将依法严肃处置排污工厂，并承诺“小清河将很快恢复到水清岸绿的面貌”。村民给市长写信是（  ）  ①通过社情民意反映制度行使监督权        ②通过基层民主制度参与民主管理  ③通过信访制度行使监督权        ④公民有序参与社会管理的体现A．①②	B．②③	C．①④	D．③④</vt:lpstr>
      <vt:lpstr>7．（2009·江苏）某市民发现，当地有关行政部门的个别工作人员没有切实履行食品安全监管职责，于是打电话给该部门反映问题并提出建议。该市民行使监督权的方式是　（　　）A．社情民意反映制度	B．舆论监督制度	C．社会听证制度	D．检举制度</vt:lpstr>
      <vt:lpstr>8．（2013·天津高考真题）网络反腐的成效被形象地称为“小鼠标绊倒大贪官”。今日，为鼓励广大网民依法如实举报违纪违法行为，回应网民对反腐倡廉领域热点问题的关注，人民网、新华网等主流网络同步推出了网络“举报监督专区”。“举报监督专区”的设立                                                   ①体现了人民民主的广泛性 ②推动了反腐与网络功能的良性互动③拓宽了公民政治参与的渠道 ④确保了国家权力在阳光下运行A．①③	B．②④	C．①④	D．②③</vt:lpstr>
      <vt:lpstr>9．（2009·福建高考真题）随着互联网的快速发展，越来越多的公民通过网络参与政治生活，以网络为媒介的“政府—民间”互动模式已成为我国政治文明的重要元素。“政府—民间”互动模式  ①方便了公民直接管理国家事务      ②保障了人民群众对政府的质询权  ③拓宽了公民参与民主监督的渠道    ③有利于政府了解民意和汇集民督A．①②   	B．②③   	C．①④  	D．③④</vt:lpstr>
      <vt:lpstr>10．（2017·浙江高考真题）国家在为公民行使监督权提供多种渠道的同时，为了使公民负责任地行使监督权，也对公民提出了相应要求，即①必须采取合法方式 ②不能干扰公务活动③不能捏造和歪曲事实 ④必须提供合法化建议A．①②③	B．①②④	C．①③④	D．②③④</vt:lpstr>
      <vt:lpstr>11．（2011·海南高考真题）《中共中央关于加强和改进新形势下党的建设若干重大问题的决定》指出，要加强网络舆情分析，健全反腐倡廉网络举报和受理机制、网络信息收集和处置机制。2010年《中国的反腐败和廉政建设》白皮书指出，“网络监督日益成为一种反应快、影响大、参与面广的新兴舆论监督方式”。“网络反腐”是①推进廉政建设的制度保障     ②运用新兴技术促进廉政建设③依靠公民权力监督公共权力   ④利用公民权利监督公共权力A．①②	B．①④	C．②③	D．②④</vt:lpstr>
      <vt:lpstr>6.公民的政治参与</vt:lpstr>
      <vt:lpstr>有序政治参与</vt:lpstr>
      <vt:lpstr>PowerPoint Presentation</vt:lpstr>
      <vt:lpstr>PowerPoint Presentation</vt:lpstr>
      <vt:lpstr>PowerPoint Presentation</vt:lpstr>
      <vt:lpstr>PowerPoint Presentation</vt:lpstr>
      <vt:lpstr>PowerPoint Presentation</vt:lpstr>
      <vt:lpstr>  考法2   民主管理</vt:lpstr>
      <vt:lpstr>       2　[2020全国卷Ⅰ,39,12]阅读材料,完成下列要求。　　《中共中央 国务院关于实施乡村振兴战略的意见》要求深化村民自治实践,“坚持自治为基,加强农村群众性自治组织建设,健全和创新村党组织领导的充满活力的村民自治机制”。　　某地探索创新村民自治机制,形成“四会管村”模式。村党支部委员会根据村民自治有关规定,讨论决定旧村改造事项并提出要求。5个村民小组组长挨家挨户走访村民,汇集村民意见建议300多条,初步估算总投资上亿元。村民议事会经过反复商议,形成两套改造安置方案。第一套方案经费投入较多,涉及村头大树和祠堂的保留利用;第二套方案现代时尚,且相对省钱。两套方案一并报村民代表大会投票表决,第一套方案获得通过。在全体村民的积极支持配合下,村民委员会精心组织实施,不到两个半月,378户、10万平方米的旧房全部顺利拆迁完毕。　　运用政治生活知识说明“四会管村”实现村民自治的工作机制及其意义。</vt:lpstr>
      <vt:lpstr>PowerPoint Presentation</vt:lpstr>
      <vt:lpstr>PowerPoint Presentation</vt:lpstr>
      <vt:lpstr>答案         机制:党的领导、民主管理和依法办事有机结合;党支部领导统筹,村民议事会协商方案,村民代表大会民主决策,村民委员会组织实施。　　意义:坚持村党支部的领导,有效汇集村民的意见建议,保障村民依法行使民主权利;提高民事民办、民事民管效能,提升村民自治能力。</vt:lpstr>
      <vt:lpstr>        民主选举(预测题型：选择题)(2016·北京卷，34)某市某区第五届人民代表大会代表选票 代表候选人按姓名笔画排列　　(第10选区)说明：1.应选代表2名，多选无效，等于或少选有效。 2.选票上名单为正式代表候选人名单，同意的请在姓名上方符号栏内画“○”，反对的画“×”，弃权不画任何符号。若另选他人，请在另选人姓名栏内填写姓名，并在姓名上方符号栏内画“○”，不画“○”的无效。关于这张选票，下列说法正确的是(　　)A．根据选票所反映的信息，可判断该选举为间接选举B．根据选票所反映的信息，可判断该选举为差额选举C．根据选票推测，该区人大代表所代表的人口数是农村人大代表的4倍D．在另选人姓名栏内填写自己的姓名，并在上方符号栏内画“○”，该选票无效</vt:lpstr>
      <vt:lpstr>        B　[根据材料信息，3名候选人，应选代表2名，可知该选举为差额选举，B项正确。A项错误，因为市级以下的区人大代表的选举属于直接选举。从选票信息来看，没有体现人大代表所代表的人口数是农村的还是城镇的，C项错误。D项错误，选举权和被选举权是公民基本的民主权利，选民有权选自己，该选票有效。]</vt:lpstr>
      <vt:lpstr>        民主管理(预测题型：选择题、主观题)(2020·浙江7月选考，16)H市一些老旧小区通过成立红茶议事会、民主恳谈会，让群众深度参与小区改造中的方案设计、质量监督、纠纷调停等事务，使小区改造任务顺利完成。这种参与方式是    (　　)①发扬社会主义民主的有效形式　②扩大公民政治权利的有效途径　③居民监督居委会工作的重要途径　④居民直接管理基层公共事务的体现A．①②         	B．③④            C．②③        	D．①④</vt:lpstr>
      <vt:lpstr>        民主管理(预测题型：选择题、主观题)(2020·浙江7月选考，16)H市一些老旧小区通过成立红茶议事会、民主恳谈会，让群众深度参与小区改造中的方案设计、质量监督、纠纷调停等事务，使小区改造任务顺利完成。这种参与方式是    (　　)①发扬社会主义民主的有效形式　②扩大公民政治权利的有效途径　③居民监督居委会工作的重要途径　④居民直接管理基层公共事务的体现A．①②         	B．③④            C．②③        	D．①④</vt:lpstr>
      <vt:lpstr>热点    党的十九届五中全会定调“十四五”规划</vt:lpstr>
      <vt:lpstr>素材解读素材一　党的十九届五中全会明确了“十四五”时期经济社会发展指导思想,提出了必须遵循的重要原则。这就是坚持党的全面领导,坚持以人民为中心,坚持新发展理念,坚持深化改革开放,坚持系统观念。这“五个坚持”,是党的十八大以来以习近平同志为核心的党中央治国理政实践经验的升华,是我们党对我国发展规律认识的进一步深化。</vt:lpstr>
      <vt:lpstr>角度1　运用政治生活知识,分析“十四五”时期经济社会发展为什么要坚持以人民为中心。解读　①我国是人民民主专政的社会主义国家,人民是国家的主人,人民民主专政的本质是人民当家作主,坚持以人民为中心是由我国的国家性质决定的。②人民是历史的创造者,人民是决定党和国家前途命运的根本力量。人民是中国共产党执政的最大底气,是强党兴国的根本所在。③中国共产党领导是中国特色社会主义最本质的特征,是中国特色社会主义制度的最大优势,中国共产党是中国最高政治领导力量,坚持以人民为中心是由党的领导核心地位决定的。④中国共产党是中国工人阶级的先锋队,同时是中国人民和中华民族的先锋队。中国共产党始终坚持以人民为中心,把人民利益摆在至高无上的地位。⑤中国共产党坚持立党为公、执政为民,践行全心全意为人民服务的根本宗旨,把人民对美好生活的向往作为奋斗目标,依靠人民创造历史伟业。</vt:lpstr>
      <vt:lpstr>角度2　结合材料,运用“认识社会与价值选择”的有关知识,说明中国共产党为什么始终坚持把人民对美好生活的向往作为奋斗目标。解读　①社会意识对社会存在具有反作用,先进的社会意识对社会发展起推动作用。坚持把人民对美好生活的向往作为奋斗目标,有助于凝聚起磅礴力量,夺取第二个百年目标的伟大胜利。②人民群众是社会历史的主体,是历史的创造者。坚持把人民对美好生活的向往作为奋斗目标,坚持群众观点和群众路线,有助于更好地保障人民权益,调动人民群众的主动性、积极性、创造性。③价值观对人们认识世界和改造世界具有导向作用。坚持把人民对美好生活的向往作为奋斗目标,自觉站在最广大人民的立场上,把人民群众的利益作为最高的价值标准,有助于更好地满足人民日益增长的美好生活需要。</vt:lpstr>
      <vt:lpstr>素材二　“十四五”规划制定进程　　2020年7月30日,中共中央政治局召开会议,决定2020年10月在北京召开中国共产党第十九届中央委员会第五次全体会议,研究关于制定国民经济和社会发展第十四个五年规划和2035年远景目标的建议。      8月初,习近平总书记对“十四五”规划编制工作作出重要指示强调,编制和实施国民经济和社会发展五年规划,是我们党治国理政的重要方式。五年规划编制涉及经济和社会发展方方面面,同人民群众生产生活息息相关,要开门问策、集思广益,把加强顶层设计和坚持问计于民统一起来。       自8月16日起,“十四五”规划编制工作开展网上意见征求活动。本次网上意见征求活动分别在人民日报、新华社、中央广播电视总台所属官网、新闻客户端以及“学习强国”学习平台开设“十四五”规划建言专栏,广大网民可进入相关页面建言献策。</vt:lpstr>
      <vt:lpstr>网上意见征求活动为期两周,有关意见建议将汇总整理后提供给中央决策参考。      9月下旬,中共中央总书记、国家主席、中央军委主席习近平对“十四五”规划编制工作网上意见征求活动作出重要指示强调,通过互联网就“十四五”规划编制向全社会征求意见和建议,在我国五年规划编制史上是第一次。这次活动效果很好,社会参与度很高,提出了许多建设性的意见和建议。有关部门要及时梳理分析、认真吸收。       10月29日,中国共产党第十九届中央委员会第五次全体会议审议通过了《中共中央关于制定国民经济和社会发展第十四个五年规划和2035年远景目标的建议》。</vt:lpstr>
      <vt:lpstr>角度1　运用政治生活知识,说明习近平总书记强调“十四五”规划编制工作要开门问策、集思广益的原因。解读　①我国是人民当家作主的社会主义国家,人民当家作主是社会主义民主政治的本质特征。习近平总书记强调“十四五”规划编制工作要开门问策、集思广益,有利于切实保障人民的合法权益。②中国共产党始终坚持全心全意为人民服务的根本宗旨,坚持立党为公、执政为民。习近平总书记强调“十四五”规划编制工作要开门问策、集思广益,体现了中国共产党的根本宗旨和执政理念。③“十四五”规划编制工作坚持开门问策、集思广益,能够使“十四五”规划充分反映民意、集中民智,提高其科学性、民主性;能够提高公民参与公共事务的热情,增强公民的社会责任感,促进公民对“十四五”规划的理解。</vt:lpstr>
      <vt:lpstr>角度2　运用唯物史观知识,说明“把加强顶层设计和坚持问计于民统一起来”所蕴含的哲学智慧。解读　①人民群众是社会历史的主体,是历史的创造者,我们要坚持群众观点和群众路线。坚持问计于民是坚持群众观点和群众路线的表现。②改革是社会主义社会发展的直接动力。加强顶层设计可以做好改革的“总设计”,使生产关系适应生产力的发展、上层建筑适应经济基础的发展,释放发展的巨大潜力和强大动能。③社会意识具有相对独立性,先进的社会意识可以促进社会的发展。把加强顶层设计和坚持问计于民统一起来,能够发挥先进的社会意识的作用,促进经济社会健康发展。</vt:lpstr>
    </vt:vector>
  </TitlesOfParts>
  <LinksUpToDate>0</LinksUpToDate>
  <SharedDoc>0</SharedDoc>
  <HyperlinksChanged>0</HyperlinksChanged>
  <Application>Aspose.Slides for Java</Application>
  <AppVersion>20.1100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2022-06-29T14:14:16.670</cp:lastPrinted>
  <dcterms:created xsi:type="dcterms:W3CDTF">2022-06-29T14:14:16Z</dcterms:created>
  <dcterms:modified xsi:type="dcterms:W3CDTF">2022-06-29T06:14:18Z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