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57" r:id="rId3"/>
    <p:sldId id="344" r:id="rId4"/>
    <p:sldId id="343" r:id="rId5"/>
    <p:sldId id="258" r:id="rId6"/>
    <p:sldId id="260" r:id="rId7"/>
    <p:sldId id="261" r:id="rId8"/>
    <p:sldId id="345" r:id="rId9"/>
    <p:sldId id="264" r:id="rId10"/>
    <p:sldId id="347" r:id="rId11"/>
    <p:sldId id="346" r:id="rId12"/>
    <p:sldId id="266" r:id="rId13"/>
    <p:sldId id="267" r:id="rId15"/>
    <p:sldId id="356" r:id="rId16"/>
    <p:sldId id="348" r:id="rId17"/>
    <p:sldId id="280" r:id="rId18"/>
    <p:sldId id="353" r:id="rId19"/>
    <p:sldId id="349" r:id="rId20"/>
    <p:sldId id="350" r:id="rId21"/>
    <p:sldId id="391" r:id="rId22"/>
    <p:sldId id="392" r:id="rId23"/>
    <p:sldId id="393" r:id="rId24"/>
    <p:sldId id="279" r:id="rId25"/>
    <p:sldId id="306" r:id="rId26"/>
    <p:sldId id="317" r:id="rId27"/>
    <p:sldId id="318" r:id="rId28"/>
    <p:sldId id="394" r:id="rId29"/>
    <p:sldId id="395" r:id="rId30"/>
    <p:sldId id="396" r:id="rId31"/>
    <p:sldId id="397" r:id="rId32"/>
    <p:sldId id="398" r:id="rId33"/>
    <p:sldId id="399" r:id="rId34"/>
    <p:sldId id="289" r:id="rId35"/>
    <p:sldId id="314" r:id="rId36"/>
    <p:sldId id="366" r:id="rId37"/>
    <p:sldId id="369" r:id="rId38"/>
    <p:sldId id="370" r:id="rId39"/>
    <p:sldId id="300" r:id="rId40"/>
    <p:sldId id="301" r:id="rId41"/>
    <p:sldId id="302" r:id="rId42"/>
    <p:sldId id="303" r:id="rId43"/>
    <p:sldId id="304" r:id="rId44"/>
    <p:sldId id="403" r:id="rId45"/>
    <p:sldId id="400" r:id="rId46"/>
    <p:sldId id="401" r:id="rId4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4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0" Type="http://schemas.openxmlformats.org/officeDocument/2006/relationships/tableStyles" Target="tableStyles.xml"/><Relationship Id="rId5" Type="http://schemas.openxmlformats.org/officeDocument/2006/relationships/slide" Target="slides/slide3.xml"/><Relationship Id="rId49" Type="http://schemas.openxmlformats.org/officeDocument/2006/relationships/viewProps" Target="viewProps.xml"/><Relationship Id="rId48" Type="http://schemas.openxmlformats.org/officeDocument/2006/relationships/presProps" Target="presProps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algn="just"/>
            <a:r>
              <a:rPr kumimoji="1" lang="zh-CN" altLang="en-US" b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Ａ、把“短衣帮”与“穿长衫”的喝酒形象作对比，突出了</a:t>
            </a:r>
            <a:r>
              <a:rPr kumimoji="1"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贫富悬殊、等级森严</a:t>
            </a:r>
            <a:r>
              <a:rPr kumimoji="1" lang="zh-CN" altLang="en-US" b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的社会现实。</a:t>
            </a:r>
            <a:endParaRPr kumimoji="1" lang="zh-CN" altLang="en-US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algn="just"/>
            <a:r>
              <a:rPr kumimoji="1" lang="zh-CN" altLang="en-US" b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Ｂ、从“我”职务的变换，可以窥见掌柜</a:t>
            </a:r>
            <a:r>
              <a:rPr kumimoji="1"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冷酷势利</a:t>
            </a:r>
            <a:r>
              <a:rPr kumimoji="1" lang="zh-CN" altLang="en-US" b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的一面。</a:t>
            </a:r>
            <a:endParaRPr kumimoji="1" lang="zh-CN" altLang="en-US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algn="just"/>
            <a:r>
              <a:rPr kumimoji="1" lang="zh-CN" altLang="en-US" b="1" dirty="0"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Ｃ、掌柜是一副凶脸孔，主顾也没有什么好声气：冷酷的酒店氛围，以小见大，更见</a:t>
            </a:r>
            <a:r>
              <a:rPr kumimoji="1"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世态炎凉。</a:t>
            </a:r>
            <a:endParaRPr kumimoji="1" lang="zh-CN" altLang="en-US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kumimoji="1" lang="zh-CN" altLang="en-US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被人取笑偷东西。（第</a:t>
            </a:r>
            <a:r>
              <a:rPr kumimoji="1" lang="en-US" altLang="zh-CN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4</a:t>
            </a:r>
            <a:r>
              <a:rPr kumimoji="1" lang="zh-CN" altLang="en-US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段）</a:t>
            </a:r>
            <a:endParaRPr kumimoji="1" lang="zh-CN" altLang="en-US" b="1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/>
          </a:p>
          <a:p>
            <a:r>
              <a:rPr kumimoji="1" lang="zh-CN" altLang="en-US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被人讥笑考不中秀才。（第</a:t>
            </a:r>
            <a:r>
              <a:rPr kumimoji="1" lang="en-US" altLang="zh-CN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6</a:t>
            </a:r>
            <a:r>
              <a:rPr kumimoji="1" lang="zh-CN" altLang="en-US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段）</a:t>
            </a:r>
            <a:endParaRPr kumimoji="1" lang="zh-CN" altLang="en-US" b="1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endParaRPr lang="zh-CN" altLang="en-US"/>
          </a:p>
          <a:p>
            <a:r>
              <a:rPr kumimoji="1" lang="zh-CN" altLang="en-US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教小伙计写字。（第</a:t>
            </a:r>
            <a:r>
              <a:rPr kumimoji="1" lang="en-US" altLang="zh-CN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7</a:t>
            </a:r>
            <a:r>
              <a:rPr kumimoji="1" lang="zh-CN" altLang="en-US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段）</a:t>
            </a:r>
            <a:endParaRPr kumimoji="1" lang="zh-CN" altLang="en-US" b="1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/>
          </a:p>
          <a:p>
            <a:r>
              <a:rPr kumimoji="1" lang="zh-CN" altLang="en-US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给孩子们吃茴香豆。（第</a:t>
            </a:r>
            <a:r>
              <a:rPr kumimoji="1" lang="en-US" altLang="zh-CN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8</a:t>
            </a:r>
            <a:r>
              <a:rPr kumimoji="1" lang="zh-CN" altLang="en-US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段）</a:t>
            </a:r>
            <a:endParaRPr kumimoji="1" lang="zh-CN" altLang="en-US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endParaRPr lang="zh-CN" altLang="en-US"/>
          </a:p>
          <a:p>
            <a:r>
              <a:rPr kumimoji="1" lang="zh-CN" altLang="en-US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插叙</a:t>
            </a:r>
            <a:r>
              <a:rPr kumimoji="1" lang="zh-CN" altLang="en-US" b="1" dirty="0">
                <a:ea typeface="华文行楷" panose="02010800040101010101" pitchFamily="2" charset="-122"/>
                <a:sym typeface="+mn-ea"/>
              </a:rPr>
              <a:t>“</a:t>
            </a:r>
            <a:r>
              <a:rPr kumimoji="1" lang="zh-CN" altLang="en-US" b="1" dirty="0"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读过书</a:t>
            </a:r>
            <a:r>
              <a:rPr kumimoji="1" lang="zh-CN" altLang="en-US" b="1" dirty="0">
                <a:ea typeface="华文行楷" panose="02010800040101010101" pitchFamily="2" charset="-122"/>
                <a:sym typeface="+mn-ea"/>
              </a:rPr>
              <a:t>”</a:t>
            </a:r>
            <a:r>
              <a:rPr kumimoji="1" lang="zh-CN" altLang="en-US" b="1" dirty="0"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的经历（第</a:t>
            </a:r>
            <a:r>
              <a:rPr kumimoji="1" lang="en-US" altLang="zh-CN" b="1" dirty="0"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5</a:t>
            </a:r>
            <a:r>
              <a:rPr kumimoji="1" lang="zh-CN" altLang="en-US" b="1" dirty="0"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段）</a:t>
            </a:r>
            <a:endParaRPr lang="zh-CN" altLang="en-US" dirty="0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kumimoji="1" lang="zh-CN" altLang="en-US" b="1">
                <a:solidFill>
                  <a:srgbClr val="FF0066"/>
                </a:solidFill>
                <a:sym typeface="+mn-ea"/>
              </a:rPr>
              <a:t>生活贫困</a:t>
            </a:r>
            <a:r>
              <a:rPr kumimoji="1" lang="zh-CN" altLang="en-US" b="1">
                <a:sym typeface="+mn-ea"/>
              </a:rPr>
              <a:t>，经济地位和社会地位都和“短衣帮”一样。</a:t>
            </a:r>
            <a:endParaRPr kumimoji="1" lang="zh-CN" altLang="en-US" b="1">
              <a:sym typeface="+mn-ea"/>
            </a:endParaRPr>
          </a:p>
          <a:p>
            <a:endParaRPr lang="zh-CN" altLang="en-US"/>
          </a:p>
          <a:p>
            <a:r>
              <a:rPr kumimoji="1" lang="zh-CN" altLang="en-US" b="1" dirty="0">
                <a:solidFill>
                  <a:srgbClr val="FF0066"/>
                </a:solidFill>
                <a:sym typeface="+mn-ea"/>
              </a:rPr>
              <a:t>硬摆“读书人”的架子，要面子</a:t>
            </a:r>
            <a:r>
              <a:rPr kumimoji="1" lang="en-US" altLang="zh-CN" b="1" dirty="0">
                <a:solidFill>
                  <a:srgbClr val="FF0066"/>
                </a:solidFill>
                <a:sym typeface="+mn-ea"/>
              </a:rPr>
              <a:t>.</a:t>
            </a:r>
            <a:r>
              <a:rPr kumimoji="1" lang="zh-CN" altLang="en-US" b="1" dirty="0">
                <a:sym typeface="+mn-ea"/>
              </a:rPr>
              <a:t>思想上羡慕上层阶级，轻视劳动人民，不愿与“短衣帮”为伍。</a:t>
            </a:r>
            <a:endParaRPr kumimoji="1" lang="zh-CN" altLang="en-US" b="1" dirty="0">
              <a:sym typeface="+mn-ea"/>
            </a:endParaRPr>
          </a:p>
          <a:p>
            <a:endParaRPr lang="zh-CN" altLang="en-US"/>
          </a:p>
          <a:p>
            <a:r>
              <a:rPr kumimoji="1" lang="zh-CN" altLang="en-US" b="1">
                <a:sym typeface="+mn-ea"/>
              </a:rPr>
              <a:t>他和酒店的上层和下层人都有距离，</a:t>
            </a:r>
            <a:r>
              <a:rPr kumimoji="1" lang="zh-CN" altLang="en-US" b="1">
                <a:solidFill>
                  <a:srgbClr val="FF0066"/>
                </a:solidFill>
                <a:sym typeface="+mn-ea"/>
              </a:rPr>
              <a:t>身份很特殊</a:t>
            </a:r>
            <a:endParaRPr kumimoji="1" lang="zh-CN" altLang="en-US" b="1">
              <a:solidFill>
                <a:srgbClr val="FF0066"/>
              </a:solidFill>
            </a:endParaRPr>
          </a:p>
          <a:p>
            <a:endParaRPr lang="zh-CN" altLang="en-US"/>
          </a:p>
          <a:p>
            <a:pPr>
              <a:spcBef>
                <a:spcPct val="50000"/>
              </a:spcBef>
            </a:pPr>
            <a:r>
              <a:rPr kumimoji="1" lang="en-US" altLang="zh-CN" b="1">
                <a:sym typeface="+mn-ea"/>
              </a:rPr>
              <a:t>     </a:t>
            </a:r>
            <a:r>
              <a:rPr kumimoji="1" lang="zh-CN" altLang="en-US" b="1">
                <a:sym typeface="+mn-ea"/>
              </a:rPr>
              <a:t>刻画了他与众不同的特殊身份和性格特征，预示了他的</a:t>
            </a:r>
            <a:r>
              <a:rPr kumimoji="1" lang="zh-CN" altLang="en-US" b="1">
                <a:solidFill>
                  <a:srgbClr val="FF0066"/>
                </a:solidFill>
                <a:sym typeface="+mn-ea"/>
              </a:rPr>
              <a:t>悲剧命运</a:t>
            </a:r>
            <a:r>
              <a:rPr kumimoji="1" lang="zh-CN" altLang="en-US" b="1">
                <a:sym typeface="+mn-ea"/>
              </a:rPr>
              <a:t>。他喝酒方式和衣着的</a:t>
            </a:r>
            <a:r>
              <a:rPr kumimoji="1" lang="zh-CN" altLang="en-US" b="1">
                <a:solidFill>
                  <a:srgbClr val="FF0066"/>
                </a:solidFill>
                <a:sym typeface="+mn-ea"/>
              </a:rPr>
              <a:t>矛盾</a:t>
            </a:r>
            <a:r>
              <a:rPr kumimoji="1" lang="zh-CN" altLang="en-US" b="1">
                <a:sym typeface="+mn-ea"/>
              </a:rPr>
              <a:t>，正反映了他</a:t>
            </a:r>
            <a:r>
              <a:rPr kumimoji="1" lang="zh-CN" altLang="en-US" b="1">
                <a:solidFill>
                  <a:srgbClr val="FF0066"/>
                </a:solidFill>
                <a:sym typeface="+mn-ea"/>
              </a:rPr>
              <a:t>经济地位和思想意识的矛盾</a:t>
            </a:r>
            <a:r>
              <a:rPr kumimoji="1" lang="en-US" altLang="zh-CN" b="1">
                <a:sym typeface="+mn-ea"/>
              </a:rPr>
              <a:t>.</a:t>
            </a:r>
            <a:endParaRPr kumimoji="1" lang="en-US" altLang="zh-CN" b="1"/>
          </a:p>
          <a:p>
            <a:endParaRPr lang="en-US" altLang="zh-CN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x-none" dirty="0">
                <a:solidFill>
                  <a:srgbClr val="0000CC"/>
                </a:solidFill>
                <a:latin typeface="Times New Roman" panose="02020603050405020304" pitchFamily="18" charset="0"/>
                <a:sym typeface="+mn-ea"/>
              </a:rPr>
              <a:t>       “</a:t>
            </a:r>
            <a:r>
              <a:rPr lang="zh-CN" altLang="en-US" dirty="0">
                <a:solidFill>
                  <a:srgbClr val="0000CC"/>
                </a:solidFill>
                <a:latin typeface="Times New Roman" panose="02020603050405020304" pitchFamily="18" charset="0"/>
                <a:sym typeface="+mn-ea"/>
              </a:rPr>
              <a:t>身材很高大”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说明他有力气，有谋生的条件</a:t>
            </a:r>
            <a:r>
              <a:rPr lang="zh-CN" altLang="en-US" dirty="0">
                <a:solidFill>
                  <a:srgbClr val="0000CC"/>
                </a:solidFill>
                <a:latin typeface="Times New Roman" panose="02020603050405020304" pitchFamily="18" charset="0"/>
                <a:sym typeface="+mn-ea"/>
              </a:rPr>
              <a:t>；“青白脸色”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说明穷困，营养不良，也是他不肯劳动的结果</a:t>
            </a:r>
            <a:r>
              <a:rPr lang="zh-CN" altLang="en-US" dirty="0">
                <a:solidFill>
                  <a:srgbClr val="0000CC"/>
                </a:solidFill>
                <a:latin typeface="Times New Roman" panose="02020603050405020304" pitchFamily="18" charset="0"/>
                <a:sym typeface="+mn-ea"/>
              </a:rPr>
              <a:t>；“时常夹些伤痕”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饱受守生活折磨，常遭欺凌侮辱</a:t>
            </a:r>
            <a:r>
              <a:rPr lang="zh-CN" altLang="en-US" dirty="0">
                <a:solidFill>
                  <a:srgbClr val="0000CC"/>
                </a:solidFill>
                <a:latin typeface="Times New Roman" panose="02020603050405020304" pitchFamily="18" charset="0"/>
                <a:sym typeface="+mn-ea"/>
              </a:rPr>
              <a:t>；“一部乱蓬蓬的花白的胡子”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表明他年岁已老</a:t>
            </a:r>
            <a:r>
              <a:rPr lang="zh-CN" altLang="en-US" dirty="0">
                <a:solidFill>
                  <a:srgbClr val="0000CC"/>
                </a:solidFill>
                <a:latin typeface="Times New Roman" panose="02020603050405020304" pitchFamily="18" charset="0"/>
                <a:sym typeface="+mn-ea"/>
              </a:rPr>
              <a:t>；“又脏又破”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懒惰、穷困</a:t>
            </a:r>
            <a:r>
              <a:rPr lang="zh-CN" altLang="en-US" dirty="0">
                <a:solidFill>
                  <a:srgbClr val="0000CC"/>
                </a:solidFill>
                <a:latin typeface="Times New Roman" panose="02020603050405020304" pitchFamily="18" charset="0"/>
                <a:sym typeface="+mn-ea"/>
              </a:rPr>
              <a:t>。</a:t>
            </a:r>
            <a:endParaRPr lang="zh-CN" altLang="en-US" dirty="0">
              <a:solidFill>
                <a:srgbClr val="0000CC"/>
              </a:solidFill>
              <a:latin typeface="Times New Roman" panose="02020603050405020304" pitchFamily="18" charset="0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x-none" dirty="0">
                <a:latin typeface="Times New Roman" panose="02020603050405020304" pitchFamily="18" charset="0"/>
                <a:sym typeface="+mn-ea"/>
              </a:rPr>
              <a:t>         “</a:t>
            </a:r>
            <a:r>
              <a:rPr lang="zh-CN" altLang="en-US" dirty="0">
                <a:solidFill>
                  <a:srgbClr val="0000CC"/>
                </a:solidFill>
                <a:latin typeface="Times New Roman" panose="02020603050405020304" pitchFamily="18" charset="0"/>
                <a:sym typeface="+mn-ea"/>
              </a:rPr>
              <a:t>他脸上黑而且瘦，已经不成样子”；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表明他穷困潦倒、生活无法自理</a:t>
            </a:r>
            <a:r>
              <a:rPr lang="zh-CN" altLang="en-US" dirty="0">
                <a:solidFill>
                  <a:srgbClr val="0000CC"/>
                </a:solidFill>
                <a:latin typeface="Times New Roman" panose="02020603050405020304" pitchFamily="18" charset="0"/>
                <a:sym typeface="+mn-ea"/>
              </a:rPr>
              <a:t>；“穿一件破夹袄</a:t>
            </a:r>
            <a:r>
              <a:rPr lang="zh-CN" altLang="en-US" dirty="0">
                <a:latin typeface="Times New Roman" panose="02020603050405020304" pitchFamily="18" charset="0"/>
                <a:sym typeface="+mn-ea"/>
              </a:rPr>
              <a:t>”，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说明他衣食无着，连那唯一可证明他读书人身份的长衫也没有了</a:t>
            </a:r>
            <a:r>
              <a:rPr lang="zh-CN" altLang="en-US" dirty="0">
                <a:latin typeface="Times New Roman" panose="02020603050405020304" pitchFamily="18" charset="0"/>
                <a:sym typeface="+mn-ea"/>
              </a:rPr>
              <a:t>；“</a:t>
            </a:r>
            <a:r>
              <a:rPr lang="zh-CN" altLang="en-US" dirty="0">
                <a:solidFill>
                  <a:srgbClr val="0000CC"/>
                </a:solidFill>
                <a:latin typeface="Times New Roman" panose="02020603050405020304" pitchFamily="18" charset="0"/>
                <a:sym typeface="+mn-ea"/>
              </a:rPr>
              <a:t>盘着两腿，下面垫一个蒲包，用草绳在肩上挂住；</a:t>
            </a:r>
            <a:r>
              <a:rPr lang="en-US" altLang="x-none" dirty="0">
                <a:solidFill>
                  <a:srgbClr val="0000CC"/>
                </a:solidFill>
                <a:latin typeface="Times New Roman" panose="02020603050405020304" pitchFamily="18" charset="0"/>
                <a:sym typeface="+mn-ea"/>
              </a:rPr>
              <a:t>……</a:t>
            </a:r>
            <a:r>
              <a:rPr lang="zh-CN" altLang="en-US" dirty="0">
                <a:solidFill>
                  <a:srgbClr val="0000CC"/>
                </a:solidFill>
                <a:latin typeface="Times New Roman" panose="02020603050405020304" pitchFamily="18" charset="0"/>
                <a:sym typeface="+mn-ea"/>
              </a:rPr>
              <a:t>满手是泥</a:t>
            </a:r>
            <a:r>
              <a:rPr lang="zh-CN" altLang="en-US" dirty="0">
                <a:latin typeface="Times New Roman" panose="02020603050405020304" pitchFamily="18" charset="0"/>
                <a:sym typeface="+mn-ea"/>
              </a:rPr>
              <a:t> ”，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说明他被打折了腿，丧失生活的能力。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内容上：</a:t>
            </a:r>
            <a:endParaRPr lang="zh-CN" altLang="en-US"/>
          </a:p>
          <a:p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sym typeface="+mn-ea"/>
              </a:rPr>
              <a:t>概括孔乙己一生的悲剧遭遇，深刻说明孔乙己在人们心中没有地位，是个可有可无、可笑可怜的多余人。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  <a:sym typeface="+mn-ea"/>
            </a:endParaRPr>
          </a:p>
          <a:p>
            <a:endParaRPr lang="zh-CN" altLang="en-US"/>
          </a:p>
          <a:p>
            <a:r>
              <a:rPr lang="zh-CN" altLang="en-US"/>
              <a:t>结构上：</a:t>
            </a:r>
            <a:endParaRPr lang="zh-CN" altLang="en-US"/>
          </a:p>
          <a:p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  <a:sym typeface="+mn-ea"/>
              </a:rPr>
              <a:t>承上启下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zh-CN" altLang="en-US" b="1" u="sng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①语言令人笑</a:t>
            </a:r>
            <a:endParaRPr kumimoji="0" lang="zh-CN" altLang="zh-CN" b="1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endParaRPr kumimoji="0" lang="zh-CN" altLang="en-US" b="1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zh-CN" altLang="en-US" b="1" u="sng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②行为令人笑</a:t>
            </a:r>
            <a:endParaRPr kumimoji="0" lang="zh-CN" altLang="zh-CN" b="1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endParaRPr kumimoji="0" lang="zh-CN" altLang="en-US" b="1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zh-CN" altLang="en-US" b="1" u="sng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③外貌衣着令人笑</a:t>
            </a:r>
            <a:endParaRPr kumimoji="0" lang="zh-CN" altLang="zh-CN" b="1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endParaRPr kumimoji="0" lang="zh-CN" altLang="en-US" b="1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zh-CN" altLang="en-US" b="1" u="sng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sym typeface="+mn-ea"/>
              </a:rPr>
              <a:t>④遭遇令人笑</a:t>
            </a:r>
            <a:endParaRPr kumimoji="0" lang="en-US" b="1" i="0" u="sng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eaLnBrk="1" hangingPunct="1">
              <a:defRPr/>
            </a:pPr>
            <a:r>
              <a:rPr lang="zh-CN" altLang="en-US" b="1" dirty="0">
                <a:solidFill>
                  <a:srgbClr val="0000FF"/>
                </a:solidFill>
                <a:ea typeface="黑体" panose="02010609060101010101" pitchFamily="2" charset="-122"/>
                <a:sym typeface="+mn-ea"/>
              </a:rPr>
              <a:t>孔乙己遭遇的见证者</a:t>
            </a:r>
            <a:endParaRPr lang="zh-CN" altLang="en-US" b="1" dirty="0">
              <a:solidFill>
                <a:srgbClr val="0000FF"/>
              </a:solidFill>
              <a:ea typeface="黑体" panose="02010609060101010101" pitchFamily="2" charset="-122"/>
            </a:endParaRPr>
          </a:p>
          <a:p>
            <a:pPr eaLnBrk="1" hangingPunct="1">
              <a:defRPr/>
            </a:pPr>
            <a:r>
              <a:rPr lang="zh-CN" altLang="en-US" b="1" dirty="0">
                <a:solidFill>
                  <a:srgbClr val="0000FF"/>
                </a:solidFill>
                <a:ea typeface="黑体" panose="02010609060101010101" pitchFamily="2" charset="-122"/>
                <a:sym typeface="+mn-ea"/>
              </a:rPr>
              <a:t>孔乙己故事的叙述者</a:t>
            </a:r>
            <a:endParaRPr lang="zh-CN" altLang="en-US" b="1" dirty="0">
              <a:solidFill>
                <a:srgbClr val="0000FF"/>
              </a:solidFill>
              <a:ea typeface="黑体" panose="02010609060101010101" pitchFamily="2" charset="-122"/>
            </a:endParaRPr>
          </a:p>
          <a:p>
            <a:pPr eaLnBrk="1" hangingPunct="1">
              <a:defRPr/>
            </a:pPr>
            <a:r>
              <a:rPr lang="en-US" altLang="zh-CN" b="1" dirty="0">
                <a:solidFill>
                  <a:srgbClr val="0000FF"/>
                </a:solidFill>
                <a:ea typeface="黑体" panose="02010609060101010101" pitchFamily="2" charset="-122"/>
                <a:sym typeface="+mn-ea"/>
              </a:rPr>
              <a:t>——</a:t>
            </a:r>
            <a:r>
              <a:rPr lang="zh-CN" altLang="en-US" b="1" dirty="0">
                <a:solidFill>
                  <a:srgbClr val="0000FF"/>
                </a:solidFill>
                <a:ea typeface="黑体" panose="02010609060101010101" pitchFamily="2" charset="-122"/>
                <a:sym typeface="+mn-ea"/>
              </a:rPr>
              <a:t>冷漠</a:t>
            </a:r>
            <a:endParaRPr lang="zh-CN" altLang="en-US" b="1" dirty="0">
              <a:solidFill>
                <a:srgbClr val="0000FF"/>
              </a:solidFill>
              <a:ea typeface="黑体" panose="02010609060101010101" pitchFamily="2" charset="-122"/>
            </a:endParaRPr>
          </a:p>
          <a:p>
            <a:pPr eaLnBrk="1" hangingPunct="1">
              <a:defRPr/>
            </a:pPr>
            <a:r>
              <a:rPr lang="zh-CN" altLang="en-US" b="1" dirty="0">
                <a:ea typeface="黑体" panose="02010609060101010101" pitchFamily="2" charset="-122"/>
                <a:sym typeface="+mn-ea"/>
              </a:rPr>
              <a:t>课文从酒店小伙计的视角，以一种含蓄平淡的口吻徐徐道来，让人体会到，连这样一个小孩子都这样冷漠，</a:t>
            </a:r>
            <a:r>
              <a:rPr lang="zh-CN" altLang="en-US" b="1" dirty="0">
                <a:solidFill>
                  <a:srgbClr val="FF0066"/>
                </a:solidFill>
                <a:ea typeface="黑体" panose="02010609060101010101" pitchFamily="2" charset="-122"/>
                <a:sym typeface="+mn-ea"/>
              </a:rPr>
              <a:t>可见</a:t>
            </a:r>
            <a:r>
              <a:rPr lang="zh-CN" altLang="en-US" b="1" dirty="0">
                <a:ea typeface="黑体" panose="02010609060101010101" pitchFamily="2" charset="-122"/>
                <a:sym typeface="+mn-ea"/>
              </a:rPr>
              <a:t>当时社会的</a:t>
            </a:r>
            <a:r>
              <a:rPr lang="zh-CN" altLang="en-US" b="1" dirty="0">
                <a:solidFill>
                  <a:srgbClr val="FF0066"/>
                </a:solidFill>
                <a:ea typeface="黑体" panose="02010609060101010101" pitchFamily="2" charset="-122"/>
                <a:sym typeface="+mn-ea"/>
              </a:rPr>
              <a:t>世态炎凉</a:t>
            </a:r>
            <a:r>
              <a:rPr lang="en-US" altLang="zh-CN" b="1" dirty="0">
                <a:solidFill>
                  <a:srgbClr val="FF0066"/>
                </a:solidFill>
                <a:ea typeface="黑体" panose="02010609060101010101" pitchFamily="2" charset="-122"/>
                <a:sym typeface="+mn-ea"/>
              </a:rPr>
              <a:t>,</a:t>
            </a:r>
            <a:r>
              <a:rPr lang="zh-CN" altLang="en-US" b="1" dirty="0">
                <a:solidFill>
                  <a:srgbClr val="FF0066"/>
                </a:solidFill>
                <a:ea typeface="黑体" panose="02010609060101010101" pitchFamily="2" charset="-122"/>
                <a:sym typeface="+mn-ea"/>
              </a:rPr>
              <a:t>更显悲凉</a:t>
            </a:r>
            <a:r>
              <a:rPr lang="zh-CN" altLang="en-US" b="1" dirty="0">
                <a:ea typeface="黑体" panose="02010609060101010101" pitchFamily="2" charset="-122"/>
                <a:sym typeface="+mn-ea"/>
              </a:rPr>
              <a:t>；以第一人称讲述故事，比第三人称显得更为</a:t>
            </a:r>
            <a:r>
              <a:rPr lang="zh-CN" altLang="en-US" b="1" dirty="0">
                <a:solidFill>
                  <a:srgbClr val="FF0066"/>
                </a:solidFill>
                <a:ea typeface="黑体" panose="02010609060101010101" pitchFamily="2" charset="-122"/>
                <a:sym typeface="+mn-ea"/>
              </a:rPr>
              <a:t>真实亲切</a:t>
            </a:r>
            <a:r>
              <a:rPr lang="zh-CN" altLang="en-US" b="1" dirty="0">
                <a:ea typeface="黑体" panose="02010609060101010101" pitchFamily="2" charset="-122"/>
                <a:sym typeface="+mn-ea"/>
              </a:rPr>
              <a:t>。</a:t>
            </a:r>
            <a:endParaRPr lang="zh-CN" altLang="en-US" b="1" dirty="0">
              <a:ea typeface="黑体" panose="02010609060101010101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631B6874-3576-49A1-B197-85A6EFE01CE1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60E5604-3643-4575-8616-43FC3027D6F4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0B67B028-5A51-42BA-A985-9843489BC472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80F7E250-8034-4429-9551-16299848A9F7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96420667-938E-42B7-BBF9-D568CABBE8DB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85AC89C3-7328-4B02-A952-E518CB1EC356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2B65D3BC-C39F-4AD6-B346-C5A87AA651AD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7638F507-C3A0-4B14-9F32-D7527EDD41E8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2563958-269D-47C8-BF93-24EB7330548E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C8CE5B0B-1408-405D-A2F7-1E691C1228FA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833E928-6567-48DD-9AE7-39CD9A2BB780}" type="slidenum">
              <a:rPr lang="en-US" altLang="zh-CN" sz="1400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400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BDDC5-E06A-473B-BE5F-8F1DB8BE9E5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63ED0-6B13-46E6-950D-5F34314A263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90488"/>
            <a:ext cx="8153400" cy="58531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altLang="x-none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altLang="x-none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x-none" dirty="0">
                <a:latin typeface="Arial" panose="020B0604020202020204" pitchFamily="34" charset="0"/>
              </a:rPr>
            </a:fld>
            <a:endParaRPr lang="en-US" altLang="x-none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FE05ACE1-F250-4A25-9B1E-7A39227391CE}" type="slidenum">
              <a:rPr lang="en-US" altLang="zh-CN" kern="1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kern="12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6.xml"/><Relationship Id="rId5" Type="http://schemas.openxmlformats.org/officeDocument/2006/relationships/audio" Target="../media/audio3.wav"/><Relationship Id="rId4" Type="http://schemas.openxmlformats.org/officeDocument/2006/relationships/image" Target="../media/image6.jpeg"/><Relationship Id="rId3" Type="http://schemas.openxmlformats.org/officeDocument/2006/relationships/hyperlink" Target="../../../&#35838;&#20214;/WINDOWS/Temporary%20Internet%20Files/Content.IE5/0VYFULA7/&#28248;&#38597;&#22253;&#35770;&#22363;%20-%20&#23380;&#20057;&#24049;&#65288;&#25991;&#37197;&#22270;&#65289;1.files/277837349.jpg" TargetMode="External"/><Relationship Id="rId2" Type="http://schemas.openxmlformats.org/officeDocument/2006/relationships/image" Target="../media/image5.jpeg"/><Relationship Id="rId1" Type="http://schemas.openxmlformats.org/officeDocument/2006/relationships/hyperlink" Target="../../../&#35838;&#20214;/WINDOWS/Temporary%20Internet%20Files/Content.IE5/0VYFULA7/&#28248;&#38597;&#22253;&#35770;&#22363;%20-%20&#23380;&#20057;&#24049;&#65288;&#25991;&#37197;&#22270;&#65289;1.files/282901663.jpg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slide" Target="slide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6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jpeg"/><Relationship Id="rId1" Type="http://schemas.openxmlformats.org/officeDocument/2006/relationships/image" Target="../media/image19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image" Target="../media/image21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4.wav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2" name="Picture 14" descr="xin_29050416132696275901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5364088" cy="6775148"/>
          </a:xfrm>
          <a:prstGeom prst="rect">
            <a:avLst/>
          </a:prstGeom>
          <a:noFill/>
        </p:spPr>
      </p:pic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6804025" y="2565400"/>
            <a:ext cx="169545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9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b="1" kern="10">
                <a:ln w="9525">
                  <a:round/>
                </a:ln>
                <a:solidFill>
                  <a:srgbClr val="000000"/>
                </a:solidFill>
                <a:latin typeface="汉仪柏青体简"/>
                <a:ea typeface="宋体" panose="02010600030101010101" pitchFamily="2" charset="-122"/>
                <a:cs typeface="+mn-cs"/>
              </a:rPr>
              <a:t>鲁迅</a:t>
            </a:r>
            <a:endParaRPr lang="zh-CN" altLang="en-US" sz="6600" b="1" kern="10">
              <a:ln w="9525">
                <a:round/>
              </a:ln>
              <a:solidFill>
                <a:srgbClr val="000000"/>
              </a:solidFill>
              <a:latin typeface="汉仪柏青体简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>
            <a:off x="6084888" y="1052513"/>
            <a:ext cx="2771775" cy="140652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7200" b="1" kern="10" dirty="0">
                <a:ln w="9525">
                  <a:solidFill>
                    <a:srgbClr val="000000"/>
                  </a:solidFill>
                  <a:round/>
                </a:ln>
                <a:solidFill>
                  <a:srgbClr val="C00000"/>
                </a:solidFill>
                <a:latin typeface="汉仪柏青体简"/>
                <a:ea typeface="宋体" panose="02010600030101010101" pitchFamily="2" charset="-122"/>
                <a:cs typeface="+mn-cs"/>
              </a:rPr>
              <a:t>孔乙己</a:t>
            </a:r>
            <a:endParaRPr lang="zh-CN" altLang="en-US" sz="7200" b="1" kern="10" dirty="0">
              <a:ln w="9525">
                <a:solidFill>
                  <a:srgbClr val="000000"/>
                </a:solidFill>
                <a:round/>
              </a:ln>
              <a:solidFill>
                <a:srgbClr val="C00000"/>
              </a:solidFill>
              <a:latin typeface="汉仪柏青体简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图片 15361" descr="鲁迅像"/>
          <p:cNvPicPr>
            <a:picLocks noChangeAspect="1"/>
          </p:cNvPicPr>
          <p:nvPr/>
        </p:nvPicPr>
        <p:blipFill>
          <a:blip r:embed="rId1">
            <a:lum contrast="-12000"/>
          </a:blip>
          <a:srcRect l="7367" b="10098"/>
          <a:stretch>
            <a:fillRect/>
          </a:stretch>
        </p:blipFill>
        <p:spPr>
          <a:xfrm>
            <a:off x="1588" y="7938"/>
            <a:ext cx="9142412" cy="6889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矩形 15362"/>
          <p:cNvSpPr/>
          <p:nvPr/>
        </p:nvSpPr>
        <p:spPr>
          <a:xfrm>
            <a:off x="6227763" y="3068638"/>
            <a:ext cx="2447925" cy="25923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鲁迅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标题 14337"/>
          <p:cNvSpPr>
            <a:spLocks noGrp="1"/>
          </p:cNvSpPr>
          <p:nvPr>
            <p:ph type="title"/>
          </p:nvPr>
        </p:nvSpPr>
        <p:spPr>
          <a:xfrm>
            <a:off x="468313" y="260350"/>
            <a:ext cx="2266950" cy="720725"/>
          </a:xfrm>
          <a:gradFill rotWithShape="1">
            <a:gsLst>
              <a:gs pos="0">
                <a:schemeClr val="bg1">
                  <a:alpha val="100000"/>
                </a:schemeClr>
              </a:gs>
              <a:gs pos="50000">
                <a:schemeClr val="tx2">
                  <a:alpha val="100000"/>
                </a:schemeClr>
              </a:gs>
              <a:gs pos="100000">
                <a:schemeClr val="bg1">
                  <a:alpha val="100000"/>
                </a:schemeClr>
              </a:gs>
            </a:gsLst>
            <a:lin ang="5400000" scaled="1"/>
            <a:tileRect/>
          </a:gradFill>
        </p:spPr>
        <p:txBody>
          <a:bodyPr anchor="ctr"/>
          <a:p>
            <a:r>
              <a:rPr lang="zh-CN" altLang="en-US" sz="4000" b="1" i="1" u="sng">
                <a:solidFill>
                  <a:srgbClr val="9C0C32"/>
                </a:solidFill>
              </a:rPr>
              <a:t>文学常识</a:t>
            </a:r>
            <a:r>
              <a:rPr lang="zh-CN" altLang="en-US" sz="4000"/>
              <a:t>　</a:t>
            </a:r>
            <a:endParaRPr lang="zh-CN" altLang="en-US" sz="2400">
              <a:solidFill>
                <a:srgbClr val="0000CC"/>
              </a:solidFill>
            </a:endParaRPr>
          </a:p>
        </p:txBody>
      </p:sp>
      <p:sp>
        <p:nvSpPr>
          <p:cNvPr id="14339" name="文本占位符 14338"/>
          <p:cNvSpPr>
            <a:spLocks noGrp="1"/>
          </p:cNvSpPr>
          <p:nvPr>
            <p:ph type="body" idx="1"/>
          </p:nvPr>
        </p:nvSpPr>
        <p:spPr>
          <a:xfrm>
            <a:off x="0" y="1196975"/>
            <a:ext cx="9144000" cy="2449513"/>
          </a:xfrm>
        </p:spPr>
        <p:txBody>
          <a:bodyPr/>
          <a:p>
            <a:r>
              <a:rPr lang="zh-CN" altLang="en-US" dirty="0">
                <a:solidFill>
                  <a:srgbClr val="000000"/>
                </a:solidFill>
                <a:ea typeface="黑体" panose="02010609060101010101" pitchFamily="2" charset="-122"/>
              </a:rPr>
              <a:t>鲁迅，原名＿＿＿＿，字豫才，现代</a:t>
            </a:r>
            <a:r>
              <a:rPr lang="en-US" altLang="en-US" dirty="0">
                <a:solidFill>
                  <a:srgbClr val="000000"/>
                </a:solidFill>
                <a:ea typeface="黑体" panose="02010609060101010101" pitchFamily="2" charset="-122"/>
              </a:rPr>
              <a:t>_______</a:t>
            </a:r>
            <a:r>
              <a:rPr lang="zh-CN" altLang="en-US" dirty="0">
                <a:solidFill>
                  <a:srgbClr val="000000"/>
                </a:solidFill>
                <a:ea typeface="黑体" panose="02010609060101010101" pitchFamily="2" charset="-122"/>
              </a:rPr>
              <a:t>、＿＿＿、＿＿＿，中国文化革命的主将。作品有小说集</a:t>
            </a:r>
            <a:r>
              <a:rPr lang="en-US" altLang="en-US" dirty="0">
                <a:solidFill>
                  <a:srgbClr val="000000"/>
                </a:solidFill>
                <a:ea typeface="黑体" panose="02010609060101010101" pitchFamily="2" charset="-122"/>
              </a:rPr>
              <a:t>_____________</a:t>
            </a:r>
            <a:r>
              <a:rPr lang="zh-CN" altLang="en-US" dirty="0">
                <a:solidFill>
                  <a:srgbClr val="000000"/>
                </a:solidFill>
                <a:ea typeface="黑体" panose="02010609060101010101" pitchFamily="2" charset="-122"/>
              </a:rPr>
              <a:t>，散文集</a:t>
            </a:r>
            <a:r>
              <a:rPr lang="en-US" altLang="en-US" dirty="0">
                <a:solidFill>
                  <a:srgbClr val="000000"/>
                </a:solidFill>
                <a:ea typeface="黑体" panose="02010609060101010101" pitchFamily="2" charset="-122"/>
              </a:rPr>
              <a:t>__________</a:t>
            </a:r>
            <a:r>
              <a:rPr lang="zh-CN" altLang="en-US" dirty="0">
                <a:solidFill>
                  <a:srgbClr val="000000"/>
                </a:solidFill>
                <a:ea typeface="黑体" panose="02010609060101010101" pitchFamily="2" charset="-122"/>
              </a:rPr>
              <a:t>，散文诗集</a:t>
            </a:r>
            <a:r>
              <a:rPr lang="en-US" altLang="en-US" dirty="0">
                <a:solidFill>
                  <a:srgbClr val="000000"/>
                </a:solidFill>
                <a:ea typeface="黑体" panose="02010609060101010101" pitchFamily="2" charset="-122"/>
              </a:rPr>
              <a:t>________</a:t>
            </a:r>
            <a:r>
              <a:rPr lang="zh-CN" altLang="en-US" dirty="0">
                <a:solidFill>
                  <a:srgbClr val="000000"/>
                </a:solidFill>
                <a:ea typeface="黑体" panose="02010609060101010101" pitchFamily="2" charset="-122"/>
              </a:rPr>
              <a:t>。</a:t>
            </a:r>
            <a:endParaRPr lang="zh-CN" altLang="en-US" dirty="0">
              <a:solidFill>
                <a:srgbClr val="000000"/>
              </a:solidFill>
              <a:ea typeface="黑体" panose="02010609060101010101" pitchFamily="2" charset="-122"/>
            </a:endParaRPr>
          </a:p>
          <a:p>
            <a:endParaRPr lang="en-US" altLang="en-US" dirty="0">
              <a:solidFill>
                <a:srgbClr val="000000"/>
              </a:solidFill>
              <a:ea typeface="黑体" panose="02010609060101010101" pitchFamily="2" charset="-122"/>
            </a:endParaRPr>
          </a:p>
        </p:txBody>
      </p:sp>
      <p:sp>
        <p:nvSpPr>
          <p:cNvPr id="14340" name="文本框 14339"/>
          <p:cNvSpPr txBox="1"/>
          <p:nvPr/>
        </p:nvSpPr>
        <p:spPr>
          <a:xfrm>
            <a:off x="2554288" y="1125538"/>
            <a:ext cx="15128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0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周树人</a:t>
            </a:r>
            <a:endParaRPr lang="zh-CN" altLang="en-US" sz="2800" b="0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4341" name="文本框 14340"/>
          <p:cNvSpPr txBox="1"/>
          <p:nvPr/>
        </p:nvSpPr>
        <p:spPr>
          <a:xfrm>
            <a:off x="7019925" y="1196975"/>
            <a:ext cx="13684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文学家</a:t>
            </a:r>
            <a:endParaRPr lang="zh-CN" altLang="en-US" sz="2800" dirty="0">
              <a:solidFill>
                <a:srgbClr val="FF33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4342" name="文本框 14341"/>
          <p:cNvSpPr txBox="1"/>
          <p:nvPr/>
        </p:nvSpPr>
        <p:spPr>
          <a:xfrm>
            <a:off x="395288" y="1701800"/>
            <a:ext cx="13684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思想家</a:t>
            </a:r>
            <a:endParaRPr lang="zh-CN" altLang="en-US" sz="2800" dirty="0">
              <a:solidFill>
                <a:srgbClr val="FF33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4343" name="文本框 14342"/>
          <p:cNvSpPr txBox="1"/>
          <p:nvPr/>
        </p:nvSpPr>
        <p:spPr>
          <a:xfrm>
            <a:off x="2051050" y="1701800"/>
            <a:ext cx="13684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革命家</a:t>
            </a:r>
            <a:endParaRPr lang="zh-CN" altLang="en-US" sz="2800" dirty="0">
              <a:solidFill>
                <a:srgbClr val="FF33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4344" name="文本框 14343"/>
          <p:cNvSpPr txBox="1"/>
          <p:nvPr/>
        </p:nvSpPr>
        <p:spPr>
          <a:xfrm>
            <a:off x="1476375" y="2205038"/>
            <a:ext cx="32400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《</a:t>
            </a:r>
            <a:r>
              <a:rPr lang="zh-CN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呐喊</a:t>
            </a:r>
            <a:r>
              <a:rPr lang="en-US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》《</a:t>
            </a:r>
            <a:r>
              <a:rPr lang="zh-CN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彷徨</a:t>
            </a:r>
            <a:r>
              <a:rPr lang="en-US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》</a:t>
            </a:r>
            <a:endParaRPr lang="en-US" altLang="en-US" sz="2800" dirty="0">
              <a:solidFill>
                <a:srgbClr val="FF33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4345" name="文本框 14344"/>
          <p:cNvSpPr txBox="1"/>
          <p:nvPr/>
        </p:nvSpPr>
        <p:spPr>
          <a:xfrm>
            <a:off x="6227763" y="2133600"/>
            <a:ext cx="23749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《</a:t>
            </a:r>
            <a:r>
              <a:rPr lang="zh-CN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朝花夕拾</a:t>
            </a:r>
            <a:r>
              <a:rPr lang="en-US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》</a:t>
            </a:r>
            <a:endParaRPr lang="en-US" altLang="en-US" sz="2800" dirty="0">
              <a:solidFill>
                <a:srgbClr val="FF33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4346" name="文本框 14345"/>
          <p:cNvSpPr txBox="1"/>
          <p:nvPr/>
        </p:nvSpPr>
        <p:spPr>
          <a:xfrm>
            <a:off x="1835150" y="2709863"/>
            <a:ext cx="20891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《</a:t>
            </a:r>
            <a:r>
              <a:rPr lang="zh-CN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野草</a:t>
            </a:r>
            <a:r>
              <a:rPr lang="en-US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》</a:t>
            </a:r>
            <a:endParaRPr lang="en-US" altLang="en-US" sz="2800" dirty="0">
              <a:solidFill>
                <a:srgbClr val="FF33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4347" name="矩形 14346"/>
          <p:cNvSpPr/>
          <p:nvPr/>
        </p:nvSpPr>
        <p:spPr>
          <a:xfrm>
            <a:off x="250825" y="3502025"/>
            <a:ext cx="8569325" cy="23749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buNone/>
            </a:pPr>
            <a:r>
              <a:rPr lang="en-US" altLang="zh-CN" b="1">
                <a:solidFill>
                  <a:srgbClr val="0000CC"/>
                </a:solidFill>
                <a:ea typeface="华文新魏" panose="02010800040101010101" pitchFamily="2" charset="-122"/>
              </a:rPr>
              <a:t>     </a:t>
            </a:r>
            <a:r>
              <a:rPr lang="zh-CN" altLang="en-US" b="1">
                <a:solidFill>
                  <a:srgbClr val="0000CC"/>
                </a:solidFill>
                <a:ea typeface="华文新魏" panose="02010800040101010101" pitchFamily="2" charset="-122"/>
              </a:rPr>
              <a:t>一副由美国作家斯诺与剧作家姚克合写的悼念鲁迅的挽联，上联有两字缺漏，请根据下联补全上联内容</a:t>
            </a:r>
            <a:endParaRPr lang="zh-CN" altLang="en-US" b="1">
              <a:solidFill>
                <a:srgbClr val="0000CC"/>
              </a:solidFill>
              <a:latin typeface="黑体" panose="02010609060101010101" pitchFamily="2" charset="-122"/>
              <a:ea typeface="华文新魏" panose="02010800040101010101" pitchFamily="2" charset="-122"/>
            </a:endParaRPr>
          </a:p>
          <a:p>
            <a:pPr lvl="0"/>
            <a:r>
              <a:rPr lang="zh-CN" altLang="en-US" sz="28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译著尚未成功，惊闻陨星，中国何人领</a:t>
            </a:r>
            <a:r>
              <a:rPr lang="en-US" altLang="zh-CN" sz="28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   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 </a:t>
            </a:r>
            <a:r>
              <a:rPr lang="en-US" altLang="zh-CN" sz="2800" b="1" u="sng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   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/>
            <a:r>
              <a:rPr lang="zh-CN" altLang="en-US" sz="28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先生已经作古，痛忆旧雨，文坛从此感      。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348" name="文本框 14347"/>
          <p:cNvSpPr txBox="1"/>
          <p:nvPr/>
        </p:nvSpPr>
        <p:spPr>
          <a:xfrm>
            <a:off x="6588125" y="4870450"/>
            <a:ext cx="1511300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0" dirty="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呐喊</a:t>
            </a:r>
            <a:endParaRPr lang="zh-CN" altLang="en-US" sz="3200" b="0" dirty="0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4349" name="文本框 14348"/>
          <p:cNvSpPr txBox="1"/>
          <p:nvPr/>
        </p:nvSpPr>
        <p:spPr>
          <a:xfrm>
            <a:off x="6804025" y="5445125"/>
            <a:ext cx="10191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solidFill>
                  <a:srgbClr val="3333CC"/>
                </a:solidFill>
                <a:latin typeface="Arial" panose="020B0604020202020204" pitchFamily="34" charset="0"/>
              </a:rPr>
              <a:t>彷徨</a:t>
            </a:r>
            <a:endParaRPr lang="zh-CN" altLang="en-US" sz="3200" dirty="0">
              <a:solidFill>
                <a:srgbClr val="3333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0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14339">
                                            <p:txEl>
                                              <p:charRg st="0" end="9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" fill="hold"/>
                                        <p:tgtEl>
                                          <p:spTgt spid="1434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9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6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2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10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  <p:bldP spid="14340" grpId="0"/>
      <p:bldP spid="14341" grpId="0"/>
      <p:bldP spid="14342" grpId="0"/>
      <p:bldP spid="14343" grpId="0"/>
      <p:bldP spid="14344" grpId="0"/>
      <p:bldP spid="14345" grpId="0"/>
      <p:bldP spid="14346" grpId="0"/>
      <p:bldP spid="14347" grpId="0"/>
      <p:bldP spid="14348" grpId="0"/>
      <p:bldP spid="14349" grpId="0" bldLvl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640"/>
            <a:ext cx="2266950" cy="720725"/>
          </a:xfrm>
          <a:gradFill rotWithShape="1">
            <a:gsLst>
              <a:gs pos="0">
                <a:schemeClr val="bg1"/>
              </a:gs>
              <a:gs pos="50000">
                <a:schemeClr val="tx2"/>
              </a:gs>
              <a:gs pos="100000">
                <a:schemeClr val="bg1"/>
              </a:gs>
            </a:gsLst>
            <a:lin ang="5400000" scaled="1"/>
          </a:gradFill>
        </p:spPr>
        <p:txBody>
          <a:bodyPr/>
          <a:lstStyle/>
          <a:p>
            <a:r>
              <a:rPr lang="zh-CN" altLang="en-US" sz="4000" b="1" i="1" u="sng" dirty="0">
                <a:solidFill>
                  <a:srgbClr val="9C0C32"/>
                </a:solidFill>
              </a:rPr>
              <a:t>文学常识</a:t>
            </a:r>
            <a:r>
              <a:rPr lang="zh-CN" altLang="en-US" sz="4000" dirty="0"/>
              <a:t>　</a:t>
            </a:r>
            <a:endParaRPr lang="zh-CN" altLang="en-US" sz="2400" dirty="0">
              <a:solidFill>
                <a:srgbClr val="0000CC"/>
              </a:solidFill>
            </a:endParaRPr>
          </a:p>
        </p:txBody>
      </p:sp>
      <p:sp>
        <p:nvSpPr>
          <p:cNvPr id="40972" name="Rectangle 12"/>
          <p:cNvSpPr>
            <a:spLocks noChangeArrowheads="1"/>
          </p:cNvSpPr>
          <p:nvPr/>
        </p:nvSpPr>
        <p:spPr bwMode="auto">
          <a:xfrm>
            <a:off x="0" y="1124744"/>
            <a:ext cx="8964488" cy="23764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altLang="zh-CN" sz="3200" b="1" dirty="0">
                <a:solidFill>
                  <a:srgbClr val="0000CC"/>
                </a:solidFill>
                <a:ea typeface="华文新魏" panose="02010800040101010101" pitchFamily="2" charset="-122"/>
              </a:rPr>
              <a:t>     </a:t>
            </a:r>
            <a:r>
              <a:rPr 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《孔乙己》是鲁迅继《狂人日记》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之后所写的第二篇白话小说，最初发表在</a:t>
            </a:r>
            <a:r>
              <a:rPr 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1919年4月15日出版的《新青年》上，后收入</a:t>
            </a:r>
            <a:r>
              <a:rPr lang="zh-CN" sz="3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小说集《呐喊》</a:t>
            </a:r>
            <a:r>
              <a:rPr 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也是他</a:t>
            </a:r>
            <a:r>
              <a:rPr lang="zh-CN" altLang="en-US" sz="3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继</a:t>
            </a:r>
            <a:r>
              <a:rPr lang="en-US" altLang="zh-CN" sz="3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3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狂人日记</a:t>
            </a:r>
            <a:r>
              <a:rPr lang="en-US" altLang="zh-CN" sz="3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3200" dirty="0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之后的又一篇讨伐封建制度和封建文化的战斗檄文。</a:t>
            </a:r>
            <a:r>
              <a:rPr 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鲁迅曾说，这篇小说是</a:t>
            </a:r>
            <a:r>
              <a:rPr lang="zh-CN" sz="3200" dirty="0">
                <a:latin typeface="Arial" panose="020B0604020202020204"/>
                <a:ea typeface="黑体" panose="02010609060101010101" pitchFamily="2" charset="-122"/>
              </a:rPr>
              <a:t>“</a:t>
            </a:r>
            <a:r>
              <a:rPr 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描写社会对于苦人的凉薄</a:t>
            </a:r>
            <a:r>
              <a:rPr lang="zh-CN" sz="3200" dirty="0">
                <a:latin typeface="Arial" panose="020B0604020202020204"/>
                <a:ea typeface="黑体" panose="02010609060101010101" pitchFamily="2" charset="-122"/>
              </a:rPr>
              <a:t>”</a:t>
            </a:r>
            <a:r>
              <a:rPr 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342900" indent="-342900">
              <a:spcBef>
                <a:spcPct val="20000"/>
              </a:spcBef>
            </a:pPr>
            <a:endParaRPr lang="zh-CN" altLang="en-US" sz="28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251520" y="4293096"/>
            <a:ext cx="8686800" cy="1920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ea typeface="华文行楷" panose="02010800040101010101" pitchFamily="2" charset="-122"/>
              </a:rPr>
              <a:t>      </a:t>
            </a:r>
            <a:r>
              <a:rPr lang="zh-CN" altLang="en-US" sz="4000" b="1" dirty="0">
                <a:ea typeface="华文行楷" panose="02010800040101010101" pitchFamily="2" charset="-122"/>
              </a:rPr>
              <a:t>据鲁迅先生的朋友孙伏园回忆，鲁迅先生自己也说过，在他创作的短篇小说中，他最喜欢</a:t>
            </a:r>
            <a:r>
              <a:rPr lang="en-US" altLang="zh-CN" sz="4000" b="1" dirty="0">
                <a:solidFill>
                  <a:srgbClr val="FF0066"/>
                </a:solidFill>
                <a:ea typeface="华文行楷" panose="02010800040101010101" pitchFamily="2" charset="-122"/>
              </a:rPr>
              <a:t>《</a:t>
            </a:r>
            <a:r>
              <a:rPr lang="zh-CN" altLang="en-US" sz="4000" b="1" dirty="0">
                <a:solidFill>
                  <a:srgbClr val="FF0066"/>
                </a:solidFill>
                <a:ea typeface="华文行楷" panose="02010800040101010101" pitchFamily="2" charset="-122"/>
              </a:rPr>
              <a:t>孔乙己</a:t>
            </a:r>
            <a:r>
              <a:rPr lang="en-US" altLang="zh-CN" sz="4000" b="1" dirty="0">
                <a:solidFill>
                  <a:srgbClr val="FF0066"/>
                </a:solidFill>
                <a:ea typeface="华文行楷" panose="02010800040101010101" pitchFamily="2" charset="-122"/>
              </a:rPr>
              <a:t>》</a:t>
            </a:r>
            <a:r>
              <a:rPr lang="zh-CN" altLang="en-US" sz="4000" b="1" dirty="0">
                <a:ea typeface="华文行楷" panose="02010800040101010101" pitchFamily="2" charset="-122"/>
              </a:rPr>
              <a:t>。</a:t>
            </a:r>
            <a:r>
              <a:rPr lang="zh-CN" altLang="en-US" b="1" dirty="0"/>
              <a:t> </a:t>
            </a:r>
            <a:endParaRPr lang="zh-CN" altLang="en-US" b="1" dirty="0"/>
          </a:p>
        </p:txBody>
      </p:sp>
      <p:sp>
        <p:nvSpPr>
          <p:cNvPr id="14" name="云形标注 13"/>
          <p:cNvSpPr/>
          <p:nvPr/>
        </p:nvSpPr>
        <p:spPr bwMode="auto">
          <a:xfrm>
            <a:off x="4283968" y="0"/>
            <a:ext cx="4536504" cy="2232248"/>
          </a:xfrm>
          <a:prstGeom prst="cloudCallout">
            <a:avLst>
              <a:gd name="adj1" fmla="val -54847"/>
              <a:gd name="adj2" fmla="val 95143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8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华文行楷" panose="02010800040101010101" pitchFamily="2" charset="-122"/>
                <a:ea typeface="华文行楷" panose="02010800040101010101" pitchFamily="2" charset="-122"/>
              </a:rPr>
              <a:t>鲁迅在</a:t>
            </a:r>
            <a:endParaRPr kumimoji="0" lang="en-US" altLang="zh-CN" sz="48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8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华文行楷" panose="02010800040101010101" pitchFamily="2" charset="-122"/>
                <a:ea typeface="华文行楷" panose="02010800040101010101" pitchFamily="2" charset="-122"/>
              </a:rPr>
              <a:t>呐喊什么？</a:t>
            </a:r>
            <a:endParaRPr kumimoji="0" lang="zh-CN" altLang="en-US" sz="48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2" grpId="0"/>
      <p:bldP spid="12" grpId="0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533400" y="914400"/>
            <a:ext cx="8305800" cy="550799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br>
              <a:rPr kumimoji="1" lang="en-US" altLang="zh-CN" sz="3200" b="1" dirty="0">
                <a:latin typeface="Times New Roman" panose="02020603050405020304" pitchFamily="18" charset="0"/>
              </a:rPr>
            </a:br>
            <a:r>
              <a:rPr kumimoji="1" lang="zh-CN" altLang="en-US" sz="3200" b="1" dirty="0">
                <a:latin typeface="Times New Roman" panose="02020603050405020304" pitchFamily="18" charset="0"/>
              </a:rPr>
              <a:t>读准下面红色字的音。</a:t>
            </a:r>
            <a:br>
              <a:rPr kumimoji="1" lang="zh-CN" altLang="en-US" sz="3200" b="1" dirty="0">
                <a:latin typeface="Times New Roman" panose="02020603050405020304" pitchFamily="18" charset="0"/>
              </a:rPr>
            </a:b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颓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唐（       ）     附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和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        )    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分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辩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   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）   </a:t>
            </a:r>
            <a:endParaRPr kumimoji="1" lang="zh-CN" altLang="en-US" sz="3200" b="1" dirty="0">
              <a:latin typeface="Times New Roman" panose="02020603050405020304" pitchFamily="18" charset="0"/>
            </a:endParaRPr>
          </a:p>
          <a:p>
            <a:r>
              <a:rPr kumimoji="1" lang="zh-CN" altLang="en-US" sz="3200" b="1" dirty="0">
                <a:latin typeface="Times New Roman" panose="02020603050405020304" pitchFamily="18" charset="0"/>
              </a:rPr>
              <a:t>不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屑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置辩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   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）咸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亨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酒店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    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）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砚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    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）         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荤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菜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        )         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羼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水（         ）    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拭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（        ）          </a:t>
            </a:r>
            <a:endParaRPr kumimoji="1" lang="zh-CN" altLang="en-US" sz="3200" b="1" dirty="0">
              <a:latin typeface="Times New Roman" panose="02020603050405020304" pitchFamily="18" charset="0"/>
            </a:endParaRPr>
          </a:p>
          <a:p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蘸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     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）         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惋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惜（       ）    阔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绰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     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）</a:t>
            </a:r>
            <a:br>
              <a:rPr kumimoji="1" lang="zh-CN" altLang="en-US" sz="3200" b="1" dirty="0">
                <a:latin typeface="Times New Roman" panose="02020603050405020304" pitchFamily="18" charset="0"/>
              </a:rPr>
            </a:b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舀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水（         ）   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涨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红（           ）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 </a:t>
            </a:r>
            <a:endParaRPr kumimoji="1" lang="en-US" altLang="zh-CN" sz="3200" b="1" dirty="0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哄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笑（         ）    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间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或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       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）</a:t>
            </a:r>
            <a:endParaRPr kumimoji="1" lang="zh-CN" altLang="en-US" sz="3200" b="1" dirty="0">
              <a:latin typeface="Times New Roman" panose="02020603050405020304" pitchFamily="18" charset="0"/>
            </a:endParaRPr>
          </a:p>
          <a:p>
            <a:r>
              <a:rPr kumimoji="1" lang="zh-CN" altLang="en-US" sz="3200" b="1" dirty="0">
                <a:latin typeface="Times New Roman" panose="02020603050405020304" pitchFamily="18" charset="0"/>
              </a:rPr>
              <a:t>打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折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了腿（       ）      门</a:t>
            </a:r>
            <a:r>
              <a:rPr kumimoji="1"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槛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（         ）</a:t>
            </a:r>
            <a:br>
              <a:rPr kumimoji="1" lang="zh-CN" altLang="en-US" sz="3200" b="1" dirty="0">
                <a:latin typeface="Times New Roman" panose="02020603050405020304" pitchFamily="18" charset="0"/>
              </a:rPr>
            </a:br>
            <a:endParaRPr kumimoji="1" lang="zh-CN" altLang="en-US" sz="3200" b="1" dirty="0">
              <a:latin typeface="Times New Roman" panose="02020603050405020304" pitchFamily="18" charset="0"/>
            </a:endParaRPr>
          </a:p>
          <a:p>
            <a:pPr eaLnBrk="0" hangingPunct="0"/>
            <a:endParaRPr kumimoji="1" lang="en-US" altLang="zh-CN" sz="3200" b="1" dirty="0">
              <a:latin typeface="Times New Roman" panose="02020603050405020304" pitchFamily="18" charset="0"/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752600" y="1905000"/>
            <a:ext cx="8382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tuí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4495800" y="1905000"/>
            <a:ext cx="12192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hè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7162800" y="1905000"/>
            <a:ext cx="11430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biàn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2362200" y="2362200"/>
            <a:ext cx="9144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xiè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5334000" y="2362200"/>
            <a:ext cx="10668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hēng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7239000" y="2438400"/>
            <a:ext cx="12192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yàn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1676400" y="2819400"/>
            <a:ext cx="9144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hūn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4648200" y="2819400"/>
            <a:ext cx="10668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 dirty="0" err="1">
                <a:solidFill>
                  <a:schemeClr val="accent2"/>
                </a:solidFill>
                <a:latin typeface="Times New Roman" panose="02020603050405020304" pitchFamily="18" charset="0"/>
              </a:rPr>
              <a:t>chàn</a:t>
            </a:r>
            <a:endParaRPr kumimoji="1" lang="en-US" altLang="zh-CN" sz="32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7239000" y="2895600"/>
            <a:ext cx="9144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shì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1143000" y="3352800"/>
            <a:ext cx="16764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zhàn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4" name="Text Box 14"/>
          <p:cNvSpPr txBox="1">
            <a:spLocks noChangeArrowheads="1"/>
          </p:cNvSpPr>
          <p:nvPr/>
        </p:nvSpPr>
        <p:spPr bwMode="auto">
          <a:xfrm>
            <a:off x="4572000" y="3352800"/>
            <a:ext cx="11430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wǎn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7162800" y="3352800"/>
            <a:ext cx="12954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chuò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6" name="Text Box 16"/>
          <p:cNvSpPr txBox="1">
            <a:spLocks noChangeArrowheads="1"/>
          </p:cNvSpPr>
          <p:nvPr/>
        </p:nvSpPr>
        <p:spPr bwMode="auto">
          <a:xfrm>
            <a:off x="1752600" y="3810000"/>
            <a:ext cx="9144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yǎo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7" name="Text Box 17"/>
          <p:cNvSpPr txBox="1">
            <a:spLocks noChangeArrowheads="1"/>
          </p:cNvSpPr>
          <p:nvPr/>
        </p:nvSpPr>
        <p:spPr bwMode="auto">
          <a:xfrm>
            <a:off x="4572000" y="3810000"/>
            <a:ext cx="13716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zhàng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9" name="Text Box 19"/>
          <p:cNvSpPr txBox="1">
            <a:spLocks noChangeArrowheads="1"/>
          </p:cNvSpPr>
          <p:nvPr/>
        </p:nvSpPr>
        <p:spPr bwMode="auto">
          <a:xfrm>
            <a:off x="1752600" y="4343400"/>
            <a:ext cx="11430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hōng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0" name="Text Box 20"/>
          <p:cNvSpPr txBox="1">
            <a:spLocks noChangeArrowheads="1"/>
          </p:cNvSpPr>
          <p:nvPr/>
        </p:nvSpPr>
        <p:spPr bwMode="auto">
          <a:xfrm>
            <a:off x="4572000" y="4343400"/>
            <a:ext cx="9906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jiàn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2" name="Text Box 22"/>
          <p:cNvSpPr txBox="1">
            <a:spLocks noChangeArrowheads="1"/>
          </p:cNvSpPr>
          <p:nvPr/>
        </p:nvSpPr>
        <p:spPr bwMode="auto">
          <a:xfrm>
            <a:off x="2667000" y="4800600"/>
            <a:ext cx="8382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shé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3" name="Text Box 23"/>
          <p:cNvSpPr txBox="1">
            <a:spLocks noChangeArrowheads="1"/>
          </p:cNvSpPr>
          <p:nvPr/>
        </p:nvSpPr>
        <p:spPr bwMode="auto">
          <a:xfrm flipH="1">
            <a:off x="5638800" y="4800600"/>
            <a:ext cx="1042670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</a:rPr>
              <a:t>kǎn</a:t>
            </a:r>
            <a:endParaRPr kumimoji="1" lang="en-US" altLang="zh-CN" sz="32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1" name="Rectangle 24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l" eaLnBrk="1" hangingPunct="1"/>
            <a:r>
              <a:rPr lang="zh-CN" altLang="en-US" b="1" dirty="0"/>
              <a:t>当堂掌握：字词</a:t>
            </a:r>
            <a:endParaRPr lang="zh-CN" altLang="en-US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utoUpdateAnimBg="0"/>
      <p:bldP spid="10245" grpId="0" autoUpdateAnimBg="0"/>
      <p:bldP spid="10246" grpId="0" autoUpdateAnimBg="0"/>
      <p:bldP spid="10247" grpId="0" autoUpdateAnimBg="0"/>
      <p:bldP spid="10248" grpId="0" autoUpdateAnimBg="0"/>
      <p:bldP spid="10249" grpId="0" autoUpdateAnimBg="0"/>
      <p:bldP spid="10250" grpId="0" autoUpdateAnimBg="0"/>
      <p:bldP spid="10251" grpId="0" autoUpdateAnimBg="0"/>
      <p:bldP spid="10252" grpId="0" autoUpdateAnimBg="0"/>
      <p:bldP spid="10253" grpId="0" autoUpdateAnimBg="0"/>
      <p:bldP spid="10254" grpId="0" autoUpdateAnimBg="0"/>
      <p:bldP spid="10255" grpId="0" autoUpdateAnimBg="0"/>
      <p:bldP spid="10256" grpId="0" autoUpdateAnimBg="0"/>
      <p:bldP spid="10257" grpId="0" autoUpdateAnimBg="0"/>
      <p:bldP spid="10259" grpId="0" autoUpdateAnimBg="0"/>
      <p:bldP spid="10260" grpId="0" autoUpdateAnimBg="0"/>
      <p:bldP spid="10262" grpId="0" autoUpdateAnimBg="0"/>
      <p:bldP spid="10263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55568" y="764704"/>
            <a:ext cx="3888432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latin typeface="华文行楷" panose="02010800040101010101" pitchFamily="2" charset="-122"/>
                <a:ea typeface="华文行楷" panose="02010800040101010101" pitchFamily="2" charset="-122"/>
              </a:rPr>
              <a:t>阅读课文，把握文章结构。</a:t>
            </a:r>
            <a:endParaRPr lang="zh-CN" altLang="en-US" sz="60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3" name="Picture 2" descr="孔乙己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92430" y="0"/>
            <a:ext cx="448183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矩形 22529"/>
          <p:cNvSpPr/>
          <p:nvPr/>
        </p:nvSpPr>
        <p:spPr>
          <a:xfrm>
            <a:off x="2266950" y="1412875"/>
            <a:ext cx="5834063" cy="10388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zh-CN" altLang="en-US" sz="2800" dirty="0">
                <a:solidFill>
                  <a:srgbClr val="180000"/>
                </a:solidFill>
                <a:latin typeface="宋体" panose="02010600030101010101" pitchFamily="2" charset="-122"/>
              </a:rPr>
              <a:t>   第一部分（1－ 3）</a:t>
            </a:r>
            <a:r>
              <a:rPr lang="zh-CN" altLang="en-US" sz="2800" dirty="0">
                <a:solidFill>
                  <a:srgbClr val="18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交代故事的时代背景和典型环境。</a:t>
            </a:r>
            <a:endParaRPr lang="zh-CN" altLang="en-US" sz="2800" dirty="0">
              <a:solidFill>
                <a:srgbClr val="18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1" name="矩形 22530"/>
          <p:cNvSpPr/>
          <p:nvPr/>
        </p:nvSpPr>
        <p:spPr>
          <a:xfrm>
            <a:off x="2268538" y="2419350"/>
            <a:ext cx="6335712" cy="1030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zh-CN" altLang="en-US" sz="2800" dirty="0">
                <a:solidFill>
                  <a:srgbClr val="180000"/>
                </a:solidFill>
                <a:latin typeface="宋体" panose="02010600030101010101" pitchFamily="2" charset="-122"/>
              </a:rPr>
              <a:t>   第二部分（4－13）写孔乙己的</a:t>
            </a:r>
            <a:endParaRPr lang="zh-CN" altLang="en-US" sz="2800" dirty="0">
              <a:solidFill>
                <a:srgbClr val="180000"/>
              </a:solidFill>
              <a:latin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 dirty="0">
                <a:solidFill>
                  <a:srgbClr val="180000"/>
                </a:solidFill>
                <a:latin typeface="宋体" panose="02010600030101010101" pitchFamily="2" charset="-122"/>
              </a:rPr>
              <a:t>悲惨遭遇。 </a:t>
            </a:r>
            <a:endParaRPr lang="zh-CN" altLang="en-US" sz="2800" dirty="0">
              <a:solidFill>
                <a:srgbClr val="180000"/>
              </a:solidFill>
              <a:latin typeface="宋体" panose="02010600030101010101" pitchFamily="2" charset="-122"/>
            </a:endParaRPr>
          </a:p>
        </p:txBody>
      </p:sp>
      <p:sp>
        <p:nvSpPr>
          <p:cNvPr id="22532" name="矩形 22531"/>
          <p:cNvSpPr/>
          <p:nvPr/>
        </p:nvSpPr>
        <p:spPr>
          <a:xfrm>
            <a:off x="2700338" y="3419475"/>
            <a:ext cx="5616575" cy="944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993300"/>
                </a:solidFill>
                <a:latin typeface="宋体" panose="02010600030101010101" pitchFamily="2" charset="-122"/>
                <a:ea typeface="楷体_GB2312" pitchFamily="49" charset="-122"/>
              </a:rPr>
              <a:t>第一层（</a:t>
            </a:r>
            <a:r>
              <a:rPr lang="zh-CN" altLang="en-US" sz="2800" dirty="0">
                <a:solidFill>
                  <a:srgbClr val="993300"/>
                </a:solidFill>
                <a:latin typeface="Arial" panose="020B0604020202020204" pitchFamily="34" charset="0"/>
                <a:ea typeface="楷体_GB2312" pitchFamily="49" charset="-122"/>
              </a:rPr>
              <a:t>4</a:t>
            </a:r>
            <a:r>
              <a:rPr lang="zh-CN" altLang="en-US" sz="2800" dirty="0">
                <a:solidFill>
                  <a:srgbClr val="993300"/>
                </a:solidFill>
                <a:latin typeface="宋体" panose="02010600030101010101" pitchFamily="2" charset="-122"/>
                <a:ea typeface="楷体_GB2312" pitchFamily="49" charset="-122"/>
              </a:rPr>
              <a:t>－</a:t>
            </a:r>
            <a:r>
              <a:rPr lang="zh-CN" altLang="en-US" sz="2800" dirty="0">
                <a:solidFill>
                  <a:srgbClr val="993300"/>
                </a:solidFill>
                <a:latin typeface="Arial" panose="020B0604020202020204" pitchFamily="34" charset="0"/>
                <a:ea typeface="楷体_GB2312" pitchFamily="49" charset="-122"/>
              </a:rPr>
              <a:t>9</a:t>
            </a:r>
            <a:r>
              <a:rPr lang="zh-CN" altLang="en-US" sz="2800" dirty="0">
                <a:solidFill>
                  <a:srgbClr val="993300"/>
                </a:solidFill>
                <a:latin typeface="宋体" panose="02010600030101010101" pitchFamily="2" charset="-122"/>
                <a:ea typeface="楷体_GB2312" pitchFamily="49" charset="-122"/>
              </a:rPr>
              <a:t>）</a:t>
            </a:r>
            <a:r>
              <a:rPr lang="zh-CN" altLang="en-US" sz="2800" dirty="0">
                <a:solidFill>
                  <a:srgbClr val="993300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交代孔乙己的</a:t>
            </a:r>
            <a:endParaRPr lang="zh-CN" altLang="en-US" sz="2800" dirty="0">
              <a:solidFill>
                <a:srgbClr val="993300"/>
              </a:solidFill>
              <a:latin typeface="Arial" panose="020B0604020202020204" pitchFamily="34" charset="0"/>
              <a:sym typeface="宋体" panose="02010600030101010101" pitchFamily="2" charset="-122"/>
            </a:endParaRPr>
          </a:p>
          <a:p>
            <a:r>
              <a:rPr lang="zh-CN" altLang="en-US" sz="2800" dirty="0">
                <a:solidFill>
                  <a:srgbClr val="993300"/>
                </a:solidFill>
                <a:latin typeface="Arial" panose="020B0604020202020204" pitchFamily="34" charset="0"/>
                <a:sym typeface="宋体" panose="02010600030101010101" pitchFamily="2" charset="-122"/>
              </a:rPr>
              <a:t>经历和性格。</a:t>
            </a:r>
            <a:endParaRPr lang="zh-CN" altLang="en-US" sz="2800" dirty="0">
              <a:solidFill>
                <a:srgbClr val="993300"/>
              </a:solidFill>
              <a:latin typeface="Arial" panose="020B0604020202020204" pitchFamily="34" charset="0"/>
              <a:sym typeface="宋体" panose="02010600030101010101" pitchFamily="2" charset="-122"/>
            </a:endParaRPr>
          </a:p>
        </p:txBody>
      </p:sp>
      <p:sp>
        <p:nvSpPr>
          <p:cNvPr id="22533" name="矩形 22532"/>
          <p:cNvSpPr/>
          <p:nvPr/>
        </p:nvSpPr>
        <p:spPr>
          <a:xfrm>
            <a:off x="2700338" y="4427538"/>
            <a:ext cx="5618162" cy="9445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993300"/>
                </a:solidFill>
                <a:latin typeface="宋体" panose="02010600030101010101" pitchFamily="2" charset="-122"/>
                <a:ea typeface="楷体_GB2312" pitchFamily="49" charset="-122"/>
              </a:rPr>
              <a:t>第二层（</a:t>
            </a:r>
            <a:r>
              <a:rPr lang="en-US" altLang="x-none" sz="2800" dirty="0">
                <a:solidFill>
                  <a:srgbClr val="993300"/>
                </a:solidFill>
                <a:latin typeface="Arial" panose="020B0604020202020204" pitchFamily="34" charset="0"/>
                <a:ea typeface="楷体_GB2312" pitchFamily="49" charset="-122"/>
              </a:rPr>
              <a:t>10</a:t>
            </a:r>
            <a:r>
              <a:rPr lang="zh-CN" altLang="en-US" sz="2800" dirty="0">
                <a:solidFill>
                  <a:srgbClr val="993300"/>
                </a:solidFill>
                <a:latin typeface="宋体" panose="02010600030101010101" pitchFamily="2" charset="-122"/>
                <a:ea typeface="楷体_GB2312" pitchFamily="49" charset="-122"/>
              </a:rPr>
              <a:t>－</a:t>
            </a:r>
            <a:r>
              <a:rPr lang="en-US" altLang="x-none" sz="2800" dirty="0">
                <a:solidFill>
                  <a:srgbClr val="993300"/>
                </a:solidFill>
                <a:latin typeface="Arial" panose="020B0604020202020204" pitchFamily="34" charset="0"/>
                <a:ea typeface="楷体_GB2312" pitchFamily="49" charset="-122"/>
              </a:rPr>
              <a:t>11</a:t>
            </a:r>
            <a:r>
              <a:rPr lang="zh-CN" altLang="en-US" sz="2800" dirty="0">
                <a:solidFill>
                  <a:srgbClr val="993300"/>
                </a:solidFill>
                <a:latin typeface="宋体" panose="02010600030101010101" pitchFamily="2" charset="-122"/>
                <a:ea typeface="楷体_GB2312" pitchFamily="49" charset="-122"/>
              </a:rPr>
              <a:t>）孔乙己最后</a:t>
            </a:r>
            <a:endParaRPr lang="zh-CN" altLang="en-US" sz="2800" dirty="0">
              <a:solidFill>
                <a:srgbClr val="993300"/>
              </a:solidFill>
              <a:latin typeface="宋体" panose="02010600030101010101" pitchFamily="2" charset="-122"/>
              <a:ea typeface="楷体_GB2312" pitchFamily="49" charset="-122"/>
            </a:endParaRPr>
          </a:p>
          <a:p>
            <a:r>
              <a:rPr lang="zh-CN" altLang="en-US" sz="2800" dirty="0">
                <a:solidFill>
                  <a:srgbClr val="993300"/>
                </a:solidFill>
                <a:latin typeface="宋体" panose="02010600030101010101" pitchFamily="2" charset="-122"/>
                <a:ea typeface="楷体_GB2312" pitchFamily="49" charset="-122"/>
              </a:rPr>
              <a:t>一次到酒店喝酒。</a:t>
            </a:r>
            <a:endParaRPr lang="zh-CN" altLang="en-US" sz="2800" dirty="0">
              <a:solidFill>
                <a:srgbClr val="9933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2534" name="矩形 22533"/>
          <p:cNvSpPr/>
          <p:nvPr/>
        </p:nvSpPr>
        <p:spPr>
          <a:xfrm>
            <a:off x="2700338" y="5362575"/>
            <a:ext cx="5618162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993300"/>
                </a:solidFill>
                <a:latin typeface="宋体" panose="02010600030101010101" pitchFamily="2" charset="-122"/>
                <a:ea typeface="楷体_GB2312" pitchFamily="49" charset="-122"/>
              </a:rPr>
              <a:t>第三层（</a:t>
            </a:r>
            <a:r>
              <a:rPr lang="en-US" altLang="x-none" sz="2800" dirty="0">
                <a:solidFill>
                  <a:srgbClr val="993300"/>
                </a:solidFill>
                <a:latin typeface="Arial" panose="020B0604020202020204" pitchFamily="34" charset="0"/>
                <a:ea typeface="楷体_GB2312" pitchFamily="49" charset="-122"/>
              </a:rPr>
              <a:t>12</a:t>
            </a:r>
            <a:r>
              <a:rPr lang="zh-CN" altLang="en-US" sz="2800" dirty="0">
                <a:solidFill>
                  <a:srgbClr val="993300"/>
                </a:solidFill>
                <a:latin typeface="宋体" panose="02010600030101010101" pitchFamily="2" charset="-122"/>
                <a:ea typeface="楷体_GB2312" pitchFamily="49" charset="-122"/>
              </a:rPr>
              <a:t>－</a:t>
            </a:r>
            <a:r>
              <a:rPr lang="en-US" altLang="x-none" sz="2800" dirty="0">
                <a:solidFill>
                  <a:srgbClr val="993300"/>
                </a:solidFill>
                <a:latin typeface="Arial" panose="020B0604020202020204" pitchFamily="34" charset="0"/>
                <a:ea typeface="楷体_GB2312" pitchFamily="49" charset="-122"/>
              </a:rPr>
              <a:t>13</a:t>
            </a:r>
            <a:r>
              <a:rPr lang="zh-CN" altLang="en-US" sz="2800" dirty="0">
                <a:solidFill>
                  <a:srgbClr val="993300"/>
                </a:solidFill>
                <a:latin typeface="宋体" panose="02010600030101010101" pitchFamily="2" charset="-122"/>
                <a:ea typeface="楷体_GB2312" pitchFamily="49" charset="-122"/>
              </a:rPr>
              <a:t>）孔乙己</a:t>
            </a:r>
            <a:r>
              <a:rPr lang="zh-CN" altLang="en-US" sz="2800" dirty="0">
                <a:solidFill>
                  <a:srgbClr val="993300"/>
                </a:solidFill>
                <a:latin typeface="Arial" panose="020B0604020202020204" pitchFamily="34" charset="0"/>
                <a:ea typeface="楷体_GB2312" pitchFamily="49" charset="-122"/>
              </a:rPr>
              <a:t>的悲</a:t>
            </a:r>
            <a:endParaRPr lang="zh-CN" altLang="en-US" sz="2800" dirty="0">
              <a:solidFill>
                <a:srgbClr val="9933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r>
              <a:rPr lang="zh-CN" altLang="en-US" sz="2800" dirty="0">
                <a:solidFill>
                  <a:srgbClr val="993300"/>
                </a:solidFill>
                <a:latin typeface="Arial" panose="020B0604020202020204" pitchFamily="34" charset="0"/>
                <a:ea typeface="楷体_GB2312" pitchFamily="49" charset="-122"/>
              </a:rPr>
              <a:t>惨结局</a:t>
            </a:r>
            <a:r>
              <a:rPr lang="zh-CN" altLang="en-US" sz="2800" dirty="0">
                <a:solidFill>
                  <a:srgbClr val="993300"/>
                </a:solidFill>
                <a:latin typeface="宋体" panose="02010600030101010101" pitchFamily="2" charset="-122"/>
                <a:ea typeface="楷体_GB2312" pitchFamily="49" charset="-122"/>
              </a:rPr>
              <a:t>。</a:t>
            </a:r>
            <a:r>
              <a:rPr lang="zh-CN" altLang="en-US" sz="2800" dirty="0">
                <a:solidFill>
                  <a:srgbClr val="993300"/>
                </a:solidFill>
                <a:latin typeface="Arial" panose="020B0604020202020204" pitchFamily="34" charset="0"/>
                <a:ea typeface="楷体_GB2312" pitchFamily="49" charset="-122"/>
              </a:rPr>
              <a:t> </a:t>
            </a:r>
            <a:endParaRPr lang="zh-CN" altLang="en-US" sz="2800" dirty="0">
              <a:solidFill>
                <a:srgbClr val="9933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2535" name="文本框 22534"/>
          <p:cNvSpPr txBox="1"/>
          <p:nvPr/>
        </p:nvSpPr>
        <p:spPr>
          <a:xfrm>
            <a:off x="5003800" y="3851275"/>
            <a:ext cx="3313113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3366FF"/>
                </a:solidFill>
                <a:latin typeface="Arial" panose="020B0604020202020204" pitchFamily="34" charset="0"/>
              </a:rPr>
              <a:t>（开端、发展）</a:t>
            </a:r>
            <a:endParaRPr lang="zh-CN" altLang="en-US" sz="2800" dirty="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22536" name="文本框 22535"/>
          <p:cNvSpPr txBox="1"/>
          <p:nvPr/>
        </p:nvSpPr>
        <p:spPr>
          <a:xfrm>
            <a:off x="5257800" y="5943600"/>
            <a:ext cx="685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endParaRPr lang="zh-CN" altLang="en-US" sz="1800" b="0" dirty="0">
              <a:latin typeface="Arial" panose="020B0604020202020204" pitchFamily="34" charset="0"/>
            </a:endParaRPr>
          </a:p>
        </p:txBody>
      </p:sp>
      <p:sp>
        <p:nvSpPr>
          <p:cNvPr id="22537" name="文本框 22536"/>
          <p:cNvSpPr txBox="1"/>
          <p:nvPr/>
        </p:nvSpPr>
        <p:spPr>
          <a:xfrm>
            <a:off x="5364163" y="4859338"/>
            <a:ext cx="273685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3366FF"/>
                </a:solidFill>
                <a:latin typeface="Arial" panose="020B0604020202020204" pitchFamily="34" charset="0"/>
              </a:rPr>
              <a:t>（高潮）</a:t>
            </a:r>
            <a:endParaRPr lang="zh-CN" altLang="en-US" sz="2800" dirty="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22538" name="文本框 22537"/>
          <p:cNvSpPr txBox="1"/>
          <p:nvPr/>
        </p:nvSpPr>
        <p:spPr>
          <a:xfrm>
            <a:off x="5364163" y="5780088"/>
            <a:ext cx="16573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3366FF"/>
                </a:solidFill>
                <a:latin typeface="Arial" panose="020B0604020202020204" pitchFamily="34" charset="0"/>
              </a:rPr>
              <a:t>（结局）</a:t>
            </a:r>
            <a:endParaRPr lang="zh-CN" altLang="en-US" sz="2800" dirty="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22539" name="文本框 22538"/>
          <p:cNvSpPr txBox="1"/>
          <p:nvPr/>
        </p:nvSpPr>
        <p:spPr>
          <a:xfrm>
            <a:off x="5724525" y="1917700"/>
            <a:ext cx="2087563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3366FF"/>
                </a:solidFill>
                <a:latin typeface="Arial" panose="020B0604020202020204" pitchFamily="34" charset="0"/>
              </a:rPr>
              <a:t>（铺垫）</a:t>
            </a:r>
            <a:endParaRPr lang="zh-CN" altLang="en-US" sz="2800" dirty="0">
              <a:solidFill>
                <a:srgbClr val="3366FF"/>
              </a:solidFill>
              <a:latin typeface="Arial" panose="020B0604020202020204" pitchFamily="34" charset="0"/>
            </a:endParaRPr>
          </a:p>
        </p:txBody>
      </p:sp>
      <p:sp>
        <p:nvSpPr>
          <p:cNvPr id="22540" name="矩形 22539"/>
          <p:cNvSpPr/>
          <p:nvPr/>
        </p:nvSpPr>
        <p:spPr>
          <a:xfrm>
            <a:off x="1692275" y="1052513"/>
            <a:ext cx="6400800" cy="360362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0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b="1">
                <a:gradFill rotWithShape="0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C0C0C0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本文的情节结构应该如何划分？</a:t>
            </a:r>
            <a:endParaRPr lang="zh-CN" altLang="en-US" sz="3600" b="1">
              <a:gradFill rotWithShape="0">
                <a:gsLst>
                  <a:gs pos="0">
                    <a:srgbClr val="9999FF"/>
                  </a:gs>
                  <a:gs pos="100000">
                    <a:srgbClr val="009999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C0C0C0">
                    <a:alpha val="75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541" name="矩形 22540"/>
          <p:cNvSpPr/>
          <p:nvPr/>
        </p:nvSpPr>
        <p:spPr>
          <a:xfrm>
            <a:off x="3563938" y="117475"/>
            <a:ext cx="2189162" cy="59372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B2B2B2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  <a:tileRect/>
                </a:gradFill>
                <a:effectLst>
                  <a:outerShdw dist="35921" dir="2699999" sy="50000" rotWithShape="0">
                    <a:srgbClr val="875D0D">
                      <a:alpha val="62000"/>
                    </a:srgbClr>
                  </a:outerShdw>
                </a:effectLst>
                <a:latin typeface="楷体_GB2312" charset="0"/>
                <a:ea typeface="楷体_GB2312" charset="0"/>
              </a:rPr>
              <a:t>整体感知</a:t>
            </a:r>
            <a:endParaRPr lang="zh-CN" altLang="en-US" sz="3600" b="1">
              <a:ln w="12700" cap="flat" cmpd="sng">
                <a:solidFill>
                  <a:srgbClr val="B2B2B2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  <a:tileRect/>
              </a:gradFill>
              <a:effectLst>
                <a:outerShdw dist="35921" dir="2699999" sy="50000" rotWithShape="0">
                  <a:srgbClr val="875D0D">
                    <a:alpha val="62000"/>
                  </a:srgbClr>
                </a:outerShdw>
              </a:effectLst>
              <a:latin typeface="楷体_GB2312" charset="0"/>
              <a:ea typeface="楷体_GB2312" charset="0"/>
            </a:endParaRP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/>
      <p:bldP spid="22532" grpId="0"/>
      <p:bldP spid="22533" grpId="0"/>
      <p:bldP spid="22534" grpId="0"/>
      <p:bldP spid="22535" grpId="0"/>
      <p:bldP spid="22537" grpId="0"/>
      <p:bldP spid="22538" grpId="0"/>
      <p:bldP spid="22539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3"/>
          <p:cNvSpPr>
            <a:spLocks noGrp="1" noChangeArrowheads="1"/>
          </p:cNvSpPr>
          <p:nvPr>
            <p:ph type="title"/>
          </p:nvPr>
        </p:nvSpPr>
        <p:spPr>
          <a:xfrm>
            <a:off x="827584" y="0"/>
            <a:ext cx="7354888" cy="630238"/>
          </a:xfrm>
          <a:solidFill>
            <a:schemeClr val="bg1"/>
          </a:solidFill>
        </p:spPr>
        <p:txBody>
          <a:bodyPr/>
          <a:lstStyle/>
          <a:p>
            <a:r>
              <a:rPr lang="zh-CN" altLang="en-US" b="1" i="1" u="sng" dirty="0">
                <a:solidFill>
                  <a:srgbClr val="FF3300"/>
                </a:solidFill>
              </a:rPr>
              <a:t>阅读课文第一部分（</a:t>
            </a:r>
            <a:r>
              <a:rPr lang="en-US" altLang="zh-CN" b="1" i="1" u="sng" dirty="0">
                <a:solidFill>
                  <a:srgbClr val="FF3300"/>
                </a:solidFill>
              </a:rPr>
              <a:t>1-3</a:t>
            </a:r>
            <a:r>
              <a:rPr lang="zh-CN" altLang="en-US" b="1" i="1" u="sng" dirty="0">
                <a:solidFill>
                  <a:srgbClr val="FF3300"/>
                </a:solidFill>
              </a:rPr>
              <a:t>）</a:t>
            </a:r>
            <a:endParaRPr lang="zh-CN" altLang="en-US" b="1" i="1" u="sng" dirty="0">
              <a:solidFill>
                <a:srgbClr val="FF33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68035" y="2129790"/>
            <a:ext cx="2865755" cy="3476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latin typeface="华文行楷" panose="02010800040101010101" pitchFamily="2" charset="-122"/>
                <a:ea typeface="华文行楷" panose="02010800040101010101" pitchFamily="2" charset="-122"/>
              </a:rPr>
              <a:t>仔细分析第一部分内容，找出以下信息：</a:t>
            </a:r>
            <a:endParaRPr lang="zh-CN" altLang="en-US" sz="44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6" name="Picture 2" descr="xianhe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74320" y="990600"/>
            <a:ext cx="5220072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9" name="Picture 3" descr="按此在新窗口浏览图片">
            <a:hlinkClick r:id="rId1" action="ppaction://hlinkfile"/>
          </p:cNvPr>
          <p:cNvPicPr>
            <a:picLocks noChangeAspect="1"/>
          </p:cNvPicPr>
          <p:nvPr/>
        </p:nvPicPr>
        <p:blipFill>
          <a:blip r:embed="rId2"/>
          <a:srcRect l="7317" b="24562"/>
          <a:stretch>
            <a:fillRect/>
          </a:stretch>
        </p:blipFill>
        <p:spPr>
          <a:xfrm>
            <a:off x="7120890" y="3134995"/>
            <a:ext cx="1829435" cy="27444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80" name="Picture 4" descr="按此在新窗口浏览图片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/>
          <a:srcRect r="51875" b="38889"/>
          <a:stretch>
            <a:fillRect/>
          </a:stretch>
        </p:blipFill>
        <p:spPr>
          <a:xfrm>
            <a:off x="250825" y="3082290"/>
            <a:ext cx="1972945" cy="28187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1" name="Text Box 5"/>
          <p:cNvSpPr txBox="1"/>
          <p:nvPr/>
        </p:nvSpPr>
        <p:spPr>
          <a:xfrm>
            <a:off x="4040823" y="2883853"/>
            <a:ext cx="99568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3200" dirty="0">
                <a:latin typeface="Arial" panose="020B0604020202020204" pitchFamily="34" charset="0"/>
                <a:ea typeface="楷体_GB2312" pitchFamily="49" charset="-122"/>
              </a:rPr>
              <a:t>穿着</a:t>
            </a:r>
            <a:endParaRPr lang="zh-CN" altLang="en-US" sz="32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4582" name="Line 6"/>
          <p:cNvSpPr/>
          <p:nvPr/>
        </p:nvSpPr>
        <p:spPr>
          <a:xfrm flipH="1">
            <a:off x="3581400" y="3241040"/>
            <a:ext cx="4572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4583" name="Line 7"/>
          <p:cNvSpPr/>
          <p:nvPr/>
        </p:nvSpPr>
        <p:spPr>
          <a:xfrm>
            <a:off x="5105400" y="3241040"/>
            <a:ext cx="3810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4584" name="Text Box 8"/>
          <p:cNvSpPr txBox="1"/>
          <p:nvPr/>
        </p:nvSpPr>
        <p:spPr>
          <a:xfrm>
            <a:off x="2781300" y="2853690"/>
            <a:ext cx="642938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短</a:t>
            </a:r>
            <a:endParaRPr lang="zh-CN" altLang="en-US" sz="3600" dirty="0">
              <a:solidFill>
                <a:srgbClr val="0000FF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24585" name="Text Box 9"/>
          <p:cNvSpPr txBox="1"/>
          <p:nvPr/>
        </p:nvSpPr>
        <p:spPr>
          <a:xfrm>
            <a:off x="5791200" y="2860040"/>
            <a:ext cx="642938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长</a:t>
            </a:r>
            <a:endParaRPr lang="zh-CN" altLang="en-US" sz="3600" dirty="0">
              <a:solidFill>
                <a:srgbClr val="0000FF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24586" name="Text Box 10"/>
          <p:cNvSpPr txBox="1"/>
          <p:nvPr/>
        </p:nvSpPr>
        <p:spPr>
          <a:xfrm>
            <a:off x="3763010" y="3774440"/>
            <a:ext cx="180848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3200" dirty="0">
                <a:latin typeface="Arial" panose="020B0604020202020204" pitchFamily="34" charset="0"/>
                <a:ea typeface="楷体_GB2312" pitchFamily="49" charset="-122"/>
              </a:rPr>
              <a:t>喝酒方式</a:t>
            </a:r>
            <a:endParaRPr lang="zh-CN" altLang="en-US" sz="32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4587" name="Line 11"/>
          <p:cNvSpPr/>
          <p:nvPr/>
        </p:nvSpPr>
        <p:spPr>
          <a:xfrm flipH="1">
            <a:off x="3429000" y="4155440"/>
            <a:ext cx="304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4588" name="Line 12"/>
          <p:cNvSpPr/>
          <p:nvPr/>
        </p:nvSpPr>
        <p:spPr>
          <a:xfrm>
            <a:off x="5562600" y="4155440"/>
            <a:ext cx="228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4589" name="Text Box 13"/>
          <p:cNvSpPr txBox="1"/>
          <p:nvPr/>
        </p:nvSpPr>
        <p:spPr>
          <a:xfrm>
            <a:off x="2743200" y="3774440"/>
            <a:ext cx="642938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站</a:t>
            </a:r>
            <a:endParaRPr lang="zh-CN" altLang="en-US" sz="3600" dirty="0">
              <a:solidFill>
                <a:srgbClr val="0000FF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24590" name="Text Box 14"/>
          <p:cNvSpPr txBox="1"/>
          <p:nvPr/>
        </p:nvSpPr>
        <p:spPr>
          <a:xfrm>
            <a:off x="5867400" y="3850640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坐</a:t>
            </a:r>
            <a:endParaRPr lang="zh-CN" altLang="en-US" sz="3600" dirty="0">
              <a:solidFill>
                <a:srgbClr val="0000FF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24591" name="Text Box 15"/>
          <p:cNvSpPr txBox="1"/>
          <p:nvPr/>
        </p:nvSpPr>
        <p:spPr>
          <a:xfrm>
            <a:off x="3736023" y="4712653"/>
            <a:ext cx="180848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3200" dirty="0">
                <a:latin typeface="Arial" panose="020B0604020202020204" pitchFamily="34" charset="0"/>
                <a:ea typeface="楷体_GB2312" pitchFamily="49" charset="-122"/>
              </a:rPr>
              <a:t>喝酒地点</a:t>
            </a:r>
            <a:endParaRPr lang="zh-CN" altLang="en-US" sz="3200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4592" name="Line 16"/>
          <p:cNvSpPr/>
          <p:nvPr/>
        </p:nvSpPr>
        <p:spPr>
          <a:xfrm flipH="1">
            <a:off x="3505200" y="5069840"/>
            <a:ext cx="228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4593" name="Line 17"/>
          <p:cNvSpPr/>
          <p:nvPr/>
        </p:nvSpPr>
        <p:spPr>
          <a:xfrm>
            <a:off x="5486400" y="5069840"/>
            <a:ext cx="304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4594" name="Text Box 18"/>
          <p:cNvSpPr txBox="1"/>
          <p:nvPr/>
        </p:nvSpPr>
        <p:spPr>
          <a:xfrm>
            <a:off x="2743200" y="4688840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外</a:t>
            </a:r>
            <a:endParaRPr lang="zh-CN" altLang="en-US" sz="3600" dirty="0">
              <a:solidFill>
                <a:srgbClr val="0000FF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24595" name="Text Box 19"/>
          <p:cNvSpPr txBox="1"/>
          <p:nvPr/>
        </p:nvSpPr>
        <p:spPr>
          <a:xfrm>
            <a:off x="5867400" y="4688840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里</a:t>
            </a:r>
            <a:endParaRPr lang="zh-CN" altLang="en-US" sz="3600" dirty="0">
              <a:solidFill>
                <a:srgbClr val="0000FF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24596" name="WordArt 20"/>
          <p:cNvSpPr>
            <a:spLocks noTextEdit="1"/>
          </p:cNvSpPr>
          <p:nvPr/>
        </p:nvSpPr>
        <p:spPr>
          <a:xfrm>
            <a:off x="3600450" y="5420360"/>
            <a:ext cx="21336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24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对比</a:t>
            </a:r>
            <a:endParaRPr lang="zh-CN" altLang="en-US" sz="24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597" name="Text Box 21"/>
          <p:cNvSpPr txBox="1"/>
          <p:nvPr/>
        </p:nvSpPr>
        <p:spPr>
          <a:xfrm>
            <a:off x="2533333" y="6101398"/>
            <a:ext cx="4684712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4000" dirty="0">
                <a:solidFill>
                  <a:srgbClr val="0066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贫富悬殊   阶级对立</a:t>
            </a:r>
            <a:endParaRPr lang="zh-CN" altLang="en-US" sz="4000" dirty="0">
              <a:solidFill>
                <a:srgbClr val="0066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24598" name="Text Box 22"/>
          <p:cNvSpPr txBox="1"/>
          <p:nvPr/>
        </p:nvSpPr>
        <p:spPr>
          <a:xfrm>
            <a:off x="376555" y="2575878"/>
            <a:ext cx="125571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短衣帮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4599" name="Text Box 23"/>
          <p:cNvSpPr txBox="1"/>
          <p:nvPr/>
        </p:nvSpPr>
        <p:spPr>
          <a:xfrm>
            <a:off x="7407275" y="2576195"/>
            <a:ext cx="1255713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长衫客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0" y="-25717"/>
            <a:ext cx="8208963" cy="52197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故事发生的背景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250825" y="479108"/>
            <a:ext cx="7850188" cy="1168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时间：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地点：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47117" name="Text Box 13"/>
          <p:cNvSpPr txBox="1">
            <a:spLocks noChangeArrowheads="1"/>
          </p:cNvSpPr>
          <p:nvPr/>
        </p:nvSpPr>
        <p:spPr bwMode="auto">
          <a:xfrm>
            <a:off x="191135" y="1867535"/>
            <a:ext cx="1441450" cy="5556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>
              <a:lnSpc>
                <a:spcPct val="95000"/>
              </a:lnSpc>
              <a:spcBef>
                <a:spcPct val="50000"/>
              </a:spcBef>
            </a:pPr>
            <a:r>
              <a:rPr lang="zh-CN" altLang="en-US" sz="320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人物</a:t>
            </a:r>
            <a:endParaRPr lang="zh-CN" altLang="en-US" sz="32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259632" y="479455"/>
            <a:ext cx="5886400" cy="1172116"/>
          </a:xfrm>
          <a:prstGeom prst="rect">
            <a:avLst/>
          </a:prstGeom>
        </p:spPr>
        <p:txBody>
          <a:bodyPr wrap="square">
            <a:spAutoFit/>
          </a:bodyPr>
          <a:p>
            <a:pPr lvl="0">
              <a:spcBef>
                <a:spcPts val="168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清朝末年</a:t>
            </a:r>
            <a:r>
              <a:rPr lang="zh-CN" altLang="en-US" sz="2800" dirty="0">
                <a:solidFill>
                  <a:srgbClr val="000000"/>
                </a:solidFill>
                <a:ea typeface="黑体" panose="02010609060101010101" pitchFamily="2" charset="-122"/>
              </a:rPr>
              <a:t>“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这是</a:t>
            </a:r>
            <a:r>
              <a:rPr lang="zh-CN" altLang="en-US" sz="2800" u="sng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二十多年前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的事</a:t>
            </a:r>
            <a:r>
              <a:rPr lang="zh-CN" altLang="en-US" sz="2800" dirty="0">
                <a:solidFill>
                  <a:srgbClr val="000000"/>
                </a:solidFill>
                <a:ea typeface="黑体" panose="02010609060101010101" pitchFamily="2" charset="-122"/>
              </a:rPr>
              <a:t>”</a:t>
            </a:r>
            <a:endParaRPr lang="en-US" altLang="zh-CN" sz="2800" dirty="0">
              <a:solidFill>
                <a:srgbClr val="000000"/>
              </a:solidFill>
              <a:ea typeface="黑体" panose="02010609060101010101" pitchFamily="2" charset="-122"/>
            </a:endParaRPr>
          </a:p>
          <a:p>
            <a:pPr lvl="0">
              <a:spcBef>
                <a:spcPts val="168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咸亨酒店</a:t>
            </a:r>
            <a:endParaRPr lang="zh-CN" altLang="en-US" dirty="0"/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1503680" y="1849755"/>
            <a:ext cx="6327140" cy="60769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Arial" panose="020B0604020202020204"/>
                <a:ea typeface="黑体" panose="02010609060101010101" pitchFamily="2" charset="-122"/>
              </a:rPr>
              <a:t>“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短衣帮</a:t>
            </a:r>
            <a:r>
              <a:rPr lang="zh-CN" altLang="en-US" sz="2800" dirty="0">
                <a:solidFill>
                  <a:srgbClr val="000000"/>
                </a:solidFill>
                <a:latin typeface="Arial" panose="020B0604020202020204"/>
                <a:ea typeface="黑体" panose="02010609060101010101" pitchFamily="2" charset="-122"/>
              </a:rPr>
              <a:t>”、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穿长衫的</a:t>
            </a:r>
            <a:r>
              <a:rPr lang="zh-CN" altLang="en-US" sz="2800" dirty="0">
                <a:solidFill>
                  <a:srgbClr val="000000"/>
                </a:solidFill>
                <a:latin typeface="Arial" panose="020B0604020202020204"/>
                <a:ea typeface="黑体" panose="02010609060101010101" pitchFamily="2" charset="-122"/>
              </a:rPr>
              <a:t>”、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掌柜、我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5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5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4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4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3" dur="500"/>
                                        <p:tgtEl>
                                          <p:spTgt spid="2459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  <p:bldP spid="24584" grpId="0"/>
      <p:bldP spid="24585" grpId="0"/>
      <p:bldP spid="24586" grpId="0"/>
      <p:bldP spid="24589" grpId="0"/>
      <p:bldP spid="24590" grpId="0"/>
      <p:bldP spid="24591" grpId="0"/>
      <p:bldP spid="24594" grpId="0"/>
      <p:bldP spid="24595" grpId="0"/>
      <p:bldP spid="24597" grpId="0"/>
      <p:bldP spid="24598" grpId="0"/>
      <p:bldP spid="24599" grpId="0"/>
      <p:bldP spid="47110" grpId="0" build="p"/>
      <p:bldP spid="47117" grpId="0" bldLvl="0" animBg="1"/>
      <p:bldP spid="47111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4" name="内容占位符 23553" descr="咸亨酒店"/>
          <p:cNvPicPr>
            <a:picLocks noChangeAspect="1"/>
          </p:cNvPicPr>
          <p:nvPr>
            <p:ph idx="1"/>
          </p:nvPr>
        </p:nvPicPr>
        <p:blipFill>
          <a:blip r:embed="rId1"/>
          <a:srcRect l="16438" t="12633" r="24623"/>
          <a:stretch>
            <a:fillRect/>
          </a:stretch>
        </p:blipFill>
        <p:spPr>
          <a:xfrm>
            <a:off x="971550" y="0"/>
            <a:ext cx="8964613" cy="6453188"/>
          </a:xfrm>
          <a:solidFill>
            <a:srgbClr val="FF0000">
              <a:alpha val="100000"/>
            </a:srgbClr>
          </a:solidFill>
        </p:spPr>
      </p:pic>
      <p:sp>
        <p:nvSpPr>
          <p:cNvPr id="23555" name="文本框 23554"/>
          <p:cNvSpPr txBox="1"/>
          <p:nvPr/>
        </p:nvSpPr>
        <p:spPr>
          <a:xfrm>
            <a:off x="8101013" y="836613"/>
            <a:ext cx="719137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5400" dirty="0">
                <a:solidFill>
                  <a:srgbClr val="0000CC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北</a:t>
            </a:r>
            <a:endParaRPr lang="zh-CN" altLang="en-US" sz="5400" dirty="0">
              <a:solidFill>
                <a:srgbClr val="0000CC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3556" name="文本框 23555"/>
          <p:cNvSpPr txBox="1"/>
          <p:nvPr/>
        </p:nvSpPr>
        <p:spPr>
          <a:xfrm>
            <a:off x="8101013" y="3933825"/>
            <a:ext cx="1042987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5400" dirty="0">
                <a:solidFill>
                  <a:srgbClr val="FF33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南</a:t>
            </a:r>
            <a:endParaRPr lang="zh-CN" altLang="en-US" sz="5400" dirty="0">
              <a:solidFill>
                <a:srgbClr val="FF33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3557" name="文本框 23556"/>
          <p:cNvSpPr txBox="1"/>
          <p:nvPr/>
        </p:nvSpPr>
        <p:spPr>
          <a:xfrm>
            <a:off x="2700338" y="692150"/>
            <a:ext cx="1223962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400" dirty="0">
                <a:solidFill>
                  <a:srgbClr val="0000FF"/>
                </a:solidFill>
                <a:latin typeface="Arial" panose="020B0604020202020204" pitchFamily="34" charset="0"/>
              </a:rPr>
              <a:t>厨房</a:t>
            </a:r>
            <a:endParaRPr lang="zh-CN" altLang="en-US" sz="44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3558" name="文本框 23557"/>
          <p:cNvSpPr txBox="1"/>
          <p:nvPr/>
        </p:nvSpPr>
        <p:spPr>
          <a:xfrm>
            <a:off x="5651500" y="549275"/>
            <a:ext cx="158432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400" dirty="0">
                <a:solidFill>
                  <a:srgbClr val="0000FF"/>
                </a:solidFill>
                <a:latin typeface="Arial" panose="020B0604020202020204" pitchFamily="34" charset="0"/>
              </a:rPr>
              <a:t>仓库</a:t>
            </a:r>
            <a:endParaRPr lang="zh-CN" altLang="en-US" sz="44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3559" name="文本框 23558"/>
          <p:cNvSpPr txBox="1"/>
          <p:nvPr/>
        </p:nvSpPr>
        <p:spPr>
          <a:xfrm>
            <a:off x="3492500" y="3141663"/>
            <a:ext cx="792163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000" dirty="0">
                <a:solidFill>
                  <a:srgbClr val="0000FF"/>
                </a:solidFill>
                <a:latin typeface="Arial" panose="020B0604020202020204" pitchFamily="34" charset="0"/>
              </a:rPr>
              <a:t>店堂</a:t>
            </a:r>
            <a:endParaRPr lang="zh-CN" altLang="en-US" sz="40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3560" name="文本框 23559"/>
          <p:cNvSpPr txBox="1"/>
          <p:nvPr/>
        </p:nvSpPr>
        <p:spPr>
          <a:xfrm>
            <a:off x="6011863" y="2781300"/>
            <a:ext cx="733425" cy="2160588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 vert="eaVer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</a:rPr>
              <a:t>酒座间</a:t>
            </a:r>
            <a:endParaRPr lang="zh-CN" altLang="en-US" sz="36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23561" name="文本框 23560"/>
          <p:cNvSpPr txBox="1"/>
          <p:nvPr/>
        </p:nvSpPr>
        <p:spPr>
          <a:xfrm>
            <a:off x="2051050" y="5445125"/>
            <a:ext cx="1441450" cy="519113"/>
          </a:xfrm>
          <a:prstGeom prst="rect">
            <a:avLst/>
          </a:prstGeom>
          <a:noFill/>
          <a:ln w="9525">
            <a:noFill/>
          </a:ln>
        </p:spPr>
        <p:txBody>
          <a:bodyPr lIns="0" rIns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曲尺柜台</a:t>
            </a:r>
            <a:endParaRPr lang="zh-CN" altLang="en-US" sz="2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3562" name="文本框 23561"/>
          <p:cNvSpPr txBox="1"/>
          <p:nvPr/>
        </p:nvSpPr>
        <p:spPr>
          <a:xfrm>
            <a:off x="1979613" y="3644900"/>
            <a:ext cx="10080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</a:rPr>
              <a:t>帐桌</a:t>
            </a: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3563" name="上箭头 23562"/>
          <p:cNvSpPr/>
          <p:nvPr/>
        </p:nvSpPr>
        <p:spPr>
          <a:xfrm>
            <a:off x="4067175" y="4797425"/>
            <a:ext cx="576263" cy="1077913"/>
          </a:xfrm>
          <a:prstGeom prst="upArrow">
            <a:avLst>
              <a:gd name="adj1" fmla="val 50000"/>
              <a:gd name="adj2" fmla="val 46763"/>
            </a:avLst>
          </a:prstGeom>
          <a:solidFill>
            <a:srgbClr val="FF0000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3564" name="直接连接符 23563"/>
          <p:cNvSpPr/>
          <p:nvPr/>
        </p:nvSpPr>
        <p:spPr>
          <a:xfrm flipH="1" flipV="1">
            <a:off x="2627313" y="3427413"/>
            <a:ext cx="1152525" cy="792162"/>
          </a:xfrm>
          <a:prstGeom prst="line">
            <a:avLst/>
          </a:prstGeom>
          <a:ln w="9525">
            <a:noFill/>
          </a:ln>
        </p:spPr>
      </p:sp>
      <p:sp>
        <p:nvSpPr>
          <p:cNvPr id="23565" name="右箭头 23564"/>
          <p:cNvSpPr/>
          <p:nvPr/>
        </p:nvSpPr>
        <p:spPr>
          <a:xfrm>
            <a:off x="4932363" y="4365625"/>
            <a:ext cx="1225550" cy="647700"/>
          </a:xfrm>
          <a:prstGeom prst="rightArrow">
            <a:avLst>
              <a:gd name="adj1" fmla="val 50000"/>
              <a:gd name="adj2" fmla="val 47303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3566" name="文本框 23565"/>
          <p:cNvSpPr txBox="1"/>
          <p:nvPr/>
        </p:nvSpPr>
        <p:spPr>
          <a:xfrm>
            <a:off x="3635375" y="6021388"/>
            <a:ext cx="2376488" cy="64135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dirty="0">
                <a:solidFill>
                  <a:srgbClr val="0066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长衫主顾</a:t>
            </a:r>
            <a:endParaRPr lang="zh-CN" altLang="en-US" sz="3600" dirty="0">
              <a:solidFill>
                <a:srgbClr val="0066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3567" name="文本框 23566"/>
          <p:cNvSpPr txBox="1"/>
          <p:nvPr/>
        </p:nvSpPr>
        <p:spPr>
          <a:xfrm>
            <a:off x="1187450" y="5949950"/>
            <a:ext cx="12446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en-US" altLang="en-US" sz="1800" b="0" dirty="0">
              <a:latin typeface="Arial" panose="020B0604020202020204" pitchFamily="34" charset="0"/>
            </a:endParaRPr>
          </a:p>
        </p:txBody>
      </p:sp>
      <p:sp>
        <p:nvSpPr>
          <p:cNvPr id="23568" name="文本框 23567"/>
          <p:cNvSpPr txBox="1"/>
          <p:nvPr/>
        </p:nvSpPr>
        <p:spPr>
          <a:xfrm>
            <a:off x="1908175" y="6021388"/>
            <a:ext cx="15605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dirty="0">
                <a:solidFill>
                  <a:srgbClr val="0066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短衣帮</a:t>
            </a:r>
            <a:endParaRPr lang="zh-CN" altLang="en-US" sz="3600" dirty="0">
              <a:solidFill>
                <a:srgbClr val="0066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3569" name="文本框 23568"/>
          <p:cNvSpPr txBox="1"/>
          <p:nvPr/>
        </p:nvSpPr>
        <p:spPr>
          <a:xfrm>
            <a:off x="6516688" y="5876925"/>
            <a:ext cx="262731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en-US" altLang="en-US" sz="1800" b="0" dirty="0">
              <a:latin typeface="Arial" panose="020B0604020202020204" pitchFamily="34" charset="0"/>
            </a:endParaRPr>
          </a:p>
        </p:txBody>
      </p:sp>
      <p:sp>
        <p:nvSpPr>
          <p:cNvPr id="23570" name="矩形 23569"/>
          <p:cNvSpPr/>
          <p:nvPr/>
        </p:nvSpPr>
        <p:spPr>
          <a:xfrm>
            <a:off x="0" y="0"/>
            <a:ext cx="2051050" cy="8366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赏析课文</a:t>
            </a:r>
            <a:endParaRPr lang="zh-CN" altLang="en-US" sz="3600" b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571" name="矩形 23570"/>
          <p:cNvSpPr/>
          <p:nvPr/>
        </p:nvSpPr>
        <p:spPr>
          <a:xfrm rot="5400000">
            <a:off x="-1187450" y="2635250"/>
            <a:ext cx="3959225" cy="1081088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8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800000"/>
                </a:solidFill>
                <a:effectLst>
                  <a:outerShdw dist="35921" dir="2699999" algn="ctr" rotWithShape="0">
                    <a:srgbClr val="B2B2B2">
                      <a:alpha val="78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咸亨酒店的格局</a:t>
            </a:r>
            <a:endParaRPr lang="zh-CN" altLang="en-US" sz="3600" b="1">
              <a:ln w="9525" cap="flat" cmpd="sng">
                <a:solidFill>
                  <a:srgbClr val="8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800000"/>
              </a:solidFill>
              <a:effectLst>
                <a:outerShdw dist="35921" dir="2699999" algn="ctr" rotWithShape="0">
                  <a:srgbClr val="B2B2B2">
                    <a:alpha val="78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572" name="动作按钮: 后退或前一项 23571">
            <a:hlinkClick r:id="" action="ppaction://hlinkshowjump?jump=previousslide"/>
          </p:cNvPr>
          <p:cNvSpPr/>
          <p:nvPr/>
        </p:nvSpPr>
        <p:spPr>
          <a:xfrm>
            <a:off x="8101013" y="6165850"/>
            <a:ext cx="1042987" cy="549275"/>
          </a:xfrm>
          <a:prstGeom prst="actionButtonBackPrevious">
            <a:avLst/>
          </a:prstGeom>
          <a:solidFill>
            <a:srgbClr val="66CC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6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6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7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5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3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0" grpId="0" bldLvl="0" animBg="1"/>
      <p:bldP spid="23560" grpId="1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2" name="Rectangle 4"/>
          <p:cNvSpPr>
            <a:spLocks noChangeArrowheads="1"/>
          </p:cNvSpPr>
          <p:nvPr/>
        </p:nvSpPr>
        <p:spPr bwMode="auto">
          <a:xfrm>
            <a:off x="323528" y="620688"/>
            <a:ext cx="8352928" cy="4031873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 algn="just"/>
            <a:r>
              <a:rPr kumimoji="1"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作者描写社会环境：</a:t>
            </a:r>
            <a:endParaRPr kumimoji="1"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algn="just"/>
            <a:r>
              <a:rPr kumimoji="1"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Ａ、把“短衣帮”与“穿长衫”的喝酒形象作对比，突出了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贫富悬殊、等级森严</a:t>
            </a:r>
            <a:r>
              <a:rPr kumimoji="1"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的社会现实。</a:t>
            </a:r>
            <a:endParaRPr kumimoji="1"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algn="just"/>
            <a:r>
              <a:rPr kumimoji="1"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Ｂ、从“我”职务的变换，可以窥见掌柜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冷酷势利</a:t>
            </a:r>
            <a:r>
              <a:rPr kumimoji="1"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的一面。</a:t>
            </a:r>
            <a:endParaRPr kumimoji="1"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 algn="just"/>
            <a:r>
              <a:rPr kumimoji="1"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Ｃ、掌柜是一副凶脸孔，主顾也没有什么好声气：冷酷的酒店氛围，以小见大，更见</a:t>
            </a:r>
            <a:r>
              <a:rPr kumimoji="1"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世态炎凉。</a:t>
            </a:r>
            <a:endParaRPr kumimoji="1" lang="zh-CN" altLang="en-US" sz="32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404813"/>
            <a:ext cx="8229600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endParaRPr lang="en-US" altLang="zh-CN" sz="40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zh-CN" sz="4400" b="1" dirty="0">
                <a:solidFill>
                  <a:srgbClr val="FF0066"/>
                </a:solidFill>
                <a:ea typeface="隶书" panose="02010509060101010101" pitchFamily="49" charset="-122"/>
              </a:rPr>
              <a:t>      </a:t>
            </a:r>
            <a:r>
              <a:rPr lang="zh-CN" altLang="en-US" sz="4400" b="1" dirty="0">
                <a:solidFill>
                  <a:srgbClr val="FF0066"/>
                </a:solidFill>
                <a:ea typeface="隶书" panose="02010509060101010101" pitchFamily="49" charset="-122"/>
              </a:rPr>
              <a:t>咸亨酒店</a:t>
            </a:r>
            <a:r>
              <a:rPr lang="zh-CN" altLang="en-US" sz="4400" b="1" dirty="0">
                <a:ea typeface="隶书" panose="02010509060101010101" pitchFamily="49" charset="-122"/>
              </a:rPr>
              <a:t>是鲁镇的</a:t>
            </a:r>
            <a:r>
              <a:rPr lang="zh-CN" altLang="en-US" sz="4400" b="1" dirty="0">
                <a:solidFill>
                  <a:srgbClr val="FF0066"/>
                </a:solidFill>
                <a:ea typeface="隶书" panose="02010509060101010101" pitchFamily="49" charset="-122"/>
              </a:rPr>
              <a:t>缩影</a:t>
            </a:r>
            <a:r>
              <a:rPr lang="zh-CN" altLang="en-US" sz="4400" b="1" dirty="0">
                <a:ea typeface="隶书" panose="02010509060101010101" pitchFamily="49" charset="-122"/>
              </a:rPr>
              <a:t>，是半封建半殖民地社会的缩影，课文一开始就交代了故事发生的</a:t>
            </a:r>
            <a:r>
              <a:rPr lang="zh-CN" altLang="en-US" sz="4400" b="1" dirty="0">
                <a:solidFill>
                  <a:srgbClr val="FF0066"/>
                </a:solidFill>
                <a:ea typeface="隶书" panose="02010509060101010101" pitchFamily="49" charset="-122"/>
              </a:rPr>
              <a:t>社会背景</a:t>
            </a:r>
            <a:r>
              <a:rPr lang="zh-CN" altLang="en-US" sz="4400" b="1" dirty="0">
                <a:ea typeface="隶书" panose="02010509060101010101" pitchFamily="49" charset="-122"/>
              </a:rPr>
              <a:t>，为主人公的出场及性格命运的展开作好了</a:t>
            </a:r>
            <a:r>
              <a:rPr lang="zh-CN" altLang="en-US" sz="4400" b="1" dirty="0">
                <a:solidFill>
                  <a:srgbClr val="FF0066"/>
                </a:solidFill>
                <a:ea typeface="隶书" panose="02010509060101010101" pitchFamily="49" charset="-122"/>
              </a:rPr>
              <a:t>铺垫</a:t>
            </a:r>
            <a:r>
              <a:rPr lang="zh-CN" altLang="en-US" sz="4400" b="1" dirty="0">
                <a:ea typeface="隶书" panose="02010509060101010101" pitchFamily="49" charset="-122"/>
              </a:rPr>
              <a:t>。</a:t>
            </a:r>
            <a:endParaRPr lang="zh-CN" altLang="en-US" sz="44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76250"/>
            <a:ext cx="8064500" cy="649288"/>
          </a:xfrm>
          <a:solidFill>
            <a:schemeClr val="bg1"/>
          </a:solidFill>
        </p:spPr>
        <p:txBody>
          <a:bodyPr/>
          <a:lstStyle/>
          <a:p>
            <a:r>
              <a:rPr lang="zh-CN" altLang="en-US" sz="5400" u="sng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分析第二部分的</a:t>
            </a:r>
            <a:r>
              <a:rPr lang="en-US" altLang="zh-CN" sz="5400" u="sng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4-9</a:t>
            </a:r>
            <a:r>
              <a:rPr lang="zh-CN" altLang="en-US" sz="5400" u="sng" dirty="0">
                <a:solidFill>
                  <a:schemeClr val="tx1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段</a:t>
            </a:r>
            <a:endParaRPr lang="zh-CN" altLang="en-US" sz="5400" u="sng" dirty="0">
              <a:solidFill>
                <a:schemeClr val="tx1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7" name="云形标注 6"/>
          <p:cNvSpPr/>
          <p:nvPr/>
        </p:nvSpPr>
        <p:spPr bwMode="auto">
          <a:xfrm>
            <a:off x="4860032" y="836712"/>
            <a:ext cx="4283968" cy="2304256"/>
          </a:xfrm>
          <a:prstGeom prst="cloudCallout">
            <a:avLst>
              <a:gd name="adj1" fmla="val -79885"/>
              <a:gd name="adj2" fmla="val 34598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楷体_GB2312" pitchFamily="49" charset="-122"/>
                <a:ea typeface="楷体_GB2312" pitchFamily="49" charset="-122"/>
              </a:rPr>
              <a:t>归纳概括本部分写</a:t>
            </a:r>
            <a:endParaRPr kumimoji="0" lang="en-US" altLang="zh-CN" sz="3200" b="1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楷体_GB2312" pitchFamily="49" charset="-122"/>
              <a:ea typeface="楷体_GB2312" pitchFamily="49" charset="-122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楷体_GB2312" pitchFamily="49" charset="-122"/>
                <a:ea typeface="楷体_GB2312" pitchFamily="49" charset="-122"/>
              </a:rPr>
              <a:t>了孔乙己的哪几个</a:t>
            </a:r>
            <a:endParaRPr kumimoji="0" lang="en-US" altLang="zh-CN" sz="3200" b="1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楷体_GB2312" pitchFamily="49" charset="-122"/>
              <a:ea typeface="楷体_GB2312" pitchFamily="49" charset="-122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楷体_GB2312" pitchFamily="49" charset="-122"/>
                <a:ea typeface="楷体_GB2312" pitchFamily="49" charset="-122"/>
              </a:rPr>
              <a:t>生活片段</a:t>
            </a: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楷体_GB2312" pitchFamily="49" charset="-122"/>
                <a:ea typeface="楷体_GB2312" pitchFamily="49" charset="-122"/>
              </a:rPr>
              <a:t>？</a:t>
            </a:r>
            <a:endParaRPr kumimoji="0" lang="zh-CN" altLang="en-US" sz="3200" b="1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9" name="Picture 3" descr="ksyiji0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343775" y="4149725"/>
            <a:ext cx="1800225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323528" y="2780928"/>
            <a:ext cx="57150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被人取笑偷东西。（第</a:t>
            </a:r>
            <a:r>
              <a:rPr kumimoji="1"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段）</a:t>
            </a:r>
            <a:endParaRPr kumimoji="1" lang="zh-CN" altLang="en-US" sz="3200" b="1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323528" y="3466728"/>
            <a:ext cx="6705600" cy="1066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被人讥笑考不中秀才。（第</a:t>
            </a:r>
            <a:r>
              <a:rPr kumimoji="1"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6</a:t>
            </a: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段）</a:t>
            </a:r>
            <a:b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</a:br>
            <a:endParaRPr kumimoji="1" lang="zh-CN" altLang="en-US" sz="3200" b="1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323528" y="4149080"/>
            <a:ext cx="4897438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教小伙计写字。（第</a:t>
            </a:r>
            <a:r>
              <a:rPr kumimoji="1"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7</a:t>
            </a: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段）</a:t>
            </a:r>
            <a:endParaRPr kumimoji="1" lang="zh-CN" altLang="en-US" sz="3200" b="1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323528" y="4762128"/>
            <a:ext cx="6019800" cy="1066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给孩子们吃茴香豆。（第</a:t>
            </a:r>
            <a:r>
              <a:rPr kumimoji="1" lang="en-US" altLang="zh-CN" sz="32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8</a:t>
            </a:r>
            <a:r>
              <a:rPr kumimoji="1" lang="zh-CN" altLang="en-US" sz="32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段）</a:t>
            </a:r>
            <a:endParaRPr kumimoji="1" lang="zh-CN" altLang="en-US" sz="32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en-US" altLang="zh-CN" sz="3200" b="1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5" name="AutoShape 10"/>
          <p:cNvSpPr/>
          <p:nvPr/>
        </p:nvSpPr>
        <p:spPr bwMode="auto">
          <a:xfrm>
            <a:off x="6190928" y="2857128"/>
            <a:ext cx="381000" cy="2300064"/>
          </a:xfrm>
          <a:prstGeom prst="rightBrace">
            <a:avLst>
              <a:gd name="adj1" fmla="val 66667"/>
              <a:gd name="adj2" fmla="val 50000"/>
            </a:avLst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" name="WordArt 11"/>
          <p:cNvSpPr>
            <a:spLocks noChangeArrowheads="1" noChangeShapeType="1" noTextEdit="1"/>
          </p:cNvSpPr>
          <p:nvPr/>
        </p:nvSpPr>
        <p:spPr bwMode="auto">
          <a:xfrm>
            <a:off x="6732240" y="3933056"/>
            <a:ext cx="18669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noFill/>
                  <a:round/>
                </a:ln>
                <a:solidFill>
                  <a:srgbClr val="C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正面描写</a:t>
            </a:r>
            <a:endParaRPr lang="zh-CN" altLang="en-US" sz="3600" b="1" kern="10" dirty="0">
              <a:ln w="9525">
                <a:noFill/>
                <a:round/>
              </a:ln>
              <a:solidFill>
                <a:srgbClr val="C000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3528" y="5589240"/>
            <a:ext cx="65165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3200" b="1" dirty="0">
                <a:ea typeface="华文行楷" panose="02010800040101010101" pitchFamily="2" charset="-122"/>
              </a:rPr>
              <a:t>—</a:t>
            </a:r>
            <a:r>
              <a:rPr kumimoji="1" lang="zh-CN" altLang="en-US" sz="32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插叙</a:t>
            </a:r>
            <a:r>
              <a:rPr kumimoji="1" lang="zh-CN" altLang="en-US" sz="3200" b="1" dirty="0">
                <a:ea typeface="华文行楷" panose="02010800040101010101" pitchFamily="2" charset="-122"/>
              </a:rPr>
              <a:t>“</a:t>
            </a:r>
            <a:r>
              <a:rPr kumimoji="1" lang="zh-CN" altLang="en-US" sz="32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读过书</a:t>
            </a:r>
            <a:r>
              <a:rPr kumimoji="1" lang="zh-CN" altLang="en-US" sz="3200" b="1" dirty="0">
                <a:ea typeface="华文行楷" panose="02010800040101010101" pitchFamily="2" charset="-122"/>
              </a:rPr>
              <a:t>”</a:t>
            </a:r>
            <a:r>
              <a:rPr kumimoji="1" lang="zh-CN" altLang="en-US" sz="32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的经历（第</a:t>
            </a:r>
            <a:r>
              <a:rPr kumimoji="1" lang="en-US" altLang="zh-CN" sz="32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5</a:t>
            </a:r>
            <a:r>
              <a:rPr kumimoji="1" lang="zh-CN" altLang="en-US" sz="32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段）</a:t>
            </a:r>
            <a:endParaRPr lang="zh-CN" altLang="en-US" sz="3200" dirty="0"/>
          </a:p>
        </p:txBody>
      </p:sp>
      <p:sp>
        <p:nvSpPr>
          <p:cNvPr id="18" name="TextBox 17"/>
          <p:cNvSpPr txBox="1"/>
          <p:nvPr/>
        </p:nvSpPr>
        <p:spPr>
          <a:xfrm>
            <a:off x="3851920" y="6309320"/>
            <a:ext cx="2196000" cy="4320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noFill/>
                  <a:round/>
                </a:ln>
                <a:solidFill>
                  <a:srgbClr val="C0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侧面描写</a:t>
            </a:r>
            <a:endParaRPr lang="zh-CN" altLang="en-US" sz="3600" b="1" kern="10" dirty="0">
              <a:ln w="9525">
                <a:noFill/>
                <a:round/>
              </a:ln>
              <a:solidFill>
                <a:srgbClr val="C00000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10" grpId="0"/>
      <p:bldP spid="11" grpId="0"/>
      <p:bldP spid="12" grpId="0"/>
      <p:bldP spid="13" grpId="0"/>
      <p:bldP spid="15" grpId="0" bldLvl="0" animBg="1"/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Rectangle 2"/>
          <p:cNvSpPr>
            <a:spLocks noGrp="1" noChangeArrowheads="1"/>
          </p:cNvSpPr>
          <p:nvPr/>
        </p:nvSpPr>
        <p:spPr>
          <a:xfrm>
            <a:off x="692150" y="1268095"/>
            <a:ext cx="8229600" cy="8420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zh-CN" altLang="en-US" sz="4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隶书" panose="02010509060101010101" pitchFamily="49" charset="-122"/>
              </a:rPr>
              <a:t>孔乙己是何人？（身份）</a:t>
            </a:r>
            <a:endParaRPr lang="zh-CN" altLang="en-US" sz="44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隶书" panose="02010509060101010101" pitchFamily="49" charset="-122"/>
            </a:endParaRPr>
          </a:p>
        </p:txBody>
      </p:sp>
      <p:sp>
        <p:nvSpPr>
          <p:cNvPr id="48131" name="Rectangle 3"/>
          <p:cNvSpPr>
            <a:spLocks noGrp="1" noChangeArrowheads="1"/>
          </p:cNvSpPr>
          <p:nvPr/>
        </p:nvSpPr>
        <p:spPr>
          <a:xfrm>
            <a:off x="894259" y="272415"/>
            <a:ext cx="7354888" cy="6302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b="1" i="1" u="sng" dirty="0">
                <a:solidFill>
                  <a:srgbClr val="FF3300"/>
                </a:solidFill>
              </a:rPr>
              <a:t>阅读课文第二部分的</a:t>
            </a:r>
            <a:r>
              <a:rPr lang="en-US" altLang="zh-CN" b="1" i="1" u="sng" dirty="0">
                <a:solidFill>
                  <a:srgbClr val="FF3300"/>
                </a:solidFill>
              </a:rPr>
              <a:t>4-9</a:t>
            </a:r>
            <a:r>
              <a:rPr lang="zh-CN" altLang="en-US" b="1" i="1" u="sng" dirty="0">
                <a:solidFill>
                  <a:srgbClr val="FF3300"/>
                </a:solidFill>
              </a:rPr>
              <a:t>段</a:t>
            </a:r>
            <a:endParaRPr lang="zh-CN" altLang="en-US" b="1" i="1" u="sng" dirty="0">
              <a:solidFill>
                <a:srgbClr val="FF3300"/>
              </a:solidFill>
            </a:endParaRPr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2955290" y="2392363"/>
            <a:ext cx="2736999" cy="207264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Arial" panose="020B0604020202020204"/>
                <a:ea typeface="黑体" panose="02010609060101010101" pitchFamily="2" charset="-122"/>
              </a:rPr>
              <a:t>读过书</a:t>
            </a:r>
            <a:endParaRPr lang="zh-CN" altLang="en-US" sz="2800" dirty="0">
              <a:solidFill>
                <a:srgbClr val="000000"/>
              </a:solidFill>
              <a:latin typeface="Arial" panose="020B0604020202020204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Arial" panose="020B0604020202020204"/>
                <a:ea typeface="黑体" panose="02010609060101010101" pitchFamily="2" charset="-122"/>
              </a:rPr>
              <a:t>穿长衫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　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满口之乎者也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998980" y="4924425"/>
            <a:ext cx="3994150" cy="984250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miter lim="800000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华文新魏" panose="02010800040101010101" pitchFamily="2" charset="-122"/>
              </a:rPr>
              <a:t>孔乙己是站着喝酒而穿长衫的唯一的人</a:t>
            </a:r>
            <a:endParaRPr lang="zh-CN" altLang="en-US" sz="28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uiExpand="1" build="p"/>
      <p:bldP spid="47111" grpId="0" bldLvl="0" animBg="1"/>
      <p:bldP spid="1024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10243" name="Rectangle 3" descr="孔乙己05"/>
          <p:cNvSpPr>
            <a:spLocks noGrp="1" noChangeAspect="1" noChangeArrowheads="1"/>
          </p:cNvSpPr>
          <p:nvPr isPhoto="1"/>
        </p:nvSpPr>
        <p:spPr bwMode="auto">
          <a:xfrm>
            <a:off x="73025" y="457200"/>
            <a:ext cx="4176713" cy="5029200"/>
          </a:xfrm>
          <a:prstGeom prst="rect">
            <a:avLst/>
          </a:prstGeom>
          <a:blipFill dpi="0" rotWithShape="1">
            <a:blip r:embed="rId1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457200" y="914400"/>
            <a:ext cx="3994150" cy="984250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华文新魏" panose="02010800040101010101" pitchFamily="2" charset="-122"/>
              </a:rPr>
              <a:t>孔乙己是站着喝酒而穿长衫的唯一的人</a:t>
            </a:r>
            <a:endParaRPr lang="zh-CN" altLang="en-US" sz="28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4800600" y="228600"/>
            <a:ext cx="4067175" cy="1471613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kumimoji="1" lang="zh-CN" altLang="en-US" sz="2400" dirty="0">
                <a:latin typeface="华文新魏" panose="02010800040101010101" pitchFamily="2" charset="-122"/>
                <a:ea typeface="华文新魏" panose="02010800040101010101" pitchFamily="2" charset="-122"/>
              </a:rPr>
              <a:t>　</a:t>
            </a:r>
            <a:r>
              <a:rPr kumimoji="1" lang="zh-CN" altLang="en-US" sz="2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　</a:t>
            </a:r>
            <a:r>
              <a:rPr kumimoji="1" lang="zh-CN" altLang="en-US" sz="2400" dirty="0">
                <a:solidFill>
                  <a:srgbClr val="FF33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“站着喝酒”</a:t>
            </a:r>
            <a:r>
              <a:rPr kumimoji="1" lang="zh-CN" altLang="en-US" sz="2400" dirty="0">
                <a:latin typeface="华文琥珀" panose="02010800040101010101" pitchFamily="2" charset="-122"/>
                <a:ea typeface="华文琥珀" panose="02010800040101010101" pitchFamily="2" charset="-122"/>
              </a:rPr>
              <a:t>表明他</a:t>
            </a:r>
            <a:endParaRPr kumimoji="1" lang="zh-CN" altLang="en-US" sz="2400" dirty="0"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kumimoji="1" lang="zh-CN" altLang="en-US" sz="24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kumimoji="1" lang="en-US" altLang="zh-CN" sz="24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4572000" y="2132856"/>
            <a:ext cx="4572000" cy="1581150"/>
          </a:xfrm>
          <a:prstGeom prst="rect">
            <a:avLst/>
          </a:prstGeom>
          <a:noFill/>
          <a:ln w="28575" algn="ctr">
            <a:solidFill>
              <a:srgbClr val="0000FF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dirty="0">
                <a:solidFill>
                  <a:srgbClr val="FF3300"/>
                </a:solidFill>
                <a:latin typeface="黑体" panose="02010609060101010101" pitchFamily="2" charset="-122"/>
                <a:ea typeface="华文新魏" panose="02010800040101010101" pitchFamily="2" charset="-122"/>
              </a:rPr>
              <a:t>　</a:t>
            </a:r>
            <a:r>
              <a:rPr kumimoji="1" lang="zh-CN" altLang="en-US" sz="2400" dirty="0">
                <a:solidFill>
                  <a:srgbClr val="FF33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“穿长衫”</a:t>
            </a:r>
            <a:r>
              <a:rPr kumimoji="1" lang="zh-CN" altLang="en-US" sz="2400" dirty="0">
                <a:latin typeface="华文琥珀" panose="02010800040101010101" pitchFamily="2" charset="-122"/>
                <a:ea typeface="华文琥珀" panose="02010800040101010101" pitchFamily="2" charset="-122"/>
              </a:rPr>
              <a:t>则含蓄地说明他</a:t>
            </a:r>
            <a:endParaRPr kumimoji="1" lang="zh-CN" altLang="en-US" sz="2400" dirty="0"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>
              <a:spcBef>
                <a:spcPct val="50000"/>
              </a:spcBef>
            </a:pPr>
            <a:endParaRPr kumimoji="1" lang="zh-CN" altLang="en-US" sz="2400" b="1" dirty="0">
              <a:latin typeface="黑体" panose="02010609060101010101" pitchFamily="2" charset="-122"/>
              <a:ea typeface="华文新魏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2400" dirty="0">
                <a:latin typeface="楷体_GB2312" pitchFamily="49" charset="-122"/>
                <a:ea typeface="华文新魏" panose="02010800040101010101" pitchFamily="2" charset="-122"/>
              </a:rPr>
              <a:t>　</a:t>
            </a:r>
            <a:endParaRPr kumimoji="1" lang="zh-CN" altLang="en-US" sz="2400" dirty="0">
              <a:latin typeface="楷体_GB2312" pitchFamily="49" charset="-122"/>
              <a:ea typeface="华文新魏" panose="02010800040101010101" pitchFamily="2" charset="-122"/>
            </a:endParaRP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4495800" y="3810000"/>
            <a:ext cx="4648200" cy="1581150"/>
          </a:xfrm>
          <a:prstGeom prst="rect">
            <a:avLst/>
          </a:prstGeom>
          <a:noFill/>
          <a:ln w="28575" algn="ctr">
            <a:solidFill>
              <a:srgbClr val="0000FF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dirty="0">
                <a:latin typeface="楷体_GB2312" pitchFamily="49" charset="-122"/>
                <a:ea typeface="华文新魏" panose="02010800040101010101" pitchFamily="2" charset="-122"/>
              </a:rPr>
              <a:t>　</a:t>
            </a:r>
            <a:r>
              <a:rPr kumimoji="1" lang="zh-CN" altLang="en-US" sz="2400" dirty="0">
                <a:latin typeface="华文琥珀" panose="02010800040101010101" pitchFamily="2" charset="-122"/>
                <a:ea typeface="华文琥珀" panose="02010800040101010101" pitchFamily="2" charset="-122"/>
              </a:rPr>
              <a:t>“</a:t>
            </a:r>
            <a:r>
              <a:rPr kumimoji="1" lang="zh-CN" altLang="en-US" sz="24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唯一</a:t>
            </a:r>
            <a:r>
              <a:rPr kumimoji="1" lang="zh-CN" altLang="en-US" sz="2400" dirty="0">
                <a:latin typeface="华文琥珀" panose="02010800040101010101" pitchFamily="2" charset="-122"/>
                <a:ea typeface="华文琥珀" panose="02010800040101010101" pitchFamily="2" charset="-122"/>
              </a:rPr>
              <a:t>”说明</a:t>
            </a:r>
            <a:endParaRPr kumimoji="1" lang="zh-CN" altLang="en-US" sz="2400" dirty="0"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>
              <a:spcBef>
                <a:spcPct val="50000"/>
              </a:spcBef>
            </a:pPr>
            <a:endParaRPr kumimoji="1" lang="zh-CN" altLang="en-US" sz="2400" b="1" dirty="0">
              <a:latin typeface="楷体_GB2312" pitchFamily="49" charset="-122"/>
              <a:ea typeface="华文新魏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2400" dirty="0">
                <a:latin typeface="楷体_GB2312" pitchFamily="49" charset="-122"/>
                <a:ea typeface="华文新魏" panose="02010800040101010101" pitchFamily="2" charset="-122"/>
              </a:rPr>
              <a:t>　</a:t>
            </a:r>
            <a:endParaRPr kumimoji="1" lang="zh-CN" altLang="en-US" sz="2400" b="1" dirty="0">
              <a:latin typeface="楷体_GB2312" pitchFamily="49" charset="-122"/>
              <a:ea typeface="华文新魏" panose="02010800040101010101" pitchFamily="2" charset="-122"/>
            </a:endParaRP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4724400" y="685800"/>
            <a:ext cx="4178300" cy="822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kumimoji="1" lang="en-US" altLang="zh-CN" b="1"/>
              <a:t>     </a:t>
            </a:r>
            <a:r>
              <a:rPr kumimoji="1" lang="zh-CN" altLang="en-US" sz="2400" b="1">
                <a:solidFill>
                  <a:srgbClr val="FF0066"/>
                </a:solidFill>
              </a:rPr>
              <a:t>生活贫困</a:t>
            </a:r>
            <a:r>
              <a:rPr kumimoji="1" lang="zh-CN" altLang="en-US" sz="2400" b="1"/>
              <a:t>，经济地位和社会</a:t>
            </a:r>
            <a:endParaRPr kumimoji="1" lang="zh-CN" altLang="en-US" sz="2400" b="1"/>
          </a:p>
          <a:p>
            <a:r>
              <a:rPr kumimoji="1" lang="zh-CN" altLang="en-US" sz="2400" b="1"/>
              <a:t>地位都和“短衣帮”一样。</a:t>
            </a:r>
            <a:endParaRPr kumimoji="1" lang="zh-CN" altLang="en-US" sz="2400" b="1"/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4519612" y="2564904"/>
            <a:ext cx="4624388" cy="1187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kumimoji="1" lang="zh-CN" altLang="en-US" sz="2400" b="1" dirty="0">
                <a:solidFill>
                  <a:srgbClr val="FF0066"/>
                </a:solidFill>
              </a:rPr>
              <a:t>硬摆“读书人”的架子，要面子</a:t>
            </a:r>
            <a:r>
              <a:rPr kumimoji="1" lang="en-US" altLang="zh-CN" sz="2400" b="1" dirty="0">
                <a:solidFill>
                  <a:srgbClr val="FF0066"/>
                </a:solidFill>
              </a:rPr>
              <a:t>.</a:t>
            </a:r>
            <a:endParaRPr kumimoji="1" lang="en-US" altLang="zh-CN" sz="2400" b="1" dirty="0">
              <a:solidFill>
                <a:srgbClr val="FF0066"/>
              </a:solidFill>
            </a:endParaRPr>
          </a:p>
          <a:p>
            <a:r>
              <a:rPr kumimoji="1" lang="zh-CN" altLang="en-US" sz="2400" b="1" dirty="0"/>
              <a:t>思想上羡慕上层阶级，轻视劳</a:t>
            </a:r>
            <a:endParaRPr kumimoji="1" lang="zh-CN" altLang="en-US" sz="2400" b="1" dirty="0"/>
          </a:p>
          <a:p>
            <a:r>
              <a:rPr kumimoji="1" lang="zh-CN" altLang="en-US" sz="2400" b="1" dirty="0"/>
              <a:t>动人民，不愿与“短衣帮”为伍</a:t>
            </a:r>
            <a:r>
              <a:rPr kumimoji="1" lang="zh-CN" altLang="en-US" b="1" dirty="0"/>
              <a:t>。</a:t>
            </a:r>
            <a:r>
              <a:rPr kumimoji="1" lang="zh-CN" altLang="en-US" dirty="0"/>
              <a:t>　</a:t>
            </a:r>
            <a:endParaRPr kumimoji="1" lang="zh-CN" altLang="en-US" dirty="0"/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4648200" y="4267200"/>
            <a:ext cx="4113213" cy="946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kumimoji="1" lang="zh-CN" altLang="en-US" sz="2800" b="1"/>
              <a:t>他和酒店的上层和下层人</a:t>
            </a:r>
            <a:endParaRPr kumimoji="1" lang="zh-CN" altLang="en-US" sz="2800" b="1"/>
          </a:p>
          <a:p>
            <a:r>
              <a:rPr kumimoji="1" lang="zh-CN" altLang="en-US" sz="2800" b="1"/>
              <a:t>都有距离，</a:t>
            </a:r>
            <a:r>
              <a:rPr kumimoji="1" lang="zh-CN" altLang="en-US" sz="2800" b="1">
                <a:solidFill>
                  <a:srgbClr val="FF0066"/>
                </a:solidFill>
              </a:rPr>
              <a:t>身份很特殊</a:t>
            </a:r>
            <a:endParaRPr kumimoji="1" lang="zh-CN" altLang="en-US" sz="2800" b="1">
              <a:solidFill>
                <a:srgbClr val="FF0066"/>
              </a:solidFill>
            </a:endParaRPr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1800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/>
              <a:t>     </a:t>
            </a:r>
            <a:r>
              <a:rPr kumimoji="1" lang="zh-CN" altLang="en-US" sz="2800" b="1"/>
              <a:t>刻画了他与众不同的特殊身份和性格特征，预示了他的</a:t>
            </a:r>
            <a:r>
              <a:rPr kumimoji="1" lang="zh-CN" altLang="en-US" sz="2800" b="1">
                <a:solidFill>
                  <a:srgbClr val="FF0066"/>
                </a:solidFill>
              </a:rPr>
              <a:t>悲剧命运</a:t>
            </a:r>
            <a:r>
              <a:rPr kumimoji="1" lang="zh-CN" altLang="en-US" sz="2800" b="1"/>
              <a:t>。他喝酒方式和衣着的</a:t>
            </a:r>
            <a:r>
              <a:rPr kumimoji="1" lang="zh-CN" altLang="en-US" sz="2800" b="1">
                <a:solidFill>
                  <a:srgbClr val="FF0066"/>
                </a:solidFill>
              </a:rPr>
              <a:t>矛盾</a:t>
            </a:r>
            <a:r>
              <a:rPr kumimoji="1" lang="zh-CN" altLang="en-US" sz="2800" b="1"/>
              <a:t>，正反映了他</a:t>
            </a:r>
            <a:r>
              <a:rPr kumimoji="1" lang="zh-CN" altLang="en-US" sz="2800" b="1">
                <a:solidFill>
                  <a:srgbClr val="FF0066"/>
                </a:solidFill>
              </a:rPr>
              <a:t>经济地位和思想意识的矛盾</a:t>
            </a:r>
            <a:r>
              <a:rPr kumimoji="1" lang="en-US" altLang="zh-CN" sz="2800" b="1"/>
              <a:t>.</a:t>
            </a:r>
            <a:endParaRPr kumimoji="1" lang="en-US" altLang="zh-CN" sz="2800" b="1"/>
          </a:p>
          <a:p>
            <a:endParaRPr lang="en-US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6" grpId="0"/>
      <p:bldP spid="17417" grpId="0"/>
      <p:bldP spid="17418" grpId="0"/>
      <p:bldP spid="174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Rectangle 2"/>
          <p:cNvSpPr>
            <a:spLocks noGrp="1" noChangeArrowheads="1"/>
          </p:cNvSpPr>
          <p:nvPr/>
        </p:nvSpPr>
        <p:spPr>
          <a:xfrm>
            <a:off x="894080" y="2286000"/>
            <a:ext cx="7491095" cy="17697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zh-CN" altLang="en-US" sz="4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隶书" panose="02010509060101010101" pitchFamily="49" charset="-122"/>
              </a:rPr>
              <a:t>孔乙己是一个怎样的人？（外貌、语言、神态、动作）</a:t>
            </a:r>
            <a:endParaRPr lang="zh-CN" altLang="en-US" sz="44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隶书" panose="02010509060101010101" pitchFamily="49" charset="-122"/>
            </a:endParaRPr>
          </a:p>
        </p:txBody>
      </p:sp>
      <p:sp>
        <p:nvSpPr>
          <p:cNvPr id="48131" name="Rectangle 3"/>
          <p:cNvSpPr>
            <a:spLocks noGrp="1" noChangeArrowheads="1"/>
          </p:cNvSpPr>
          <p:nvPr/>
        </p:nvSpPr>
        <p:spPr>
          <a:xfrm>
            <a:off x="894259" y="756285"/>
            <a:ext cx="7354888" cy="6302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b="1" i="1" u="sng" dirty="0">
                <a:solidFill>
                  <a:srgbClr val="FF3300"/>
                </a:solidFill>
                <a:sym typeface="+mn-ea"/>
              </a:rPr>
              <a:t>阅读课文第二部分的</a:t>
            </a:r>
            <a:r>
              <a:rPr lang="en-US" altLang="zh-CN" b="1" i="1" u="sng" dirty="0">
                <a:solidFill>
                  <a:srgbClr val="FF3300"/>
                </a:solidFill>
                <a:sym typeface="+mn-ea"/>
              </a:rPr>
              <a:t>4-9</a:t>
            </a:r>
            <a:r>
              <a:rPr lang="zh-CN" altLang="en-US" b="1" i="1" u="sng" dirty="0">
                <a:solidFill>
                  <a:srgbClr val="FF3300"/>
                </a:solidFill>
                <a:sym typeface="+mn-ea"/>
              </a:rPr>
              <a:t>段</a:t>
            </a:r>
            <a:endParaRPr lang="zh-CN" altLang="en-US" b="1" i="1" u="sng" dirty="0">
              <a:solidFill>
                <a:srgbClr val="FF3300"/>
              </a:solidFill>
            </a:endParaRPr>
          </a:p>
          <a:p>
            <a:endParaRPr lang="zh-CN" altLang="en-US" b="1" i="1" u="sng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Text Box 3"/>
          <p:cNvSpPr txBox="1"/>
          <p:nvPr/>
        </p:nvSpPr>
        <p:spPr>
          <a:xfrm>
            <a:off x="407353" y="793115"/>
            <a:ext cx="43211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latin typeface="Times New Roman" panose="02020603050405020304" pitchFamily="18" charset="0"/>
              </a:rPr>
              <a:t>第一次出场：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32771" name="Rectangle 4"/>
          <p:cNvSpPr/>
          <p:nvPr/>
        </p:nvSpPr>
        <p:spPr>
          <a:xfrm>
            <a:off x="0" y="1372553"/>
            <a:ext cx="914400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800" dirty="0">
                <a:latin typeface="Times New Roman" panose="02020603050405020304" pitchFamily="18" charset="0"/>
              </a:rPr>
              <a:t>        </a:t>
            </a:r>
            <a:r>
              <a:rPr lang="zh-CN" altLang="en-US" sz="3200" b="1" kern="0" dirty="0">
                <a:latin typeface="楷体_GB2312" pitchFamily="49" charset="-122"/>
                <a:ea typeface="楷体_GB2312" pitchFamily="49" charset="-122"/>
              </a:rPr>
              <a:t>他</a:t>
            </a:r>
            <a:r>
              <a:rPr lang="zh-CN" altLang="en-US" sz="3200" b="1" u="sng" kern="0" dirty="0">
                <a:latin typeface="楷体_GB2312" pitchFamily="49" charset="-122"/>
                <a:ea typeface="楷体_GB2312" pitchFamily="49" charset="-122"/>
              </a:rPr>
              <a:t>身材很高大</a:t>
            </a:r>
            <a:r>
              <a:rPr lang="zh-CN" altLang="en-US" sz="3200" b="1" kern="0" dirty="0">
                <a:latin typeface="楷体_GB2312" pitchFamily="49" charset="-122"/>
                <a:ea typeface="楷体_GB2312" pitchFamily="49" charset="-122"/>
              </a:rPr>
              <a:t>；</a:t>
            </a:r>
            <a:r>
              <a:rPr lang="zh-CN" altLang="en-US" sz="3200" b="1" u="sng" kern="0" dirty="0">
                <a:latin typeface="楷体_GB2312" pitchFamily="49" charset="-122"/>
                <a:ea typeface="楷体_GB2312" pitchFamily="49" charset="-122"/>
              </a:rPr>
              <a:t>青白脸色</a:t>
            </a:r>
            <a:r>
              <a:rPr lang="zh-CN" altLang="en-US" sz="3200" b="1" kern="0" dirty="0">
                <a:latin typeface="楷体_GB2312" pitchFamily="49" charset="-122"/>
                <a:ea typeface="楷体_GB2312" pitchFamily="49" charset="-122"/>
              </a:rPr>
              <a:t>，皱纹间</a:t>
            </a:r>
            <a:r>
              <a:rPr lang="zh-CN" altLang="en-US" sz="3200" b="1" u="sng" kern="0" dirty="0">
                <a:latin typeface="楷体_GB2312" pitchFamily="49" charset="-122"/>
                <a:ea typeface="楷体_GB2312" pitchFamily="49" charset="-122"/>
              </a:rPr>
              <a:t>时常夹些伤痕</a:t>
            </a:r>
            <a:r>
              <a:rPr lang="zh-CN" altLang="en-US" sz="3200" b="1" kern="0" dirty="0">
                <a:latin typeface="楷体_GB2312" pitchFamily="49" charset="-122"/>
                <a:ea typeface="楷体_GB2312" pitchFamily="49" charset="-122"/>
              </a:rPr>
              <a:t>；一部乱蓬蓬的</a:t>
            </a:r>
            <a:r>
              <a:rPr lang="zh-CN" altLang="en-US" sz="3200" b="1" u="sng" kern="0" dirty="0">
                <a:latin typeface="楷体_GB2312" pitchFamily="49" charset="-122"/>
                <a:ea typeface="楷体_GB2312" pitchFamily="49" charset="-122"/>
              </a:rPr>
              <a:t>花白的胡子</a:t>
            </a:r>
            <a:r>
              <a:rPr lang="zh-CN" altLang="en-US" sz="3200" b="1" kern="0" dirty="0">
                <a:latin typeface="楷体_GB2312" pitchFamily="49" charset="-122"/>
                <a:ea typeface="楷体_GB2312" pitchFamily="49" charset="-122"/>
              </a:rPr>
              <a:t>。穿的虽然是长衫，可是</a:t>
            </a:r>
            <a:r>
              <a:rPr lang="zh-CN" altLang="en-US" sz="3200" b="1" u="sng" kern="0" dirty="0">
                <a:latin typeface="楷体_GB2312" pitchFamily="49" charset="-122"/>
                <a:ea typeface="楷体_GB2312" pitchFamily="49" charset="-122"/>
              </a:rPr>
              <a:t>又脏又破</a:t>
            </a:r>
            <a:r>
              <a:rPr lang="zh-CN" altLang="en-US" sz="3200" b="1" kern="0" dirty="0">
                <a:latin typeface="楷体_GB2312" pitchFamily="49" charset="-122"/>
                <a:ea typeface="楷体_GB2312" pitchFamily="49" charset="-122"/>
              </a:rPr>
              <a:t>，似乎十多年没有补，也没有洗。</a:t>
            </a:r>
            <a:r>
              <a:rPr lang="zh-CN" altLang="en-US" sz="3200" dirty="0">
                <a:latin typeface="Times New Roman" panose="02020603050405020304" pitchFamily="18" charset="0"/>
              </a:rPr>
              <a:t> </a:t>
            </a:r>
            <a:endParaRPr lang="zh-CN" altLang="en-US" sz="4800" dirty="0">
              <a:latin typeface="Times New Roman" panose="02020603050405020304" pitchFamily="18" charset="0"/>
            </a:endParaRPr>
          </a:p>
        </p:txBody>
      </p:sp>
      <p:sp>
        <p:nvSpPr>
          <p:cNvPr id="32772" name="Rectangle 5"/>
          <p:cNvSpPr/>
          <p:nvPr/>
        </p:nvSpPr>
        <p:spPr>
          <a:xfrm>
            <a:off x="539750" y="3068638"/>
            <a:ext cx="8137525" cy="3046095"/>
          </a:xfrm>
          <a:prstGeom prst="rect">
            <a:avLst/>
          </a:prstGeom>
          <a:solidFill>
            <a:srgbClr val="FFFFFF">
              <a:alpha val="100000"/>
            </a:srgbClr>
          </a:solidFill>
          <a:ln w="9525" cap="flat" cmpd="sng">
            <a:solidFill>
              <a:srgbClr val="A5002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p>
            <a:r>
              <a:rPr lang="en-US" altLang="x-none" sz="32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       “</a:t>
            </a: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身材很高大”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说明他有力气，有谋生的条件</a:t>
            </a: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；“青白脸色”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说明穷困，营养不良，也是他不肯劳动的结果</a:t>
            </a: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；“时常夹些伤痕”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饱受守生活折磨，常遭欺凌侮辱</a:t>
            </a: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；“一部乱蓬蓬的花白的胡子”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表明他年岁已老</a:t>
            </a: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；“又脏又破”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懒惰、穷困</a:t>
            </a: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。</a:t>
            </a:r>
            <a:endParaRPr lang="zh-CN" altLang="en-US" sz="3200" b="1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797" name="Text Box 6"/>
          <p:cNvSpPr txBox="1">
            <a:spLocks noChangeArrowheads="1"/>
          </p:cNvSpPr>
          <p:nvPr/>
        </p:nvSpPr>
        <p:spPr bwMode="auto">
          <a:xfrm>
            <a:off x="251520" y="208196"/>
            <a:ext cx="5256584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</a:rPr>
              <a:t>孔乙己其人</a:t>
            </a:r>
            <a:r>
              <a:rPr lang="en-US" altLang="zh-CN" sz="3200" b="1" dirty="0">
                <a:solidFill>
                  <a:schemeClr val="accent2"/>
                </a:solidFill>
              </a:rPr>
              <a:t>——</a:t>
            </a:r>
            <a:r>
              <a:rPr lang="zh-CN" altLang="en-US" sz="3200" b="1" dirty="0">
                <a:solidFill>
                  <a:schemeClr val="accent2"/>
                </a:solidFill>
              </a:rPr>
              <a:t>衣着外貌</a:t>
            </a:r>
            <a:endParaRPr lang="zh-CN" altLang="en-US" sz="32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0"/>
      <p:bldP spid="32772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33794" name="Text Box 3"/>
          <p:cNvSpPr txBox="1"/>
          <p:nvPr/>
        </p:nvSpPr>
        <p:spPr>
          <a:xfrm>
            <a:off x="395288" y="3068638"/>
            <a:ext cx="8135937" cy="2676525"/>
          </a:xfrm>
          <a:prstGeom prst="rect">
            <a:avLst/>
          </a:prstGeom>
          <a:solidFill>
            <a:srgbClr val="FFFFFF">
              <a:alpha val="100000"/>
            </a:srgbClr>
          </a:solidFill>
          <a:ln w="9525" cap="flat" cmpd="sng">
            <a:solidFill>
              <a:srgbClr val="A5002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en-US" altLang="x-none" sz="2800" dirty="0">
                <a:latin typeface="Times New Roman" panose="02020603050405020304" pitchFamily="18" charset="0"/>
              </a:rPr>
              <a:t>         “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</a:rPr>
              <a:t>他脸上黑而且瘦，已经不成样子”；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表明他穷困潦倒、生活无法自理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</a:rPr>
              <a:t>；“穿一件破夹袄</a:t>
            </a:r>
            <a:r>
              <a:rPr lang="zh-CN" altLang="en-US" sz="2800" dirty="0">
                <a:latin typeface="Times New Roman" panose="02020603050405020304" pitchFamily="18" charset="0"/>
              </a:rPr>
              <a:t>”，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说明他衣食无着，连那唯一可证明他读书人身份的长衫也没有了</a:t>
            </a:r>
            <a:r>
              <a:rPr lang="zh-CN" altLang="en-US" sz="2800" dirty="0">
                <a:latin typeface="Times New Roman" panose="02020603050405020304" pitchFamily="18" charset="0"/>
              </a:rPr>
              <a:t>；“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</a:rPr>
              <a:t>盘着两腿，下面垫一个蒲包，用草绳在肩上挂住；</a:t>
            </a:r>
            <a:r>
              <a:rPr lang="en-US" altLang="x-none" sz="2800" dirty="0">
                <a:solidFill>
                  <a:srgbClr val="0000CC"/>
                </a:solidFill>
                <a:latin typeface="Times New Roman" panose="02020603050405020304" pitchFamily="18" charset="0"/>
              </a:rPr>
              <a:t>……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</a:rPr>
              <a:t>满手是泥</a:t>
            </a:r>
            <a:r>
              <a:rPr lang="zh-CN" altLang="en-US" dirty="0">
                <a:latin typeface="Times New Roman" panose="02020603050405020304" pitchFamily="18" charset="0"/>
              </a:rPr>
              <a:t> ”，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说明他被打折了腿，丧失生活的能力。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795" name="Rectangle 4"/>
          <p:cNvSpPr/>
          <p:nvPr/>
        </p:nvSpPr>
        <p:spPr>
          <a:xfrm>
            <a:off x="395605" y="973773"/>
            <a:ext cx="343408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dirty="0">
                <a:latin typeface="Times New Roman" panose="02020603050405020304" pitchFamily="18" charset="0"/>
              </a:rPr>
              <a:t>对比第二次出场：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33796" name="Rectangle 5"/>
          <p:cNvSpPr/>
          <p:nvPr/>
        </p:nvSpPr>
        <p:spPr>
          <a:xfrm>
            <a:off x="179388" y="1557338"/>
            <a:ext cx="8713787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x-none" sz="2800" dirty="0">
                <a:latin typeface="Times New Roman" panose="02020603050405020304" pitchFamily="18" charset="0"/>
              </a:rPr>
              <a:t>        </a:t>
            </a:r>
            <a:r>
              <a:rPr lang="zh-CN" altLang="en-US" sz="2800" dirty="0">
                <a:latin typeface="Times New Roman" panose="02020603050405020304" pitchFamily="18" charset="0"/>
              </a:rPr>
              <a:t>他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</a:rPr>
              <a:t>脸上黑而且瘦</a:t>
            </a:r>
            <a:r>
              <a:rPr lang="zh-CN" altLang="en-US" sz="2800" dirty="0">
                <a:latin typeface="Times New Roman" panose="02020603050405020304" pitchFamily="18" charset="0"/>
              </a:rPr>
              <a:t>，已经不成样子；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</a:rPr>
              <a:t>穿一件破夹袄</a:t>
            </a:r>
            <a:r>
              <a:rPr lang="zh-CN" altLang="en-US" sz="2800" dirty="0">
                <a:latin typeface="Times New Roman" panose="02020603050405020304" pitchFamily="18" charset="0"/>
              </a:rPr>
              <a:t>，盘着两腿，下面垫一个蒲包，用草绳在肩上挂住；</a:t>
            </a:r>
            <a:r>
              <a:rPr lang="en-US" altLang="x-none" sz="2800" dirty="0">
                <a:latin typeface="Times New Roman" panose="02020603050405020304" pitchFamily="18" charset="0"/>
              </a:rPr>
              <a:t>……</a:t>
            </a:r>
            <a:r>
              <a:rPr lang="zh-CN" altLang="en-US" sz="2800" dirty="0">
                <a:solidFill>
                  <a:srgbClr val="0000CC"/>
                </a:solidFill>
                <a:latin typeface="Times New Roman" panose="02020603050405020304" pitchFamily="18" charset="0"/>
              </a:rPr>
              <a:t>满手是泥</a:t>
            </a:r>
            <a:r>
              <a:rPr lang="zh-CN" altLang="en-US" dirty="0">
                <a:latin typeface="Times New Roman" panose="02020603050405020304" pitchFamily="18" charset="0"/>
              </a:rPr>
              <a:t>  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3797" name="动作按钮: 后退或前一项 33796">
            <a:hlinkClick r:id="rId1" action="ppaction://hlinksldjump"/>
          </p:cNvPr>
          <p:cNvSpPr/>
          <p:nvPr/>
        </p:nvSpPr>
        <p:spPr>
          <a:xfrm>
            <a:off x="7885113" y="6092825"/>
            <a:ext cx="1042987" cy="609600"/>
          </a:xfrm>
          <a:prstGeom prst="actionButtonBackPrevious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bldLvl="0" animBg="1"/>
      <p:bldP spid="33795" grpId="0"/>
      <p:bldP spid="3379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b="1" dirty="0"/>
              <a:t>孔乙己其人</a:t>
            </a:r>
            <a:r>
              <a:rPr lang="en-US" altLang="zh-CN" b="1" dirty="0">
                <a:latin typeface="宋体" panose="02010600030101010101" pitchFamily="2" charset="-122"/>
                <a:ea typeface="仿宋_GB2312" pitchFamily="49" charset="-122"/>
              </a:rPr>
              <a:t>——</a:t>
            </a:r>
            <a:r>
              <a:rPr lang="zh-CN" altLang="en-US" b="1" dirty="0">
                <a:latin typeface="仿宋_GB2312" pitchFamily="49" charset="-122"/>
                <a:ea typeface="仿宋_GB2312" pitchFamily="49" charset="-122"/>
              </a:rPr>
              <a:t>语言</a:t>
            </a:r>
            <a:endParaRPr lang="zh-CN" altLang="en-US" b="1" dirty="0"/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229600" cy="51117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b="1" u="sng" dirty="0">
                <a:latin typeface="楷体_GB2312" pitchFamily="49" charset="-122"/>
                <a:ea typeface="楷体_GB2312" pitchFamily="49" charset="-122"/>
              </a:rPr>
              <a:t>满口“之乎者也”教人半懂不懂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 。</a:t>
            </a:r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endParaRPr lang="en-US" altLang="zh-CN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endParaRPr lang="zh-CN" altLang="en-US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不分场合地使用难懂的文言词语，甚至对着孩子也引用“</a:t>
            </a:r>
            <a:r>
              <a:rPr lang="zh-CN" altLang="en-US" b="1" u="sng" dirty="0">
                <a:latin typeface="楷体_GB2312" pitchFamily="49" charset="-122"/>
                <a:ea typeface="楷体_GB2312" pitchFamily="49" charset="-122"/>
              </a:rPr>
              <a:t>多乎哉，不多也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”</a:t>
            </a:r>
            <a:r>
              <a:rPr lang="en-US" b="1" dirty="0"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论语</a:t>
            </a:r>
            <a:r>
              <a:rPr lang="en-US" b="1" dirty="0"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中的语句，</a:t>
            </a:r>
            <a:endParaRPr lang="en-US" altLang="zh-CN" b="1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endParaRPr lang="zh-CN" altLang="zh-CN" b="1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</a:pP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“</a:t>
            </a:r>
            <a:r>
              <a:rPr lang="zh-CN" altLang="en-US" b="1" u="sng" dirty="0">
                <a:latin typeface="楷体_GB2312" pitchFamily="49" charset="-122"/>
                <a:ea typeface="楷体_GB2312" pitchFamily="49" charset="-122"/>
              </a:rPr>
              <a:t>窃书不能算偷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”这句话，在事实面前，仍徒然地换弄语词，自欺欺人，可见人物的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迂腐和爱面子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99592" y="1916832"/>
            <a:ext cx="75608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kern="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说明</a:t>
            </a:r>
            <a:r>
              <a:rPr lang="zh-CN" altLang="en-US" sz="3200" b="1" kern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他长期受封建文化教育的熏陶中毒之深，迂腐之至。 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131840" y="3933056"/>
            <a:ext cx="63642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kern="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表现了他的</a:t>
            </a:r>
            <a:r>
              <a:rPr lang="zh-CN" altLang="en-US" sz="3200" b="1" kern="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迂腐不堪与自命清高</a:t>
            </a:r>
            <a:r>
              <a:rPr lang="zh-CN" altLang="en-US" sz="3200" b="1" kern="0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6233" y="202248"/>
            <a:ext cx="8470900" cy="6453187"/>
          </a:xfrm>
        </p:spPr>
        <p:txBody>
          <a:bodyPr/>
          <a:lstStyle/>
          <a:p>
            <a:r>
              <a:rPr lang="zh-CN" altLang="en-US" sz="3600" b="1" dirty="0">
                <a:latin typeface="仿宋_GB2312" pitchFamily="49" charset="-122"/>
                <a:ea typeface="仿宋_GB2312" pitchFamily="49" charset="-122"/>
              </a:rPr>
              <a:t>孔乙己其人</a:t>
            </a:r>
            <a:r>
              <a:rPr lang="en-US" altLang="zh-CN" sz="3600" b="1" dirty="0">
                <a:latin typeface="宋体" panose="02010600030101010101" pitchFamily="2" charset="-122"/>
                <a:ea typeface="仿宋_GB2312" pitchFamily="49" charset="-122"/>
              </a:rPr>
              <a:t>——</a:t>
            </a:r>
            <a:r>
              <a:rPr lang="zh-CN" altLang="en-US" sz="3600" b="1" dirty="0">
                <a:latin typeface="仿宋_GB2312" pitchFamily="49" charset="-122"/>
                <a:ea typeface="仿宋_GB2312" pitchFamily="49" charset="-122"/>
              </a:rPr>
              <a:t>动作</a:t>
            </a:r>
            <a:endParaRPr lang="en-US" altLang="zh-CN" sz="3600" b="1" dirty="0">
              <a:latin typeface="仿宋_GB2312" pitchFamily="49" charset="-122"/>
              <a:ea typeface="仿宋_GB2312" pitchFamily="49" charset="-122"/>
            </a:endParaRPr>
          </a:p>
          <a:p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“排出九文大钱”</a:t>
            </a:r>
            <a:endParaRPr lang="en-US" altLang="zh-CN" sz="2400" b="1" dirty="0">
              <a:solidFill>
                <a:srgbClr val="000000"/>
              </a:solidFill>
            </a:endParaRPr>
          </a:p>
          <a:p>
            <a:endParaRPr lang="en-US" altLang="zh-CN" sz="2400" b="1" dirty="0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  <a:p>
            <a:endParaRPr lang="en-US" altLang="zh-CN" sz="2400" b="1" dirty="0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  <a:p>
            <a:endParaRPr lang="en-US" altLang="zh-CN" sz="2400" b="1" dirty="0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  <a:p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教</a:t>
            </a:r>
            <a:r>
              <a:rPr lang="zh-CN" altLang="en-US" sz="2800" b="1" dirty="0">
                <a:latin typeface="宋体" panose="02010600030101010101" pitchFamily="2" charset="-122"/>
                <a:ea typeface="仿宋_GB2312" pitchFamily="49" charset="-122"/>
              </a:rPr>
              <a:t>“</a:t>
            </a: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我</a:t>
            </a:r>
            <a:r>
              <a:rPr lang="zh-CN" altLang="en-US" sz="2800" b="1" dirty="0">
                <a:latin typeface="宋体" panose="02010600030101010101" pitchFamily="2" charset="-122"/>
                <a:ea typeface="仿宋_GB2312" pitchFamily="49" charset="-122"/>
              </a:rPr>
              <a:t>”</a:t>
            </a: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写茴字：“两个指头的长指甲敲着柜台”、“蘸了酒”</a:t>
            </a:r>
            <a:r>
              <a:rPr lang="en-US" altLang="zh-CN" sz="2800" b="1" dirty="0">
                <a:latin typeface="宋体" panose="02010600030101010101" pitchFamily="2" charset="-122"/>
                <a:ea typeface="仿宋_GB2312" pitchFamily="49" charset="-122"/>
              </a:rPr>
              <a:t>——</a:t>
            </a:r>
            <a:endParaRPr lang="en-US" altLang="zh-CN" sz="2400" b="1" dirty="0">
              <a:latin typeface="宋体" panose="02010600030101010101" pitchFamily="2" charset="-122"/>
              <a:ea typeface="仿宋_GB2312" pitchFamily="49" charset="-122"/>
            </a:endParaRPr>
          </a:p>
          <a:p>
            <a:endParaRPr lang="zh-CN" altLang="en-US" sz="24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en-US" altLang="zh-CN" sz="2400" b="1" dirty="0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  <a:p>
            <a:endParaRPr lang="zh-CN" altLang="en-US" sz="2400" b="1" dirty="0">
              <a:solidFill>
                <a:srgbClr val="FF0000"/>
              </a:solidFill>
              <a:latin typeface="仿宋_GB2312" pitchFamily="49" charset="-122"/>
              <a:ea typeface="仿宋_GB2312" pitchFamily="49" charset="-122"/>
            </a:endParaRPr>
          </a:p>
          <a:p>
            <a:r>
              <a:rPr lang="zh-CN" altLang="en-US" sz="2800" b="1" dirty="0"/>
              <a:t>“</a:t>
            </a: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分茴香豆片段：</a:t>
            </a:r>
            <a:r>
              <a:rPr lang="zh-CN" altLang="en-US" sz="2800" b="1" dirty="0">
                <a:latin typeface="宋体" panose="02010600030101010101" pitchFamily="2" charset="-122"/>
                <a:ea typeface="仿宋_GB2312" pitchFamily="49" charset="-122"/>
              </a:rPr>
              <a:t>“</a:t>
            </a: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伸开五指将碟子罩住，弯下腰去说道</a:t>
            </a:r>
            <a:r>
              <a:rPr lang="en-US" sz="2800" b="1" dirty="0">
                <a:latin typeface="宋体" panose="02010600030101010101" pitchFamily="2" charset="-122"/>
                <a:ea typeface="仿宋_GB2312" pitchFamily="49" charset="-122"/>
              </a:rPr>
              <a:t>……</a:t>
            </a:r>
            <a:r>
              <a:rPr lang="zh-CN" altLang="en-US" sz="2800" b="1" dirty="0">
                <a:latin typeface="仿宋_GB2312" pitchFamily="49" charset="-122"/>
                <a:ea typeface="仿宋_GB2312" pitchFamily="49" charset="-122"/>
              </a:rPr>
              <a:t>直起身来又看一看盘，自己摇头说</a:t>
            </a:r>
            <a:r>
              <a:rPr lang="en-US" sz="2800" b="1" dirty="0">
                <a:latin typeface="宋体" panose="02010600030101010101" pitchFamily="2" charset="-122"/>
                <a:ea typeface="仿宋_GB2312" pitchFamily="49" charset="-122"/>
              </a:rPr>
              <a:t>……”</a:t>
            </a:r>
            <a:endParaRPr lang="zh-CN" altLang="zh-CN" sz="28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sz="2800" dirty="0"/>
          </a:p>
        </p:txBody>
      </p:sp>
      <p:sp>
        <p:nvSpPr>
          <p:cNvPr id="3" name="矩形 2"/>
          <p:cNvSpPr/>
          <p:nvPr/>
        </p:nvSpPr>
        <p:spPr>
          <a:xfrm>
            <a:off x="593334" y="1367815"/>
            <a:ext cx="8424936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kern="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——“</a:t>
            </a:r>
            <a:r>
              <a:rPr lang="zh-CN" altLang="en-US" sz="2400" b="1" kern="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排”字既</a:t>
            </a:r>
            <a:r>
              <a:rPr lang="zh-CN" altLang="en-US" sz="2400" b="1" kern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表现他拮据而穷酸的本相</a:t>
            </a:r>
            <a:r>
              <a:rPr lang="zh-CN" altLang="en-US" sz="2400" b="1" kern="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，又对酒店卖弄分文不少，自己是规矩人。也表现出对只花四文钱的短衣帮的</a:t>
            </a:r>
            <a:r>
              <a:rPr lang="zh-CN" altLang="en-US" sz="2400" b="1" kern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得意而炫耀的神情。</a:t>
            </a:r>
            <a:endParaRPr lang="zh-CN" altLang="en-US" sz="2400" b="1" kern="0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011844" y="6132215"/>
            <a:ext cx="267652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kern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本质善良诚恳。</a:t>
            </a:r>
            <a:endParaRPr lang="zh-CN" altLang="en-US" sz="2800" b="1" kern="0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93274" y="3796149"/>
            <a:ext cx="8676456" cy="1322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kern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善良、迂腐</a:t>
            </a:r>
            <a:r>
              <a:rPr lang="zh-CN" altLang="en-US" sz="2400" b="1" kern="0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教“茴”字的四种写法，见小伙计毫不热心，便长叹惋惜，</a:t>
            </a:r>
            <a:r>
              <a:rPr lang="zh-CN" altLang="en-US" sz="2400" b="1" kern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说明孔乙己把僵化无用的“学问”视如至宝，说明迂腐不堪，中毒甚深。。</a:t>
            </a:r>
            <a:r>
              <a:rPr lang="zh-CN" altLang="en-US" sz="2800" kern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  <a:endParaRPr lang="zh-CN" altLang="en-US" sz="2800" kern="0" dirty="0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5" grpId="0" uiExpand="1" build="p"/>
      <p:bldP spid="3" grpId="0"/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kyj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228600" y="1295400"/>
            <a:ext cx="3073400" cy="4525963"/>
          </a:xfrm>
          <a:noFill/>
        </p:spPr>
      </p:pic>
      <p:sp>
        <p:nvSpPr>
          <p:cNvPr id="37891" name="Text Box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 eaLnBrk="1" hangingPunct="1">
              <a:spcBef>
                <a:spcPct val="50000"/>
              </a:spcBef>
            </a:pPr>
            <a:r>
              <a:rPr lang="zh-CN" altLang="en-US" b="1" dirty="0"/>
              <a:t>神态描写</a:t>
            </a:r>
            <a:r>
              <a:rPr lang="zh-CN" altLang="en-US" dirty="0"/>
              <a:t> </a:t>
            </a:r>
            <a:endParaRPr lang="zh-CN" altLang="en-US" dirty="0"/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2987824" y="3068960"/>
            <a:ext cx="6405563" cy="20621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198F51"/>
                </a:solidFill>
              </a:rPr>
              <a:t>不屑置辩的神气</a:t>
            </a:r>
            <a:r>
              <a:rPr lang="en-US" altLang="zh-CN" sz="3200" b="1" dirty="0">
                <a:solidFill>
                  <a:srgbClr val="198F51"/>
                </a:solidFill>
              </a:rPr>
              <a:t>————</a:t>
            </a:r>
            <a:r>
              <a:rPr lang="zh-CN" altLang="en-US" sz="3200" b="1" dirty="0">
                <a:solidFill>
                  <a:srgbClr val="198F51"/>
                </a:solidFill>
              </a:rPr>
              <a:t>自命清高 </a:t>
            </a:r>
            <a:br>
              <a:rPr lang="zh-CN" altLang="en-US" sz="3200" b="1" dirty="0">
                <a:solidFill>
                  <a:srgbClr val="198F51"/>
                </a:solidFill>
              </a:rPr>
            </a:br>
            <a:br>
              <a:rPr lang="zh-CN" altLang="en-US" sz="3200" b="1" dirty="0">
                <a:solidFill>
                  <a:srgbClr val="198F51"/>
                </a:solidFill>
              </a:rPr>
            </a:br>
            <a:r>
              <a:rPr lang="en-US" altLang="zh-CN" sz="3200" b="1" dirty="0">
                <a:solidFill>
                  <a:srgbClr val="198F51"/>
                </a:solidFill>
              </a:rPr>
              <a:t> </a:t>
            </a:r>
            <a:br>
              <a:rPr lang="zh-CN" altLang="en-US" sz="3200" b="1" dirty="0">
                <a:solidFill>
                  <a:srgbClr val="198F51"/>
                </a:solidFill>
              </a:rPr>
            </a:b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275856" y="908720"/>
            <a:ext cx="55081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/>
              <a:t>青筋条条绽出”睁大眼睛，进行争辩。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一个“绽”字活画出他的</a:t>
            </a:r>
            <a:r>
              <a:rPr lang="zh-CN" altLang="en-US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楷体_GB2312" pitchFamily="49" charset="-122"/>
                <a:ea typeface="楷体_GB2312" pitchFamily="49" charset="-122"/>
              </a:rPr>
              <a:t>窘迫尴尬、又羞又恼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的神态。</a:t>
            </a:r>
            <a:r>
              <a:rPr lang="zh-CN" altLang="en-US" sz="32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32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19872" y="4077072"/>
            <a:ext cx="5472608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+mn-ea"/>
              </a:rPr>
              <a:t>“孔乙己立刻显出颓唐不安的模样，脸上笼上了一层灰色”</a:t>
            </a:r>
            <a:r>
              <a:rPr lang="en-US" altLang="zh-CN" sz="3200" b="1" dirty="0">
                <a:latin typeface="+mn-ea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没有考取功名是孔乙己心中永远的痛（</a:t>
            </a:r>
            <a:r>
              <a:rPr lang="zh-CN" altLang="en-US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楷体_GB2312" pitchFamily="49" charset="-122"/>
                <a:ea typeface="楷体_GB2312" pitchFamily="49" charset="-122"/>
              </a:rPr>
              <a:t>重视功名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  <a:endParaRPr lang="zh-CN" altLang="en-US" sz="32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-324544" y="188640"/>
            <a:ext cx="5544616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孔乙己是怎样一个人</a:t>
            </a:r>
            <a:r>
              <a:rPr lang="en-US" altLang="zh-CN" sz="4000" b="1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?</a:t>
            </a:r>
            <a:br>
              <a:rPr lang="en-US" altLang="zh-CN" sz="4000" b="1" dirty="0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</a:br>
            <a:endParaRPr lang="en-US" altLang="zh-CN" sz="4000" b="1" dirty="0"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2" charset="-122"/>
            </a:endParaRPr>
          </a:p>
        </p:txBody>
      </p:sp>
      <p:pic>
        <p:nvPicPr>
          <p:cNvPr id="38916" name="Picture 5" descr="kyj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04800" y="1676400"/>
            <a:ext cx="307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3563888" y="776335"/>
            <a:ext cx="5184576" cy="559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孔乙己究竟具有哪些性格特点？</a:t>
            </a:r>
            <a:endParaRPr lang="en-US" altLang="zh-CN" sz="2800" b="1" dirty="0">
              <a:latin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endParaRPr lang="en-US" altLang="zh-CN" sz="2800" b="1" kern="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342900" lvl="0" indent="-3429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endParaRPr lang="zh-CN" altLang="en-US" sz="2800" b="1" kern="0" dirty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</a:pPr>
            <a:r>
              <a:rPr lang="zh-CN" altLang="en-US" sz="2800" b="1" u="sng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迂腐</a:t>
            </a:r>
            <a:r>
              <a:rPr lang="en-US" sz="2800" b="1" dirty="0">
                <a:latin typeface="宋体" panose="02010600030101010101" pitchFamily="2" charset="-122"/>
              </a:rPr>
              <a:t>[</a:t>
            </a:r>
            <a:r>
              <a:rPr lang="zh-CN" altLang="en-US" sz="2800" b="1" dirty="0">
                <a:latin typeface="宋体" panose="02010600030101010101" pitchFamily="2" charset="-122"/>
              </a:rPr>
              <a:t>回字的四种写法，满口之乎者也</a:t>
            </a:r>
            <a:r>
              <a:rPr lang="en-US" sz="2800" b="1" dirty="0">
                <a:latin typeface="宋体" panose="02010600030101010101" pitchFamily="2" charset="-122"/>
              </a:rPr>
              <a:t>]</a:t>
            </a:r>
            <a:endParaRPr 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endParaRPr 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u="sng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爱面子、自命清高、自欺欺人、好喝懒做</a:t>
            </a:r>
            <a:r>
              <a:rPr lang="en-US" sz="2800" b="1" dirty="0">
                <a:latin typeface="宋体" panose="02010600030101010101" pitchFamily="2" charset="-122"/>
              </a:rPr>
              <a:t>[</a:t>
            </a:r>
            <a:r>
              <a:rPr lang="zh-CN" altLang="en-US" sz="2800" b="1" dirty="0">
                <a:latin typeface="宋体" panose="02010600030101010101" pitchFamily="2" charset="-122"/>
              </a:rPr>
              <a:t>穿长衫，偷书却不承认</a:t>
            </a:r>
            <a:r>
              <a:rPr lang="en-US" sz="2800" b="1" dirty="0">
                <a:latin typeface="宋体" panose="02010600030101010101" pitchFamily="2" charset="-122"/>
              </a:rPr>
              <a:t>]</a:t>
            </a:r>
            <a:endParaRPr 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endParaRPr 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u="sng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善良、天真</a:t>
            </a:r>
            <a:r>
              <a:rPr lang="en-US" sz="2800" b="1" dirty="0">
                <a:latin typeface="宋体" panose="02010600030101010101" pitchFamily="2" charset="-122"/>
              </a:rPr>
              <a:t>[</a:t>
            </a:r>
            <a:r>
              <a:rPr lang="zh-CN" altLang="en-US" sz="2800" b="1" dirty="0">
                <a:latin typeface="宋体" panose="02010600030101010101" pitchFamily="2" charset="-122"/>
              </a:rPr>
              <a:t>教“我”写字和分茴香豆</a:t>
            </a:r>
            <a:r>
              <a:rPr lang="en-US" sz="2800" b="1" dirty="0">
                <a:latin typeface="宋体" panose="02010600030101010101" pitchFamily="2" charset="-122"/>
              </a:rPr>
              <a:t>]</a:t>
            </a:r>
            <a:endParaRPr 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endParaRPr 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u="sng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守信</a:t>
            </a:r>
            <a:r>
              <a:rPr lang="en-US" sz="2800" b="1" dirty="0">
                <a:latin typeface="宋体" panose="02010600030101010101" pitchFamily="2" charset="-122"/>
              </a:rPr>
              <a:t>[</a:t>
            </a:r>
            <a:r>
              <a:rPr lang="zh-CN" altLang="en-US" sz="2800" b="1" dirty="0">
                <a:latin typeface="宋体" panose="02010600030101010101" pitchFamily="2" charset="-122"/>
              </a:rPr>
              <a:t>从不拖欠酒钱</a:t>
            </a:r>
            <a:r>
              <a:rPr lang="en-US" sz="2800" b="1" dirty="0">
                <a:latin typeface="宋体" panose="02010600030101010101" pitchFamily="2" charset="-122"/>
              </a:rPr>
              <a:t>]</a:t>
            </a:r>
            <a:endParaRPr lang="en-US" altLang="zh-CN" sz="28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云形标注 3"/>
          <p:cNvSpPr/>
          <p:nvPr/>
        </p:nvSpPr>
        <p:spPr bwMode="auto">
          <a:xfrm>
            <a:off x="4461510" y="2226945"/>
            <a:ext cx="4497070" cy="2035175"/>
          </a:xfrm>
          <a:prstGeom prst="cloudCallout">
            <a:avLst>
              <a:gd name="adj1" fmla="val -41769"/>
              <a:gd name="adj2" fmla="val 65913"/>
            </a:avLst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楷体_GB2312" pitchFamily="49" charset="-122"/>
                <a:ea typeface="楷体_GB2312" pitchFamily="49" charset="-122"/>
              </a:rPr>
              <a:t>孔乙己是这样的使人</a:t>
            </a:r>
            <a:endParaRPr kumimoji="0" lang="zh-CN" altLang="en-US" sz="28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楷体_GB2312" pitchFamily="49" charset="-122"/>
              <a:ea typeface="楷体_GB2312" pitchFamily="49" charset="-122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楷体_GB2312" pitchFamily="49" charset="-122"/>
                <a:ea typeface="楷体_GB2312" pitchFamily="49" charset="-122"/>
              </a:rPr>
              <a:t>快活，可是没有他，</a:t>
            </a:r>
            <a:endParaRPr kumimoji="0" lang="zh-CN" altLang="en-US" sz="28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楷体_GB2312" pitchFamily="49" charset="-122"/>
              <a:ea typeface="楷体_GB2312" pitchFamily="49" charset="-122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8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楷体_GB2312" pitchFamily="49" charset="-122"/>
                <a:ea typeface="楷体_GB2312" pitchFamily="49" charset="-122"/>
              </a:rPr>
              <a:t>别人也便这么过</a:t>
            </a:r>
            <a:r>
              <a:rPr kumimoji="0" lang="zh-CN" altLang="en-US" sz="32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楷体_GB2312" pitchFamily="49" charset="-122"/>
                <a:ea typeface="楷体_GB2312" pitchFamily="49" charset="-122"/>
              </a:rPr>
              <a:t>。</a:t>
            </a:r>
            <a:endParaRPr kumimoji="0" lang="zh-CN" altLang="en-US" sz="32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5" name="Picture 2" descr="孔乙己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本框 1"/>
          <p:cNvSpPr txBox="1"/>
          <p:nvPr/>
        </p:nvSpPr>
        <p:spPr>
          <a:xfrm>
            <a:off x="4461510" y="763905"/>
            <a:ext cx="4676775" cy="1076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 b="1" dirty="0">
                <a:solidFill>
                  <a:srgbClr val="0070C0"/>
                </a:solidFill>
                <a:latin typeface="Times New Roman" panose="02020603050405020304" pitchFamily="18" charset="0"/>
                <a:sym typeface="+mn-ea"/>
              </a:rPr>
              <a:t>这样的孔乙己在人们心目中有着怎样的地位？</a:t>
            </a:r>
            <a:endParaRPr lang="zh-CN" altLang="en-US" sz="3200" b="1" dirty="0">
              <a:solidFill>
                <a:srgbClr val="0070C0"/>
              </a:solidFill>
              <a:latin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23528" y="2564904"/>
            <a:ext cx="8229600" cy="2015852"/>
          </a:xfrm>
          <a:prstGeom prst="rect">
            <a:avLst/>
          </a:prstGeom>
          <a:noFill/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黑体" panose="02010609060101010101" pitchFamily="2" charset="-122"/>
                <a:cs typeface="+mn-cs"/>
              </a:rPr>
              <a:t>孔乙己使</a:t>
            </a:r>
            <a:r>
              <a:rPr kumimoji="0" lang="zh-CN" altLang="en-US" sz="4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/>
                <a:ea typeface="黑体" panose="02010609060101010101" pitchFamily="2" charset="-122"/>
                <a:cs typeface="+mn-cs"/>
              </a:rPr>
              <a:t>哪些人</a:t>
            </a:r>
            <a:r>
              <a:rPr kumimoji="0" lang="zh-CN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黑体" panose="02010609060101010101" pitchFamily="2" charset="-122"/>
                <a:cs typeface="+mn-cs"/>
              </a:rPr>
              <a:t>快活？</a:t>
            </a: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黑体" panose="02010609060101010101" pitchFamily="2" charset="-122"/>
              <a:cs typeface="+mn-cs"/>
            </a:endParaRPr>
          </a:p>
          <a:p>
            <a:pPr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黑体" panose="02010609060101010101" pitchFamily="2" charset="-122"/>
              <a:cs typeface="+mn-cs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23528" y="1268760"/>
            <a:ext cx="8208962" cy="720725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</a:ln>
          <a:effectLst/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孔乙己其人   关键词</a:t>
            </a:r>
            <a:r>
              <a:rPr kumimoji="0" lang="en-US" altLang="zh-CN" sz="36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/>
                <a:ea typeface="黑体" panose="02010609060101010101" pitchFamily="2" charset="-122"/>
                <a:cs typeface="+mn-cs"/>
              </a:rPr>
              <a:t>——</a:t>
            </a:r>
            <a:r>
              <a:rPr kumimoji="0" lang="zh-CN" altLang="en-US" sz="3600" b="1" i="1" u="none" strike="noStrike" kern="1200" cap="none" spc="0" normalizeH="0" baseline="0" noProof="0" dirty="0">
                <a:ln>
                  <a:noFill/>
                </a:ln>
                <a:solidFill>
                  <a:srgbClr val="EE285C"/>
                </a:solidFill>
                <a:effectLst/>
                <a:uLnTx/>
                <a:uFillTx/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使人快活</a:t>
            </a:r>
            <a:endParaRPr kumimoji="0" lang="zh-CN" altLang="en-US" sz="3600" b="1" i="1" u="none" strike="noStrike" kern="1200" cap="none" spc="0" normalizeH="0" baseline="0" noProof="0" dirty="0">
              <a:ln>
                <a:noFill/>
              </a:ln>
              <a:solidFill>
                <a:srgbClr val="EE285C"/>
              </a:solidFill>
              <a:effectLst/>
              <a:uLnTx/>
              <a:uFillTx/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 build="p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Oval 2"/>
          <p:cNvSpPr>
            <a:spLocks noChangeArrowheads="1"/>
          </p:cNvSpPr>
          <p:nvPr/>
        </p:nvSpPr>
        <p:spPr bwMode="auto">
          <a:xfrm>
            <a:off x="2923223" y="1915795"/>
            <a:ext cx="3657600" cy="3657600"/>
          </a:xfrm>
          <a:prstGeom prst="ellipse">
            <a:avLst/>
          </a:prstGeom>
          <a:solidFill>
            <a:schemeClr val="bg1"/>
          </a:solidFill>
          <a:ln w="57150">
            <a:solidFill>
              <a:srgbClr val="FF3300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2643" name="Oval 3"/>
          <p:cNvSpPr>
            <a:spLocks noChangeArrowheads="1"/>
          </p:cNvSpPr>
          <p:nvPr/>
        </p:nvSpPr>
        <p:spPr bwMode="auto">
          <a:xfrm>
            <a:off x="4105910" y="3173095"/>
            <a:ext cx="1295400" cy="1227138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2644" name="Line 4"/>
          <p:cNvSpPr>
            <a:spLocks noChangeShapeType="1"/>
          </p:cNvSpPr>
          <p:nvPr/>
        </p:nvSpPr>
        <p:spPr bwMode="auto">
          <a:xfrm>
            <a:off x="3426460" y="2563495"/>
            <a:ext cx="838200" cy="838200"/>
          </a:xfrm>
          <a:prstGeom prst="line">
            <a:avLst/>
          </a:prstGeom>
          <a:noFill/>
          <a:ln w="38100">
            <a:solidFill>
              <a:srgbClr val="6600CC"/>
            </a:solidFill>
            <a:round/>
            <a:tailEnd type="triangl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2645" name="Line 5"/>
          <p:cNvSpPr>
            <a:spLocks noChangeShapeType="1"/>
          </p:cNvSpPr>
          <p:nvPr/>
        </p:nvSpPr>
        <p:spPr bwMode="auto">
          <a:xfrm rot="-10800000">
            <a:off x="5210810" y="4220845"/>
            <a:ext cx="838200" cy="838200"/>
          </a:xfrm>
          <a:prstGeom prst="line">
            <a:avLst/>
          </a:prstGeom>
          <a:noFill/>
          <a:ln w="38100">
            <a:solidFill>
              <a:srgbClr val="6600CC"/>
            </a:solidFill>
            <a:round/>
            <a:tailEnd type="triangl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2646" name="Line 6"/>
          <p:cNvSpPr>
            <a:spLocks noChangeShapeType="1"/>
          </p:cNvSpPr>
          <p:nvPr/>
        </p:nvSpPr>
        <p:spPr bwMode="auto">
          <a:xfrm rot="5400000">
            <a:off x="5153660" y="2449195"/>
            <a:ext cx="838200" cy="838200"/>
          </a:xfrm>
          <a:prstGeom prst="line">
            <a:avLst/>
          </a:prstGeom>
          <a:noFill/>
          <a:ln w="38100">
            <a:solidFill>
              <a:srgbClr val="6600CC"/>
            </a:solidFill>
            <a:round/>
            <a:tailEnd type="triangl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2647" name="Line 7"/>
          <p:cNvSpPr>
            <a:spLocks noChangeShapeType="1"/>
          </p:cNvSpPr>
          <p:nvPr/>
        </p:nvSpPr>
        <p:spPr bwMode="auto">
          <a:xfrm rot="-5335864">
            <a:off x="3534410" y="4258945"/>
            <a:ext cx="838200" cy="838200"/>
          </a:xfrm>
          <a:prstGeom prst="line">
            <a:avLst/>
          </a:prstGeom>
          <a:noFill/>
          <a:ln w="38100">
            <a:solidFill>
              <a:srgbClr val="6600CC"/>
            </a:solidFill>
            <a:round/>
            <a:tailEnd type="triangl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2648" name="Text Box 8"/>
          <p:cNvSpPr txBox="1">
            <a:spLocks noChangeArrowheads="1"/>
          </p:cNvSpPr>
          <p:nvPr/>
        </p:nvSpPr>
        <p:spPr bwMode="auto">
          <a:xfrm>
            <a:off x="4239260" y="3515995"/>
            <a:ext cx="1371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孔乙己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112649" name="Text Box 9"/>
          <p:cNvSpPr txBox="1">
            <a:spLocks noChangeArrowheads="1"/>
          </p:cNvSpPr>
          <p:nvPr/>
        </p:nvSpPr>
        <p:spPr bwMode="auto">
          <a:xfrm>
            <a:off x="2491423" y="1987233"/>
            <a:ext cx="762000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“</a:t>
            </a: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我”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112650" name="Text Box 10"/>
          <p:cNvSpPr txBox="1">
            <a:spLocks noChangeArrowheads="1"/>
          </p:cNvSpPr>
          <p:nvPr/>
        </p:nvSpPr>
        <p:spPr bwMode="auto">
          <a:xfrm>
            <a:off x="5915660" y="1915795"/>
            <a:ext cx="9144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众人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112651" name="Text Box 11"/>
          <p:cNvSpPr txBox="1">
            <a:spLocks noChangeArrowheads="1"/>
          </p:cNvSpPr>
          <p:nvPr/>
        </p:nvSpPr>
        <p:spPr bwMode="auto">
          <a:xfrm>
            <a:off x="2639060" y="4963795"/>
            <a:ext cx="9144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小孩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112652" name="Text Box 12"/>
          <p:cNvSpPr txBox="1">
            <a:spLocks noChangeArrowheads="1"/>
          </p:cNvSpPr>
          <p:nvPr/>
        </p:nvSpPr>
        <p:spPr bwMode="auto">
          <a:xfrm>
            <a:off x="6082348" y="5028883"/>
            <a:ext cx="914400" cy="519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华文新魏" panose="02010800040101010101" pitchFamily="2" charset="-122"/>
                <a:cs typeface="+mn-cs"/>
              </a:rPr>
              <a:t>掌柜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112653" name="Text Box 13"/>
          <p:cNvSpPr txBox="1">
            <a:spLocks noChangeArrowheads="1"/>
          </p:cNvSpPr>
          <p:nvPr/>
        </p:nvSpPr>
        <p:spPr bwMode="auto">
          <a:xfrm>
            <a:off x="6601460" y="3439795"/>
            <a:ext cx="5334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方正舒体" panose="02010601030101010101" pitchFamily="2" charset="-122"/>
                <a:cs typeface="+mn-cs"/>
              </a:rPr>
              <a:t>笑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方正舒体" panose="02010601030101010101" pitchFamily="2" charset="-122"/>
              <a:cs typeface="+mn-cs"/>
            </a:endParaRPr>
          </a:p>
        </p:txBody>
      </p:sp>
      <p:sp>
        <p:nvSpPr>
          <p:cNvPr id="112654" name="Text Box 14"/>
          <p:cNvSpPr txBox="1">
            <a:spLocks noChangeArrowheads="1"/>
          </p:cNvSpPr>
          <p:nvPr/>
        </p:nvSpPr>
        <p:spPr bwMode="auto">
          <a:xfrm>
            <a:off x="4620260" y="5573395"/>
            <a:ext cx="4572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方正舒体" panose="02010601030101010101" pitchFamily="2" charset="-122"/>
                <a:cs typeface="+mn-cs"/>
              </a:rPr>
              <a:t>笑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方正舒体" panose="02010601030101010101" pitchFamily="2" charset="-122"/>
              <a:cs typeface="+mn-cs"/>
            </a:endParaRPr>
          </a:p>
        </p:txBody>
      </p:sp>
      <p:sp>
        <p:nvSpPr>
          <p:cNvPr id="112655" name="Text Box 15"/>
          <p:cNvSpPr txBox="1">
            <a:spLocks noChangeArrowheads="1"/>
          </p:cNvSpPr>
          <p:nvPr/>
        </p:nvSpPr>
        <p:spPr bwMode="auto">
          <a:xfrm>
            <a:off x="4467860" y="1458595"/>
            <a:ext cx="5334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方正舒体" panose="02010601030101010101" pitchFamily="2" charset="-122"/>
                <a:cs typeface="+mn-cs"/>
              </a:rPr>
              <a:t>笑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方正舒体" panose="02010601030101010101" pitchFamily="2" charset="-122"/>
              <a:cs typeface="+mn-cs"/>
            </a:endParaRPr>
          </a:p>
        </p:txBody>
      </p:sp>
      <p:sp>
        <p:nvSpPr>
          <p:cNvPr id="112656" name="Text Box 16"/>
          <p:cNvSpPr txBox="1">
            <a:spLocks noChangeArrowheads="1"/>
          </p:cNvSpPr>
          <p:nvPr/>
        </p:nvSpPr>
        <p:spPr bwMode="auto">
          <a:xfrm>
            <a:off x="2410460" y="3592195"/>
            <a:ext cx="4572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方正舒体" panose="02010601030101010101" pitchFamily="2" charset="-122"/>
                <a:cs typeface="+mn-cs"/>
              </a:rPr>
              <a:t>笑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方正舒体" panose="02010601030101010101" pitchFamily="2" charset="-122"/>
              <a:cs typeface="+mn-cs"/>
            </a:endParaRPr>
          </a:p>
        </p:txBody>
      </p:sp>
      <p:sp>
        <p:nvSpPr>
          <p:cNvPr id="112664" name="Rectangle 24"/>
          <p:cNvSpPr>
            <a:spLocks noChangeArrowheads="1"/>
          </p:cNvSpPr>
          <p:nvPr/>
        </p:nvSpPr>
        <p:spPr bwMode="auto">
          <a:xfrm>
            <a:off x="1043608" y="260648"/>
            <a:ext cx="2303463" cy="110799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6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快活</a:t>
            </a:r>
            <a:endParaRPr kumimoji="0" lang="zh-CN" altLang="en-US" sz="6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2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2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2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12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2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12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12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9" grpId="0" bldLvl="0" animBg="1" autoUpdateAnimBg="0"/>
      <p:bldP spid="112650" grpId="0" bldLvl="0" animBg="1" autoUpdateAnimBg="0"/>
      <p:bldP spid="112651" grpId="0" bldLvl="0" animBg="1" autoUpdateAnimBg="0"/>
      <p:bldP spid="112652" grpId="0" bldLvl="0" animBg="1" autoUpdateAnimBg="0"/>
      <p:bldP spid="112653" grpId="0" bldLvl="0" animBg="1" autoUpdateAnimBg="0"/>
      <p:bldP spid="112654" grpId="0" bldLvl="0" animBg="1" autoUpdateAnimBg="0"/>
      <p:bldP spid="112655" grpId="0" bldLvl="0" animBg="1" autoUpdateAnimBg="0"/>
      <p:bldP spid="112656" grpId="0" bldLvl="0" animBg="1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ChangeArrowheads="1"/>
          </p:cNvSpPr>
          <p:nvPr/>
        </p:nvSpPr>
        <p:spPr bwMode="auto">
          <a:xfrm>
            <a:off x="250825" y="444500"/>
            <a:ext cx="8642350" cy="6413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课文几次写到笑，各有什么不同的含义？ </a:t>
            </a:r>
            <a:endParaRPr lang="zh-CN" altLang="en-US" sz="36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1139" name="Rectangle 3"/>
          <p:cNvSpPr>
            <a:spLocks noChangeArrowheads="1"/>
          </p:cNvSpPr>
          <p:nvPr/>
        </p:nvSpPr>
        <p:spPr bwMode="auto">
          <a:xfrm>
            <a:off x="539750" y="1292225"/>
            <a:ext cx="8135938" cy="487362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45000"/>
              </a:lnSpc>
            </a:pPr>
            <a:r>
              <a:rPr lang="en-US" altLang="zh-CN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第一次，写</a:t>
            </a:r>
            <a:r>
              <a:rPr lang="zh-CN" altLang="en-US" sz="3600" b="1" dirty="0">
                <a:solidFill>
                  <a:schemeClr val="tx2"/>
                </a:solidFill>
                <a:latin typeface="Arial" panose="020B0604020202020204"/>
                <a:ea typeface="楷体_GB2312" pitchFamily="49" charset="-122"/>
              </a:rPr>
              <a:t>“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掌柜是一副凶脸孔，主顾也没有好声气，教人活泼不得；只有孔乙己到店，</a:t>
            </a:r>
            <a:r>
              <a:rPr lang="zh-CN" altLang="en-US" sz="3600" b="1" dirty="0">
                <a:solidFill>
                  <a:srgbClr val="0070C0"/>
                </a:solidFill>
                <a:latin typeface="楷体_GB2312" pitchFamily="49" charset="-122"/>
                <a:ea typeface="楷体_GB2312" pitchFamily="49" charset="-122"/>
              </a:rPr>
              <a:t>才可以笑几声</a:t>
            </a:r>
            <a:r>
              <a:rPr lang="zh-CN" altLang="en-US" sz="3600" b="1" dirty="0">
                <a:solidFill>
                  <a:schemeClr val="tx2"/>
                </a:solidFill>
                <a:latin typeface="Arial" panose="020B0604020202020204"/>
                <a:ea typeface="楷体_GB2312" pitchFamily="49" charset="-122"/>
              </a:rPr>
              <a:t>”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这里突出</a:t>
            </a:r>
            <a:r>
              <a:rPr lang="zh-CN" altLang="en-US" sz="3600" b="1" dirty="0">
                <a:solidFill>
                  <a:schemeClr val="tx2"/>
                </a:solidFill>
                <a:latin typeface="Arial" panose="020B0604020202020204"/>
                <a:ea typeface="楷体_GB2312" pitchFamily="49" charset="-122"/>
              </a:rPr>
              <a:t>“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笑</a:t>
            </a:r>
            <a:r>
              <a:rPr lang="zh-CN" altLang="en-US" sz="3600" b="1" dirty="0">
                <a:solidFill>
                  <a:schemeClr val="tx2"/>
                </a:solidFill>
                <a:latin typeface="Arial" panose="020B0604020202020204"/>
                <a:ea typeface="楷体_GB2312" pitchFamily="49" charset="-122"/>
              </a:rPr>
              <a:t>”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字，既造成悬念，又笼住全文。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冷酷的氛围中突出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/>
                <a:ea typeface="楷体_GB2312" pitchFamily="49" charset="-122"/>
              </a:rPr>
              <a:t>“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笑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/>
                <a:ea typeface="楷体_GB2312" pitchFamily="49" charset="-122"/>
              </a:rPr>
              <a:t>”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，这种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/>
                <a:ea typeface="楷体_GB2312" pitchFamily="49" charset="-122"/>
              </a:rPr>
              <a:t>“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笑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/>
                <a:ea typeface="楷体_GB2312" pitchFamily="49" charset="-122"/>
              </a:rPr>
              <a:t>”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带着</a:t>
            </a:r>
            <a:r>
              <a:rPr lang="zh-CN" altLang="en-US" sz="36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冷酷的意味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。 </a:t>
            </a:r>
            <a:endParaRPr lang="zh-CN" altLang="en-US" sz="36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395288" y="1484313"/>
            <a:ext cx="8229600" cy="4681537"/>
          </a:xfrm>
          <a:prstGeom prst="rect">
            <a:avLst/>
          </a:prstGeom>
          <a:noFill/>
          <a:ln w="38100">
            <a:solidFill>
              <a:srgbClr val="198F51"/>
            </a:solidFill>
            <a:miter lim="800000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zh-CN" altLang="zh-CN" sz="3200" u="sng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468313" y="739775"/>
            <a:ext cx="8281987" cy="457971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35000"/>
              </a:lnSpc>
            </a:pPr>
            <a:r>
              <a:rPr lang="en-US" altLang="zh-CN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第二次是孔乙己第一次出场，酒客们拿孔乙己的伤疤来取笑就是拿孔乙己的不幸和痛苦来取乐，勾画出这些人</a:t>
            </a:r>
            <a:r>
              <a:rPr lang="zh-CN" altLang="en-US" sz="36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麻木冷漠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的嘴脸，笑声里蕴蓄着</a:t>
            </a:r>
            <a:r>
              <a:rPr lang="zh-CN" altLang="en-US" sz="36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悲凉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的意味。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酒客们还取笑孔乙己偷书，孔乙己自欺欺人的辩驳更引得众人都哄笑起来。 </a:t>
            </a:r>
            <a:endParaRPr lang="zh-CN" altLang="en-US" sz="3600" b="1" dirty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2163" name="Rectangle 3"/>
          <p:cNvSpPr>
            <a:spLocks noChangeArrowheads="1"/>
          </p:cNvSpPr>
          <p:nvPr/>
        </p:nvSpPr>
        <p:spPr bwMode="auto">
          <a:xfrm>
            <a:off x="395288" y="981075"/>
            <a:ext cx="8229600" cy="5184775"/>
          </a:xfrm>
          <a:prstGeom prst="rect">
            <a:avLst/>
          </a:prstGeom>
          <a:noFill/>
          <a:ln w="38100">
            <a:solidFill>
              <a:srgbClr val="198F51"/>
            </a:solidFill>
            <a:miter lim="800000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zh-CN" altLang="zh-CN" sz="3200" u="sng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2" grpId="0" bldLvl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611188" y="1268413"/>
            <a:ext cx="7794625" cy="45402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35000"/>
              </a:lnSpc>
            </a:pPr>
            <a:r>
              <a:rPr lang="en-US" altLang="zh-CN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第三次是酒客们取笑孔乙己</a:t>
            </a:r>
            <a:r>
              <a:rPr lang="zh-CN" altLang="en-US" sz="3600" b="1" dirty="0">
                <a:solidFill>
                  <a:schemeClr val="tx2"/>
                </a:solidFill>
                <a:latin typeface="Arial" panose="020B0604020202020204"/>
                <a:ea typeface="楷体_GB2312" pitchFamily="49" charset="-122"/>
              </a:rPr>
              <a:t>“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连半个秀才也捞不到</a:t>
            </a:r>
            <a:r>
              <a:rPr lang="zh-CN" altLang="en-US" sz="3600" b="1" dirty="0">
                <a:solidFill>
                  <a:schemeClr val="tx2"/>
                </a:solidFill>
                <a:latin typeface="Arial" panose="020B0604020202020204"/>
                <a:ea typeface="楷体_GB2312" pitchFamily="49" charset="-122"/>
              </a:rPr>
              <a:t>”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，孔乙己颓唐不安的模样和之乎者也的听不懂的话又引起众人的哄笑。文章着力渲染哄笑的声浪和快活的空气，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笑声迭起，</a:t>
            </a:r>
            <a:r>
              <a:rPr lang="zh-CN" altLang="en-US" sz="36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悲凉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的意味也就</a:t>
            </a:r>
            <a:r>
              <a:rPr lang="zh-CN" altLang="en-US" sz="36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更浓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。 </a:t>
            </a:r>
            <a:endParaRPr lang="zh-CN" altLang="en-US" sz="36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395288" y="1484313"/>
            <a:ext cx="8229600" cy="4681537"/>
          </a:xfrm>
          <a:prstGeom prst="rect">
            <a:avLst/>
          </a:prstGeom>
          <a:noFill/>
          <a:ln w="38100">
            <a:solidFill>
              <a:srgbClr val="198F51"/>
            </a:solidFill>
            <a:miter lim="800000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zh-CN" altLang="zh-CN" sz="3200" u="sng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6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ChangeArrowheads="1"/>
          </p:cNvSpPr>
          <p:nvPr/>
        </p:nvSpPr>
        <p:spPr bwMode="auto">
          <a:xfrm>
            <a:off x="754063" y="769938"/>
            <a:ext cx="7705725" cy="50355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第四次是孔乙己分茴香豆给孩子们吃，在年幼无知的孩子的面前才能得意忘形的乐一乐，于是这一群孩子都在笑声里走散了。分豆的动作和语言将孔乙己迂腐可笑得穷酸尽相。而孩子们的笑则是</a:t>
            </a:r>
            <a:r>
              <a:rPr lang="zh-CN" altLang="en-US" sz="36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天真无邪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的笑。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3600" b="1" dirty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4211" name="Rectangle 3"/>
          <p:cNvSpPr>
            <a:spLocks noChangeArrowheads="1"/>
          </p:cNvSpPr>
          <p:nvPr/>
        </p:nvSpPr>
        <p:spPr bwMode="auto">
          <a:xfrm>
            <a:off x="395288" y="981075"/>
            <a:ext cx="8229600" cy="5184775"/>
          </a:xfrm>
          <a:prstGeom prst="rect">
            <a:avLst/>
          </a:prstGeom>
          <a:noFill/>
          <a:ln w="38100">
            <a:solidFill>
              <a:srgbClr val="198F51"/>
            </a:solidFill>
            <a:miter lim="800000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zh-CN" altLang="zh-CN" sz="3200" u="sng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ChangeArrowheads="1"/>
          </p:cNvSpPr>
          <p:nvPr/>
        </p:nvSpPr>
        <p:spPr bwMode="auto">
          <a:xfrm>
            <a:off x="539750" y="1711325"/>
            <a:ext cx="8064500" cy="3798888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135000"/>
              </a:lnSpc>
            </a:pPr>
            <a:r>
              <a:rPr lang="en-US" altLang="zh-CN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第五次是孔乙己第二次出场，孔乙己被打折了腿，已经不成样子了，然而掌柜仍然同平常一样取笑孔乙己。这种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笑声越发显得</a:t>
            </a:r>
            <a:r>
              <a:rPr lang="zh-CN" altLang="en-US" sz="36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悲凉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zh-CN" altLang="en-US" sz="36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毫无人性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，当时社会人跟人</a:t>
            </a:r>
            <a:r>
              <a:rPr lang="zh-CN" altLang="en-US" sz="3600" b="1" dirty="0">
                <a:solidFill>
                  <a:srgbClr val="00B050"/>
                </a:solidFill>
                <a:latin typeface="楷体_GB2312" pitchFamily="49" charset="-122"/>
                <a:ea typeface="楷体_GB2312" pitchFamily="49" charset="-122"/>
              </a:rPr>
              <a:t>冷漠无情</a:t>
            </a:r>
            <a:r>
              <a:rPr lang="zh-CN" altLang="en-US" sz="36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sz="3600" b="1" dirty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5235" name="Rectangle 3"/>
          <p:cNvSpPr>
            <a:spLocks noChangeArrowheads="1"/>
          </p:cNvSpPr>
          <p:nvPr/>
        </p:nvSpPr>
        <p:spPr bwMode="auto">
          <a:xfrm>
            <a:off x="395288" y="1484313"/>
            <a:ext cx="8229600" cy="4681537"/>
          </a:xfrm>
          <a:prstGeom prst="rect">
            <a:avLst/>
          </a:prstGeom>
          <a:noFill/>
          <a:ln w="38100">
            <a:solidFill>
              <a:srgbClr val="198F51"/>
            </a:solidFill>
            <a:miter lim="800000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zh-CN" altLang="zh-CN" sz="3200" u="sng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4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404813"/>
            <a:ext cx="9144000" cy="5726112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sz="2800">
                <a:ea typeface="黑体" panose="02010609060101010101" pitchFamily="2" charset="-122"/>
              </a:rPr>
              <a:t>  </a:t>
            </a:r>
            <a:r>
              <a:rPr lang="zh-CN" altLang="en-US" sz="2800">
                <a:ea typeface="黑体" panose="02010609060101010101" pitchFamily="2" charset="-122"/>
              </a:rPr>
              <a:t>小结：</a:t>
            </a:r>
            <a:endParaRPr lang="zh-CN" altLang="en-US" sz="2800">
              <a:ea typeface="黑体" panose="02010609060101010101" pitchFamily="2" charset="-122"/>
            </a:endParaRPr>
          </a:p>
          <a:p>
            <a:pPr>
              <a:buFontTx/>
              <a:buNone/>
            </a:pPr>
            <a:r>
              <a:rPr lang="zh-CN" altLang="en-US" sz="2800">
                <a:ea typeface="黑体" panose="02010609060101010101" pitchFamily="2" charset="-122"/>
              </a:rPr>
              <a:t>    孔乙己自身的可笑，是对封建文化、封建教育制度的嘲笑和讽刺、揭露和批判。作者对孔乙己被侮辱被损害的内心痛苦与悲哀，寄予了一定的同情。</a:t>
            </a:r>
            <a:r>
              <a:rPr lang="zh-CN" altLang="en-US" sz="2800">
                <a:solidFill>
                  <a:srgbClr val="FF0000"/>
                </a:solidFill>
                <a:ea typeface="黑体" panose="02010609060101010101" pitchFamily="2" charset="-122"/>
              </a:rPr>
              <a:t>小伙计的笑，</a:t>
            </a:r>
            <a:r>
              <a:rPr lang="zh-CN" altLang="en-US" sz="2800">
                <a:ea typeface="黑体" panose="02010609060101010101" pitchFamily="2" charset="-122"/>
              </a:rPr>
              <a:t>是不经意的、附和着的</a:t>
            </a:r>
            <a:r>
              <a:rPr lang="zh-CN" altLang="en-US" sz="2800">
                <a:solidFill>
                  <a:srgbClr val="FF0000"/>
                </a:solidFill>
                <a:ea typeface="黑体" panose="02010609060101010101" pitchFamily="2" charset="-122"/>
              </a:rPr>
              <a:t>解脱的笑。邻居孩子的笑</a:t>
            </a:r>
            <a:r>
              <a:rPr lang="zh-CN" altLang="en-US" sz="2800">
                <a:ea typeface="黑体" panose="02010609060101010101" pitchFamily="2" charset="-122"/>
              </a:rPr>
              <a:t>，并非恶意，是“听得笑声”“赶热闹”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天真无邪的笑</a:t>
            </a:r>
            <a:r>
              <a:rPr lang="zh-CN" alt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。 </a:t>
            </a:r>
            <a:r>
              <a:rPr lang="zh-CN" altLang="en-US" sz="2800" u="sng">
                <a:solidFill>
                  <a:srgbClr val="FF0000"/>
                </a:solidFill>
                <a:ea typeface="黑体" panose="02010609060101010101" pitchFamily="2" charset="-122"/>
              </a:rPr>
              <a:t>短衣帮的笑</a:t>
            </a:r>
            <a:r>
              <a:rPr lang="zh-CN" altLang="en-US" sz="2800">
                <a:solidFill>
                  <a:srgbClr val="FF0000"/>
                </a:solidFill>
                <a:ea typeface="黑体" panose="02010609060101010101" pitchFamily="2" charset="-122"/>
              </a:rPr>
              <a:t>，</a:t>
            </a:r>
            <a:r>
              <a:rPr lang="zh-CN" altLang="en-US" sz="2800">
                <a:ea typeface="黑体" panose="02010609060101010101" pitchFamily="2" charset="-122"/>
              </a:rPr>
              <a:t>是为孔乙己不伦不类的样子、故弄玄虚的语言、迂腐无能的性格而笑，以求得无聊生涯中的片刻快活。这是“病态社会”所致，是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麻木不仁的笑。</a:t>
            </a:r>
            <a:r>
              <a:rPr lang="zh-CN" altLang="en-US" sz="2800">
                <a:ea typeface="黑体" panose="02010609060101010101" pitchFamily="2" charset="-122"/>
              </a:rPr>
              <a:t>掌柜及穿长衫人的笑，是以欺凌、玩弄为目的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自私而卑劣的</a:t>
            </a:r>
            <a:r>
              <a:rPr lang="zh-CN" altLang="en-US" sz="2800" b="1">
                <a:solidFill>
                  <a:srgbClr val="FF0000"/>
                </a:solidFill>
                <a:ea typeface="黑体" panose="02010609060101010101" pitchFamily="2" charset="-122"/>
              </a:rPr>
              <a:t>笑</a:t>
            </a:r>
            <a:r>
              <a:rPr lang="zh-CN" altLang="en-US" sz="2800">
                <a:ea typeface="黑体" panose="02010609060101010101" pitchFamily="2" charset="-122"/>
              </a:rPr>
              <a:t>。“笑”是作者进行人物塑造的一种艺术手段。</a:t>
            </a:r>
            <a:endParaRPr lang="zh-CN" altLang="en-US" sz="2800">
              <a:ea typeface="黑体" panose="02010609060101010101" pitchFamily="2" charset="-122"/>
            </a:endParaRPr>
          </a:p>
        </p:txBody>
      </p:sp>
      <p:sp>
        <p:nvSpPr>
          <p:cNvPr id="72707" name="Rectangle 3"/>
          <p:cNvSpPr>
            <a:spLocks noChangeArrowheads="1"/>
          </p:cNvSpPr>
          <p:nvPr/>
        </p:nvSpPr>
        <p:spPr bwMode="auto">
          <a:xfrm>
            <a:off x="0" y="333375"/>
            <a:ext cx="9144000" cy="5761038"/>
          </a:xfrm>
          <a:prstGeom prst="rect">
            <a:avLst/>
          </a:prstGeom>
          <a:noFill/>
          <a:ln w="38100">
            <a:solidFill>
              <a:srgbClr val="198F51"/>
            </a:solidFill>
            <a:miter lim="800000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zh-CN" altLang="zh-CN" sz="3200" u="sng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swjd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341438"/>
            <a:ext cx="1568450" cy="158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3" descr="t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81300"/>
            <a:ext cx="169862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 descr="j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40035">
            <a:off x="342900" y="1588"/>
            <a:ext cx="1676400" cy="148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5" descr="khdx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913" y="2708275"/>
            <a:ext cx="1520825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6" descr="nu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51500" y="188913"/>
            <a:ext cx="1763713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3348038" y="1484313"/>
            <a:ext cx="1666875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kumimoji="1" lang="zh-CN" altLang="en-US" sz="3600">
                <a:solidFill>
                  <a:srgbClr val="000099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孔乙己</a:t>
            </a:r>
            <a:r>
              <a:rPr kumimoji="1" lang="zh-CN" altLang="en-US" sz="3600"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  <a:endParaRPr kumimoji="1" lang="zh-CN" altLang="en-US" sz="360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4584" name="AutoShape 8"/>
          <p:cNvSpPr>
            <a:spLocks noChangeArrowheads="1"/>
          </p:cNvSpPr>
          <p:nvPr/>
        </p:nvSpPr>
        <p:spPr bwMode="auto">
          <a:xfrm rot="1800379">
            <a:off x="1692275" y="836613"/>
            <a:ext cx="1924050" cy="1795462"/>
          </a:xfrm>
          <a:prstGeom prst="irregularSeal2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1979613" y="1125538"/>
            <a:ext cx="1022350" cy="1098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6600" dirty="0">
                <a:solidFill>
                  <a:srgbClr val="FFFF00"/>
                </a:solidFill>
                <a:ea typeface="隶书" panose="02010509060101010101" pitchFamily="49" charset="-122"/>
              </a:rPr>
              <a:t>笑</a:t>
            </a:r>
            <a:endParaRPr lang="zh-CN" altLang="en-US" sz="6600" dirty="0">
              <a:solidFill>
                <a:srgbClr val="FFFF00"/>
              </a:solidFill>
              <a:ea typeface="隶书" panose="02010509060101010101" pitchFamily="49" charset="-122"/>
            </a:endParaRPr>
          </a:p>
        </p:txBody>
      </p:sp>
      <p:sp>
        <p:nvSpPr>
          <p:cNvPr id="34829" name="Rectangle 13"/>
          <p:cNvSpPr>
            <a:spLocks noChangeArrowheads="1"/>
          </p:cNvSpPr>
          <p:nvPr/>
        </p:nvSpPr>
        <p:spPr bwMode="auto">
          <a:xfrm>
            <a:off x="0" y="4167188"/>
            <a:ext cx="10188575" cy="17986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kumimoji="1" lang="zh-CN" altLang="en-US" sz="3200">
                <a:ea typeface="华文行楷" panose="02010800040101010101" pitchFamily="2" charset="-122"/>
              </a:rPr>
              <a:t>在一连串的笑声中，你认为最令人心寒、</a:t>
            </a:r>
            <a:endParaRPr kumimoji="1" lang="zh-CN" altLang="en-US" sz="3200">
              <a:ea typeface="华文行楷" panose="02010800040101010101" pitchFamily="2" charset="-122"/>
            </a:endParaRPr>
          </a:p>
          <a:p>
            <a:r>
              <a:rPr kumimoji="1" lang="zh-CN" altLang="en-US" sz="3200">
                <a:ea typeface="华文行楷" panose="02010800040101010101" pitchFamily="2" charset="-122"/>
              </a:rPr>
              <a:t>最令人心酸的笑是哪一次？</a:t>
            </a:r>
            <a:r>
              <a:rPr kumimoji="1" lang="zh-CN" altLang="en-US" sz="4000"/>
              <a:t> </a:t>
            </a:r>
            <a:br>
              <a:rPr kumimoji="1" lang="zh-CN" altLang="en-US" sz="4000"/>
            </a:br>
            <a:endParaRPr kumimoji="1" lang="zh-CN" altLang="en-US" sz="4000"/>
          </a:p>
        </p:txBody>
      </p:sp>
      <p:sp>
        <p:nvSpPr>
          <p:cNvPr id="34830" name="Text Box 14"/>
          <p:cNvSpPr txBox="1">
            <a:spLocks noChangeArrowheads="1"/>
          </p:cNvSpPr>
          <p:nvPr/>
        </p:nvSpPr>
        <p:spPr bwMode="auto">
          <a:xfrm>
            <a:off x="179388" y="5229225"/>
            <a:ext cx="8353425" cy="1190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zh-CN" altLang="en-US" sz="3600">
                <a:solidFill>
                  <a:srgbClr val="FF0000"/>
                </a:solidFill>
                <a:ea typeface="华文行楷" panose="02010800040101010101" pitchFamily="2" charset="-122"/>
              </a:rPr>
              <a:t>孔乙己最后一次到酒店时，人们对他的笑是最无情的。</a:t>
            </a:r>
            <a:endParaRPr kumimoji="1" lang="zh-CN" altLang="en-US" sz="3600">
              <a:solidFill>
                <a:srgbClr val="FF0000"/>
              </a:solidFill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9" grpId="0"/>
      <p:bldP spid="3483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25603" name="Rectangle 3" descr="孔乙己08"/>
          <p:cNvSpPr>
            <a:spLocks noGrp="1" noChangeAspect="1" noChangeArrowheads="1"/>
          </p:cNvSpPr>
          <p:nvPr isPhoto="1"/>
        </p:nvSpPr>
        <p:spPr bwMode="auto">
          <a:xfrm>
            <a:off x="280988" y="0"/>
            <a:ext cx="3714750" cy="5949950"/>
          </a:xfrm>
          <a:prstGeom prst="rect">
            <a:avLst/>
          </a:prstGeom>
          <a:blipFill dpi="0" rotWithShape="1">
            <a:blip r:embed="rId1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250825" y="6092825"/>
            <a:ext cx="3889375" cy="4953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latin typeface="Times New Roman" panose="02020603050405020304" pitchFamily="18" charset="0"/>
                <a:ea typeface="黑体" panose="02010609060101010101" pitchFamily="2" charset="-122"/>
              </a:rPr>
              <a:t>孔乙己最后一次到酒店喝酒</a:t>
            </a:r>
            <a:endParaRPr lang="zh-CN" altLang="en-US" sz="24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4787900" y="620713"/>
            <a:ext cx="3744913" cy="4837112"/>
          </a:xfrm>
          <a:prstGeom prst="rect">
            <a:avLst/>
          </a:prstGeom>
          <a:noFill/>
          <a:ln w="76200" cmpd="tri">
            <a:solidFill>
              <a:srgbClr val="198F51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33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点评：</a:t>
            </a:r>
            <a:r>
              <a:rPr lang="zh-CN" altLang="en-US" sz="3600" b="1">
                <a:latin typeface="Times New Roman" panose="02020603050405020304" pitchFamily="18" charset="0"/>
                <a:ea typeface="华文新魏" panose="02010800040101010101" pitchFamily="2" charset="-122"/>
              </a:rPr>
              <a:t>这是情节的高潮部分。</a:t>
            </a:r>
            <a:endParaRPr lang="zh-CN" altLang="en-US" sz="36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Times New Roman" panose="02020603050405020304" pitchFamily="18" charset="0"/>
                <a:ea typeface="华文新魏" panose="02010800040101010101" pitchFamily="2" charset="-122"/>
              </a:rPr>
              <a:t>　　孔乙己在肉体和精神上都受尽了摧残，他在笑声中出场，最后又在笑声中走向死亡。</a:t>
            </a:r>
            <a:endParaRPr lang="zh-CN" altLang="en-US" sz="3600" b="1"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584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584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nimBg="1"/>
      <p:bldP spid="3584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矩形 40961"/>
          <p:cNvSpPr/>
          <p:nvPr/>
        </p:nvSpPr>
        <p:spPr>
          <a:xfrm>
            <a:off x="900113" y="620713"/>
            <a:ext cx="3168650" cy="1519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6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以乐写哀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6999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0963" name="矩形 40962"/>
          <p:cNvSpPr/>
          <p:nvPr/>
        </p:nvSpPr>
        <p:spPr>
          <a:xfrm>
            <a:off x="4932363" y="620713"/>
            <a:ext cx="3106737" cy="1519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6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倍增其哀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6999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40964" name="组合 40963"/>
          <p:cNvGrpSpPr/>
          <p:nvPr/>
        </p:nvGrpSpPr>
        <p:grpSpPr>
          <a:xfrm>
            <a:off x="468313" y="2060575"/>
            <a:ext cx="8675687" cy="3887788"/>
            <a:chOff x="0" y="0"/>
            <a:chExt cx="5465" cy="2449"/>
          </a:xfrm>
        </p:grpSpPr>
        <p:sp>
          <p:nvSpPr>
            <p:cNvPr id="40965" name="上箭头标注 40964"/>
            <p:cNvSpPr/>
            <p:nvPr/>
          </p:nvSpPr>
          <p:spPr>
            <a:xfrm>
              <a:off x="0" y="0"/>
              <a:ext cx="5170" cy="2449"/>
            </a:xfrm>
            <a:prstGeom prst="upArrowCallout">
              <a:avLst>
                <a:gd name="adj1" fmla="val 12666"/>
                <a:gd name="adj2" fmla="val 17230"/>
                <a:gd name="adj3" fmla="val 19925"/>
                <a:gd name="adj4" fmla="val 67370"/>
              </a:avLst>
            </a:prstGeom>
            <a:gradFill rotWithShape="1">
              <a:gsLst>
                <a:gs pos="0">
                  <a:srgbClr val="D6B19C">
                    <a:alpha val="64999"/>
                  </a:srgbClr>
                </a:gs>
                <a:gs pos="30000">
                  <a:srgbClr val="D49E6C">
                    <a:alpha val="65899"/>
                  </a:srgbClr>
                </a:gs>
                <a:gs pos="70000">
                  <a:srgbClr val="A65528">
                    <a:alpha val="67099"/>
                  </a:srgbClr>
                </a:gs>
                <a:gs pos="100000">
                  <a:srgbClr val="663012">
                    <a:alpha val="67999"/>
                  </a:srgbClr>
                </a:gs>
              </a:gsLst>
              <a:lin ang="5400000" scaled="1"/>
              <a:tileRect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966" name="文本框 40965"/>
            <p:cNvSpPr txBox="1"/>
            <p:nvPr/>
          </p:nvSpPr>
          <p:spPr>
            <a:xfrm>
              <a:off x="45" y="1134"/>
              <a:ext cx="5420" cy="8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tx1"/>
                </a:buClr>
                <a:buFont typeface="Monotype Sorts" pitchFamily="2" charset="2"/>
                <a:buNone/>
              </a:pPr>
              <a:r>
                <a:rPr lang="en-US" altLang="x-none" sz="4000" dirty="0">
                  <a:solidFill>
                    <a:srgbClr val="FFFFFF"/>
                  </a:solidFill>
                  <a:latin typeface="Arial" panose="020B0604020202020204" pitchFamily="34" charset="0"/>
                  <a:ea typeface="华文新魏" panose="02010800040101010101" pitchFamily="2" charset="-122"/>
                </a:rPr>
                <a:t>——</a:t>
              </a:r>
              <a:r>
                <a:rPr lang="zh-CN" altLang="en-US" sz="4000" dirty="0">
                  <a:solidFill>
                    <a:srgbClr val="FFFFFF"/>
                  </a:solidFill>
                  <a:latin typeface="Arial" panose="020B0604020202020204" pitchFamily="34" charset="0"/>
                  <a:ea typeface="华文新魏" panose="02010800040101010101" pitchFamily="2" charset="-122"/>
                </a:rPr>
                <a:t>使小说超越了个人悲剧的范畴，揭示出更广泛的社会悲剧意义</a:t>
              </a:r>
              <a:endParaRPr lang="zh-CN" altLang="en-US" sz="4000" dirty="0">
                <a:solidFill>
                  <a:srgbClr val="FFFFFF"/>
                </a:solidFill>
                <a:latin typeface="Arial" panose="020B0604020202020204" pitchFamily="34" charset="0"/>
                <a:ea typeface="华文新魏" panose="02010800040101010101" pitchFamily="2" charset="-122"/>
              </a:endParaRPr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5976938" y="4437063"/>
            <a:ext cx="3167062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6000" b="1"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2" charset="-122"/>
              </a:rPr>
              <a:t>孔乙己</a:t>
            </a:r>
            <a:endParaRPr lang="zh-CN" altLang="en-US" sz="6000" b="1"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2" charset="-122"/>
            </a:endParaRPr>
          </a:p>
        </p:txBody>
      </p:sp>
      <p:pic>
        <p:nvPicPr>
          <p:cNvPr id="43011" name="Picture 3" descr="luxun1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911850" y="0"/>
            <a:ext cx="3232150" cy="443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1" name="WordArt 5"/>
          <p:cNvSpPr>
            <a:spLocks noChangeArrowheads="1" noChangeShapeType="1" noTextEdit="1"/>
          </p:cNvSpPr>
          <p:nvPr/>
        </p:nvSpPr>
        <p:spPr bwMode="auto">
          <a:xfrm>
            <a:off x="304800" y="304800"/>
            <a:ext cx="5638800" cy="1371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zh-CN" altLang="en-US" sz="3600" b="1" kern="10" dirty="0">
                <a:ln w="9525">
                  <a:noFill/>
                  <a:rou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鲁迅通过</a:t>
            </a:r>
            <a:r>
              <a:rPr lang="en-US" altLang="zh-CN" sz="3600" b="1" kern="10" dirty="0">
                <a:ln w="9525">
                  <a:noFill/>
                  <a:rou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3600" b="1" kern="10" dirty="0">
                <a:ln w="9525">
                  <a:noFill/>
                  <a:rou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孔乙己</a:t>
            </a:r>
            <a:r>
              <a:rPr lang="en-US" altLang="zh-CN" sz="3600" b="1" kern="10" dirty="0">
                <a:ln w="9525">
                  <a:noFill/>
                  <a:rou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3600" b="1" kern="10" dirty="0">
                <a:ln w="9525">
                  <a:noFill/>
                  <a:rou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呐喊什么？</a:t>
            </a:r>
            <a:endParaRPr lang="zh-CN" altLang="en-US" sz="3600" b="1" kern="10" dirty="0">
              <a:ln w="9525">
                <a:noFill/>
                <a:round/>
              </a:ln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304800" y="2667000"/>
            <a:ext cx="38862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/>
              <a:t>对科举制度的批判</a:t>
            </a:r>
            <a:endParaRPr lang="zh-CN" altLang="en-US" sz="3200" b="1"/>
          </a:p>
        </p:txBody>
      </p:sp>
      <p:sp>
        <p:nvSpPr>
          <p:cNvPr id="60423" name="Text Box 7"/>
          <p:cNvSpPr txBox="1">
            <a:spLocks noChangeArrowheads="1"/>
          </p:cNvSpPr>
          <p:nvPr/>
        </p:nvSpPr>
        <p:spPr bwMode="auto">
          <a:xfrm>
            <a:off x="228600" y="3505200"/>
            <a:ext cx="5867400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 dirty="0">
                <a:ea typeface="宋体" panose="02010600030101010101" pitchFamily="2" charset="-122"/>
              </a:rPr>
              <a:t>对封建社会的世态炎凉的揭露</a:t>
            </a:r>
            <a:endParaRPr lang="zh-CN" altLang="en-US" sz="3200" b="1" dirty="0">
              <a:ea typeface="宋体" panose="02010600030101010101" pitchFamily="2" charset="-122"/>
            </a:endParaRPr>
          </a:p>
        </p:txBody>
      </p:sp>
      <p:sp>
        <p:nvSpPr>
          <p:cNvPr id="60424" name="Text Box 8"/>
          <p:cNvSpPr txBox="1">
            <a:spLocks noChangeArrowheads="1"/>
          </p:cNvSpPr>
          <p:nvPr/>
        </p:nvSpPr>
        <p:spPr bwMode="auto">
          <a:xfrm>
            <a:off x="304800" y="4343400"/>
            <a:ext cx="60960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 dirty="0"/>
              <a:t>对国民冷漠麻木等劣根性的鞭挞</a:t>
            </a:r>
            <a:endParaRPr lang="zh-CN" altLang="en-US" sz="3200" b="1" dirty="0"/>
          </a:p>
        </p:txBody>
      </p:sp>
      <p:sp>
        <p:nvSpPr>
          <p:cNvPr id="60425" name="Text Box 9"/>
          <p:cNvSpPr txBox="1">
            <a:spLocks noChangeArrowheads="1"/>
          </p:cNvSpPr>
          <p:nvPr/>
        </p:nvSpPr>
        <p:spPr bwMode="auto">
          <a:xfrm>
            <a:off x="304800" y="5334000"/>
            <a:ext cx="32004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 dirty="0"/>
              <a:t>对弱者的同情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2" grpId="0"/>
      <p:bldP spid="60423" grpId="0" bldLvl="0" animBg="1"/>
      <p:bldP spid="60424" grpId="0"/>
      <p:bldP spid="6042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48" name="Picture 52" descr="孔乙己7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5334000" cy="6858000"/>
          </a:xfrm>
          <a:prstGeom prst="rect">
            <a:avLst/>
          </a:prstGeom>
          <a:noFill/>
        </p:spPr>
      </p:pic>
      <p:sp>
        <p:nvSpPr>
          <p:cNvPr id="29750" name="WordArt 54"/>
          <p:cNvSpPr>
            <a:spLocks noChangeArrowheads="1" noChangeShapeType="1" noTextEdit="1"/>
          </p:cNvSpPr>
          <p:nvPr/>
        </p:nvSpPr>
        <p:spPr bwMode="auto">
          <a:xfrm rot="5400000">
            <a:off x="4114800" y="1752600"/>
            <a:ext cx="4114800" cy="1066800"/>
          </a:xfrm>
          <a:prstGeom prst="rect">
            <a:avLst/>
          </a:prstGeom>
        </p:spPr>
        <p:txBody>
          <a:bodyPr vert="eaVert" wrap="none" fromWordArt="1">
            <a:prstTxWarp prst="textDoubleWave1">
              <a:avLst>
                <a:gd name="adj1" fmla="val 6500"/>
                <a:gd name="adj2" fmla="val 0"/>
              </a:avLst>
            </a:prstTxWarp>
            <a:scene3d>
              <a:camera prst="legacyPerspectiveFront">
                <a:rot lat="20639999" lon="20699999" rev="0"/>
              </a:camera>
              <a:lightRig rig="legacyNormal3" dir="l"/>
            </a:scene3d>
            <a:sp3d extrusionH="201600" prstMaterial="legacyPlastic">
              <a:extrusionClr>
                <a:srgbClr val="FF9966"/>
              </a:extrusionClr>
            </a:sp3d>
          </a:bodyPr>
          <a:lstStyle/>
          <a:p>
            <a:pPr algn="ctr" fontAlgn="auto"/>
            <a:r>
              <a:rPr lang="zh-CN" altLang="en-US" sz="8000" b="1" kern="10" dirty="0">
                <a:ln w="9525">
                  <a:round/>
                </a:ln>
                <a:solidFill>
                  <a:srgbClr val="CC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哀其不幸</a:t>
            </a:r>
            <a:endParaRPr lang="zh-CN" altLang="en-US" sz="8000" b="1" kern="10" dirty="0">
              <a:ln w="9525">
                <a:round/>
              </a:ln>
              <a:solidFill>
                <a:srgbClr val="CC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9751" name="WordArt 55"/>
          <p:cNvSpPr>
            <a:spLocks noChangeArrowheads="1" noChangeShapeType="1" noTextEdit="1"/>
          </p:cNvSpPr>
          <p:nvPr/>
        </p:nvSpPr>
        <p:spPr bwMode="auto">
          <a:xfrm rot="5400000">
            <a:off x="5715000" y="3886200"/>
            <a:ext cx="4114800" cy="1066800"/>
          </a:xfrm>
          <a:prstGeom prst="rect">
            <a:avLst/>
          </a:prstGeom>
        </p:spPr>
        <p:txBody>
          <a:bodyPr vert="eaVert" wrap="none" fromWordArt="1">
            <a:prstTxWarp prst="textWave4">
              <a:avLst>
                <a:gd name="adj1" fmla="val 6500"/>
                <a:gd name="adj2" fmla="val 0"/>
              </a:avLst>
            </a:prstTxWarp>
            <a:scene3d>
              <a:camera prst="legacyPerspectiveFront">
                <a:rot lat="20639999" lon="20699999" rev="0"/>
              </a:camera>
              <a:lightRig rig="legacyNormal3" dir="l"/>
            </a:scene3d>
            <a:sp3d extrusionH="201600" prstMaterial="legacyPlastic">
              <a:extrusionClr>
                <a:srgbClr val="FF9966"/>
              </a:extrusionClr>
            </a:sp3d>
          </a:bodyPr>
          <a:lstStyle/>
          <a:p>
            <a:pPr algn="ctr" fontAlgn="auto"/>
            <a:r>
              <a:rPr lang="zh-CN" altLang="en-US" sz="8000" b="1" kern="10" dirty="0">
                <a:ln w="9525">
                  <a:round/>
                </a:ln>
                <a:solidFill>
                  <a:srgbClr val="CC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怒其不争</a:t>
            </a:r>
            <a:endParaRPr lang="zh-CN" altLang="en-US" sz="8000" b="1" kern="10" dirty="0">
              <a:ln w="9525">
                <a:round/>
              </a:ln>
              <a:solidFill>
                <a:srgbClr val="CC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云形标注 3"/>
          <p:cNvSpPr/>
          <p:nvPr/>
        </p:nvSpPr>
        <p:spPr bwMode="auto">
          <a:xfrm>
            <a:off x="2771800" y="1052736"/>
            <a:ext cx="5112568" cy="3240360"/>
          </a:xfrm>
          <a:prstGeom prst="cloudCallout">
            <a:avLst>
              <a:gd name="adj1" fmla="val -59957"/>
              <a:gd name="adj2" fmla="val 82342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小说中的“我”</a:t>
            </a:r>
            <a:endParaRPr lang="en-US" altLang="zh-CN" sz="4000" b="1" dirty="0">
              <a:solidFill>
                <a:schemeClr val="accent2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40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在文中起什么作用？</a:t>
            </a:r>
            <a:endParaRPr kumimoji="0" lang="zh-CN" altLang="en-US" sz="4000" b="1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6011863" y="333375"/>
            <a:ext cx="2808287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CN" sz="6000" b="1">
                <a:ea typeface="黑体" panose="02010609060101010101" pitchFamily="2" charset="-122"/>
              </a:rPr>
              <a:t>“</a:t>
            </a:r>
            <a:r>
              <a:rPr lang="zh-CN" altLang="en-US" sz="6000" b="1">
                <a:ea typeface="黑体" panose="02010609060101010101" pitchFamily="2" charset="-122"/>
              </a:rPr>
              <a:t>我”</a:t>
            </a:r>
            <a:endParaRPr lang="zh-CN" altLang="en-US" sz="6000" b="1">
              <a:ea typeface="黑体" panose="02010609060101010101" pitchFamily="2" charset="-122"/>
            </a:endParaRP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476250"/>
            <a:ext cx="8229600" cy="4525963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b="1" dirty="0">
                <a:solidFill>
                  <a:srgbClr val="0000FF"/>
                </a:solidFill>
                <a:ea typeface="黑体" panose="02010609060101010101" pitchFamily="2" charset="-122"/>
              </a:rPr>
              <a:t>孔乙己遭遇的见证者</a:t>
            </a:r>
            <a:endParaRPr lang="zh-CN" altLang="en-US" b="1" dirty="0">
              <a:solidFill>
                <a:srgbClr val="0000FF"/>
              </a:solidFill>
              <a:ea typeface="黑体" panose="02010609060101010101" pitchFamily="2" charset="-122"/>
            </a:endParaRPr>
          </a:p>
          <a:p>
            <a:pPr eaLnBrk="1" hangingPunct="1">
              <a:defRPr/>
            </a:pPr>
            <a:r>
              <a:rPr lang="zh-CN" altLang="en-US" b="1" dirty="0">
                <a:solidFill>
                  <a:srgbClr val="0000FF"/>
                </a:solidFill>
                <a:ea typeface="黑体" panose="02010609060101010101" pitchFamily="2" charset="-122"/>
              </a:rPr>
              <a:t>孔乙己故事的叙述者</a:t>
            </a:r>
            <a:endParaRPr lang="zh-CN" altLang="en-US" b="1" dirty="0">
              <a:solidFill>
                <a:srgbClr val="0000FF"/>
              </a:solidFill>
              <a:ea typeface="黑体" panose="02010609060101010101" pitchFamily="2" charset="-122"/>
            </a:endParaRPr>
          </a:p>
          <a:p>
            <a:pPr eaLnBrk="1" hangingPunct="1">
              <a:defRPr/>
            </a:pPr>
            <a:r>
              <a:rPr lang="en-US" altLang="zh-CN" b="1" dirty="0">
                <a:solidFill>
                  <a:srgbClr val="0000FF"/>
                </a:solidFill>
                <a:ea typeface="黑体" panose="02010609060101010101" pitchFamily="2" charset="-122"/>
              </a:rPr>
              <a:t>——</a:t>
            </a:r>
            <a:r>
              <a:rPr lang="zh-CN" altLang="en-US" b="1" dirty="0">
                <a:solidFill>
                  <a:srgbClr val="0000FF"/>
                </a:solidFill>
                <a:ea typeface="黑体" panose="02010609060101010101" pitchFamily="2" charset="-122"/>
              </a:rPr>
              <a:t>冷漠</a:t>
            </a:r>
            <a:endParaRPr lang="zh-CN" altLang="en-US" b="1" dirty="0">
              <a:solidFill>
                <a:srgbClr val="0000FF"/>
              </a:solidFill>
              <a:ea typeface="黑体" panose="02010609060101010101" pitchFamily="2" charset="-122"/>
            </a:endParaRPr>
          </a:p>
          <a:p>
            <a:pPr eaLnBrk="1" hangingPunct="1">
              <a:defRPr/>
            </a:pPr>
            <a:r>
              <a:rPr lang="zh-CN" altLang="en-US" b="1" dirty="0">
                <a:ea typeface="黑体" panose="02010609060101010101" pitchFamily="2" charset="-122"/>
              </a:rPr>
              <a:t>课文从酒店小伙计的视角，以一种含蓄平淡的口吻徐徐道来，让人体会到，连这样一个小孩子都这样冷漠，</a:t>
            </a:r>
            <a:r>
              <a:rPr lang="zh-CN" altLang="en-US" b="1" dirty="0">
                <a:solidFill>
                  <a:srgbClr val="FF0066"/>
                </a:solidFill>
                <a:ea typeface="黑体" panose="02010609060101010101" pitchFamily="2" charset="-122"/>
              </a:rPr>
              <a:t>可见</a:t>
            </a:r>
            <a:r>
              <a:rPr lang="zh-CN" altLang="en-US" b="1" dirty="0">
                <a:ea typeface="黑体" panose="02010609060101010101" pitchFamily="2" charset="-122"/>
              </a:rPr>
              <a:t>当时社会的</a:t>
            </a:r>
            <a:r>
              <a:rPr lang="zh-CN" altLang="en-US" b="1" dirty="0">
                <a:solidFill>
                  <a:srgbClr val="FF0066"/>
                </a:solidFill>
                <a:ea typeface="黑体" panose="02010609060101010101" pitchFamily="2" charset="-122"/>
              </a:rPr>
              <a:t>世态炎凉</a:t>
            </a:r>
            <a:r>
              <a:rPr lang="en-US" altLang="zh-CN" b="1" dirty="0">
                <a:solidFill>
                  <a:srgbClr val="FF0066"/>
                </a:solidFill>
                <a:ea typeface="黑体" panose="02010609060101010101" pitchFamily="2" charset="-122"/>
              </a:rPr>
              <a:t>,</a:t>
            </a:r>
            <a:r>
              <a:rPr lang="zh-CN" altLang="en-US" b="1" dirty="0">
                <a:solidFill>
                  <a:srgbClr val="FF0066"/>
                </a:solidFill>
                <a:ea typeface="黑体" panose="02010609060101010101" pitchFamily="2" charset="-122"/>
              </a:rPr>
              <a:t>更显悲凉</a:t>
            </a:r>
            <a:r>
              <a:rPr lang="zh-CN" altLang="en-US" b="1" dirty="0">
                <a:ea typeface="黑体" panose="02010609060101010101" pitchFamily="2" charset="-122"/>
              </a:rPr>
              <a:t>；以第一人称讲述故事，比第三人称显得更为</a:t>
            </a:r>
            <a:r>
              <a:rPr lang="zh-CN" altLang="en-US" b="1" dirty="0">
                <a:solidFill>
                  <a:srgbClr val="FF0066"/>
                </a:solidFill>
                <a:ea typeface="黑体" panose="02010609060101010101" pitchFamily="2" charset="-122"/>
              </a:rPr>
              <a:t>真实亲切</a:t>
            </a:r>
            <a:r>
              <a:rPr lang="zh-CN" altLang="en-US" b="1" dirty="0">
                <a:ea typeface="黑体" panose="02010609060101010101" pitchFamily="2" charset="-122"/>
              </a:rPr>
              <a:t>。</a:t>
            </a:r>
            <a:endParaRPr lang="zh-CN" altLang="en-US" b="1" dirty="0">
              <a:ea typeface="黑体" panose="02010609060101010101" pitchFamily="2" charset="-122"/>
            </a:endParaRPr>
          </a:p>
        </p:txBody>
      </p:sp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0" y="5105400"/>
            <a:ext cx="8986838" cy="9461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800" b="1"/>
              <a:t>      </a:t>
            </a:r>
            <a:r>
              <a:rPr lang="zh-CN" altLang="en-US" sz="2800" b="1"/>
              <a:t>鲁迅只用一个小人物</a:t>
            </a:r>
            <a:r>
              <a:rPr lang="en-US" altLang="zh-CN" sz="2800" b="1"/>
              <a:t>——</a:t>
            </a:r>
            <a:r>
              <a:rPr lang="zh-CN" altLang="en-US" sz="2800" b="1"/>
              <a:t>小伙计的设置，便轻而易举</a:t>
            </a:r>
            <a:endParaRPr lang="zh-CN" altLang="en-US" sz="2800" b="1"/>
          </a:p>
          <a:p>
            <a:r>
              <a:rPr lang="zh-CN" altLang="en-US" sz="2800" b="1"/>
              <a:t>地完成了对一群人乃至一个民族的道德与人性的批判</a:t>
            </a:r>
            <a:endParaRPr lang="zh-CN" altLang="en-US" sz="28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build="p"/>
      <p:bldP spid="5939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4495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Picture 3" descr="1137041774_1HZPt1zB5uzC"/>
          <p:cNvPicPr>
            <a:picLocks noChangeAspect="1" noChangeArrowheads="1"/>
          </p:cNvPicPr>
          <p:nvPr/>
        </p:nvPicPr>
        <p:blipFill>
          <a:blip r:embed="rId2"/>
          <a:srcRect b="54955"/>
          <a:stretch>
            <a:fillRect/>
          </a:stretch>
        </p:blipFill>
        <p:spPr bwMode="auto">
          <a:xfrm>
            <a:off x="4500563" y="0"/>
            <a:ext cx="4643437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304800" y="457200"/>
            <a:ext cx="7696200" cy="13112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8000" b="1">
                <a:solidFill>
                  <a:srgbClr val="FF0000"/>
                </a:solidFill>
                <a:ea typeface="隶书" panose="02010509060101010101" pitchFamily="49" charset="-122"/>
              </a:rPr>
              <a:t>我的叔叔</a:t>
            </a:r>
            <a:r>
              <a:rPr lang="zh-CN" altLang="en-US" sz="8000" b="1">
                <a:solidFill>
                  <a:schemeClr val="accent2"/>
                </a:solidFill>
                <a:ea typeface="隶书" panose="02010509060101010101" pitchFamily="49" charset="-122"/>
              </a:rPr>
              <a:t>于勒</a:t>
            </a:r>
            <a:endParaRPr lang="zh-CN" altLang="en-US" sz="3200" b="1">
              <a:solidFill>
                <a:srgbClr val="FF0000"/>
              </a:solidFill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>
                <a:solidFill>
                  <a:srgbClr val="FF0000"/>
                </a:solidFill>
              </a:rPr>
              <a:t>分析“我”的形象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2286000" y="381000"/>
            <a:ext cx="28082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1" lang="zh-CN" altLang="zh-CN" sz="2400" noProof="1">
              <a:latin typeface="Times New Roman" panose="02020603050405020304" pitchFamily="18" charset="0"/>
            </a:endParaRPr>
          </a:p>
        </p:txBody>
      </p:sp>
      <p:graphicFrame>
        <p:nvGraphicFramePr>
          <p:cNvPr id="71684" name="Group 4"/>
          <p:cNvGraphicFramePr>
            <a:graphicFrameLocks noGrp="1"/>
          </p:cNvGraphicFramePr>
          <p:nvPr>
            <p:ph idx="1"/>
          </p:nvPr>
        </p:nvGraphicFramePr>
        <p:xfrm>
          <a:off x="685800" y="1219200"/>
          <a:ext cx="7772400" cy="2362201"/>
        </p:xfrm>
        <a:graphic>
          <a:graphicData uri="http://schemas.openxmlformats.org/drawingml/2006/table">
            <a:tbl>
              <a:tblPr/>
              <a:tblGrid>
                <a:gridCol w="2157413"/>
                <a:gridCol w="5614987"/>
              </a:tblGrid>
              <a:tr h="1185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  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行动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99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noProof="1">
                        <a:ln>
                          <a:noFill/>
                        </a:ln>
                        <a:solidFill>
                          <a:srgbClr val="0099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76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  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心理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0099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noProof="1">
                        <a:ln>
                          <a:noFill/>
                        </a:ln>
                        <a:solidFill>
                          <a:srgbClr val="0099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695" name="Text Box 15"/>
          <p:cNvSpPr txBox="1">
            <a:spLocks noChangeArrowheads="1"/>
          </p:cNvSpPr>
          <p:nvPr/>
        </p:nvSpPr>
        <p:spPr bwMode="auto">
          <a:xfrm>
            <a:off x="2971800" y="1447800"/>
            <a:ext cx="4752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CC"/>
                </a:solidFill>
                <a:latin typeface="Times New Roman" panose="02020603050405020304" pitchFamily="18" charset="0"/>
              </a:rPr>
              <a:t>给了他</a:t>
            </a:r>
            <a:r>
              <a:rPr kumimoji="1" lang="en-US" altLang="zh-CN" sz="2400" b="1">
                <a:solidFill>
                  <a:srgbClr val="0000CC"/>
                </a:solidFill>
                <a:latin typeface="Times New Roman" panose="02020603050405020304" pitchFamily="18" charset="0"/>
              </a:rPr>
              <a:t>10</a:t>
            </a:r>
            <a:r>
              <a:rPr kumimoji="1" lang="zh-CN" altLang="en-US" sz="2400" b="1">
                <a:solidFill>
                  <a:srgbClr val="0000CC"/>
                </a:solidFill>
                <a:latin typeface="Times New Roman" panose="02020603050405020304" pitchFamily="18" charset="0"/>
              </a:rPr>
              <a:t>个铜子的小费</a:t>
            </a:r>
            <a:endParaRPr kumimoji="1" lang="zh-CN" altLang="en-US" sz="2400" b="1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696" name="Text Box 16"/>
          <p:cNvSpPr txBox="1">
            <a:spLocks noChangeArrowheads="1"/>
          </p:cNvSpPr>
          <p:nvPr/>
        </p:nvSpPr>
        <p:spPr bwMode="auto">
          <a:xfrm>
            <a:off x="3048000" y="2590800"/>
            <a:ext cx="4752975" cy="822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solidFill>
                  <a:srgbClr val="0000CC"/>
                </a:solidFill>
                <a:latin typeface="Times New Roman" panose="02020603050405020304" pitchFamily="18" charset="0"/>
              </a:rPr>
              <a:t>“</a:t>
            </a:r>
            <a:r>
              <a:rPr kumimoji="1" lang="zh-CN" altLang="en-US" sz="2400" b="1">
                <a:solidFill>
                  <a:srgbClr val="0000CC"/>
                </a:solidFill>
                <a:latin typeface="Times New Roman" panose="02020603050405020304" pitchFamily="18" charset="0"/>
              </a:rPr>
              <a:t>这是我的叔叔，父亲的亲弟弟，我的亲叔叔。”</a:t>
            </a:r>
            <a:endParaRPr kumimoji="1" lang="zh-CN" altLang="en-US" sz="2400" b="1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697" name="Text Box 17"/>
          <p:cNvSpPr txBox="1">
            <a:spLocks noChangeArrowheads="1"/>
          </p:cNvSpPr>
          <p:nvPr/>
        </p:nvSpPr>
        <p:spPr bwMode="auto">
          <a:xfrm>
            <a:off x="381000" y="3733800"/>
            <a:ext cx="8532813" cy="27733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⑴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从“我”的角度来观察，叙述“我”的所见、所闻、所想、所做，这就使故事显得更真实、亲切，增强了作品的感染力。</a:t>
            </a:r>
            <a:endParaRPr kumimoji="1"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    ⑵一个未被“金钱”玷污过的小孩，是个善良纯真的孩子，也寄托了作者的理想和希望</a:t>
            </a:r>
            <a:endParaRPr kumimoji="1"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5" grpId="0"/>
      <p:bldP spid="71696" grpId="0"/>
      <p:bldP spid="7169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3" descr="都德good"/>
          <p:cNvPicPr>
            <a:picLocks noGrp="1" noChangeAspect="1" noChangeArrowheads="1"/>
          </p:cNvPicPr>
          <p:nvPr>
            <p:ph sz="half"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5351463" y="2490788"/>
            <a:ext cx="3324225" cy="4467225"/>
          </a:xfrm>
          <a:noFill/>
        </p:spPr>
      </p:pic>
      <p:pic>
        <p:nvPicPr>
          <p:cNvPr id="48132" name="Picture 4" descr="图片1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2771775" y="692150"/>
            <a:ext cx="4822825" cy="1047750"/>
          </a:xfrm>
          <a:noFill/>
        </p:spPr>
      </p:pic>
      <p:pic>
        <p:nvPicPr>
          <p:cNvPr id="48133" name="Picture 5" descr="图片2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7019925" y="1916113"/>
            <a:ext cx="963613" cy="511175"/>
          </a:xfrm>
          <a:noFill/>
        </p:spPr>
      </p:pic>
      <p:sp>
        <p:nvSpPr>
          <p:cNvPr id="72711" name="Text Box 7"/>
          <p:cNvSpPr txBox="1">
            <a:spLocks noChangeArrowheads="1"/>
          </p:cNvSpPr>
          <p:nvPr/>
        </p:nvSpPr>
        <p:spPr bwMode="auto">
          <a:xfrm>
            <a:off x="381000" y="1547813"/>
            <a:ext cx="4400550" cy="5310187"/>
          </a:xfrm>
          <a:prstGeom prst="rect">
            <a:avLst/>
          </a:prstGeom>
          <a:noFill/>
          <a:ln w="9525">
            <a:solidFill>
              <a:srgbClr val="0066FF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5400" b="1">
                <a:latin typeface="Times New Roman" panose="02020603050405020304" pitchFamily="18" charset="0"/>
                <a:ea typeface="华文行楷" panose="02010800040101010101" pitchFamily="2" charset="-122"/>
              </a:rPr>
              <a:t>   </a:t>
            </a:r>
            <a:r>
              <a:rPr kumimoji="1" lang="en-US" altLang="zh-CN" sz="3200" b="1">
                <a:latin typeface="Times New Roman" panose="02020603050405020304" pitchFamily="18" charset="0"/>
                <a:ea typeface="华文行楷" panose="02010800040101010101" pitchFamily="2" charset="-122"/>
              </a:rPr>
              <a:t>《</a:t>
            </a:r>
            <a:r>
              <a:rPr kumimoji="1" lang="zh-CN" altLang="en-US" sz="3200" b="1">
                <a:latin typeface="Times New Roman" panose="02020603050405020304" pitchFamily="18" charset="0"/>
                <a:ea typeface="华文行楷" panose="02010800040101010101" pitchFamily="2" charset="-122"/>
              </a:rPr>
              <a:t>最后一课</a:t>
            </a:r>
            <a:r>
              <a:rPr kumimoji="1" lang="en-US" altLang="zh-CN" sz="3200" b="1">
                <a:latin typeface="Times New Roman" panose="02020603050405020304" pitchFamily="18" charset="0"/>
                <a:ea typeface="华文行楷" panose="02010800040101010101" pitchFamily="2" charset="-122"/>
              </a:rPr>
              <a:t>》</a:t>
            </a:r>
            <a:r>
              <a:rPr kumimoji="1" lang="zh-CN" altLang="en-US" sz="3200" b="1">
                <a:latin typeface="Times New Roman" panose="02020603050405020304" pitchFamily="18" charset="0"/>
              </a:rPr>
              <a:t>这一短篇小说，以沦陷的阿尔萨斯的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一个小学生在最后一堂法语课上的见闻和感受</a:t>
            </a:r>
            <a:r>
              <a:rPr kumimoji="1" lang="zh-CN" altLang="en-US" sz="3200" b="1">
                <a:latin typeface="Times New Roman" panose="02020603050405020304" pitchFamily="18" charset="0"/>
              </a:rPr>
              <a:t>，真实地反映了法国沦陷区人民惨遭异族统治的悲愤和对祖国的热爱，集中表现了法国人民深厚的爱国感情。</a:t>
            </a:r>
            <a:endParaRPr kumimoji="1" lang="zh-CN" altLang="en-US" sz="32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1" grpId="0" animBg="1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solidFill>
                  <a:schemeClr val="folHlink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想一想</a:t>
            </a:r>
            <a:endParaRPr kumimoji="1" lang="zh-CN" altLang="en-US" sz="3200" b="1" dirty="0">
              <a:solidFill>
                <a:schemeClr val="folHlink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1340768"/>
            <a:ext cx="8964613" cy="1066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en-US" altLang="zh-CN" sz="3200" b="1" dirty="0">
                <a:latin typeface="+mn-ea"/>
              </a:rPr>
              <a:t>   “</a:t>
            </a:r>
            <a:r>
              <a:rPr kumimoji="1" lang="zh-CN" altLang="en-US" sz="3200" b="1" dirty="0">
                <a:latin typeface="+mn-ea"/>
              </a:rPr>
              <a:t>中秋过后，秋风是一天比一天凉”这里的描写对推动故事情节的发展和表达中心有什么作用 ？</a:t>
            </a:r>
            <a:endParaRPr kumimoji="1" lang="zh-CN" altLang="en-US" sz="3200" b="1" dirty="0">
              <a:latin typeface="+mn-ea"/>
            </a:endParaRP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0" y="2924944"/>
            <a:ext cx="8820150" cy="15696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en-US" altLang="zh-CN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写晚秋的凉意，给孔乙己的末路更</a:t>
            </a:r>
            <a:r>
              <a:rPr kumimoji="1"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增加</a:t>
            </a: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一种</a:t>
            </a:r>
            <a:r>
              <a:rPr kumimoji="1"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悲凉的气氛</a:t>
            </a: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，使故事情节达到了</a:t>
            </a:r>
            <a:r>
              <a:rPr kumimoji="1"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高潮</a:t>
            </a:r>
            <a:r>
              <a:rPr kumimoji="1" lang="zh-CN" altLang="en-US" sz="32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，同时预示了孔乙己</a:t>
            </a:r>
            <a:r>
              <a:rPr kumimoji="1" lang="zh-CN" altLang="en-US" sz="3200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悲惨的结局。</a:t>
            </a:r>
            <a:endParaRPr kumimoji="1" lang="zh-CN" altLang="en-US" sz="3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441325" y="5280025"/>
            <a:ext cx="184150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endParaRPr lang="zh-CN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pic>
        <p:nvPicPr>
          <p:cNvPr id="57346" name="图片 57345" descr="0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234950"/>
            <a:ext cx="9144000" cy="7092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7347" name="矩形 57346"/>
          <p:cNvSpPr/>
          <p:nvPr/>
        </p:nvSpPr>
        <p:spPr>
          <a:xfrm>
            <a:off x="0" y="1125538"/>
            <a:ext cx="9601200" cy="573246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533400">
              <a:lnSpc>
                <a:spcPct val="120000"/>
              </a:lnSpc>
            </a:pPr>
            <a:r>
              <a:rPr lang="zh-CN" altLang="en-US" sz="2800" dirty="0">
                <a:latin typeface="Arial" panose="020B0604020202020204" pitchFamily="34" charset="0"/>
                <a:ea typeface="方正姚体" panose="02010601030101010101" pitchFamily="2" charset="-122"/>
              </a:rPr>
              <a:t>鲁迅：</a:t>
            </a:r>
            <a:r>
              <a:rPr lang="zh-CN" altLang="en-US" sz="2800" b="0" dirty="0">
                <a:latin typeface="Arial" panose="020B0604020202020204" pitchFamily="34" charset="0"/>
                <a:ea typeface="华文新魏" panose="02010800040101010101" pitchFamily="2" charset="-122"/>
              </a:rPr>
              <a:t>孔乙己是一个遭社会凉薄的苦人。</a:t>
            </a:r>
            <a:endParaRPr lang="zh-CN" altLang="en-US" sz="2800" b="0" dirty="0"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pPr indent="533400">
              <a:lnSpc>
                <a:spcPct val="120000"/>
              </a:lnSpc>
            </a:pPr>
            <a:r>
              <a:rPr lang="zh-CN" altLang="en-US" sz="2800" dirty="0">
                <a:latin typeface="Arial" panose="020B0604020202020204" pitchFamily="34" charset="0"/>
                <a:ea typeface="方正姚体" panose="02010601030101010101" pitchFamily="2" charset="-122"/>
              </a:rPr>
              <a:t>叶圣陶：</a:t>
            </a:r>
            <a:r>
              <a:rPr lang="zh-CN" altLang="en-US" sz="2800" b="0" dirty="0">
                <a:latin typeface="Arial" panose="020B0604020202020204" pitchFamily="34" charset="0"/>
                <a:ea typeface="华文行楷" panose="02010800040101010101" pitchFamily="2" charset="-122"/>
              </a:rPr>
              <a:t>潦倒、不幸的读书人。</a:t>
            </a:r>
            <a:endParaRPr lang="zh-CN" altLang="en-US" sz="2800" b="0" dirty="0"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 indent="533400">
              <a:lnSpc>
                <a:spcPct val="120000"/>
              </a:lnSpc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李欧梵</a:t>
            </a:r>
            <a:r>
              <a:rPr lang="zh-CN" altLang="en-US" sz="2800" b="0" dirty="0">
                <a:latin typeface="Arial" panose="020B0604020202020204" pitchFamily="34" charset="0"/>
              </a:rPr>
              <a:t>（美国，芝加哥大学教授）：</a:t>
            </a:r>
            <a:r>
              <a:rPr lang="zh-CN" altLang="en-US" sz="2800" b="0" dirty="0">
                <a:latin typeface="华文新魏" panose="02010800040101010101" pitchFamily="2" charset="-122"/>
                <a:ea typeface="华文新魏" panose="02010800040101010101" pitchFamily="2" charset="-122"/>
              </a:rPr>
              <a:t>历史转折     </a:t>
            </a:r>
            <a:endParaRPr lang="zh-CN" altLang="en-US" sz="2800" b="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indent="533400">
              <a:lnSpc>
                <a:spcPct val="120000"/>
              </a:lnSpc>
            </a:pPr>
            <a:r>
              <a:rPr lang="zh-CN" altLang="en-US" sz="2800" b="0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时期，落后于时代的，固守着过去价值观 </a:t>
            </a:r>
            <a:endParaRPr lang="zh-CN" altLang="en-US" sz="2800" b="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indent="533400">
              <a:lnSpc>
                <a:spcPct val="120000"/>
              </a:lnSpc>
            </a:pPr>
            <a:r>
              <a:rPr lang="zh-CN" altLang="en-US" sz="2800" b="0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的被侮辱、被损害的读书人。</a:t>
            </a:r>
            <a:endParaRPr lang="zh-CN" altLang="en-US" sz="2800" b="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indent="533400">
              <a:lnSpc>
                <a:spcPct val="120000"/>
              </a:lnSpc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刘再复</a:t>
            </a:r>
            <a:r>
              <a:rPr lang="zh-CN" altLang="en-US" sz="2800" b="0" dirty="0">
                <a:latin typeface="Arial" panose="020B0604020202020204" pitchFamily="34" charset="0"/>
              </a:rPr>
              <a:t>（美学家）：</a:t>
            </a:r>
            <a:r>
              <a:rPr lang="zh-CN" altLang="en-US" sz="2800" b="0" dirty="0">
                <a:solidFill>
                  <a:srgbClr val="3333CC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贫贱而悲惨的“多余人”</a:t>
            </a:r>
            <a:r>
              <a:rPr lang="zh-CN" altLang="en-US" sz="2800" b="0" dirty="0">
                <a:latin typeface="华文行楷" panose="02010800040101010101" pitchFamily="2" charset="-122"/>
                <a:ea typeface="华文行楷" panose="02010800040101010101" pitchFamily="2" charset="-122"/>
              </a:rPr>
              <a:t>，</a:t>
            </a:r>
            <a:endParaRPr lang="zh-CN" altLang="en-US" sz="2800" b="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indent="533400">
              <a:lnSpc>
                <a:spcPct val="120000"/>
              </a:lnSpc>
            </a:pPr>
            <a:r>
              <a:rPr lang="zh-CN" altLang="en-US" sz="2800" b="0" dirty="0">
                <a:latin typeface="华文行楷" panose="02010800040101010101" pitchFamily="2" charset="-122"/>
                <a:ea typeface="华文行楷" panose="02010800040101010101" pitchFamily="2" charset="-122"/>
              </a:rPr>
              <a:t>       失 去人的尊严与资格、被社会所耻的下层 </a:t>
            </a:r>
            <a:endParaRPr lang="zh-CN" altLang="en-US" sz="2800" b="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indent="533400">
              <a:lnSpc>
                <a:spcPct val="120000"/>
              </a:lnSpc>
            </a:pPr>
            <a:r>
              <a:rPr lang="zh-CN" altLang="en-US" sz="2800" b="0" dirty="0">
                <a:latin typeface="华文行楷" panose="02010800040101010101" pitchFamily="2" charset="-122"/>
                <a:ea typeface="华文行楷" panose="02010800040101010101" pitchFamily="2" charset="-122"/>
              </a:rPr>
              <a:t>       知识分子。</a:t>
            </a:r>
            <a:endParaRPr lang="zh-CN" altLang="en-US" sz="2800" b="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indent="533400">
              <a:lnSpc>
                <a:spcPct val="120000"/>
              </a:lnSpc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钱理群</a:t>
            </a:r>
            <a:r>
              <a:rPr lang="zh-CN" altLang="en-US" sz="2800" b="0" dirty="0">
                <a:latin typeface="Arial" panose="020B0604020202020204" pitchFamily="34" charset="0"/>
              </a:rPr>
              <a:t>（北大教授，鲁迅研究专家）：</a:t>
            </a:r>
            <a:r>
              <a:rPr lang="zh-CN" altLang="en-US" sz="2800" b="0" dirty="0">
                <a:latin typeface="华文新魏" panose="02010800040101010101" pitchFamily="2" charset="-122"/>
                <a:ea typeface="华文新魏" panose="02010800040101010101" pitchFamily="2" charset="-122"/>
              </a:rPr>
              <a:t>值得同 </a:t>
            </a:r>
            <a:endParaRPr lang="zh-CN" altLang="en-US" sz="2800" b="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indent="533400">
              <a:lnSpc>
                <a:spcPct val="120000"/>
              </a:lnSpc>
            </a:pPr>
            <a:r>
              <a:rPr lang="zh-CN" altLang="en-US" sz="2800" b="0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情与焦虑的，有着悲剧性、荒谬性地位和 </a:t>
            </a:r>
            <a:endParaRPr lang="zh-CN" altLang="en-US" sz="2800" b="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indent="533400">
              <a:lnSpc>
                <a:spcPct val="120000"/>
              </a:lnSpc>
            </a:pPr>
            <a:r>
              <a:rPr lang="zh-CN" altLang="en-US" sz="2800" b="0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命运的知识分子。</a:t>
            </a:r>
            <a:endParaRPr lang="zh-CN" altLang="en-US" sz="2800" b="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7348" name="文本框 57347"/>
          <p:cNvSpPr txBox="1"/>
          <p:nvPr/>
        </p:nvSpPr>
        <p:spPr>
          <a:xfrm>
            <a:off x="1143000" y="228600"/>
            <a:ext cx="287972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0" dirty="0">
                <a:latin typeface="Arial" panose="020B0604020202020204" pitchFamily="34" charset="0"/>
                <a:ea typeface="华文行楷" panose="02010800040101010101" pitchFamily="2" charset="-122"/>
              </a:rPr>
              <a:t>名家点评</a:t>
            </a:r>
            <a:endParaRPr lang="zh-CN" altLang="en-US" sz="4400" b="0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58370" name="矩形 58369"/>
          <p:cNvSpPr/>
          <p:nvPr/>
        </p:nvSpPr>
        <p:spPr>
          <a:xfrm>
            <a:off x="611188" y="1105535"/>
            <a:ext cx="8064500" cy="452310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txBody>
          <a:bodyPr anchor="ctr">
            <a:spAutoFit/>
          </a:bodyPr>
          <a:p>
            <a:r>
              <a:rPr lang="zh-CN" altLang="en-US" sz="4800" dirty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孔乙己的</a:t>
            </a:r>
            <a:r>
              <a:rPr lang="zh-CN" altLang="en-US" sz="4800" dirty="0">
                <a:solidFill>
                  <a:srgbClr val="3366CC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不可救药性</a:t>
            </a:r>
            <a:r>
              <a:rPr lang="zh-CN" altLang="en-US" sz="4800" dirty="0">
                <a:latin typeface="Arial" panose="020B0604020202020204" pitchFamily="34" charset="0"/>
                <a:ea typeface="隶书" panose="02010509060101010101" pitchFamily="49" charset="-122"/>
              </a:rPr>
              <a:t>和他的</a:t>
            </a:r>
            <a:r>
              <a:rPr lang="zh-CN" altLang="en-US" sz="4800" dirty="0">
                <a:solidFill>
                  <a:srgbClr val="CC33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善良</a:t>
            </a:r>
            <a:r>
              <a:rPr lang="zh-CN" altLang="en-US" sz="4800" dirty="0">
                <a:latin typeface="Arial" panose="020B0604020202020204" pitchFamily="34" charset="0"/>
                <a:ea typeface="隶书" panose="02010509060101010101" pitchFamily="49" charset="-122"/>
              </a:rPr>
              <a:t>，他的</a:t>
            </a:r>
            <a:r>
              <a:rPr lang="zh-CN" altLang="en-US" sz="4800" dirty="0">
                <a:solidFill>
                  <a:srgbClr val="3366CC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不长进</a:t>
            </a:r>
            <a:r>
              <a:rPr lang="zh-CN" altLang="en-US" sz="4800" dirty="0">
                <a:latin typeface="Arial" panose="020B0604020202020204" pitchFamily="34" charset="0"/>
                <a:ea typeface="隶书" panose="02010509060101010101" pitchFamily="49" charset="-122"/>
              </a:rPr>
              <a:t>和他的</a:t>
            </a:r>
            <a:r>
              <a:rPr lang="zh-CN" altLang="en-US" sz="4800" dirty="0">
                <a:solidFill>
                  <a:srgbClr val="CC33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被损害</a:t>
            </a:r>
            <a:r>
              <a:rPr lang="zh-CN" altLang="en-US" sz="4800" dirty="0">
                <a:latin typeface="Arial" panose="020B0604020202020204" pitchFamily="34" charset="0"/>
                <a:ea typeface="隶书" panose="02010509060101010101" pitchFamily="49" charset="-122"/>
              </a:rPr>
              <a:t>，他的</a:t>
            </a:r>
            <a:r>
              <a:rPr lang="zh-CN" altLang="en-US" sz="4800" dirty="0">
                <a:solidFill>
                  <a:srgbClr val="CC33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自爱</a:t>
            </a:r>
            <a:r>
              <a:rPr lang="zh-CN" altLang="en-US" sz="4800" dirty="0">
                <a:latin typeface="Arial" panose="020B0604020202020204" pitchFamily="34" charset="0"/>
                <a:ea typeface="隶书" panose="02010509060101010101" pitchFamily="49" charset="-122"/>
              </a:rPr>
              <a:t>和他的</a:t>
            </a:r>
            <a:r>
              <a:rPr lang="zh-CN" altLang="en-US" sz="4800" dirty="0">
                <a:solidFill>
                  <a:srgbClr val="3366CC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自暴自弃</a:t>
            </a:r>
            <a:r>
              <a:rPr lang="zh-CN" altLang="en-US" sz="4800" dirty="0">
                <a:latin typeface="Arial" panose="020B0604020202020204" pitchFamily="34" charset="0"/>
                <a:ea typeface="隶书" panose="02010509060101010101" pitchFamily="49" charset="-122"/>
              </a:rPr>
              <a:t>，都是显然不可分离地交结在一起的。</a:t>
            </a:r>
            <a:endParaRPr lang="zh-CN" altLang="en-US" sz="4800" dirty="0"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r>
              <a:rPr lang="zh-CN" altLang="en-US" sz="4800" dirty="0">
                <a:latin typeface="Arial" panose="020B0604020202020204" pitchFamily="34" charset="0"/>
                <a:ea typeface="隶书" panose="02010509060101010101" pitchFamily="49" charset="-122"/>
              </a:rPr>
              <a:t>                           ——冯雪峰</a:t>
            </a:r>
            <a:endParaRPr lang="zh-CN" altLang="en-US" sz="4800" dirty="0"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 bldLvl="0" animBg="1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4634</Words>
  <Application>WPS 演示</Application>
  <PresentationFormat>On-screen Show (4:3)</PresentationFormat>
  <Paragraphs>453</Paragraphs>
  <Slides>44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44</vt:i4>
      </vt:variant>
    </vt:vector>
  </HeadingPairs>
  <TitlesOfParts>
    <vt:vector size="73" baseType="lpstr">
      <vt:lpstr>Arial</vt:lpstr>
      <vt:lpstr>宋体</vt:lpstr>
      <vt:lpstr>Wingdings</vt:lpstr>
      <vt:lpstr>汉仪柏青体简</vt:lpstr>
      <vt:lpstr>黑体</vt:lpstr>
      <vt:lpstr>华文新魏</vt:lpstr>
      <vt:lpstr>Arial</vt:lpstr>
      <vt:lpstr>华文行楷</vt:lpstr>
      <vt:lpstr>Times New Roman</vt:lpstr>
      <vt:lpstr>楷体_GB2312</vt:lpstr>
      <vt:lpstr>楷体_GB2312</vt:lpstr>
      <vt:lpstr>华文中宋</vt:lpstr>
      <vt:lpstr>隶书</vt:lpstr>
      <vt:lpstr>Segoe Print</vt:lpstr>
      <vt:lpstr>微软雅黑</vt:lpstr>
      <vt:lpstr>Arial Unicode MS</vt:lpstr>
      <vt:lpstr>Calibri</vt:lpstr>
      <vt:lpstr>华文琥珀</vt:lpstr>
      <vt:lpstr>华文细黑</vt:lpstr>
      <vt:lpstr>方正舒体</vt:lpstr>
      <vt:lpstr>Monotype Sorts</vt:lpstr>
      <vt:lpstr>方正姚体</vt:lpstr>
      <vt:lpstr>新宋体</vt:lpstr>
      <vt:lpstr>Wingdings</vt:lpstr>
      <vt:lpstr>仿宋_GB2312</vt:lpstr>
      <vt:lpstr>仿宋</vt:lpstr>
      <vt:lpstr>楷体</vt:lpstr>
      <vt:lpstr>华文隶书</vt:lpstr>
      <vt:lpstr>默认设计模板</vt:lpstr>
      <vt:lpstr>PowerPoint 演示文稿</vt:lpstr>
      <vt:lpstr>PowerPoint 演示文稿</vt:lpstr>
      <vt:lpstr>文学常识　</vt:lpstr>
      <vt:lpstr>文学常识　</vt:lpstr>
      <vt:lpstr>当堂掌握：字词</vt:lpstr>
      <vt:lpstr>PowerPoint 演示文稿</vt:lpstr>
      <vt:lpstr>PowerPoint 演示文稿</vt:lpstr>
      <vt:lpstr>阅读课文第一部分（1-3）</vt:lpstr>
      <vt:lpstr>PowerPoint 演示文稿</vt:lpstr>
      <vt:lpstr>PowerPoint 演示文稿</vt:lpstr>
      <vt:lpstr>PowerPoint 演示文稿</vt:lpstr>
      <vt:lpstr>PowerPoint 演示文稿</vt:lpstr>
      <vt:lpstr>分析第二部分（4-9）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孔乙己其人——语言</vt:lpstr>
      <vt:lpstr>PowerPoint 演示文稿</vt:lpstr>
      <vt:lpstr>神态描写 </vt:lpstr>
      <vt:lpstr>孔乙己是怎样一个人?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孔乙己</vt:lpstr>
      <vt:lpstr>PowerPoint 演示文稿</vt:lpstr>
      <vt:lpstr>PowerPoint 演示文稿</vt:lpstr>
      <vt:lpstr>“我”</vt:lpstr>
      <vt:lpstr>PowerPoint 演示文稿</vt:lpstr>
      <vt:lpstr>分析“我”的形象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NAT</dc:creator>
  <cp:lastModifiedBy>577570579</cp:lastModifiedBy>
  <cp:revision>60</cp:revision>
  <dcterms:created xsi:type="dcterms:W3CDTF">2018-02-28T08:08:00Z</dcterms:created>
  <dcterms:modified xsi:type="dcterms:W3CDTF">2018-03-03T04:20:08Z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