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handoutMasterIdLst>
    <p:handoutMasterId r:id="rId43"/>
  </p:handoutMasterIdLst>
  <p:sldIdLst>
    <p:sldId id="300" r:id="rId2"/>
    <p:sldId id="260" r:id="rId3"/>
    <p:sldId id="265" r:id="rId4"/>
    <p:sldId id="1213" r:id="rId5"/>
    <p:sldId id="1214" r:id="rId6"/>
    <p:sldId id="1215" r:id="rId7"/>
    <p:sldId id="1216" r:id="rId8"/>
    <p:sldId id="1217" r:id="rId9"/>
    <p:sldId id="1218" r:id="rId10"/>
    <p:sldId id="1219" r:id="rId11"/>
    <p:sldId id="1220" r:id="rId12"/>
    <p:sldId id="1221" r:id="rId13"/>
    <p:sldId id="1222" r:id="rId14"/>
    <p:sldId id="1223" r:id="rId15"/>
    <p:sldId id="1224" r:id="rId16"/>
    <p:sldId id="1225" r:id="rId17"/>
    <p:sldId id="1226" r:id="rId18"/>
    <p:sldId id="1227" r:id="rId19"/>
    <p:sldId id="1228" r:id="rId20"/>
    <p:sldId id="1229" r:id="rId21"/>
    <p:sldId id="1230" r:id="rId22"/>
    <p:sldId id="1231" r:id="rId23"/>
    <p:sldId id="1232" r:id="rId24"/>
    <p:sldId id="1233" r:id="rId25"/>
    <p:sldId id="1234" r:id="rId26"/>
    <p:sldId id="1235" r:id="rId27"/>
    <p:sldId id="1236" r:id="rId28"/>
    <p:sldId id="1237" r:id="rId29"/>
    <p:sldId id="1238" r:id="rId30"/>
    <p:sldId id="1239" r:id="rId31"/>
    <p:sldId id="1240" r:id="rId32"/>
    <p:sldId id="1241" r:id="rId33"/>
    <p:sldId id="1242" r:id="rId34"/>
    <p:sldId id="1243" r:id="rId35"/>
    <p:sldId id="1244" r:id="rId36"/>
    <p:sldId id="1245" r:id="rId37"/>
    <p:sldId id="1246" r:id="rId38"/>
    <p:sldId id="1247" r:id="rId39"/>
    <p:sldId id="1248" r:id="rId40"/>
    <p:sldId id="1249" r:id="rId41"/>
  </p:sldIdLst>
  <p:sldSz cx="23763288" cy="13322300"/>
  <p:notesSz cx="6858000" cy="9144000"/>
  <p:defaultTextStyle>
    <a:defPPr>
      <a:defRPr lang="zh-CN"/>
    </a:defPPr>
    <a:lvl1pPr algn="l" defTabSz="2117725" rtl="0" fontAlgn="base">
      <a:spcBef>
        <a:spcPct val="0"/>
      </a:spcBef>
      <a:spcAft>
        <a:spcPct val="0"/>
      </a:spcAft>
      <a:defRPr sz="4200" kern="1200">
        <a:solidFill>
          <a:schemeClr val="tx1"/>
        </a:solidFill>
        <a:latin typeface="Arial" pitchFamily="34" charset="0"/>
        <a:ea typeface="宋体" pitchFamily="2" charset="-122"/>
        <a:cs typeface="+mn-cs"/>
      </a:defRPr>
    </a:lvl1pPr>
    <a:lvl2pPr marL="1058863" indent="-601663" algn="l" defTabSz="2117725" rtl="0" fontAlgn="base">
      <a:spcBef>
        <a:spcPct val="0"/>
      </a:spcBef>
      <a:spcAft>
        <a:spcPct val="0"/>
      </a:spcAft>
      <a:defRPr sz="4200" kern="1200">
        <a:solidFill>
          <a:schemeClr val="tx1"/>
        </a:solidFill>
        <a:latin typeface="Arial" pitchFamily="34" charset="0"/>
        <a:ea typeface="宋体" pitchFamily="2" charset="-122"/>
        <a:cs typeface="+mn-cs"/>
      </a:defRPr>
    </a:lvl2pPr>
    <a:lvl3pPr marL="2117725" indent="-120332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3pPr>
    <a:lvl4pPr marL="3178175" indent="-180657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4pPr>
    <a:lvl5pPr marL="4237038" indent="-2408238" algn="l" defTabSz="2117725" rtl="0" fontAlgn="base">
      <a:spcBef>
        <a:spcPct val="0"/>
      </a:spcBef>
      <a:spcAft>
        <a:spcPct val="0"/>
      </a:spcAft>
      <a:defRPr sz="4200" kern="1200">
        <a:solidFill>
          <a:schemeClr val="tx1"/>
        </a:solidFill>
        <a:latin typeface="Arial" pitchFamily="34" charset="0"/>
        <a:ea typeface="宋体" pitchFamily="2" charset="-122"/>
        <a:cs typeface="+mn-cs"/>
      </a:defRPr>
    </a:lvl5pPr>
    <a:lvl6pPr marL="2286000" algn="l" defTabSz="914400" rtl="0" eaLnBrk="1" latinLnBrk="0" hangingPunct="1">
      <a:defRPr sz="4200" kern="1200">
        <a:solidFill>
          <a:schemeClr val="tx1"/>
        </a:solidFill>
        <a:latin typeface="Arial" pitchFamily="34" charset="0"/>
        <a:ea typeface="宋体" pitchFamily="2" charset="-122"/>
        <a:cs typeface="+mn-cs"/>
      </a:defRPr>
    </a:lvl6pPr>
    <a:lvl7pPr marL="2743200" algn="l" defTabSz="914400" rtl="0" eaLnBrk="1" latinLnBrk="0" hangingPunct="1">
      <a:defRPr sz="4200" kern="1200">
        <a:solidFill>
          <a:schemeClr val="tx1"/>
        </a:solidFill>
        <a:latin typeface="Arial" pitchFamily="34" charset="0"/>
        <a:ea typeface="宋体" pitchFamily="2" charset="-122"/>
        <a:cs typeface="+mn-cs"/>
      </a:defRPr>
    </a:lvl7pPr>
    <a:lvl8pPr marL="3200400" algn="l" defTabSz="914400" rtl="0" eaLnBrk="1" latinLnBrk="0" hangingPunct="1">
      <a:defRPr sz="4200" kern="1200">
        <a:solidFill>
          <a:schemeClr val="tx1"/>
        </a:solidFill>
        <a:latin typeface="Arial" pitchFamily="34" charset="0"/>
        <a:ea typeface="宋体" pitchFamily="2" charset="-122"/>
        <a:cs typeface="+mn-cs"/>
      </a:defRPr>
    </a:lvl8pPr>
    <a:lvl9pPr marL="3657600" algn="l" defTabSz="914400" rtl="0" eaLnBrk="1" latinLnBrk="0" hangingPunct="1">
      <a:defRPr sz="42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4196">
          <p15:clr>
            <a:srgbClr val="A4A3A4"/>
          </p15:clr>
        </p15:guide>
        <p15:guide id="2" pos="748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6690"/>
    <a:srgbClr val="4DA9CF"/>
    <a:srgbClr val="CAE4F1"/>
    <a:srgbClr val="CC0000"/>
    <a:srgbClr val="8D80BB"/>
    <a:srgbClr val="FFFFFF"/>
    <a:srgbClr val="000000"/>
    <a:srgbClr val="00A7B4"/>
    <a:srgbClr val="DC6690"/>
    <a:srgbClr val="3F3F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0A1B5D5-9B99-4C35-A422-299274C87663}" styleName="中度样式 1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41" autoAdjust="0"/>
    <p:restoredTop sz="94660"/>
  </p:normalViewPr>
  <p:slideViewPr>
    <p:cSldViewPr>
      <p:cViewPr varScale="1">
        <p:scale>
          <a:sx n="47" d="100"/>
          <a:sy n="47" d="100"/>
        </p:scale>
        <p:origin x="84" y="54"/>
      </p:cViewPr>
      <p:guideLst>
        <p:guide orient="horz" pos="4196"/>
        <p:guide pos="7485"/>
      </p:guideLst>
    </p:cSldViewPr>
  </p:slideViewPr>
  <p:notesTextViewPr>
    <p:cViewPr>
      <p:scale>
        <a:sx n="100" d="100"/>
        <a:sy n="100" d="100"/>
      </p:scale>
      <p:origin x="0" y="0"/>
    </p:cViewPr>
  </p:notesTextViewPr>
  <p:notesViewPr>
    <p:cSldViewPr>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3931F0-0F06-4D43-84F3-9562F0EEE9E7}" type="datetimeFigureOut">
              <a:rPr lang="zh-CN" altLang="en-US" smtClean="0"/>
              <a:pPr/>
              <a:t>2019/11/4</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3C85A7E-BC9E-4B02-A88E-93F2C7987CD2}" type="slidenum">
              <a:rPr lang="zh-CN" altLang="en-US" smtClean="0"/>
              <a:pPr/>
              <a:t>‹#›</a:t>
            </a:fld>
            <a:endParaRPr lang="zh-CN" altLang="en-US"/>
          </a:p>
        </p:txBody>
      </p:sp>
    </p:spTree>
    <p:extLst>
      <p:ext uri="{BB962C8B-B14F-4D97-AF65-F5344CB8AC3E}">
        <p14:creationId xmlns:p14="http://schemas.microsoft.com/office/powerpoint/2010/main" val="13074104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7255D1F0-0559-45E3-AA3F-653AFB4BCBF4}" type="datetimeFigureOut">
              <a:rPr lang="zh-CN" altLang="en-US"/>
              <a:pPr>
                <a:defRPr/>
              </a:pPr>
              <a:t>2019/11/4</a:t>
            </a:fld>
            <a:endParaRPr lang="zh-CN" altLang="en-US"/>
          </a:p>
        </p:txBody>
      </p:sp>
      <p:sp>
        <p:nvSpPr>
          <p:cNvPr id="4" name="幻灯片图像占位符 3"/>
          <p:cNvSpPr>
            <a:spLocks noGrp="1" noRot="1" noChangeAspect="1"/>
          </p:cNvSpPr>
          <p:nvPr>
            <p:ph type="sldImg" idx="2"/>
          </p:nvPr>
        </p:nvSpPr>
        <p:spPr>
          <a:xfrm>
            <a:off x="371475" y="685800"/>
            <a:ext cx="611505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09E6B5E2-414F-4B9B-AAB9-9B87664B65D6}" type="slidenum">
              <a:rPr lang="zh-CN" altLang="en-US"/>
              <a:pPr>
                <a:defRPr/>
              </a:pPr>
              <a:t>‹#›</a:t>
            </a:fld>
            <a:endParaRPr lang="zh-CN" altLang="en-US"/>
          </a:p>
        </p:txBody>
      </p:sp>
    </p:spTree>
    <p:extLst>
      <p:ext uri="{BB962C8B-B14F-4D97-AF65-F5344CB8AC3E}">
        <p14:creationId xmlns:p14="http://schemas.microsoft.com/office/powerpoint/2010/main" val="8233229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3</a:t>
            </a:fld>
            <a:endParaRPr lang="zh-CN" altLang="en-US"/>
          </a:p>
        </p:txBody>
      </p:sp>
    </p:spTree>
    <p:extLst>
      <p:ext uri="{BB962C8B-B14F-4D97-AF65-F5344CB8AC3E}">
        <p14:creationId xmlns:p14="http://schemas.microsoft.com/office/powerpoint/2010/main" val="1596249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4</a:t>
            </a:fld>
            <a:endParaRPr lang="zh-CN" altLang="en-US"/>
          </a:p>
        </p:txBody>
      </p:sp>
    </p:spTree>
    <p:extLst>
      <p:ext uri="{BB962C8B-B14F-4D97-AF65-F5344CB8AC3E}">
        <p14:creationId xmlns:p14="http://schemas.microsoft.com/office/powerpoint/2010/main" val="1760156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userDrawn="1"/>
        </p:nvSpPr>
        <p:spPr>
          <a:xfrm>
            <a:off x="7881116" y="4238094"/>
            <a:ext cx="13289560" cy="1046440"/>
          </a:xfrm>
          <a:prstGeom prst="rect">
            <a:avLst/>
          </a:prstGeom>
          <a:noFill/>
        </p:spPr>
        <p:txBody>
          <a:bodyPr wrap="square" rtlCol="0">
            <a:spAutoFit/>
          </a:bodyPr>
          <a:lstStyle/>
          <a:p>
            <a:endParaRPr lang="zh-CN" altLang="en-US" sz="6000" b="1" dirty="0">
              <a:solidFill>
                <a:srgbClr val="339B61"/>
              </a:solidFill>
              <a:latin typeface="微软雅黑" pitchFamily="34" charset="-122"/>
              <a:ea typeface="微软雅黑" pitchFamily="34" charset="-122"/>
            </a:endParaRPr>
          </a:p>
        </p:txBody>
      </p:sp>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 bg1="lt1" tx1="dk1" bg2="lt2" tx2="dk2" accent1="accent1" accent2="accent2" accent3="accent3" accent4="accent4" accent5="accent5" accent6="accent6" hlink="hlink" folHlink="folHlink"/>
  <p:sldLayoutIdLst>
    <p:sldLayoutId id="2147483759" r:id="rId1"/>
  </p:sldLayoutIdLst>
  <p:txStyles>
    <p:titleStyle>
      <a:lvl1pPr algn="ctr" defTabSz="2117725" rtl="0" eaLnBrk="0" fontAlgn="base" hangingPunct="0">
        <a:spcBef>
          <a:spcPct val="0"/>
        </a:spcBef>
        <a:spcAft>
          <a:spcPct val="0"/>
        </a:spcAft>
        <a:defRPr sz="10200" kern="1200">
          <a:solidFill>
            <a:schemeClr val="tx1"/>
          </a:solidFill>
          <a:latin typeface="+mj-lt"/>
          <a:ea typeface="+mj-ea"/>
          <a:cs typeface="+mj-cs"/>
        </a:defRPr>
      </a:lvl1pPr>
      <a:lvl2pPr algn="ctr" defTabSz="2117725" rtl="0" eaLnBrk="0" fontAlgn="base" hangingPunct="0">
        <a:spcBef>
          <a:spcPct val="0"/>
        </a:spcBef>
        <a:spcAft>
          <a:spcPct val="0"/>
        </a:spcAft>
        <a:defRPr sz="10200">
          <a:solidFill>
            <a:schemeClr val="tx1"/>
          </a:solidFill>
          <a:latin typeface="Calibri" pitchFamily="34" charset="0"/>
          <a:ea typeface="宋体" charset="-122"/>
        </a:defRPr>
      </a:lvl2pPr>
      <a:lvl3pPr algn="ctr" defTabSz="2117725" rtl="0" eaLnBrk="0" fontAlgn="base" hangingPunct="0">
        <a:spcBef>
          <a:spcPct val="0"/>
        </a:spcBef>
        <a:spcAft>
          <a:spcPct val="0"/>
        </a:spcAft>
        <a:defRPr sz="10200">
          <a:solidFill>
            <a:schemeClr val="tx1"/>
          </a:solidFill>
          <a:latin typeface="Calibri" pitchFamily="34" charset="0"/>
          <a:ea typeface="宋体" charset="-122"/>
        </a:defRPr>
      </a:lvl3pPr>
      <a:lvl4pPr algn="ctr" defTabSz="2117725" rtl="0" eaLnBrk="0" fontAlgn="base" hangingPunct="0">
        <a:spcBef>
          <a:spcPct val="0"/>
        </a:spcBef>
        <a:spcAft>
          <a:spcPct val="0"/>
        </a:spcAft>
        <a:defRPr sz="10200">
          <a:solidFill>
            <a:schemeClr val="tx1"/>
          </a:solidFill>
          <a:latin typeface="Calibri" pitchFamily="34" charset="0"/>
          <a:ea typeface="宋体" charset="-122"/>
        </a:defRPr>
      </a:lvl4pPr>
      <a:lvl5pPr algn="ctr" defTabSz="2117725" rtl="0" eaLnBrk="0" fontAlgn="base" hangingPunct="0">
        <a:spcBef>
          <a:spcPct val="0"/>
        </a:spcBef>
        <a:spcAft>
          <a:spcPct val="0"/>
        </a:spcAft>
        <a:defRPr sz="10200">
          <a:solidFill>
            <a:schemeClr val="tx1"/>
          </a:solidFill>
          <a:latin typeface="Calibri" pitchFamily="34" charset="0"/>
          <a:ea typeface="宋体" charset="-122"/>
        </a:defRPr>
      </a:lvl5pPr>
      <a:lvl6pPr marL="457200" algn="ctr" defTabSz="2117725" rtl="0" fontAlgn="base">
        <a:spcBef>
          <a:spcPct val="0"/>
        </a:spcBef>
        <a:spcAft>
          <a:spcPct val="0"/>
        </a:spcAft>
        <a:defRPr sz="10200">
          <a:solidFill>
            <a:schemeClr val="tx1"/>
          </a:solidFill>
          <a:latin typeface="Calibri" pitchFamily="34" charset="0"/>
          <a:ea typeface="宋体" charset="-122"/>
        </a:defRPr>
      </a:lvl6pPr>
      <a:lvl7pPr marL="914400" algn="ctr" defTabSz="2117725" rtl="0" fontAlgn="base">
        <a:spcBef>
          <a:spcPct val="0"/>
        </a:spcBef>
        <a:spcAft>
          <a:spcPct val="0"/>
        </a:spcAft>
        <a:defRPr sz="10200">
          <a:solidFill>
            <a:schemeClr val="tx1"/>
          </a:solidFill>
          <a:latin typeface="Calibri" pitchFamily="34" charset="0"/>
          <a:ea typeface="宋体" charset="-122"/>
        </a:defRPr>
      </a:lvl7pPr>
      <a:lvl8pPr marL="1371600" algn="ctr" defTabSz="2117725" rtl="0" fontAlgn="base">
        <a:spcBef>
          <a:spcPct val="0"/>
        </a:spcBef>
        <a:spcAft>
          <a:spcPct val="0"/>
        </a:spcAft>
        <a:defRPr sz="10200">
          <a:solidFill>
            <a:schemeClr val="tx1"/>
          </a:solidFill>
          <a:latin typeface="Calibri" pitchFamily="34" charset="0"/>
          <a:ea typeface="宋体" charset="-122"/>
        </a:defRPr>
      </a:lvl8pPr>
      <a:lvl9pPr marL="1828800" algn="ctr" defTabSz="2117725" rtl="0" fontAlgn="base">
        <a:spcBef>
          <a:spcPct val="0"/>
        </a:spcBef>
        <a:spcAft>
          <a:spcPct val="0"/>
        </a:spcAft>
        <a:defRPr sz="10200">
          <a:solidFill>
            <a:schemeClr val="tx1"/>
          </a:solidFill>
          <a:latin typeface="Calibri" pitchFamily="34" charset="0"/>
          <a:ea typeface="宋体" charset="-122"/>
        </a:defRPr>
      </a:lvl9pPr>
    </p:titleStyle>
    <p:bodyStyle>
      <a:lvl1pPr marL="793750" indent="-793750" algn="l" defTabSz="2117725" rtl="0" eaLnBrk="0" fontAlgn="base" hangingPunct="0">
        <a:spcBef>
          <a:spcPct val="20000"/>
        </a:spcBef>
        <a:spcAft>
          <a:spcPct val="0"/>
        </a:spcAft>
        <a:buFont typeface="Arial" pitchFamily="34" charset="0"/>
        <a:buChar char="•"/>
        <a:defRPr sz="7400" kern="1200">
          <a:solidFill>
            <a:schemeClr val="tx1"/>
          </a:solidFill>
          <a:latin typeface="+mn-lt"/>
          <a:ea typeface="+mn-ea"/>
          <a:cs typeface="+mn-cs"/>
        </a:defRPr>
      </a:lvl1pPr>
      <a:lvl2pPr marL="1720850" indent="-661988" algn="l" defTabSz="2117725" rtl="0" eaLnBrk="0" fontAlgn="base" hangingPunct="0">
        <a:spcBef>
          <a:spcPct val="20000"/>
        </a:spcBef>
        <a:spcAft>
          <a:spcPct val="0"/>
        </a:spcAft>
        <a:buFont typeface="Arial" pitchFamily="34" charset="0"/>
        <a:buChar char="–"/>
        <a:defRPr sz="6500" kern="1200">
          <a:solidFill>
            <a:schemeClr val="tx1"/>
          </a:solidFill>
          <a:latin typeface="+mn-lt"/>
          <a:ea typeface="+mn-ea"/>
          <a:cs typeface="+mn-cs"/>
        </a:defRPr>
      </a:lvl2pPr>
      <a:lvl3pPr marL="2647950" indent="-528638" algn="l" defTabSz="2117725" rtl="0" eaLnBrk="0" fontAlgn="base" hangingPunct="0">
        <a:spcBef>
          <a:spcPct val="20000"/>
        </a:spcBef>
        <a:spcAft>
          <a:spcPct val="0"/>
        </a:spcAft>
        <a:buFont typeface="Arial" pitchFamily="34" charset="0"/>
        <a:buChar char="•"/>
        <a:defRPr sz="5600" kern="1200">
          <a:solidFill>
            <a:schemeClr val="tx1"/>
          </a:solidFill>
          <a:latin typeface="+mn-lt"/>
          <a:ea typeface="+mn-ea"/>
          <a:cs typeface="+mn-cs"/>
        </a:defRPr>
      </a:lvl3pPr>
      <a:lvl4pPr marL="3708400"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4pPr>
      <a:lvl5pPr marL="4767263"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5pPr>
      <a:lvl6pPr marL="5827586"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6pPr>
      <a:lvl7pPr marL="6887147"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7pPr>
      <a:lvl8pPr marL="7946708"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8pPr>
      <a:lvl9pPr marL="9006269"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9pPr>
    </p:bodyStyle>
    <p:otherStyle>
      <a:defPPr>
        <a:defRPr lang="zh-CN"/>
      </a:defPPr>
      <a:lvl1pPr marL="0" algn="l" defTabSz="2119122" rtl="0" eaLnBrk="1" latinLnBrk="0" hangingPunct="1">
        <a:defRPr sz="4200" kern="1200">
          <a:solidFill>
            <a:schemeClr val="tx1"/>
          </a:solidFill>
          <a:latin typeface="+mn-lt"/>
          <a:ea typeface="+mn-ea"/>
          <a:cs typeface="+mn-cs"/>
        </a:defRPr>
      </a:lvl1pPr>
      <a:lvl2pPr marL="1059561" algn="l" defTabSz="2119122" rtl="0" eaLnBrk="1" latinLnBrk="0" hangingPunct="1">
        <a:defRPr sz="4200" kern="1200">
          <a:solidFill>
            <a:schemeClr val="tx1"/>
          </a:solidFill>
          <a:latin typeface="+mn-lt"/>
          <a:ea typeface="+mn-ea"/>
          <a:cs typeface="+mn-cs"/>
        </a:defRPr>
      </a:lvl2pPr>
      <a:lvl3pPr marL="2119122" algn="l" defTabSz="2119122" rtl="0" eaLnBrk="1" latinLnBrk="0" hangingPunct="1">
        <a:defRPr sz="4200" kern="1200">
          <a:solidFill>
            <a:schemeClr val="tx1"/>
          </a:solidFill>
          <a:latin typeface="+mn-lt"/>
          <a:ea typeface="+mn-ea"/>
          <a:cs typeface="+mn-cs"/>
        </a:defRPr>
      </a:lvl3pPr>
      <a:lvl4pPr marL="3178683" algn="l" defTabSz="2119122" rtl="0" eaLnBrk="1" latinLnBrk="0" hangingPunct="1">
        <a:defRPr sz="4200" kern="1200">
          <a:solidFill>
            <a:schemeClr val="tx1"/>
          </a:solidFill>
          <a:latin typeface="+mn-lt"/>
          <a:ea typeface="+mn-ea"/>
          <a:cs typeface="+mn-cs"/>
        </a:defRPr>
      </a:lvl4pPr>
      <a:lvl5pPr marL="4238244" algn="l" defTabSz="2119122" rtl="0" eaLnBrk="1" latinLnBrk="0" hangingPunct="1">
        <a:defRPr sz="4200" kern="1200">
          <a:solidFill>
            <a:schemeClr val="tx1"/>
          </a:solidFill>
          <a:latin typeface="+mn-lt"/>
          <a:ea typeface="+mn-ea"/>
          <a:cs typeface="+mn-cs"/>
        </a:defRPr>
      </a:lvl5pPr>
      <a:lvl6pPr marL="5297805" algn="l" defTabSz="2119122" rtl="0" eaLnBrk="1" latinLnBrk="0" hangingPunct="1">
        <a:defRPr sz="4200" kern="1200">
          <a:solidFill>
            <a:schemeClr val="tx1"/>
          </a:solidFill>
          <a:latin typeface="+mn-lt"/>
          <a:ea typeface="+mn-ea"/>
          <a:cs typeface="+mn-cs"/>
        </a:defRPr>
      </a:lvl6pPr>
      <a:lvl7pPr marL="6357366" algn="l" defTabSz="2119122" rtl="0" eaLnBrk="1" latinLnBrk="0" hangingPunct="1">
        <a:defRPr sz="4200" kern="1200">
          <a:solidFill>
            <a:schemeClr val="tx1"/>
          </a:solidFill>
          <a:latin typeface="+mn-lt"/>
          <a:ea typeface="+mn-ea"/>
          <a:cs typeface="+mn-cs"/>
        </a:defRPr>
      </a:lvl7pPr>
      <a:lvl8pPr marL="7416927" algn="l" defTabSz="2119122" rtl="0" eaLnBrk="1" latinLnBrk="0" hangingPunct="1">
        <a:defRPr sz="4200" kern="1200">
          <a:solidFill>
            <a:schemeClr val="tx1"/>
          </a:solidFill>
          <a:latin typeface="+mn-lt"/>
          <a:ea typeface="+mn-ea"/>
          <a:cs typeface="+mn-cs"/>
        </a:defRPr>
      </a:lvl8pPr>
      <a:lvl9pPr marL="8476488" algn="l" defTabSz="2119122" rtl="0" eaLnBrk="1" latinLnBrk="0" hangingPunct="1">
        <a:defRPr sz="4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www.canpointgz.cn/faq"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slide" Target="slide33.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16.xml"/><Relationship Id="rId5" Type="http://schemas.openxmlformats.org/officeDocument/2006/relationships/slide" Target="slide5.xml"/><Relationship Id="rId4" Type="http://schemas.openxmlformats.org/officeDocument/2006/relationships/slide" Target="slide7.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4"/>
          <p:cNvSpPr txBox="1"/>
          <p:nvPr/>
        </p:nvSpPr>
        <p:spPr>
          <a:xfrm>
            <a:off x="2358160" y="910332"/>
            <a:ext cx="9307460" cy="1200329"/>
          </a:xfrm>
          <a:prstGeom prst="rect">
            <a:avLst/>
          </a:prstGeom>
          <a:noFill/>
        </p:spPr>
        <p:txBody>
          <a:bodyPr wrap="square" rtlCol="0">
            <a:spAutoFit/>
          </a:bodyPr>
          <a:lstStyle/>
          <a:p>
            <a:r>
              <a:rPr lang="zh-CN" altLang="en-US" sz="7200" b="1" dirty="0">
                <a:solidFill>
                  <a:srgbClr val="DD6690"/>
                </a:solidFill>
                <a:latin typeface="微软雅黑" pitchFamily="34" charset="-122"/>
                <a:ea typeface="微软雅黑" pitchFamily="34" charset="-122"/>
              </a:rPr>
              <a:t>课件编辑说明</a:t>
            </a:r>
          </a:p>
        </p:txBody>
      </p:sp>
      <p:pic>
        <p:nvPicPr>
          <p:cNvPr id="4" name="图片 3"/>
          <p:cNvPicPr>
            <a:picLocks noChangeAspect="1"/>
          </p:cNvPicPr>
          <p:nvPr/>
        </p:nvPicPr>
        <p:blipFill>
          <a:blip r:embed="rId3"/>
          <a:stretch>
            <a:fillRect/>
          </a:stretch>
        </p:blipFill>
        <p:spPr>
          <a:xfrm>
            <a:off x="1369441" y="1150496"/>
            <a:ext cx="726923" cy="720000"/>
          </a:xfrm>
          <a:prstGeom prst="rect">
            <a:avLst/>
          </a:prstGeom>
        </p:spPr>
      </p:pic>
      <p:sp>
        <p:nvSpPr>
          <p:cNvPr id="6" name="TextBox 6"/>
          <p:cNvSpPr txBox="1"/>
          <p:nvPr/>
        </p:nvSpPr>
        <p:spPr>
          <a:xfrm>
            <a:off x="1152452" y="2700710"/>
            <a:ext cx="21458384" cy="9417963"/>
          </a:xfrm>
          <a:prstGeom prst="rect">
            <a:avLst/>
          </a:prstGeom>
          <a:noFill/>
        </p:spPr>
        <p:txBody>
          <a:bodyPr wrap="square" rtlCol="0">
            <a:spAutoFit/>
          </a:bodyPr>
          <a:lstStyle/>
          <a:p>
            <a:pPr>
              <a:lnSpc>
                <a:spcPct val="150000"/>
              </a:lnSpc>
            </a:pPr>
            <a:r>
              <a:rPr lang="en-US" altLang="zh-CN" sz="4000" b="1" dirty="0">
                <a:latin typeface="微软雅黑" panose="020B0503020204020204" pitchFamily="34" charset="-122"/>
                <a:ea typeface="微软雅黑" panose="020B0503020204020204" pitchFamily="34" charset="-122"/>
              </a:rPr>
              <a:t>1. </a:t>
            </a:r>
            <a:r>
              <a:rPr lang="zh-CN" altLang="zh-CN" sz="4000" dirty="0">
                <a:latin typeface="微软雅黑" panose="020B0503020204020204" pitchFamily="34" charset="-122"/>
                <a:ea typeface="微软雅黑" panose="020B0503020204020204" pitchFamily="34" charset="-122"/>
              </a:rPr>
              <a:t>本课件需用</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及以上版本打开，如果您的电脑是</a:t>
            </a:r>
            <a:r>
              <a:rPr lang="en-US" altLang="zh-CN" sz="4000" dirty="0">
                <a:latin typeface="微软雅黑" panose="020B0503020204020204" pitchFamily="34" charset="-122"/>
                <a:ea typeface="微软雅黑" panose="020B0503020204020204" pitchFamily="34" charset="-122"/>
              </a:rPr>
              <a:t>office2007</a:t>
            </a:r>
            <a:r>
              <a:rPr lang="zh-CN" altLang="zh-CN" sz="4000" dirty="0">
                <a:latin typeface="微软雅黑" panose="020B0503020204020204" pitchFamily="34" charset="-122"/>
                <a:ea typeface="微软雅黑" panose="020B0503020204020204" pitchFamily="34" charset="-122"/>
              </a:rPr>
              <a:t>及以下版本或者</a:t>
            </a:r>
            <a:r>
              <a:rPr lang="en-US" altLang="zh-CN" sz="4000" dirty="0">
                <a:latin typeface="微软雅黑" panose="020B0503020204020204" pitchFamily="34" charset="-122"/>
                <a:ea typeface="微软雅黑" panose="020B0503020204020204" pitchFamily="34" charset="-122"/>
              </a:rPr>
              <a:t>WPS</a:t>
            </a:r>
            <a:r>
              <a:rPr lang="zh-CN" altLang="zh-CN" sz="4000" dirty="0">
                <a:latin typeface="微软雅黑" panose="020B0503020204020204" pitchFamily="34" charset="-122"/>
                <a:ea typeface="微软雅黑" panose="020B0503020204020204" pitchFamily="34" charset="-122"/>
              </a:rPr>
              <a:t>软件，可能会出现不可编辑的文档，建议您安装</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a:t>
            </a:r>
          </a:p>
          <a:p>
            <a:pPr>
              <a:lnSpc>
                <a:spcPct val="150000"/>
              </a:lnSpc>
            </a:pPr>
            <a:r>
              <a:rPr lang="en-US" altLang="zh-CN" sz="4000" b="1" dirty="0">
                <a:latin typeface="微软雅黑" panose="020B0503020204020204" pitchFamily="34" charset="-122"/>
                <a:ea typeface="微软雅黑" panose="020B0503020204020204" pitchFamily="34" charset="-122"/>
              </a:rPr>
              <a:t>2. </a:t>
            </a:r>
            <a:r>
              <a:rPr lang="zh-CN" altLang="zh-CN" sz="4000" dirty="0">
                <a:latin typeface="微软雅黑" panose="020B0503020204020204" pitchFamily="34" charset="-122"/>
                <a:ea typeface="微软雅黑" panose="020B0503020204020204" pitchFamily="34" charset="-122"/>
              </a:rPr>
              <a:t>因为课件中存在一些特殊符号，所以个别幻灯片在制作时插入了文档。如您需要修改课件，请双击插入的文档，即可进入编辑状态。如您在使用过程中遇到公式不显示或者乱码的情况，可能是因为您的电脑缺少字体，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下载。 </a:t>
            </a:r>
          </a:p>
          <a:p>
            <a:pPr>
              <a:lnSpc>
                <a:spcPct val="150000"/>
              </a:lnSpc>
            </a:pPr>
            <a:r>
              <a:rPr lang="en-US" altLang="zh-CN" sz="4000" b="1" dirty="0">
                <a:latin typeface="微软雅黑" panose="020B0503020204020204" pitchFamily="34" charset="-122"/>
                <a:ea typeface="微软雅黑" panose="020B0503020204020204" pitchFamily="34" charset="-122"/>
              </a:rPr>
              <a:t>3. </a:t>
            </a:r>
            <a:r>
              <a:rPr lang="zh-CN" altLang="zh-CN" sz="4000" dirty="0">
                <a:latin typeface="微软雅黑" panose="020B0503020204020204" pitchFamily="34" charset="-122"/>
                <a:ea typeface="微软雅黑" panose="020B0503020204020204" pitchFamily="34" charset="-122"/>
              </a:rPr>
              <a:t>本课件显示比例为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，如您的电脑显示器分辨率为</a:t>
            </a:r>
            <a:r>
              <a:rPr lang="en-US" altLang="zh-CN" sz="4000" dirty="0">
                <a:latin typeface="微软雅黑" panose="020B0503020204020204" pitchFamily="34" charset="-122"/>
                <a:ea typeface="微软雅黑" panose="020B0503020204020204" pitchFamily="34" charset="-122"/>
              </a:rPr>
              <a:t>4:3</a:t>
            </a:r>
            <a:r>
              <a:rPr lang="zh-CN" altLang="zh-CN" sz="4000" dirty="0">
                <a:latin typeface="微软雅黑" panose="020B0503020204020204" pitchFamily="34" charset="-122"/>
                <a:ea typeface="微软雅黑" panose="020B0503020204020204" pitchFamily="34" charset="-122"/>
              </a:rPr>
              <a:t>，课件显示效果可能比较差，建议您将电脑显示器分辨率更改为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。如您不知如何更改，请</a:t>
            </a:r>
            <a:r>
              <a:rPr lang="en-US" altLang="zh-CN" sz="4000" dirty="0">
                <a:latin typeface="微软雅黑" panose="020B0503020204020204" pitchFamily="34" charset="-122"/>
                <a:ea typeface="微软雅黑" panose="020B0503020204020204" pitchFamily="34" charset="-122"/>
              </a:rPr>
              <a:t> </a:t>
            </a:r>
            <a:r>
              <a:rPr lang="en-US" altLang="zh-CN" sz="4000" dirty="0">
                <a:solidFill>
                  <a:srgbClr val="1865D6"/>
                </a:solidFill>
                <a:latin typeface="华文行楷" panose="02010800040101010101" pitchFamily="2" charset="-122"/>
                <a:ea typeface="华文行楷" panose="02010800040101010101" pitchFamily="2" charset="-122"/>
              </a:rPr>
              <a:t>360</a:t>
            </a:r>
            <a:r>
              <a:rPr lang="zh-CN" altLang="en-US" sz="4000" dirty="0">
                <a:solidFill>
                  <a:srgbClr val="1865D6"/>
                </a:solidFill>
                <a:latin typeface="华文行楷" panose="02010800040101010101" pitchFamily="2" charset="-122"/>
                <a:ea typeface="华文行楷" panose="02010800040101010101" pitchFamily="2" charset="-122"/>
              </a:rPr>
              <a:t>搜索“全品文教高中”</a:t>
            </a:r>
            <a:r>
              <a:rPr lang="zh-CN" altLang="zh-CN" sz="4000" dirty="0">
                <a:latin typeface="微软雅黑" panose="020B0503020204020204" pitchFamily="34" charset="-122"/>
                <a:ea typeface="微软雅黑" panose="020B0503020204020204" pitchFamily="34" charset="-122"/>
              </a:rPr>
              <a:t>或</a:t>
            </a:r>
            <a:r>
              <a:rPr lang="zh-CN" altLang="en-US" sz="4000" dirty="0">
                <a:latin typeface="微软雅黑" panose="020B0503020204020204" pitchFamily="34" charset="-122"/>
                <a:ea typeface="微软雅黑" panose="020B0503020204020204" pitchFamily="34" charset="-122"/>
              </a:rPr>
              <a:t>直接打开网页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 </a:t>
            </a:r>
            <a:r>
              <a:rPr lang="zh-CN" altLang="zh-CN" sz="4000" dirty="0">
                <a:latin typeface="微软雅黑" panose="020B0503020204020204" pitchFamily="34" charset="-122"/>
                <a:ea typeface="微软雅黑" panose="020B0503020204020204" pitchFamily="34" charset="-122"/>
              </a:rPr>
              <a:t>。 </a:t>
            </a:r>
          </a:p>
          <a:p>
            <a:pPr>
              <a:lnSpc>
                <a:spcPct val="150000"/>
              </a:lnSpc>
            </a:pPr>
            <a:r>
              <a:rPr lang="en-US" altLang="zh-CN" sz="4000" b="1" dirty="0">
                <a:latin typeface="微软雅黑" panose="020B0503020204020204" pitchFamily="34" charset="-122"/>
                <a:ea typeface="微软雅黑" panose="020B0503020204020204" pitchFamily="34" charset="-122"/>
              </a:rPr>
              <a:t>4. </a:t>
            </a:r>
            <a:r>
              <a:rPr lang="zh-CN" altLang="zh-CN" sz="4000" dirty="0">
                <a:latin typeface="微软雅黑" panose="020B0503020204020204" pitchFamily="34" charset="-122"/>
                <a:ea typeface="微软雅黑" panose="020B0503020204020204" pitchFamily="34" charset="-122"/>
              </a:rPr>
              <a:t>如您遇到有关课件技术方面的问题，请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a:t>
            </a:r>
            <a:r>
              <a:rPr lang="zh-CN" altLang="zh-CN" sz="4000" dirty="0">
                <a:latin typeface="微软雅黑" panose="020B0503020204020204" pitchFamily="34" charset="-122"/>
                <a:ea typeface="微软雅黑" panose="020B0503020204020204" pitchFamily="34" charset="-122"/>
              </a:rPr>
              <a:t>，或致电</a:t>
            </a:r>
            <a:r>
              <a:rPr lang="en-US" altLang="zh-CN" sz="4000" dirty="0">
                <a:latin typeface="微软雅黑" panose="020B0503020204020204" pitchFamily="34" charset="-122"/>
                <a:ea typeface="微软雅黑" panose="020B0503020204020204" pitchFamily="34" charset="-122"/>
              </a:rPr>
              <a:t>010-58818058</a:t>
            </a:r>
            <a:r>
              <a:rPr lang="zh-CN" altLang="zh-CN" sz="4000" dirty="0">
                <a:latin typeface="微软雅黑" panose="020B0503020204020204" pitchFamily="34" charset="-122"/>
                <a:ea typeface="微软雅黑" panose="020B0503020204020204" pitchFamily="34" charset="-122"/>
              </a:rPr>
              <a:t>；有关内容方面的问题，请致电</a:t>
            </a:r>
            <a:r>
              <a:rPr lang="en-US" altLang="zh-CN" sz="4000" dirty="0">
                <a:latin typeface="微软雅黑" panose="020B0503020204020204" pitchFamily="34" charset="-122"/>
                <a:ea typeface="微软雅黑" panose="020B0503020204020204" pitchFamily="34" charset="-122"/>
              </a:rPr>
              <a:t>010-58818084</a:t>
            </a:r>
            <a:r>
              <a:rPr lang="zh-CN" altLang="zh-CN" sz="4000" dirty="0">
                <a:latin typeface="微软雅黑" panose="020B0503020204020204" pitchFamily="34" charset="-122"/>
                <a:ea typeface="微软雅黑" panose="020B0503020204020204" pitchFamily="34" charset="-122"/>
              </a:rPr>
              <a:t>。</a:t>
            </a:r>
            <a:endParaRPr lang="zh-CN" altLang="zh-CN" sz="40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1365651"/>
      </p:ext>
    </p:extLst>
  </p:cSld>
  <p:clrMapOvr>
    <a:masterClrMapping/>
  </p:clrMapOvr>
  <p:transition>
    <p:circl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p:nvSpPr>
        <p:spPr>
          <a:xfrm>
            <a:off x="2683220" y="5553366"/>
            <a:ext cx="4550990" cy="1477328"/>
          </a:xfrm>
          <a:prstGeom prst="rect">
            <a:avLst/>
          </a:prstGeom>
          <a:noFill/>
        </p:spPr>
        <p:txBody>
          <a:bodyPr wrap="none" rtlCol="0">
            <a:spAutoFit/>
          </a:bodyPr>
          <a:lstStyle/>
          <a:p>
            <a:pPr algn="ctr"/>
            <a:r>
              <a:rPr lang="en-US" altLang="zh-CN" sz="9000" i="1" spc="-150" dirty="0">
                <a:solidFill>
                  <a:schemeClr val="bg1"/>
                </a:solidFill>
                <a:latin typeface="方正粗黑宋简体" pitchFamily="2" charset="-122"/>
                <a:ea typeface="方正粗黑宋简体" pitchFamily="2" charset="-122"/>
              </a:rPr>
              <a:t>PART 03</a:t>
            </a:r>
          </a:p>
        </p:txBody>
      </p:sp>
      <p:sp>
        <p:nvSpPr>
          <p:cNvPr id="9" name="TextBox 8"/>
          <p:cNvSpPr txBox="1"/>
          <p:nvPr/>
        </p:nvSpPr>
        <p:spPr>
          <a:xfrm>
            <a:off x="3846873" y="6877174"/>
            <a:ext cx="2223687" cy="861774"/>
          </a:xfrm>
          <a:prstGeom prst="rect">
            <a:avLst/>
          </a:prstGeom>
          <a:noFill/>
        </p:spPr>
        <p:txBody>
          <a:bodyPr wrap="none" rtlCol="0">
            <a:spAutoFit/>
          </a:bodyPr>
          <a:lstStyle/>
          <a:p>
            <a:pPr algn="ctr"/>
            <a:r>
              <a:rPr lang="zh-CN" altLang="en-US" sz="5000" b="1" i="1" spc="300" dirty="0">
                <a:solidFill>
                  <a:schemeClr val="bg1"/>
                </a:solidFill>
                <a:latin typeface="微软雅黑" pitchFamily="34" charset="-122"/>
                <a:ea typeface="微软雅黑" pitchFamily="34" charset="-122"/>
              </a:rPr>
              <a:t>专题三</a:t>
            </a:r>
          </a:p>
        </p:txBody>
      </p:sp>
      <p:sp>
        <p:nvSpPr>
          <p:cNvPr id="10" name="矩形 9"/>
          <p:cNvSpPr/>
          <p:nvPr/>
        </p:nvSpPr>
        <p:spPr>
          <a:xfrm>
            <a:off x="9845867" y="972518"/>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专题三</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阅读理解</a:t>
            </a:r>
          </a:p>
        </p:txBody>
      </p:sp>
      <p:sp>
        <p:nvSpPr>
          <p:cNvPr id="13" name="矩形 12"/>
          <p:cNvSpPr/>
          <p:nvPr/>
        </p:nvSpPr>
        <p:spPr>
          <a:xfrm>
            <a:off x="9845867" y="3688851"/>
            <a:ext cx="12376444" cy="8451544"/>
          </a:xfrm>
          <a:prstGeom prst="rect">
            <a:avLst/>
          </a:prstGeom>
        </p:spPr>
        <p:txBody>
          <a:bodyPr wrap="square">
            <a:spAutoFit/>
          </a:bodyPr>
          <a:lstStyle/>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1</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细节理解题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2</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词义猜测题</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3</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推理判断题</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4</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主旨大意题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5</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应用文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6</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记叙文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7</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说明文	</a:t>
            </a:r>
          </a:p>
          <a:p>
            <a:pPr>
              <a:lnSpc>
                <a:spcPts val="7300"/>
              </a:lnSpc>
            </a:pPr>
            <a:r>
              <a:rPr lang="zh-CN" altLang="en-US" sz="5500" dirty="0">
                <a:latin typeface="微软雅黑" pitchFamily="34" charset="-122"/>
                <a:ea typeface="微软雅黑" pitchFamily="34" charset="-122"/>
                <a:hlinkClick r:id="rId4" action="ppaction://hlinksldjump"/>
              </a:rPr>
              <a:t>第</a:t>
            </a:r>
            <a:r>
              <a:rPr lang="en-US" altLang="zh-CN" sz="5500" dirty="0">
                <a:latin typeface="微软雅黑" pitchFamily="34" charset="-122"/>
                <a:ea typeface="微软雅黑" pitchFamily="34" charset="-122"/>
                <a:hlinkClick r:id="rId4" action="ppaction://hlinksldjump"/>
              </a:rPr>
              <a:t>8</a:t>
            </a:r>
            <a:r>
              <a:rPr lang="zh-CN" altLang="en-US" sz="5500" dirty="0">
                <a:latin typeface="微软雅黑" pitchFamily="34" charset="-122"/>
                <a:ea typeface="微软雅黑" pitchFamily="34" charset="-122"/>
                <a:hlinkClick r:id="rId4" action="ppaction://hlinksldjump"/>
              </a:rPr>
              <a:t>讲　文体突破</a:t>
            </a:r>
            <a:r>
              <a:rPr lang="en-US" altLang="zh-CN" sz="5500" dirty="0">
                <a:latin typeface="微软雅黑" pitchFamily="34" charset="-122"/>
                <a:ea typeface="微软雅黑" pitchFamily="34" charset="-122"/>
                <a:hlinkClick r:id="rId4" action="ppaction://hlinksldjump"/>
              </a:rPr>
              <a:t>——</a:t>
            </a:r>
            <a:r>
              <a:rPr lang="zh-CN" altLang="en-US" sz="5500" dirty="0">
                <a:latin typeface="微软雅黑" pitchFamily="34" charset="-122"/>
                <a:ea typeface="微软雅黑" pitchFamily="34" charset="-122"/>
                <a:hlinkClick r:id="rId4" action="ppaction://hlinksldjump"/>
              </a:rPr>
              <a:t>议论文</a:t>
            </a:r>
            <a:r>
              <a:rPr lang="zh-CN" altLang="en-US" sz="5500" dirty="0">
                <a:latin typeface="微软雅黑" pitchFamily="34" charset="-122"/>
                <a:ea typeface="微软雅黑" pitchFamily="34" charset="-122"/>
              </a:rPr>
              <a:t>	</a:t>
            </a:r>
          </a:p>
          <a:p>
            <a:pPr>
              <a:lnSpc>
                <a:spcPts val="7300"/>
              </a:lnSpc>
            </a:pPr>
            <a:endParaRPr lang="zh-CN" altLang="en-US" sz="5500" dirty="0">
              <a:latin typeface="微软雅黑" pitchFamily="34" charset="-122"/>
              <a:ea typeface="微软雅黑" pitchFamily="34" charset="-122"/>
            </a:endParaRPr>
          </a:p>
        </p:txBody>
      </p:sp>
    </p:spTree>
  </p:cSld>
  <p:clrMapOvr>
    <a:masterClrMapping/>
  </p:clrMapOvr>
  <p:transition>
    <p:pull dir="d"/>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矩形 11"/>
          <p:cNvSpPr/>
          <p:nvPr/>
        </p:nvSpPr>
        <p:spPr>
          <a:xfrm>
            <a:off x="8281244" y="5322322"/>
            <a:ext cx="14689632"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hlinkClick r:id="rId4" action="ppaction://hlinksldjump"/>
              </a:rPr>
              <a:t>第</a:t>
            </a:r>
            <a:r>
              <a:rPr lang="en-US" altLang="zh-CN" sz="7200" b="1" spc="300" dirty="0">
                <a:solidFill>
                  <a:srgbClr val="DD6690"/>
                </a:solidFill>
                <a:latin typeface="微软雅黑" pitchFamily="34" charset="-122"/>
                <a:ea typeface="微软雅黑" pitchFamily="34" charset="-122"/>
                <a:hlinkClick r:id="rId4" action="ppaction://hlinksldjump"/>
              </a:rPr>
              <a:t>8</a:t>
            </a:r>
            <a:r>
              <a:rPr lang="zh-CN" altLang="en-US" sz="7200" b="1" spc="300" dirty="0">
                <a:solidFill>
                  <a:srgbClr val="DD6690"/>
                </a:solidFill>
                <a:latin typeface="微软雅黑" pitchFamily="34" charset="-122"/>
                <a:ea typeface="微软雅黑" pitchFamily="34" charset="-122"/>
                <a:hlinkClick r:id="rId4" action="ppaction://hlinksldjump"/>
              </a:rPr>
              <a:t>讲</a:t>
            </a:r>
            <a:endParaRPr lang="en-US" altLang="zh-CN" sz="7200" b="1" spc="300" dirty="0">
              <a:solidFill>
                <a:srgbClr val="DD6690"/>
              </a:solidFill>
              <a:latin typeface="微软雅黑" pitchFamily="34" charset="-122"/>
              <a:ea typeface="微软雅黑" pitchFamily="34" charset="-122"/>
              <a:hlinkClick r:id="rId4" action="ppaction://hlinksldjump"/>
            </a:endParaRPr>
          </a:p>
          <a:p>
            <a:r>
              <a:rPr lang="zh-CN" altLang="en-US" sz="9600" b="1" spc="300" dirty="0">
                <a:latin typeface="微软雅黑" pitchFamily="34" charset="-122"/>
                <a:ea typeface="微软雅黑" pitchFamily="34" charset="-122"/>
              </a:rPr>
              <a:t>文体突破</a:t>
            </a:r>
            <a:r>
              <a:rPr lang="en-US" altLang="zh-CN" sz="9600" b="1" spc="300" dirty="0">
                <a:latin typeface="微软雅黑" pitchFamily="34" charset="-122"/>
                <a:ea typeface="微软雅黑" pitchFamily="34" charset="-122"/>
              </a:rPr>
              <a:t>——</a:t>
            </a:r>
            <a:r>
              <a:rPr lang="zh-CN" altLang="en-US" sz="9600" b="1" spc="300" dirty="0">
                <a:latin typeface="微软雅黑" pitchFamily="34" charset="-122"/>
                <a:ea typeface="微软雅黑" pitchFamily="34" charset="-122"/>
              </a:rPr>
              <a:t>议论文</a:t>
            </a:r>
          </a:p>
        </p:txBody>
      </p:sp>
      <p:sp>
        <p:nvSpPr>
          <p:cNvPr id="13" name="矩形 12"/>
          <p:cNvSpPr/>
          <p:nvPr/>
        </p:nvSpPr>
        <p:spPr>
          <a:xfrm>
            <a:off x="8281244" y="8944982"/>
            <a:ext cx="11880850" cy="3770776"/>
          </a:xfrm>
          <a:prstGeom prst="rect">
            <a:avLst/>
          </a:prstGeom>
        </p:spPr>
        <p:txBody>
          <a:bodyPr>
            <a:spAutoFit/>
          </a:bodyPr>
          <a:lstStyle/>
          <a:p>
            <a:pPr>
              <a:lnSpc>
                <a:spcPts val="7300"/>
              </a:lnSpc>
            </a:pPr>
            <a:r>
              <a:rPr lang="zh-CN" altLang="en-US" sz="5500" dirty="0">
                <a:solidFill>
                  <a:schemeClr val="bg1"/>
                </a:solidFill>
                <a:latin typeface="微软雅黑" pitchFamily="34" charset="-122"/>
                <a:ea typeface="微软雅黑" pitchFamily="34" charset="-122"/>
                <a:hlinkClick r:id="rId5" action="ppaction://hlinksldjump"/>
              </a:rPr>
              <a:t>专题导读</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4" action="ppaction://hlinksldjump"/>
              </a:rPr>
              <a:t>真题典例</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6" action="ppaction://hlinksldjump"/>
              </a:rPr>
              <a:t>模拟演练</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7" action="ppaction://hlinksldjump"/>
              </a:rPr>
              <a:t>教师备用习题</a:t>
            </a:r>
            <a:endParaRPr lang="en-US" altLang="zh-CN" sz="5500" dirty="0">
              <a:solidFill>
                <a:schemeClr val="bg1"/>
              </a:solidFill>
              <a:latin typeface="微软雅黑" pitchFamily="34" charset="-122"/>
              <a:ea typeface="微软雅黑" pitchFamily="34" charset="-122"/>
            </a:endParaRPr>
          </a:p>
        </p:txBody>
      </p:sp>
    </p:spTree>
  </p:cSld>
  <p:clrMapOvr>
    <a:masterClrMapping/>
  </p:clrMapOvr>
  <p:transition>
    <p:pull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10" name="组合 9"/>
          <p:cNvGrpSpPr/>
          <p:nvPr/>
        </p:nvGrpSpPr>
        <p:grpSpPr>
          <a:xfrm>
            <a:off x="1512492" y="1345332"/>
            <a:ext cx="5785908" cy="769441"/>
            <a:chOff x="1512492" y="2497460"/>
            <a:chExt cx="5785908" cy="769441"/>
          </a:xfrm>
        </p:grpSpPr>
        <p:sp>
          <p:nvSpPr>
            <p:cNvPr id="11" name="TextBox 75"/>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p:cNvPicPr>
              <a:picLocks noChangeAspect="1"/>
            </p:cNvPicPr>
            <p:nvPr/>
          </p:nvPicPr>
          <p:blipFill>
            <a:blip r:embed="rId2" cstate="print"/>
            <a:stretch>
              <a:fillRect/>
            </a:stretch>
          </p:blipFill>
          <p:spPr>
            <a:xfrm>
              <a:off x="1512492" y="2672462"/>
              <a:ext cx="466690" cy="460296"/>
            </a:xfrm>
            <a:prstGeom prst="rect">
              <a:avLst/>
            </a:prstGeom>
          </p:spPr>
        </p:pic>
      </p:grpSp>
      <p:sp>
        <p:nvSpPr>
          <p:cNvPr id="7" name="矩形 6">
            <a:extLst>
              <a:ext uri="{FF2B5EF4-FFF2-40B4-BE49-F238E27FC236}">
                <a16:creationId xmlns:a16="http://schemas.microsoft.com/office/drawing/2014/main" id="{DC6C4405-F67B-4054-8558-3348A1F5C21A}"/>
              </a:ext>
            </a:extLst>
          </p:cNvPr>
          <p:cNvSpPr/>
          <p:nvPr/>
        </p:nvSpPr>
        <p:spPr>
          <a:xfrm>
            <a:off x="648396" y="1968371"/>
            <a:ext cx="21602400" cy="10343794"/>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议论文是说理性的文章</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一般由论点、论据和论证过程组成。议论文都要提出论题、观点</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提供充分的证据</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使用一定的逻辑方法证明观点或得出结论。议论文在每年的高考阅读理解中占有一定的比例</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相对于其他文体</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议论文阅读要难一些</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答题时要注意</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抓论点、寻论据。阅读议论文我们要抓住论题</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即作者提出的观点、给出的例证及最后得出的结论。抓住了论题</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就抓住了文章的中心。</a:t>
            </a:r>
          </a:p>
          <a:p>
            <a:pPr indent="355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注重文章结构</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理清文章脉络。把握文章结构</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有利于对文章大意的理解。从论证方法上讲</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常见的议论文结构有以下两类</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提出问题、分析问题、解决问题</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由论点到论据到结论或者强调论点</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的过程。</a:t>
            </a:r>
          </a:p>
        </p:txBody>
      </p:sp>
    </p:spTree>
    <p:extLst>
      <p:ext uri="{BB962C8B-B14F-4D97-AF65-F5344CB8AC3E}">
        <p14:creationId xmlns:p14="http://schemas.microsoft.com/office/powerpoint/2010/main" val="2445312194"/>
      </p:ext>
    </p:extLst>
  </p:cSld>
  <p:clrMapOvr>
    <a:masterClrMapping/>
  </p:clrMapOvr>
  <p:transition>
    <p:pull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C6C4405-F67B-4054-8558-3348A1F5C21A}"/>
              </a:ext>
            </a:extLst>
          </p:cNvPr>
          <p:cNvSpPr/>
          <p:nvPr/>
        </p:nvSpPr>
        <p:spPr>
          <a:xfrm>
            <a:off x="1296468" y="1980630"/>
            <a:ext cx="21602400" cy="6881307"/>
          </a:xfrm>
          <a:prstGeom prst="rect">
            <a:avLst/>
          </a:prstGeom>
        </p:spPr>
        <p:txBody>
          <a:bodyPr wrap="square">
            <a:spAutoFit/>
          </a:bodyPr>
          <a:lstStyle/>
          <a:p>
            <a:pPr indent="355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体会文章语言特点</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把握作者写作态度</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准确进行推理判断。能否正确把握作者的观点和态度是体现阅读能力的重要方面。一般来说</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对作者的总的态度和倾向</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必须在通读全文</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掌握了论点和论据后</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方能做出判断。在判断作者观点态度时</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我们应注意</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有时候作者的观点和态度并不是明确地表达出来的</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需要我们认真体味。做推理判断时</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一定要遵循逻辑规律</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以事实为依据进行合理的推理。</a:t>
            </a:r>
          </a:p>
        </p:txBody>
      </p:sp>
      <p:grpSp>
        <p:nvGrpSpPr>
          <p:cNvPr id="4" name="组合 3">
            <a:extLst>
              <a:ext uri="{FF2B5EF4-FFF2-40B4-BE49-F238E27FC236}">
                <a16:creationId xmlns:a16="http://schemas.microsoft.com/office/drawing/2014/main" id="{95142444-FCCC-4A8B-8C73-1C3489E22D26}"/>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E37FBDCC-091C-4784-9C6F-B098E56E9A5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F8CE78D1-94A1-42E0-A6D0-4DCD763DA5F4}"/>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81805084"/>
      </p:ext>
    </p:extLst>
  </p:cSld>
  <p:clrMapOvr>
    <a:masterClrMapping/>
  </p:clrMapOvr>
  <p:transition>
    <p:pull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33706"/>
            <a:ext cx="20001768" cy="8035469"/>
          </a:xfrm>
          <a:prstGeom prst="rect">
            <a:avLst/>
          </a:prstGeom>
        </p:spPr>
        <p:txBody>
          <a:bodyPr wrap="square">
            <a:spAutoFit/>
          </a:bodyPr>
          <a:lstStyle/>
          <a:p>
            <a:pPr>
              <a:lnSpc>
                <a:spcPct val="150000"/>
              </a:lnSpc>
              <a:spcAft>
                <a:spcPts val="0"/>
              </a:spcAft>
            </a:pP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5000" dirty="0" err="1">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Ⅲ,B</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For Western designers, China and its rich culture have long been an inspiration for Western creative.</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“It’s no secret that China has always been a source(</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来源</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of inspiration for designers,” says Amanda Hill, chief creative officer at A+E Networks, a global media company and home to some of the biggest fashion(</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时尚</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shows.</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449584459"/>
      </p:ext>
    </p:extLst>
  </p:cSld>
  <p:clrMapOvr>
    <a:masterClrMapping/>
  </p:clrMapOvr>
  <p:transition>
    <p:pull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14220" y="2213196"/>
            <a:ext cx="20383394" cy="8035469"/>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Earlier this year, the </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China</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Through</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Looking</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Glass</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exhibition in New York exhibited 140 pieces of China-inspired fashionable clothing alongside Chinese works of art, with the aim of exploring the influence of Chinese aesthetics(</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美学</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on Western fashion and how China has fueled the fashionable imagination for centuries. The exhibition had record attendance, showing that there is huge interest in Chinese influences.</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E7E62FCF-8930-4261-A971-A806A7DA1214}"/>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F488110-42CD-46BB-AF2B-01EDF8C7571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63507772-94F8-45C1-A098-2A62552C998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14393845"/>
      </p:ext>
    </p:extLst>
  </p:cSld>
  <p:clrMapOvr>
    <a:masterClrMapping/>
  </p:clrMapOvr>
  <p:transition>
    <p:pull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80652" y="2114773"/>
            <a:ext cx="20383394" cy="8092472"/>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“China is impossible to overlook,” says Hill. “Chinese models are the faces of beauty and fashion campaigns that sell dreams to women all over the world, which means Chinese women are not just consumers of fashion—they are central to its movement.” Of course, not only are today’s top Western designers being influenced by China—some of the best designers of contemporary fashion are themselves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Chinese.“Vera</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Wang, Alexander Wang, Jason Wu are </a:t>
            </a:r>
            <a:r>
              <a:rPr lang="en-US" altLang="zh-CN" sz="4400" u="sng" dirty="0">
                <a:solidFill>
                  <a:srgbClr val="000000"/>
                </a:solidFill>
                <a:uFill>
                  <a:solidFill>
                    <a:srgbClr val="000000"/>
                  </a:solidFill>
                </a:uFill>
                <a:latin typeface="微软雅黑" panose="020B0503020204020204" pitchFamily="34" charset="-122"/>
                <a:ea typeface="NEU-B4-S92" panose="02020503000000020003" pitchFamily="18" charset="-122"/>
                <a:cs typeface="Times New Roman" panose="02020603050405020304" pitchFamily="18" charset="0"/>
              </a:rPr>
              <a:t>taking on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Galliano,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Albaz</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Marc Jacobs—and beating them hands down in design and sales,” adds Hill. </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9DC39838-2551-40E0-A831-421500785AD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57343CDD-7747-4395-9BB5-74334E9C24F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176F7B36-5EA8-4ED7-B076-45E6661BB29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97469652"/>
      </p:ext>
    </p:extLst>
  </p:cSld>
  <p:clrMapOvr>
    <a:masterClrMapping/>
  </p:clrMapOvr>
  <p:transition>
    <p:pull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02891" y="1961091"/>
            <a:ext cx="20383394" cy="9183348"/>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For Hill, it is impossible not to talk about China as the leading player when discussing fashion. “The most famous designers are Chinese, so are the models, and so are the consumers,” she says. “China is no longer just another market; in many senses it has become the market. If you talk about fashion today, you are talking about China—its influences, its direction, its breathtaking clothes, and how young designers and models are finally acknowledging that in many ways.”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FDE9D80C-24C3-4007-8785-99702B684A87}"/>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D318FB13-9EC9-4427-B7B7-DDED23EB82E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1908E459-2AC4-4C58-A524-9416EE35D25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34166053"/>
      </p:ext>
    </p:extLst>
  </p:cSld>
  <p:clrMapOvr>
    <a:masterClrMapping/>
  </p:clrMapOvr>
  <p:transition>
    <p:pull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274" y="2128592"/>
            <a:ext cx="20655588" cy="5720861"/>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)1.What can we learn about the exhibition in New York?</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It promoted the sales of artworks.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It attracted a large number of visitors.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It showed ancient Chinese clothes.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It aimed to introduce Chinese models.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EF321059-1C35-4EFB-8804-662FC466B5E7}"/>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3D65AA15-E191-4468-9678-C9E0811BDB4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C646693B-09BF-48C8-AC01-21ABC7D8C0D6}"/>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72E5F70F-353E-41A5-AE68-1252501FDBAB}"/>
              </a:ext>
            </a:extLst>
          </p:cNvPr>
          <p:cNvSpPr/>
          <p:nvPr/>
        </p:nvSpPr>
        <p:spPr>
          <a:xfrm>
            <a:off x="1772266" y="2028547"/>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71411634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66658" y="2198403"/>
            <a:ext cx="22445709" cy="604548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890949" y="2064259"/>
            <a:ext cx="21703677" cy="3014158"/>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本文是一篇议论文。文章介绍了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A+E Networks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公司的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CCO(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首席创意官</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)Amanda Hill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对近期在纽约举办的中国元素服装设计展举世瞩目这一事件的评论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以此展现中国流行文化在设计领域引领世界潮流的现状。</a:t>
            </a:r>
          </a:p>
        </p:txBody>
      </p:sp>
      <p:sp>
        <p:nvSpPr>
          <p:cNvPr id="8" name="矩形 7">
            <a:extLst>
              <a:ext uri="{FF2B5EF4-FFF2-40B4-BE49-F238E27FC236}">
                <a16:creationId xmlns:a16="http://schemas.microsoft.com/office/drawing/2014/main" id="{DB09D662-CB98-4EF6-A83D-0A7034605E59}"/>
              </a:ext>
            </a:extLst>
          </p:cNvPr>
          <p:cNvSpPr/>
          <p:nvPr/>
        </p:nvSpPr>
        <p:spPr>
          <a:xfrm>
            <a:off x="899007" y="5078417"/>
            <a:ext cx="22445709" cy="3018519"/>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细节理解题。由第三段最后一句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exhibition had record attendance, showing that there is huge interest in Chinese influences.”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这次展览吸引了破纪录的观众数量。故选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7" name="组合 6">
            <a:extLst>
              <a:ext uri="{FF2B5EF4-FFF2-40B4-BE49-F238E27FC236}">
                <a16:creationId xmlns:a16="http://schemas.microsoft.com/office/drawing/2014/main" id="{32D2EF6D-C81A-41C5-B870-6DBD56059E89}"/>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F880550F-F8EC-4161-8C26-35EC8186542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9C42EB92-8588-4FD8-A506-EF354B769DE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5099531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58437" y="1993884"/>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2.What does Hill say about Chinese women?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They are setting the fashion. 	B. They start many fashion campaigns.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They admire super models. 	D. They do business all over the world.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54808" y="5219854"/>
            <a:ext cx="21453671" cy="525772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1711734" y="2067035"/>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154809" y="5219854"/>
            <a:ext cx="21672052" cy="61888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推理判断题。由第四段的第二句话</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“‘Chinese models are the faces of beauty and fashion campaigns that sell dreams to women all over the world, which means Chinese women are not just consumers of fashion—they are central to its movement.’”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,Hill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认为中国的女性已经占领时尚运动的中心地位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她们正在定义时尚。故选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6D8DD840-5E19-4745-8833-1D7A63636561}"/>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C50C7FD1-0BAC-4B91-9DCB-C57F53DF4A6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79E40B0C-1CA1-4387-AC37-A817C943DDD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6915694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07452" y="2005568"/>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3.What do the underlined words “taking on” in Paragraph 4 mean?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Learning from. 	B. Looking down on.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Working with. 	D. Competing against.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52107" y="5284575"/>
            <a:ext cx="20144727" cy="461693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3426" y="2050333"/>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252107" y="5549423"/>
            <a:ext cx="20434866"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词义猜测题。从本句的后半句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 beating them hands down in design and sales…”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,Vera Wang, Alexander Wang, Jason Wu</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正作为中国的时尚设计师代表同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Galliano,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Albaz</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Marc Jacobs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这些时尚设计师交锋并占据优势</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因此句中的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taking 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抗衡</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6E31B667-52A6-424B-A808-1F8C6CBA5F68}"/>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448FD06F-EE8E-4DE2-9E1A-D5565E91799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311FB5D2-238D-4188-8C47-EC2C8A2421A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997222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76845" y="2092274"/>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4.What can be a suitable title for the text?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Young models selling dreams to the world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 Chinese art exhibition held in New York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Differences between Eastern and Western aesthetics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Chinese culture fueling international fashion trends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45141" y="7247074"/>
            <a:ext cx="20144727" cy="379193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3426" y="2100515"/>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378363" y="7400974"/>
            <a:ext cx="20434866"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主旨大意题。从整篇文章来看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本文通过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A+E Networks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公司的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CCO(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首席创意官</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)Amanda Hill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对近期在纽约举办的中国元素时尚服装展盛况空前的评论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得出了中国的时尚设计力量正在引起世界注意并逐渐成为主力的结论。故选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91C5575B-B5E6-44F5-9718-F34F639B9A81}"/>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C9D0A3F4-9591-425D-8A61-EAA2B5BC900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1A073FAC-0C6D-4762-996B-0C160C21D35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44666010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1980630"/>
            <a:ext cx="20383394" cy="8097986"/>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316</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理智面对压力　文体</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议论文 </a:t>
            </a: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 have never been a fan of the phrase, “No pains, no gains.” I prefer the alternative version, “No pains, no pains!” When it comes to exercise, for example, I learned years ago that pushing through pain was more likely to lay me up with an aching back than to leave me feeling strong and healthy.</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But there are times when stressful situations actually do lead to greater happiness. A new study published in the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Journal</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of</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Happiness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Studies</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37713658"/>
      </p:ext>
    </p:extLst>
  </p:cSld>
  <p:clrMapOvr>
    <a:masterClrMapping/>
  </p:clrMapOvr>
  <p:transition>
    <p:pull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23882" y="2089764"/>
            <a:ext cx="22017992" cy="10129311"/>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found that people who pursue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追求</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goals that are tough to achieve feel more stress in the moment, but greater happiness in the aftermath particularly if they feel connected to others along the way. </a:t>
            </a: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researchers concluded that happiness increases when people develop greater competence in something and greater competence only comes when people keep on working through the stress-inducing phase of trying, fighting, and trying again to learn and grow. If the psychological needs to be autonomous or self-directed, and to be connected to others are met, the momentary stresses will be less acute, and the resulting happiness will be more lasting.</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70CACC71-8D08-482C-BA0B-BDF57D25F366}"/>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76F0AA55-4D17-4181-9AC4-98ED6586F76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C2A44414-BB45-43AE-83F1-F3B6ACC74CCF}"/>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20735939"/>
      </p:ext>
    </p:extLst>
  </p:cSld>
  <p:clrMapOvr>
    <a:masterClrMapping/>
  </p:clrMapOvr>
  <p:transition>
    <p:pull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80630"/>
            <a:ext cx="20810312" cy="9183348"/>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This idea reminds me of another often quoted phrase, which I have heard in reference to challenging tasks, such as exercise—“Fill-in-the-blank-stressful-task is the worst thing to do, but the greatest thing to have done.” In other words, suffering from the stress of an exercise class that leaves us feeling sweat-drenched shouldn’t lead us to walk away from exercising. And if we can pass those stressful moments with a friend, colleague or family member who is trustworthy and supportive, all will be better.</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4EF89DF1-8F10-45EF-A650-32EC719D621F}"/>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C1CB138-553B-4495-832C-9E4FC4C88FE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2C1B1AAD-BE11-4176-8250-DF40390A255C}"/>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64265387"/>
      </p:ext>
    </p:extLst>
  </p:cSld>
  <p:clrMapOvr>
    <a:masterClrMapping/>
  </p:clrMapOvr>
  <p:transition>
    <p:pull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25129" y="2150652"/>
            <a:ext cx="20810312" cy="4566699"/>
          </a:xfrm>
          <a:prstGeom prst="rect">
            <a:avLst/>
          </a:prstGeom>
        </p:spPr>
        <p:txBody>
          <a:bodyPr wrap="square">
            <a:spAutoFit/>
          </a:bodyPr>
          <a:lstStyle/>
          <a:p>
            <a:pPr indent="35560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As I travel my positive path, I’m certainly not seeking out stress. But life will offer me plenty of it, whether I ask for it or not. My task is to choose wisely when and how to face it head-on, knowing that happiness awaits on the other side.</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5128AA2F-6F74-4CF1-986C-F86E5417A7D0}"/>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F68AA66-EB23-4351-8151-88F57DE7809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5928AF53-8F16-4156-B831-1F9B72ADA378}"/>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93543954"/>
      </p:ext>
    </p:extLst>
  </p:cSld>
  <p:clrMapOvr>
    <a:masterClrMapping/>
  </p:clrMapOvr>
  <p:transition>
    <p:pull dir="d"/>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2128" y="2114773"/>
            <a:ext cx="21425814" cy="5720861"/>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 What makes the author prefer “No pains, no pains”?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His terrible fear of pain.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His deep love of exercise.</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His great desire for health.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His past experience of pain.</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30CB6630-3057-4287-8AA0-5DE098192A2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634ABD9-1A57-4AA5-B9A9-29C9ABF2C73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A8975E7C-5903-4CB9-9005-001A63BF22B6}"/>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45D2B970-824D-4323-8421-BAE6F17834AE}"/>
              </a:ext>
            </a:extLst>
          </p:cNvPr>
          <p:cNvSpPr/>
          <p:nvPr/>
        </p:nvSpPr>
        <p:spPr>
          <a:xfrm>
            <a:off x="2376588" y="2114773"/>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429465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70696" y="2289680"/>
            <a:ext cx="21424116" cy="5783382"/>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063758" y="2477466"/>
            <a:ext cx="21703677" cy="982833"/>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本文是一篇议论文。文章论述了如何理智地面对生活中遇到的压力。</a:t>
            </a:r>
          </a:p>
        </p:txBody>
      </p:sp>
      <p:sp>
        <p:nvSpPr>
          <p:cNvPr id="8" name="矩形 7">
            <a:extLst>
              <a:ext uri="{FF2B5EF4-FFF2-40B4-BE49-F238E27FC236}">
                <a16:creationId xmlns:a16="http://schemas.microsoft.com/office/drawing/2014/main" id="{DB09D662-CB98-4EF6-A83D-0A7034605E59}"/>
              </a:ext>
            </a:extLst>
          </p:cNvPr>
          <p:cNvSpPr/>
          <p:nvPr/>
        </p:nvSpPr>
        <p:spPr>
          <a:xfrm>
            <a:off x="1317579" y="3549261"/>
            <a:ext cx="21077233"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推理判断题。根据第一段中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“When it comes to exercise, for example, I learned years ago that pushing through pain was more likely to lay me up with an aching back than to leave me feeling strong and healthy.”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过去的背部疼痛经历使作者更喜欢</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“No pains, no pains”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7" name="组合 6">
            <a:extLst>
              <a:ext uri="{FF2B5EF4-FFF2-40B4-BE49-F238E27FC236}">
                <a16:creationId xmlns:a16="http://schemas.microsoft.com/office/drawing/2014/main" id="{2BD27FFB-632A-4AFD-BA58-935E39B0A123}"/>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2651A2EA-1218-448F-89B2-65E0A362A62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3F0A8633-16BA-4161-A227-7BFA1A90AEE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1367734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274" y="1993884"/>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 What results in people’s happiness according to the new study?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Their tolerance for stress.	             B. The connection with others.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Their ability to deal with stress.	D. The achievement of their goals.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4" name="图片 3">
            <a:extLst>
              <a:ext uri="{FF2B5EF4-FFF2-40B4-BE49-F238E27FC236}">
                <a16:creationId xmlns:a16="http://schemas.microsoft.com/office/drawing/2014/main" id="{54928358-E0DF-41AD-8A77-5FBF1E9F0C2D}"/>
              </a:ext>
            </a:extLst>
          </p:cNvPr>
          <p:cNvPicPr>
            <a:picLocks noChangeAspect="1"/>
          </p:cNvPicPr>
          <p:nvPr/>
        </p:nvPicPr>
        <p:blipFill>
          <a:blip r:embed="rId2"/>
          <a:stretch>
            <a:fillRect/>
          </a:stretch>
        </p:blipFill>
        <p:spPr>
          <a:xfrm>
            <a:off x="1031263" y="5068985"/>
            <a:ext cx="20894978" cy="5480597"/>
          </a:xfrm>
          <a:prstGeom prst="rect">
            <a:avLst/>
          </a:prstGeom>
        </p:spPr>
      </p:pic>
      <p:sp>
        <p:nvSpPr>
          <p:cNvPr id="5" name="矩形 4">
            <a:extLst>
              <a:ext uri="{FF2B5EF4-FFF2-40B4-BE49-F238E27FC236}">
                <a16:creationId xmlns:a16="http://schemas.microsoft.com/office/drawing/2014/main" id="{F1BBC491-B74B-44C8-8DBE-78844DA903D2}"/>
              </a:ext>
            </a:extLst>
          </p:cNvPr>
          <p:cNvSpPr/>
          <p:nvPr/>
        </p:nvSpPr>
        <p:spPr>
          <a:xfrm>
            <a:off x="1635165" y="2111928"/>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6" name="矩形 5">
            <a:extLst>
              <a:ext uri="{FF2B5EF4-FFF2-40B4-BE49-F238E27FC236}">
                <a16:creationId xmlns:a16="http://schemas.microsoft.com/office/drawing/2014/main" id="{34C50648-FC63-44A7-9BD2-347A5D668A90}"/>
              </a:ext>
            </a:extLst>
          </p:cNvPr>
          <p:cNvSpPr/>
          <p:nvPr/>
        </p:nvSpPr>
        <p:spPr>
          <a:xfrm>
            <a:off x="1044257" y="5219535"/>
            <a:ext cx="20658293" cy="6066661"/>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细节理解题。根据第二段中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new study published in the Journal of Happiness Studies found that people who pursue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追求</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goals that are tough to achieve feel more stress in the moment, but greater happiness in the aftermath particularly if they feel connected to others along the way.”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这项新研究表明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实现目标会让人们感到幸福。故选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nSpc>
                <a:spcPct val="150000"/>
              </a:lnSpc>
              <a:spcAft>
                <a:spcPts val="0"/>
              </a:spcAft>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72689629-A98E-4217-ABA9-6D90351CEAE5}"/>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13161BA6-C5D8-4D6B-96EA-280DD0E1491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0ED78B2B-D222-4963-8DF2-F9042B2CA94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231232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13041" y="2052638"/>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 What does the author think of challenging tasks?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They are acute and lasting.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They are tiring and boring.</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They are stressful but rewarding.	D. They are interesting but unhelpful.</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745837" y="5138804"/>
            <a:ext cx="20400551" cy="613085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115326" y="2042716"/>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854869" y="5181325"/>
            <a:ext cx="20182485" cy="82201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细节理解题。根据第四段中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other words, suffering from the stress of an exercise class that leaves us feeling sweat-drenched shouldn’t lead us to walk away from exercising. And if we can pass those stressful moments with a friend, colleague or family member who is trustworthy and supportive, all will be better.”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作者认为挑战性的任务有压力</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同时也有回报。故选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4896439E-FFF0-4A00-BB61-CD3F894596C9}"/>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3DB3F986-CD03-478C-A142-D8C4AC479E1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E9C5A5E4-4F4A-41FD-8EED-D1F6E8584B2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9380812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26331" y="2141796"/>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 How does the author treat stress in his life?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Seek it out purposefully.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Handle it wisely.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Ask for help bravely.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Wait until it disappears.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61045" y="7325780"/>
            <a:ext cx="20400551" cy="304053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93622" y="2009495"/>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170077" y="7368470"/>
            <a:ext cx="20182485"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细节理解题。根据最后一段中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“My task is to choose wisely when and how to face it head-on, knowing that happiness awaits on the other side.”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作者明智地处理生活中的压力。故选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5CC339A-8FA7-4990-87F7-CA321F3F0FA6}"/>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9E56F454-064D-478A-9DE1-D1DA98EA2B1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D81FFB25-9529-44C2-B4FF-AD8288227E1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0548148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00931" y="1742063"/>
            <a:ext cx="22017992" cy="10337510"/>
          </a:xfrm>
          <a:prstGeom prst="rect">
            <a:avLst/>
          </a:prstGeom>
        </p:spPr>
        <p:txBody>
          <a:bodyPr wrap="square">
            <a:spAutoFit/>
          </a:bodyPr>
          <a:lstStyle/>
          <a:p>
            <a:pPr algn="ct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词数</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316</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话题</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对征收旅游费的看法　文体</a:t>
            </a:r>
            <a:r>
              <a:rPr lang="en-US"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议论文</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For years the Italian city of Venice has been struggling with a few concerns. Saint Mark’s Square is often flooded. Venice’s waterways require repairs. But, by far, the biggest problem is the rapidly growing number of visitors to the city.</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So city officials have decided to require all visitors to pay a fee to enter Venice. The money will help to pay for cleaning and other services that help to keep the city beautiful.</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FE9D25C1-6A90-49FF-BC9F-F695771A150E}"/>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71B759DE-8954-481F-9881-37D709C8F9A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8B05D5AF-4C6E-470C-AC5B-E8ADFF44348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00328330"/>
      </p:ext>
    </p:extLst>
  </p:cSld>
  <p:clrMapOvr>
    <a:masterClrMapping/>
  </p:clrMapOvr>
  <p:transition>
    <p:pull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34063"/>
            <a:ext cx="22017992" cy="10123797"/>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Venice’s mayor Luigi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Brugnaro</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explained the decision to international media during a visit to Rome last week. “Venice is a wonder of the world and only in this way can it be saved,” the mayor said. “The fee process will be experimental at first,” he added.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 one-day visit will cost about $7. City officials have yet to decide when the fee collection will begin. The money will be collected by transport companies that bring the tourists to Venice. The city will set up cameras for those arriving in private cars. And there will be fines for those who do not pay the fee. Students, some workers and children under the age of six will not have to pay. Naturally, anyone born or living in Venice is </a:t>
            </a:r>
            <a:r>
              <a:rPr lang="en-US" altLang="zh-CN" sz="4400" u="sng" dirty="0">
                <a:solidFill>
                  <a:srgbClr val="000000"/>
                </a:solidFill>
                <a:uFill>
                  <a:solidFill>
                    <a:srgbClr val="000000"/>
                  </a:solidFill>
                </a:uFill>
                <a:latin typeface="微软雅黑" panose="020B0503020204020204" pitchFamily="34" charset="-122"/>
                <a:ea typeface="NEU-B4-S92" panose="02020503000000020003" pitchFamily="18" charset="-122"/>
                <a:cs typeface="Times New Roman" panose="02020603050405020304" pitchFamily="18" charset="0"/>
              </a:rPr>
              <a:t>exempt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5E59AB60-D459-4CDE-8385-12F326F7EC1E}"/>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4B0E209-BF5D-4CEE-9D28-C28E5B9201F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94BC56F9-AE5C-4E78-9A74-564702F532A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64477705"/>
      </p:ext>
    </p:extLst>
  </p:cSld>
  <p:clrMapOvr>
    <a:masterClrMapping/>
  </p:clrMapOvr>
  <p:transition>
    <p:pull dir="d"/>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4" name="矩形 3">
            <a:extLst>
              <a:ext uri="{FF2B5EF4-FFF2-40B4-BE49-F238E27FC236}">
                <a16:creationId xmlns:a16="http://schemas.microsoft.com/office/drawing/2014/main" id="{7A999FFD-C87A-4BC0-BF02-333EA79CA1EE}"/>
              </a:ext>
            </a:extLst>
          </p:cNvPr>
          <p:cNvSpPr/>
          <p:nvPr/>
        </p:nvSpPr>
        <p:spPr>
          <a:xfrm>
            <a:off x="1512492" y="2106762"/>
            <a:ext cx="21170352" cy="9108134"/>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City officials hope this will prevent the overcrowding that often comes with large numbers of tourists. Some people living in Venice say they do not believe the fee plan will work. Lawyer Roberta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Pierabon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says it will be impossible to collect the money from everyone who visits the city. Visitors arrive from all sides. She does not believe tourists can be controlled and adds that she disapproves of the plan. Other Venetians like the idea. They say it will make tourism less aggressive. Venetians love their city and know it will never stop appealing to visitors. Venice is so special, they say, that it belongs to the whole of humanity.</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5" name="组合 4">
            <a:extLst>
              <a:ext uri="{FF2B5EF4-FFF2-40B4-BE49-F238E27FC236}">
                <a16:creationId xmlns:a16="http://schemas.microsoft.com/office/drawing/2014/main" id="{952AFA9E-1B20-41EA-9CE3-60C851CC7148}"/>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AC39794F-EDA8-411D-A11E-CF925A93567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7" name="图片 6">
              <a:extLst>
                <a:ext uri="{FF2B5EF4-FFF2-40B4-BE49-F238E27FC236}">
                  <a16:creationId xmlns:a16="http://schemas.microsoft.com/office/drawing/2014/main" id="{4F846407-8239-47FF-8917-9CDFCEAC0B7C}"/>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94360380"/>
      </p:ext>
    </p:extLst>
  </p:cSld>
  <p:clrMapOvr>
    <a:masterClrMapping/>
  </p:clrMapOvr>
  <p:transition>
    <p:pull dir="d"/>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80630"/>
            <a:ext cx="21425814" cy="3412537"/>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5. What is the biggest problem that arises in Venice?</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The visitor boom.	            B. The poor city service.</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The frequent flood.	D. The waterway repair.</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D6FC25CE-6D76-4009-918E-7D71156CD244}"/>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61179B53-ABED-43CE-807B-9FA19D2FBC9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607CE34E-4BC9-47E6-8EE4-3277F76AD4B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26F20EB6-97A8-4FC1-8272-0CBB053C0D46}"/>
              </a:ext>
            </a:extLst>
          </p:cNvPr>
          <p:cNvSpPr/>
          <p:nvPr/>
        </p:nvSpPr>
        <p:spPr>
          <a:xfrm>
            <a:off x="2155045" y="2019820"/>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16354435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29805" y="2485798"/>
            <a:ext cx="22167756" cy="473650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029805" y="2304266"/>
            <a:ext cx="21703677" cy="3019673"/>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本文是一篇议论文。威尼斯旅游人数急速增加</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政府想出来的解决问题的对策是征收旅游费用。市长宣布了这一决定及实施方案</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大家对这个决定看法不一。</a:t>
            </a:r>
          </a:p>
          <a:p>
            <a:pPr>
              <a:lnSpc>
                <a:spcPct val="150000"/>
              </a:lnSpc>
              <a:spcAft>
                <a:spcPts val="0"/>
              </a:spcAft>
            </a:pP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DB09D662-CB98-4EF6-A83D-0A7034605E59}"/>
              </a:ext>
            </a:extLst>
          </p:cNvPr>
          <p:cNvSpPr/>
          <p:nvPr/>
        </p:nvSpPr>
        <p:spPr>
          <a:xfrm>
            <a:off x="1032214" y="4202628"/>
            <a:ext cx="21703677"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细节理解题。根据第一段中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“But, by far, the biggest problem is the rapidly growing number of visitors to the city.”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目前最大的问题是来这个城市参观的人数急速增加。故选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7" name="组合 6">
            <a:extLst>
              <a:ext uri="{FF2B5EF4-FFF2-40B4-BE49-F238E27FC236}">
                <a16:creationId xmlns:a16="http://schemas.microsoft.com/office/drawing/2014/main" id="{D2F736E4-D6F7-47EF-81ED-4990BADECF10}"/>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1F3CD4EC-66AB-45A4-B803-B4FB476EDCC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286B556B-C2C0-4645-A7FD-F0E1A7E7F71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1118186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12002"/>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 How will city officials deal with the biggest problem?</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By educating citizens.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By charging fees.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By doing experiments.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By turning to media.</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4" name="图片 3">
            <a:extLst>
              <a:ext uri="{FF2B5EF4-FFF2-40B4-BE49-F238E27FC236}">
                <a16:creationId xmlns:a16="http://schemas.microsoft.com/office/drawing/2014/main" id="{54928358-E0DF-41AD-8A77-5FBF1E9F0C2D}"/>
              </a:ext>
            </a:extLst>
          </p:cNvPr>
          <p:cNvPicPr>
            <a:picLocks noChangeAspect="1"/>
          </p:cNvPicPr>
          <p:nvPr/>
        </p:nvPicPr>
        <p:blipFill>
          <a:blip r:embed="rId2"/>
          <a:stretch>
            <a:fillRect/>
          </a:stretch>
        </p:blipFill>
        <p:spPr>
          <a:xfrm>
            <a:off x="1273102" y="7295986"/>
            <a:ext cx="20894978" cy="3180498"/>
          </a:xfrm>
          <a:prstGeom prst="rect">
            <a:avLst/>
          </a:prstGeom>
        </p:spPr>
      </p:pic>
      <p:sp>
        <p:nvSpPr>
          <p:cNvPr id="5" name="矩形 4">
            <a:extLst>
              <a:ext uri="{FF2B5EF4-FFF2-40B4-BE49-F238E27FC236}">
                <a16:creationId xmlns:a16="http://schemas.microsoft.com/office/drawing/2014/main" id="{F1BBC491-B74B-44C8-8DBE-78844DA903D2}"/>
              </a:ext>
            </a:extLst>
          </p:cNvPr>
          <p:cNvSpPr/>
          <p:nvPr/>
        </p:nvSpPr>
        <p:spPr>
          <a:xfrm>
            <a:off x="2304580" y="2112002"/>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6" name="矩形 5">
            <a:extLst>
              <a:ext uri="{FF2B5EF4-FFF2-40B4-BE49-F238E27FC236}">
                <a16:creationId xmlns:a16="http://schemas.microsoft.com/office/drawing/2014/main" id="{34C50648-FC63-44A7-9BD2-347A5D668A90}"/>
              </a:ext>
            </a:extLst>
          </p:cNvPr>
          <p:cNvSpPr/>
          <p:nvPr/>
        </p:nvSpPr>
        <p:spPr>
          <a:xfrm>
            <a:off x="1297393" y="7376135"/>
            <a:ext cx="20658293"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细节理解题。根据第二段中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“So city officials have decided to require all visitors to pay a fee to enter Venice.”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因此市政府官员们决定所有参观者必须付费才能进入威尼斯。故选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nSpc>
                <a:spcPct val="150000"/>
              </a:lnSpc>
              <a:spcAft>
                <a:spcPts val="0"/>
              </a:spcAft>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E7EE9C6D-A0AF-4DB2-A521-38D382198291}"/>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9E6D65AD-C64F-495F-8D3A-D017C3D618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D753B39E-B7D5-4F98-B348-E7281277E8E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9087522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53850" y="2133653"/>
            <a:ext cx="20655588" cy="4168321"/>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7. What does the underlined word “exempt” probably mean in Paragraph 4?</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Asked to stay.	             B. Permitted to settle.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Required not to enter.	D. Allowed not to pay.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53850" y="6661151"/>
            <a:ext cx="20400551" cy="32403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04580" y="2149623"/>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53850" y="6650234"/>
            <a:ext cx="20182485"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词义猜测题。前句句意为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学生、一些工人和六岁以下的儿童不用付费。画线单词所在句子句首副词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“Naturally”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表示前后句是顺承关系。据此推断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生在威尼斯或者生活在威尼斯的人也不用付费。故选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867EB867-CD52-4673-B171-1DDFAA64545E}"/>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75B040DD-9918-461C-A48D-2E57291650F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B300F799-CA38-4FEF-8306-887165296E0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7115892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45837" y="2155615"/>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8. Who opposes the fee plan?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Mayor Luigi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Brugnaro</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All Venetians.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Lawyer Roberta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Pierabon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City officials.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0798" y="7454624"/>
            <a:ext cx="20400551" cy="3242074"/>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93768"/>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329830" y="7514583"/>
            <a:ext cx="20182485"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细节理解题。根据最后一段的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“She does not believe tourists can be controlled and adds that she disapproves of the plan.”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,Lawyer Roberta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Pierabon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不赞同这个收费方案。故选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1CD9B183-9630-4B3B-97A1-7C691207EF1C}"/>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65886B2D-E010-42AA-8BEC-30B11D91D92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C7E55AE6-B259-441B-9B01-820B9E89D78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05696722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14773"/>
            <a:ext cx="21602400" cy="8092472"/>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Everybody, at some point in their lives, has experienced failure. It could be something as simple as not getting the job you wanted, or getting fewer marks even after hard work. But what makes you is not your failure, but how you get back up after being hit.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Once, a young school boy was caught in a fire accident in his school and was assumed that he would not live. His mother was told that he was sure to die, for the terrible fire had destroyed the lower half of his body. Even if he were to survive, he would be lame throughout his life.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4B771F2F-A2FD-4A4A-839F-D3A8852F918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2449D14-B678-42C4-BDFF-43F4090202E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3F47469C-2684-4B7D-94F4-AC5BF394629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23015546"/>
      </p:ext>
    </p:extLst>
  </p:cSld>
  <p:clrMapOvr>
    <a:masterClrMapping/>
  </p:clrMapOvr>
  <p:transition>
    <p:pull dir="d"/>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40816" y="1980630"/>
            <a:ext cx="21170352" cy="11139460"/>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But the brave boy did not want to die nor did he want to be lame. Much to the amazement of the doctor, he did survive. But unfortunately, from his waist down, he had no motor ability. His thin legs just hung there, lifeless. Eventually he left the hospital. But his determination to walk was unshakable. At home, when he was not in bed, he had to stay in a wheelchair. One day, he threw himself from the chair and pulled himself across the grass, dragging his legs behind him. He reached the fence, raised himself up and then began dragging himself along the fence, firmly determined. He did this every day, with faith in himself that he would be able to walk unaided. With his iron determination, he did develop the ability to stand up, then to walk on and off, then to walk by himself and then to run.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BCE8EA9F-2392-47C9-9CB6-EBC7C3A94C2A}"/>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A2CF08D7-A236-442C-8A9D-B099755B98A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7425044B-2AB3-4742-AC67-08AB1DB31698}"/>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95857250"/>
      </p:ext>
    </p:extLst>
  </p:cSld>
  <p:clrMapOvr>
    <a:masterClrMapping/>
  </p:clrMapOvr>
  <p:transition>
    <p:pull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83330"/>
            <a:ext cx="21170352" cy="11115864"/>
          </a:xfrm>
          <a:prstGeom prst="rect">
            <a:avLst/>
          </a:prstGeom>
        </p:spPr>
        <p:txBody>
          <a:bodyPr wrap="square">
            <a:spAutoFit/>
          </a:bodyPr>
          <a:lstStyle/>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He began to walk to school, and then run to school, to run for the joy of running. Later in college he was on the track team.</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 February 1934, in New York City’s Madison Square Garden, this young man who was not expected to survive, who would surely never walk, who could never hope to run—this determined young man, Dr Glenn Cunningham, ran the world’s fastest mile. </a:t>
            </a: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 good example of the power of positive thinking and faith in oneself, Glenn Cunningham continues to be an inspiration for many, and his story, a brilliant evidence to how one can bounce back even when all difficulties are piled against one, to the degree that death seemed the preferable option.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8B3B6D28-EF32-43C4-B8F7-0E60893A5F27}"/>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0C964A61-5E87-45F2-A694-1C51F3B8C31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404FAF96-2031-4A97-8F92-2CA93C1B9FA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81558236"/>
      </p:ext>
    </p:extLst>
  </p:cSld>
  <p:clrMapOvr>
    <a:masterClrMapping/>
  </p:clrMapOvr>
  <p:transition>
    <p:pull dir="d"/>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68737" y="1930838"/>
            <a:ext cx="21425814" cy="5720861"/>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1.The first paragraph is intended to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A.present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an argument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B.make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preparations for a statement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C.arouse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readers’ interest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D.function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as a brief introduction</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4" name="矩形 3">
            <a:extLst>
              <a:ext uri="{FF2B5EF4-FFF2-40B4-BE49-F238E27FC236}">
                <a16:creationId xmlns:a16="http://schemas.microsoft.com/office/drawing/2014/main" id="{BC015047-892A-45A7-B8AF-A32BC16A8D7A}"/>
              </a:ext>
            </a:extLst>
          </p:cNvPr>
          <p:cNvSpPr/>
          <p:nvPr/>
        </p:nvSpPr>
        <p:spPr>
          <a:xfrm>
            <a:off x="13033772" y="1817992"/>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5000" dirty="0">
              <a:latin typeface="微软雅黑" panose="020B0503020204020204" pitchFamily="34" charset="-122"/>
              <a:ea typeface="微软雅黑" panose="020B0503020204020204" pitchFamily="34" charset="-122"/>
            </a:endParaRPr>
          </a:p>
        </p:txBody>
      </p:sp>
      <p:grpSp>
        <p:nvGrpSpPr>
          <p:cNvPr id="5" name="组合 4">
            <a:extLst>
              <a:ext uri="{FF2B5EF4-FFF2-40B4-BE49-F238E27FC236}">
                <a16:creationId xmlns:a16="http://schemas.microsoft.com/office/drawing/2014/main" id="{E29E06BA-1AD6-430F-A117-466589219137}"/>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118038D5-45CE-4FFA-BFCE-A8BEB96A11B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8" name="图片 7">
              <a:extLst>
                <a:ext uri="{FF2B5EF4-FFF2-40B4-BE49-F238E27FC236}">
                  <a16:creationId xmlns:a16="http://schemas.microsoft.com/office/drawing/2014/main" id="{C351B86B-D153-4C4C-9F04-A680B6CFB6BE}"/>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6708749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633149" y="2114773"/>
            <a:ext cx="22167756" cy="6470924"/>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865189" y="1980630"/>
            <a:ext cx="21703677" cy="3014158"/>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本文是一篇议论文。每个人在人生的某个阶段都经历过失败。文章通过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Glenn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成功的故事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告诉我们</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成就你的不是你的失败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而是你如何在被打击后重新站起来。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DB09D662-CB98-4EF6-A83D-0A7034605E59}"/>
              </a:ext>
            </a:extLst>
          </p:cNvPr>
          <p:cNvSpPr/>
          <p:nvPr/>
        </p:nvSpPr>
        <p:spPr>
          <a:xfrm>
            <a:off x="851008" y="4957749"/>
            <a:ext cx="22445709"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推理判断题。根据第一段中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“Everybody, at some point in their lives, has experienced failure.”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 what makes you is not your failure, but how you get back up after being hit.”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第一段的作用是提出一个论点。故选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6" name="组合 5">
            <a:extLst>
              <a:ext uri="{FF2B5EF4-FFF2-40B4-BE49-F238E27FC236}">
                <a16:creationId xmlns:a16="http://schemas.microsoft.com/office/drawing/2014/main" id="{97218A37-F74A-4A5D-805A-DBE2FAF7D62B}"/>
              </a:ext>
            </a:extLst>
          </p:cNvPr>
          <p:cNvGrpSpPr/>
          <p:nvPr/>
        </p:nvGrpSpPr>
        <p:grpSpPr>
          <a:xfrm>
            <a:off x="1512492" y="1345332"/>
            <a:ext cx="5785908" cy="769441"/>
            <a:chOff x="1512492" y="2497460"/>
            <a:chExt cx="5785908" cy="769441"/>
          </a:xfrm>
        </p:grpSpPr>
        <p:sp>
          <p:nvSpPr>
            <p:cNvPr id="7" name="TextBox 75">
              <a:extLst>
                <a:ext uri="{FF2B5EF4-FFF2-40B4-BE49-F238E27FC236}">
                  <a16:creationId xmlns:a16="http://schemas.microsoft.com/office/drawing/2014/main" id="{29F51FC1-4B53-48D5-B975-4967BF8A75E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9" name="图片 8">
              <a:extLst>
                <a:ext uri="{FF2B5EF4-FFF2-40B4-BE49-F238E27FC236}">
                  <a16:creationId xmlns:a16="http://schemas.microsoft.com/office/drawing/2014/main" id="{94A168A9-066B-48DC-A812-FB9714DC93C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9264133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46800" y="1961269"/>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2.What was the doctor’s opinion about Glenn?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A.Glenn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was able to walk with his own great effort.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B.Great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determination could make a difference to Glenn.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C.There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was a slim chance that Glenn could survive.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D.Glenn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could live a normal life with the upper half of his body.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92412" y="7247083"/>
            <a:ext cx="20655588" cy="3518517"/>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136539" y="1892823"/>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011806" y="7417476"/>
            <a:ext cx="20182485"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推理判断题。根据第三段中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“Much to the amazement of the doctor, he did survive.”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令医生吃惊的是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他确实活了下来。据此推断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医生认为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Glenn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生还的机会很小。故选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C65BA1F1-6D5E-4B04-A24F-F2ADF68A8897}"/>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04C33DD9-7092-44B2-9DF9-574CB8F9C98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449BE49E-ADD8-4FF8-9616-C07CC18B787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8566028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53850" y="2085056"/>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3.What do we know about Glenn?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A.Glenn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took recovery exercise in hospital.</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B.Glenn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inspired people with his moving story.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C.Glenn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won the first place in a marathon.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D.Glenn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organized a track team in college.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20796" y="7451054"/>
            <a:ext cx="21288642" cy="323726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14773"/>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917913" y="7585196"/>
            <a:ext cx="21492289"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细节理解题。根据最后一段中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good example of the power of positive thinking and faith in oneself, Glenn Cunningham continues to be an inspiration for many…”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,Glenn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以他感人的故事激励人们。故选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1382EC88-F745-4647-B807-E5D028873579}"/>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925E555E-BF78-44B5-8560-96BFC79DFEC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76A47C4E-DC68-47F6-B952-C3A6296D0B4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139274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51192" y="2095412"/>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4.What can be a suitable title for the text?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A.Strengthen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determination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B.Stand</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up after failure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C.Go</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after dreams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D.Face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difficulties bravely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552178" y="7251000"/>
            <a:ext cx="21551006" cy="303792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71383" y="2072782"/>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548582" y="7227793"/>
            <a:ext cx="21492289"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主旨大意题。根据第一段最后一句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 what makes you is not your failure, but how you get back up after being hit.”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成就你的不是你的失败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而是你如何在被打击后重新站起来。故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“Stand up after failure”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为最佳标题。</a:t>
            </a: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DB059493-C63D-4FB0-84BB-28B810C33C14}"/>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3A9B3371-DF4F-4843-B3EF-6D520342EFC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74E6506D-908F-4804-9FA2-E689D107633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3350923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4662</TotalTime>
  <Words>4142</Words>
  <Application>Microsoft Office PowerPoint</Application>
  <PresentationFormat>自定义</PresentationFormat>
  <Paragraphs>197</Paragraphs>
  <Slides>40</Slides>
  <Notes>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40</vt:i4>
      </vt:variant>
    </vt:vector>
  </HeadingPairs>
  <TitlesOfParts>
    <vt:vector size="47" baseType="lpstr">
      <vt:lpstr>NEU-B4-S92</vt:lpstr>
      <vt:lpstr>方正粗黑宋简体</vt:lpstr>
      <vt:lpstr>华文行楷</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682</cp:revision>
  <dcterms:created xsi:type="dcterms:W3CDTF">2016-01-31T01:38:40Z</dcterms:created>
  <dcterms:modified xsi:type="dcterms:W3CDTF">2019-11-04T07:39:01Z</dcterms:modified>
</cp:coreProperties>
</file>