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 id="2147483654" r:id="rId3"/>
    <p:sldMasterId id="2147483658" r:id="rId4"/>
    <p:sldMasterId id="2147483662" r:id="rId5"/>
  </p:sldMasterIdLst>
  <p:notesMasterIdLst>
    <p:notesMasterId r:id="rId51"/>
  </p:notesMasterIdLst>
  <p:handoutMasterIdLst>
    <p:handoutMasterId r:id="rId52"/>
  </p:handoutMasterIdLst>
  <p:sldIdLst>
    <p:sldId id="2883" r:id="rId6"/>
    <p:sldId id="4493" r:id="rId7"/>
    <p:sldId id="4643" r:id="rId8"/>
    <p:sldId id="4579" r:id="rId9"/>
    <p:sldId id="4581" r:id="rId10"/>
    <p:sldId id="4681" r:id="rId11"/>
    <p:sldId id="4628" r:id="rId12"/>
    <p:sldId id="4583" r:id="rId13"/>
    <p:sldId id="4585" r:id="rId14"/>
    <p:sldId id="4717" r:id="rId15"/>
    <p:sldId id="4586" r:id="rId16"/>
    <p:sldId id="4718" r:id="rId17"/>
    <p:sldId id="4587" r:id="rId18"/>
    <p:sldId id="4588" r:id="rId19"/>
    <p:sldId id="4719" r:id="rId20"/>
    <p:sldId id="4608" r:id="rId21"/>
    <p:sldId id="4589" r:id="rId22"/>
    <p:sldId id="4590" r:id="rId23"/>
    <p:sldId id="4687" r:id="rId24"/>
    <p:sldId id="4642" r:id="rId25"/>
    <p:sldId id="4644" r:id="rId26"/>
    <p:sldId id="4593" r:id="rId27"/>
    <p:sldId id="4684" r:id="rId28"/>
    <p:sldId id="4594" r:id="rId29"/>
    <p:sldId id="4688" r:id="rId30"/>
    <p:sldId id="4595" r:id="rId31"/>
    <p:sldId id="4596" r:id="rId32"/>
    <p:sldId id="4689" r:id="rId33"/>
    <p:sldId id="4597" r:id="rId34"/>
    <p:sldId id="4647" r:id="rId35"/>
    <p:sldId id="4598" r:id="rId36"/>
    <p:sldId id="4722" r:id="rId37"/>
    <p:sldId id="4599" r:id="rId38"/>
    <p:sldId id="4720" r:id="rId39"/>
    <p:sldId id="4600" r:id="rId40"/>
    <p:sldId id="4721" r:id="rId41"/>
    <p:sldId id="4601" r:id="rId42"/>
    <p:sldId id="4639" r:id="rId43"/>
    <p:sldId id="4602" r:id="rId44"/>
    <p:sldId id="4723" r:id="rId45"/>
    <p:sldId id="4603" r:id="rId46"/>
    <p:sldId id="4604" r:id="rId47"/>
    <p:sldId id="4690" r:id="rId48"/>
    <p:sldId id="4691" r:id="rId49"/>
    <p:sldId id="4452" r:id="rId50"/>
  </p:sldIdLst>
  <p:sldSz cx="12192000" cy="6858000"/>
  <p:notesSz cx="6858000" cy="9144000"/>
  <p:custDataLst>
    <p:tags r:id="rId5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FD5AAAD-C170-4003-B768-B9EF2C8C7C92}">
          <p14:sldIdLst>
            <p14:sldId id="2883"/>
            <p14:sldId id="4493"/>
            <p14:sldId id="4643"/>
            <p14:sldId id="4579"/>
            <p14:sldId id="4581"/>
            <p14:sldId id="4681"/>
            <p14:sldId id="4628"/>
            <p14:sldId id="4583"/>
            <p14:sldId id="4585"/>
            <p14:sldId id="4717"/>
            <p14:sldId id="4586"/>
            <p14:sldId id="4718"/>
            <p14:sldId id="4587"/>
            <p14:sldId id="4588"/>
            <p14:sldId id="4719"/>
            <p14:sldId id="4608"/>
            <p14:sldId id="4589"/>
            <p14:sldId id="4590"/>
            <p14:sldId id="4687"/>
            <p14:sldId id="4642"/>
            <p14:sldId id="4644"/>
            <p14:sldId id="4593"/>
            <p14:sldId id="4684"/>
            <p14:sldId id="4594"/>
            <p14:sldId id="4688"/>
            <p14:sldId id="4595"/>
            <p14:sldId id="4596"/>
            <p14:sldId id="4689"/>
            <p14:sldId id="4597"/>
            <p14:sldId id="4647"/>
            <p14:sldId id="4598"/>
            <p14:sldId id="4722"/>
            <p14:sldId id="4599"/>
            <p14:sldId id="4720"/>
            <p14:sldId id="4600"/>
            <p14:sldId id="4721"/>
            <p14:sldId id="4601"/>
            <p14:sldId id="4639"/>
            <p14:sldId id="4602"/>
            <p14:sldId id="4723"/>
            <p14:sldId id="4603"/>
            <p14:sldId id="4604"/>
            <p14:sldId id="4690"/>
            <p14:sldId id="4691"/>
            <p14:sldId id="445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流氓兔 715" initials="流" lastIdx="1" clrIdx="0"/>
  <p:cmAuthor id="2" name="asd"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66"/>
    <a:srgbClr val="FF0000"/>
    <a:srgbClr val="0096DF"/>
    <a:srgbClr val="D4F0F9"/>
    <a:srgbClr val="A9E1FC"/>
    <a:srgbClr val="0196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gs" Target="tags/tag1.xml"/><Relationship Id="rId58"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Times New Roman" panose="02020603050405020304" pitchFamily="18" charset="0"/>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Times New Roman" panose="02020603050405020304" pitchFamily="18" charset="0"/>
              </a:rPr>
              <a:t>2022/10/18</a:t>
            </a:fld>
            <a:endParaRPr lang="zh-CN" altLang="en-US">
              <a:latin typeface="Times New Roman" panose="02020603050405020304" pitchFamily="18" charset="0"/>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Times New Roman" panose="02020603050405020304" pitchFamily="18" charset="0"/>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Times New Roman" panose="02020603050405020304" pitchFamily="18" charset="0"/>
              </a:rPr>
              <a:t>‹#›</a:t>
            </a:fld>
            <a:endParaRPr lang="zh-CN" altLang="en-US">
              <a:latin typeface="Times New Roman" panose="02020603050405020304"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defRPr>
            </a:lvl1pPr>
          </a:lstStyle>
          <a:p>
            <a:fld id="{D2A48B96-639E-45A3-A0BA-2464DFDB1FAA}" type="datetimeFigureOut">
              <a:rPr lang="zh-CN" altLang="en-US" smtClean="0"/>
              <a:t>2022/10/18</a:t>
            </a:fld>
            <a:endParaRPr lang="zh-CN" altLang="en-US"/>
          </a:p>
        </p:txBody>
      </p:sp>
      <p:sp>
        <p:nvSpPr>
          <p:cNvPr id="4" name="幻灯片图像占位符 3"/>
          <p:cNvSpPr>
            <a:spLocks noGrp="1" noRot="1" noChangeAspect="1"/>
          </p:cNvSpPr>
          <p:nvPr>
            <p:ph type="sldImg" idx="2"/>
          </p:nvPr>
        </p:nvSpPr>
        <p:spPr>
          <a:xfrm>
            <a:off x="685800" y="1080135"/>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mn-ea"/>
        <a:cs typeface="+mn-cs"/>
      </a:defRPr>
    </a:lvl1pPr>
    <a:lvl2pPr marL="457200" algn="l" defTabSz="914400" rtl="0" eaLnBrk="1" latinLnBrk="0" hangingPunct="1">
      <a:defRPr sz="1200" kern="1200">
        <a:solidFill>
          <a:schemeClr val="tx1"/>
        </a:solidFill>
        <a:latin typeface="Times New Roman" panose="02020603050405020304" pitchFamily="18" charset="0"/>
        <a:ea typeface="+mn-ea"/>
        <a:cs typeface="+mn-cs"/>
      </a:defRPr>
    </a:lvl2pPr>
    <a:lvl3pPr marL="914400" algn="l" defTabSz="914400" rtl="0" eaLnBrk="1" latinLnBrk="0" hangingPunct="1">
      <a:defRPr sz="1200" kern="1200">
        <a:solidFill>
          <a:schemeClr val="tx1"/>
        </a:solidFill>
        <a:latin typeface="Times New Roman" panose="02020603050405020304" pitchFamily="18" charset="0"/>
        <a:ea typeface="+mn-ea"/>
        <a:cs typeface="+mn-cs"/>
      </a:defRPr>
    </a:lvl3pPr>
    <a:lvl4pPr marL="1371600" algn="l" defTabSz="914400" rtl="0" eaLnBrk="1" latinLnBrk="0" hangingPunct="1">
      <a:defRPr sz="1200" kern="1200">
        <a:solidFill>
          <a:schemeClr val="tx1"/>
        </a:solidFill>
        <a:latin typeface="Times New Roman" panose="02020603050405020304" pitchFamily="18" charset="0"/>
        <a:ea typeface="+mn-ea"/>
        <a:cs typeface="+mn-cs"/>
      </a:defRPr>
    </a:lvl4pPr>
    <a:lvl5pPr marL="1828800" algn="l" defTabSz="914400" rtl="0" eaLnBrk="1" latinLnBrk="0" hangingPunct="1">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0795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3C1595E-3A46-476A-B924-F473956C7142}"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课前预习">
    <p:spTree>
      <p:nvGrpSpPr>
        <p:cNvPr id="1" name=""/>
        <p:cNvGrpSpPr/>
        <p:nvPr/>
      </p:nvGrpSpPr>
      <p:grpSpPr>
        <a:xfrm>
          <a:off x="0" y="0"/>
          <a:ext cx="0" cy="0"/>
          <a:chOff x="0" y="0"/>
          <a:chExt cx="0" cy="0"/>
        </a:xfrm>
      </p:grpSpPr>
    </p:spTree>
  </p:cSld>
  <p:clrMapOvr>
    <a:masterClrMapping/>
  </p:clrMapOvr>
  <p:transition>
    <p:wedge/>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 Target="../slides/slid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theme" Target="../theme/theme2.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2.pn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2.pn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rId7" action="ppaction://hlinksldjump" tooltip="返回目录"/>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第四课　建设法治中国</a:t>
            </a:r>
          </a:p>
        </p:txBody>
      </p:sp>
      <p:pic>
        <p:nvPicPr>
          <p:cNvPr id="2" name="图片 1">
            <a:hlinkClick r:id="" action="ppaction://hlinkshowjump?jump=previousslide"/>
          </p:cNvPr>
          <p:cNvPicPr>
            <a:picLocks noChangeAspect="1"/>
          </p:cNvPicPr>
          <p:nvPr userDrawn="1"/>
        </p:nvPicPr>
        <p:blipFill>
          <a:blip r:embed="rId8"/>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ransition>
    <p:wedge/>
    <p:sndAc>
      <p:stSnd>
        <p:snd r:embed="rId3" name="chimes.wav"/>
      </p:stSnd>
    </p:sndAc>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 action="ppaction://noaction"/>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第二课　创新驱动发展</a:t>
            </a:r>
          </a:p>
        </p:txBody>
      </p:sp>
      <p:pic>
        <p:nvPicPr>
          <p:cNvPr id="2" name="图片 1">
            <a:hlinkClick r:id="" action="ppaction://hlinkshowjump?jump=previousslide"/>
          </p:cNvPr>
          <p:cNvPicPr>
            <a:picLocks noChangeAspect="1"/>
          </p:cNvPicPr>
          <p:nvPr userDrawn="1"/>
        </p:nvPicPr>
        <p:blipFill>
          <a:blip r:embed="rId7"/>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46545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直接连接符 5"/>
          <p:cNvCxnSpPr/>
          <p:nvPr userDrawn="1"/>
        </p:nvCxnSpPr>
        <p:spPr>
          <a:xfrm>
            <a:off x="1173289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73710" y="1124585"/>
            <a:ext cx="11292205" cy="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 action="ppaction://noaction"/>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第三课　追求民主价值</a:t>
            </a:r>
          </a:p>
        </p:txBody>
      </p:sp>
      <p:pic>
        <p:nvPicPr>
          <p:cNvPr id="2" name="图片 1">
            <a:hlinkClick r:id="" action="ppaction://hlinkshowjump?jump=previousslide"/>
          </p:cNvPr>
          <p:cNvPicPr>
            <a:picLocks noChangeAspect="1"/>
          </p:cNvPicPr>
          <p:nvPr userDrawn="1"/>
        </p:nvPicPr>
        <p:blipFill>
          <a:blip r:embed="rId7"/>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46545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直接连接符 5"/>
          <p:cNvCxnSpPr/>
          <p:nvPr userDrawn="1"/>
        </p:nvCxnSpPr>
        <p:spPr>
          <a:xfrm>
            <a:off x="1173289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73710" y="1124585"/>
            <a:ext cx="11292205" cy="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17" name="矩形 16"/>
          <p:cNvSpPr/>
          <p:nvPr userDrawn="1"/>
        </p:nvSpPr>
        <p:spPr>
          <a:xfrm>
            <a:off x="173065" y="180941"/>
            <a:ext cx="11846188" cy="64964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0310" eaLnBrk="1" fontAlgn="auto" hangingPunct="1">
              <a:spcBef>
                <a:spcPts val="0"/>
              </a:spcBef>
              <a:spcAft>
                <a:spcPts val="0"/>
              </a:spcAft>
              <a:defRPr/>
            </a:pPr>
            <a:endParaRPr lang="zh-CN" altLang="en-US" sz="2400" b="0">
              <a:latin typeface="Times New Roman" panose="02020603050405020304" pitchFamily="18" charset="0"/>
            </a:endParaRPr>
          </a:p>
        </p:txBody>
      </p:sp>
      <p:sp>
        <p:nvSpPr>
          <p:cNvPr id="9" name="TextBox 22">
            <a:hlinkClick r:id="" action="ppaction://noaction"/>
          </p:cNvPr>
          <p:cNvSpPr txBox="1"/>
          <p:nvPr userDrawn="1"/>
        </p:nvSpPr>
        <p:spPr>
          <a:xfrm>
            <a:off x="10372124" y="299709"/>
            <a:ext cx="1513123" cy="429895"/>
          </a:xfrm>
          <a:prstGeom prst="rect">
            <a:avLst/>
          </a:prstGeom>
          <a:noFill/>
        </p:spPr>
        <p:txBody>
          <a:bodyPr>
            <a:spAutoFit/>
          </a:bodyPr>
          <a:lstStyle/>
          <a:p>
            <a:pPr defTabSz="1210310" eaLnBrk="1" fontAlgn="auto" hangingPunct="1">
              <a:spcBef>
                <a:spcPts val="0"/>
              </a:spcBef>
              <a:spcAft>
                <a:spcPts val="0"/>
              </a:spcAft>
              <a:defRPr/>
            </a:pPr>
            <a:r>
              <a:rPr lang="zh-CN" altLang="en-US" sz="2200" spc="300" dirty="0">
                <a:solidFill>
                  <a:srgbClr val="0096DF"/>
                </a:solidFill>
                <a:latin typeface="微软雅黑" panose="020B0503020204020204" pitchFamily="34" charset="-122"/>
                <a:ea typeface="微软雅黑" panose="020B0503020204020204" pitchFamily="34" charset="-122"/>
              </a:rPr>
              <a:t>返回目录</a:t>
            </a:r>
          </a:p>
        </p:txBody>
      </p:sp>
      <p:sp>
        <p:nvSpPr>
          <p:cNvPr id="14" name="文本框 3"/>
          <p:cNvSpPr txBox="1">
            <a:spLocks noChangeArrowheads="1"/>
          </p:cNvSpPr>
          <p:nvPr userDrawn="1"/>
        </p:nvSpPr>
        <p:spPr bwMode="auto">
          <a:xfrm>
            <a:off x="348615" y="299720"/>
            <a:ext cx="594423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l" defTabSz="1209675" rtl="0" eaLnBrk="0" fontAlgn="base" hangingPunct="0">
              <a:spcBef>
                <a:spcPct val="0"/>
              </a:spcBef>
              <a:spcAft>
                <a:spcPct val="0"/>
              </a:spcAft>
            </a:pPr>
            <a:r>
              <a:rPr b="1" kern="1200" dirty="0">
                <a:solidFill>
                  <a:srgbClr val="0096DF"/>
                </a:solidFill>
                <a:latin typeface="Arial" panose="020B0604020202020204" pitchFamily="34" charset="0"/>
                <a:ea typeface="微软雅黑" panose="020B0503020204020204" pitchFamily="34" charset="-122"/>
                <a:cs typeface="+mn-cs"/>
                <a:sym typeface="+mn-ea"/>
              </a:rPr>
              <a:t>第四课　建设法治中国</a:t>
            </a:r>
          </a:p>
        </p:txBody>
      </p:sp>
      <p:pic>
        <p:nvPicPr>
          <p:cNvPr id="2" name="图片 1">
            <a:hlinkClick r:id="" action="ppaction://hlinkshowjump?jump=previousslide"/>
          </p:cNvPr>
          <p:cNvPicPr>
            <a:picLocks noChangeAspect="1"/>
          </p:cNvPicPr>
          <p:nvPr userDrawn="1"/>
        </p:nvPicPr>
        <p:blipFill>
          <a:blip r:embed="rId7"/>
          <a:stretch>
            <a:fillRect/>
          </a:stretch>
        </p:blipFill>
        <p:spPr>
          <a:xfrm>
            <a:off x="10022433" y="375562"/>
            <a:ext cx="350004" cy="279468"/>
          </a:xfrm>
          <a:prstGeom prst="rect">
            <a:avLst/>
          </a:prstGeom>
        </p:spPr>
      </p:pic>
      <p:cxnSp>
        <p:nvCxnSpPr>
          <p:cNvPr id="4" name="直接连接符 3"/>
          <p:cNvCxnSpPr/>
          <p:nvPr userDrawn="1"/>
        </p:nvCxnSpPr>
        <p:spPr>
          <a:xfrm flipV="1">
            <a:off x="211455" y="744220"/>
            <a:ext cx="11788140" cy="10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46545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直接连接符 5"/>
          <p:cNvCxnSpPr/>
          <p:nvPr userDrawn="1"/>
        </p:nvCxnSpPr>
        <p:spPr>
          <a:xfrm>
            <a:off x="11732895" y="802005"/>
            <a:ext cx="16510" cy="5666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73710" y="1124585"/>
            <a:ext cx="11292205" cy="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Lst>
  <p:transition>
    <p:wedge/>
    <p:sndAc>
      <p:stSnd>
        <p:snd r:embed="rId5" name="chimes.wav"/>
      </p:stSnd>
    </p:sndAc>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2"/>
          <p:cNvSpPr txBox="1">
            <a:spLocks noChangeArrowheads="1"/>
          </p:cNvSpPr>
          <p:nvPr/>
        </p:nvSpPr>
        <p:spPr bwMode="auto">
          <a:xfrm>
            <a:off x="266065" y="1350010"/>
            <a:ext cx="11682730" cy="205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5000" b="1" dirty="0">
                <a:solidFill>
                  <a:schemeClr val="tx1"/>
                </a:solidFill>
                <a:latin typeface="+mn-ea"/>
                <a:ea typeface="+mn-ea"/>
                <a:sym typeface="+mn-ea"/>
              </a:rPr>
              <a:t>第</a:t>
            </a:r>
            <a:r>
              <a:rPr lang="zh-CN" sz="5000" b="1" dirty="0">
                <a:solidFill>
                  <a:schemeClr val="tx1"/>
                </a:solidFill>
                <a:latin typeface="+mn-ea"/>
                <a:ea typeface="+mn-ea"/>
                <a:sym typeface="+mn-ea"/>
              </a:rPr>
              <a:t>二</a:t>
            </a:r>
            <a:r>
              <a:rPr sz="5000" b="1" dirty="0">
                <a:solidFill>
                  <a:schemeClr val="tx1"/>
                </a:solidFill>
                <a:latin typeface="+mn-ea"/>
                <a:ea typeface="+mn-ea"/>
                <a:sym typeface="+mn-ea"/>
              </a:rPr>
              <a:t>单元　民主与法治</a:t>
            </a:r>
          </a:p>
          <a:p>
            <a:pPr algn="ctr" fontAlgn="auto">
              <a:lnSpc>
                <a:spcPct val="150000"/>
              </a:lnSpc>
            </a:pPr>
            <a:r>
              <a:rPr lang="zh-CN" altLang="en-US" sz="3500" b="1" dirty="0">
                <a:solidFill>
                  <a:schemeClr val="tx1"/>
                </a:solidFill>
                <a:latin typeface="+mn-ea"/>
                <a:ea typeface="+mn-ea"/>
                <a:sym typeface="+mn-ea"/>
              </a:rPr>
              <a:t>（九年级上册第二单元）</a:t>
            </a:r>
          </a:p>
        </p:txBody>
      </p:sp>
      <p:sp>
        <p:nvSpPr>
          <p:cNvPr id="52" name="文本框 22"/>
          <p:cNvSpPr txBox="1">
            <a:spLocks noChangeArrowheads="1"/>
          </p:cNvSpPr>
          <p:nvPr/>
        </p:nvSpPr>
        <p:spPr bwMode="auto">
          <a:xfrm>
            <a:off x="263525" y="3384550"/>
            <a:ext cx="11682730"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4000" b="1" dirty="0">
                <a:solidFill>
                  <a:schemeClr val="tx1"/>
                </a:solidFill>
                <a:latin typeface="+mn-ea"/>
                <a:ea typeface="+mn-ea"/>
                <a:sym typeface="+mn-ea"/>
              </a:rPr>
              <a:t>第四课　建设法治中国</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blinds(horizontal)">
                                      <p:cBhvr>
                                        <p:cTn id="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55295" y="1988820"/>
            <a:ext cx="11294110" cy="2912745"/>
          </a:xfrm>
          <a:prstGeom prst="rect">
            <a:avLst/>
          </a:prstGeom>
          <a:noFill/>
          <a:ln w="9525">
            <a:noFill/>
          </a:ln>
        </p:spPr>
        <p:txBody>
          <a:bodyPr wrap="square">
            <a:spAutoFit/>
          </a:bodyPr>
          <a:lstStyle/>
          <a:p>
            <a:pPr indent="0" fontAlgn="auto">
              <a:lnSpc>
                <a:spcPts val="44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ts val="4400"/>
              </a:lnSpc>
            </a:pPr>
            <a:r>
              <a:rPr sz="3200" b="0">
                <a:latin typeface="Times New Roman" panose="02020603050405020304" pitchFamily="18" charset="0"/>
                <a:ea typeface="宋体" panose="02010600030101010101" pitchFamily="2" charset="-122"/>
                <a:cs typeface="Times New Roman" panose="02020603050405020304" pitchFamily="18" charset="0"/>
              </a:rPr>
              <a:t>1. 2021年“八五”普法规划颁布，强调以使法治成为社会共识和基本准则为目标，以持续提升公民的法治素养为重点。这要求公民</a:t>
            </a:r>
            <a:r>
              <a:rPr lang="en-US" sz="3200" b="0">
                <a:latin typeface="Times New Roman" panose="02020603050405020304" pitchFamily="18" charset="0"/>
                <a:ea typeface="宋体" panose="02010600030101010101" pitchFamily="2" charset="-122"/>
                <a:cs typeface="Times New Roman" panose="02020603050405020304" pitchFamily="18" charset="0"/>
              </a:rPr>
              <a:t>(           )</a:t>
            </a:r>
            <a:endParaRPr sz="32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ts val="4400"/>
              </a:lnSpc>
            </a:pPr>
            <a:r>
              <a:rPr sz="3200" b="0">
                <a:latin typeface="Times New Roman" panose="02020603050405020304" pitchFamily="18" charset="0"/>
                <a:ea typeface="宋体" panose="02010600030101010101" pitchFamily="2" charset="-122"/>
                <a:cs typeface="Times New Roman" panose="02020603050405020304" pitchFamily="18" charset="0"/>
              </a:rPr>
              <a:t>A. 科学立法</a:t>
            </a:r>
            <a:r>
              <a:rPr lang="en-US" sz="3200" b="0">
                <a:latin typeface="Times New Roman" panose="02020603050405020304" pitchFamily="18" charset="0"/>
                <a:ea typeface="宋体" panose="02010600030101010101" pitchFamily="2" charset="-122"/>
                <a:cs typeface="Times New Roman" panose="02020603050405020304" pitchFamily="18" charset="0"/>
              </a:rPr>
              <a:t>	</a:t>
            </a:r>
            <a:r>
              <a:rPr sz="3200" b="0">
                <a:latin typeface="Times New Roman" panose="02020603050405020304" pitchFamily="18" charset="0"/>
                <a:ea typeface="宋体" panose="02010600030101010101" pitchFamily="2" charset="-122"/>
                <a:cs typeface="Times New Roman" panose="02020603050405020304" pitchFamily="18" charset="0"/>
              </a:rPr>
              <a:t>B. 民主立法</a:t>
            </a:r>
            <a:r>
              <a:rPr lang="en-US" sz="3200" b="0">
                <a:latin typeface="Times New Roman" panose="02020603050405020304" pitchFamily="18" charset="0"/>
                <a:ea typeface="宋体" panose="02010600030101010101" pitchFamily="2" charset="-122"/>
                <a:cs typeface="Times New Roman" panose="02020603050405020304" pitchFamily="18" charset="0"/>
              </a:rPr>
              <a:t>	</a:t>
            </a:r>
            <a:r>
              <a:rPr sz="3200" b="0">
                <a:latin typeface="Times New Roman" panose="02020603050405020304" pitchFamily="18" charset="0"/>
                <a:ea typeface="宋体" panose="02010600030101010101" pitchFamily="2" charset="-122"/>
                <a:cs typeface="Times New Roman" panose="02020603050405020304" pitchFamily="18" charset="0"/>
              </a:rPr>
              <a:t>C. 公正司法</a:t>
            </a:r>
            <a:r>
              <a:rPr lang="en-US" sz="3200" b="0">
                <a:latin typeface="Times New Roman" panose="02020603050405020304" pitchFamily="18" charset="0"/>
                <a:ea typeface="宋体" panose="02010600030101010101" pitchFamily="2" charset="-122"/>
                <a:cs typeface="Times New Roman" panose="02020603050405020304" pitchFamily="18" charset="0"/>
              </a:rPr>
              <a:t>	</a:t>
            </a:r>
            <a:r>
              <a:rPr sz="3200" b="0">
                <a:latin typeface="Times New Roman" panose="02020603050405020304" pitchFamily="18" charset="0"/>
                <a:ea typeface="宋体" panose="02010600030101010101" pitchFamily="2" charset="-122"/>
                <a:cs typeface="Times New Roman" panose="02020603050405020304" pitchFamily="18" charset="0"/>
              </a:rPr>
              <a:t>D. 尊法守法</a:t>
            </a:r>
          </a:p>
        </p:txBody>
      </p:sp>
      <p:sp>
        <p:nvSpPr>
          <p:cNvPr id="3" name="文本框 22"/>
          <p:cNvSpPr txBox="1">
            <a:spLocks noChangeArrowheads="1"/>
          </p:cNvSpPr>
          <p:nvPr/>
        </p:nvSpPr>
        <p:spPr bwMode="auto">
          <a:xfrm>
            <a:off x="262890" y="1050290"/>
            <a:ext cx="11682730"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chemeClr val="tx1"/>
                </a:solidFill>
                <a:latin typeface="+mn-ea"/>
                <a:ea typeface="+mn-ea"/>
                <a:sym typeface="+mn-ea"/>
              </a:rPr>
              <a:t>第一课时　夯实法治基础</a:t>
            </a:r>
          </a:p>
        </p:txBody>
      </p:sp>
      <p:sp>
        <p:nvSpPr>
          <p:cNvPr id="2" name="文本框 1"/>
          <p:cNvSpPr txBox="1"/>
          <p:nvPr/>
        </p:nvSpPr>
        <p:spPr>
          <a:xfrm>
            <a:off x="1826895" y="3680460"/>
            <a:ext cx="492125" cy="583565"/>
          </a:xfrm>
          <a:prstGeom prst="rect">
            <a:avLst/>
          </a:prstGeom>
          <a:noFill/>
        </p:spPr>
        <p:txBody>
          <a:bodyPr wrap="square" rtlCol="0" anchor="t">
            <a:spAutoFit/>
          </a:bodyPr>
          <a:lstStyle/>
          <a:p>
            <a:r>
              <a:rPr lang="en-US" sz="3200" b="1">
                <a:solidFill>
                  <a:srgbClr val="FF0000"/>
                </a:solidFill>
                <a:sym typeface="+mn-ea"/>
              </a:rPr>
              <a:t>D</a:t>
            </a:r>
          </a:p>
        </p:txBody>
      </p:sp>
      <p:sp>
        <p:nvSpPr>
          <p:cNvPr id="4" name="文本框 3"/>
          <p:cNvSpPr txBox="1"/>
          <p:nvPr/>
        </p:nvSpPr>
        <p:spPr>
          <a:xfrm>
            <a:off x="487680" y="4860290"/>
            <a:ext cx="11250295" cy="186309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【解题分析】根据题干，“八五”普法规划强调，使法治成为社会共识和基本准则，提升公民的法治素养，这要求公民要尊法守法。 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102360"/>
            <a:ext cx="11266805" cy="5702935"/>
          </a:xfrm>
          <a:prstGeom prst="rect">
            <a:avLst/>
          </a:prstGeom>
          <a:noFill/>
          <a:ln w="9525">
            <a:noFill/>
          </a:ln>
        </p:spPr>
        <p:txBody>
          <a:bodyPr wrap="square">
            <a:spAutoFit/>
          </a:bodyPr>
          <a:lstStyle/>
          <a:p>
            <a:pPr indent="0" fontAlgn="auto">
              <a:lnSpc>
                <a:spcPct val="130000"/>
              </a:lnSpc>
            </a:pPr>
            <a:r>
              <a:rPr sz="3200" b="0"/>
              <a:t>2. 2022年3月8日上午，最高人民法院院长周强向十三届全国人大五次会议作最高人民法院工作报告时提到：审结危害食品药品安全犯罪案件6 002件；审结高空抛物、偷盗窨井盖等犯罪案件296件；严惩电信网络诈骗犯罪，审结相关案件7.9万件，共14.9万人；坚持罪刑法定、疑罪从无、证据裁判，依法宣告511名公诉案件被告人和383名自诉案件被告人无罪，确保无罪的人不受刑事追究，还无罪的人清白……以下说法正确的是</a:t>
            </a:r>
            <a:r>
              <a:rPr lang="en-US" sz="3200" b="0"/>
              <a:t>(          ) </a:t>
            </a:r>
            <a:r>
              <a:rPr sz="3200" b="0"/>
              <a:t> </a:t>
            </a:r>
          </a:p>
          <a:p>
            <a:pPr indent="0" fontAlgn="auto">
              <a:lnSpc>
                <a:spcPct val="100000"/>
              </a:lnSpc>
            </a:pPr>
            <a:endParaRPr sz="3200" b="0"/>
          </a:p>
        </p:txBody>
      </p:sp>
      <p:sp>
        <p:nvSpPr>
          <p:cNvPr id="2" name="文本框 1"/>
          <p:cNvSpPr txBox="1"/>
          <p:nvPr/>
        </p:nvSpPr>
        <p:spPr>
          <a:xfrm>
            <a:off x="933450" y="5676265"/>
            <a:ext cx="454025" cy="583565"/>
          </a:xfrm>
          <a:prstGeom prst="rect">
            <a:avLst/>
          </a:prstGeom>
          <a:noFill/>
        </p:spPr>
        <p:txBody>
          <a:bodyPr wrap="none" rtlCol="0" anchor="t">
            <a:spAutoFit/>
          </a:bodyPr>
          <a:lstStyle/>
          <a:p>
            <a:r>
              <a:rPr lang="en-US" sz="3200" b="1">
                <a:solidFill>
                  <a:srgbClr val="FF0000"/>
                </a:solidFill>
                <a:sym typeface="+mn-ea"/>
              </a:rPr>
              <a:t>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102360"/>
            <a:ext cx="11269345" cy="3538220"/>
          </a:xfrm>
          <a:prstGeom prst="rect">
            <a:avLst/>
          </a:prstGeom>
          <a:noFill/>
          <a:ln w="9525">
            <a:noFill/>
          </a:ln>
        </p:spPr>
        <p:txBody>
          <a:bodyPr wrap="square">
            <a:spAutoFit/>
          </a:bodyPr>
          <a:lstStyle/>
          <a:p>
            <a:pPr indent="0" fontAlgn="auto">
              <a:lnSpc>
                <a:spcPct val="100000"/>
              </a:lnSpc>
            </a:pPr>
            <a:r>
              <a:rPr sz="3200">
                <a:sym typeface="+mn-ea"/>
              </a:rPr>
              <a:t>①体现了公正司法的民生情怀，表明我国法律尊重和保障人权</a:t>
            </a:r>
            <a:endParaRPr sz="3200" b="0"/>
          </a:p>
          <a:p>
            <a:pPr indent="0" fontAlgn="auto">
              <a:lnSpc>
                <a:spcPct val="100000"/>
              </a:lnSpc>
            </a:pPr>
            <a:r>
              <a:rPr sz="3200">
                <a:sym typeface="+mn-ea"/>
              </a:rPr>
              <a:t>②法律通过制裁违法犯罪，惩恶扬善，伸张正义，维护公民的合法权益</a:t>
            </a:r>
            <a:endParaRPr sz="3200" b="0"/>
          </a:p>
          <a:p>
            <a:pPr indent="0" fontAlgn="auto">
              <a:lnSpc>
                <a:spcPct val="100000"/>
              </a:lnSpc>
            </a:pPr>
            <a:r>
              <a:rPr sz="3200">
                <a:sym typeface="+mn-ea"/>
              </a:rPr>
              <a:t>③形成正义价值取向，正义的实现取决于司法机关人员的能力素质</a:t>
            </a:r>
            <a:endParaRPr sz="3200" b="0"/>
          </a:p>
          <a:p>
            <a:pPr indent="0" fontAlgn="auto">
              <a:lnSpc>
                <a:spcPct val="100000"/>
              </a:lnSpc>
            </a:pPr>
            <a:r>
              <a:rPr sz="3200">
                <a:sym typeface="+mn-ea"/>
              </a:rPr>
              <a:t>④法治要求实行善治，司法机关公正司法，促进社会公平正义</a:t>
            </a:r>
            <a:endParaRPr sz="3200" b="0"/>
          </a:p>
          <a:p>
            <a:pPr indent="0" fontAlgn="auto">
              <a:lnSpc>
                <a:spcPct val="100000"/>
              </a:lnSpc>
            </a:pPr>
            <a:r>
              <a:rPr sz="3200">
                <a:sym typeface="+mn-ea"/>
              </a:rPr>
              <a:t>A. ①②③   </a:t>
            </a:r>
            <a:r>
              <a:rPr lang="en-US" sz="3200">
                <a:sym typeface="+mn-ea"/>
              </a:rPr>
              <a:t>	</a:t>
            </a:r>
            <a:r>
              <a:rPr sz="3200">
                <a:sym typeface="+mn-ea"/>
              </a:rPr>
              <a:t>B. ①②④　 </a:t>
            </a:r>
            <a:r>
              <a:rPr lang="en-US" sz="3200">
                <a:sym typeface="+mn-ea"/>
              </a:rPr>
              <a:t>	</a:t>
            </a:r>
            <a:r>
              <a:rPr sz="3200">
                <a:sym typeface="+mn-ea"/>
              </a:rPr>
              <a:t> C. ①③④ 　  D.②③④</a:t>
            </a:r>
            <a:endParaRPr sz="3200" b="0"/>
          </a:p>
        </p:txBody>
      </p:sp>
      <p:sp>
        <p:nvSpPr>
          <p:cNvPr id="3" name="文本框 2"/>
          <p:cNvSpPr txBox="1"/>
          <p:nvPr/>
        </p:nvSpPr>
        <p:spPr>
          <a:xfrm>
            <a:off x="487680" y="4860290"/>
            <a:ext cx="11250295" cy="12725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【解题分析】正义的实现不是取决于司法机关人员的能力素质，③说法错误，应排除，所以本题选择B。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3235" y="1130300"/>
            <a:ext cx="11276330" cy="4030980"/>
          </a:xfrm>
          <a:prstGeom prst="rect">
            <a:avLst/>
          </a:prstGeom>
          <a:noFill/>
          <a:ln w="9525">
            <a:noFill/>
          </a:ln>
        </p:spPr>
        <p:txBody>
          <a:bodyPr wrap="square">
            <a:spAutoFit/>
          </a:bodyPr>
          <a:lstStyle/>
          <a:p>
            <a:pPr indent="0" fontAlgn="auto">
              <a:lnSpc>
                <a:spcPct val="100000"/>
              </a:lnSpc>
            </a:pPr>
            <a:r>
              <a:rPr sz="3200" b="0"/>
              <a:t>3. 全面推进依法治国总目标是建设中国特色社会主义法治体系，建设社会主义法治国家。建设法治国家，要做到</a:t>
            </a:r>
            <a:r>
              <a:rPr lang="en-US" sz="3200" b="0"/>
              <a:t>(          )</a:t>
            </a:r>
            <a:endParaRPr sz="3200" b="0"/>
          </a:p>
          <a:p>
            <a:pPr indent="0" fontAlgn="auto">
              <a:lnSpc>
                <a:spcPct val="100000"/>
              </a:lnSpc>
            </a:pPr>
            <a:r>
              <a:rPr sz="3200" b="0"/>
              <a:t>①公民要坚持权利与义务相统一，既要有权利意识，依法行使权利，又要自觉履行法定义务</a:t>
            </a:r>
          </a:p>
          <a:p>
            <a:pPr indent="0" fontAlgn="auto">
              <a:lnSpc>
                <a:spcPct val="100000"/>
              </a:lnSpc>
            </a:pPr>
            <a:r>
              <a:rPr sz="3200" b="0"/>
              <a:t>②党要科学立法，使每一项立法都得到人民的普遍拥护</a:t>
            </a:r>
          </a:p>
          <a:p>
            <a:pPr indent="0" fontAlgn="auto">
              <a:lnSpc>
                <a:spcPct val="100000"/>
              </a:lnSpc>
            </a:pPr>
            <a:r>
              <a:rPr sz="3200" b="0"/>
              <a:t>③司法机关要公正司法，使每一个司法案件都体现公平正义</a:t>
            </a:r>
          </a:p>
          <a:p>
            <a:pPr indent="0" fontAlgn="auto">
              <a:lnSpc>
                <a:spcPct val="100000"/>
              </a:lnSpc>
            </a:pPr>
            <a:r>
              <a:rPr sz="3200" b="0"/>
              <a:t>④政府要依法执政，使每一部法律得到严格执行</a:t>
            </a:r>
          </a:p>
          <a:p>
            <a:pPr indent="0" fontAlgn="auto">
              <a:lnSpc>
                <a:spcPct val="100000"/>
              </a:lnSpc>
            </a:pPr>
            <a:r>
              <a:rPr sz="3200" b="0"/>
              <a:t>A. ①②  </a:t>
            </a:r>
            <a:r>
              <a:rPr lang="en-US" sz="3200" b="0"/>
              <a:t>		</a:t>
            </a:r>
            <a:r>
              <a:rPr sz="3200" b="0"/>
              <a:t>B. ①③　　　   C. ②④　　　   D. ③④</a:t>
            </a:r>
          </a:p>
        </p:txBody>
      </p:sp>
      <p:sp>
        <p:nvSpPr>
          <p:cNvPr id="2" name="文本框 1"/>
          <p:cNvSpPr txBox="1"/>
          <p:nvPr/>
        </p:nvSpPr>
        <p:spPr>
          <a:xfrm>
            <a:off x="9568180" y="1586865"/>
            <a:ext cx="454025"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B</a:t>
            </a:r>
          </a:p>
        </p:txBody>
      </p:sp>
      <p:sp>
        <p:nvSpPr>
          <p:cNvPr id="3" name="文本框 2"/>
          <p:cNvSpPr txBox="1"/>
          <p:nvPr/>
        </p:nvSpPr>
        <p:spPr>
          <a:xfrm>
            <a:off x="487680" y="5037455"/>
            <a:ext cx="11250295" cy="1714500"/>
          </a:xfrm>
          <a:prstGeom prst="rect">
            <a:avLst/>
          </a:prstGeom>
          <a:noFill/>
          <a:ln w="9525">
            <a:noFill/>
          </a:ln>
        </p:spPr>
        <p:txBody>
          <a:bodyPr wrap="square">
            <a:spAutoFit/>
          </a:bodyPr>
          <a:lstStyle/>
          <a:p>
            <a:pPr indent="0">
              <a:lnSpc>
                <a:spcPct val="11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【解题分析】根据所学，党没有立法权，②说法错误，应排除；政府是依法行政，中国共产党才依法执政，④说法错误，也应排除。所以本题选择B答案。</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9265" y="1099820"/>
            <a:ext cx="11295380" cy="4815840"/>
          </a:xfrm>
          <a:prstGeom prst="rect">
            <a:avLst/>
          </a:prstGeom>
          <a:noFill/>
          <a:ln w="9525">
            <a:noFill/>
          </a:ln>
        </p:spPr>
        <p:txBody>
          <a:bodyPr wrap="square">
            <a:spAutoFit/>
          </a:bodyPr>
          <a:lstStyle/>
          <a:p>
            <a:pPr indent="0" fontAlgn="auto">
              <a:lnSpc>
                <a:spcPct val="120000"/>
              </a:lnSpc>
            </a:pPr>
            <a:r>
              <a:rPr sz="3200">
                <a:sym typeface="+mn-ea"/>
              </a:rPr>
              <a:t>4. 当经济发展向“互联网＋”时代迈进时，“＋”后面就少不了法治。如果说，互联网技术与平台提供了“风口”，那么必须让法治成为“翅膀”，为经济发展助力。让法治为经济发展助力，是因为</a:t>
            </a:r>
            <a:r>
              <a:rPr lang="en-US" sz="3200">
                <a:sym typeface="+mn-ea"/>
              </a:rPr>
              <a:t>(         )</a:t>
            </a:r>
            <a:endParaRPr sz="3200">
              <a:sym typeface="+mn-ea"/>
            </a:endParaRPr>
          </a:p>
          <a:p>
            <a:pPr indent="0" fontAlgn="auto">
              <a:lnSpc>
                <a:spcPct val="120000"/>
              </a:lnSpc>
            </a:pPr>
            <a:r>
              <a:rPr sz="3200">
                <a:sym typeface="+mn-ea"/>
              </a:rPr>
              <a:t>A. 网络生活也离不开法律</a:t>
            </a:r>
          </a:p>
          <a:p>
            <a:pPr indent="0" fontAlgn="auto">
              <a:lnSpc>
                <a:spcPct val="120000"/>
              </a:lnSpc>
            </a:pPr>
            <a:r>
              <a:rPr sz="3200">
                <a:sym typeface="+mn-ea"/>
              </a:rPr>
              <a:t>B. 我国推进全面依法治国，实现良法善治 </a:t>
            </a:r>
          </a:p>
          <a:p>
            <a:pPr indent="0" fontAlgn="auto">
              <a:lnSpc>
                <a:spcPct val="120000"/>
              </a:lnSpc>
            </a:pPr>
            <a:r>
              <a:rPr sz="3200">
                <a:sym typeface="+mn-ea"/>
              </a:rPr>
              <a:t>C. 有了规则就能保障社会的安定有序</a:t>
            </a:r>
          </a:p>
          <a:p>
            <a:pPr indent="0" fontAlgn="auto">
              <a:lnSpc>
                <a:spcPct val="120000"/>
              </a:lnSpc>
            </a:pPr>
            <a:r>
              <a:rPr sz="3200">
                <a:sym typeface="+mn-ea"/>
              </a:rPr>
              <a:t>D. 法治是发展市场经济的基本保障</a:t>
            </a:r>
          </a:p>
        </p:txBody>
      </p:sp>
      <p:sp>
        <p:nvSpPr>
          <p:cNvPr id="2" name="文本框 1"/>
          <p:cNvSpPr txBox="1"/>
          <p:nvPr/>
        </p:nvSpPr>
        <p:spPr>
          <a:xfrm>
            <a:off x="1715135" y="2963545"/>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916430"/>
            <a:ext cx="11250295" cy="265112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法治是现代政治文明的核心，是发展市场经济、实现强国富民的基本保障，是解决社会矛盾、维护社会稳定、实现社会正义的有效方式，是实现中华民族伟大复兴的必然选择。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48310" y="1117600"/>
            <a:ext cx="11295380" cy="3476625"/>
          </a:xfrm>
          <a:prstGeom prst="rect">
            <a:avLst/>
          </a:prstGeom>
          <a:noFill/>
          <a:ln w="9525">
            <a:noFill/>
          </a:ln>
        </p:spPr>
        <p:txBody>
          <a:bodyPr wrap="square">
            <a:spAutoFit/>
          </a:bodyPr>
          <a:lstStyle/>
          <a:p>
            <a:pPr indent="0" fontAlgn="auto">
              <a:lnSpc>
                <a:spcPts val="4400"/>
              </a:lnSpc>
            </a:pPr>
            <a:r>
              <a:rPr sz="3200" b="0"/>
              <a:t>5. 我国发布的《青少年法治教育大纲》，把法治教育纳入国民教育体系，坚持法治教育从娃娃抓起。为此，我们中学生要</a:t>
            </a:r>
            <a:r>
              <a:rPr lang="en-US" sz="3200" b="0"/>
              <a:t>(          )</a:t>
            </a:r>
            <a:endParaRPr sz="3200" b="0"/>
          </a:p>
          <a:p>
            <a:pPr indent="0" fontAlgn="auto">
              <a:lnSpc>
                <a:spcPts val="4400"/>
              </a:lnSpc>
            </a:pPr>
            <a:r>
              <a:rPr sz="3200" b="0"/>
              <a:t>①学法尊法守法用法 　　　   ②举报违法犯罪行为</a:t>
            </a:r>
          </a:p>
          <a:p>
            <a:pPr indent="0" fontAlgn="auto">
              <a:lnSpc>
                <a:spcPts val="4400"/>
              </a:lnSpc>
            </a:pPr>
            <a:r>
              <a:rPr sz="3200" b="0"/>
              <a:t>③加强全社会法治宣传 　　   ④制定完善法律法规</a:t>
            </a:r>
          </a:p>
          <a:p>
            <a:pPr indent="0" fontAlgn="auto">
              <a:lnSpc>
                <a:spcPts val="4400"/>
              </a:lnSpc>
            </a:pPr>
            <a:r>
              <a:rPr sz="3200" b="0"/>
              <a:t>A. ①②　　　  B. ①③　　　  C. ②④　　　  D. ③④</a:t>
            </a:r>
          </a:p>
        </p:txBody>
      </p:sp>
      <p:sp>
        <p:nvSpPr>
          <p:cNvPr id="4" name="文本框 3"/>
          <p:cNvSpPr txBox="1"/>
          <p:nvPr/>
        </p:nvSpPr>
        <p:spPr>
          <a:xfrm>
            <a:off x="1036320" y="2333625"/>
            <a:ext cx="476250" cy="583565"/>
          </a:xfrm>
          <a:prstGeom prst="rect">
            <a:avLst/>
          </a:prstGeom>
          <a:noFill/>
        </p:spPr>
        <p:txBody>
          <a:bodyPr wrap="none" rtlCol="0" anchor="t">
            <a:spAutoFit/>
          </a:bodyPr>
          <a:lstStyle/>
          <a:p>
            <a:r>
              <a:rPr lang="en-US" sz="3200" b="1">
                <a:solidFill>
                  <a:srgbClr val="FF0000"/>
                </a:solidFill>
                <a:sym typeface="+mn-ea"/>
              </a:rPr>
              <a:t>A</a:t>
            </a:r>
          </a:p>
        </p:txBody>
      </p:sp>
      <p:sp>
        <p:nvSpPr>
          <p:cNvPr id="5" name="文本框 4"/>
          <p:cNvSpPr txBox="1"/>
          <p:nvPr/>
        </p:nvSpPr>
        <p:spPr>
          <a:xfrm>
            <a:off x="487680" y="4702175"/>
            <a:ext cx="11250295" cy="1568450"/>
          </a:xfrm>
          <a:prstGeom prst="rect">
            <a:avLst/>
          </a:prstGeom>
          <a:noFill/>
          <a:ln w="9525">
            <a:noFill/>
          </a:ln>
        </p:spPr>
        <p:txBody>
          <a:bodyPr wrap="square">
            <a:spAutoFit/>
          </a:bodyPr>
          <a:lstStyle/>
          <a:p>
            <a:pPr indent="0">
              <a:lnSpc>
                <a:spcPct val="10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【解题分析】根据所学，国家加强全社会法治宣传和立法机关制定完善法律法规，这些都不是中学生的做法，③④说法错误，应排除，所以本题选择A。</a:t>
            </a:r>
          </a:p>
        </p:txBody>
      </p:sp>
    </p:spTree>
  </p:cSld>
  <p:clrMapOvr>
    <a:masterClrMapping/>
  </p:clrMapOvr>
  <p:transition>
    <p:wedge/>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17600"/>
            <a:ext cx="11282045" cy="5169535"/>
          </a:xfrm>
          <a:prstGeom prst="rect">
            <a:avLst/>
          </a:prstGeom>
          <a:noFill/>
          <a:ln w="9525">
            <a:noFill/>
          </a:ln>
        </p:spPr>
        <p:txBody>
          <a:bodyPr wrap="square">
            <a:spAutoFit/>
          </a:bodyPr>
          <a:lstStyle/>
          <a:p>
            <a:pPr indent="0" fontAlgn="auto">
              <a:lnSpc>
                <a:spcPts val="4400"/>
              </a:lnSpc>
            </a:pPr>
            <a:r>
              <a:rPr sz="3200" b="0"/>
              <a:t>6. 抗击新冠肺炎疫情是对国家治理体系和治理能力的重大考验。面对考验，有一些地方和政府部门面对突如其来的疫情进退失措，出台的一些明显违法或不当的应急决策和管制措施引发社会争议。这说明建设法治政府必须</a:t>
            </a:r>
            <a:r>
              <a:rPr lang="en-US" sz="3200" b="0"/>
              <a:t>(           )</a:t>
            </a:r>
            <a:endParaRPr sz="3200" b="0"/>
          </a:p>
          <a:p>
            <a:pPr indent="0" fontAlgn="auto">
              <a:lnSpc>
                <a:spcPts val="4400"/>
              </a:lnSpc>
            </a:pPr>
            <a:r>
              <a:rPr sz="3200" b="0"/>
              <a:t>①依法行政，防范行政权力的滥用　　　　　   </a:t>
            </a:r>
          </a:p>
          <a:p>
            <a:pPr indent="0" fontAlgn="auto">
              <a:lnSpc>
                <a:spcPts val="4400"/>
              </a:lnSpc>
            </a:pPr>
            <a:r>
              <a:rPr sz="3200" b="0"/>
              <a:t>②使每一个司法案件都体现公平正义</a:t>
            </a:r>
          </a:p>
          <a:p>
            <a:pPr indent="0" fontAlgn="auto">
              <a:lnSpc>
                <a:spcPts val="4400"/>
              </a:lnSpc>
            </a:pPr>
            <a:r>
              <a:rPr sz="3200" b="0"/>
              <a:t>③使政府的各项权力在法治轨道上运行　　　   </a:t>
            </a:r>
          </a:p>
          <a:p>
            <a:pPr indent="0" fontAlgn="auto">
              <a:lnSpc>
                <a:spcPts val="4400"/>
              </a:lnSpc>
            </a:pPr>
            <a:r>
              <a:rPr sz="3200" b="0"/>
              <a:t>④全面推进政府科学立法、民主立法</a:t>
            </a:r>
          </a:p>
          <a:p>
            <a:pPr indent="0" fontAlgn="auto">
              <a:lnSpc>
                <a:spcPts val="4400"/>
              </a:lnSpc>
            </a:pPr>
            <a:r>
              <a:rPr sz="3200" b="0"/>
              <a:t>A. ①②   B. ①③　　　   C. ②④　　　　  D. ③④</a:t>
            </a:r>
          </a:p>
        </p:txBody>
      </p:sp>
      <p:sp>
        <p:nvSpPr>
          <p:cNvPr id="2" name="文本框 1"/>
          <p:cNvSpPr txBox="1"/>
          <p:nvPr/>
        </p:nvSpPr>
        <p:spPr>
          <a:xfrm>
            <a:off x="7268210" y="2914650"/>
            <a:ext cx="410845" cy="583565"/>
          </a:xfrm>
          <a:prstGeom prst="rect">
            <a:avLst/>
          </a:prstGeom>
          <a:noFill/>
        </p:spPr>
        <p:txBody>
          <a:bodyPr wrap="none" rtlCol="0" anchor="t">
            <a:spAutoFit/>
          </a:bodyPr>
          <a:lstStyle/>
          <a:p>
            <a:r>
              <a:rPr sz="3200" b="1">
                <a:solidFill>
                  <a:srgbClr val="FF0000"/>
                </a:solidFill>
                <a:sym typeface="+mn-ea"/>
              </a:rPr>
              <a:t>B</a:t>
            </a:r>
            <a:endParaRPr lang="zh-CN" altLang="en-US" sz="3200" b="1">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916430"/>
            <a:ext cx="11250295" cy="3290570"/>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建设法治政府，要依法行政，防范行政权力的滥用，使政府的各项权力在法治轨道上运行。①③说法正确。使每一个司法案件都体现公平正义是司法机关的职责，②说法错误；立法机关科学立法、民主立法，政府没有立法权，④说法错误；所以本题选择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08710"/>
            <a:ext cx="11267440" cy="5169535"/>
          </a:xfrm>
          <a:prstGeom prst="rect">
            <a:avLst/>
          </a:prstGeom>
          <a:noFill/>
          <a:ln w="9525">
            <a:noFill/>
          </a:ln>
        </p:spPr>
        <p:txBody>
          <a:bodyPr wrap="square">
            <a:spAutoFit/>
          </a:bodyPr>
          <a:lstStyle/>
          <a:p>
            <a:pPr indent="0" fontAlgn="auto">
              <a:lnSpc>
                <a:spcPts val="4400"/>
              </a:lnSpc>
            </a:pPr>
            <a:r>
              <a:rPr sz="3200" b="0"/>
              <a:t>7. 建设中国特色社会主义法治体系，坚持科学立法、民主立法，必须问法于民、立法为民，既要发挥人大代表在立法活动中的作用，又要拓宽公民有序参与立法的途径。这意味着良法应该</a:t>
            </a:r>
            <a:r>
              <a:rPr lang="en-US" sz="3200" b="0"/>
              <a:t>(           )</a:t>
            </a:r>
            <a:endParaRPr sz="3200" b="0"/>
          </a:p>
          <a:p>
            <a:pPr indent="0" fontAlgn="auto">
              <a:lnSpc>
                <a:spcPts val="4400"/>
              </a:lnSpc>
            </a:pPr>
            <a:r>
              <a:rPr sz="3200" b="0"/>
              <a:t>①反映每个人的意志和利益　　   </a:t>
            </a:r>
          </a:p>
          <a:p>
            <a:pPr indent="0" fontAlgn="auto">
              <a:lnSpc>
                <a:spcPts val="4400"/>
              </a:lnSpc>
            </a:pPr>
            <a:r>
              <a:rPr sz="3200" b="0"/>
              <a:t>②维护公民的所有权利</a:t>
            </a:r>
          </a:p>
          <a:p>
            <a:pPr indent="0" fontAlgn="auto">
              <a:lnSpc>
                <a:spcPts val="4400"/>
              </a:lnSpc>
            </a:pPr>
            <a:r>
              <a:rPr sz="3200" b="0"/>
              <a:t>③促进人与社会共同发展　　　   </a:t>
            </a:r>
          </a:p>
          <a:p>
            <a:pPr indent="0" fontAlgn="auto">
              <a:lnSpc>
                <a:spcPts val="4400"/>
              </a:lnSpc>
            </a:pPr>
            <a:r>
              <a:rPr sz="3200" b="0"/>
              <a:t>④反映社会的发展规律，符合公平正义要求</a:t>
            </a:r>
          </a:p>
          <a:p>
            <a:pPr indent="0" fontAlgn="auto">
              <a:lnSpc>
                <a:spcPts val="4400"/>
              </a:lnSpc>
            </a:pPr>
            <a:r>
              <a:rPr sz="3200" b="0"/>
              <a:t>A. ①②　　　  B. ①③　　　  C. ②④　　　  D. ③④</a:t>
            </a:r>
          </a:p>
        </p:txBody>
      </p:sp>
      <p:sp>
        <p:nvSpPr>
          <p:cNvPr id="2" name="文本框 1"/>
          <p:cNvSpPr txBox="1"/>
          <p:nvPr/>
        </p:nvSpPr>
        <p:spPr>
          <a:xfrm>
            <a:off x="1084580" y="2879725"/>
            <a:ext cx="476250" cy="583565"/>
          </a:xfrm>
          <a:prstGeom prst="rect">
            <a:avLst/>
          </a:prstGeom>
          <a:noFill/>
        </p:spPr>
        <p:txBody>
          <a:bodyPr wrap="none" rtlCol="0" anchor="t">
            <a:spAutoFit/>
          </a:bodyPr>
          <a:lstStyle/>
          <a:p>
            <a:r>
              <a:rPr lang="en-US" sz="3200" b="1">
                <a:solidFill>
                  <a:srgbClr val="FF0000"/>
                </a:solidFill>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916430"/>
            <a:ext cx="11123930" cy="3290570"/>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法治要求实行良法之治，良法反映最广大人民群众的意志和利益，①说法错误；良法应该维护公民的基本权利，②说法错误；促进人与社会的共同发展，反映社会的发展规律，符合公平正义要求，③④正确。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63320"/>
            <a:ext cx="11253470" cy="2651125"/>
          </a:xfrm>
          <a:prstGeom prst="rect">
            <a:avLst/>
          </a:prstGeom>
          <a:noFill/>
          <a:ln w="9525">
            <a:noFill/>
          </a:ln>
        </p:spPr>
        <p:txBody>
          <a:bodyPr wrap="square">
            <a:spAutoFit/>
          </a:bodyPr>
          <a:lstStyle/>
          <a:p>
            <a:pPr indent="0" fontAlgn="auto">
              <a:lnSpc>
                <a:spcPct val="130000"/>
              </a:lnSpc>
            </a:pPr>
            <a:r>
              <a:rPr sz="3200" b="0"/>
              <a:t>8. 法治兴则国兴，法治强则国强。这句话告诉我们要坚持的基本方略是</a:t>
            </a:r>
            <a:r>
              <a:rPr lang="zh-CN" sz="3200" b="0"/>
              <a:t>（</a:t>
            </a:r>
            <a:r>
              <a:rPr lang="en-US" altLang="zh-CN" sz="3200" b="0"/>
              <a:t>          </a:t>
            </a:r>
            <a:r>
              <a:rPr lang="zh-CN" sz="3200" b="0"/>
              <a:t>）</a:t>
            </a:r>
            <a:endParaRPr sz="3200" b="0"/>
          </a:p>
          <a:p>
            <a:pPr indent="0" fontAlgn="auto">
              <a:lnSpc>
                <a:spcPct val="130000"/>
              </a:lnSpc>
            </a:pPr>
            <a:r>
              <a:rPr sz="3200" b="0"/>
              <a:t>A. 一国两制 　　   </a:t>
            </a:r>
            <a:r>
              <a:rPr lang="en-US" sz="3200" b="0"/>
              <a:t>		</a:t>
            </a:r>
            <a:r>
              <a:rPr sz="3200" b="0"/>
              <a:t>B. 以德治国 　　   </a:t>
            </a:r>
          </a:p>
          <a:p>
            <a:pPr indent="0" fontAlgn="auto">
              <a:lnSpc>
                <a:spcPct val="130000"/>
              </a:lnSpc>
            </a:pPr>
            <a:r>
              <a:rPr sz="3200" b="0"/>
              <a:t>C. 依法治国 　　   </a:t>
            </a:r>
            <a:r>
              <a:rPr lang="en-US" sz="3200" b="0"/>
              <a:t>		</a:t>
            </a:r>
            <a:r>
              <a:rPr sz="3200" b="0"/>
              <a:t>D. 科教兴国</a:t>
            </a:r>
          </a:p>
        </p:txBody>
      </p:sp>
      <p:sp>
        <p:nvSpPr>
          <p:cNvPr id="3" name="文本框 2"/>
          <p:cNvSpPr txBox="1"/>
          <p:nvPr/>
        </p:nvSpPr>
        <p:spPr>
          <a:xfrm>
            <a:off x="2976245" y="1929765"/>
            <a:ext cx="476250" cy="583565"/>
          </a:xfrm>
          <a:prstGeom prst="rect">
            <a:avLst/>
          </a:prstGeom>
          <a:noFill/>
        </p:spPr>
        <p:txBody>
          <a:bodyPr wrap="none" rtlCol="0" anchor="t">
            <a:spAutoFit/>
          </a:bodyPr>
          <a:lstStyle/>
          <a:p>
            <a:r>
              <a:rPr lang="en-US" sz="3200" b="1">
                <a:solidFill>
                  <a:srgbClr val="FF0000"/>
                </a:solidFill>
                <a:sym typeface="+mn-ea"/>
              </a:rPr>
              <a:t>C</a:t>
            </a:r>
          </a:p>
        </p:txBody>
      </p:sp>
      <p:sp>
        <p:nvSpPr>
          <p:cNvPr id="2" name="文本框 1"/>
          <p:cNvSpPr txBox="1"/>
          <p:nvPr/>
        </p:nvSpPr>
        <p:spPr>
          <a:xfrm>
            <a:off x="487680" y="4059555"/>
            <a:ext cx="11123930" cy="137096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【解题分析】根据所学，依法治国是党领导人民治理国家的基本方略，C正确。所以本题选择C。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106805"/>
            <a:ext cx="11253470" cy="5408295"/>
          </a:xfrm>
          <a:prstGeom prst="rect">
            <a:avLst/>
          </a:prstGeom>
          <a:noFill/>
          <a:ln w="9525">
            <a:noFill/>
          </a:ln>
        </p:spPr>
        <p:txBody>
          <a:bodyPr wrap="square">
            <a:spAutoFit/>
          </a:bodyPr>
          <a:lstStyle/>
          <a:p>
            <a:pPr indent="0" fontAlgn="auto">
              <a:lnSpc>
                <a:spcPct val="90000"/>
              </a:lnSpc>
            </a:pPr>
            <a:r>
              <a:rPr sz="3200" b="0"/>
              <a:t>9. 《中华人民共和国家庭教育促进法》、《中国人民共和国法律援助法》、新修订的《中华人民共和国民事诉讼法》、《中华人民共和国工会法》、《中华人民共和国科学技术进步法》等多部法律法规于2022年1月1日开始实施。对此，下列说法正确的是</a:t>
            </a:r>
            <a:r>
              <a:rPr lang="en-US" sz="3200" b="0"/>
              <a:t>(             )</a:t>
            </a:r>
            <a:endParaRPr sz="3200" b="0"/>
          </a:p>
          <a:p>
            <a:pPr indent="0" fontAlgn="auto">
              <a:lnSpc>
                <a:spcPct val="90000"/>
              </a:lnSpc>
            </a:pPr>
            <a:r>
              <a:rPr sz="3200" b="0"/>
              <a:t>①我国全面推进依法治国，不断健全和完善法律体系</a:t>
            </a:r>
          </a:p>
          <a:p>
            <a:pPr indent="0" fontAlgn="auto">
              <a:lnSpc>
                <a:spcPct val="90000"/>
              </a:lnSpc>
            </a:pPr>
            <a:r>
              <a:rPr sz="3200" b="0"/>
              <a:t>②有效保障公民合法权益，有利于构建和谐社会</a:t>
            </a:r>
          </a:p>
          <a:p>
            <a:pPr indent="0" fontAlgn="auto">
              <a:lnSpc>
                <a:spcPct val="90000"/>
              </a:lnSpc>
            </a:pPr>
            <a:r>
              <a:rPr sz="3200" b="0"/>
              <a:t>③这些法律有利于促进未成年人健康成长，是保护未成年人的专门法律</a:t>
            </a:r>
          </a:p>
          <a:p>
            <a:pPr indent="0" fontAlgn="auto">
              <a:lnSpc>
                <a:spcPct val="90000"/>
              </a:lnSpc>
            </a:pPr>
            <a:r>
              <a:rPr sz="3200" b="0"/>
              <a:t>④有利于建设中国特色社会主义法治体系，建设社会主义法治国家</a:t>
            </a:r>
          </a:p>
          <a:p>
            <a:pPr indent="0" fontAlgn="auto">
              <a:lnSpc>
                <a:spcPct val="90000"/>
              </a:lnSpc>
            </a:pPr>
            <a:r>
              <a:rPr sz="3200" b="0"/>
              <a:t>A. ①②③</a:t>
            </a:r>
            <a:r>
              <a:rPr lang="en-US" sz="3200" b="0"/>
              <a:t>		</a:t>
            </a:r>
            <a:r>
              <a:rPr sz="3200" b="0"/>
              <a:t>B. ①②④　　　  C. ①③④　　　  D. ②③④</a:t>
            </a:r>
          </a:p>
        </p:txBody>
      </p:sp>
      <p:sp>
        <p:nvSpPr>
          <p:cNvPr id="3" name="文本框 2"/>
          <p:cNvSpPr txBox="1"/>
          <p:nvPr/>
        </p:nvSpPr>
        <p:spPr>
          <a:xfrm>
            <a:off x="2449195" y="2771775"/>
            <a:ext cx="454025" cy="583565"/>
          </a:xfrm>
          <a:prstGeom prst="rect">
            <a:avLst/>
          </a:prstGeom>
          <a:noFill/>
        </p:spPr>
        <p:txBody>
          <a:bodyPr wrap="none" rtlCol="0" anchor="t">
            <a:spAutoFit/>
          </a:bodyPr>
          <a:lstStyle/>
          <a:p>
            <a:r>
              <a:rPr lang="en-US" sz="3200" b="1">
                <a:solidFill>
                  <a:srgbClr val="FF0000"/>
                </a:solidFill>
                <a:sym typeface="+mn-ea"/>
              </a:rPr>
              <a:t>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916430"/>
            <a:ext cx="11282680" cy="3930650"/>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中华人民共和国民法典》等多部法律法规颁布实施，体现了全面推进依法治国，不断健全和完善法律体系，有效保障公民合法权益，促进构建和谐社会，有利于建设中国特色社会主义法治体系，建设社会主义法治国家，①②④说法正确，未成年人保护法和预防未成年人犯罪法是保护未成年人的专门法律，③说法错误，所以本题选择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18160" y="1089660"/>
            <a:ext cx="11253470" cy="3290570"/>
          </a:xfrm>
          <a:prstGeom prst="rect">
            <a:avLst/>
          </a:prstGeom>
          <a:noFill/>
          <a:ln w="9525">
            <a:noFill/>
          </a:ln>
        </p:spPr>
        <p:txBody>
          <a:bodyPr wrap="square">
            <a:spAutoFit/>
          </a:bodyPr>
          <a:lstStyle/>
          <a:p>
            <a:pPr indent="0" fontAlgn="auto">
              <a:lnSpc>
                <a:spcPct val="130000"/>
              </a:lnSpc>
            </a:pPr>
            <a:r>
              <a:rPr sz="3200" b="0"/>
              <a:t>10. “不是什么法都能治国，不是什么法都能治好国；越是强调法治，越是要提高立法质量。” 对此，下列理解正确的是</a:t>
            </a:r>
            <a:r>
              <a:rPr lang="en-US" sz="3200" b="0"/>
              <a:t>(           )</a:t>
            </a:r>
            <a:endParaRPr sz="3200" b="0"/>
          </a:p>
          <a:p>
            <a:pPr indent="0" fontAlgn="auto">
              <a:lnSpc>
                <a:spcPct val="130000"/>
              </a:lnSpc>
            </a:pPr>
            <a:r>
              <a:rPr sz="3200" b="0"/>
              <a:t>A. 法治要求实行善治　　　　   B. 有法律制度就是法治</a:t>
            </a:r>
          </a:p>
          <a:p>
            <a:pPr indent="0" fontAlgn="auto">
              <a:lnSpc>
                <a:spcPct val="130000"/>
              </a:lnSpc>
            </a:pPr>
            <a:r>
              <a:rPr sz="3200" b="0"/>
              <a:t>C. 法治意味着依法治理　　　   D. 法治要求实行良法之治</a:t>
            </a:r>
          </a:p>
        </p:txBody>
      </p:sp>
      <p:sp>
        <p:nvSpPr>
          <p:cNvPr id="2" name="文本框 1"/>
          <p:cNvSpPr txBox="1"/>
          <p:nvPr/>
        </p:nvSpPr>
        <p:spPr>
          <a:xfrm>
            <a:off x="1057910" y="2442845"/>
            <a:ext cx="476250" cy="583565"/>
          </a:xfrm>
          <a:prstGeom prst="rect">
            <a:avLst/>
          </a:prstGeom>
          <a:noFill/>
        </p:spPr>
        <p:txBody>
          <a:bodyPr wrap="none" rtlCol="0" anchor="t">
            <a:spAutoFit/>
          </a:bodyPr>
          <a:lstStyle/>
          <a:p>
            <a:r>
              <a:rPr lang="en-US" sz="3200" b="1">
                <a:solidFill>
                  <a:srgbClr val="FF0000"/>
                </a:solidFill>
                <a:sym typeface="+mn-ea"/>
              </a:rPr>
              <a:t>D</a:t>
            </a:r>
          </a:p>
        </p:txBody>
      </p:sp>
      <p:sp>
        <p:nvSpPr>
          <p:cNvPr id="3" name="文本框 2"/>
          <p:cNvSpPr txBox="1"/>
          <p:nvPr/>
        </p:nvSpPr>
        <p:spPr>
          <a:xfrm>
            <a:off x="434340" y="4476115"/>
            <a:ext cx="11034395" cy="1370965"/>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【解题分析】根据题干，实现法治要重视立法工作，法治要求良法之治，所以本题选择D。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55295" y="1101090"/>
            <a:ext cx="11282045" cy="6043930"/>
          </a:xfrm>
          <a:prstGeom prst="rect">
            <a:avLst/>
          </a:prstGeom>
          <a:noFill/>
          <a:ln w="9525">
            <a:noFill/>
          </a:ln>
        </p:spPr>
        <p:txBody>
          <a:bodyPr wrap="square">
            <a:spAutoFit/>
          </a:bodyPr>
          <a:lstStyle/>
          <a:p>
            <a:pPr indent="0" fontAlgn="auto">
              <a:lnSpc>
                <a:spcPct val="110000"/>
              </a:lnSpc>
            </a:pPr>
            <a:r>
              <a:rPr lang="zh-CN" sz="3200" b="0" dirty="0">
                <a:ea typeface="黑体" panose="02010609060101010101" charset="-122"/>
              </a:rPr>
              <a:t>二、非选择题</a:t>
            </a:r>
            <a:endParaRPr lang="en-US" sz="3200" b="0" dirty="0">
              <a:latin typeface="Times New Roman" panose="02020603050405020304" pitchFamily="18" charset="0"/>
              <a:ea typeface="宋体" panose="02010600030101010101" pitchFamily="2" charset="-122"/>
            </a:endParaRPr>
          </a:p>
          <a:p>
            <a:pPr indent="0" fontAlgn="auto">
              <a:lnSpc>
                <a:spcPct val="110000"/>
              </a:lnSpc>
            </a:pPr>
            <a:r>
              <a:rPr sz="3200" b="0" dirty="0"/>
              <a:t>11. </a:t>
            </a:r>
            <a:r>
              <a:rPr sz="3200" b="0" dirty="0" err="1"/>
              <a:t>阅读材料，回答问题</a:t>
            </a:r>
            <a:r>
              <a:rPr sz="3200" b="0" dirty="0"/>
              <a:t>。(10分)</a:t>
            </a:r>
          </a:p>
          <a:p>
            <a:pPr indent="0" fontAlgn="auto">
              <a:lnSpc>
                <a:spcPct val="110000"/>
              </a:lnSpc>
            </a:pPr>
            <a:r>
              <a:rPr lang="en-US" sz="3200" b="0" dirty="0"/>
              <a:t>	</a:t>
            </a:r>
            <a:r>
              <a:rPr sz="3200" b="0" dirty="0">
                <a:latin typeface="楷体" panose="02010609060101010101" charset="-122"/>
                <a:ea typeface="楷体" panose="02010609060101010101" charset="-122"/>
                <a:cs typeface="楷体" panose="02010609060101010101" charset="-122"/>
              </a:rPr>
              <a:t>法治是国家治理体系和治理能力的重要依托，也是公民安全的保障。党的十八大提出全面推进依法治国，法律的制定和修改更加注重回应民生关切。</a:t>
            </a:r>
          </a:p>
          <a:p>
            <a:pPr indent="0" fontAlgn="auto">
              <a:lnSpc>
                <a:spcPct val="110000"/>
              </a:lnSpc>
            </a:pPr>
            <a:r>
              <a:rPr lang="en-US" sz="3200" b="0" dirty="0">
                <a:latin typeface="楷体" panose="02010609060101010101" charset="-122"/>
                <a:ea typeface="楷体" panose="02010609060101010101" charset="-122"/>
                <a:cs typeface="楷体" panose="02010609060101010101" charset="-122"/>
              </a:rPr>
              <a:t>	</a:t>
            </a:r>
            <a:r>
              <a:rPr sz="3200" b="0" dirty="0">
                <a:latin typeface="楷体" panose="02010609060101010101" charset="-122"/>
                <a:ea typeface="楷体" panose="02010609060101010101" charset="-122"/>
                <a:cs typeface="楷体" panose="02010609060101010101" charset="-122"/>
              </a:rPr>
              <a:t>2019年10月26日，十三届全国人大常委会第十四次会议分组审议未成年人保护法修订草案，未成年人保护法修订草案对现行未成年人保护法坚持增改删并举，新增“网络保护”“政府保护”两章，条文也从72条增加到130条，强化了未成年人保护法作为未成年人保护领域综合性法律的定位。</a:t>
            </a:r>
          </a:p>
          <a:p>
            <a:pPr indent="0" fontAlgn="auto">
              <a:lnSpc>
                <a:spcPct val="110000"/>
              </a:lnSpc>
            </a:pPr>
            <a:r>
              <a:rPr lang="en-US" sz="3200" b="0" dirty="0">
                <a:latin typeface="楷体" panose="02010609060101010101" charset="-122"/>
                <a:ea typeface="楷体" panose="02010609060101010101" charset="-122"/>
                <a:cs typeface="楷体" panose="02010609060101010101" charset="-122"/>
              </a:rPr>
              <a:t>	</a:t>
            </a:r>
            <a:endParaRPr sz="3200" b="0" dirty="0">
              <a:latin typeface="楷体" panose="02010609060101010101" charset="-122"/>
              <a:ea typeface="楷体" panose="02010609060101010101" charset="-122"/>
              <a:cs typeface="楷体" panose="02010609060101010101" charset="-122"/>
            </a:endParaRPr>
          </a:p>
        </p:txBody>
      </p:sp>
    </p:spTree>
  </p:cSld>
  <p:clrMapOvr>
    <a:masterClrMapping/>
  </p:clrMapOvr>
  <p:transition>
    <p:wedge/>
    <p:sndAc>
      <p:stSnd>
        <p:snd r:embed="rId2" name="chimes.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5615" y="1174750"/>
            <a:ext cx="11253470" cy="5502910"/>
          </a:xfrm>
          <a:prstGeom prst="rect">
            <a:avLst/>
          </a:prstGeom>
          <a:noFill/>
          <a:ln w="9525">
            <a:noFill/>
          </a:ln>
        </p:spPr>
        <p:txBody>
          <a:bodyPr wrap="square">
            <a:spAutoFit/>
          </a:bodyPr>
          <a:lstStyle/>
          <a:p>
            <a:pPr indent="0" fontAlgn="auto">
              <a:lnSpc>
                <a:spcPct val="110000"/>
              </a:lnSpc>
            </a:pPr>
            <a:r>
              <a:rPr sz="3200">
                <a:latin typeface="楷体" panose="02010609060101010101" charset="-122"/>
                <a:ea typeface="楷体" panose="02010609060101010101" charset="-122"/>
                <a:cs typeface="楷体" panose="02010609060101010101" charset="-122"/>
                <a:sym typeface="+mn-ea"/>
              </a:rPr>
              <a:t>2021年1月1日施行的民法典，是我国民事立法的集大成之作，构建了完整的民事权利体现。民法典草案分为总则编、物权编、合同编、人格权编、婚姻家庭编、继承编、人格权编、婚姻家庭编、继承编、侵权责任编等，对人民群众的各方面民事权利起到规范和保护作用。</a:t>
            </a:r>
            <a:endParaRPr sz="3200" b="0">
              <a:latin typeface="楷体" panose="02010609060101010101" charset="-122"/>
              <a:ea typeface="楷体" panose="02010609060101010101" charset="-122"/>
              <a:cs typeface="楷体" panose="02010609060101010101" charset="-122"/>
            </a:endParaRPr>
          </a:p>
          <a:p>
            <a:pPr indent="0" fontAlgn="auto">
              <a:lnSpc>
                <a:spcPct val="110000"/>
              </a:lnSpc>
            </a:pPr>
            <a:r>
              <a:rPr lang="en-US" sz="3200">
                <a:latin typeface="楷体" panose="02010609060101010101" charset="-122"/>
                <a:ea typeface="楷体" panose="02010609060101010101" charset="-122"/>
                <a:cs typeface="楷体" panose="02010609060101010101" charset="-122"/>
                <a:sym typeface="+mn-ea"/>
              </a:rPr>
              <a:t>	</a:t>
            </a:r>
            <a:r>
              <a:rPr sz="3200">
                <a:latin typeface="楷体" panose="02010609060101010101" charset="-122"/>
                <a:ea typeface="楷体" panose="02010609060101010101" charset="-122"/>
                <a:cs typeface="楷体" panose="02010609060101010101" charset="-122"/>
                <a:sym typeface="+mn-ea"/>
              </a:rPr>
              <a:t>2021年11月1日个人信息保护法正式实施，与网络安全法、数据安全法一并构建起中国新时代信息安全法律保障体系。个人信息保护法坚持和贯彻以人民为中心的法治理念，牢牢把握保护人民群众个人信息权益的立法定位，聚焦个人信息保护领域的突出问题和人民群众的重大关切。个人信息保护</a:t>
            </a:r>
            <a:endParaRPr sz="3200" b="0">
              <a:latin typeface="楷体" panose="02010609060101010101" charset="-122"/>
              <a:ea typeface="楷体" panose="02010609060101010101" charset="-122"/>
              <a:cs typeface="楷体" panose="02010609060101010101" charset="-122"/>
            </a:endParaRPr>
          </a:p>
        </p:txBody>
      </p:sp>
    </p:spTree>
  </p:cSld>
  <p:clrMapOvr>
    <a:masterClrMapping/>
  </p:clrMapOvr>
  <p:transition>
    <p:wedge/>
    <p:sndAc>
      <p:stSnd>
        <p:snd r:embed="rId2" name="chimes.wav"/>
      </p:stSnd>
    </p:sndAc>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5615" y="1174750"/>
            <a:ext cx="11253470" cy="2256155"/>
          </a:xfrm>
          <a:prstGeom prst="rect">
            <a:avLst/>
          </a:prstGeom>
          <a:noFill/>
          <a:ln w="9525">
            <a:noFill/>
          </a:ln>
        </p:spPr>
        <p:txBody>
          <a:bodyPr wrap="square">
            <a:spAutoFit/>
          </a:bodyPr>
          <a:lstStyle/>
          <a:p>
            <a:pPr indent="0" fontAlgn="auto">
              <a:lnSpc>
                <a:spcPct val="110000"/>
              </a:lnSpc>
            </a:pPr>
            <a:r>
              <a:rPr sz="3200">
                <a:latin typeface="楷体" panose="02010609060101010101" charset="-122"/>
                <a:ea typeface="楷体" panose="02010609060101010101" charset="-122"/>
                <a:cs typeface="楷体" panose="02010609060101010101" charset="-122"/>
                <a:sym typeface="+mn-ea"/>
              </a:rPr>
              <a:t>法极大扩展和补充了民法典、消费者权益保护法等民事法律中关于个人信息权利的范围，赋予了公民个体对自己个人信息的“自我决定权”和充分的“知情权”，使广大人民群众在数字经济发展中享受更多的获得感、幸福感、安全感。</a:t>
            </a:r>
            <a:endParaRPr sz="3200" b="0">
              <a:latin typeface="楷体" panose="02010609060101010101" charset="-122"/>
              <a:ea typeface="楷体" panose="02010609060101010101" charset="-122"/>
              <a:cs typeface="楷体" panose="02010609060101010101" charset="-122"/>
            </a:endParaRPr>
          </a:p>
        </p:txBody>
      </p:sp>
      <p:sp>
        <p:nvSpPr>
          <p:cNvPr id="2" name="文本框 1"/>
          <p:cNvSpPr txBox="1"/>
          <p:nvPr/>
        </p:nvSpPr>
        <p:spPr>
          <a:xfrm>
            <a:off x="475615" y="3471545"/>
            <a:ext cx="11253470" cy="1170962"/>
          </a:xfrm>
          <a:prstGeom prst="rect">
            <a:avLst/>
          </a:prstGeom>
          <a:noFill/>
          <a:ln w="9525">
            <a:noFill/>
          </a:ln>
        </p:spPr>
        <p:txBody>
          <a:bodyPr wrap="square">
            <a:spAutoFit/>
          </a:bodyPr>
          <a:lstStyle/>
          <a:p>
            <a:pPr indent="0" fontAlgn="auto">
              <a:lnSpc>
                <a:spcPts val="4400"/>
              </a:lnSpc>
            </a:pPr>
            <a:r>
              <a:rPr sz="3200" b="1" dirty="0" err="1">
                <a:solidFill>
                  <a:srgbClr val="0000FF"/>
                </a:solidFill>
              </a:rPr>
              <a:t>结合材料，阐释立法机关行使立法权回应民生的做法对全面推进依法治国的价值</a:t>
            </a:r>
            <a:r>
              <a:rPr sz="3200" b="1" dirty="0">
                <a:solidFill>
                  <a:srgbClr val="0000FF"/>
                </a:solidFill>
              </a:rPr>
              <a:t>。(10分)</a:t>
            </a:r>
          </a:p>
        </p:txBody>
      </p:sp>
    </p:spTree>
  </p:cSld>
  <p:clrMapOvr>
    <a:masterClrMapping/>
  </p:clrMapOvr>
  <p:transition>
    <p:wedge/>
    <p:sndAc>
      <p:stSnd>
        <p:snd r:embed="rId2" name="chimes.wav"/>
      </p:st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13372" y="1587917"/>
            <a:ext cx="11726226" cy="4401205"/>
          </a:xfrm>
          <a:prstGeom prst="rect">
            <a:avLst/>
          </a:prstGeom>
          <a:noFill/>
          <a:ln w="9525">
            <a:noFill/>
          </a:ln>
        </p:spPr>
        <p:txBody>
          <a:bodyPr wrap="square">
            <a:spAutoFit/>
          </a:bodyPr>
          <a:lstStyle/>
          <a:p>
            <a:pPr indent="0" algn="just" fontAlgn="auto"/>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①</a:t>
            </a:r>
            <a:r>
              <a:rPr lang="zh-CN" altLang="en-US" sz="2800" b="1" dirty="0">
                <a:solidFill>
                  <a:srgbClr val="FF0000"/>
                </a:solidFill>
                <a:latin typeface="华文中宋" panose="02010600040101010101" pitchFamily="2" charset="-122"/>
                <a:ea typeface="华文中宋" panose="02010600040101010101" pitchFamily="2" charset="-122"/>
                <a:sym typeface="+mn-ea"/>
              </a:rPr>
              <a:t>立法机关行使立法权回应民生</a:t>
            </a: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a:t>
            </a:r>
            <a:r>
              <a:rPr lang="zh-CN" altLang="en-US" sz="2800" b="1" dirty="0">
                <a:solidFill>
                  <a:srgbClr val="00B050"/>
                </a:solidFill>
                <a:latin typeface="华文中宋" panose="02010600040101010101" pitchFamily="2" charset="-122"/>
                <a:ea typeface="华文中宋" panose="02010600040101010101" pitchFamily="2" charset="-122"/>
                <a:sym typeface="+mn-ea"/>
              </a:rPr>
              <a:t>有利于</a:t>
            </a: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反映最广大人民群众的意志和利益，反映社会发展的规律，维护公民的基本权利，符合公平正义要求，促进人与社会的共同发展，</a:t>
            </a:r>
            <a:r>
              <a:rPr lang="zh-CN" altLang="en-US" sz="2800" b="1" dirty="0">
                <a:solidFill>
                  <a:srgbClr val="FF0066"/>
                </a:solidFill>
                <a:latin typeface="华文中宋" panose="02010600040101010101" pitchFamily="2" charset="-122"/>
                <a:ea typeface="华文中宋" panose="02010600040101010101" pitchFamily="2" charset="-122"/>
                <a:sym typeface="+mn-ea"/>
              </a:rPr>
              <a:t>实行良法之治</a:t>
            </a: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(4</a:t>
            </a:r>
            <a:r>
              <a:rPr lang="zh-CN" alt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分</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a:t>
            </a:r>
          </a:p>
          <a:p>
            <a:pPr indent="0" algn="just" fontAlgn="auto"/>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②</a:t>
            </a:r>
            <a:r>
              <a:rPr lang="en-US" altLang="zh-CN" sz="2800" b="1" dirty="0" err="1">
                <a:solidFill>
                  <a:srgbClr val="00B050"/>
                </a:solidFill>
                <a:latin typeface="华文中宋" panose="02010600040101010101" pitchFamily="2" charset="-122"/>
                <a:ea typeface="华文中宋" panose="02010600040101010101" pitchFamily="2" charset="-122"/>
                <a:sym typeface="+mn-ea"/>
              </a:rPr>
              <a:t>有利于</a:t>
            </a:r>
            <a:r>
              <a:rPr lang="en-US" altLang="zh-CN" sz="28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解决</a:t>
            </a:r>
            <a:r>
              <a:rPr lang="en-US" altLang="zh-CN" sz="2800" b="1" dirty="0" err="1">
                <a:solidFill>
                  <a:srgbClr val="00B050"/>
                </a:solidFill>
                <a:latin typeface="华文中宋" panose="02010600040101010101" pitchFamily="2" charset="-122"/>
                <a:ea typeface="华文中宋" panose="02010600040101010101" pitchFamily="2" charset="-122"/>
                <a:sym typeface="+mn-ea"/>
              </a:rPr>
              <a:t>社会</a:t>
            </a:r>
            <a:r>
              <a:rPr lang="en-US" altLang="zh-CN" sz="28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矛盾，维护社会稳定，实现社会公平正义</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p>
          <a:p>
            <a:pPr indent="0" algn="just" fontAlgn="auto"/>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③</a:t>
            </a:r>
            <a:r>
              <a:rPr lang="en-US" sz="2800" b="1" dirty="0" err="1">
                <a:solidFill>
                  <a:srgbClr val="00B050"/>
                </a:solidFill>
                <a:latin typeface="华文中宋" panose="02010600040101010101" pitchFamily="2" charset="-122"/>
                <a:ea typeface="华文中宋" panose="02010600040101010101" pitchFamily="2" charset="-122"/>
                <a:sym typeface="+mn-ea"/>
              </a:rPr>
              <a:t>有利于</a:t>
            </a:r>
            <a:r>
              <a:rPr lang="en-US" sz="28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实现科学立</a:t>
            </a:r>
            <a:r>
              <a:rPr lang="en-US" sz="2800" b="1" dirty="0" err="1">
                <a:solidFill>
                  <a:srgbClr val="00B050"/>
                </a:solidFill>
                <a:latin typeface="华文中宋" panose="02010600040101010101" pitchFamily="2" charset="-122"/>
                <a:ea typeface="华文中宋" panose="02010600040101010101" pitchFamily="2" charset="-122"/>
                <a:sym typeface="+mn-ea"/>
              </a:rPr>
              <a:t>法</a:t>
            </a:r>
            <a:r>
              <a:rPr lang="en-US" sz="28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、严格执法、公正司法、全民守法</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p>
          <a:p>
            <a:pPr algn="just"/>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④</a:t>
            </a:r>
            <a:r>
              <a:rPr lang="en-US" altLang="zh-CN" sz="2800" b="1" dirty="0" err="1">
                <a:solidFill>
                  <a:srgbClr val="00B050"/>
                </a:solidFill>
                <a:latin typeface="华文中宋" panose="02010600040101010101" pitchFamily="2" charset="-122"/>
                <a:ea typeface="华文中宋" panose="02010600040101010101" pitchFamily="2" charset="-122"/>
                <a:sym typeface="+mn-ea"/>
              </a:rPr>
              <a:t>有利于</a:t>
            </a:r>
            <a:r>
              <a:rPr lang="en-US" altLang="zh-CN" sz="28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建设中国特色社会主义法治体系，建设社会主义法治</a:t>
            </a:r>
            <a:r>
              <a:rPr lang="en-US" altLang="zh-CN" sz="2800" b="1" dirty="0" err="1">
                <a:solidFill>
                  <a:srgbClr val="00B050"/>
                </a:solidFill>
                <a:latin typeface="华文中宋" panose="02010600040101010101" pitchFamily="2" charset="-122"/>
                <a:ea typeface="华文中宋" panose="02010600040101010101" pitchFamily="2" charset="-122"/>
                <a:sym typeface="+mn-ea"/>
              </a:rPr>
              <a:t>国家</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p>
          <a:p>
            <a:pPr indent="0" algn="just" fontAlgn="auto"/>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⑤</a:t>
            </a:r>
            <a:r>
              <a:rPr lang="en-US" sz="2800" b="1" dirty="0" err="1">
                <a:solidFill>
                  <a:srgbClr val="00B050"/>
                </a:solidFill>
                <a:latin typeface="华文中宋" panose="02010600040101010101" pitchFamily="2" charset="-122"/>
                <a:ea typeface="华文中宋" panose="02010600040101010101" pitchFamily="2" charset="-122"/>
                <a:sym typeface="+mn-ea"/>
              </a:rPr>
              <a:t>有利于</a:t>
            </a:r>
            <a:r>
              <a:rPr lang="en-US" sz="2800" b="1" dirty="0" err="1">
                <a:solidFill>
                  <a:schemeClr val="tx1">
                    <a:lumMod val="95000"/>
                    <a:lumOff val="5000"/>
                  </a:schemeClr>
                </a:solidFill>
                <a:latin typeface="华文中宋" panose="02010600040101010101" pitchFamily="2" charset="-122"/>
                <a:ea typeface="华文中宋" panose="02010600040101010101" pitchFamily="2" charset="-122"/>
                <a:sym typeface="+mn-ea"/>
              </a:rPr>
              <a:t>发展人民民主，建设法治</a:t>
            </a:r>
            <a:r>
              <a:rPr lang="en-US" sz="2800" b="1" dirty="0" err="1">
                <a:solidFill>
                  <a:srgbClr val="00B050"/>
                </a:solidFill>
                <a:latin typeface="华文中宋" panose="02010600040101010101" pitchFamily="2" charset="-122"/>
                <a:ea typeface="华文中宋" panose="02010600040101010101" pitchFamily="2" charset="-122"/>
                <a:sym typeface="+mn-ea"/>
              </a:rPr>
              <a:t>国家</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a:t>
            </a:r>
            <a:r>
              <a:rPr lang="en-US" altLang="zh-CN"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endPar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endParaRPr>
          </a:p>
          <a:p>
            <a:pPr indent="0" algn="just" fontAlgn="auto"/>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⑥</a:t>
            </a:r>
            <a:r>
              <a:rPr lang="en-US" sz="2800" b="1" dirty="0" err="1">
                <a:solidFill>
                  <a:srgbClr val="FF0000"/>
                </a:solidFill>
                <a:latin typeface="华文中宋" panose="02010600040101010101" pitchFamily="2" charset="-122"/>
                <a:ea typeface="华文中宋" panose="02010600040101010101" pitchFamily="2" charset="-122"/>
                <a:sym typeface="+mn-ea"/>
              </a:rPr>
              <a:t>全面依法治国是中国特色社会主义的本质要求和重要保障</a:t>
            </a:r>
            <a:r>
              <a:rPr lang="en-US" sz="2800" b="1" dirty="0">
                <a:solidFill>
                  <a:srgbClr val="FF0000"/>
                </a:solidFill>
                <a:latin typeface="华文中宋" panose="02010600040101010101" pitchFamily="2" charset="-122"/>
                <a:ea typeface="华文中宋" panose="02010600040101010101" pitchFamily="2" charset="-122"/>
                <a:sym typeface="+mn-ea"/>
              </a:rPr>
              <a:t>。</a:t>
            </a:r>
            <a:r>
              <a:rPr lang="en-US" sz="2800" b="1" dirty="0">
                <a:solidFill>
                  <a:schemeClr val="tx1">
                    <a:lumMod val="95000"/>
                    <a:lumOff val="5000"/>
                  </a:schemeClr>
                </a:solidFill>
                <a:latin typeface="华文中宋" panose="02010600040101010101" pitchFamily="2" charset="-122"/>
                <a:ea typeface="华文中宋" panose="02010600040101010101" pitchFamily="2" charset="-122"/>
                <a:sym typeface="+mn-ea"/>
              </a:rPr>
              <a:t>(2分)</a:t>
            </a:r>
          </a:p>
          <a:p>
            <a:pPr indent="0" algn="just" fontAlgn="auto"/>
            <a:r>
              <a:rPr lang="en-US" sz="2800" b="1" dirty="0">
                <a:solidFill>
                  <a:srgbClr val="00B050"/>
                </a:solidFill>
                <a:latin typeface="华文中宋" panose="02010600040101010101" pitchFamily="2" charset="-122"/>
                <a:ea typeface="华文中宋" panose="02010600040101010101" pitchFamily="2" charset="-122"/>
                <a:sym typeface="+mn-ea"/>
              </a:rPr>
              <a:t>评分细则：有利于实行良法之治必须作答，满分为4分，如果缺乏这个角度，只从②③④⑤⑥中任选三个角度最多得6分。 </a:t>
            </a:r>
          </a:p>
        </p:txBody>
      </p:sp>
      <p:sp>
        <p:nvSpPr>
          <p:cNvPr id="3" name="文本框 2">
            <a:extLst>
              <a:ext uri="{FF2B5EF4-FFF2-40B4-BE49-F238E27FC236}">
                <a16:creationId xmlns:a16="http://schemas.microsoft.com/office/drawing/2014/main" id="{452F4AA8-FDA7-7BF7-6F40-65005B12CFE3}"/>
              </a:ext>
            </a:extLst>
          </p:cNvPr>
          <p:cNvSpPr txBox="1"/>
          <p:nvPr/>
        </p:nvSpPr>
        <p:spPr>
          <a:xfrm>
            <a:off x="313371" y="756920"/>
            <a:ext cx="11726227" cy="954107"/>
          </a:xfrm>
          <a:prstGeom prst="rect">
            <a:avLst/>
          </a:prstGeom>
          <a:noFill/>
          <a:ln w="9525">
            <a:noFill/>
          </a:ln>
        </p:spPr>
        <p:txBody>
          <a:bodyPr wrap="square">
            <a:spAutoFit/>
          </a:bodyPr>
          <a:lstStyle/>
          <a:p>
            <a:pPr indent="0" algn="just" fontAlgn="auto"/>
            <a:r>
              <a:rPr sz="2800" b="1" dirty="0" err="1">
                <a:solidFill>
                  <a:srgbClr val="0000FF"/>
                </a:solidFill>
                <a:latin typeface="华文中宋" panose="02010600040101010101" pitchFamily="2" charset="-122"/>
                <a:ea typeface="华文中宋" panose="02010600040101010101" pitchFamily="2" charset="-122"/>
              </a:rPr>
              <a:t>结合材料，阐释立法机关行使立法权回应民生的做法对全面推进依法治国的价值</a:t>
            </a:r>
            <a:r>
              <a:rPr sz="2800" b="1" dirty="0">
                <a:solidFill>
                  <a:srgbClr val="0000FF"/>
                </a:solidFill>
                <a:latin typeface="华文中宋" panose="02010600040101010101" pitchFamily="2" charset="-122"/>
                <a:ea typeface="华文中宋" panose="02010600040101010101" pitchFamily="2" charset="-122"/>
              </a:rPr>
              <a:t>。(10分)</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71170" y="1450975"/>
            <a:ext cx="11250295" cy="2797175"/>
          </a:xfrm>
          <a:prstGeom prst="rect">
            <a:avLst/>
          </a:prstGeom>
          <a:noFill/>
          <a:ln w="9525">
            <a:noFill/>
          </a:ln>
        </p:spPr>
        <p:txBody>
          <a:bodyPr wrap="square">
            <a:spAutoFit/>
          </a:bodyPr>
          <a:lstStyle/>
          <a:p>
            <a:pPr indent="0">
              <a:lnSpc>
                <a:spcPct val="11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a:t>
            </a:r>
          </a:p>
          <a:p>
            <a:pPr indent="0">
              <a:lnSpc>
                <a:spcPct val="11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本问旨在考查从材料中获取有效信息， 并运用所学知识进行概括说明的能力， 具有一定的开放性， 难度值一般。抓住材料中的关键信息， 从良法的表现以及依法治国地位、总目标和要求、建设法治国家的意义等角度进行说明。</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2"/>
          <p:cNvSpPr txBox="1">
            <a:spLocks noChangeArrowheads="1"/>
          </p:cNvSpPr>
          <p:nvPr/>
        </p:nvSpPr>
        <p:spPr bwMode="auto">
          <a:xfrm>
            <a:off x="262890" y="1046480"/>
            <a:ext cx="11682730"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微软雅黑" panose="020B0503020204020204" pitchFamily="34" charset="-122"/>
              </a:defRPr>
            </a:lvl1pPr>
            <a:lvl2pPr marL="742950" indent="-285750">
              <a:defRPr sz="2400">
                <a:solidFill>
                  <a:schemeClr val="tx1"/>
                </a:solidFill>
                <a:latin typeface="Arial" panose="020B0604020202020204" pitchFamily="34" charset="0"/>
                <a:ea typeface="微软雅黑" panose="020B0503020204020204" pitchFamily="34" charset="-122"/>
              </a:defRPr>
            </a:lvl2pPr>
            <a:lvl3pPr marL="1143000" indent="-228600">
              <a:defRPr sz="2400">
                <a:solidFill>
                  <a:schemeClr val="tx1"/>
                </a:solidFill>
                <a:latin typeface="Arial" panose="020B0604020202020204" pitchFamily="34" charset="0"/>
                <a:ea typeface="微软雅黑" panose="020B0503020204020204" pitchFamily="34" charset="-122"/>
              </a:defRPr>
            </a:lvl3pPr>
            <a:lvl4pPr marL="1600200" indent="-228600">
              <a:defRPr sz="2400">
                <a:solidFill>
                  <a:schemeClr val="tx1"/>
                </a:solidFill>
                <a:latin typeface="Arial" panose="020B0604020202020204" pitchFamily="34" charset="0"/>
                <a:ea typeface="微软雅黑" panose="020B0503020204020204" pitchFamily="34" charset="-122"/>
              </a:defRPr>
            </a:lvl4pPr>
            <a:lvl5pPr marL="2057400" indent="-228600">
              <a:defRPr sz="2400">
                <a:solidFill>
                  <a:schemeClr val="tx1"/>
                </a:solidFill>
                <a:latin typeface="Arial" panose="020B0604020202020204" pitchFamily="34" charset="0"/>
                <a:ea typeface="微软雅黑" panose="020B0503020204020204" pitchFamily="34" charset="-122"/>
              </a:defRPr>
            </a:lvl5pPr>
            <a:lvl6pPr marL="25146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6pPr>
            <a:lvl7pPr marL="29718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7pPr>
            <a:lvl8pPr marL="34290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8pPr>
            <a:lvl9pPr marL="3886200" indent="-228600" defTabSz="1209675" fontAlgn="base">
              <a:spcBef>
                <a:spcPct val="0"/>
              </a:spcBef>
              <a:spcAft>
                <a:spcPct val="0"/>
              </a:spcAft>
              <a:defRPr sz="2400">
                <a:solidFill>
                  <a:schemeClr val="tx1"/>
                </a:solidFill>
                <a:latin typeface="Arial" panose="020B0604020202020204" pitchFamily="34" charset="0"/>
                <a:ea typeface="微软雅黑" panose="020B0503020204020204" pitchFamily="34" charset="-122"/>
              </a:defRPr>
            </a:lvl9pPr>
          </a:lstStyle>
          <a:p>
            <a:pPr algn="ctr" fontAlgn="auto">
              <a:lnSpc>
                <a:spcPct val="150000"/>
              </a:lnSpc>
            </a:pPr>
            <a:r>
              <a:rPr sz="3500" b="1" dirty="0">
                <a:solidFill>
                  <a:schemeClr val="tx1"/>
                </a:solidFill>
                <a:latin typeface="+mn-ea"/>
                <a:ea typeface="+mn-ea"/>
                <a:sym typeface="+mn-ea"/>
              </a:rPr>
              <a:t>第二课时　凝聚法治共识</a:t>
            </a:r>
          </a:p>
        </p:txBody>
      </p:sp>
      <p:sp>
        <p:nvSpPr>
          <p:cNvPr id="100" name="文本框 99"/>
          <p:cNvSpPr txBox="1"/>
          <p:nvPr/>
        </p:nvSpPr>
        <p:spPr>
          <a:xfrm>
            <a:off x="490220" y="1945640"/>
            <a:ext cx="11249660" cy="4225290"/>
          </a:xfrm>
          <a:prstGeom prst="rect">
            <a:avLst/>
          </a:prstGeom>
          <a:noFill/>
          <a:ln w="9525">
            <a:noFill/>
          </a:ln>
        </p:spPr>
        <p:txBody>
          <a:bodyPr wrap="square">
            <a:spAutoFit/>
          </a:bodyPr>
          <a:lstStyle/>
          <a:p>
            <a:pPr indent="0" fontAlgn="auto">
              <a:lnSpc>
                <a:spcPct val="120000"/>
              </a:lnSpc>
            </a:pPr>
            <a:r>
              <a:rPr lang="zh-CN" sz="3200" b="0">
                <a:ea typeface="黑体" panose="02010609060101010101" charset="-122"/>
              </a:rPr>
              <a:t>一、</a:t>
            </a:r>
            <a:r>
              <a:rPr lang="en-US" sz="3200" b="0">
                <a:latin typeface="Times New Roman" panose="02020603050405020304" pitchFamily="18" charset="0"/>
                <a:ea typeface="黑体" panose="02010609060101010101" charset="-122"/>
              </a:rPr>
              <a:t> </a:t>
            </a:r>
            <a:r>
              <a:rPr lang="zh-CN" sz="3200" b="0">
                <a:ea typeface="黑体" panose="02010609060101010101" charset="-122"/>
              </a:rPr>
              <a:t>单项选择题</a:t>
            </a:r>
            <a:r>
              <a:rPr lang="en-US" sz="3200" b="0">
                <a:latin typeface="Times New Roman" panose="02020603050405020304" pitchFamily="18" charset="0"/>
                <a:ea typeface="黑体" panose="02010609060101010101" charset="-122"/>
              </a:rPr>
              <a:t>(</a:t>
            </a:r>
            <a:r>
              <a:rPr lang="zh-CN" sz="3200" b="0">
                <a:ea typeface="黑体" panose="02010609060101010101" charset="-122"/>
              </a:rPr>
              <a:t>每小题</a:t>
            </a:r>
            <a:r>
              <a:rPr lang="en-US" sz="3200" b="0">
                <a:latin typeface="Times New Roman" panose="02020603050405020304" pitchFamily="18" charset="0"/>
                <a:ea typeface="黑体" panose="02010609060101010101" charset="-122"/>
              </a:rPr>
              <a:t>2</a:t>
            </a:r>
            <a:r>
              <a:rPr lang="zh-CN" sz="3200" b="0">
                <a:ea typeface="黑体" panose="02010609060101010101" charset="-122"/>
              </a:rPr>
              <a:t>分，共</a:t>
            </a:r>
            <a:r>
              <a:rPr lang="en-US" sz="3200" b="0">
                <a:latin typeface="Times New Roman" panose="02020603050405020304" pitchFamily="18" charset="0"/>
                <a:ea typeface="黑体" panose="02010609060101010101" charset="-122"/>
              </a:rPr>
              <a:t>20</a:t>
            </a:r>
            <a:r>
              <a:rPr lang="zh-CN" sz="3200" b="0">
                <a:ea typeface="黑体" panose="02010609060101010101" charset="-122"/>
              </a:rPr>
              <a:t>分</a:t>
            </a:r>
            <a:r>
              <a:rPr lang="en-US" sz="3200" b="0">
                <a:latin typeface="Times New Roman" panose="02020603050405020304" pitchFamily="18" charset="0"/>
                <a:ea typeface="黑体" panose="02010609060101010101" charset="-122"/>
              </a:rPr>
              <a:t>)</a:t>
            </a:r>
            <a:endParaRPr lang="en-US" sz="3200" b="0">
              <a:latin typeface="Times New Roman" panose="02020603050405020304" pitchFamily="18" charset="0"/>
              <a:ea typeface="宋体" panose="02010600030101010101" pitchFamily="2" charset="-122"/>
            </a:endParaRPr>
          </a:p>
          <a:p>
            <a:pPr indent="0" fontAlgn="auto">
              <a:lnSpc>
                <a:spcPct val="120000"/>
              </a:lnSpc>
            </a:pPr>
            <a:r>
              <a:rPr sz="3200" b="0">
                <a:latin typeface="Times New Roman" panose="02020603050405020304" pitchFamily="18" charset="0"/>
                <a:ea typeface="宋体" panose="02010600030101010101" pitchFamily="2" charset="-122"/>
                <a:cs typeface="Times New Roman" panose="02020603050405020304" pitchFamily="18" charset="0"/>
              </a:rPr>
              <a:t>1. 到2035年“基本实现国家治理体系和治理能力现代化，人民平等参与、平等发展权利得到充分保障，基本建成法治国家、法治政府、法治社会”，这是党的十九届五中全会擘画的法治蓝图。实现这一法治蓝图要坚持</a:t>
            </a:r>
            <a:r>
              <a:rPr lang="en-US" sz="3200" b="0">
                <a:latin typeface="Times New Roman" panose="02020603050405020304" pitchFamily="18" charset="0"/>
                <a:ea typeface="宋体" panose="02010600030101010101" pitchFamily="2" charset="-122"/>
                <a:cs typeface="Times New Roman" panose="02020603050405020304" pitchFamily="18" charset="0"/>
              </a:rPr>
              <a:t>(            )</a:t>
            </a:r>
            <a:endParaRPr sz="32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20000"/>
              </a:lnSpc>
            </a:pPr>
            <a:r>
              <a:rPr sz="3200" b="0">
                <a:latin typeface="Times New Roman" panose="02020603050405020304" pitchFamily="18" charset="0"/>
                <a:ea typeface="宋体" panose="02010600030101010101" pitchFamily="2" charset="-122"/>
                <a:cs typeface="Times New Roman" panose="02020603050405020304" pitchFamily="18" charset="0"/>
              </a:rPr>
              <a:t>①建设以民法典为核心的中国特色社会主义法治体系</a:t>
            </a:r>
          </a:p>
          <a:p>
            <a:pPr indent="0" fontAlgn="auto">
              <a:lnSpc>
                <a:spcPct val="120000"/>
              </a:lnSpc>
            </a:pPr>
            <a:r>
              <a:rPr sz="3200" b="0">
                <a:latin typeface="Times New Roman" panose="02020603050405020304" pitchFamily="18" charset="0"/>
                <a:ea typeface="宋体" panose="02010600030101010101" pitchFamily="2" charset="-122"/>
                <a:cs typeface="Times New Roman" panose="02020603050405020304" pitchFamily="18" charset="0"/>
              </a:rPr>
              <a:t>②全面推进科学立法、严格执法、公正司法、全民守法</a:t>
            </a:r>
          </a:p>
        </p:txBody>
      </p:sp>
      <p:sp>
        <p:nvSpPr>
          <p:cNvPr id="3" name="文本框 2"/>
          <p:cNvSpPr txBox="1"/>
          <p:nvPr/>
        </p:nvSpPr>
        <p:spPr>
          <a:xfrm>
            <a:off x="6800850" y="4415155"/>
            <a:ext cx="476250" cy="583565"/>
          </a:xfrm>
          <a:prstGeom prst="rect">
            <a:avLst/>
          </a:prstGeom>
          <a:noFill/>
        </p:spPr>
        <p:txBody>
          <a:bodyPr wrap="none" rtlCol="0" anchor="t">
            <a:spAutoFit/>
          </a:bodyPr>
          <a:lstStyle/>
          <a:p>
            <a:r>
              <a:rPr lang="en-US" sz="3200" b="1">
                <a:solidFill>
                  <a:srgbClr val="FF0000"/>
                </a:solidFill>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87680" y="3386455"/>
            <a:ext cx="11250295" cy="304419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实现这一法治蓝图要坚持建设以宪法为核心的中国特色社会主义法治体系，而不是民法典为核心，①说法错误；要坚持法德兼治，应发挥法律的规范作用、道德的教化作用，③说法把道德与法律的作用混淆了，①③排除。所以本题选择C。</a:t>
            </a:r>
          </a:p>
        </p:txBody>
      </p:sp>
      <p:sp>
        <p:nvSpPr>
          <p:cNvPr id="100" name="文本框 99"/>
          <p:cNvSpPr txBox="1"/>
          <p:nvPr/>
        </p:nvSpPr>
        <p:spPr>
          <a:xfrm>
            <a:off x="490220" y="1072515"/>
            <a:ext cx="11247755" cy="2256155"/>
          </a:xfrm>
          <a:prstGeom prst="rect">
            <a:avLst/>
          </a:prstGeom>
          <a:noFill/>
          <a:ln w="9525">
            <a:noFill/>
          </a:ln>
        </p:spPr>
        <p:txBody>
          <a:bodyPr wrap="square">
            <a:spAutoFit/>
          </a:bodyPr>
          <a:lstStyle/>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③法德兼治，既重视发挥法律的教化作用，又重视发挥道德的规范作用</a:t>
            </a: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④党的领导、人民当家作主、依法治国有机统一</a:t>
            </a:r>
          </a:p>
          <a:p>
            <a:pPr indent="0" fontAlgn="auto">
              <a:lnSpc>
                <a:spcPct val="110000"/>
              </a:lnSpc>
            </a:pPr>
            <a:r>
              <a:rPr sz="3200" b="0">
                <a:latin typeface="Times New Roman" panose="02020603050405020304" pitchFamily="18" charset="0"/>
                <a:ea typeface="宋体" panose="02010600030101010101" pitchFamily="2" charset="-122"/>
                <a:cs typeface="Times New Roman" panose="02020603050405020304" pitchFamily="18" charset="0"/>
              </a:rPr>
              <a:t>A. ①②　　　   B. ①③  </a:t>
            </a:r>
            <a:r>
              <a:rPr lang="en-US" sz="3200" b="0">
                <a:latin typeface="Times New Roman" panose="02020603050405020304" pitchFamily="18" charset="0"/>
                <a:ea typeface="宋体" panose="02010600030101010101" pitchFamily="2" charset="-122"/>
                <a:cs typeface="Times New Roman" panose="02020603050405020304" pitchFamily="18" charset="0"/>
              </a:rPr>
              <a:t>		</a:t>
            </a:r>
            <a:r>
              <a:rPr sz="3200" b="0">
                <a:latin typeface="Times New Roman" panose="02020603050405020304" pitchFamily="18" charset="0"/>
                <a:ea typeface="宋体" panose="02010600030101010101" pitchFamily="2" charset="-122"/>
                <a:cs typeface="Times New Roman" panose="02020603050405020304" pitchFamily="18" charset="0"/>
              </a:rPr>
              <a:t>C. ②④　　　   D. ③④</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4110"/>
            <a:ext cx="11243310" cy="4815840"/>
          </a:xfrm>
          <a:prstGeom prst="rect">
            <a:avLst/>
          </a:prstGeom>
          <a:noFill/>
          <a:ln w="9525">
            <a:noFill/>
          </a:ln>
        </p:spPr>
        <p:txBody>
          <a:bodyPr wrap="square">
            <a:spAutoFit/>
          </a:bodyPr>
          <a:lstStyle/>
          <a:p>
            <a:pPr indent="0" fontAlgn="auto">
              <a:lnSpc>
                <a:spcPct val="120000"/>
              </a:lnSpc>
            </a:pPr>
            <a:r>
              <a:rPr sz="3200" b="0"/>
              <a:t>2. 建设法治政府要求政府在行使权力、履行职责过程中按照法治原则运作，使政府的各项权力都在法治轨道上运行。下列举措符合建设法治政府的是</a:t>
            </a:r>
            <a:r>
              <a:rPr lang="en-US" sz="3200" b="0"/>
              <a:t>(             )</a:t>
            </a:r>
            <a:endParaRPr sz="3200" b="0"/>
          </a:p>
          <a:p>
            <a:pPr indent="0" fontAlgn="auto">
              <a:lnSpc>
                <a:spcPct val="120000"/>
              </a:lnSpc>
            </a:pPr>
            <a:r>
              <a:rPr sz="3200" b="0"/>
              <a:t>①积极主动地向社会公开一切信息　　　　   </a:t>
            </a:r>
          </a:p>
          <a:p>
            <a:pPr indent="0" fontAlgn="auto">
              <a:lnSpc>
                <a:spcPct val="120000"/>
              </a:lnSpc>
            </a:pPr>
            <a:r>
              <a:rPr sz="3200" b="0"/>
              <a:t>②建立“权责清单”，明确权力行使范围</a:t>
            </a:r>
          </a:p>
          <a:p>
            <a:pPr indent="0" fontAlgn="auto">
              <a:lnSpc>
                <a:spcPct val="120000"/>
              </a:lnSpc>
            </a:pPr>
            <a:r>
              <a:rPr sz="3200" b="0"/>
              <a:t>③政府及其工作人员要严格执法、公正司法　　　　   </a:t>
            </a:r>
          </a:p>
          <a:p>
            <a:pPr indent="0" fontAlgn="auto">
              <a:lnSpc>
                <a:spcPct val="120000"/>
              </a:lnSpc>
            </a:pPr>
            <a:r>
              <a:rPr sz="3200" b="0"/>
              <a:t>④依法行政，防范行政权力的滥用</a:t>
            </a:r>
          </a:p>
          <a:p>
            <a:pPr indent="0" fontAlgn="auto">
              <a:lnSpc>
                <a:spcPct val="120000"/>
              </a:lnSpc>
            </a:pPr>
            <a:r>
              <a:rPr sz="3200" b="0"/>
              <a:t>A. ①②　　　　   B. ①③  </a:t>
            </a:r>
            <a:r>
              <a:rPr lang="en-US" sz="3200" b="0"/>
              <a:t>		</a:t>
            </a:r>
            <a:r>
              <a:rPr sz="3200" b="0"/>
              <a:t>C. ②④　　　   D. ③④</a:t>
            </a:r>
          </a:p>
        </p:txBody>
      </p:sp>
      <p:sp>
        <p:nvSpPr>
          <p:cNvPr id="2" name="文本框 1"/>
          <p:cNvSpPr txBox="1"/>
          <p:nvPr/>
        </p:nvSpPr>
        <p:spPr>
          <a:xfrm>
            <a:off x="5638800" y="2314575"/>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87680" y="1846580"/>
            <a:ext cx="11250295" cy="2848610"/>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【解题分析】根据所学，建设法治政府，要全面推进政务公开，但不是向社会公开一切信息，①说法错误；政府及其工作人员要严格执法，司法机关要公正司法。③说法错误；所以本题选择C。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6490"/>
            <a:ext cx="11282045" cy="3046095"/>
          </a:xfrm>
          <a:prstGeom prst="rect">
            <a:avLst/>
          </a:prstGeom>
          <a:noFill/>
          <a:ln w="9525">
            <a:noFill/>
          </a:ln>
        </p:spPr>
        <p:txBody>
          <a:bodyPr wrap="square">
            <a:spAutoFit/>
          </a:bodyPr>
          <a:lstStyle/>
          <a:p>
            <a:pPr indent="0" fontAlgn="auto">
              <a:lnSpc>
                <a:spcPct val="100000"/>
              </a:lnSpc>
            </a:pPr>
            <a:r>
              <a:rPr sz="3200" b="0"/>
              <a:t>3. “有德而无法，则道德会失其作用；有法而无德，则法律会降其威严。” 这说明</a:t>
            </a:r>
            <a:r>
              <a:rPr lang="en-US" sz="3200" b="0"/>
              <a:t>(           )</a:t>
            </a:r>
            <a:endParaRPr sz="3200" b="0"/>
          </a:p>
          <a:p>
            <a:pPr indent="0" fontAlgn="auto">
              <a:lnSpc>
                <a:spcPct val="100000"/>
              </a:lnSpc>
            </a:pPr>
            <a:r>
              <a:rPr sz="3200" b="0"/>
              <a:t>A. 坚持依法治国与以德治国相结合  </a:t>
            </a:r>
          </a:p>
          <a:p>
            <a:pPr indent="0" fontAlgn="auto">
              <a:lnSpc>
                <a:spcPct val="100000"/>
              </a:lnSpc>
            </a:pPr>
            <a:r>
              <a:rPr sz="3200" b="0"/>
              <a:t>B. 法治具有强制力，比德治更重要</a:t>
            </a:r>
          </a:p>
          <a:p>
            <a:pPr indent="0" fontAlgn="auto">
              <a:lnSpc>
                <a:spcPct val="100000"/>
              </a:lnSpc>
            </a:pPr>
            <a:r>
              <a:rPr sz="3200" b="0"/>
              <a:t>C. 德治具有感召力，比法治更重要  </a:t>
            </a:r>
          </a:p>
          <a:p>
            <a:pPr indent="0" fontAlgn="auto">
              <a:lnSpc>
                <a:spcPct val="100000"/>
              </a:lnSpc>
            </a:pPr>
            <a:r>
              <a:rPr sz="3200" b="0"/>
              <a:t>D. 依法治国和以德治国可相互替代</a:t>
            </a:r>
          </a:p>
        </p:txBody>
      </p:sp>
      <p:sp>
        <p:nvSpPr>
          <p:cNvPr id="2" name="文本框 1"/>
          <p:cNvSpPr txBox="1"/>
          <p:nvPr/>
        </p:nvSpPr>
        <p:spPr>
          <a:xfrm>
            <a:off x="4544695" y="1598295"/>
            <a:ext cx="476250" cy="583565"/>
          </a:xfrm>
          <a:prstGeom prst="rect">
            <a:avLst/>
          </a:prstGeom>
          <a:noFill/>
        </p:spPr>
        <p:txBody>
          <a:bodyPr wrap="none" rtlCol="0" anchor="t">
            <a:spAutoFit/>
          </a:bodyPr>
          <a:lstStyle/>
          <a:p>
            <a:r>
              <a:rPr lang="en-US" altLang="zh-CN" sz="3200" b="1">
                <a:solidFill>
                  <a:srgbClr val="FF0000"/>
                </a:solidFill>
                <a:sym typeface="+mn-ea"/>
              </a:rPr>
              <a:t>A</a:t>
            </a:r>
          </a:p>
        </p:txBody>
      </p:sp>
      <p:sp>
        <p:nvSpPr>
          <p:cNvPr id="3" name="文本框 2"/>
          <p:cNvSpPr txBox="1"/>
          <p:nvPr/>
        </p:nvSpPr>
        <p:spPr>
          <a:xfrm>
            <a:off x="487680" y="4022090"/>
            <a:ext cx="11250295" cy="2749550"/>
          </a:xfrm>
          <a:prstGeom prst="rect">
            <a:avLst/>
          </a:prstGeom>
          <a:noFill/>
          <a:ln w="9525">
            <a:noFill/>
          </a:ln>
        </p:spPr>
        <p:txBody>
          <a:bodyPr wrap="square">
            <a:spAutoFit/>
          </a:bodyPr>
          <a:lstStyle/>
          <a:p>
            <a:pPr indent="0">
              <a:lnSpc>
                <a:spcPct val="9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题干表述在国家治理中如果出现道德失范、法治失控的状态，则可能导致关乎社会安危、国家存亡的严重后果，所以启示我们坚持依法治国与以德治国相结合，A是正确的，BC是错误的，无论是法治还是德治都重要，二者相辅相成，缺一不可，D是错误的，二者不可以相互替代，排除，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50620"/>
            <a:ext cx="11296015" cy="5507990"/>
          </a:xfrm>
          <a:prstGeom prst="rect">
            <a:avLst/>
          </a:prstGeom>
          <a:noFill/>
          <a:ln w="9525">
            <a:noFill/>
          </a:ln>
        </p:spPr>
        <p:txBody>
          <a:bodyPr wrap="square">
            <a:spAutoFit/>
          </a:bodyPr>
          <a:lstStyle/>
          <a:p>
            <a:pPr indent="0" fontAlgn="auto">
              <a:lnSpc>
                <a:spcPct val="100000"/>
              </a:lnSpc>
            </a:pPr>
            <a:r>
              <a:rPr sz="3200" b="0">
                <a:ea typeface="宋体" panose="02010600030101010101" pitchFamily="2" charset="-122"/>
              </a:rPr>
              <a:t>4. 广东省充分发挥“数字政府”平台对疫情防控工作的支撑作用，及时发布防控信息。用好“粤系列”移动服务平台，特别是“粤省事”疫情防控专区，及时发布权威疫情信息，采集、接收和处理企业及群众上报的信息，加强疫情防控知识的推送普及，让政府部门的权威信息能够及时、准确地传递到群众手中。此举有利于</a:t>
            </a:r>
            <a:r>
              <a:rPr lang="en-US" sz="3200" b="0">
                <a:ea typeface="宋体" panose="02010600030101010101" pitchFamily="2" charset="-122"/>
              </a:rPr>
              <a:t>(                 )</a:t>
            </a:r>
            <a:endParaRPr sz="3200" b="0">
              <a:ea typeface="宋体" panose="02010600030101010101" pitchFamily="2" charset="-122"/>
            </a:endParaRPr>
          </a:p>
          <a:p>
            <a:pPr indent="0" fontAlgn="auto">
              <a:lnSpc>
                <a:spcPct val="100000"/>
              </a:lnSpc>
            </a:pPr>
            <a:r>
              <a:rPr sz="3200" b="0">
                <a:ea typeface="宋体" panose="02010600030101010101" pitchFamily="2" charset="-122"/>
              </a:rPr>
              <a:t>①公民了解疫情，防疫治疫</a:t>
            </a:r>
          </a:p>
          <a:p>
            <a:pPr indent="0" fontAlgn="auto">
              <a:lnSpc>
                <a:spcPct val="100000"/>
              </a:lnSpc>
            </a:pPr>
            <a:r>
              <a:rPr sz="3200" b="0">
                <a:ea typeface="宋体" panose="02010600030101010101" pitchFamily="2" charset="-122"/>
              </a:rPr>
              <a:t>②政府依法行政，推进政务公开</a:t>
            </a:r>
          </a:p>
          <a:p>
            <a:pPr indent="0" fontAlgn="auto">
              <a:lnSpc>
                <a:spcPct val="100000"/>
              </a:lnSpc>
            </a:pPr>
            <a:r>
              <a:rPr sz="3200" b="0">
                <a:ea typeface="宋体" panose="02010600030101010101" pitchFamily="2" charset="-122"/>
              </a:rPr>
              <a:t>③保障公民的知情权、参与权和监督权</a:t>
            </a:r>
          </a:p>
          <a:p>
            <a:pPr indent="0" fontAlgn="auto">
              <a:lnSpc>
                <a:spcPct val="100000"/>
              </a:lnSpc>
            </a:pPr>
            <a:r>
              <a:rPr sz="3200" b="0">
                <a:ea typeface="宋体" panose="02010600030101010101" pitchFamily="2" charset="-122"/>
              </a:rPr>
              <a:t>④增加公民的民主权利，促进政府科学决策</a:t>
            </a:r>
          </a:p>
          <a:p>
            <a:pPr indent="0" fontAlgn="auto">
              <a:lnSpc>
                <a:spcPct val="100000"/>
              </a:lnSpc>
            </a:pPr>
            <a:r>
              <a:rPr sz="3200" b="0">
                <a:ea typeface="宋体" panose="02010600030101010101" pitchFamily="2" charset="-122"/>
              </a:rPr>
              <a:t>A. ①②③</a:t>
            </a:r>
            <a:r>
              <a:rPr lang="en-US" sz="3200" b="0">
                <a:ea typeface="宋体" panose="02010600030101010101" pitchFamily="2" charset="-122"/>
              </a:rPr>
              <a:t>		</a:t>
            </a:r>
            <a:r>
              <a:rPr sz="3200" b="0">
                <a:ea typeface="宋体" panose="02010600030101010101" pitchFamily="2" charset="-122"/>
              </a:rPr>
              <a:t>B. ①②④　　　   C. ①③④　　　   D. ②③④</a:t>
            </a:r>
          </a:p>
        </p:txBody>
      </p:sp>
      <p:sp>
        <p:nvSpPr>
          <p:cNvPr id="2" name="文本框 1"/>
          <p:cNvSpPr txBox="1"/>
          <p:nvPr/>
        </p:nvSpPr>
        <p:spPr>
          <a:xfrm>
            <a:off x="2543175" y="3612515"/>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87680" y="2132330"/>
            <a:ext cx="11250295" cy="2159000"/>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【解题分析】广东省充分发挥“数字政府”平台对疫情防控工作的支撑作用，及时发布防控信息没有增加公民的民主权利，促进政府科学决策，④说法错误，应排除，所以本题选择A。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90220" y="1076325"/>
            <a:ext cx="11435715" cy="5734050"/>
          </a:xfrm>
          <a:prstGeom prst="rect">
            <a:avLst/>
          </a:prstGeom>
          <a:noFill/>
          <a:ln w="9525">
            <a:noFill/>
          </a:ln>
        </p:spPr>
        <p:txBody>
          <a:bodyPr wrap="square">
            <a:spAutoFit/>
          </a:bodyPr>
          <a:lstStyle/>
          <a:p>
            <a:pPr indent="0" fontAlgn="auto">
              <a:lnSpc>
                <a:spcPts val="4400"/>
              </a:lnSpc>
            </a:pPr>
            <a:r>
              <a:rPr sz="3200" b="0"/>
              <a:t>5. 新修订的《中华人民共和国未成年人保护法》自2021年6月1日起施行。新版未成年人保护法突出家庭教育，完善学校、幼儿园的教育、保育职责：增设“网络保护”专章，努力实现对未成年人的线上线下全方位保护；增设“政府保护”专章，细化政府及其有关部门的职责……新版未成年人保护法的施行</a:t>
            </a:r>
            <a:r>
              <a:rPr lang="en-US" sz="3200" b="0"/>
              <a:t>(        )</a:t>
            </a:r>
            <a:endParaRPr sz="3200" b="0"/>
          </a:p>
          <a:p>
            <a:pPr indent="0" fontAlgn="auto">
              <a:lnSpc>
                <a:spcPts val="4400"/>
              </a:lnSpc>
            </a:pPr>
            <a:r>
              <a:rPr sz="3200" b="0"/>
              <a:t>①使未成年人的合法权益得到更系统更全面的保护</a:t>
            </a:r>
          </a:p>
          <a:p>
            <a:pPr indent="0" fontAlgn="auto">
              <a:lnSpc>
                <a:spcPts val="4400"/>
              </a:lnSpc>
            </a:pPr>
            <a:r>
              <a:rPr sz="3200" b="0"/>
              <a:t>②能确保未成年人的合法权益不受任何组织和个人侵犯</a:t>
            </a:r>
          </a:p>
          <a:p>
            <a:pPr indent="0" fontAlgn="auto">
              <a:lnSpc>
                <a:spcPts val="4400"/>
              </a:lnSpc>
            </a:pPr>
            <a:r>
              <a:rPr sz="3200" b="0"/>
              <a:t>③为做好新时代未成年人保护工作提供了坚实法律保障</a:t>
            </a:r>
          </a:p>
          <a:p>
            <a:pPr indent="0" fontAlgn="auto">
              <a:lnSpc>
                <a:spcPts val="4400"/>
              </a:lnSpc>
            </a:pPr>
            <a:r>
              <a:rPr sz="3200" b="0"/>
              <a:t>④进一步织密法治之网，提升未成年人保护法治化水平</a:t>
            </a:r>
          </a:p>
          <a:p>
            <a:pPr indent="0" fontAlgn="auto">
              <a:lnSpc>
                <a:spcPts val="4400"/>
              </a:lnSpc>
            </a:pPr>
            <a:r>
              <a:rPr sz="3200" b="0"/>
              <a:t>A. ①②③　　　   B. ①②④   </a:t>
            </a:r>
            <a:r>
              <a:rPr lang="en-US" sz="3200" b="0"/>
              <a:t>		</a:t>
            </a:r>
            <a:r>
              <a:rPr sz="3200" b="0"/>
              <a:t>C. ①③④　　D. ②③④</a:t>
            </a:r>
          </a:p>
        </p:txBody>
      </p:sp>
      <p:sp>
        <p:nvSpPr>
          <p:cNvPr id="2" name="文本框 1"/>
          <p:cNvSpPr txBox="1"/>
          <p:nvPr/>
        </p:nvSpPr>
        <p:spPr>
          <a:xfrm>
            <a:off x="10577195" y="3346450"/>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537585"/>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新版未成年人保护法的施行，有利于使未成年人的合法权益得到更系统更全面的保护，提升未成年人保护法治化水平，为做好新时代未成年人保护工作提供了坚实法律保障，①③④说法正确；②说法夸大了新版未成年人保护法施行的作用，应排除，所以本题选择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1645" y="1130935"/>
            <a:ext cx="11391900" cy="4570730"/>
          </a:xfrm>
          <a:prstGeom prst="rect">
            <a:avLst/>
          </a:prstGeom>
          <a:noFill/>
          <a:ln w="9525">
            <a:noFill/>
          </a:ln>
        </p:spPr>
        <p:txBody>
          <a:bodyPr wrap="square">
            <a:spAutoFit/>
          </a:bodyPr>
          <a:lstStyle/>
          <a:p>
            <a:pPr indent="0" fontAlgn="auto">
              <a:lnSpc>
                <a:spcPct val="130000"/>
              </a:lnSpc>
            </a:pPr>
            <a:r>
              <a:rPr sz="3200" b="0">
                <a:ea typeface="宋体" panose="02010600030101010101" pitchFamily="2" charset="-122"/>
              </a:rPr>
              <a:t>6. 广东省政府认真落实《法治政府建设实施纲要(2021—2025 年)》，以打造“全国最安全稳定、最公平公正、法治环境最好地区之一”为目标。这说明</a:t>
            </a:r>
            <a:r>
              <a:rPr lang="en-US" sz="3200" b="0">
                <a:ea typeface="宋体" panose="02010600030101010101" pitchFamily="2" charset="-122"/>
              </a:rPr>
              <a:t>(           )</a:t>
            </a:r>
            <a:endParaRPr sz="3200" b="0">
              <a:ea typeface="宋体" panose="02010600030101010101" pitchFamily="2" charset="-122"/>
            </a:endParaRPr>
          </a:p>
          <a:p>
            <a:pPr indent="0" fontAlgn="auto">
              <a:lnSpc>
                <a:spcPct val="130000"/>
              </a:lnSpc>
            </a:pPr>
            <a:r>
              <a:rPr sz="3200" b="0">
                <a:ea typeface="宋体" panose="02010600030101010101" pitchFamily="2" charset="-122"/>
              </a:rPr>
              <a:t>A. 在我国，政府的权力来源于人民</a:t>
            </a:r>
          </a:p>
          <a:p>
            <a:pPr indent="0" fontAlgn="auto">
              <a:lnSpc>
                <a:spcPct val="130000"/>
              </a:lnSpc>
            </a:pPr>
            <a:r>
              <a:rPr sz="3200" b="0">
                <a:ea typeface="宋体" panose="02010600030101010101" pitchFamily="2" charset="-122"/>
              </a:rPr>
              <a:t>B. 厉行法治是对全体社会成员的共同要求</a:t>
            </a:r>
          </a:p>
          <a:p>
            <a:pPr indent="0" fontAlgn="auto">
              <a:lnSpc>
                <a:spcPct val="130000"/>
              </a:lnSpc>
            </a:pPr>
            <a:r>
              <a:rPr sz="3200" b="0">
                <a:ea typeface="宋体" panose="02010600030101010101" pitchFamily="2" charset="-122"/>
              </a:rPr>
              <a:t>C. 依法行政是现代法治政府行使权力普遍奉行的基本原则</a:t>
            </a:r>
          </a:p>
          <a:p>
            <a:pPr indent="0" fontAlgn="auto">
              <a:lnSpc>
                <a:spcPct val="130000"/>
              </a:lnSpc>
            </a:pPr>
            <a:r>
              <a:rPr sz="3200" b="0">
                <a:ea typeface="宋体" panose="02010600030101010101" pitchFamily="2" charset="-122"/>
              </a:rPr>
              <a:t>D. 政府要严格执法、公正司法，保障公民的民主权利</a:t>
            </a:r>
          </a:p>
        </p:txBody>
      </p:sp>
      <p:sp>
        <p:nvSpPr>
          <p:cNvPr id="3" name="文本框 2"/>
          <p:cNvSpPr txBox="1"/>
          <p:nvPr/>
        </p:nvSpPr>
        <p:spPr>
          <a:xfrm>
            <a:off x="5517515" y="2522220"/>
            <a:ext cx="476250" cy="583565"/>
          </a:xfrm>
          <a:prstGeom prst="rect">
            <a:avLst/>
          </a:prstGeom>
          <a:noFill/>
        </p:spPr>
        <p:txBody>
          <a:bodyPr wrap="none" rtlCol="0" anchor="t">
            <a:spAutoFit/>
          </a:bodyPr>
          <a:lstStyle/>
          <a:p>
            <a:r>
              <a:rPr lang="en-US" sz="3200" b="1">
                <a:solidFill>
                  <a:srgbClr val="FF0000"/>
                </a:solidFill>
                <a:ea typeface="宋体" panose="02010600030101010101" pitchFamily="2" charset="-122"/>
                <a:sym typeface="+mn-ea"/>
              </a:rPr>
              <a:t>C</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290570"/>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sym typeface="+mn-ea"/>
              </a:rPr>
              <a:t>【解题分析】根据题干和所学知识，广东省政府以打造“全国最安全稳定、最公平公正、法治环境最好地区之一”为目标，体现了依法行政是现代法治政府行使权力的基本准则，C说法正确；A和B说法与材料无关；公正司法主体是司法机关，不是政府，D说法错误，所以本题选择C。</a:t>
            </a:r>
            <a:endPar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41095"/>
            <a:ext cx="11253470" cy="5406390"/>
          </a:xfrm>
          <a:prstGeom prst="rect">
            <a:avLst/>
          </a:prstGeom>
          <a:noFill/>
          <a:ln w="9525">
            <a:noFill/>
          </a:ln>
        </p:spPr>
        <p:txBody>
          <a:bodyPr wrap="square">
            <a:spAutoFit/>
          </a:bodyPr>
          <a:lstStyle/>
          <a:p>
            <a:pPr indent="0" fontAlgn="auto">
              <a:lnSpc>
                <a:spcPct val="120000"/>
              </a:lnSpc>
            </a:pPr>
            <a:r>
              <a:rPr sz="3200" b="0"/>
              <a:t>7. 通过互联网就“十四五”规划向全社会广泛征求意见和建议，在我国五年规划编制史上是第一次。广大人民群众积极参与，提出了101.8万条意见和建议，充分表达了对美好生活的期盼。这说明</a:t>
            </a:r>
            <a:r>
              <a:rPr lang="en-US" sz="3200" b="0"/>
              <a:t>(           )</a:t>
            </a:r>
            <a:endParaRPr sz="3200" b="0"/>
          </a:p>
          <a:p>
            <a:pPr indent="0" fontAlgn="auto">
              <a:lnSpc>
                <a:spcPct val="120000"/>
              </a:lnSpc>
            </a:pPr>
            <a:r>
              <a:rPr sz="3200" b="0"/>
              <a:t>①互联网扩大了公民的政治权利  </a:t>
            </a:r>
          </a:p>
          <a:p>
            <a:pPr indent="0" fontAlgn="auto">
              <a:lnSpc>
                <a:spcPct val="120000"/>
              </a:lnSpc>
            </a:pPr>
            <a:r>
              <a:rPr sz="3200" b="0"/>
              <a:t>②政府形成以网络为中心的工作方式</a:t>
            </a:r>
          </a:p>
          <a:p>
            <a:pPr indent="0" fontAlgn="auto">
              <a:lnSpc>
                <a:spcPct val="120000"/>
              </a:lnSpc>
            </a:pPr>
            <a:r>
              <a:rPr sz="3200" b="0"/>
              <a:t>③公民行使建议权的渠道不断拓宽  </a:t>
            </a:r>
          </a:p>
          <a:p>
            <a:pPr indent="0" fontAlgn="auto">
              <a:lnSpc>
                <a:spcPct val="120000"/>
              </a:lnSpc>
            </a:pPr>
            <a:r>
              <a:rPr sz="3200" b="0"/>
              <a:t>④公民关心国家发展的意识不断增强</a:t>
            </a:r>
          </a:p>
          <a:p>
            <a:pPr indent="0" fontAlgn="auto">
              <a:lnSpc>
                <a:spcPct val="120000"/>
              </a:lnSpc>
            </a:pPr>
            <a:r>
              <a:rPr sz="3200" b="0"/>
              <a:t>A. ①②　　　   B. ①③　　　   C. ②④　　　   D. ③④</a:t>
            </a:r>
          </a:p>
        </p:txBody>
      </p:sp>
      <p:sp>
        <p:nvSpPr>
          <p:cNvPr id="2" name="文本框 1"/>
          <p:cNvSpPr txBox="1"/>
          <p:nvPr/>
        </p:nvSpPr>
        <p:spPr>
          <a:xfrm>
            <a:off x="2159000" y="3018790"/>
            <a:ext cx="476250" cy="655320"/>
          </a:xfrm>
          <a:prstGeom prst="rect">
            <a:avLst/>
          </a:prstGeom>
          <a:noFill/>
        </p:spPr>
        <p:txBody>
          <a:bodyPr wrap="none" rtlCol="0" anchor="t">
            <a:spAutoFit/>
          </a:bodyPr>
          <a:lstStyle/>
          <a:p>
            <a:pPr indent="0" fontAlgn="auto">
              <a:lnSpc>
                <a:spcPts val="4400"/>
              </a:lnSpc>
            </a:pPr>
            <a:r>
              <a:rPr lang="en-US" sz="3200" b="1">
                <a:solidFill>
                  <a:srgbClr val="FF0000"/>
                </a:solidFill>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930650"/>
          </a:xfrm>
          <a:prstGeom prst="rect">
            <a:avLst/>
          </a:prstGeom>
          <a:noFill/>
          <a:ln w="9525">
            <a:noFill/>
          </a:ln>
        </p:spPr>
        <p:txBody>
          <a:bodyPr wrap="square">
            <a:spAutoFit/>
          </a:bodyPr>
          <a:lstStyle/>
          <a:p>
            <a:pPr indent="0">
              <a:lnSpc>
                <a:spcPct val="13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sym typeface="+mn-ea"/>
              </a:rPr>
              <a:t>【解题分析】根据所学，通过互联网就“十四五”规划向全社会广泛征求意见，广大人民群众积极参与，体现了公民行使建议权的渠道不断拓宽，同时也体现了公民关心国家发展的意识不断增强，③④说法正确，但互联网不会扩大公民的政治权利，①说法错误，政府没有形成网络为中心的工作方式，②说法错误；所以本题选择D。</a:t>
            </a:r>
            <a:endPar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2280" y="1137285"/>
            <a:ext cx="11083925" cy="5210810"/>
          </a:xfrm>
          <a:prstGeom prst="rect">
            <a:avLst/>
          </a:prstGeom>
          <a:noFill/>
          <a:ln w="9525">
            <a:noFill/>
          </a:ln>
        </p:spPr>
        <p:txBody>
          <a:bodyPr wrap="square">
            <a:spAutoFit/>
          </a:bodyPr>
          <a:lstStyle/>
          <a:p>
            <a:pPr indent="0" fontAlgn="auto">
              <a:lnSpc>
                <a:spcPct val="130000"/>
              </a:lnSpc>
            </a:pPr>
            <a:r>
              <a:rPr sz="3200" b="0"/>
              <a:t>8. “服务好不好，群众说了算。” 近年来，广东省各级政府部门全面推进政务服务“好差评”工作，群众办完事后可采用线上和线下两种方式进行实时评价。此举意在</a:t>
            </a:r>
            <a:r>
              <a:rPr lang="en-US" sz="3200" b="0"/>
              <a:t>(            )</a:t>
            </a:r>
            <a:endParaRPr sz="3200" b="0"/>
          </a:p>
          <a:p>
            <a:pPr indent="0" fontAlgn="auto">
              <a:lnSpc>
                <a:spcPct val="130000"/>
              </a:lnSpc>
            </a:pPr>
            <a:r>
              <a:rPr sz="3200" b="0"/>
              <a:t>①更好地为人民服务</a:t>
            </a:r>
          </a:p>
          <a:p>
            <a:pPr indent="0" fontAlgn="auto">
              <a:lnSpc>
                <a:spcPct val="130000"/>
              </a:lnSpc>
            </a:pPr>
            <a:r>
              <a:rPr sz="3200" b="0"/>
              <a:t>②规范政府的行政权，防范权力的滥用</a:t>
            </a:r>
          </a:p>
          <a:p>
            <a:pPr indent="0" fontAlgn="auto">
              <a:lnSpc>
                <a:spcPct val="130000"/>
              </a:lnSpc>
            </a:pPr>
            <a:r>
              <a:rPr sz="3200" b="0"/>
              <a:t>③建设服务型政府，促进民主决策</a:t>
            </a:r>
          </a:p>
          <a:p>
            <a:pPr indent="0" fontAlgn="auto">
              <a:lnSpc>
                <a:spcPct val="130000"/>
              </a:lnSpc>
            </a:pPr>
            <a:r>
              <a:rPr sz="3200" b="0"/>
              <a:t>④提高政府公信力，消除懒政、怠政</a:t>
            </a:r>
          </a:p>
          <a:p>
            <a:pPr indent="0" fontAlgn="auto">
              <a:lnSpc>
                <a:spcPct val="130000"/>
              </a:lnSpc>
            </a:pPr>
            <a:r>
              <a:rPr sz="3200" b="0"/>
              <a:t>A. ①②　　   B. ①③　　　  C. ②④　　　  D. ③④</a:t>
            </a:r>
          </a:p>
        </p:txBody>
      </p:sp>
      <p:sp>
        <p:nvSpPr>
          <p:cNvPr id="2" name="文本框 1"/>
          <p:cNvSpPr txBox="1"/>
          <p:nvPr/>
        </p:nvSpPr>
        <p:spPr>
          <a:xfrm>
            <a:off x="8857615" y="2546350"/>
            <a:ext cx="412750" cy="583565"/>
          </a:xfrm>
          <a:prstGeom prst="rect">
            <a:avLst/>
          </a:prstGeom>
          <a:noFill/>
        </p:spPr>
        <p:txBody>
          <a:bodyPr wrap="square" rtlCol="0" anchor="t">
            <a:spAutoFit/>
          </a:bodyPr>
          <a:lstStyle/>
          <a:p>
            <a:r>
              <a:rPr lang="en-US" sz="3200" b="1">
                <a:solidFill>
                  <a:srgbClr val="FF0000"/>
                </a:solidFill>
                <a:sym typeface="+mn-ea"/>
              </a:rPr>
              <a:t>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537585"/>
          </a:xfrm>
          <a:prstGeom prst="rect">
            <a:avLst/>
          </a:prstGeom>
          <a:noFill/>
          <a:ln w="9525">
            <a:noFill/>
          </a:ln>
        </p:spPr>
        <p:txBody>
          <a:bodyPr wrap="square">
            <a:spAutoFit/>
          </a:bodyPr>
          <a:lstStyle/>
          <a:p>
            <a:pPr indent="0">
              <a:lnSpc>
                <a:spcPct val="14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【解题分析】根据所学，建立政务服务“好差评”制度，旨在让政府更好地为人民服务 ，规范政府的行政权，防范权力的滥用等，①②说法正确，但“好差评”制度体现的是民主监督而不是民主决策，③说法错误；“好差评”制度不能消除懒政、怠政的现象，④说法错误，所以本题选择A。</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28395"/>
            <a:ext cx="11238865" cy="4815840"/>
          </a:xfrm>
          <a:prstGeom prst="rect">
            <a:avLst/>
          </a:prstGeom>
          <a:noFill/>
          <a:ln w="9525">
            <a:noFill/>
          </a:ln>
        </p:spPr>
        <p:txBody>
          <a:bodyPr wrap="square">
            <a:spAutoFit/>
          </a:bodyPr>
          <a:lstStyle/>
          <a:p>
            <a:pPr indent="0" fontAlgn="auto">
              <a:lnSpc>
                <a:spcPct val="120000"/>
              </a:lnSpc>
            </a:pPr>
            <a:r>
              <a:rPr sz="3200" b="0"/>
              <a:t>9. 被誉为“社会生活百科全书”的《中华人民共和国民法典》，在编纂过程中先后10次向社会公开征求意见，累计收到意见和建议102万条。该法典的编纂过程鲜明体现了</a:t>
            </a:r>
            <a:r>
              <a:rPr lang="en-US" sz="3200" b="0"/>
              <a:t>(           )</a:t>
            </a:r>
            <a:endParaRPr sz="3200" b="0"/>
          </a:p>
          <a:p>
            <a:pPr indent="0" fontAlgn="auto">
              <a:lnSpc>
                <a:spcPct val="120000"/>
              </a:lnSpc>
            </a:pPr>
            <a:r>
              <a:rPr sz="3200" b="0"/>
              <a:t>①政府集中民智，科学立法　</a:t>
            </a:r>
          </a:p>
          <a:p>
            <a:pPr indent="0" fontAlgn="auto">
              <a:lnSpc>
                <a:spcPct val="120000"/>
              </a:lnSpc>
            </a:pPr>
            <a:r>
              <a:rPr sz="3200" b="0"/>
              <a:t>②国家制定，以法律代替道德</a:t>
            </a:r>
          </a:p>
          <a:p>
            <a:pPr indent="0" fontAlgn="auto">
              <a:lnSpc>
                <a:spcPct val="120000"/>
              </a:lnSpc>
            </a:pPr>
            <a:r>
              <a:rPr sz="3200" b="0"/>
              <a:t>③公众参与，使决策更加民主</a:t>
            </a:r>
          </a:p>
          <a:p>
            <a:pPr indent="0" fontAlgn="auto">
              <a:lnSpc>
                <a:spcPct val="120000"/>
              </a:lnSpc>
            </a:pPr>
            <a:r>
              <a:rPr sz="3200" b="0"/>
              <a:t>④民主立法，让法律彰显民意</a:t>
            </a:r>
          </a:p>
          <a:p>
            <a:pPr indent="0" fontAlgn="auto">
              <a:lnSpc>
                <a:spcPct val="120000"/>
              </a:lnSpc>
            </a:pPr>
            <a:r>
              <a:rPr sz="3200" b="0"/>
              <a:t>A. ①②　　　  B. ①③　　　  C. ②④   </a:t>
            </a:r>
            <a:r>
              <a:rPr lang="en-US" sz="3200" b="0"/>
              <a:t>		</a:t>
            </a:r>
            <a:r>
              <a:rPr sz="3200" b="0"/>
              <a:t>D. ③④</a:t>
            </a:r>
          </a:p>
        </p:txBody>
      </p:sp>
      <p:sp>
        <p:nvSpPr>
          <p:cNvPr id="2" name="文本框 1"/>
          <p:cNvSpPr txBox="1"/>
          <p:nvPr/>
        </p:nvSpPr>
        <p:spPr>
          <a:xfrm>
            <a:off x="9054465" y="2411095"/>
            <a:ext cx="781050" cy="583565"/>
          </a:xfrm>
          <a:prstGeom prst="rect">
            <a:avLst/>
          </a:prstGeom>
          <a:noFill/>
        </p:spPr>
        <p:txBody>
          <a:bodyPr wrap="square" rtlCol="0" anchor="t">
            <a:spAutoFit/>
          </a:bodyPr>
          <a:lstStyle/>
          <a:p>
            <a:r>
              <a:rPr lang="en-US" sz="3200" b="1">
                <a:solidFill>
                  <a:srgbClr val="FF0000"/>
                </a:solidFill>
                <a:sym typeface="+mn-ea"/>
              </a:rPr>
              <a:t>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36347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所学，民法典在编纂过程中先后10次向社会公开征求意见，累计收到意见和建议102万条，体现了集中民智、民主立法、科学立法，也体现了公众积极参与，促进决策民主，③④说法正确，政府没有立法权，不能科学立法，①说法错误，法律与道德相辅相成，相得益彰，法律不能代替道德，②说法错误，所以本题选择D。</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5615" y="1128395"/>
            <a:ext cx="11267440" cy="5406390"/>
          </a:xfrm>
          <a:prstGeom prst="rect">
            <a:avLst/>
          </a:prstGeom>
          <a:noFill/>
          <a:ln w="9525">
            <a:noFill/>
          </a:ln>
        </p:spPr>
        <p:txBody>
          <a:bodyPr wrap="square">
            <a:spAutoFit/>
          </a:bodyPr>
          <a:lstStyle/>
          <a:p>
            <a:pPr indent="0" fontAlgn="auto">
              <a:lnSpc>
                <a:spcPct val="120000"/>
              </a:lnSpc>
            </a:pPr>
            <a:r>
              <a:rPr sz="3200" b="0"/>
              <a:t>10. 习近平总书记在党的十九大报告中指出：“全面依法治国是中国特色社会主义的本质要求和重要保障。” 全面依法治国必须坚持厉行法治。厉行法治是对全体社会成员的共同要求。为此，每个公民应该</a:t>
            </a:r>
            <a:r>
              <a:rPr lang="en-US" sz="3200" b="0"/>
              <a:t>(            )</a:t>
            </a:r>
            <a:endParaRPr sz="3200" b="0"/>
          </a:p>
          <a:p>
            <a:pPr indent="0" fontAlgn="auto">
              <a:lnSpc>
                <a:spcPct val="120000"/>
              </a:lnSpc>
            </a:pPr>
            <a:r>
              <a:rPr sz="3200" b="0"/>
              <a:t>①自觉弘扬法治精神，树立社会主义法治理念　　</a:t>
            </a:r>
          </a:p>
          <a:p>
            <a:pPr indent="0" fontAlgn="auto">
              <a:lnSpc>
                <a:spcPct val="120000"/>
              </a:lnSpc>
            </a:pPr>
            <a:r>
              <a:rPr sz="3200" b="0"/>
              <a:t>②增强学法尊法守法用法意识</a:t>
            </a:r>
          </a:p>
          <a:p>
            <a:pPr indent="0" fontAlgn="auto">
              <a:lnSpc>
                <a:spcPct val="120000"/>
              </a:lnSpc>
            </a:pPr>
            <a:r>
              <a:rPr sz="3200" b="0"/>
              <a:t>③自觉运用法律解决生活中的一切问题　　　　　</a:t>
            </a:r>
          </a:p>
          <a:p>
            <a:pPr indent="0" fontAlgn="auto">
              <a:lnSpc>
                <a:spcPct val="120000"/>
              </a:lnSpc>
            </a:pPr>
            <a:r>
              <a:rPr sz="3200" b="0"/>
              <a:t>④强化规则意识，树立正确的权利义务观念</a:t>
            </a:r>
          </a:p>
          <a:p>
            <a:pPr indent="0" fontAlgn="auto">
              <a:lnSpc>
                <a:spcPct val="120000"/>
              </a:lnSpc>
            </a:pPr>
            <a:r>
              <a:rPr sz="3200" b="0"/>
              <a:t>A. ①②③　   B. ①②④ 　　   C. ①③④　　　  D. ②③④</a:t>
            </a:r>
          </a:p>
        </p:txBody>
      </p:sp>
      <p:sp>
        <p:nvSpPr>
          <p:cNvPr id="2" name="文本框 1"/>
          <p:cNvSpPr txBox="1"/>
          <p:nvPr/>
        </p:nvSpPr>
        <p:spPr>
          <a:xfrm>
            <a:off x="4316095" y="2983865"/>
            <a:ext cx="454025" cy="583565"/>
          </a:xfrm>
          <a:prstGeom prst="rect">
            <a:avLst/>
          </a:prstGeom>
          <a:noFill/>
        </p:spPr>
        <p:txBody>
          <a:bodyPr wrap="none" rtlCol="0" anchor="t">
            <a:spAutoFit/>
          </a:bodyPr>
          <a:lstStyle/>
          <a:p>
            <a:r>
              <a:rPr lang="en-US" sz="3200" b="1">
                <a:solidFill>
                  <a:srgbClr val="FF0000"/>
                </a:solidFill>
                <a:sym typeface="+mn-ea"/>
              </a:rPr>
              <a:t>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87680" y="1386840"/>
            <a:ext cx="11250295" cy="2453640"/>
          </a:xfrm>
          <a:prstGeom prst="rect">
            <a:avLst/>
          </a:prstGeom>
          <a:noFill/>
          <a:ln w="9525">
            <a:noFill/>
          </a:ln>
        </p:spPr>
        <p:txBody>
          <a:bodyPr wrap="square">
            <a:spAutoFit/>
          </a:bodyPr>
          <a:lstStyle/>
          <a:p>
            <a:pPr indent="0">
              <a:lnSpc>
                <a:spcPct val="120000"/>
              </a:lnSpc>
            </a:pPr>
            <a:r>
              <a:rPr lang="en-US" sz="3200" b="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根据题干，全面依法治国，公民要增强学法尊法守法用法意识，弘扬法治精神，强化规则意识，树立正确的权利义务观念，①②④说法正确，但法律不可能解决生活中一切问题，③说法错误，所以本题选择B。</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33400" y="897890"/>
            <a:ext cx="11268710" cy="5506720"/>
          </a:xfrm>
          <a:prstGeom prst="rect">
            <a:avLst/>
          </a:prstGeom>
          <a:noFill/>
          <a:ln w="9525">
            <a:noFill/>
          </a:ln>
        </p:spPr>
        <p:txBody>
          <a:bodyPr wrap="square">
            <a:spAutoFit/>
          </a:bodyPr>
          <a:lstStyle/>
          <a:p>
            <a:pPr indent="0" algn="just" fontAlgn="auto">
              <a:lnSpc>
                <a:spcPct val="100000"/>
              </a:lnSpc>
            </a:pPr>
            <a:r>
              <a:rPr lang="zh-CN" sz="3200" b="0" dirty="0">
                <a:ea typeface="黑体" panose="02010609060101010101" charset="-122"/>
              </a:rPr>
              <a:t>二、非选择题</a:t>
            </a:r>
            <a:endParaRPr lang="en-US" sz="3200" b="0" dirty="0">
              <a:latin typeface="Times New Roman" panose="02020603050405020304" pitchFamily="18" charset="0"/>
              <a:ea typeface="宋体" panose="02010600030101010101" pitchFamily="2" charset="-122"/>
            </a:endParaRPr>
          </a:p>
          <a:p>
            <a:pPr indent="0" algn="just" fontAlgn="auto">
              <a:lnSpc>
                <a:spcPct val="100000"/>
              </a:lnSpc>
            </a:pPr>
            <a:r>
              <a:rPr sz="3200" b="0" dirty="0"/>
              <a:t>11. </a:t>
            </a:r>
            <a:r>
              <a:rPr sz="3200" b="0" dirty="0" err="1"/>
              <a:t>阅读材料，回答问题</a:t>
            </a:r>
            <a:r>
              <a:rPr sz="3200" b="0" dirty="0"/>
              <a:t>。(10分)</a:t>
            </a:r>
          </a:p>
          <a:p>
            <a:pPr indent="0" algn="just" fontAlgn="auto">
              <a:lnSpc>
                <a:spcPct val="90000"/>
              </a:lnSpc>
            </a:pPr>
            <a:r>
              <a:rPr lang="en-US" sz="3200" b="0" dirty="0"/>
              <a:t>	</a:t>
            </a:r>
            <a:r>
              <a:rPr sz="3200" b="0" dirty="0">
                <a:latin typeface="楷体" panose="02010609060101010101" charset="-122"/>
                <a:ea typeface="楷体" panose="02010609060101010101" charset="-122"/>
                <a:cs typeface="楷体" panose="02010609060101010101" charset="-122"/>
              </a:rPr>
              <a:t>2022年，“穗好办”App上线两周年，“无接触”受理、“不见面”审批和“零跑动”办事，让它成为广州市民的移动政务服务管家。截至3月底，“穗好办”App的在线服务近2 500项，累计实名注册用户数超1 200万。</a:t>
            </a:r>
          </a:p>
          <a:p>
            <a:pPr indent="0" algn="just" fontAlgn="auto">
              <a:lnSpc>
                <a:spcPct val="90000"/>
              </a:lnSpc>
            </a:pPr>
            <a:r>
              <a:rPr lang="en-US" sz="3200" b="0" dirty="0">
                <a:latin typeface="楷体" panose="02010609060101010101" charset="-122"/>
                <a:ea typeface="楷体" panose="02010609060101010101" charset="-122"/>
                <a:cs typeface="楷体" panose="02010609060101010101" charset="-122"/>
              </a:rPr>
              <a:t>	</a:t>
            </a:r>
            <a:r>
              <a:rPr sz="3200" b="0" dirty="0">
                <a:latin typeface="楷体" panose="02010609060101010101" charset="-122"/>
                <a:ea typeface="楷体" panose="02010609060101010101" charset="-122"/>
                <a:cs typeface="楷体" panose="02010609060101010101" charset="-122"/>
              </a:rPr>
              <a:t>“穗好办”App着力于优化办事流程、精简办事材料，进一步提升服务效能，建设了“民生服务一站式办理专区”“预约专区”等，努力让更多服务一触即达、一次“搞掂”。同时，为助力广州优化营商环境，更好地服务市场主体，“穗好</a:t>
            </a:r>
            <a:r>
              <a:rPr sz="3200" dirty="0">
                <a:latin typeface="楷体" panose="02010609060101010101" charset="-122"/>
                <a:ea typeface="楷体" panose="02010609060101010101" charset="-122"/>
                <a:cs typeface="楷体" panose="02010609060101010101" charset="-122"/>
                <a:sym typeface="+mn-ea"/>
              </a:rPr>
              <a:t>办”App还大力推进办事材料电子化，由接入“信任广州”平台的可信服务机构提供安全高效的数字证书、电子印章等服务，</a:t>
            </a:r>
            <a:endParaRPr sz="3200" b="0" dirty="0">
              <a:latin typeface="楷体" panose="02010609060101010101" charset="-122"/>
              <a:ea typeface="楷体" panose="02010609060101010101" charset="-122"/>
              <a:cs typeface="楷体" panose="02010609060101010101" charset="-122"/>
            </a:endParaRPr>
          </a:p>
        </p:txBody>
      </p:sp>
    </p:spTree>
  </p:cSld>
  <p:clrMapOvr>
    <a:masterClrMapping/>
  </p:clrMapOvr>
  <p:transition>
    <p:wedge/>
    <p:sndAc>
      <p:stSnd>
        <p:snd r:embed="rId2" name="chimes.wav"/>
      </p:stSnd>
    </p:sndAc>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64185" y="1149350"/>
            <a:ext cx="11267440" cy="3538220"/>
          </a:xfrm>
          <a:prstGeom prst="rect">
            <a:avLst/>
          </a:prstGeom>
          <a:noFill/>
          <a:ln w="9525">
            <a:noFill/>
          </a:ln>
        </p:spPr>
        <p:txBody>
          <a:bodyPr wrap="square">
            <a:spAutoFit/>
          </a:bodyPr>
          <a:lstStyle/>
          <a:p>
            <a:pPr indent="0" fontAlgn="auto">
              <a:lnSpc>
                <a:spcPct val="100000"/>
              </a:lnSpc>
            </a:pPr>
            <a:r>
              <a:rPr sz="3200" dirty="0">
                <a:latin typeface="楷体" panose="02010609060101010101" charset="-122"/>
                <a:ea typeface="楷体" panose="02010609060101010101" charset="-122"/>
                <a:cs typeface="楷体" panose="02010609060101010101" charset="-122"/>
                <a:sym typeface="+mn-ea"/>
              </a:rPr>
              <a:t>并已应用于企业开办、存量房网签、科研项目电子合同签署等场景。2021年11月，“穗好办”App大力推进适老化改造，推出“长者专区”，提供大字版、语音版等无障碍版本，完善高频服务事项授权代理、亲友代办等功能，不断为老人群体带来更多便捷体验。</a:t>
            </a:r>
            <a:endParaRPr sz="3200" b="0" dirty="0">
              <a:latin typeface="楷体" panose="02010609060101010101" charset="-122"/>
              <a:ea typeface="楷体" panose="02010609060101010101" charset="-122"/>
              <a:cs typeface="楷体" panose="02010609060101010101" charset="-122"/>
            </a:endParaRPr>
          </a:p>
          <a:p>
            <a:pPr indent="0" fontAlgn="auto">
              <a:lnSpc>
                <a:spcPct val="100000"/>
              </a:lnSpc>
            </a:pPr>
            <a:r>
              <a:rPr lang="en-US" sz="3200" dirty="0">
                <a:latin typeface="楷体" panose="02010609060101010101" charset="-122"/>
                <a:ea typeface="楷体" panose="02010609060101010101" charset="-122"/>
                <a:cs typeface="楷体" panose="02010609060101010101" charset="-122"/>
                <a:sym typeface="+mn-ea"/>
              </a:rPr>
              <a:t>	</a:t>
            </a:r>
            <a:r>
              <a:rPr sz="3200" dirty="0">
                <a:latin typeface="楷体" panose="02010609060101010101" charset="-122"/>
                <a:ea typeface="楷体" panose="02010609060101010101" charset="-122"/>
                <a:cs typeface="楷体" panose="02010609060101010101" charset="-122"/>
                <a:sym typeface="+mn-ea"/>
              </a:rPr>
              <a:t>“穗好办”App努力实现从“</a:t>
            </a:r>
            <a:r>
              <a:rPr sz="3200" dirty="0" err="1">
                <a:latin typeface="楷体" panose="02010609060101010101" charset="-122"/>
                <a:ea typeface="楷体" panose="02010609060101010101" charset="-122"/>
                <a:cs typeface="楷体" panose="02010609060101010101" charset="-122"/>
                <a:sym typeface="+mn-ea"/>
              </a:rPr>
              <a:t>可办</a:t>
            </a:r>
            <a:r>
              <a:rPr sz="3200" dirty="0">
                <a:latin typeface="楷体" panose="02010609060101010101" charset="-122"/>
                <a:ea typeface="楷体" panose="02010609060101010101" charset="-122"/>
                <a:cs typeface="楷体" panose="02010609060101010101" charset="-122"/>
                <a:sym typeface="+mn-ea"/>
              </a:rPr>
              <a:t>”“能办”到让市民感觉“</a:t>
            </a:r>
            <a:r>
              <a:rPr sz="3200" dirty="0" err="1">
                <a:latin typeface="楷体" panose="02010609060101010101" charset="-122"/>
                <a:ea typeface="楷体" panose="02010609060101010101" charset="-122"/>
                <a:cs typeface="楷体" panose="02010609060101010101" charset="-122"/>
                <a:sym typeface="+mn-ea"/>
              </a:rPr>
              <a:t>好用</a:t>
            </a:r>
            <a:r>
              <a:rPr sz="3200" dirty="0">
                <a:latin typeface="楷体" panose="02010609060101010101" charset="-122"/>
                <a:ea typeface="楷体" panose="02010609060101010101" charset="-122"/>
                <a:cs typeface="楷体" panose="02010609060101010101" charset="-122"/>
                <a:sym typeface="+mn-ea"/>
              </a:rPr>
              <a:t>”“</a:t>
            </a:r>
            <a:r>
              <a:rPr sz="3200" dirty="0" err="1">
                <a:latin typeface="楷体" panose="02010609060101010101" charset="-122"/>
                <a:ea typeface="楷体" panose="02010609060101010101" charset="-122"/>
                <a:cs typeface="楷体" panose="02010609060101010101" charset="-122"/>
                <a:sym typeface="+mn-ea"/>
              </a:rPr>
              <a:t>爱用</a:t>
            </a:r>
            <a:r>
              <a:rPr sz="3200" dirty="0">
                <a:latin typeface="楷体" panose="02010609060101010101" charset="-122"/>
                <a:ea typeface="楷体" panose="02010609060101010101" charset="-122"/>
                <a:cs typeface="楷体" panose="02010609060101010101" charset="-122"/>
                <a:sym typeface="+mn-ea"/>
              </a:rPr>
              <a:t>”。</a:t>
            </a:r>
            <a:endParaRPr lang="zh-CN" altLang="en-US" sz="3200" dirty="0">
              <a:latin typeface="楷体" panose="02010609060101010101" charset="-122"/>
              <a:ea typeface="楷体" panose="02010609060101010101" charset="-122"/>
              <a:cs typeface="楷体" panose="02010609060101010101" charset="-122"/>
            </a:endParaRPr>
          </a:p>
        </p:txBody>
      </p:sp>
      <p:sp>
        <p:nvSpPr>
          <p:cNvPr id="2" name="文本框 1"/>
          <p:cNvSpPr txBox="1"/>
          <p:nvPr/>
        </p:nvSpPr>
        <p:spPr>
          <a:xfrm>
            <a:off x="462280" y="4606290"/>
            <a:ext cx="11267440" cy="2011045"/>
          </a:xfrm>
          <a:prstGeom prst="rect">
            <a:avLst/>
          </a:prstGeom>
          <a:noFill/>
          <a:ln w="9525">
            <a:noFill/>
          </a:ln>
        </p:spPr>
        <p:txBody>
          <a:bodyPr wrap="square">
            <a:spAutoFit/>
          </a:bodyPr>
          <a:lstStyle/>
          <a:p>
            <a:pPr indent="0" fontAlgn="auto">
              <a:lnSpc>
                <a:spcPct val="130000"/>
              </a:lnSpc>
            </a:pPr>
            <a:r>
              <a:rPr sz="3200" b="1" dirty="0">
                <a:solidFill>
                  <a:srgbClr val="0000FF"/>
                </a:solidFill>
              </a:rPr>
              <a:t>(1) “穗好办”从“</a:t>
            </a:r>
            <a:r>
              <a:rPr sz="3200" b="1" dirty="0" err="1">
                <a:solidFill>
                  <a:srgbClr val="0000FF"/>
                </a:solidFill>
              </a:rPr>
              <a:t>可办</a:t>
            </a:r>
            <a:r>
              <a:rPr sz="3200" b="1" dirty="0">
                <a:solidFill>
                  <a:srgbClr val="0000FF"/>
                </a:solidFill>
              </a:rPr>
              <a:t>”“能办”到让市民感觉“</a:t>
            </a:r>
            <a:r>
              <a:rPr sz="3200" b="1" dirty="0" err="1">
                <a:solidFill>
                  <a:srgbClr val="0000FF"/>
                </a:solidFill>
              </a:rPr>
              <a:t>好用</a:t>
            </a:r>
            <a:r>
              <a:rPr sz="3200" b="1" dirty="0">
                <a:solidFill>
                  <a:srgbClr val="0000FF"/>
                </a:solidFill>
              </a:rPr>
              <a:t>”“</a:t>
            </a:r>
            <a:r>
              <a:rPr sz="3200" b="1" dirty="0" err="1">
                <a:solidFill>
                  <a:srgbClr val="0000FF"/>
                </a:solidFill>
              </a:rPr>
              <a:t>爱用</a:t>
            </a:r>
            <a:r>
              <a:rPr sz="3200" b="1" dirty="0">
                <a:solidFill>
                  <a:srgbClr val="0000FF"/>
                </a:solidFill>
              </a:rPr>
              <a:t>”， </a:t>
            </a:r>
            <a:r>
              <a:rPr sz="3200" b="1" dirty="0" err="1">
                <a:solidFill>
                  <a:srgbClr val="0000FF"/>
                </a:solidFill>
              </a:rPr>
              <a:t>体现了广州市政府奉行</a:t>
            </a:r>
            <a:r>
              <a:rPr lang="en-US" sz="3200" b="1" dirty="0">
                <a:solidFill>
                  <a:srgbClr val="0000FF"/>
                </a:solidFill>
              </a:rPr>
              <a:t>_____________</a:t>
            </a:r>
            <a:r>
              <a:rPr sz="3200" b="1" dirty="0" err="1">
                <a:solidFill>
                  <a:srgbClr val="0000FF"/>
                </a:solidFill>
              </a:rPr>
              <a:t>的宗旨和</a:t>
            </a:r>
            <a:r>
              <a:rPr lang="en-US" sz="3200" b="1" dirty="0">
                <a:solidFill>
                  <a:srgbClr val="0000FF"/>
                </a:solidFill>
              </a:rPr>
              <a:t>___________</a:t>
            </a:r>
            <a:r>
              <a:rPr sz="3200" b="1" dirty="0" err="1">
                <a:solidFill>
                  <a:srgbClr val="0000FF"/>
                </a:solidFill>
              </a:rPr>
              <a:t>的基本准则</a:t>
            </a:r>
            <a:r>
              <a:rPr sz="3200" b="1" dirty="0">
                <a:solidFill>
                  <a:srgbClr val="0000FF"/>
                </a:solidFill>
              </a:rPr>
              <a:t>。 (4 分)</a:t>
            </a:r>
          </a:p>
        </p:txBody>
      </p:sp>
      <p:sp>
        <p:nvSpPr>
          <p:cNvPr id="3" name="文本框 2"/>
          <p:cNvSpPr txBox="1"/>
          <p:nvPr/>
        </p:nvSpPr>
        <p:spPr>
          <a:xfrm>
            <a:off x="4412615" y="5199380"/>
            <a:ext cx="2636520" cy="655320"/>
          </a:xfrm>
          <a:prstGeom prst="rect">
            <a:avLst/>
          </a:prstGeom>
          <a:noFill/>
          <a:ln w="9525">
            <a:noFill/>
          </a:ln>
        </p:spPr>
        <p:txBody>
          <a:bodyPr wrap="square">
            <a:spAutoFit/>
          </a:bodyPr>
          <a:lstStyle/>
          <a:p>
            <a:pPr indent="0" fontAlgn="auto">
              <a:lnSpc>
                <a:spcPts val="4400"/>
              </a:lnSpc>
            </a:pPr>
            <a:r>
              <a:rPr sz="3200" b="1" dirty="0" err="1">
                <a:solidFill>
                  <a:srgbClr val="FF0000"/>
                </a:solidFill>
                <a:sym typeface="+mn-ea"/>
              </a:rPr>
              <a:t>为人民服务</a:t>
            </a:r>
            <a:endParaRPr lang="en-US" sz="3200" b="1" dirty="0">
              <a:solidFill>
                <a:srgbClr val="FF0000"/>
              </a:solidFill>
              <a:sym typeface="+mn-ea"/>
            </a:endParaRPr>
          </a:p>
        </p:txBody>
      </p:sp>
      <p:sp>
        <p:nvSpPr>
          <p:cNvPr id="4" name="文本框 3"/>
          <p:cNvSpPr txBox="1"/>
          <p:nvPr/>
        </p:nvSpPr>
        <p:spPr>
          <a:xfrm>
            <a:off x="8669020" y="5199380"/>
            <a:ext cx="1974215" cy="655320"/>
          </a:xfrm>
          <a:prstGeom prst="rect">
            <a:avLst/>
          </a:prstGeom>
          <a:noFill/>
          <a:ln w="9525">
            <a:noFill/>
          </a:ln>
        </p:spPr>
        <p:txBody>
          <a:bodyPr wrap="square">
            <a:spAutoFit/>
          </a:bodyPr>
          <a:lstStyle/>
          <a:p>
            <a:pPr indent="0" fontAlgn="auto">
              <a:lnSpc>
                <a:spcPts val="4400"/>
              </a:lnSpc>
            </a:pPr>
            <a:r>
              <a:rPr sz="3200" b="1" dirty="0" err="1">
                <a:solidFill>
                  <a:srgbClr val="FF0000"/>
                </a:solidFill>
                <a:sym typeface="+mn-ea"/>
              </a:rPr>
              <a:t>依法行政</a:t>
            </a:r>
            <a:endParaRPr lang="en-US" sz="3200" b="1" dirty="0">
              <a:solidFill>
                <a:srgbClr val="FF0000"/>
              </a:solidFill>
              <a:sym typeface="+mn-ea"/>
            </a:endParaRP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76250" y="1113790"/>
            <a:ext cx="11267440" cy="954107"/>
          </a:xfrm>
          <a:prstGeom prst="rect">
            <a:avLst/>
          </a:prstGeom>
          <a:noFill/>
          <a:ln w="9525">
            <a:noFill/>
          </a:ln>
        </p:spPr>
        <p:txBody>
          <a:bodyPr wrap="square">
            <a:spAutoFit/>
          </a:bodyPr>
          <a:lstStyle/>
          <a:p>
            <a:pPr indent="0" algn="just" fontAlgn="auto"/>
            <a:r>
              <a:rPr sz="2800" b="1" dirty="0">
                <a:solidFill>
                  <a:srgbClr val="0000FF"/>
                </a:solidFill>
                <a:latin typeface="华文中宋" panose="02010600040101010101" pitchFamily="2" charset="-122"/>
                <a:ea typeface="华文中宋" panose="02010600040101010101" pitchFamily="2" charset="-122"/>
              </a:rPr>
              <a:t>(2)“</a:t>
            </a:r>
            <a:r>
              <a:rPr sz="2800" b="1" dirty="0" err="1">
                <a:solidFill>
                  <a:srgbClr val="0000FF"/>
                </a:solidFill>
                <a:latin typeface="华文中宋" panose="02010600040101010101" pitchFamily="2" charset="-122"/>
                <a:ea typeface="华文中宋" panose="02010600040101010101" pitchFamily="2" charset="-122"/>
              </a:rPr>
              <a:t>穗好办”助力法治政府。请你为广州市建设法治政府提两条合理化建议</a:t>
            </a:r>
            <a:r>
              <a:rPr sz="2800" b="1" dirty="0">
                <a:solidFill>
                  <a:srgbClr val="0000FF"/>
                </a:solidFill>
                <a:latin typeface="华文中宋" panose="02010600040101010101" pitchFamily="2" charset="-122"/>
                <a:ea typeface="华文中宋" panose="02010600040101010101" pitchFamily="2" charset="-122"/>
              </a:rPr>
              <a:t>。 (6 分)</a:t>
            </a:r>
          </a:p>
        </p:txBody>
      </p:sp>
      <p:sp>
        <p:nvSpPr>
          <p:cNvPr id="2" name="文本框 1"/>
          <p:cNvSpPr txBox="1"/>
          <p:nvPr/>
        </p:nvSpPr>
        <p:spPr>
          <a:xfrm>
            <a:off x="525462" y="2145665"/>
            <a:ext cx="11267440" cy="3539430"/>
          </a:xfrm>
          <a:prstGeom prst="rect">
            <a:avLst/>
          </a:prstGeom>
          <a:noFill/>
          <a:ln w="9525">
            <a:noFill/>
          </a:ln>
        </p:spPr>
        <p:txBody>
          <a:bodyPr wrap="square">
            <a:spAutoFit/>
          </a:bodyPr>
          <a:lstStyle/>
          <a:p>
            <a:pPr indent="0" algn="just" fontAlgn="auto">
              <a:lnSpc>
                <a:spcPct val="100000"/>
              </a:lnSpc>
            </a:pPr>
            <a:r>
              <a:rPr lang="en-US" sz="2800" b="1" dirty="0" err="1">
                <a:solidFill>
                  <a:srgbClr val="FF0000"/>
                </a:solidFill>
                <a:latin typeface="华文中宋" panose="02010600040101010101" pitchFamily="2" charset="-122"/>
                <a:ea typeface="华文中宋" panose="02010600040101010101" pitchFamily="2" charset="-122"/>
              </a:rPr>
              <a:t>广州市政府</a:t>
            </a:r>
            <a:r>
              <a:rPr lang="zh-CN" altLang="en-US" sz="2800" b="1" dirty="0">
                <a:solidFill>
                  <a:srgbClr val="FF0000"/>
                </a:solidFill>
                <a:latin typeface="华文中宋" panose="02010600040101010101" pitchFamily="2" charset="-122"/>
                <a:ea typeface="华文中宋" panose="02010600040101010101" pitchFamily="2" charset="-122"/>
              </a:rPr>
              <a:t>应该：</a:t>
            </a:r>
            <a:endParaRPr lang="en-US" altLang="zh-CN" sz="2800" b="1" dirty="0">
              <a:solidFill>
                <a:srgbClr val="FF0000"/>
              </a:solidFill>
              <a:latin typeface="华文中宋" panose="02010600040101010101" pitchFamily="2" charset="-122"/>
              <a:ea typeface="华文中宋" panose="02010600040101010101" pitchFamily="2" charset="-122"/>
            </a:endParaRPr>
          </a:p>
          <a:p>
            <a:pPr indent="0" algn="just" fontAlgn="auto">
              <a:lnSpc>
                <a:spcPct val="100000"/>
              </a:lnSpc>
            </a:pPr>
            <a:r>
              <a:rPr lang="en-US" sz="2800" b="1" dirty="0">
                <a:latin typeface="华文中宋" panose="02010600040101010101" pitchFamily="2" charset="-122"/>
                <a:ea typeface="华文中宋" panose="02010600040101010101" pitchFamily="2" charset="-122"/>
              </a:rPr>
              <a:t>①</a:t>
            </a:r>
            <a:r>
              <a:rPr lang="en-US" sz="2800" b="1" dirty="0" err="1">
                <a:solidFill>
                  <a:srgbClr val="FF0066"/>
                </a:solidFill>
                <a:latin typeface="华文中宋" panose="02010600040101010101" pitchFamily="2" charset="-122"/>
                <a:ea typeface="华文中宋" panose="02010600040101010101" pitchFamily="2" charset="-122"/>
              </a:rPr>
              <a:t>借助“穗好办”App</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促进决策的科学化和民主化，全面推进</a:t>
            </a:r>
            <a:r>
              <a:rPr lang="en-US" sz="2800" b="1" dirty="0" err="1">
                <a:solidFill>
                  <a:srgbClr val="00B050"/>
                </a:solidFill>
                <a:latin typeface="华文中宋" panose="02010600040101010101" pitchFamily="2" charset="-122"/>
                <a:ea typeface="华文中宋" panose="02010600040101010101" pitchFamily="2" charset="-122"/>
              </a:rPr>
              <a:t>政务公开</a:t>
            </a:r>
            <a:r>
              <a:rPr lang="en-US" sz="2800" b="1" dirty="0" err="1">
                <a:latin typeface="华文中宋" panose="02010600040101010101" pitchFamily="2" charset="-122"/>
                <a:ea typeface="华文中宋" panose="02010600040101010101" pitchFamily="2" charset="-122"/>
              </a:rPr>
              <a:t>，做到防范行政权力滥用，保证政府行为不缺位、不越位、不错位</a:t>
            </a:r>
            <a:r>
              <a:rPr lang="en-US" sz="2800" b="1" dirty="0">
                <a:latin typeface="华文中宋" panose="02010600040101010101" pitchFamily="2" charset="-122"/>
                <a:ea typeface="华文中宋" panose="02010600040101010101" pitchFamily="2" charset="-122"/>
              </a:rPr>
              <a:t>。</a:t>
            </a:r>
          </a:p>
          <a:p>
            <a:pPr indent="0" algn="just" fontAlgn="auto">
              <a:lnSpc>
                <a:spcPct val="100000"/>
              </a:lnSpc>
            </a:pPr>
            <a:r>
              <a:rPr lang="en-US" sz="2800" b="1" dirty="0">
                <a:latin typeface="华文中宋" panose="02010600040101010101" pitchFamily="2" charset="-122"/>
                <a:ea typeface="华文中宋" panose="02010600040101010101" pitchFamily="2" charset="-122"/>
              </a:rPr>
              <a:t>②</a:t>
            </a:r>
            <a:r>
              <a:rPr lang="en-US" sz="2800" b="1" dirty="0" err="1">
                <a:solidFill>
                  <a:srgbClr val="FF0066"/>
                </a:solidFill>
                <a:latin typeface="华文中宋" panose="02010600040101010101" pitchFamily="2" charset="-122"/>
                <a:ea typeface="华文中宋" panose="02010600040101010101" pitchFamily="2" charset="-122"/>
              </a:rPr>
              <a:t>利用“穗好办”App</a:t>
            </a:r>
            <a:r>
              <a:rPr lang="en-US" sz="2800" b="1" dirty="0">
                <a:latin typeface="华文中宋" panose="02010600040101010101" pitchFamily="2" charset="-122"/>
                <a:ea typeface="华文中宋" panose="02010600040101010101" pitchFamily="2" charset="-122"/>
              </a:rPr>
              <a:t>, </a:t>
            </a:r>
            <a:r>
              <a:rPr lang="en-US" sz="2800" b="1" dirty="0" err="1">
                <a:latin typeface="华文中宋" panose="02010600040101010101" pitchFamily="2" charset="-122"/>
                <a:ea typeface="华文中宋" panose="02010600040101010101" pitchFamily="2" charset="-122"/>
              </a:rPr>
              <a:t>让人民群众积极</a:t>
            </a:r>
            <a:r>
              <a:rPr lang="en-US" sz="2800" b="1" dirty="0" err="1">
                <a:solidFill>
                  <a:srgbClr val="00B050"/>
                </a:solidFill>
                <a:latin typeface="华文中宋" panose="02010600040101010101" pitchFamily="2" charset="-122"/>
                <a:ea typeface="华文中宋" panose="02010600040101010101" pitchFamily="2" charset="-122"/>
              </a:rPr>
              <a:t>参与</a:t>
            </a:r>
            <a:r>
              <a:rPr lang="en-US" sz="2800" b="1" dirty="0" err="1">
                <a:latin typeface="华文中宋" panose="02010600040101010101" pitchFamily="2" charset="-122"/>
                <a:ea typeface="华文中宋" panose="02010600040101010101" pitchFamily="2" charset="-122"/>
              </a:rPr>
              <a:t>、主动</a:t>
            </a:r>
            <a:r>
              <a:rPr lang="en-US" sz="2800" b="1" dirty="0" err="1">
                <a:solidFill>
                  <a:srgbClr val="00B050"/>
                </a:solidFill>
                <a:latin typeface="华文中宋" panose="02010600040101010101" pitchFamily="2" charset="-122"/>
                <a:ea typeface="华文中宋" panose="02010600040101010101" pitchFamily="2" charset="-122"/>
              </a:rPr>
              <a:t>监督</a:t>
            </a:r>
            <a:r>
              <a:rPr lang="en-US" sz="2800" b="1" dirty="0" err="1">
                <a:latin typeface="华文中宋" panose="02010600040101010101" pitchFamily="2" charset="-122"/>
                <a:ea typeface="华文中宋" panose="02010600040101010101" pitchFamily="2" charset="-122"/>
              </a:rPr>
              <a:t>，保障人民群众的权利和自由，维护广大人民群众的合法权益</a:t>
            </a:r>
            <a:r>
              <a:rPr lang="en-US" sz="2800" b="1" dirty="0">
                <a:latin typeface="华文中宋" panose="02010600040101010101" pitchFamily="2" charset="-122"/>
                <a:ea typeface="华文中宋" panose="02010600040101010101" pitchFamily="2" charset="-122"/>
              </a:rPr>
              <a:t>。</a:t>
            </a:r>
          </a:p>
          <a:p>
            <a:pPr indent="0" algn="just" fontAlgn="auto">
              <a:lnSpc>
                <a:spcPct val="100000"/>
              </a:lnSpc>
            </a:pPr>
            <a:r>
              <a:rPr lang="en-US" sz="2800" b="1" dirty="0">
                <a:latin typeface="华文中宋" panose="02010600040101010101" pitchFamily="2" charset="-122"/>
                <a:ea typeface="华文中宋" panose="02010600040101010101" pitchFamily="2" charset="-122"/>
              </a:rPr>
              <a:t>③</a:t>
            </a:r>
            <a:r>
              <a:rPr lang="en-US" sz="2800" b="1" dirty="0" err="1">
                <a:solidFill>
                  <a:srgbClr val="00B050"/>
                </a:solidFill>
                <a:latin typeface="华文中宋" panose="02010600040101010101" pitchFamily="2" charset="-122"/>
                <a:ea typeface="华文中宋" panose="02010600040101010101" pitchFamily="2" charset="-122"/>
              </a:rPr>
              <a:t>依法行政</a:t>
            </a:r>
            <a:r>
              <a:rPr lang="en-US" sz="2800" b="1" dirty="0" err="1">
                <a:latin typeface="华文中宋" panose="02010600040101010101" pitchFamily="2" charset="-122"/>
                <a:ea typeface="华文中宋" panose="02010600040101010101" pitchFamily="2" charset="-122"/>
              </a:rPr>
              <a:t>，守法诚信，真正提高政府公信力，带动全社会尊法、守法，推进民主法治建设</a:t>
            </a:r>
            <a:r>
              <a:rPr lang="en-US" sz="2800" b="1" dirty="0">
                <a:latin typeface="华文中宋" panose="02010600040101010101" pitchFamily="2" charset="-122"/>
                <a:ea typeface="华文中宋" panose="02010600040101010101" pitchFamily="2" charset="-122"/>
              </a:rPr>
              <a:t>。</a:t>
            </a:r>
          </a:p>
          <a:p>
            <a:pPr indent="0" algn="just" fontAlgn="auto">
              <a:lnSpc>
                <a:spcPct val="100000"/>
              </a:lnSpc>
            </a:pPr>
            <a:r>
              <a:rPr lang="en-US" sz="2800" b="1" dirty="0">
                <a:solidFill>
                  <a:srgbClr val="00B050"/>
                </a:solidFill>
                <a:latin typeface="华文中宋" panose="02010600040101010101" pitchFamily="2" charset="-122"/>
                <a:ea typeface="华文中宋" panose="02010600040101010101" pitchFamily="2" charset="-122"/>
              </a:rPr>
              <a:t>(每点3分，答对任意2点共6分)</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0535" y="2257425"/>
            <a:ext cx="11065510" cy="2159000"/>
          </a:xfrm>
          <a:prstGeom prst="rect">
            <a:avLst/>
          </a:prstGeom>
          <a:noFill/>
          <a:ln w="9525">
            <a:noFill/>
          </a:ln>
        </p:spPr>
        <p:txBody>
          <a:bodyPr wrap="square">
            <a:spAutoFit/>
          </a:bodyPr>
          <a:lstStyle/>
          <a:p>
            <a:pPr indent="0" fontAlgn="auto">
              <a:lnSpc>
                <a:spcPct val="140000"/>
              </a:lnSpc>
            </a:pPr>
            <a:r>
              <a:rPr lang="en-US" sz="32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a:t>
            </a:r>
            <a:r>
              <a:rPr lang="en-US" sz="3200" b="1" dirty="0" err="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解题分析】本题考查建设法治政府的相关知识。主要考查学生分析问题能力</a:t>
            </a:r>
            <a:r>
              <a:rPr lang="en-US" sz="32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 </a:t>
            </a:r>
            <a:r>
              <a:rPr lang="en-US" sz="3200" b="1" dirty="0" err="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解决问题能力和归纳能力；要对材料进行深入分析</a:t>
            </a:r>
            <a:r>
              <a:rPr lang="en-US" sz="32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 </a:t>
            </a:r>
            <a:r>
              <a:rPr lang="en-US" sz="3200" b="1" dirty="0" err="1">
                <a:solidFill>
                  <a:srgbClr val="0000FF"/>
                </a:solidFill>
                <a:uFillTx/>
                <a:latin typeface="Times New Roman" panose="02020603050405020304" pitchFamily="18" charset="0"/>
                <a:ea typeface="宋体" panose="02010600030101010101" pitchFamily="2" charset="-122"/>
                <a:cs typeface="宋体" panose="02010600030101010101" pitchFamily="2" charset="-122"/>
              </a:rPr>
              <a:t>据教材知识组织答案</a:t>
            </a:r>
            <a:r>
              <a:rPr lang="en-US" sz="3200" b="1" dirty="0">
                <a:solidFill>
                  <a:srgbClr val="0000FF"/>
                </a:solidFill>
                <a:uFillTx/>
                <a:latin typeface="Times New Roman" panose="02020603050405020304" pitchFamily="18" charset="0"/>
                <a:ea typeface="宋体" panose="02010600030101010101" pitchFamily="2" charset="-122"/>
                <a:cs typeface="宋体" panose="02010600030101010101" pitchFamily="2" charset="-122"/>
              </a:rPr>
              <a:t>。</a:t>
            </a:r>
          </a:p>
        </p:txBody>
      </p:sp>
    </p:spTree>
  </p:cSld>
  <p:clrMapOvr>
    <a:masterClrMapping/>
  </p:clrMapOvr>
  <p:transition>
    <p:wedg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bg bwMode="auto">
      <p:bgPr>
        <a:blipFill dpi="0" rotWithShape="1">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edge/>
    <p:sndAc>
      <p:stSnd>
        <p:snd r:embed="rId2" name="chimes.wav"/>
      </p:stSnd>
    </p:sndAc>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DE4M2ZkMTIwMmQwZTg1YmFhYzRhZGQ1YWVjMzMxNGEifQ=="/>
</p:tagLst>
</file>

<file path=ppt/theme/theme1.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Times New Roman"/>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noFill/>
        </a:ln>
      </a:spPr>
      <a:bodyPr wrap="square">
        <a:spAutoFit/>
      </a:bodyPr>
      <a:lstStyle>
        <a:defPPr marL="0" marR="0" lvl="0" indent="133350" algn="just" defTabSz="914400" rtl="0" eaLnBrk="1" fontAlgn="auto" latinLnBrk="0" hangingPunct="1">
          <a:lnSpc>
            <a:spcPct val="100000"/>
          </a:lnSpc>
          <a:spcBef>
            <a:spcPts val="0"/>
          </a:spcBef>
          <a:spcAft>
            <a:spcPts val="0"/>
          </a:spcAft>
          <a:buClrTx/>
          <a:buSzTx/>
          <a:buFontTx/>
          <a:buNone/>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2033</Words>
  <Application>Microsoft Office PowerPoint</Application>
  <PresentationFormat>宽屏</PresentationFormat>
  <Paragraphs>188</Paragraphs>
  <Slides>45</Slides>
  <Notes>2</Notes>
  <HiddenSlides>0</HiddenSlides>
  <MMClips>0</MMClips>
  <ScaleCrop>false</ScaleCrop>
  <HeadingPairs>
    <vt:vector size="6" baseType="variant">
      <vt:variant>
        <vt:lpstr>已用的字体</vt:lpstr>
      </vt:variant>
      <vt:variant>
        <vt:i4>7</vt:i4>
      </vt:variant>
      <vt:variant>
        <vt:lpstr>主题</vt:lpstr>
      </vt:variant>
      <vt:variant>
        <vt:i4>5</vt:i4>
      </vt:variant>
      <vt:variant>
        <vt:lpstr>幻灯片标题</vt:lpstr>
      </vt:variant>
      <vt:variant>
        <vt:i4>45</vt:i4>
      </vt:variant>
    </vt:vector>
  </HeadingPairs>
  <TitlesOfParts>
    <vt:vector size="57" baseType="lpstr">
      <vt:lpstr>华文中宋</vt:lpstr>
      <vt:lpstr>楷体</vt:lpstr>
      <vt:lpstr>宋体</vt:lpstr>
      <vt:lpstr>微软雅黑</vt:lpstr>
      <vt:lpstr>Arial</vt:lpstr>
      <vt:lpstr>Calibri</vt:lpstr>
      <vt:lpstr>Times New Roman</vt:lpstr>
      <vt:lpstr>2_自定义设计方案</vt:lpstr>
      <vt:lpstr>Office 主题​​</vt:lpstr>
      <vt:lpstr>1_自定义设计方案</vt:lpstr>
      <vt:lpstr>3_自定义设计方案</vt:lpstr>
      <vt:lpstr>4_自定义设计方案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茵</dc:creator>
  <cp:lastModifiedBy>cheng yao</cp:lastModifiedBy>
  <cp:revision>372</cp:revision>
  <dcterms:created xsi:type="dcterms:W3CDTF">2021-11-30T16:08:00Z</dcterms:created>
  <dcterms:modified xsi:type="dcterms:W3CDTF">2022-10-18T03:59:31Z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0F686DFDF8BA4D9D9A87A3B53D315CC0</vt:lpwstr>
  </property>
  <property fmtid="{D5CDD505-2E9C-101B-9397-08002B2CF9AE}" pid="3" name="KSOProductBuildVer">
    <vt:lpwstr>2052-11.1.0.12353</vt:lpwstr>
  </property>
</Properties>
</file>