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notesMasterIdLst>
    <p:notesMasterId r:id="rId26"/>
  </p:notesMasterIdLst>
  <p:handoutMasterIdLst>
    <p:handoutMasterId r:id="rId27"/>
  </p:handoutMasterIdLst>
  <p:sldIdLst>
    <p:sldId id="708" r:id="rId3"/>
    <p:sldId id="743" r:id="rId4"/>
    <p:sldId id="744" r:id="rId5"/>
    <p:sldId id="745" r:id="rId6"/>
    <p:sldId id="746" r:id="rId7"/>
    <p:sldId id="747" r:id="rId8"/>
    <p:sldId id="748" r:id="rId9"/>
    <p:sldId id="749" r:id="rId10"/>
    <p:sldId id="750" r:id="rId11"/>
    <p:sldId id="751" r:id="rId12"/>
    <p:sldId id="752" r:id="rId13"/>
    <p:sldId id="753" r:id="rId14"/>
    <p:sldId id="754" r:id="rId15"/>
    <p:sldId id="755" r:id="rId16"/>
    <p:sldId id="756" r:id="rId17"/>
    <p:sldId id="757" r:id="rId18"/>
    <p:sldId id="763" r:id="rId19"/>
    <p:sldId id="764" r:id="rId20"/>
    <p:sldId id="758" r:id="rId21"/>
    <p:sldId id="759" r:id="rId22"/>
    <p:sldId id="760" r:id="rId23"/>
    <p:sldId id="761" r:id="rId24"/>
    <p:sldId id="762" r:id="rId2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FFFFCC"/>
    <a:srgbClr val="FFCCCC"/>
    <a:srgbClr val="CCFFFF"/>
    <a:srgbClr val="FF9900"/>
    <a:srgbClr val="FFCC99"/>
    <a:srgbClr val="CCFFCC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>
      <p:cViewPr>
        <p:scale>
          <a:sx n="100" d="100"/>
          <a:sy n="100" d="100"/>
        </p:scale>
        <p:origin x="139" y="-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BDA58E95-6C5E-4C5F-AE5C-4380CD09524D}" type="datetimeFigureOut">
              <a:rPr lang="zh-CN" altLang="en-US"/>
              <a:pPr>
                <a:defRPr/>
              </a:pPr>
              <a:t>2018/12/24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60CA3222-16BC-48AD-A064-6582DCA0388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dirty="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EC3F0732-F056-4F73-987B-A13A4025032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FFFAE-84B1-46DA-B6A2-D302F575063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6B29C-CA29-4B4E-BFC6-71E5E5BB658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191D1-AF4A-449E-83FB-BB93B855A8C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24C43-2C3F-4743-B414-35C8A2A0A93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A815C-96A5-483E-861A-945094E3A5A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86CB5-1904-4193-8A0B-F81FB4B8F64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85B82-60DD-47E9-9830-8F28BCCBDFD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0C08C-CB0E-44A8-BABD-4E534DAECDE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5E8CF-2C3B-4DBE-95FD-535DAF1AC9B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0BDD3-523C-4FC2-A94D-CDF28125367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636F3-0B5F-4720-8863-A0877A40329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10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55929-4B59-41A5-B60B-6AB153B4F9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914CD025-B194-4149-8767-FBBDAD7CD95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1179A2C-7AB2-43E7-A13C-80B1CB4362F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D964B6F3-CCF4-492C-A3D5-C58BDD4A419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0ECDD-B467-413F-8652-5704E477422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51DF5-BA09-43ED-A478-A896E6F30E3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E7DA9-3474-402B-8ABF-1089E16C324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3045E-6B07-46A6-98F5-498C8B0AE27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BDDE6-B032-49DE-AABD-814C1BF0B63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F21A2-F99C-4109-930A-8FDFF7FAEEA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256A7-1074-45BF-8CE5-86EA836945D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5751B-9860-4A01-BBB2-A54EEE8E5D7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D412A-B41D-4460-AE3A-BCB56028CEB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C5F2C-CD5D-4FE9-8733-0F1CAB0072D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BAA16-8748-4DFF-B6A9-7EA2221972D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10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5A65E-C9D1-4917-A28D-5341E44A4B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D51F3124-C9FB-4980-827F-515A51512C0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6BB25D6B-C00A-4CC6-AD2F-5871BDA5E5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CD2D54BD-9165-42CE-90C4-62F2759D28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17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29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30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 dirty="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5189894-F054-4279-A58F-268F88D87F7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pic>
        <p:nvPicPr>
          <p:cNvPr id="1034" name="图片 1"/>
          <p:cNvPicPr>
            <a:picLocks noChangeAspect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0" descr="英语周报标志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Unit8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  <p:sldLayoutId id="2147483695" r:id="rId12"/>
    <p:sldLayoutId id="2147483696" r:id="rId13"/>
    <p:sldLayoutId id="2147483697" r:id="rId14"/>
    <p:sldLayoutId id="2147483698" r:id="rId15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7412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7413" name="Picture 10" descr="英语周报标志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Unit8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7415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7416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 dirty="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406B36DC-B8A4-45F8-9EF1-E8030446E81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84" r:id="rId11"/>
    <p:sldLayoutId id="2147483699" r:id="rId12"/>
    <p:sldLayoutId id="2147483700" r:id="rId13"/>
    <p:sldLayoutId id="2147483701" r:id="rId14"/>
    <p:sldLayoutId id="2147483702" r:id="rId15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523875" y="639763"/>
            <a:ext cx="8364538" cy="830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</a:rPr>
              <a:t>Unit 8 	</a:t>
            </a: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  <a:sym typeface="+mn-ea"/>
              </a:rPr>
              <a:t>Collecting things</a:t>
            </a:r>
            <a:endParaRPr lang="en-US" altLang="zh-CN" sz="4800" b="1" dirty="0">
              <a:solidFill>
                <a:srgbClr val="0000FF"/>
              </a:solidFill>
              <a:latin typeface="+mj-lt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81" name="TextBox 6"/>
          <p:cNvSpPr txBox="1">
            <a:spLocks noChangeArrowheads="1"/>
          </p:cNvSpPr>
          <p:nvPr/>
        </p:nvSpPr>
        <p:spPr bwMode="auto">
          <a:xfrm>
            <a:off x="5307013" y="1498600"/>
            <a:ext cx="3263900" cy="83026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</a:rPr>
              <a:t>Grammar</a:t>
            </a:r>
          </a:p>
        </p:txBody>
      </p:sp>
      <p:pic>
        <p:nvPicPr>
          <p:cNvPr id="4098" name="Picture 2" descr="http://www.thisiscolossal.com/wp-content/uploads/2011/12/toy-3-600x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70" y="2420888"/>
            <a:ext cx="5305750" cy="3490693"/>
          </a:xfrm>
          <a:prstGeom prst="roundRect">
            <a:avLst>
              <a:gd name="adj" fmla="val 9072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914400"/>
            <a:ext cx="7848600" cy="990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2800" b="1" i="1" kern="1200" dirty="0">
                <a:solidFill>
                  <a:srgbClr val="0070C0"/>
                </a:solidFill>
              </a:rPr>
              <a:t>Lead in--Find out the personal pronouns in the following passage.</a:t>
            </a:r>
          </a:p>
        </p:txBody>
      </p:sp>
      <p:sp>
        <p:nvSpPr>
          <p:cNvPr id="38914" name="Rectangle 3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346075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   John F. Dancer walked into the Dragon's Head Hotel with his friend Charlie. They went to the reception desk. John said, “Hi, I'm John Dancer. I booked a room last Sunday.”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   The clerk said,</a:t>
            </a:r>
            <a:r>
              <a:rPr lang="zh-CN" altLang="en-US" sz="3000" smtClean="0"/>
              <a:t>"</a:t>
            </a:r>
            <a:r>
              <a:rPr lang="en-US" altLang="zh-CN" sz="3000" smtClean="0"/>
              <a:t>Yes, sir, but we don't allow pets in this hotel.”</a:t>
            </a:r>
          </a:p>
        </p:txBody>
      </p:sp>
      <p:sp>
        <p:nvSpPr>
          <p:cNvPr id="38915" name="Line 4"/>
          <p:cNvSpPr>
            <a:spLocks noChangeShapeType="1"/>
          </p:cNvSpPr>
          <p:nvPr/>
        </p:nvSpPr>
        <p:spPr bwMode="auto">
          <a:xfrm>
            <a:off x="7162800" y="2895600"/>
            <a:ext cx="99060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1" name="Line 5"/>
          <p:cNvSpPr>
            <a:spLocks noChangeShapeType="1"/>
          </p:cNvSpPr>
          <p:nvPr/>
        </p:nvSpPr>
        <p:spPr bwMode="auto">
          <a:xfrm flipV="1">
            <a:off x="2484438" y="3133725"/>
            <a:ext cx="574675" cy="47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>
            <a:off x="8243888" y="3716338"/>
            <a:ext cx="228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3" name="Line 7"/>
          <p:cNvSpPr>
            <a:spLocks noChangeShapeType="1"/>
          </p:cNvSpPr>
          <p:nvPr/>
        </p:nvSpPr>
        <p:spPr bwMode="auto">
          <a:xfrm>
            <a:off x="5364163" y="3133725"/>
            <a:ext cx="762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4" name="Line 8"/>
          <p:cNvSpPr>
            <a:spLocks noChangeShapeType="1"/>
          </p:cNvSpPr>
          <p:nvPr/>
        </p:nvSpPr>
        <p:spPr bwMode="auto">
          <a:xfrm>
            <a:off x="5287963" y="4868863"/>
            <a:ext cx="457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  <p:bldP spid="4102" grpId="0" animBg="1"/>
      <p:bldP spid="4103" grpId="0" animBg="1"/>
      <p:bldP spid="410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31788" y="968375"/>
            <a:ext cx="8305800" cy="12192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2800" b="1" i="1" kern="1200" dirty="0">
                <a:solidFill>
                  <a:srgbClr val="0070C0"/>
                </a:solidFill>
              </a:rPr>
              <a:t>We use personal pronouns to replace nouns that we have already talked about. We have subject pronouns and object pronouns.</a:t>
            </a:r>
          </a:p>
        </p:txBody>
      </p:sp>
      <p:sp>
        <p:nvSpPr>
          <p:cNvPr id="41986" name="Line 3"/>
          <p:cNvSpPr>
            <a:spLocks noChangeShapeType="1"/>
          </p:cNvSpPr>
          <p:nvPr/>
        </p:nvSpPr>
        <p:spPr bwMode="auto">
          <a:xfrm>
            <a:off x="7037388" y="2035175"/>
            <a:ext cx="99060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6" name="TextBox 5"/>
          <p:cNvSpPr txBox="1"/>
          <p:nvPr/>
        </p:nvSpPr>
        <p:spPr>
          <a:xfrm>
            <a:off x="2160588" y="282575"/>
            <a:ext cx="55626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A Personal Pronouns</a:t>
            </a:r>
          </a:p>
        </p:txBody>
      </p:sp>
      <p:graphicFrame>
        <p:nvGraphicFramePr>
          <p:cNvPr id="7" name="Group 3"/>
          <p:cNvGraphicFramePr/>
          <p:nvPr/>
        </p:nvGraphicFramePr>
        <p:xfrm>
          <a:off x="179388" y="2492375"/>
          <a:ext cx="8763000" cy="3422650"/>
        </p:xfrm>
        <a:graphic>
          <a:graphicData uri="http://schemas.openxmlformats.org/drawingml/2006/table">
            <a:tbl>
              <a:tblPr/>
              <a:tblGrid>
                <a:gridCol w="1872479"/>
                <a:gridCol w="1048444"/>
                <a:gridCol w="949300"/>
                <a:gridCol w="997982"/>
                <a:gridCol w="973641"/>
                <a:gridCol w="876276"/>
                <a:gridCol w="949300"/>
                <a:gridCol w="1095346"/>
              </a:tblGrid>
              <a:tr h="14477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第一人称单数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第二人称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第三人称单数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第一人称复数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第三人称复数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98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Subject     pronoun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she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1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Object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pronoun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him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39"/>
          <p:cNvSpPr txBox="1">
            <a:spLocks noChangeArrowheads="1"/>
          </p:cNvSpPr>
          <p:nvPr/>
        </p:nvSpPr>
        <p:spPr bwMode="auto">
          <a:xfrm>
            <a:off x="381000" y="1524000"/>
            <a:ext cx="8380413" cy="287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35000"/>
              </a:spcBef>
            </a:pPr>
            <a:r>
              <a:rPr lang="en-US" altLang="zh-CN" sz="3600">
                <a:latin typeface="Times New Roman" pitchFamily="18" charset="0"/>
                <a:cs typeface="Arial" charset="0"/>
              </a:rPr>
              <a:t>The subject is the </a:t>
            </a:r>
            <a:r>
              <a:rPr lang="zh-CN" altLang="en-US" sz="3600">
                <a:latin typeface="Times New Roman" pitchFamily="18" charset="0"/>
                <a:cs typeface="Arial" charset="0"/>
              </a:rPr>
              <a:t>doer</a:t>
            </a:r>
            <a:r>
              <a:rPr lang="en-US" altLang="zh-CN" sz="3600">
                <a:latin typeface="Times New Roman" pitchFamily="18" charset="0"/>
                <a:cs typeface="Arial" charset="0"/>
              </a:rPr>
              <a:t> of an action and is put in front of the verb.</a:t>
            </a:r>
          </a:p>
          <a:p>
            <a:pPr>
              <a:spcBef>
                <a:spcPct val="35000"/>
              </a:spcBef>
            </a:pPr>
            <a:endParaRPr lang="en-US" altLang="zh-CN">
              <a:latin typeface="Times New Roman" pitchFamily="18" charset="0"/>
              <a:cs typeface="Arial" charset="0"/>
            </a:endParaRPr>
          </a:p>
          <a:p>
            <a:pPr>
              <a:spcBef>
                <a:spcPct val="35000"/>
              </a:spcBef>
            </a:pPr>
            <a:r>
              <a:rPr lang="en-US" altLang="zh-CN" sz="3600">
                <a:latin typeface="Times New Roman" pitchFamily="18" charset="0"/>
                <a:cs typeface="Arial" charset="0"/>
              </a:rPr>
              <a:t>The object is the noun upon which an action is done. It is put after the verb.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ChangeArrowheads="1"/>
          </p:cNvSpPr>
          <p:nvPr/>
        </p:nvSpPr>
        <p:spPr bwMode="auto">
          <a:xfrm>
            <a:off x="457200" y="1547813"/>
            <a:ext cx="77724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Arial" charset="0"/>
              <a:buNone/>
              <a:tabLst>
                <a:tab pos="3857625" algn="l"/>
                <a:tab pos="5918200" algn="l"/>
                <a:tab pos="6248400" algn="l"/>
              </a:tabLst>
            </a:pP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Sam and Helen's </a:t>
            </a:r>
            <a:r>
              <a:rPr lang="en-US" altLang="zh-CN" sz="3200" u="sng">
                <a:latin typeface="Times New Roman" pitchFamily="18" charset="0"/>
                <a:cs typeface="Times New Roman" pitchFamily="18" charset="0"/>
              </a:rPr>
              <a:t>grandparents</a:t>
            </a: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 love collecting things. </a:t>
            </a:r>
            <a:r>
              <a:rPr lang="en-US" altLang="zh-CN" sz="3200" u="sng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 have eight</a:t>
            </a:r>
            <a:r>
              <a:rPr lang="en-US" altLang="zh-CN" sz="3200">
                <a:latin typeface="Times New Roman" pitchFamily="18" charset="0"/>
              </a:rPr>
              <a:t> </a:t>
            </a: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doorbells on their front door.</a:t>
            </a:r>
            <a:endParaRPr lang="zh-CN" altLang="en-US" sz="3200">
              <a:latin typeface="Times New Roman" pitchFamily="18" charset="0"/>
            </a:endParaRPr>
          </a:p>
        </p:txBody>
      </p:sp>
      <p:sp>
        <p:nvSpPr>
          <p:cNvPr id="44034" name="Line 3"/>
          <p:cNvSpPr>
            <a:spLocks noChangeShapeType="1"/>
          </p:cNvSpPr>
          <p:nvPr/>
        </p:nvSpPr>
        <p:spPr bwMode="auto">
          <a:xfrm>
            <a:off x="381000" y="1752600"/>
            <a:ext cx="0" cy="1219200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035" name="Line 4"/>
          <p:cNvSpPr>
            <a:spLocks noChangeShapeType="1"/>
          </p:cNvSpPr>
          <p:nvPr/>
        </p:nvSpPr>
        <p:spPr bwMode="auto">
          <a:xfrm>
            <a:off x="8229600" y="1752600"/>
            <a:ext cx="0" cy="1066800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036" name="Line 5"/>
          <p:cNvSpPr>
            <a:spLocks noChangeShapeType="1"/>
          </p:cNvSpPr>
          <p:nvPr/>
        </p:nvSpPr>
        <p:spPr bwMode="auto">
          <a:xfrm>
            <a:off x="381000" y="3581400"/>
            <a:ext cx="0" cy="1981200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037" name="Line 6"/>
          <p:cNvSpPr>
            <a:spLocks noChangeShapeType="1"/>
          </p:cNvSpPr>
          <p:nvPr/>
        </p:nvSpPr>
        <p:spPr bwMode="auto">
          <a:xfrm>
            <a:off x="8229600" y="3581400"/>
            <a:ext cx="0" cy="2057400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038" name="Rectangle 7"/>
          <p:cNvSpPr>
            <a:spLocks noChangeArrowheads="1"/>
          </p:cNvSpPr>
          <p:nvPr/>
        </p:nvSpPr>
        <p:spPr bwMode="auto">
          <a:xfrm>
            <a:off x="0" y="536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44039" name="Rectangle 8"/>
          <p:cNvSpPr>
            <a:spLocks noChangeArrowheads="1"/>
          </p:cNvSpPr>
          <p:nvPr/>
        </p:nvSpPr>
        <p:spPr bwMode="auto">
          <a:xfrm>
            <a:off x="381000" y="2305050"/>
            <a:ext cx="309563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0">
              <a:tabLst>
                <a:tab pos="3857625" algn="l"/>
                <a:tab pos="5919788" algn="l"/>
                <a:tab pos="6248400" algn="l"/>
              </a:tabLst>
            </a:pPr>
            <a:r>
              <a:rPr lang="zh-CN" altLang="en-US">
                <a:latin typeface="Times New Roman" pitchFamily="18" charset="0"/>
              </a:rPr>
              <a:t/>
            </a:r>
            <a:br>
              <a:rPr lang="zh-CN" altLang="en-US">
                <a:latin typeface="Times New Roman" pitchFamily="18" charset="0"/>
              </a:rPr>
            </a:br>
            <a:endParaRPr lang="zh-CN" altLang="en-US">
              <a:latin typeface="Times New Roman" pitchFamily="18" charset="0"/>
            </a:endParaRPr>
          </a:p>
          <a:p>
            <a:pPr defTabSz="0" eaLnBrk="0" hangingPunct="0">
              <a:tabLst>
                <a:tab pos="3857625" algn="l"/>
                <a:tab pos="5919788" algn="l"/>
                <a:tab pos="6248400" algn="l"/>
              </a:tabLst>
            </a:pPr>
            <a:endParaRPr lang="zh-CN" altLang="en-US">
              <a:latin typeface="Times New Roman" pitchFamily="18" charset="0"/>
            </a:endParaRPr>
          </a:p>
        </p:txBody>
      </p:sp>
      <p:sp>
        <p:nvSpPr>
          <p:cNvPr id="44040" name="Rectangle 9"/>
          <p:cNvSpPr>
            <a:spLocks noChangeArrowheads="1"/>
          </p:cNvSpPr>
          <p:nvPr/>
        </p:nvSpPr>
        <p:spPr bwMode="auto">
          <a:xfrm>
            <a:off x="304800" y="3582988"/>
            <a:ext cx="8001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Arial" charset="0"/>
              <a:buNone/>
              <a:tabLst>
                <a:tab pos="3857625" algn="l"/>
                <a:tab pos="5918200" algn="l"/>
                <a:tab pos="6248400" algn="l"/>
              </a:tabLst>
            </a:pPr>
            <a:r>
              <a:rPr lang="zh-CN" altLang="en-US" sz="32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Helen saw a silver </a:t>
            </a:r>
            <a:r>
              <a:rPr lang="en-US" altLang="zh-CN" sz="3200" u="sng">
                <a:latin typeface="Times New Roman" pitchFamily="18" charset="0"/>
                <a:cs typeface="Times New Roman" pitchFamily="18" charset="0"/>
              </a:rPr>
              <a:t>doorbell</a:t>
            </a: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. She pushed </a:t>
            </a:r>
            <a:r>
              <a:rPr lang="en-US" altLang="zh-CN" sz="3200" u="sng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charset="0"/>
              <a:buNone/>
              <a:tabLst>
                <a:tab pos="3857625" algn="l"/>
                <a:tab pos="5918200" algn="l"/>
                <a:tab pos="6248400" algn="l"/>
              </a:tabLst>
            </a:pPr>
            <a:endParaRPr lang="zh-CN" altLang="en-US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41" name="Rectangle 10"/>
          <p:cNvSpPr>
            <a:spLocks noChangeArrowheads="1"/>
          </p:cNvSpPr>
          <p:nvPr/>
        </p:nvSpPr>
        <p:spPr bwMode="auto">
          <a:xfrm>
            <a:off x="457200" y="4421188"/>
            <a:ext cx="74676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Arial" charset="0"/>
              <a:buNone/>
              <a:tabLst>
                <a:tab pos="3857625" algn="l"/>
                <a:tab pos="5918200" algn="l"/>
                <a:tab pos="6248400" algn="l"/>
              </a:tabLst>
            </a:pP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This silver </a:t>
            </a:r>
            <a:r>
              <a:rPr lang="en-US" altLang="zh-CN" sz="3200" u="sng">
                <a:latin typeface="Times New Roman" pitchFamily="18" charset="0"/>
                <a:cs typeface="Times New Roman" pitchFamily="18" charset="0"/>
              </a:rPr>
              <a:t>doorbell</a:t>
            </a: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 is beautiful.</a:t>
            </a:r>
            <a:r>
              <a:rPr lang="zh-CN" altLang="en-US" sz="3200">
                <a:latin typeface="Times New Roman" pitchFamily="18" charset="0"/>
              </a:rPr>
              <a:t> </a:t>
            </a: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What do you think of </a:t>
            </a:r>
            <a:r>
              <a:rPr lang="en-US" altLang="zh-CN" sz="3200" u="sng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?</a:t>
            </a:r>
            <a:endParaRPr lang="zh-CN" altLang="en-US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42" name="Rectangle 11"/>
          <p:cNvSpPr>
            <a:spLocks noChangeArrowheads="1"/>
          </p:cNvSpPr>
          <p:nvPr/>
        </p:nvSpPr>
        <p:spPr bwMode="auto">
          <a:xfrm>
            <a:off x="457200" y="4799013"/>
            <a:ext cx="13509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0">
              <a:tabLst>
                <a:tab pos="3857625" algn="l"/>
                <a:tab pos="5919788" algn="l"/>
                <a:tab pos="6248400" algn="l"/>
              </a:tabLst>
            </a:pPr>
            <a:endParaRPr lang="zh-CN" altLang="en-US" sz="1600">
              <a:latin typeface="Times New Roman" pitchFamily="18" charset="0"/>
              <a:cs typeface="Times New Roman" pitchFamily="18" charset="0"/>
            </a:endParaRPr>
          </a:p>
          <a:p>
            <a:pPr defTabSz="0" eaLnBrk="0" hangingPunct="0">
              <a:tabLst>
                <a:tab pos="3857625" algn="l"/>
                <a:tab pos="5919788" algn="l"/>
                <a:tab pos="6248400" algn="l"/>
              </a:tabLst>
            </a:pPr>
            <a:r>
              <a:rPr lang="zh-CN" altLang="en-US" sz="1600">
                <a:latin typeface="Times New Roman" pitchFamily="18" charset="0"/>
                <a:cs typeface="Times New Roman" pitchFamily="18" charset="0"/>
              </a:rPr>
              <a:t>                       </a:t>
            </a:r>
            <a:endParaRPr lang="zh-CN" altLang="en-US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AutoShape 2"/>
          <p:cNvSpPr>
            <a:spLocks noChangeArrowheads="1"/>
          </p:cNvSpPr>
          <p:nvPr/>
        </p:nvSpPr>
        <p:spPr bwMode="auto">
          <a:xfrm>
            <a:off x="381000" y="2362200"/>
            <a:ext cx="8077200" cy="3429000"/>
          </a:xfrm>
          <a:prstGeom prst="flowChartAlternateProcess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/>
          <a:lstStyle/>
          <a:p>
            <a:pPr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en-US" altLang="zh-CN" sz="3600">
                <a:latin typeface="Times New Roman" pitchFamily="18" charset="0"/>
                <a:cs typeface="Times New Roman" pitchFamily="18" charset="0"/>
              </a:rPr>
              <a:t>·We use </a:t>
            </a:r>
            <a:r>
              <a:rPr lang="en-US" altLang="zh-CN" sz="3600" u="sng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>
                <a:latin typeface="Times New Roman" pitchFamily="18" charset="0"/>
                <a:cs typeface="Times New Roman" pitchFamily="18" charset="0"/>
              </a:rPr>
              <a:t> pronouns in front of  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en-US" altLang="zh-CN" sz="3600">
                <a:latin typeface="Times New Roman" pitchFamily="18" charset="0"/>
                <a:cs typeface="Times New Roman" pitchFamily="18" charset="0"/>
              </a:rPr>
              <a:t>  verbs.</a:t>
            </a:r>
            <a:endParaRPr lang="en-US" altLang="zh-CN" sz="3600">
              <a:latin typeface="Times New Roman" pitchFamily="18" charset="0"/>
            </a:endParaRPr>
          </a:p>
          <a:p>
            <a:pPr eaLnBrk="0" hangingPunct="0"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en-US" altLang="zh-CN" sz="3600">
                <a:latin typeface="Times New Roman" pitchFamily="18" charset="0"/>
                <a:cs typeface="Times New Roman" pitchFamily="18" charset="0"/>
              </a:rPr>
              <a:t>·We use </a:t>
            </a:r>
            <a:r>
              <a:rPr lang="en-US" altLang="zh-CN" sz="3600" u="sng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sz="3600">
                <a:latin typeface="Times New Roman" pitchFamily="18" charset="0"/>
                <a:cs typeface="Times New Roman" pitchFamily="18" charset="0"/>
              </a:rPr>
              <a:t> pronouns after verbs  </a:t>
            </a:r>
          </a:p>
          <a:p>
            <a:pPr eaLnBrk="0" hangingPunct="0"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en-US" altLang="zh-CN" sz="3600">
                <a:latin typeface="Times New Roman" pitchFamily="18" charset="0"/>
                <a:cs typeface="Times New Roman" pitchFamily="18" charset="0"/>
              </a:rPr>
              <a:t>  or  prepositions.</a:t>
            </a:r>
            <a:endParaRPr lang="en-US" altLang="zh-CN" sz="3600">
              <a:latin typeface="Times New Roman" pitchFamily="18" charset="0"/>
            </a:endParaRPr>
          </a:p>
        </p:txBody>
      </p:sp>
      <p:sp>
        <p:nvSpPr>
          <p:cNvPr id="45058" name="AutoShape 3"/>
          <p:cNvSpPr>
            <a:spLocks noChangeArrowheads="1"/>
          </p:cNvSpPr>
          <p:nvPr/>
        </p:nvSpPr>
        <p:spPr bwMode="auto">
          <a:xfrm>
            <a:off x="2209800" y="1143000"/>
            <a:ext cx="4114800" cy="838200"/>
          </a:xfrm>
          <a:prstGeom prst="flowChartAlternateProcess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/>
          <a:lstStyle/>
          <a:p>
            <a:pPr algn="ctr"/>
            <a:r>
              <a:rPr lang="en-US" altLang="zh-CN" sz="36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Work out the rule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209800" y="2590800"/>
            <a:ext cx="1828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</a:rPr>
              <a:t>subject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286000" y="4267200"/>
            <a:ext cx="152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</a:rPr>
              <a:t>object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600200" y="838200"/>
            <a:ext cx="5562600" cy="7159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3600" b="1" kern="1200" dirty="0">
                <a:solidFill>
                  <a:srgbClr val="0070C0"/>
                </a:solidFill>
              </a:rPr>
              <a:t>人称代词的用法</a:t>
            </a:r>
          </a:p>
        </p:txBody>
      </p:sp>
      <p:sp>
        <p:nvSpPr>
          <p:cNvPr id="46082" name="Rectangle 3"/>
          <p:cNvSpPr>
            <a:spLocks noGrp="1"/>
          </p:cNvSpPr>
          <p:nvPr>
            <p:ph idx="1"/>
          </p:nvPr>
        </p:nvSpPr>
        <p:spPr>
          <a:xfrm>
            <a:off x="304800" y="2057400"/>
            <a:ext cx="8229600" cy="4014788"/>
          </a:xfrm>
        </p:spPr>
        <p:txBody>
          <a:bodyPr/>
          <a:lstStyle/>
          <a:p>
            <a:pPr eaLnBrk="1" hangingPunct="1">
              <a:lnSpc>
                <a:spcPct val="125000"/>
              </a:lnSpc>
              <a:buFont typeface="Wingdings 2" pitchFamily="18" charset="2"/>
              <a:buNone/>
            </a:pPr>
            <a:r>
              <a:rPr lang="zh-CN" altLang="en-US" sz="3000" smtClean="0"/>
              <a:t>（</a:t>
            </a:r>
            <a:r>
              <a:rPr lang="en-US" altLang="zh-CN" sz="3000" smtClean="0"/>
              <a:t>1</a:t>
            </a:r>
            <a:r>
              <a:rPr lang="zh-CN" altLang="en-US" sz="3000" smtClean="0"/>
              <a:t>）人称代词的主格在句中做主语。例如：</a:t>
            </a:r>
          </a:p>
          <a:p>
            <a:pPr eaLnBrk="1" hangingPunct="1">
              <a:lnSpc>
                <a:spcPct val="125000"/>
              </a:lnSpc>
              <a:buFont typeface="Wingdings 2" pitchFamily="18" charset="2"/>
              <a:buNone/>
            </a:pPr>
            <a:r>
              <a:rPr lang="en-US" altLang="zh-CN" sz="3000" smtClean="0"/>
              <a:t>           I love my country.</a:t>
            </a:r>
          </a:p>
          <a:p>
            <a:pPr eaLnBrk="1" hangingPunct="1">
              <a:lnSpc>
                <a:spcPct val="125000"/>
              </a:lnSpc>
              <a:buFont typeface="Wingdings 2" pitchFamily="18" charset="2"/>
              <a:buNone/>
            </a:pPr>
            <a:r>
              <a:rPr lang="zh-CN" altLang="en-US" sz="3000" smtClean="0"/>
              <a:t>（</a:t>
            </a:r>
            <a:r>
              <a:rPr lang="en-US" altLang="zh-CN" sz="3000" smtClean="0"/>
              <a:t>2</a:t>
            </a:r>
            <a:r>
              <a:rPr lang="zh-CN" altLang="en-US" sz="3000" smtClean="0"/>
              <a:t>）人称代词的宾格在句中作动词</a:t>
            </a:r>
            <a:r>
              <a:rPr lang="en-US" altLang="zh-CN" sz="3000" smtClean="0"/>
              <a:t>/</a:t>
            </a:r>
            <a:r>
              <a:rPr lang="zh-CN" altLang="en-US" sz="3000" smtClean="0"/>
              <a:t>介词的宾语</a:t>
            </a:r>
            <a:endParaRPr lang="en-US" altLang="zh-CN" sz="3000" smtClean="0"/>
          </a:p>
          <a:p>
            <a:pPr eaLnBrk="1" hangingPunct="1">
              <a:lnSpc>
                <a:spcPct val="125000"/>
              </a:lnSpc>
              <a:buFont typeface="Wingdings 2" pitchFamily="18" charset="2"/>
              <a:buNone/>
            </a:pPr>
            <a:r>
              <a:rPr lang="en-US" altLang="zh-CN" sz="3000" smtClean="0"/>
              <a:t>           </a:t>
            </a:r>
            <a:r>
              <a:rPr lang="zh-CN" altLang="en-US" sz="3000" smtClean="0"/>
              <a:t>或作句子的表语。例如：</a:t>
            </a:r>
          </a:p>
          <a:p>
            <a:pPr eaLnBrk="1" hangingPunct="1">
              <a:lnSpc>
                <a:spcPct val="125000"/>
              </a:lnSpc>
              <a:buFont typeface="Wingdings 2" pitchFamily="18" charset="2"/>
              <a:buNone/>
            </a:pPr>
            <a:r>
              <a:rPr lang="en-US" altLang="zh-CN" sz="3000" smtClean="0"/>
              <a:t>           I don't know her.</a:t>
            </a:r>
          </a:p>
          <a:p>
            <a:pPr eaLnBrk="1" hangingPunct="1">
              <a:lnSpc>
                <a:spcPct val="125000"/>
              </a:lnSpc>
              <a:buFont typeface="Wingdings 2" pitchFamily="18" charset="2"/>
              <a:buNone/>
            </a:pPr>
            <a:r>
              <a:rPr lang="en-US" altLang="zh-CN" sz="3000" smtClean="0"/>
              <a:t>           His mother is waiting for him outside.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ChangeArrowheads="1"/>
          </p:cNvSpPr>
          <p:nvPr/>
        </p:nvSpPr>
        <p:spPr bwMode="auto">
          <a:xfrm>
            <a:off x="457200" y="1960563"/>
            <a:ext cx="8380413" cy="39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361950" defTabSz="0">
              <a:lnSpc>
                <a:spcPct val="140000"/>
              </a:lnSpc>
              <a:spcBef>
                <a:spcPct val="20000"/>
              </a:spcBef>
              <a:spcAft>
                <a:spcPct val="20000"/>
              </a:spcAft>
              <a:tabLst>
                <a:tab pos="3857625" algn="l"/>
                <a:tab pos="5919788" algn="l"/>
                <a:tab pos="6248400" algn="l"/>
              </a:tabLst>
            </a:pPr>
            <a:r>
              <a:rPr lang="en-US" altLang="zh-CN" sz="3000">
                <a:latin typeface="Times New Roman" pitchFamily="18" charset="0"/>
              </a:rPr>
              <a:t>“(1)</a:t>
            </a:r>
            <a:r>
              <a:rPr lang="en-GB" altLang="en-US" sz="3000">
                <a:latin typeface="Times New Roman" pitchFamily="18" charset="0"/>
              </a:rPr>
              <a:t>______</a:t>
            </a:r>
            <a:r>
              <a:rPr lang="en-US" altLang="zh-CN" sz="3000">
                <a:latin typeface="Times New Roman" pitchFamily="18" charset="0"/>
              </a:rPr>
              <a:t>(Mr Chen) am happy to tell  </a:t>
            </a:r>
            <a:r>
              <a:rPr lang="zh-CN" altLang="en-US" sz="3000">
                <a:latin typeface="Times New Roman" pitchFamily="18" charset="0"/>
              </a:rPr>
              <a:t>(2)</a:t>
            </a:r>
            <a:r>
              <a:rPr lang="en-GB" altLang="en-US" sz="3000">
                <a:latin typeface="Times New Roman" pitchFamily="18" charset="0"/>
              </a:rPr>
              <a:t>______</a:t>
            </a:r>
            <a:r>
              <a:rPr lang="en-US" altLang="zh-CN" sz="3000">
                <a:latin typeface="Times New Roman" pitchFamily="18" charset="0"/>
              </a:rPr>
              <a:t>(the students) that (3)</a:t>
            </a:r>
            <a:r>
              <a:rPr lang="en-GB" altLang="en-US" sz="3000">
                <a:latin typeface="Times New Roman" pitchFamily="18" charset="0"/>
              </a:rPr>
              <a:t>______</a:t>
            </a:r>
            <a:r>
              <a:rPr lang="en-US" altLang="zh-CN" sz="3000" u="sng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(everyone) will have an open day next week. Miss Smith will organize the games. (4)</a:t>
            </a:r>
            <a:r>
              <a:rPr lang="en-GB" altLang="en-US" sz="3000">
                <a:latin typeface="Times New Roman" pitchFamily="18" charset="0"/>
              </a:rPr>
              <a:t>______</a:t>
            </a:r>
            <a:r>
              <a:rPr lang="en-US" altLang="zh-CN" sz="3000">
                <a:latin typeface="Times New Roman" pitchFamily="18" charset="0"/>
              </a:rPr>
              <a:t> (Miss Smith) </a:t>
            </a:r>
            <a:r>
              <a:rPr lang="zh-CN" altLang="en-US" sz="3000">
                <a:latin typeface="Times New Roman" pitchFamily="18" charset="0"/>
              </a:rPr>
              <a:t>w</a:t>
            </a:r>
            <a:r>
              <a:rPr lang="en-US" altLang="zh-CN" sz="3000">
                <a:latin typeface="Times New Roman" pitchFamily="18" charset="0"/>
              </a:rPr>
              <a:t>ants you to give (5)</a:t>
            </a:r>
            <a:r>
              <a:rPr lang="en-GB" altLang="en-US" sz="3000">
                <a:latin typeface="Times New Roman" pitchFamily="18" charset="0"/>
              </a:rPr>
              <a:t>______</a:t>
            </a:r>
            <a:r>
              <a:rPr lang="en-US" altLang="zh-CN" sz="3000">
                <a:latin typeface="Times New Roman" pitchFamily="18" charset="0"/>
              </a:rPr>
              <a:t> (Miss Smith) some ideas for games. 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906588" y="2193925"/>
            <a:ext cx="3048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I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219200" y="2590800"/>
            <a:ext cx="99218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you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486400" y="2805113"/>
            <a:ext cx="9906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we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4267200" y="3994150"/>
            <a:ext cx="12192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She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959100" y="4689475"/>
            <a:ext cx="13716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her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381000" y="809625"/>
            <a:ext cx="83820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Mr Chen is speaking to his students. Complete the sentences by changing the words in brackets into pronouns.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3213100"/>
            <a:ext cx="2535237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0" name="Rectangle 2"/>
          <p:cNvSpPr>
            <a:spLocks noGrp="1"/>
          </p:cNvSpPr>
          <p:nvPr>
            <p:ph idx="1"/>
          </p:nvPr>
        </p:nvSpPr>
        <p:spPr>
          <a:xfrm>
            <a:off x="468313" y="692150"/>
            <a:ext cx="8458200" cy="3876675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(6)______(The games) will take place in the 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playground. Well, thank you for listening to 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(7)______(Mr Chen). Now, Mr Wu will give you 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more information. Please listen to (8)______(Mr 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Wu) carefully.”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endParaRPr lang="zh-CN" altLang="en-US" sz="3000" smtClean="0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069975" y="660400"/>
            <a:ext cx="12954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They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784975" y="2641600"/>
            <a:ext cx="1219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him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298575" y="1955800"/>
            <a:ext cx="838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me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ChangeArrowheads="1"/>
          </p:cNvSpPr>
          <p:nvPr/>
        </p:nvSpPr>
        <p:spPr bwMode="auto">
          <a:xfrm>
            <a:off x="533400" y="2973388"/>
            <a:ext cx="815340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92075">
              <a:lnSpc>
                <a:spcPct val="130000"/>
              </a:lnSpc>
              <a:spcBef>
                <a:spcPct val="20000"/>
              </a:spcBef>
              <a:spcAft>
                <a:spcPct val="30000"/>
              </a:spcAft>
              <a:buFont typeface="Arial" charset="0"/>
              <a:buNone/>
              <a:tabLst>
                <a:tab pos="3857625" algn="l"/>
                <a:tab pos="5918200" algn="l"/>
                <a:tab pos="6248400" algn="l"/>
              </a:tabLst>
            </a:pPr>
            <a:r>
              <a:rPr lang="en-US" altLang="zh-CN" sz="3200">
                <a:latin typeface="Times New Roman" pitchFamily="18" charset="0"/>
              </a:rPr>
              <a:t>We use </a:t>
            </a:r>
            <a:r>
              <a:rPr lang="en-US" altLang="zh-CN" sz="3200" b="1">
                <a:latin typeface="Times New Roman" pitchFamily="18" charset="0"/>
              </a:rPr>
              <a:t>possessive adjectives </a:t>
            </a:r>
            <a:r>
              <a:rPr lang="en-US" altLang="zh-CN" sz="3200">
                <a:latin typeface="Times New Roman" pitchFamily="18" charset="0"/>
              </a:rPr>
              <a:t>and</a:t>
            </a:r>
            <a:r>
              <a:rPr lang="zh-CN" altLang="en-US" sz="3200">
                <a:latin typeface="Times New Roman" pitchFamily="18" charset="0"/>
              </a:rPr>
              <a:t> </a:t>
            </a:r>
            <a:r>
              <a:rPr lang="en-US" altLang="zh-CN" sz="3200" b="1">
                <a:latin typeface="Times New Roman" pitchFamily="18" charset="0"/>
              </a:rPr>
              <a:t>possessive pronouns </a:t>
            </a:r>
            <a:r>
              <a:rPr lang="en-US" altLang="zh-CN" sz="3200">
                <a:latin typeface="Times New Roman" pitchFamily="18" charset="0"/>
              </a:rPr>
              <a:t>to show that</a:t>
            </a:r>
            <a:r>
              <a:rPr lang="zh-CN" altLang="en-US" sz="3200">
                <a:latin typeface="Times New Roman" pitchFamily="18" charset="0"/>
              </a:rPr>
              <a:t> </a:t>
            </a:r>
            <a:r>
              <a:rPr lang="en-US" altLang="zh-CN" sz="3200">
                <a:latin typeface="Times New Roman" pitchFamily="18" charset="0"/>
              </a:rPr>
              <a:t>something belongs to someone or</a:t>
            </a:r>
            <a:r>
              <a:rPr lang="zh-CN" altLang="en-US" sz="3200">
                <a:latin typeface="Times New Roman" pitchFamily="18" charset="0"/>
              </a:rPr>
              <a:t> </a:t>
            </a:r>
            <a:r>
              <a:rPr lang="en-US" altLang="zh-CN" sz="3200">
                <a:latin typeface="Times New Roman" pitchFamily="18" charset="0"/>
              </a:rPr>
              <a:t>something</a:t>
            </a:r>
            <a:r>
              <a:rPr lang="zh-CN" altLang="en-US" sz="3200">
                <a:latin typeface="Times New Roman" pitchFamily="18" charset="0"/>
              </a:rPr>
              <a:t>.</a:t>
            </a:r>
          </a:p>
        </p:txBody>
      </p:sp>
      <p:sp>
        <p:nvSpPr>
          <p:cNvPr id="15363" name="Rectangle 3"/>
          <p:cNvSpPr/>
          <p:nvPr/>
        </p:nvSpPr>
        <p:spPr>
          <a:xfrm>
            <a:off x="609600" y="1204913"/>
            <a:ext cx="7550150" cy="1200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 defTabSz="0">
              <a:tabLst>
                <a:tab pos="3857625" algn="l"/>
                <a:tab pos="5920105" algn="l"/>
                <a:tab pos="6248400" algn="l"/>
              </a:tabLst>
              <a:defRPr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B  Possessive adjectives and possessive pronouns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Line 2"/>
          <p:cNvSpPr>
            <a:spLocks noChangeShapeType="1"/>
          </p:cNvSpPr>
          <p:nvPr/>
        </p:nvSpPr>
        <p:spPr bwMode="auto">
          <a:xfrm>
            <a:off x="1676400" y="611188"/>
            <a:ext cx="0" cy="1143000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0178" name="Rectangle 3"/>
          <p:cNvSpPr>
            <a:spLocks noChangeArrowheads="1"/>
          </p:cNvSpPr>
          <p:nvPr/>
        </p:nvSpPr>
        <p:spPr bwMode="auto">
          <a:xfrm>
            <a:off x="1752600" y="534988"/>
            <a:ext cx="57277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92075" defTabSz="0">
              <a:tabLst>
                <a:tab pos="3857625" algn="l"/>
                <a:tab pos="5919788" algn="l"/>
                <a:tab pos="6248400" algn="l"/>
              </a:tabLst>
            </a:pP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This is my phone card</a:t>
            </a:r>
            <a:r>
              <a:rPr lang="zh-CN" altLang="en-US" sz="3200">
                <a:latin typeface="Times New Roman" pitchFamily="18" charset="0"/>
              </a:rPr>
              <a:t>. </a:t>
            </a: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It is mine.</a:t>
            </a:r>
          </a:p>
          <a:p>
            <a:pPr indent="92075" defTabSz="0" eaLnBrk="0" hangingPunct="0">
              <a:tabLst>
                <a:tab pos="3857625" algn="l"/>
                <a:tab pos="5919788" algn="l"/>
                <a:tab pos="6248400" algn="l"/>
              </a:tabLst>
            </a:pP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50179" name="Line 4"/>
          <p:cNvSpPr>
            <a:spLocks noChangeShapeType="1"/>
          </p:cNvSpPr>
          <p:nvPr/>
        </p:nvSpPr>
        <p:spPr bwMode="auto">
          <a:xfrm>
            <a:off x="1981200" y="1144588"/>
            <a:ext cx="5638800" cy="0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0180" name="Rectangle 5"/>
          <p:cNvSpPr>
            <a:spLocks noChangeArrowheads="1"/>
          </p:cNvSpPr>
          <p:nvPr/>
        </p:nvSpPr>
        <p:spPr bwMode="auto">
          <a:xfrm>
            <a:off x="1676400" y="1220788"/>
            <a:ext cx="61483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0">
              <a:tabLst>
                <a:tab pos="3857625" algn="l"/>
                <a:tab pos="5919788" algn="l"/>
                <a:tab pos="6248400" algn="l"/>
              </a:tabLst>
            </a:pPr>
            <a:r>
              <a:rPr lang="zh-CN" altLang="en-US" sz="32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3200">
                <a:latin typeface="Times New Roman" pitchFamily="18" charset="0"/>
                <a:cs typeface="Times New Roman" pitchFamily="18" charset="0"/>
              </a:rPr>
              <a:t>These are our toys. They are ours.</a:t>
            </a:r>
          </a:p>
        </p:txBody>
      </p:sp>
      <p:sp>
        <p:nvSpPr>
          <p:cNvPr id="50181" name="Line 6"/>
          <p:cNvSpPr>
            <a:spLocks noChangeShapeType="1"/>
          </p:cNvSpPr>
          <p:nvPr/>
        </p:nvSpPr>
        <p:spPr bwMode="auto">
          <a:xfrm>
            <a:off x="7772400" y="534988"/>
            <a:ext cx="0" cy="1219200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457200" y="2382838"/>
            <a:ext cx="8305800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  <a:buFont typeface="Arial" charset="0"/>
              <a:buNone/>
              <a:tabLst>
                <a:tab pos="3857625" algn="l"/>
                <a:tab pos="5918200" algn="l"/>
                <a:tab pos="6248400" algn="l"/>
              </a:tabLst>
            </a:pPr>
            <a:r>
              <a:rPr lang="en-US" altLang="zh-CN" sz="3200">
                <a:latin typeface="Times New Roman" pitchFamily="18" charset="0"/>
              </a:rPr>
              <a:t>We use </a:t>
            </a:r>
            <a:r>
              <a:rPr lang="en-US" altLang="zh-CN" sz="3200" b="1">
                <a:latin typeface="Times New Roman" pitchFamily="18" charset="0"/>
              </a:rPr>
              <a:t>a</a:t>
            </a:r>
            <a:r>
              <a:rPr lang="en-US" altLang="zh-CN" sz="3200">
                <a:latin typeface="Times New Roman" pitchFamily="18" charset="0"/>
              </a:rPr>
              <a:t> </a:t>
            </a:r>
            <a:r>
              <a:rPr lang="en-US" altLang="zh-CN" sz="3200" b="1">
                <a:latin typeface="Times New Roman" pitchFamily="18" charset="0"/>
              </a:rPr>
              <a:t>possessive adjective</a:t>
            </a:r>
            <a:r>
              <a:rPr lang="en-US" altLang="zh-CN" sz="3200">
                <a:latin typeface="Times New Roman" pitchFamily="18" charset="0"/>
              </a:rPr>
              <a:t> and </a:t>
            </a:r>
            <a:r>
              <a:rPr lang="en-US" altLang="zh-CN" sz="3200" b="1">
                <a:latin typeface="Times New Roman" pitchFamily="18" charset="0"/>
              </a:rPr>
              <a:t>a possessive pronoun</a:t>
            </a:r>
            <a:r>
              <a:rPr lang="en-US" altLang="zh-CN" sz="3200">
                <a:latin typeface="Times New Roman" pitchFamily="18" charset="0"/>
              </a:rPr>
              <a:t> like this:</a:t>
            </a:r>
          </a:p>
        </p:txBody>
      </p:sp>
      <p:pic>
        <p:nvPicPr>
          <p:cNvPr id="50183" name="Picture 8" descr="QQ截图2012082514474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98888" y="3525838"/>
            <a:ext cx="5334000" cy="225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Line 2"/>
          <p:cNvSpPr>
            <a:spLocks noChangeShapeType="1"/>
          </p:cNvSpPr>
          <p:nvPr/>
        </p:nvSpPr>
        <p:spPr bwMode="auto">
          <a:xfrm>
            <a:off x="3424238" y="2798763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02" name="Line 3"/>
          <p:cNvSpPr>
            <a:spLocks noChangeShapeType="1"/>
          </p:cNvSpPr>
          <p:nvPr/>
        </p:nvSpPr>
        <p:spPr bwMode="auto">
          <a:xfrm>
            <a:off x="3424238" y="2424113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03" name="Line 4"/>
          <p:cNvSpPr>
            <a:spLocks noChangeShapeType="1"/>
          </p:cNvSpPr>
          <p:nvPr/>
        </p:nvSpPr>
        <p:spPr bwMode="auto">
          <a:xfrm>
            <a:off x="4891088" y="2798763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04" name="Line 5"/>
          <p:cNvSpPr>
            <a:spLocks noChangeShapeType="1"/>
          </p:cNvSpPr>
          <p:nvPr/>
        </p:nvSpPr>
        <p:spPr bwMode="auto">
          <a:xfrm>
            <a:off x="4891088" y="3548063"/>
            <a:ext cx="0" cy="0"/>
          </a:xfrm>
          <a:prstGeom prst="line">
            <a:avLst/>
          </a:prstGeom>
          <a:noFill/>
          <a:ln w="9525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05" name="Line 6"/>
          <p:cNvSpPr>
            <a:spLocks noChangeShapeType="1"/>
          </p:cNvSpPr>
          <p:nvPr/>
        </p:nvSpPr>
        <p:spPr bwMode="auto">
          <a:xfrm>
            <a:off x="4891088" y="4030663"/>
            <a:ext cx="0" cy="0"/>
          </a:xfrm>
          <a:prstGeom prst="line">
            <a:avLst/>
          </a:prstGeom>
          <a:noFill/>
          <a:ln w="9525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06" name="Line 7"/>
          <p:cNvSpPr>
            <a:spLocks noChangeShapeType="1"/>
          </p:cNvSpPr>
          <p:nvPr/>
        </p:nvSpPr>
        <p:spPr bwMode="auto">
          <a:xfrm>
            <a:off x="4891088" y="4405313"/>
            <a:ext cx="0" cy="0"/>
          </a:xfrm>
          <a:prstGeom prst="line">
            <a:avLst/>
          </a:prstGeom>
          <a:noFill/>
          <a:ln w="9525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4344" name="Group 8"/>
          <p:cNvGraphicFramePr>
            <a:graphicFrameLocks noGrp="1"/>
          </p:cNvGraphicFramePr>
          <p:nvPr/>
        </p:nvGraphicFramePr>
        <p:xfrm>
          <a:off x="395288" y="620713"/>
          <a:ext cx="8382000" cy="5486400"/>
        </p:xfrm>
        <a:graphic>
          <a:graphicData uri="http://schemas.openxmlformats.org/drawingml/2006/table">
            <a:tbl>
              <a:tblPr/>
              <a:tblGrid>
                <a:gridCol w="1219278"/>
                <a:gridCol w="2057346"/>
                <a:gridCol w="1142970"/>
                <a:gridCol w="1752554"/>
                <a:gridCol w="2209852"/>
              </a:tblGrid>
              <a:tr h="1127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Possessive adjective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Noun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Possessive Pronoun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06450"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This is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book.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This book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mine.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096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your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yours.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096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our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ours.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064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their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theirs.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271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his/her/its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his/hers.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/>
          <p:cNvSpPr>
            <a:spLocks noChangeArrowheads="1"/>
          </p:cNvSpPr>
          <p:nvPr/>
        </p:nvSpPr>
        <p:spPr bwMode="auto">
          <a:xfrm>
            <a:off x="914400" y="1143000"/>
            <a:ext cx="3276600" cy="623888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chemeClr val="tx1"/>
                </a:solidFill>
              </a:rPr>
              <a:t>Work out the rule</a:t>
            </a:r>
          </a:p>
        </p:txBody>
      </p:sp>
      <p:sp>
        <p:nvSpPr>
          <p:cNvPr id="52226" name="AutoShape 3"/>
          <p:cNvSpPr>
            <a:spLocks noChangeArrowheads="1"/>
          </p:cNvSpPr>
          <p:nvPr/>
        </p:nvSpPr>
        <p:spPr bwMode="auto">
          <a:xfrm>
            <a:off x="533400" y="2057400"/>
            <a:ext cx="4114800" cy="3886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just">
              <a:lnSpc>
                <a:spcPct val="120000"/>
              </a:lnSpc>
              <a:spcBef>
                <a:spcPct val="20000"/>
              </a:spcBef>
            </a:pPr>
            <a:r>
              <a:rPr lang="en-US" altLang="zh-CN" sz="3200">
                <a:latin typeface="Times New Roman" pitchFamily="18" charset="0"/>
              </a:rPr>
              <a:t>We need to put a ______ after a </a:t>
            </a:r>
            <a:r>
              <a:rPr lang="en-US" altLang="zh-CN" sz="3200" i="1">
                <a:latin typeface="Times New Roman" pitchFamily="18" charset="0"/>
              </a:rPr>
              <a:t>possessive adjective</a:t>
            </a:r>
            <a:r>
              <a:rPr lang="en-US" altLang="zh-CN" sz="3200">
                <a:latin typeface="Times New Roman" pitchFamily="18" charset="0"/>
              </a:rPr>
              <a:t>, but we do not need to add anything after a _______________.</a:t>
            </a:r>
          </a:p>
        </p:txBody>
      </p:sp>
      <p:sp>
        <p:nvSpPr>
          <p:cNvPr id="15364" name="AutoShape 4"/>
          <p:cNvSpPr>
            <a:spLocks noChangeArrowheads="1"/>
          </p:cNvSpPr>
          <p:nvPr/>
        </p:nvSpPr>
        <p:spPr bwMode="auto">
          <a:xfrm>
            <a:off x="5105400" y="1143000"/>
            <a:ext cx="3581400" cy="3886200"/>
          </a:xfrm>
          <a:prstGeom prst="wedgeRoundRectCallout">
            <a:avLst>
              <a:gd name="adj1" fmla="val -61815"/>
              <a:gd name="adj2" fmla="val 51750"/>
              <a:gd name="adj3" fmla="val 16667"/>
            </a:avLst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zh-CN" sz="2400">
                <a:latin typeface="Times New Roman" pitchFamily="18" charset="0"/>
              </a:rPr>
              <a:t>Things to remember:</a:t>
            </a:r>
          </a:p>
          <a:p>
            <a:endParaRPr lang="en-US" altLang="zh-CN" sz="2400">
              <a:latin typeface="Times New Roman" pitchFamily="18" charset="0"/>
            </a:endParaRPr>
          </a:p>
          <a:p>
            <a:r>
              <a:rPr lang="en-US" altLang="zh-CN" sz="3200" i="1">
                <a:latin typeface="Times New Roman" pitchFamily="18" charset="0"/>
              </a:rPr>
              <a:t>Its </a:t>
            </a:r>
            <a:r>
              <a:rPr lang="en-US" altLang="zh-CN" sz="3200">
                <a:latin typeface="Times New Roman" pitchFamily="18" charset="0"/>
              </a:rPr>
              <a:t>is different</a:t>
            </a:r>
            <a:r>
              <a:rPr lang="en-US" altLang="zh-CN" sz="3200" i="1">
                <a:latin typeface="Times New Roman" pitchFamily="18" charset="0"/>
              </a:rPr>
              <a:t> </a:t>
            </a:r>
            <a:r>
              <a:rPr lang="en-US" altLang="zh-CN" sz="3200">
                <a:latin typeface="Times New Roman" pitchFamily="18" charset="0"/>
              </a:rPr>
              <a:t>from </a:t>
            </a:r>
            <a:r>
              <a:rPr lang="en-US" altLang="zh-CN" sz="3200" i="1">
                <a:latin typeface="Times New Roman" pitchFamily="18" charset="0"/>
              </a:rPr>
              <a:t>it's</a:t>
            </a:r>
            <a:r>
              <a:rPr lang="en-US" altLang="zh-CN" sz="3200">
                <a:latin typeface="Times New Roman" pitchFamily="18" charset="0"/>
              </a:rPr>
              <a:t>.</a:t>
            </a:r>
          </a:p>
          <a:p>
            <a:endParaRPr lang="en-US" altLang="zh-CN" sz="3200">
              <a:latin typeface="Times New Roman" pitchFamily="18" charset="0"/>
            </a:endParaRPr>
          </a:p>
          <a:p>
            <a:r>
              <a:rPr lang="en-US" altLang="zh-CN" sz="3200">
                <a:latin typeface="Times New Roman" pitchFamily="18" charset="0"/>
              </a:rPr>
              <a:t>It's a plant. Its leaves are green. (It's=It is)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914400" y="2895600"/>
            <a:ext cx="13716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latin typeface="Times New Roman" pitchFamily="18" charset="0"/>
              </a:rPr>
              <a:t>noun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762000" y="5181600"/>
            <a:ext cx="37353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latin typeface="Times New Roman" pitchFamily="18" charset="0"/>
              </a:rPr>
              <a:t>possessive</a:t>
            </a:r>
            <a:r>
              <a:rPr lang="zh-CN" altLang="en-US" sz="3000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pronoun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 animBg="1"/>
      <p:bldP spid="15365" grpId="0"/>
      <p:bldP spid="153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QQ截图2012082515360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5450" y="1981200"/>
            <a:ext cx="399415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Picture 3" descr="QQ截图2012082515370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1981200"/>
            <a:ext cx="4375150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057400" y="2286000"/>
            <a:ext cx="9906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my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5410200" y="2667000"/>
            <a:ext cx="762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his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228600" y="608013"/>
            <a:ext cx="8610600" cy="1382712"/>
          </a:xfrm>
          <a:prstGeom prst="rect">
            <a:avLst/>
          </a:prstGeom>
          <a:noFill/>
          <a:ln w="9525">
            <a:noFill/>
            <a:bevel/>
          </a:ln>
        </p:spPr>
        <p:txBody>
          <a:bodyPr anchor="ctr">
            <a:spAutoFit/>
          </a:bodyPr>
          <a:lstStyle/>
          <a:p>
            <a:pPr>
              <a:spcBef>
                <a:spcPct val="20000"/>
              </a:spcBef>
              <a:buFont typeface="Arial" panose="020B0604020202020204" pitchFamily="34" charset="0"/>
              <a:buNone/>
              <a:tabLst>
                <a:tab pos="3857625" algn="l"/>
                <a:tab pos="5919470" algn="l"/>
                <a:tab pos="6248400" algn="l"/>
              </a:tabLst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Sam's family members are talking about their hobbies. Complete their sentences with the correct  possessive adjectives or possessive pronouns.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QQ截图2012082515393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676400"/>
            <a:ext cx="4395788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4" name="Picture 3" descr="QQ截图2012082515394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752600"/>
            <a:ext cx="41656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371600" y="2057400"/>
            <a:ext cx="9906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her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553200" y="2057400"/>
            <a:ext cx="13716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theirs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QQ截图2012082515410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371600"/>
            <a:ext cx="4191000" cy="385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8" name="Picture 3" descr="QQ截图2012082515411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295400"/>
            <a:ext cx="428942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219200" y="1752600"/>
            <a:ext cx="11430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our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6477000" y="1676400"/>
            <a:ext cx="1447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yours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文本框 3"/>
          <p:cNvSpPr txBox="1">
            <a:spLocks noChangeArrowheads="1"/>
          </p:cNvSpPr>
          <p:nvPr/>
        </p:nvSpPr>
        <p:spPr bwMode="auto">
          <a:xfrm>
            <a:off x="1190625" y="263525"/>
            <a:ext cx="6024563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latin typeface="Times New Roman" pitchFamily="18" charset="0"/>
              </a:rPr>
              <a:t>人称代词口诀</a:t>
            </a:r>
          </a:p>
          <a:p>
            <a:r>
              <a:rPr lang="zh-CN" altLang="en-US" sz="2800">
                <a:latin typeface="Times New Roman" pitchFamily="18" charset="0"/>
              </a:rPr>
              <a:t>人称代词主宾格，作用不同莫用错。</a:t>
            </a:r>
          </a:p>
          <a:p>
            <a:r>
              <a:rPr lang="zh-CN" altLang="en-US" sz="2800">
                <a:latin typeface="Times New Roman" pitchFamily="18" charset="0"/>
              </a:rPr>
              <a:t>主格动词前做主，动词介词后宾格。</a:t>
            </a:r>
          </a:p>
          <a:p>
            <a:r>
              <a:rPr lang="zh-CN" altLang="en-US" sz="2800">
                <a:latin typeface="Times New Roman" pitchFamily="18" charset="0"/>
              </a:rPr>
              <a:t>You和it主宾同，其他主宾须分清。</a:t>
            </a:r>
          </a:p>
        </p:txBody>
      </p:sp>
      <p:pic>
        <p:nvPicPr>
          <p:cNvPr id="57346" name="图片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6938" y="2276475"/>
            <a:ext cx="6900862" cy="368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50900" y="1084263"/>
            <a:ext cx="6780213" cy="4829175"/>
          </a:xfrm>
          <a:prstGeom prst="rect">
            <a:avLst/>
          </a:prstGeom>
          <a:solidFill>
            <a:schemeClr val="bg2"/>
          </a:solidFill>
          <a:ln>
            <a:solidFill>
              <a:schemeClr val="accent3">
                <a:lumMod val="85000"/>
              </a:schemeClr>
            </a:solidFill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3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物主代词口诀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物主代词分两种，形容词性名词性。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形容词性能力差，自己不能来当家。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句子当中作定语，身后定把名词加。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物主代词名词性，相当名词可单用。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句中充当主宾表，身后没有名词影。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两种代词形不同，添个 s 形变名。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his,its不用变，my变mine要记清。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idx="1"/>
          </p:nvPr>
        </p:nvSpPr>
        <p:spPr>
          <a:xfrm>
            <a:off x="571500" y="555625"/>
            <a:ext cx="8151813" cy="5538788"/>
          </a:xfrm>
        </p:spPr>
        <p:txBody>
          <a:bodyPr/>
          <a:lstStyle/>
          <a:p>
            <a:pPr marL="0" eaLnBrk="1" hangingPunct="1">
              <a:buClrTx/>
              <a:buSzTx/>
              <a:buFont typeface="Arial" panose="020B0604020202020204" pitchFamily="34" charset="0"/>
              <a:buNone/>
              <a:tabLst>
                <a:tab pos="3857625" algn="l"/>
                <a:tab pos="5919470" algn="l"/>
                <a:tab pos="6248400" algn="l"/>
              </a:tabLst>
              <a:defRPr/>
            </a:pPr>
            <a:r>
              <a:rPr lang="zh-CN" altLang="en-US" sz="3000" b="1" kern="1200" dirty="0">
                <a:solidFill>
                  <a:srgbClr val="0070C0"/>
                </a:solidFill>
                <a:ea typeface="+mj-ea"/>
                <a:cs typeface="+mj-cs"/>
              </a:rPr>
              <a:t>一</a:t>
            </a:r>
            <a:r>
              <a:rPr lang="en-US" altLang="zh-CN" sz="3000" b="1" kern="1200" dirty="0">
                <a:solidFill>
                  <a:srgbClr val="0070C0"/>
                </a:solidFill>
                <a:ea typeface="+mj-ea"/>
                <a:cs typeface="+mj-cs"/>
              </a:rPr>
              <a:t>. 根据句意，用人称代词的适当形式填空。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1. Ann's new teachers are kind to ______.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2. Mr Black is my English teacher. ______ is very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    kind.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3. Lily likes music. ______ listens to music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    every morning.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4. John lives with his grandparents and he often 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    does morning exercises with ______.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5. --Mum, where is my school bag?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    --______ is on the desk.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5715000" y="1171575"/>
            <a:ext cx="9906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</a:rPr>
              <a:t>her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096000" y="1704975"/>
            <a:ext cx="10668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He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3581400" y="2771775"/>
            <a:ext cx="10668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She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5245100" y="4295775"/>
            <a:ext cx="12795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them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1828800" y="5286375"/>
            <a:ext cx="9906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It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19462" grpId="0" bldLvl="0"/>
      <p:bldP spid="19463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/>
          </p:cNvSpPr>
          <p:nvPr>
            <p:ph idx="1"/>
          </p:nvPr>
        </p:nvSpPr>
        <p:spPr>
          <a:xfrm>
            <a:off x="539750" y="692150"/>
            <a:ext cx="8229600" cy="554037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altLang="zh-CN" sz="3000" smtClean="0">
                <a:sym typeface="Arial" charset="0"/>
              </a:rPr>
              <a:t>6. Andy is a helpful boy and he often helps </a:t>
            </a:r>
            <a:r>
              <a:rPr lang="en-US" altLang="zh-CN" sz="3000" smtClean="0"/>
              <a:t>______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3000" smtClean="0">
                <a:sym typeface="Arial" charset="0"/>
              </a:rPr>
              <a:t>    with our English.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3000" smtClean="0">
                <a:sym typeface="Arial" charset="0"/>
              </a:rPr>
              <a:t>7. Wake up, Tom. It's 7:30 a.m. </a:t>
            </a:r>
            <a:r>
              <a:rPr lang="en-US" altLang="zh-CN" sz="3000" smtClean="0"/>
              <a:t>______ </a:t>
            </a:r>
            <a:r>
              <a:rPr lang="en-US" altLang="zh-CN" sz="3000" smtClean="0">
                <a:sym typeface="Arial" charset="0"/>
              </a:rPr>
              <a:t>will be late 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3000" smtClean="0">
                <a:sym typeface="Arial" charset="0"/>
              </a:rPr>
              <a:t>    for school.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3000" smtClean="0">
                <a:sym typeface="Arial" charset="0"/>
              </a:rPr>
              <a:t>8. Mr Wang is my Chinese teacher and I like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3000" smtClean="0">
                <a:sym typeface="Arial" charset="0"/>
              </a:rPr>
              <a:t>    </a:t>
            </a:r>
            <a:r>
              <a:rPr lang="en-US" altLang="zh-CN" sz="3000" smtClean="0"/>
              <a:t>______ </a:t>
            </a:r>
            <a:r>
              <a:rPr lang="en-US" altLang="zh-CN" sz="3000" smtClean="0">
                <a:sym typeface="Arial" charset="0"/>
              </a:rPr>
              <a:t>very much.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3000" smtClean="0">
                <a:sym typeface="Arial" charset="0"/>
              </a:rPr>
              <a:t>9. Look at the boys and girls over there. </a:t>
            </a:r>
            <a:r>
              <a:rPr lang="en-US" altLang="zh-CN" sz="3000" smtClean="0"/>
              <a:t>______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3000" smtClean="0"/>
              <a:t>    </a:t>
            </a:r>
            <a:r>
              <a:rPr lang="en-US" altLang="zh-CN" sz="3000" smtClean="0">
                <a:sym typeface="Arial" charset="0"/>
              </a:rPr>
              <a:t>are singing and dancing.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3000" smtClean="0">
                <a:sym typeface="Arial" charset="0"/>
              </a:rPr>
              <a:t>10. My sister often teaches </a:t>
            </a:r>
            <a:r>
              <a:rPr lang="en-US" altLang="zh-CN" sz="3000" smtClean="0"/>
              <a:t>______ </a:t>
            </a:r>
            <a:r>
              <a:rPr lang="en-US" altLang="zh-CN" sz="3000" smtClean="0">
                <a:sym typeface="Arial" charset="0"/>
              </a:rPr>
              <a:t>some English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3000" smtClean="0">
                <a:sym typeface="Arial" charset="0"/>
              </a:rPr>
              <a:t>    songs. I like to sing with her.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016500" y="5008563"/>
            <a:ext cx="982663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me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7451725" y="615950"/>
            <a:ext cx="6572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us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508625" y="1773238"/>
            <a:ext cx="13716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You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149350" y="3386138"/>
            <a:ext cx="9017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him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6842125" y="3940175"/>
            <a:ext cx="1219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Arial" charset="0"/>
              </a:rPr>
              <a:t>They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  <p:bldP spid="20484" grpId="0" bldLvl="0"/>
      <p:bldP spid="20485" grpId="0" bldLvl="0"/>
      <p:bldP spid="20486" grpId="0" bldLvl="0"/>
      <p:bldP spid="20487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idx="1"/>
          </p:nvPr>
        </p:nvSpPr>
        <p:spPr>
          <a:xfrm>
            <a:off x="250825" y="476250"/>
            <a:ext cx="8893175" cy="5821363"/>
          </a:xfrm>
        </p:spPr>
        <p:txBody>
          <a:bodyPr/>
          <a:lstStyle/>
          <a:p>
            <a:pPr eaLnBrk="1" hangingPunct="1">
              <a:lnSpc>
                <a:spcPct val="115000"/>
              </a:lnSpc>
              <a:buFont typeface="Wingdings 2" pitchFamily="18" charset="2"/>
              <a:buNone/>
              <a:defRPr/>
            </a:pPr>
            <a:r>
              <a:rPr lang="zh-CN" altLang="en-US" sz="3000" b="1" kern="1200" dirty="0">
                <a:solidFill>
                  <a:srgbClr val="0070C0"/>
                </a:solidFill>
                <a:ea typeface="+mj-ea"/>
                <a:cs typeface="+mj-cs"/>
                <a:sym typeface="Arial" panose="020B0604020202020204" pitchFamily="34" charset="0"/>
              </a:rPr>
              <a:t>二</a:t>
            </a:r>
            <a:r>
              <a:rPr lang="en-US" altLang="zh-CN" sz="3000" b="1" kern="1200" dirty="0">
                <a:solidFill>
                  <a:srgbClr val="0070C0"/>
                </a:solidFill>
                <a:ea typeface="+mj-ea"/>
                <a:cs typeface="+mj-cs"/>
                <a:sym typeface="Arial" panose="020B0604020202020204" pitchFamily="34" charset="0"/>
              </a:rPr>
              <a:t>. 从括号中选择适当的词填空。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  <a:defRPr/>
            </a:pPr>
            <a:r>
              <a:rPr lang="en-US" altLang="zh-CN" sz="3000" dirty="0">
                <a:sym typeface="Arial" panose="020B0604020202020204" pitchFamily="34" charset="0"/>
              </a:rPr>
              <a:t>1. This is ______(my / mine) English book. Where is ______(yours / your)?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  <a:defRPr/>
            </a:pPr>
            <a:r>
              <a:rPr lang="en-US" altLang="zh-CN" sz="3000" dirty="0">
                <a:sym typeface="Arial" panose="020B0604020202020204" pitchFamily="34" charset="0"/>
              </a:rPr>
              <a:t>2. The girl is Cindy. ______(She / Her) sister can play the piano very well.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  <a:defRPr/>
            </a:pPr>
            <a:r>
              <a:rPr lang="en-US" altLang="zh-CN" sz="3000" dirty="0">
                <a:sym typeface="Arial" panose="020B0604020202020204" pitchFamily="34" charset="0"/>
              </a:rPr>
              <a:t>3. These are ______(theirs / their) chairs and ______(our / ours) are in the next room.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  <a:defRPr/>
            </a:pPr>
            <a:r>
              <a:rPr lang="en-US" altLang="zh-CN" sz="3000" dirty="0">
                <a:sym typeface="Arial" panose="020B0604020202020204" pitchFamily="34" charset="0"/>
              </a:rPr>
              <a:t>4. Here is my dog. ______(Its / It's) name is Toby.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  <a:defRPr/>
            </a:pPr>
            <a:r>
              <a:rPr lang="en-US" altLang="zh-CN" sz="3000" dirty="0">
                <a:sym typeface="Arial" panose="020B0604020202020204" pitchFamily="34" charset="0"/>
              </a:rPr>
              <a:t>5. ______(He / His) bike is so old that it can hardly work.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971550" y="4941888"/>
            <a:ext cx="7175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</a:rPr>
              <a:t>His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057400" y="1009650"/>
            <a:ext cx="6762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</a:rPr>
              <a:t>my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838200" y="1466850"/>
            <a:ext cx="1143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</a:rPr>
              <a:t>yours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3581400" y="2152650"/>
            <a:ext cx="8572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</a:rPr>
              <a:t>Her </a:t>
            </a: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2500313" y="3284538"/>
            <a:ext cx="8921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</a:rPr>
              <a:t>their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885825" y="3732213"/>
            <a:ext cx="84613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</a:rPr>
              <a:t>ours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3657600" y="4389438"/>
            <a:ext cx="569913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000">
                <a:solidFill>
                  <a:srgbClr val="FF0000"/>
                </a:solidFill>
                <a:latin typeface="Times New Roman" pitchFamily="18" charset="0"/>
              </a:rPr>
              <a:t>Its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8" grpId="0" bldLvl="0"/>
      <p:bldP spid="21509" grpId="0" bldLvl="0"/>
      <p:bldP spid="21510" grpId="0" bldLvl="0"/>
      <p:bldP spid="21511" grpId="0" bldLvl="0"/>
      <p:bldP spid="21512" grpId="0" bldLvl="0"/>
      <p:bldP spid="21513" grpId="0" bldLvl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idx="1"/>
          </p:nvPr>
        </p:nvSpPr>
        <p:spPr>
          <a:xfrm>
            <a:off x="468313" y="620713"/>
            <a:ext cx="8229600" cy="5754687"/>
          </a:xfrm>
        </p:spPr>
        <p:txBody>
          <a:bodyPr/>
          <a:lstStyle/>
          <a:p>
            <a:pPr eaLnBrk="1" hangingPunct="1">
              <a:lnSpc>
                <a:spcPct val="115000"/>
              </a:lnSpc>
              <a:buFont typeface="Wingdings 2" pitchFamily="18" charset="2"/>
              <a:buNone/>
              <a:defRPr/>
            </a:pPr>
            <a:r>
              <a:rPr lang="zh-CN" altLang="en-US" sz="2800" b="1" kern="1200" dirty="0">
                <a:solidFill>
                  <a:srgbClr val="0070C0"/>
                </a:solidFill>
                <a:ea typeface="+mj-ea"/>
                <a:cs typeface="+mj-cs"/>
                <a:sym typeface="Arial" panose="020B0604020202020204" pitchFamily="34" charset="0"/>
              </a:rPr>
              <a:t>三</a:t>
            </a:r>
            <a:r>
              <a:rPr lang="en-US" altLang="zh-CN" sz="2800" b="1" kern="1200" dirty="0">
                <a:solidFill>
                  <a:srgbClr val="0070C0"/>
                </a:solidFill>
                <a:ea typeface="+mj-ea"/>
                <a:cs typeface="+mj-cs"/>
                <a:sym typeface="Arial" panose="020B0604020202020204" pitchFamily="34" charset="0"/>
              </a:rPr>
              <a:t>. 选择最佳答案填空。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(    )1. He is an Australian. ____ name is David.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	     A. He  	     	B. Him	   C. Himself     D. His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(    )2. Could you help ____ with ____ Maths,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          please?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	    A. I, my 			B. me, me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       C. me, my 			D. my, I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(    )3. ____ will go to the Canton Tower tomorrow.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         And my brother will go with ____.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	    A. Us, we 			B. We, us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	    C. Our, us 			 D. Ours, our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620713" y="1154113"/>
            <a:ext cx="685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20713" y="2144713"/>
            <a:ext cx="685800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620713" y="4202113"/>
            <a:ext cx="685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  <p:bldP spid="22533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56896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(    )4. ____ dress is beautiful. But ____ is more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         beautiful than ____.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	    A. Kates', my, her</a:t>
            </a:r>
            <a:endParaRPr lang="en-US" altLang="zh-CN" sz="2800" b="1" kern="1200" dirty="0">
              <a:solidFill>
                <a:srgbClr val="0070C0"/>
              </a:solidFill>
              <a:ea typeface="+mj-ea"/>
              <a:cs typeface="+mj-cs"/>
              <a:sym typeface="Arial" panose="020B0604020202020204" pitchFamily="34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	    B. Kate's, mine, hers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	    C. Kates', mine, her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	    D. Kate's, my, hers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(    )5. My classmates like singing very much. Most 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          of ____ join the Music Club.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	     A. they 	B. their 	C. them 	D. theirs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(    )6. How hard ____ works!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	     A. we 	          B. her 	C. she 	D. hers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620713" y="549275"/>
            <a:ext cx="685800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620713" y="3597275"/>
            <a:ext cx="685800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620713" y="5121275"/>
            <a:ext cx="685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/>
      <p:bldP spid="23556" grpId="0" bldLvl="0"/>
      <p:bldP spid="23557" grpId="0" bldLvl="0"/>
    </p:bldLst>
  </p:timing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26</TotalTime>
  <Words>983</Words>
  <Application>Microsoft Office PowerPoint</Application>
  <PresentationFormat>全屏显示(4:3)</PresentationFormat>
  <Paragraphs>196</Paragraphs>
  <Slides>23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演示文稿设计模板</vt:lpstr>
      </vt:variant>
      <vt:variant>
        <vt:i4>10</vt:i4>
      </vt:variant>
      <vt:variant>
        <vt:lpstr>幻灯片标题</vt:lpstr>
      </vt:variant>
      <vt:variant>
        <vt:i4>23</vt:i4>
      </vt:variant>
    </vt:vector>
  </HeadingPairs>
  <TitlesOfParts>
    <vt:vector size="41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+mn-ea</vt:lpstr>
      <vt:lpstr>Grammar模板</vt:lpstr>
      <vt:lpstr>1_Grammar模板</vt:lpstr>
      <vt:lpstr>Grammar模板</vt:lpstr>
      <vt:lpstr>Grammar模板</vt:lpstr>
      <vt:lpstr>Grammar模板</vt:lpstr>
      <vt:lpstr>Grammar模板</vt:lpstr>
      <vt:lpstr>1_Grammar模板</vt:lpstr>
      <vt:lpstr>1_Grammar模板</vt:lpstr>
      <vt:lpstr>1_Grammar模板</vt:lpstr>
      <vt:lpstr>1_Grammar模板</vt:lpstr>
      <vt:lpstr>幻灯片 1</vt:lpstr>
      <vt:lpstr>Lead in--Find out the personal pronouns in the following passage.</vt:lpstr>
      <vt:lpstr>We use personal pronouns to replace nouns that we have already talked about. We have subject pronouns and object pronouns.</vt:lpstr>
      <vt:lpstr>幻灯片 4</vt:lpstr>
      <vt:lpstr>幻灯片 5</vt:lpstr>
      <vt:lpstr>幻灯片 6</vt:lpstr>
      <vt:lpstr>人称代词的用法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Company>http://www.windows89.com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eva</cp:lastModifiedBy>
  <cp:revision>17</cp:revision>
  <dcterms:created xsi:type="dcterms:W3CDTF">2017-06-09T06:37:25Z</dcterms:created>
  <dcterms:modified xsi:type="dcterms:W3CDTF">2018-12-24T01:36:12Z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