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6" r:id="rId5"/>
    <p:sldId id="278" r:id="rId6"/>
    <p:sldId id="273" r:id="rId7"/>
    <p:sldId id="280" r:id="rId8"/>
    <p:sldId id="263" r:id="rId9"/>
    <p:sldId id="260" r:id="rId10"/>
    <p:sldId id="282" r:id="rId11"/>
    <p:sldId id="261" r:id="rId12"/>
    <p:sldId id="262" r:id="rId13"/>
    <p:sldId id="274" r:id="rId14"/>
    <p:sldId id="265" r:id="rId15"/>
    <p:sldId id="272" r:id="rId16"/>
    <p:sldId id="275" r:id="rId17"/>
    <p:sldId id="271" r:id="rId18"/>
    <p:sldId id="268" r:id="rId19"/>
    <p:sldId id="269" r:id="rId20"/>
    <p:sldId id="270" r:id="rId2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336600"/>
    <a:srgbClr val="666633"/>
    <a:srgbClr val="006600"/>
    <a:srgbClr val="339933"/>
    <a:srgbClr val="669900"/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22" name="标题 81921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1923" name="副标题 81922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81924" name="日期占位符 81923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1925" name="页脚占位符 8192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1926" name="灯片编号占位符 8192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0898" name="标题 80897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0899" name="文本占位符 80898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0900" name="日期占位符 80899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0901" name="页脚占位符 8090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0902" name="灯片编号占位符 8090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GIF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图片 3073" descr="g0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文本框 3074"/>
          <p:cNvSpPr txBox="1"/>
          <p:nvPr/>
        </p:nvSpPr>
        <p:spPr>
          <a:xfrm>
            <a:off x="395288" y="836613"/>
            <a:ext cx="849788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6000" dirty="0">
                <a:solidFill>
                  <a:srgbClr val="FFFF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5.3.2  </a:t>
            </a:r>
            <a:r>
              <a:rPr lang="zh-CN" altLang="en-US" sz="6000" dirty="0">
                <a:solidFill>
                  <a:srgbClr val="FFFF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命题、定理、证明</a:t>
            </a:r>
            <a:endParaRPr lang="zh-CN" altLang="en-US" sz="6000">
              <a:solidFill>
                <a:srgbClr val="FFFF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9" name="文本框 4098"/>
          <p:cNvSpPr txBox="1"/>
          <p:nvPr/>
        </p:nvSpPr>
        <p:spPr>
          <a:xfrm>
            <a:off x="323850" y="1052513"/>
            <a:ext cx="8604250" cy="3749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000" b="1" dirty="0">
                <a:solidFill>
                  <a:schemeClr val="tx2"/>
                </a:solidFill>
                <a:latin typeface="Arial" panose="020B0604020202020204" pitchFamily="34" charset="0"/>
              </a:rPr>
              <a:t>1</a:t>
            </a:r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</a:rPr>
              <a:t>）如果两条直线都与第三条直线平行，那么这两条直线也互相平行；</a:t>
            </a:r>
            <a:endParaRPr lang="zh-CN" altLang="en-US" sz="4000" b="1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marL="342900" indent="-342900"/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000" b="1" dirty="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</a:rPr>
              <a:t>）直角是</a:t>
            </a:r>
            <a:r>
              <a:rPr lang="en-US" altLang="zh-CN" sz="4000" b="1" dirty="0">
                <a:solidFill>
                  <a:schemeClr val="tx2"/>
                </a:solidFill>
                <a:latin typeface="Arial" panose="020B0604020202020204" pitchFamily="34" charset="0"/>
              </a:rPr>
              <a:t>90°</a:t>
            </a:r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</a:rPr>
              <a:t>的角。</a:t>
            </a:r>
            <a:endParaRPr lang="zh-CN" altLang="en-US" sz="4000" b="1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marL="342900" indent="-342900"/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000" b="1" dirty="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</a:rPr>
              <a:t>）对顶角相等。</a:t>
            </a:r>
            <a:endParaRPr lang="zh-CN" altLang="en-US" sz="4000" b="1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marL="342900" indent="-342900"/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000" b="1" dirty="0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</a:rPr>
              <a:t>）太阳从西边升起。</a:t>
            </a:r>
            <a:endParaRPr lang="zh-CN" altLang="en-US" sz="40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4100" name="矩形 4099"/>
          <p:cNvSpPr/>
          <p:nvPr/>
        </p:nvSpPr>
        <p:spPr>
          <a:xfrm>
            <a:off x="250825" y="5300663"/>
            <a:ext cx="8532813" cy="5794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</a:rPr>
              <a:t>（不管判断是否正确）</a:t>
            </a:r>
            <a:endParaRPr lang="zh-CN" altLang="en-US" sz="32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4103" name="矩形 4102" descr="20041019170321503"/>
          <p:cNvSpPr/>
          <p:nvPr/>
        </p:nvSpPr>
        <p:spPr>
          <a:xfrm>
            <a:off x="1331913" y="188913"/>
            <a:ext cx="31686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0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1"/>
                  <a:stretch>
                    <a:fillRect/>
                  </a:stretch>
                </a:blipFill>
                <a:latin typeface="黑体" panose="02010609060101010101" pitchFamily="49" charset="-122"/>
                <a:ea typeface="黑体" panose="02010609060101010101" pitchFamily="49" charset="-122"/>
              </a:rPr>
              <a:t>观察与发现：</a:t>
            </a:r>
            <a:endParaRPr lang="zh-CN" altLang="en-US" sz="40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blipFill rotWithShape="1">
                <a:blip r:embed="rId1"/>
                <a:stretch>
                  <a:fillRect/>
                </a:stretch>
              </a:blip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104" name="图片 4103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5" name="矩形 4104"/>
          <p:cNvSpPr/>
          <p:nvPr/>
        </p:nvSpPr>
        <p:spPr>
          <a:xfrm>
            <a:off x="503238" y="4365625"/>
            <a:ext cx="8640762" cy="9350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zh-CN" altLang="en-US" sz="4000" b="1" dirty="0">
                <a:solidFill>
                  <a:schemeClr val="tx1"/>
                </a:solidFill>
              </a:rPr>
              <a:t>定义：判断一件事情的语句</a:t>
            </a:r>
            <a:r>
              <a:rPr lang="en-US" altLang="zh-CN" sz="4000" b="1" dirty="0">
                <a:solidFill>
                  <a:schemeClr val="tx1"/>
                </a:solidFill>
              </a:rPr>
              <a:t>,</a:t>
            </a:r>
            <a:r>
              <a:rPr lang="zh-CN" altLang="en-US" sz="4000" b="1" dirty="0">
                <a:solidFill>
                  <a:schemeClr val="tx1"/>
                </a:solidFill>
              </a:rPr>
              <a:t>叫做</a:t>
            </a:r>
            <a:r>
              <a:rPr lang="zh-CN" altLang="en-US" sz="4000" b="1" dirty="0">
                <a:solidFill>
                  <a:srgbClr val="FF0000"/>
                </a:solidFill>
              </a:rPr>
              <a:t>命题</a:t>
            </a:r>
            <a:r>
              <a:rPr lang="en-US" altLang="zh-CN" sz="4000" b="1">
                <a:solidFill>
                  <a:schemeClr val="tx1"/>
                </a:solidFill>
              </a:rPr>
              <a:t>.</a:t>
            </a:r>
            <a:endParaRPr lang="en-US" altLang="zh-CN" sz="40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5" name="文本框 2054"/>
          <p:cNvSpPr txBox="1"/>
          <p:nvPr/>
        </p:nvSpPr>
        <p:spPr>
          <a:xfrm>
            <a:off x="3924300" y="119697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2056" name="文本框 2055"/>
          <p:cNvSpPr txBox="1"/>
          <p:nvPr/>
        </p:nvSpPr>
        <p:spPr>
          <a:xfrm>
            <a:off x="250825" y="981075"/>
            <a:ext cx="8569325" cy="3935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下面哪些语句是命题，哪些不是。</a:t>
            </a:r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）对顶角相等；                           （               ）</a:t>
            </a:r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）画一个角等于已知角；             （               ） </a:t>
            </a:r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）两直线平行，同位角相等；      （               ）</a:t>
            </a:r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）</a:t>
            </a:r>
            <a:r>
              <a:rPr lang="en-US" altLang="zh-CN" sz="2800" err="1">
                <a:solidFill>
                  <a:schemeClr val="tx2"/>
                </a:solidFill>
                <a:latin typeface="Arial" panose="020B0604020202020204" pitchFamily="34" charset="0"/>
              </a:rPr>
              <a:t>a,b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两条直线平行吗？                （               ）</a:t>
            </a:r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）玫瑰花是动物。                         （              ）</a:t>
            </a:r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  <a:latin typeface="Arial" panose="020B0604020202020204" pitchFamily="34" charset="0"/>
              </a:rPr>
              <a:t>6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）啊，太美了！                             （              ）</a:t>
            </a:r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  <a:latin typeface="Arial" panose="020B0604020202020204" pitchFamily="34" charset="0"/>
              </a:rPr>
              <a:t>7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）请你帮我倒杯水。                      （              ）</a:t>
            </a:r>
            <a:endParaRPr lang="zh-CN" altLang="en-US" sz="2800" b="1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058" name="文本框 2057"/>
          <p:cNvSpPr txBox="1"/>
          <p:nvPr/>
        </p:nvSpPr>
        <p:spPr>
          <a:xfrm>
            <a:off x="6588125" y="2708275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不是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59" name="文本框 2058"/>
          <p:cNvSpPr txBox="1"/>
          <p:nvPr/>
        </p:nvSpPr>
        <p:spPr>
          <a:xfrm>
            <a:off x="6659563" y="1412875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是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60" name="文本框 2059"/>
          <p:cNvSpPr txBox="1"/>
          <p:nvPr/>
        </p:nvSpPr>
        <p:spPr>
          <a:xfrm>
            <a:off x="6732588" y="2276475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是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61" name="文本框 2060"/>
          <p:cNvSpPr txBox="1"/>
          <p:nvPr/>
        </p:nvSpPr>
        <p:spPr>
          <a:xfrm>
            <a:off x="6804025" y="3068638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是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62" name="文本框 2061"/>
          <p:cNvSpPr txBox="1"/>
          <p:nvPr/>
        </p:nvSpPr>
        <p:spPr>
          <a:xfrm>
            <a:off x="6588125" y="1844675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不是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63" name="矩形 2062"/>
          <p:cNvSpPr>
            <a:spLocks noRot="1"/>
          </p:cNvSpPr>
          <p:nvPr/>
        </p:nvSpPr>
        <p:spPr>
          <a:xfrm>
            <a:off x="360363" y="5516563"/>
            <a:ext cx="8783637" cy="8032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/>
            <a:r>
              <a:rPr lang="zh-CN" altLang="en-US" sz="37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疑问句、祈使句、感叹句等不是命题。</a:t>
            </a:r>
            <a:endParaRPr lang="zh-CN" altLang="en-US" sz="3700" b="1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dirty="0">
              <a:solidFill>
                <a:srgbClr val="66FF33"/>
              </a:solidFill>
              <a:latin typeface="Arial" panose="020B0604020202020204" pitchFamily="34" charset="0"/>
            </a:endParaRPr>
          </a:p>
        </p:txBody>
      </p:sp>
      <p:sp>
        <p:nvSpPr>
          <p:cNvPr id="2066" name="矩形 2065"/>
          <p:cNvSpPr/>
          <p:nvPr/>
        </p:nvSpPr>
        <p:spPr>
          <a:xfrm>
            <a:off x="3059113" y="0"/>
            <a:ext cx="2016125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命题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067" name="图片 2066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68" name="文本框 2067"/>
          <p:cNvSpPr txBox="1"/>
          <p:nvPr/>
        </p:nvSpPr>
        <p:spPr>
          <a:xfrm>
            <a:off x="6732588" y="4005263"/>
            <a:ext cx="895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不是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69" name="文本框 2068"/>
          <p:cNvSpPr txBox="1"/>
          <p:nvPr/>
        </p:nvSpPr>
        <p:spPr>
          <a:xfrm>
            <a:off x="6732588" y="3500438"/>
            <a:ext cx="895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不是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/>
      <p:bldP spid="2059" grpId="0"/>
      <p:bldP spid="2060" grpId="0"/>
      <p:bldP spid="2061" grpId="0"/>
      <p:bldP spid="2062" grpId="0"/>
      <p:bldP spid="2063" grpId="0"/>
      <p:bldP spid="2068" grpId="0"/>
      <p:bldP spid="206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5" name="文本占位符 90114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374063" cy="2819400"/>
          </a:xfrm>
          <a:ln/>
        </p:spPr>
        <p:txBody>
          <a:bodyPr/>
          <a:p>
            <a:r>
              <a:rPr lang="en-US" altLang="zh-CN" b="1" dirty="0">
                <a:solidFill>
                  <a:schemeClr val="tx2"/>
                </a:solidFill>
              </a:rPr>
              <a:t>1.</a:t>
            </a:r>
            <a:r>
              <a:rPr lang="zh-CN" altLang="en-US" b="1" dirty="0">
                <a:solidFill>
                  <a:schemeClr val="tx2"/>
                </a:solidFill>
              </a:rPr>
              <a:t>如果同位角相等，那么两直线平行。</a:t>
            </a:r>
            <a:endParaRPr lang="zh-CN" altLang="en-US" b="1" dirty="0">
              <a:solidFill>
                <a:schemeClr val="tx2"/>
              </a:solidFill>
            </a:endParaRPr>
          </a:p>
          <a:p>
            <a:r>
              <a:rPr lang="en-US" altLang="zh-CN" b="1" dirty="0">
                <a:solidFill>
                  <a:schemeClr val="tx2"/>
                </a:solidFill>
              </a:rPr>
              <a:t>2.</a:t>
            </a:r>
            <a:r>
              <a:rPr lang="zh-CN" altLang="en-US" b="1" dirty="0">
                <a:solidFill>
                  <a:schemeClr val="tx2"/>
                </a:solidFill>
              </a:rPr>
              <a:t>如果两直线平行，那么内错角相等。</a:t>
            </a:r>
            <a:endParaRPr lang="zh-CN" altLang="en-US" b="1" dirty="0">
              <a:solidFill>
                <a:schemeClr val="tx2"/>
              </a:solidFill>
            </a:endParaRPr>
          </a:p>
          <a:p>
            <a:r>
              <a:rPr lang="en-US" altLang="zh-CN" b="1" dirty="0">
                <a:solidFill>
                  <a:schemeClr val="tx2"/>
                </a:solidFill>
              </a:rPr>
              <a:t>3.</a:t>
            </a:r>
            <a:r>
              <a:rPr lang="zh-CN" altLang="en-US" b="1" dirty="0">
                <a:solidFill>
                  <a:schemeClr val="tx2"/>
                </a:solidFill>
              </a:rPr>
              <a:t>如果</a:t>
            </a:r>
            <a:r>
              <a:rPr lang="en-US" altLang="zh-CN" b="1" dirty="0" err="1">
                <a:solidFill>
                  <a:schemeClr val="tx2"/>
                </a:solidFill>
              </a:rPr>
              <a:t>a∥b</a:t>
            </a:r>
            <a:r>
              <a:rPr lang="zh-CN" altLang="en-US" b="1" dirty="0">
                <a:solidFill>
                  <a:schemeClr val="tx2"/>
                </a:solidFill>
              </a:rPr>
              <a:t>，</a:t>
            </a:r>
            <a:r>
              <a:rPr lang="en-US" altLang="zh-CN" b="1" dirty="0">
                <a:solidFill>
                  <a:schemeClr val="tx2"/>
                </a:solidFill>
              </a:rPr>
              <a:t>b ∥c</a:t>
            </a:r>
            <a:r>
              <a:rPr lang="zh-CN" altLang="en-US" b="1" dirty="0">
                <a:solidFill>
                  <a:schemeClr val="tx2"/>
                </a:solidFill>
              </a:rPr>
              <a:t>，那么</a:t>
            </a:r>
            <a:r>
              <a:rPr lang="en-US" altLang="zh-CN" b="1" dirty="0">
                <a:solidFill>
                  <a:schemeClr val="tx2"/>
                </a:solidFill>
              </a:rPr>
              <a:t>a ∥c</a:t>
            </a:r>
            <a:r>
              <a:rPr lang="zh-CN" altLang="en-US" b="1" dirty="0">
                <a:solidFill>
                  <a:schemeClr val="tx2"/>
                </a:solidFill>
              </a:rPr>
              <a:t>。</a:t>
            </a:r>
            <a:endParaRPr lang="zh-CN" altLang="en-US" b="1" dirty="0">
              <a:solidFill>
                <a:schemeClr val="tx2"/>
              </a:solidFill>
            </a:endParaRPr>
          </a:p>
          <a:p>
            <a:r>
              <a:rPr lang="en-US" altLang="zh-CN" b="1" dirty="0">
                <a:solidFill>
                  <a:schemeClr val="tx2"/>
                </a:solidFill>
              </a:rPr>
              <a:t>4.</a:t>
            </a:r>
            <a:r>
              <a:rPr lang="zh-CN" altLang="en-US" b="1" dirty="0">
                <a:solidFill>
                  <a:schemeClr val="tx2"/>
                </a:solidFill>
              </a:rPr>
              <a:t>如果两个角不相等，那么这两个角不是对顶角。</a:t>
            </a:r>
            <a:endParaRPr lang="zh-CN" altLang="en-US" b="1" dirty="0">
              <a:solidFill>
                <a:schemeClr val="tx2"/>
              </a:solidFill>
            </a:endParaRPr>
          </a:p>
          <a:p>
            <a:pPr>
              <a:buNone/>
            </a:pPr>
            <a:endParaRPr lang="zh-CN" altLang="en-US" dirty="0">
              <a:solidFill>
                <a:schemeClr val="tx2"/>
              </a:solidFill>
            </a:endParaRPr>
          </a:p>
        </p:txBody>
      </p:sp>
      <p:sp>
        <p:nvSpPr>
          <p:cNvPr id="90116" name="标题 90115"/>
          <p:cNvSpPr/>
          <p:nvPr>
            <p:ph type="title"/>
          </p:nvPr>
        </p:nvSpPr>
        <p:spPr>
          <a:xfrm>
            <a:off x="301625" y="981075"/>
            <a:ext cx="8518525" cy="771525"/>
          </a:xfrm>
          <a:ln/>
        </p:spPr>
        <p:txBody>
          <a:bodyPr vert="horz" wrap="square" lIns="91440" tIns="45720" rIns="91440" bIns="45720" anchor="ctr"/>
          <a:p>
            <a:pPr algn="l"/>
            <a:r>
              <a:rPr lang="zh-CN" altLang="en-US" sz="4000" b="1" dirty="0"/>
              <a:t>观察下面的命题由几个部分组成？</a:t>
            </a:r>
            <a:endParaRPr lang="zh-CN" altLang="en-US" sz="4000" b="1"/>
          </a:p>
        </p:txBody>
      </p:sp>
      <p:pic>
        <p:nvPicPr>
          <p:cNvPr id="90117" name="图片 90116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0119" name="矩形 90118" descr="20041019170321503"/>
          <p:cNvSpPr/>
          <p:nvPr/>
        </p:nvSpPr>
        <p:spPr>
          <a:xfrm>
            <a:off x="1331913" y="188913"/>
            <a:ext cx="31686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0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2"/>
                  <a:stretch>
                    <a:fillRect/>
                  </a:stretch>
                </a:blipFill>
                <a:latin typeface="黑体" panose="02010609060101010101" pitchFamily="49" charset="-122"/>
                <a:ea typeface="黑体" panose="02010609060101010101" pitchFamily="49" charset="-122"/>
              </a:rPr>
              <a:t>观察与发现：</a:t>
            </a:r>
            <a:endParaRPr lang="zh-CN" altLang="en-US" sz="40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blipFill rotWithShape="1">
                <a:blip r:embed="rId2"/>
                <a:stretch>
                  <a:fillRect/>
                </a:stretch>
              </a:blip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5" name="标题 84994"/>
          <p:cNvSpPr>
            <a:spLocks noRot="1"/>
          </p:cNvSpPr>
          <p:nvPr>
            <p:ph type="title"/>
          </p:nvPr>
        </p:nvSpPr>
        <p:spPr>
          <a:xfrm>
            <a:off x="539750" y="1196975"/>
            <a:ext cx="8229600" cy="652463"/>
          </a:xfrm>
          <a:ln/>
        </p:spPr>
        <p:txBody>
          <a:bodyPr vert="horz" wrap="square" lIns="91440" tIns="45720" rIns="91440" bIns="45720" anchor="ctr"/>
          <a:p>
            <a:pPr algn="l"/>
            <a:r>
              <a:rPr lang="zh-CN" altLang="en-US" sz="4000" dirty="0">
                <a:solidFill>
                  <a:schemeClr val="tx1"/>
                </a:solidFill>
              </a:rPr>
              <a:t>命题由</a:t>
            </a:r>
            <a:r>
              <a:rPr lang="zh-CN" altLang="en-US" sz="4000" u="sng" dirty="0">
                <a:solidFill>
                  <a:schemeClr val="tx1"/>
                </a:solidFill>
              </a:rPr>
              <a:t>       </a:t>
            </a:r>
            <a:r>
              <a:rPr lang="zh-CN" altLang="en-US" sz="4000" dirty="0">
                <a:solidFill>
                  <a:schemeClr val="tx1"/>
                </a:solidFill>
              </a:rPr>
              <a:t>和</a:t>
            </a:r>
            <a:r>
              <a:rPr lang="zh-CN" altLang="en-US" sz="4000" u="sng" dirty="0">
                <a:solidFill>
                  <a:schemeClr val="tx1"/>
                </a:solidFill>
              </a:rPr>
              <a:t>         </a:t>
            </a:r>
            <a:r>
              <a:rPr lang="zh-CN" altLang="en-US" sz="4000" dirty="0">
                <a:solidFill>
                  <a:schemeClr val="tx1"/>
                </a:solidFill>
              </a:rPr>
              <a:t>两部分组成</a:t>
            </a:r>
            <a:r>
              <a:rPr lang="zh-CN" altLang="en-US" sz="4000" dirty="0">
                <a:solidFill>
                  <a:schemeClr val="accent2"/>
                </a:solidFill>
              </a:rPr>
              <a:t>。</a:t>
            </a:r>
            <a:endParaRPr lang="zh-CN" altLang="en-US" sz="4000">
              <a:solidFill>
                <a:schemeClr val="accent2"/>
              </a:solidFill>
            </a:endParaRPr>
          </a:p>
        </p:txBody>
      </p:sp>
      <p:sp>
        <p:nvSpPr>
          <p:cNvPr id="85000" name="文本框 84999"/>
          <p:cNvSpPr txBox="1"/>
          <p:nvPr/>
        </p:nvSpPr>
        <p:spPr>
          <a:xfrm>
            <a:off x="1116013" y="404813"/>
            <a:ext cx="3536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4400" dirty="0">
                <a:solidFill>
                  <a:schemeClr val="accent2"/>
                </a:solidFill>
                <a:latin typeface="Arial" panose="020B0604020202020204" pitchFamily="34" charset="0"/>
              </a:rPr>
              <a:t>命题的组成：</a:t>
            </a:r>
            <a:endParaRPr lang="zh-CN" altLang="en-US" sz="4400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85001" name="文本框 85000"/>
          <p:cNvSpPr txBox="1"/>
          <p:nvPr/>
        </p:nvSpPr>
        <p:spPr>
          <a:xfrm>
            <a:off x="2038350" y="1182688"/>
            <a:ext cx="1295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</a:rPr>
              <a:t>题设</a:t>
            </a:r>
            <a:r>
              <a:rPr lang="zh-CN" altLang="en-US" sz="4000" dirty="0">
                <a:latin typeface="Arial" panose="020B0604020202020204" pitchFamily="34" charset="0"/>
              </a:rPr>
              <a:t>  </a:t>
            </a:r>
            <a:endParaRPr lang="zh-CN" altLang="en-US" sz="4000" dirty="0">
              <a:latin typeface="Arial" panose="020B0604020202020204" pitchFamily="34" charset="0"/>
            </a:endParaRPr>
          </a:p>
        </p:txBody>
      </p:sp>
      <p:sp>
        <p:nvSpPr>
          <p:cNvPr id="85002" name="文本框 85001"/>
          <p:cNvSpPr txBox="1"/>
          <p:nvPr/>
        </p:nvSpPr>
        <p:spPr>
          <a:xfrm>
            <a:off x="3635375" y="1196975"/>
            <a:ext cx="1295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</a:rPr>
              <a:t>结论</a:t>
            </a:r>
            <a:r>
              <a:rPr lang="zh-CN" altLang="en-US" sz="4000" dirty="0">
                <a:latin typeface="Arial" panose="020B0604020202020204" pitchFamily="34" charset="0"/>
              </a:rPr>
              <a:t>  </a:t>
            </a:r>
            <a:endParaRPr lang="zh-CN" altLang="en-US" sz="4000" dirty="0">
              <a:latin typeface="Arial" panose="020B0604020202020204" pitchFamily="34" charset="0"/>
            </a:endParaRPr>
          </a:p>
        </p:txBody>
      </p:sp>
      <p:pic>
        <p:nvPicPr>
          <p:cNvPr id="85003" name="图片 85002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005" name="文本占位符 85004"/>
          <p:cNvSpPr txBox="1"/>
          <p:nvPr>
            <p:ph type="body" idx="1"/>
          </p:nvPr>
        </p:nvSpPr>
        <p:spPr>
          <a:xfrm>
            <a:off x="323850" y="2349500"/>
            <a:ext cx="8497888" cy="1368425"/>
          </a:xfrm>
          <a:ln w="57150"/>
        </p:spPr>
        <p:txBody>
          <a:bodyPr vert="horz" wrap="square" lIns="91440" tIns="45720" rIns="91440" bIns="45720" anchor="t"/>
          <a:p>
            <a:r>
              <a:rPr lang="zh-CN" altLang="en-US" b="1" dirty="0"/>
              <a:t>题设</a:t>
            </a:r>
            <a:r>
              <a:rPr lang="en-US" altLang="zh-CN" b="1">
                <a:latin typeface="Arial" panose="020B0604020202020204" pitchFamily="34" charset="0"/>
              </a:rPr>
              <a:t>——</a:t>
            </a:r>
            <a:r>
              <a:rPr lang="zh-CN" altLang="en-US" b="1" dirty="0"/>
              <a:t>是已知的事项</a:t>
            </a:r>
            <a:endParaRPr lang="zh-CN" altLang="en-US" b="1" dirty="0"/>
          </a:p>
          <a:p>
            <a:r>
              <a:rPr lang="zh-CN" altLang="en-US" b="1" dirty="0"/>
              <a:t>结论</a:t>
            </a:r>
            <a:r>
              <a:rPr lang="en-US" altLang="zh-CN" b="1">
                <a:latin typeface="Arial" panose="020B0604020202020204" pitchFamily="34" charset="0"/>
              </a:rPr>
              <a:t>——</a:t>
            </a:r>
            <a:r>
              <a:rPr lang="zh-CN" altLang="en-US" b="1" dirty="0"/>
              <a:t>是由已知事项推出的事项</a:t>
            </a:r>
            <a:endParaRPr lang="zh-CN" altLang="en-US" b="1"/>
          </a:p>
        </p:txBody>
      </p:sp>
      <p:sp>
        <p:nvSpPr>
          <p:cNvPr id="85006" name="文本框 85005"/>
          <p:cNvSpPr txBox="1"/>
          <p:nvPr/>
        </p:nvSpPr>
        <p:spPr>
          <a:xfrm>
            <a:off x="879475" y="429895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00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00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00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500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500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5005">
                                            <p:txEl>
                                              <p:charRg st="11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2" name="文本框 92161"/>
          <p:cNvSpPr txBox="1"/>
          <p:nvPr/>
        </p:nvSpPr>
        <p:spPr>
          <a:xfrm>
            <a:off x="1476375" y="549275"/>
            <a:ext cx="446405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如：对顶角相等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66" name="圆角矩形标注 92165"/>
          <p:cNvSpPr/>
          <p:nvPr/>
        </p:nvSpPr>
        <p:spPr>
          <a:xfrm>
            <a:off x="6443663" y="3716338"/>
            <a:ext cx="1584325" cy="720725"/>
          </a:xfrm>
          <a:prstGeom prst="wedgeRoundRectCallout">
            <a:avLst>
              <a:gd name="adj1" fmla="val -50403"/>
              <a:gd name="adj2" fmla="val -168282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buClr>
                <a:schemeClr val="bg1"/>
              </a:buClr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结论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2167" name="文本框 92166"/>
          <p:cNvSpPr txBox="1"/>
          <p:nvPr/>
        </p:nvSpPr>
        <p:spPr>
          <a:xfrm>
            <a:off x="250825" y="2060575"/>
            <a:ext cx="864235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如果两个角是对顶角，那么这两个角相等。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68" name="圆角矩形标注 92167"/>
          <p:cNvSpPr/>
          <p:nvPr/>
        </p:nvSpPr>
        <p:spPr>
          <a:xfrm>
            <a:off x="900113" y="3573463"/>
            <a:ext cx="1728787" cy="792162"/>
          </a:xfrm>
          <a:prstGeom prst="wedgeRoundRectCallout">
            <a:avLst>
              <a:gd name="adj1" fmla="val 64694"/>
              <a:gd name="adj2" fmla="val -133167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buClr>
                <a:schemeClr val="bg1"/>
              </a:buClr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题设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2169" name="直接连接符 92168"/>
          <p:cNvSpPr/>
          <p:nvPr/>
        </p:nvSpPr>
        <p:spPr>
          <a:xfrm>
            <a:off x="1331913" y="2852738"/>
            <a:ext cx="3168650" cy="0"/>
          </a:xfrm>
          <a:prstGeom prst="line">
            <a:avLst/>
          </a:prstGeom>
          <a:ln w="38100" cap="flat" cmpd="sng">
            <a:solidFill>
              <a:srgbClr val="66FF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170" name="直接连接符 92169"/>
          <p:cNvSpPr/>
          <p:nvPr/>
        </p:nvSpPr>
        <p:spPr>
          <a:xfrm>
            <a:off x="5867400" y="2781300"/>
            <a:ext cx="2808288" cy="0"/>
          </a:xfrm>
          <a:prstGeom prst="line">
            <a:avLst/>
          </a:prstGeom>
          <a:ln w="38100" cap="flat" cmpd="sng">
            <a:solidFill>
              <a:srgbClr val="66FF33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92172" name="图片 92171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6" grpId="0" animBg="1"/>
      <p:bldP spid="92167" grpId="0"/>
      <p:bldP spid="9216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9217"/>
          <p:cNvSpPr txBox="1"/>
          <p:nvPr/>
        </p:nvSpPr>
        <p:spPr>
          <a:xfrm>
            <a:off x="3708400" y="836613"/>
            <a:ext cx="157480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命题</a:t>
            </a:r>
            <a:endParaRPr lang="zh-CN" altLang="en-US" sz="4800" b="1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9219" name="直接连接符 9218"/>
          <p:cNvSpPr/>
          <p:nvPr/>
        </p:nvSpPr>
        <p:spPr>
          <a:xfrm flipH="1">
            <a:off x="3132138" y="1557338"/>
            <a:ext cx="914400" cy="1219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20" name="文本框 9219"/>
          <p:cNvSpPr txBox="1"/>
          <p:nvPr/>
        </p:nvSpPr>
        <p:spPr>
          <a:xfrm>
            <a:off x="1908175" y="29972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dirty="0">
                <a:solidFill>
                  <a:schemeClr val="accent2"/>
                </a:solidFill>
                <a:latin typeface="Times New Roman" panose="02020603050405020304" pitchFamily="18" charset="0"/>
              </a:rPr>
              <a:t>如果</a:t>
            </a:r>
            <a:r>
              <a:rPr lang="en-US" altLang="zh-CN" sz="3600">
                <a:solidFill>
                  <a:schemeClr val="accent2"/>
                </a:solidFill>
                <a:latin typeface="Times New Roman" panose="02020603050405020304" pitchFamily="18" charset="0"/>
              </a:rPr>
              <a:t>……</a:t>
            </a:r>
            <a:endParaRPr lang="en-US" altLang="zh-CN" sz="360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直接连接符 9220"/>
          <p:cNvSpPr/>
          <p:nvPr/>
        </p:nvSpPr>
        <p:spPr>
          <a:xfrm>
            <a:off x="4643438" y="1628775"/>
            <a:ext cx="914400" cy="10668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22" name="文本框 9221"/>
          <p:cNvSpPr txBox="1"/>
          <p:nvPr/>
        </p:nvSpPr>
        <p:spPr>
          <a:xfrm>
            <a:off x="5105400" y="3048000"/>
            <a:ext cx="2438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dirty="0">
                <a:solidFill>
                  <a:schemeClr val="accent2"/>
                </a:solidFill>
                <a:latin typeface="Times New Roman" panose="02020603050405020304" pitchFamily="18" charset="0"/>
              </a:rPr>
              <a:t>那么</a:t>
            </a:r>
            <a:r>
              <a:rPr lang="en-US" altLang="zh-CN" sz="3600">
                <a:solidFill>
                  <a:schemeClr val="accent2"/>
                </a:solidFill>
                <a:latin typeface="Times New Roman" panose="02020603050405020304" pitchFamily="18" charset="0"/>
              </a:rPr>
              <a:t>……</a:t>
            </a:r>
            <a:endParaRPr lang="en-US" altLang="zh-CN" sz="360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" name="直接连接符 9222"/>
          <p:cNvSpPr/>
          <p:nvPr/>
        </p:nvSpPr>
        <p:spPr>
          <a:xfrm>
            <a:off x="3276600" y="3644900"/>
            <a:ext cx="0" cy="1143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24" name="文本框 9223"/>
          <p:cNvSpPr txBox="1"/>
          <p:nvPr/>
        </p:nvSpPr>
        <p:spPr>
          <a:xfrm>
            <a:off x="2484438" y="5084763"/>
            <a:ext cx="16557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题    设</a:t>
            </a:r>
            <a:endParaRPr lang="zh-CN" altLang="en-US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5" name="直接连接符 9224"/>
          <p:cNvSpPr/>
          <p:nvPr/>
        </p:nvSpPr>
        <p:spPr>
          <a:xfrm flipH="1">
            <a:off x="6516688" y="3644900"/>
            <a:ext cx="0" cy="1143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26" name="文本框 9225"/>
          <p:cNvSpPr txBox="1"/>
          <p:nvPr/>
        </p:nvSpPr>
        <p:spPr>
          <a:xfrm>
            <a:off x="5724525" y="5084763"/>
            <a:ext cx="1752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结    论</a:t>
            </a:r>
            <a:endParaRPr lang="zh-CN" altLang="en-US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7" name="右箭头 9226"/>
          <p:cNvSpPr/>
          <p:nvPr/>
        </p:nvSpPr>
        <p:spPr>
          <a:xfrm>
            <a:off x="4356100" y="5300663"/>
            <a:ext cx="1066800" cy="228600"/>
          </a:xfrm>
          <a:prstGeom prst="rightArrow">
            <a:avLst>
              <a:gd name="adj1" fmla="val 50000"/>
              <a:gd name="adj2" fmla="val 116666"/>
            </a:avLst>
          </a:prstGeom>
          <a:solidFill>
            <a:srgbClr val="FF00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9229" name="图片 9228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32" name="矩形 9231"/>
          <p:cNvSpPr/>
          <p:nvPr/>
        </p:nvSpPr>
        <p:spPr>
          <a:xfrm>
            <a:off x="1116013" y="260350"/>
            <a:ext cx="13716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小结：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0" grpId="0"/>
      <p:bldP spid="9222" grpId="0"/>
      <p:bldP spid="9224" grpId="0"/>
      <p:bldP spid="92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标题 6145"/>
          <p:cNvSpPr>
            <a:spLocks noGrp="1" noRot="1"/>
          </p:cNvSpPr>
          <p:nvPr>
            <p:ph type="title"/>
          </p:nvPr>
        </p:nvSpPr>
        <p:spPr>
          <a:xfrm>
            <a:off x="6516688" y="3644900"/>
            <a:ext cx="935037" cy="431800"/>
          </a:xfrm>
          <a:ln/>
        </p:spPr>
        <p:txBody>
          <a:bodyPr anchor="ctr"/>
          <a:p>
            <a:r>
              <a:rPr lang="zh-CN" altLang="en-US" sz="2800" dirty="0">
                <a:solidFill>
                  <a:srgbClr val="CC0000"/>
                </a:solidFill>
              </a:rPr>
              <a:t>是</a:t>
            </a:r>
            <a:endParaRPr lang="zh-CN" altLang="en-US" sz="2800" dirty="0">
              <a:solidFill>
                <a:srgbClr val="CC0000"/>
              </a:solidFill>
            </a:endParaRPr>
          </a:p>
        </p:txBody>
      </p:sp>
      <p:sp>
        <p:nvSpPr>
          <p:cNvPr id="6147" name="文本占位符 6146"/>
          <p:cNvSpPr>
            <a:spLocks noGrp="1" noRot="1"/>
          </p:cNvSpPr>
          <p:nvPr>
            <p:ph type="body" idx="1"/>
          </p:nvPr>
        </p:nvSpPr>
        <p:spPr>
          <a:xfrm>
            <a:off x="179388" y="836613"/>
            <a:ext cx="8964612" cy="3529012"/>
          </a:xfrm>
          <a:ln/>
        </p:spPr>
        <p:txBody>
          <a:bodyPr/>
          <a:p>
            <a:pPr>
              <a:buNone/>
            </a:pPr>
            <a:r>
              <a:rPr lang="zh-CN" altLang="en-US" dirty="0">
                <a:solidFill>
                  <a:schemeClr val="tx2"/>
                </a:solidFill>
              </a:rPr>
              <a:t>练习</a:t>
            </a:r>
            <a:r>
              <a:rPr lang="en-US" altLang="zh-CN" dirty="0">
                <a:solidFill>
                  <a:schemeClr val="tx2"/>
                </a:solidFill>
              </a:rPr>
              <a:t>3.</a:t>
            </a:r>
            <a:r>
              <a:rPr lang="zh-CN" altLang="en-US" dirty="0">
                <a:solidFill>
                  <a:schemeClr val="tx2"/>
                </a:solidFill>
              </a:rPr>
              <a:t>下面哪些是命题，将命题改写成“如果</a:t>
            </a:r>
            <a:r>
              <a:rPr lang="en-US" altLang="zh-CN">
                <a:solidFill>
                  <a:schemeClr val="tx2"/>
                </a:solidFill>
                <a:latin typeface="Arial" panose="020B0604020202020204" pitchFamily="34" charset="0"/>
              </a:rPr>
              <a:t>…</a:t>
            </a:r>
            <a:r>
              <a:rPr lang="zh-CN" altLang="en-US" dirty="0">
                <a:solidFill>
                  <a:schemeClr val="tx2"/>
                </a:solidFill>
              </a:rPr>
              <a:t>那么</a:t>
            </a:r>
            <a:r>
              <a:rPr lang="en-US" altLang="zh-CN">
                <a:solidFill>
                  <a:schemeClr val="tx2"/>
                </a:solidFill>
                <a:latin typeface="Arial" panose="020B0604020202020204" pitchFamily="34" charset="0"/>
              </a:rPr>
              <a:t>…</a:t>
            </a:r>
            <a:r>
              <a:rPr lang="en-US" altLang="zh-CN" dirty="0">
                <a:solidFill>
                  <a:schemeClr val="tx2"/>
                </a:solidFill>
              </a:rPr>
              <a:t>”</a:t>
            </a:r>
            <a:r>
              <a:rPr lang="zh-CN" altLang="en-US" dirty="0">
                <a:solidFill>
                  <a:schemeClr val="tx2"/>
                </a:solidFill>
              </a:rPr>
              <a:t>的形式，并指出命题的题设和结论。 </a:t>
            </a:r>
            <a:endParaRPr lang="zh-CN" altLang="en-US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US" altLang="zh-CN" dirty="0">
                <a:solidFill>
                  <a:schemeClr val="tx2"/>
                </a:solidFill>
              </a:rPr>
              <a:t>1.</a:t>
            </a:r>
            <a:r>
              <a:rPr lang="zh-CN" altLang="en-US" dirty="0">
                <a:solidFill>
                  <a:schemeClr val="tx2"/>
                </a:solidFill>
              </a:rPr>
              <a:t>过直线上一点画直线的垂线；      （         ）   </a:t>
            </a:r>
            <a:endParaRPr lang="zh-CN" altLang="en-US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US" altLang="zh-CN" dirty="0">
                <a:solidFill>
                  <a:schemeClr val="tx2"/>
                </a:solidFill>
              </a:rPr>
              <a:t>2.</a:t>
            </a:r>
            <a:r>
              <a:rPr lang="zh-CN" altLang="en-US" dirty="0">
                <a:solidFill>
                  <a:schemeClr val="tx2"/>
                </a:solidFill>
              </a:rPr>
              <a:t>同位角相等；                          （         ） </a:t>
            </a:r>
            <a:endParaRPr lang="zh-CN" altLang="en-US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US" altLang="zh-CN" dirty="0">
                <a:solidFill>
                  <a:schemeClr val="tx2"/>
                </a:solidFill>
              </a:rPr>
              <a:t>3.</a:t>
            </a:r>
            <a:r>
              <a:rPr lang="zh-CN" altLang="en-US" dirty="0">
                <a:solidFill>
                  <a:schemeClr val="tx2"/>
                </a:solidFill>
              </a:rPr>
              <a:t>你好，祖国；                          （         ） </a:t>
            </a:r>
            <a:endParaRPr lang="zh-CN" altLang="en-US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US" altLang="zh-CN" dirty="0">
                <a:solidFill>
                  <a:schemeClr val="tx2"/>
                </a:solidFill>
              </a:rPr>
              <a:t>4.</a:t>
            </a:r>
            <a:r>
              <a:rPr lang="zh-CN" altLang="en-US" dirty="0">
                <a:solidFill>
                  <a:schemeClr val="tx2"/>
                </a:solidFill>
              </a:rPr>
              <a:t>互补的两个角是邻补角。        （         ） </a:t>
            </a:r>
            <a:endParaRPr lang="zh-CN" altLang="en-US" dirty="0">
              <a:solidFill>
                <a:schemeClr val="tx2"/>
              </a:solidFill>
            </a:endParaRPr>
          </a:p>
        </p:txBody>
      </p:sp>
      <p:sp>
        <p:nvSpPr>
          <p:cNvPr id="6148" name="矩形 6147"/>
          <p:cNvSpPr/>
          <p:nvPr/>
        </p:nvSpPr>
        <p:spPr>
          <a:xfrm>
            <a:off x="6372225" y="2565400"/>
            <a:ext cx="935038" cy="431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2800" dirty="0">
                <a:solidFill>
                  <a:srgbClr val="CC0000"/>
                </a:solidFill>
              </a:rPr>
              <a:t>是</a:t>
            </a:r>
            <a:endParaRPr lang="zh-CN" altLang="en-US" sz="2800" dirty="0">
              <a:solidFill>
                <a:srgbClr val="CC0000"/>
              </a:solidFill>
            </a:endParaRPr>
          </a:p>
        </p:txBody>
      </p:sp>
      <p:sp>
        <p:nvSpPr>
          <p:cNvPr id="6149" name="矩形 6148"/>
          <p:cNvSpPr/>
          <p:nvPr/>
        </p:nvSpPr>
        <p:spPr>
          <a:xfrm>
            <a:off x="7092950" y="1916113"/>
            <a:ext cx="935038" cy="431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2800" dirty="0">
                <a:solidFill>
                  <a:srgbClr val="CC0000"/>
                </a:solidFill>
              </a:rPr>
              <a:t>不是</a:t>
            </a:r>
            <a:endParaRPr lang="zh-CN" altLang="en-US" sz="2800" dirty="0">
              <a:solidFill>
                <a:srgbClr val="CC0000"/>
              </a:solidFill>
            </a:endParaRPr>
          </a:p>
        </p:txBody>
      </p:sp>
      <p:sp>
        <p:nvSpPr>
          <p:cNvPr id="6150" name="矩形 6149"/>
          <p:cNvSpPr/>
          <p:nvPr/>
        </p:nvSpPr>
        <p:spPr>
          <a:xfrm>
            <a:off x="6516688" y="3068638"/>
            <a:ext cx="935037" cy="431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2800" dirty="0">
                <a:solidFill>
                  <a:srgbClr val="CC0000"/>
                </a:solidFill>
              </a:rPr>
              <a:t>不是</a:t>
            </a:r>
            <a:endParaRPr lang="zh-CN" altLang="en-US" sz="2800" dirty="0">
              <a:solidFill>
                <a:srgbClr val="CC0000"/>
              </a:solidFill>
            </a:endParaRPr>
          </a:p>
        </p:txBody>
      </p:sp>
      <p:sp>
        <p:nvSpPr>
          <p:cNvPr id="6152" name="文本框 6151"/>
          <p:cNvSpPr txBox="1"/>
          <p:nvPr/>
        </p:nvSpPr>
        <p:spPr>
          <a:xfrm>
            <a:off x="468313" y="4437063"/>
            <a:ext cx="83724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chemeClr val="tx2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如果</a:t>
            </a:r>
            <a:r>
              <a:rPr lang="zh-CN" altLang="en-US" sz="2800" u="sng" dirty="0">
                <a:solidFill>
                  <a:srgbClr val="FF0000"/>
                </a:solidFill>
                <a:latin typeface="Arial" panose="020B0604020202020204" pitchFamily="34" charset="0"/>
              </a:rPr>
              <a:t>两个角是同位角</a:t>
            </a:r>
            <a:r>
              <a:rPr lang="zh-CN" altLang="en-US" sz="2800" dirty="0">
                <a:latin typeface="Arial" panose="020B0604020202020204" pitchFamily="34" charset="0"/>
              </a:rPr>
              <a:t>，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那么</a:t>
            </a:r>
            <a:r>
              <a:rPr lang="zh-CN" altLang="en-US" sz="2800" u="sng" dirty="0">
                <a:solidFill>
                  <a:srgbClr val="FF0000"/>
                </a:solidFill>
                <a:latin typeface="Arial" panose="020B0604020202020204" pitchFamily="34" charset="0"/>
              </a:rPr>
              <a:t>这两个角相等</a:t>
            </a:r>
            <a:r>
              <a:rPr lang="zh-CN" altLang="en-US" sz="2800" dirty="0">
                <a:latin typeface="Arial" panose="020B0604020202020204" pitchFamily="34" charset="0"/>
              </a:rPr>
              <a:t>。</a:t>
            </a:r>
            <a:endParaRPr lang="zh-CN" altLang="en-US" sz="2800" dirty="0"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题设：</a:t>
            </a:r>
            <a:r>
              <a:rPr lang="zh-CN" altLang="en-US" sz="2800" u="sng" dirty="0">
                <a:solidFill>
                  <a:srgbClr val="FF0000"/>
                </a:solidFill>
                <a:latin typeface="Arial" panose="020B0604020202020204" pitchFamily="34" charset="0"/>
              </a:rPr>
              <a:t>两个角是同位角</a:t>
            </a:r>
            <a:r>
              <a:rPr lang="zh-CN" altLang="en-US" sz="2800" dirty="0">
                <a:latin typeface="Arial" panose="020B0604020202020204" pitchFamily="34" charset="0"/>
              </a:rPr>
              <a:t>；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结论：</a:t>
            </a:r>
            <a:r>
              <a:rPr lang="zh-CN" altLang="en-US" sz="2800" u="sng" dirty="0">
                <a:solidFill>
                  <a:srgbClr val="FF0000"/>
                </a:solidFill>
                <a:latin typeface="Arial" panose="020B0604020202020204" pitchFamily="34" charset="0"/>
              </a:rPr>
              <a:t>这两个角相等</a:t>
            </a:r>
            <a:r>
              <a:rPr lang="zh-CN" altLang="en-US" sz="2800" dirty="0">
                <a:latin typeface="Arial" panose="020B0604020202020204" pitchFamily="34" charset="0"/>
              </a:rPr>
              <a:t>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6153" name="文本框 6152"/>
          <p:cNvSpPr txBox="1"/>
          <p:nvPr/>
        </p:nvSpPr>
        <p:spPr>
          <a:xfrm>
            <a:off x="468313" y="5445125"/>
            <a:ext cx="765175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solidFill>
                  <a:schemeClr val="tx2"/>
                </a:solidFill>
                <a:latin typeface="Arial" panose="020B0604020202020204" pitchFamily="34" charset="0"/>
              </a:rPr>
              <a:t>4.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如果</a:t>
            </a:r>
            <a:r>
              <a:rPr lang="zh-CN" altLang="en-US" sz="2800" u="sng" dirty="0">
                <a:solidFill>
                  <a:srgbClr val="FF0000"/>
                </a:solidFill>
                <a:latin typeface="Arial" panose="020B0604020202020204" pitchFamily="34" charset="0"/>
              </a:rPr>
              <a:t>两个角互补</a:t>
            </a:r>
            <a:r>
              <a:rPr lang="zh-CN" altLang="en-US" sz="2800" dirty="0">
                <a:latin typeface="Arial" panose="020B0604020202020204" pitchFamily="34" charset="0"/>
              </a:rPr>
              <a:t>，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那么</a:t>
            </a:r>
            <a:r>
              <a:rPr lang="zh-CN" altLang="en-US" sz="2800" u="sng" dirty="0">
                <a:solidFill>
                  <a:srgbClr val="FF0000"/>
                </a:solidFill>
                <a:latin typeface="Arial" panose="020B0604020202020204" pitchFamily="34" charset="0"/>
              </a:rPr>
              <a:t>这两个角是邻补角</a:t>
            </a:r>
            <a:r>
              <a:rPr lang="zh-CN" altLang="en-US" sz="2800" dirty="0">
                <a:latin typeface="Arial" panose="020B0604020202020204" pitchFamily="34" charset="0"/>
              </a:rPr>
              <a:t>。</a:t>
            </a:r>
            <a:endParaRPr lang="zh-CN" altLang="en-US" sz="2800" dirty="0"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题设：</a:t>
            </a:r>
            <a:r>
              <a:rPr lang="zh-CN" altLang="en-US" sz="2800" u="sng" dirty="0">
                <a:solidFill>
                  <a:srgbClr val="FF0000"/>
                </a:solidFill>
                <a:latin typeface="Arial" panose="020B0604020202020204" pitchFamily="34" charset="0"/>
              </a:rPr>
              <a:t>两个角互补</a:t>
            </a:r>
            <a:r>
              <a:rPr lang="zh-CN" altLang="en-US" sz="2800" dirty="0">
                <a:latin typeface="Arial" panose="020B0604020202020204" pitchFamily="34" charset="0"/>
              </a:rPr>
              <a:t>；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结论：</a:t>
            </a:r>
            <a:r>
              <a:rPr lang="zh-CN" altLang="en-US" sz="2800" u="sng" dirty="0">
                <a:solidFill>
                  <a:srgbClr val="FF0000"/>
                </a:solidFill>
                <a:latin typeface="Arial" panose="020B0604020202020204" pitchFamily="34" charset="0"/>
              </a:rPr>
              <a:t>这两个角是邻补角</a:t>
            </a:r>
            <a:r>
              <a:rPr lang="zh-CN" altLang="en-US" sz="2800" dirty="0">
                <a:latin typeface="Arial" panose="020B0604020202020204" pitchFamily="34" charset="0"/>
              </a:rPr>
              <a:t>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pic>
        <p:nvPicPr>
          <p:cNvPr id="6154" name="图片 6153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6" name="矩形 6155"/>
          <p:cNvSpPr/>
          <p:nvPr/>
        </p:nvSpPr>
        <p:spPr>
          <a:xfrm>
            <a:off x="1331913" y="188913"/>
            <a:ext cx="2592387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试一试：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8" grpId="0"/>
      <p:bldP spid="6149" grpId="0"/>
      <p:bldP spid="6150" grpId="0"/>
      <p:bldP spid="6152" grpId="0"/>
      <p:bldP spid="61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11" name="文本框 94210"/>
          <p:cNvSpPr txBox="1"/>
          <p:nvPr/>
        </p:nvSpPr>
        <p:spPr>
          <a:xfrm>
            <a:off x="323850" y="1196975"/>
            <a:ext cx="864076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交换命题“对顶角相等”的题设和结论，形成一个新命题。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94212" name="矩形 94211" descr="20041019170321503"/>
          <p:cNvSpPr/>
          <p:nvPr/>
        </p:nvSpPr>
        <p:spPr>
          <a:xfrm>
            <a:off x="1476375" y="404813"/>
            <a:ext cx="2627313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0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1"/>
                  <a:stretch>
                    <a:fillRect/>
                  </a:stretch>
                </a:blipFill>
                <a:latin typeface="黑体" panose="02010609060101010101" pitchFamily="49" charset="-122"/>
                <a:ea typeface="黑体" panose="02010609060101010101" pitchFamily="49" charset="-122"/>
              </a:rPr>
              <a:t>合作探究：</a:t>
            </a:r>
            <a:endParaRPr lang="zh-CN" altLang="en-US" sz="40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blipFill rotWithShape="1">
                <a:blip r:embed="rId1"/>
                <a:stretch>
                  <a:fillRect/>
                </a:stretch>
              </a:blip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4213" name="文本占位符 94212"/>
          <p:cNvSpPr>
            <a:spLocks noGrp="1" noRot="1"/>
          </p:cNvSpPr>
          <p:nvPr>
            <p:ph type="body" idx="1"/>
          </p:nvPr>
        </p:nvSpPr>
        <p:spPr>
          <a:xfrm>
            <a:off x="0" y="5157788"/>
            <a:ext cx="8540750" cy="1160462"/>
          </a:xfrm>
          <a:ln/>
        </p:spPr>
        <p:txBody>
          <a:bodyPr/>
          <a:p>
            <a:pPr>
              <a:buNone/>
            </a:pPr>
            <a:r>
              <a:rPr lang="zh-CN" altLang="en-US" dirty="0"/>
              <a:t>正确的命题叫</a:t>
            </a:r>
            <a:r>
              <a:rPr lang="zh-CN" altLang="en-US" b="1" u="sng" dirty="0"/>
              <a:t>            </a:t>
            </a:r>
            <a:r>
              <a:rPr lang="zh-CN" altLang="en-US" dirty="0"/>
              <a:t>，错误的命题叫</a:t>
            </a:r>
            <a:r>
              <a:rPr lang="zh-CN" altLang="en-US" u="sng" dirty="0"/>
              <a:t>              </a:t>
            </a:r>
            <a:r>
              <a:rPr lang="zh-CN" altLang="en-US" dirty="0"/>
              <a:t>。 </a:t>
            </a:r>
            <a:endParaRPr lang="zh-CN" altLang="en-US" dirty="0"/>
          </a:p>
        </p:txBody>
      </p:sp>
      <p:sp>
        <p:nvSpPr>
          <p:cNvPr id="94214" name="文本框 94213"/>
          <p:cNvSpPr txBox="1"/>
          <p:nvPr/>
        </p:nvSpPr>
        <p:spPr>
          <a:xfrm>
            <a:off x="2411413" y="5084763"/>
            <a:ext cx="1555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真命题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4215" name="文本框 94214"/>
          <p:cNvSpPr txBox="1"/>
          <p:nvPr/>
        </p:nvSpPr>
        <p:spPr>
          <a:xfrm>
            <a:off x="6732588" y="5013325"/>
            <a:ext cx="1555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假命题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94216" name="图片 94215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217" name="文本框 94216"/>
          <p:cNvSpPr txBox="1"/>
          <p:nvPr/>
        </p:nvSpPr>
        <p:spPr>
          <a:xfrm>
            <a:off x="1403350" y="2133600"/>
            <a:ext cx="6330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 dirty="0">
                <a:solidFill>
                  <a:srgbClr val="FF0000"/>
                </a:solidFill>
                <a:latin typeface="Arial" panose="020B0604020202020204" pitchFamily="34" charset="0"/>
              </a:rPr>
              <a:t>相等的两个角是对顶角。</a:t>
            </a:r>
            <a:endParaRPr lang="zh-CN" altLang="en-US" sz="4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4218" name="直接连接符 94217"/>
          <p:cNvSpPr/>
          <p:nvPr/>
        </p:nvSpPr>
        <p:spPr>
          <a:xfrm>
            <a:off x="1476375" y="2924175"/>
            <a:ext cx="3311525" cy="0"/>
          </a:xfrm>
          <a:prstGeom prst="line">
            <a:avLst/>
          </a:prstGeom>
          <a:ln w="38100" cap="flat" cmpd="sng">
            <a:solidFill>
              <a:srgbClr val="66FF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4219" name="直接连接符 94218"/>
          <p:cNvSpPr/>
          <p:nvPr/>
        </p:nvSpPr>
        <p:spPr>
          <a:xfrm>
            <a:off x="5508625" y="2924175"/>
            <a:ext cx="1584325" cy="0"/>
          </a:xfrm>
          <a:prstGeom prst="line">
            <a:avLst/>
          </a:prstGeom>
          <a:ln w="38100" cap="flat" cmpd="sng">
            <a:solidFill>
              <a:srgbClr val="66FF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4220" name="圆角矩形标注 94219"/>
          <p:cNvSpPr/>
          <p:nvPr/>
        </p:nvSpPr>
        <p:spPr>
          <a:xfrm>
            <a:off x="1187450" y="3716338"/>
            <a:ext cx="1835150" cy="720725"/>
          </a:xfrm>
          <a:prstGeom prst="wedgeRoundRectCallout">
            <a:avLst>
              <a:gd name="adj1" fmla="val 59083"/>
              <a:gd name="adj2" fmla="val -157269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buClr>
                <a:schemeClr val="bg1"/>
              </a:buClr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题设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4221" name="圆角矩形标注 94220"/>
          <p:cNvSpPr/>
          <p:nvPr/>
        </p:nvSpPr>
        <p:spPr>
          <a:xfrm>
            <a:off x="6443663" y="3789363"/>
            <a:ext cx="1512887" cy="647700"/>
          </a:xfrm>
          <a:prstGeom prst="wedgeRoundRectCallout">
            <a:avLst>
              <a:gd name="adj1" fmla="val -83157"/>
              <a:gd name="adj2" fmla="val -175491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buClr>
                <a:schemeClr val="bg1"/>
              </a:buClr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结论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21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21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4213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4213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9421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3" grpId="0" build="p"/>
      <p:bldP spid="94215" grpId="0"/>
      <p:bldP spid="94220" grpId="0" animBg="1"/>
      <p:bldP spid="942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2" name="文本框 7171"/>
          <p:cNvSpPr txBox="1"/>
          <p:nvPr/>
        </p:nvSpPr>
        <p:spPr>
          <a:xfrm>
            <a:off x="755650" y="981075"/>
            <a:ext cx="77406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chemeClr val="tx2"/>
                </a:solidFill>
                <a:latin typeface="宋体" panose="02010600030101010101" pitchFamily="2" charset="-122"/>
              </a:rPr>
              <a:t>若</a:t>
            </a:r>
            <a:r>
              <a:rPr lang="en-US" altLang="zh-CN" sz="3200">
                <a:solidFill>
                  <a:schemeClr val="tx2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3200" baseline="30000">
                <a:solidFill>
                  <a:schemeClr val="tx2"/>
                </a:solidFill>
                <a:latin typeface="宋体" panose="02010600030101010101" pitchFamily="2" charset="-122"/>
              </a:rPr>
              <a:t>2 </a:t>
            </a:r>
            <a:r>
              <a:rPr lang="en-US" altLang="zh-CN" sz="3200">
                <a:solidFill>
                  <a:schemeClr val="tx2"/>
                </a:solidFill>
                <a:latin typeface="宋体" panose="02010600030101010101" pitchFamily="2" charset="-122"/>
              </a:rPr>
              <a:t>=b</a:t>
            </a:r>
            <a:r>
              <a:rPr lang="en-US" altLang="zh-CN" sz="3200" baseline="30000">
                <a:solidFill>
                  <a:schemeClr val="tx2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3200" dirty="0">
                <a:solidFill>
                  <a:schemeClr val="tx2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3200" dirty="0">
                <a:solidFill>
                  <a:schemeClr val="tx2"/>
                </a:solidFill>
                <a:latin typeface="宋体" panose="02010600030101010101" pitchFamily="2" charset="-122"/>
              </a:rPr>
              <a:t>则</a:t>
            </a:r>
            <a:r>
              <a:rPr lang="en-US" altLang="zh-CN" sz="3200" dirty="0">
                <a:solidFill>
                  <a:schemeClr val="tx2"/>
                </a:solidFill>
                <a:latin typeface="宋体" panose="02010600030101010101" pitchFamily="2" charset="-122"/>
              </a:rPr>
              <a:t>a=b,</a:t>
            </a:r>
            <a:r>
              <a:rPr lang="zh-CN" altLang="en-US" sz="3200" dirty="0">
                <a:solidFill>
                  <a:schemeClr val="tx2"/>
                </a:solidFill>
                <a:latin typeface="宋体" panose="02010600030101010101" pitchFamily="2" charset="-122"/>
              </a:rPr>
              <a:t>这个命题是</a:t>
            </a:r>
            <a:r>
              <a:rPr lang="zh-CN" altLang="en-US" sz="3200" u="sng" dirty="0">
                <a:solidFill>
                  <a:schemeClr val="tx2"/>
                </a:solidFill>
                <a:latin typeface="宋体" panose="02010600030101010101" pitchFamily="2" charset="-122"/>
              </a:rPr>
              <a:t>     </a:t>
            </a:r>
            <a:r>
              <a:rPr lang="zh-CN" altLang="en-US" sz="3200" dirty="0">
                <a:solidFill>
                  <a:schemeClr val="tx2"/>
                </a:solidFill>
                <a:latin typeface="宋体" panose="02010600030101010101" pitchFamily="2" charset="-122"/>
              </a:rPr>
              <a:t>命题。（填“真”或“假”）</a:t>
            </a:r>
            <a:endParaRPr lang="zh-CN" altLang="en-US" sz="3200" dirty="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7173" name="矩形 7172"/>
          <p:cNvSpPr/>
          <p:nvPr/>
        </p:nvSpPr>
        <p:spPr>
          <a:xfrm>
            <a:off x="0" y="4508500"/>
            <a:ext cx="9144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注：</a:t>
            </a:r>
            <a:r>
              <a:rPr lang="zh-CN" altLang="en-US" sz="4000" b="1" dirty="0">
                <a:latin typeface="Arial" panose="020B0604020202020204" pitchFamily="34" charset="0"/>
              </a:rPr>
              <a:t>判断一个命题是假命题时要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举反例。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177" name="文本框 7176"/>
          <p:cNvSpPr txBox="1"/>
          <p:nvPr/>
        </p:nvSpPr>
        <p:spPr>
          <a:xfrm>
            <a:off x="5867400" y="765175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 dirty="0">
                <a:solidFill>
                  <a:srgbClr val="FF0000"/>
                </a:solidFill>
                <a:latin typeface="Arial" panose="020B0604020202020204" pitchFamily="34" charset="0"/>
              </a:rPr>
              <a:t>假</a:t>
            </a:r>
            <a:endParaRPr lang="zh-CN" altLang="en-US" sz="4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7178" name="图片 7177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82" name="文本框 7181"/>
          <p:cNvSpPr txBox="1"/>
          <p:nvPr/>
        </p:nvSpPr>
        <p:spPr>
          <a:xfrm>
            <a:off x="611188" y="3429000"/>
            <a:ext cx="77406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chemeClr val="tx2"/>
                </a:solidFill>
                <a:latin typeface="宋体" panose="02010600030101010101" pitchFamily="2" charset="-122"/>
              </a:rPr>
              <a:t>若</a:t>
            </a:r>
            <a:r>
              <a:rPr lang="en-US" altLang="zh-CN" sz="3200" dirty="0">
                <a:solidFill>
                  <a:schemeClr val="tx2"/>
                </a:solidFill>
                <a:latin typeface="宋体" panose="02010600030101010101" pitchFamily="2" charset="-122"/>
              </a:rPr>
              <a:t>a=b,</a:t>
            </a:r>
            <a:r>
              <a:rPr lang="zh-CN" altLang="en-US" sz="3200" dirty="0">
                <a:solidFill>
                  <a:schemeClr val="tx2"/>
                </a:solidFill>
                <a:latin typeface="宋体" panose="02010600030101010101" pitchFamily="2" charset="-122"/>
              </a:rPr>
              <a:t>则</a:t>
            </a:r>
            <a:r>
              <a:rPr lang="en-US" altLang="zh-CN" sz="3200">
                <a:solidFill>
                  <a:schemeClr val="tx2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3200" baseline="30000">
                <a:solidFill>
                  <a:schemeClr val="tx2"/>
                </a:solidFill>
                <a:latin typeface="宋体" panose="02010600030101010101" pitchFamily="2" charset="-122"/>
              </a:rPr>
              <a:t>2 </a:t>
            </a:r>
            <a:r>
              <a:rPr lang="en-US" altLang="zh-CN" sz="3200">
                <a:solidFill>
                  <a:schemeClr val="tx2"/>
                </a:solidFill>
                <a:latin typeface="宋体" panose="02010600030101010101" pitchFamily="2" charset="-122"/>
              </a:rPr>
              <a:t>=b</a:t>
            </a:r>
            <a:r>
              <a:rPr lang="en-US" altLang="zh-CN" sz="3200" baseline="30000">
                <a:solidFill>
                  <a:schemeClr val="tx2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3200" dirty="0">
                <a:solidFill>
                  <a:schemeClr val="tx2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3200" dirty="0">
                <a:solidFill>
                  <a:schemeClr val="tx2"/>
                </a:solidFill>
                <a:latin typeface="宋体" panose="02010600030101010101" pitchFamily="2" charset="-122"/>
              </a:rPr>
              <a:t>这个命题是</a:t>
            </a:r>
            <a:r>
              <a:rPr lang="zh-CN" altLang="en-US" sz="3200" u="sng" dirty="0">
                <a:solidFill>
                  <a:schemeClr val="tx2"/>
                </a:solidFill>
                <a:latin typeface="宋体" panose="02010600030101010101" pitchFamily="2" charset="-122"/>
              </a:rPr>
              <a:t>     </a:t>
            </a:r>
            <a:r>
              <a:rPr lang="zh-CN" altLang="en-US" sz="3200" dirty="0">
                <a:solidFill>
                  <a:schemeClr val="tx2"/>
                </a:solidFill>
                <a:latin typeface="宋体" panose="02010600030101010101" pitchFamily="2" charset="-122"/>
              </a:rPr>
              <a:t>命题。</a:t>
            </a:r>
            <a:endParaRPr lang="zh-CN" altLang="en-US" sz="3200" dirty="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7183" name="文本框 7182"/>
          <p:cNvSpPr txBox="1"/>
          <p:nvPr/>
        </p:nvSpPr>
        <p:spPr>
          <a:xfrm>
            <a:off x="5724525" y="3213100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 dirty="0">
                <a:solidFill>
                  <a:srgbClr val="FF0000"/>
                </a:solidFill>
                <a:latin typeface="Arial" panose="020B0604020202020204" pitchFamily="34" charset="0"/>
              </a:rPr>
              <a:t>真</a:t>
            </a:r>
            <a:endParaRPr lang="zh-CN" altLang="en-US" sz="4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184" name="文本框 7183"/>
          <p:cNvSpPr txBox="1"/>
          <p:nvPr/>
        </p:nvSpPr>
        <p:spPr>
          <a:xfrm>
            <a:off x="808038" y="2376488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sz="4400" dirty="0">
              <a:latin typeface="Arial" panose="020B0604020202020204" pitchFamily="34" charset="0"/>
            </a:endParaRPr>
          </a:p>
        </p:txBody>
      </p:sp>
      <p:sp>
        <p:nvSpPr>
          <p:cNvPr id="7185" name="矩形 7184"/>
          <p:cNvSpPr/>
          <p:nvPr/>
        </p:nvSpPr>
        <p:spPr>
          <a:xfrm>
            <a:off x="395288" y="2133600"/>
            <a:ext cx="22860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由假变真：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7" grpId="1"/>
      <p:bldP spid="7182" grpId="0"/>
      <p:bldP spid="718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5" name="文本占位符 8194"/>
          <p:cNvSpPr>
            <a:spLocks noGrp="1" noRot="1"/>
          </p:cNvSpPr>
          <p:nvPr>
            <p:ph type="body" idx="1"/>
          </p:nvPr>
        </p:nvSpPr>
        <p:spPr>
          <a:xfrm>
            <a:off x="323850" y="1052513"/>
            <a:ext cx="8229600" cy="4525962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tx2"/>
                </a:solidFill>
              </a:rPr>
              <a:t>练习</a:t>
            </a:r>
            <a:r>
              <a:rPr lang="en-US" altLang="zh-CN" sz="2800" dirty="0">
                <a:solidFill>
                  <a:schemeClr val="tx2"/>
                </a:solidFill>
              </a:rPr>
              <a:t>4</a:t>
            </a:r>
            <a:r>
              <a:rPr lang="zh-CN" altLang="en-US" sz="2800" dirty="0">
                <a:solidFill>
                  <a:schemeClr val="tx2"/>
                </a:solidFill>
              </a:rPr>
              <a:t>：判断下列命题是真命题还是假命题。说明为什么是假命题。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tx2"/>
                </a:solidFill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</a:rPr>
              <a:t>1</a:t>
            </a:r>
            <a:r>
              <a:rPr lang="zh-CN" altLang="en-US" sz="2800" dirty="0">
                <a:solidFill>
                  <a:schemeClr val="tx2"/>
                </a:solidFill>
              </a:rPr>
              <a:t>）相等的角是对顶角；            （           ）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tx2"/>
                </a:solidFill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</a:rPr>
              <a:t>2</a:t>
            </a:r>
            <a:r>
              <a:rPr lang="zh-CN" altLang="en-US" sz="2800" dirty="0">
                <a:solidFill>
                  <a:schemeClr val="tx2"/>
                </a:solidFill>
              </a:rPr>
              <a:t>）两条平行线被第三条直线所截，同旁内角互补；（           ）</a:t>
            </a:r>
            <a:endParaRPr lang="zh-CN" altLang="en-US" sz="280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tx2"/>
                </a:solidFill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</a:rPr>
              <a:t>3</a:t>
            </a:r>
            <a:r>
              <a:rPr lang="zh-CN" altLang="en-US" sz="2800" dirty="0">
                <a:solidFill>
                  <a:schemeClr val="tx2"/>
                </a:solidFill>
              </a:rPr>
              <a:t>）经过直线外一点有且只有一条线段与已知直线平行。（           ）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tx2"/>
                </a:solidFill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</a:rPr>
              <a:t>4</a:t>
            </a:r>
            <a:r>
              <a:rPr lang="zh-CN" altLang="en-US" sz="2800" dirty="0">
                <a:solidFill>
                  <a:schemeClr val="tx2"/>
                </a:solidFill>
              </a:rPr>
              <a:t>）如果两个角的和为</a:t>
            </a:r>
            <a:r>
              <a:rPr lang="en-US" altLang="zh-CN" sz="2800" dirty="0">
                <a:solidFill>
                  <a:schemeClr val="tx2"/>
                </a:solidFill>
              </a:rPr>
              <a:t>90°</a:t>
            </a:r>
            <a:r>
              <a:rPr lang="zh-CN" altLang="en-US" sz="2800" dirty="0">
                <a:solidFill>
                  <a:schemeClr val="tx2"/>
                </a:solidFill>
              </a:rPr>
              <a:t>，那么这两个角互余；（            ）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chemeClr val="tx2"/>
                </a:solidFill>
              </a:rPr>
              <a:t>（</a:t>
            </a:r>
            <a:r>
              <a:rPr lang="en-US" altLang="zh-CN" sz="2800" dirty="0">
                <a:solidFill>
                  <a:schemeClr val="tx2"/>
                </a:solidFill>
              </a:rPr>
              <a:t>5</a:t>
            </a:r>
            <a:r>
              <a:rPr lang="zh-CN" altLang="en-US" sz="2800" dirty="0">
                <a:solidFill>
                  <a:schemeClr val="tx2"/>
                </a:solidFill>
              </a:rPr>
              <a:t>）对顶角相等。（             ）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8197" name="文本框 8196"/>
          <p:cNvSpPr txBox="1"/>
          <p:nvPr/>
        </p:nvSpPr>
        <p:spPr>
          <a:xfrm>
            <a:off x="3635375" y="4868863"/>
            <a:ext cx="1403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真命题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198" name="文本框 8197"/>
          <p:cNvSpPr txBox="1"/>
          <p:nvPr/>
        </p:nvSpPr>
        <p:spPr>
          <a:xfrm>
            <a:off x="1619250" y="4365625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真命题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200" name="文本框 8199"/>
          <p:cNvSpPr txBox="1"/>
          <p:nvPr/>
        </p:nvSpPr>
        <p:spPr>
          <a:xfrm>
            <a:off x="1619250" y="2708275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真命题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201" name="文本框 8200"/>
          <p:cNvSpPr txBox="1"/>
          <p:nvPr/>
        </p:nvSpPr>
        <p:spPr>
          <a:xfrm>
            <a:off x="5867400" y="1773238"/>
            <a:ext cx="1403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假命题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8202" name="图片 8201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3" name="矩形 8202"/>
          <p:cNvSpPr/>
          <p:nvPr/>
        </p:nvSpPr>
        <p:spPr>
          <a:xfrm>
            <a:off x="0" y="5661025"/>
            <a:ext cx="9144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注：</a:t>
            </a:r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</a:rPr>
              <a:t>判断一个命题是假命题时要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举反例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204" name="文本框 8203"/>
          <p:cNvSpPr txBox="1"/>
          <p:nvPr/>
        </p:nvSpPr>
        <p:spPr>
          <a:xfrm>
            <a:off x="2051050" y="3573463"/>
            <a:ext cx="1403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假命题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  <p:bldP spid="8200" grpId="0"/>
      <p:bldP spid="8201" grpId="0"/>
      <p:bldP spid="8203" grpId="0"/>
      <p:bldP spid="82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8" name="标题 86017"/>
          <p:cNvSpPr>
            <a:spLocks noGrp="1" noRot="1"/>
          </p:cNvSpPr>
          <p:nvPr>
            <p:ph type="title"/>
          </p:nvPr>
        </p:nvSpPr>
        <p:spPr>
          <a:xfrm>
            <a:off x="323850" y="1557338"/>
            <a:ext cx="8540750" cy="1143000"/>
          </a:xfrm>
          <a:ln/>
        </p:spPr>
        <p:txBody>
          <a:bodyPr anchor="ctr"/>
          <a:p>
            <a:pPr algn="l"/>
            <a:r>
              <a:rPr lang="zh-CN" altLang="en-US" sz="3200" dirty="0">
                <a:solidFill>
                  <a:schemeClr val="tx1"/>
                </a:solidFill>
              </a:rPr>
              <a:t>一个命题是真命题，他的正确性是经过推理证实的，这样的真命题叫做</a:t>
            </a:r>
            <a:r>
              <a:rPr lang="zh-CN" altLang="en-US" sz="3200" u="sng" dirty="0">
                <a:solidFill>
                  <a:schemeClr val="tx1"/>
                </a:solidFill>
              </a:rPr>
              <a:t>       </a:t>
            </a:r>
            <a:r>
              <a:rPr lang="zh-CN" altLang="en-US" sz="3200" dirty="0">
                <a:solidFill>
                  <a:schemeClr val="tx1"/>
                </a:solidFill>
              </a:rPr>
              <a:t>。定理也可作为继续推理的依据。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86019" name="文本占位符 86018"/>
          <p:cNvSpPr>
            <a:spLocks noGrp="1" noRot="1"/>
          </p:cNvSpPr>
          <p:nvPr>
            <p:ph type="body" idx="1"/>
          </p:nvPr>
        </p:nvSpPr>
        <p:spPr>
          <a:xfrm>
            <a:off x="323850" y="2492375"/>
            <a:ext cx="8374063" cy="3606800"/>
          </a:xfrm>
          <a:ln/>
        </p:spPr>
        <p:txBody>
          <a:bodyPr/>
          <a:p>
            <a:endParaRPr lang="en-US" altLang="zh-CN" dirty="0"/>
          </a:p>
          <a:p>
            <a:pPr>
              <a:buNone/>
            </a:pPr>
            <a:r>
              <a:rPr lang="zh-CN" altLang="en-US" dirty="0">
                <a:solidFill>
                  <a:schemeClr val="tx2"/>
                </a:solidFill>
              </a:rPr>
              <a:t>练习</a:t>
            </a:r>
            <a:r>
              <a:rPr lang="en-US" altLang="zh-CN" dirty="0">
                <a:solidFill>
                  <a:schemeClr val="tx2"/>
                </a:solidFill>
              </a:rPr>
              <a:t>5</a:t>
            </a:r>
            <a:r>
              <a:rPr lang="zh-CN" altLang="en-US" dirty="0">
                <a:solidFill>
                  <a:schemeClr val="tx2"/>
                </a:solidFill>
              </a:rPr>
              <a:t>：下列说法正确地是（     ）</a:t>
            </a:r>
            <a:endParaRPr lang="zh-CN" altLang="en-US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US" altLang="zh-CN" dirty="0">
                <a:solidFill>
                  <a:schemeClr val="tx2"/>
                </a:solidFill>
              </a:rPr>
              <a:t>A</a:t>
            </a:r>
            <a:r>
              <a:rPr lang="zh-CN" altLang="en-US" dirty="0">
                <a:solidFill>
                  <a:schemeClr val="tx2"/>
                </a:solidFill>
              </a:rPr>
              <a:t>．命题是定理，定理是命题</a:t>
            </a:r>
            <a:endParaRPr lang="zh-CN" altLang="en-US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US" altLang="zh-CN" dirty="0">
                <a:solidFill>
                  <a:schemeClr val="tx2"/>
                </a:solidFill>
              </a:rPr>
              <a:t>B.   </a:t>
            </a:r>
            <a:r>
              <a:rPr lang="zh-CN" altLang="en-US" dirty="0">
                <a:solidFill>
                  <a:schemeClr val="tx2"/>
                </a:solidFill>
              </a:rPr>
              <a:t>命题不一定是定理，定理不一定是命题</a:t>
            </a:r>
            <a:endParaRPr lang="zh-CN" altLang="en-US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US" altLang="zh-CN" dirty="0">
                <a:solidFill>
                  <a:schemeClr val="tx2"/>
                </a:solidFill>
              </a:rPr>
              <a:t>C</a:t>
            </a:r>
            <a:r>
              <a:rPr lang="zh-CN" altLang="en-US" dirty="0">
                <a:solidFill>
                  <a:schemeClr val="tx2"/>
                </a:solidFill>
              </a:rPr>
              <a:t>．真命题可以是定理，假命题不可能为定理</a:t>
            </a:r>
            <a:endParaRPr lang="zh-CN" altLang="en-US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US" altLang="zh-CN" dirty="0">
                <a:solidFill>
                  <a:schemeClr val="tx2"/>
                </a:solidFill>
              </a:rPr>
              <a:t>D</a:t>
            </a:r>
            <a:r>
              <a:rPr lang="zh-CN" altLang="en-US" dirty="0">
                <a:solidFill>
                  <a:schemeClr val="tx2"/>
                </a:solidFill>
              </a:rPr>
              <a:t>．定理可能是真命题，也可能是假命题</a:t>
            </a:r>
            <a:endParaRPr lang="zh-CN" altLang="en-US" dirty="0">
              <a:solidFill>
                <a:schemeClr val="tx2"/>
              </a:solidFill>
            </a:endParaRPr>
          </a:p>
        </p:txBody>
      </p:sp>
      <p:sp>
        <p:nvSpPr>
          <p:cNvPr id="86020" name="文本框 86019"/>
          <p:cNvSpPr txBox="1"/>
          <p:nvPr/>
        </p:nvSpPr>
        <p:spPr>
          <a:xfrm>
            <a:off x="5508625" y="3068638"/>
            <a:ext cx="55086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  <a:endParaRPr lang="en-US" altLang="zh-CN" sz="40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6021" name="文本框 86020"/>
          <p:cNvSpPr txBox="1"/>
          <p:nvPr/>
        </p:nvSpPr>
        <p:spPr>
          <a:xfrm>
            <a:off x="4787900" y="1844675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定理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86022" name="图片 86021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023" name="矩形 86022"/>
          <p:cNvSpPr/>
          <p:nvPr/>
        </p:nvSpPr>
        <p:spPr>
          <a:xfrm>
            <a:off x="3276600" y="188913"/>
            <a:ext cx="1871663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定理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charRg st="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6019">
                                            <p:txEl>
                                              <p:charRg st="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charRg st="21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86019">
                                            <p:txEl>
                                              <p:charRg st="21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charRg st="35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86019">
                                            <p:txEl>
                                              <p:charRg st="35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charRg st="58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86019">
                                            <p:txEl>
                                              <p:charRg st="58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charRg st="79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86019">
                                            <p:txEl>
                                              <p:charRg st="79" end="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602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1" name="文本占位符 12290"/>
          <p:cNvSpPr>
            <a:spLocks noGrp="1" noRot="1"/>
          </p:cNvSpPr>
          <p:nvPr>
            <p:ph type="body" idx="1"/>
          </p:nvPr>
        </p:nvSpPr>
        <p:spPr>
          <a:xfrm>
            <a:off x="250825" y="1341438"/>
            <a:ext cx="8540750" cy="1563687"/>
          </a:xfrm>
          <a:ln/>
        </p:spPr>
        <p:txBody>
          <a:bodyPr/>
          <a:p>
            <a:r>
              <a:rPr lang="zh-CN" altLang="en-US" dirty="0"/>
              <a:t>一个命题的正确性需要经过推理，才能作出判断，这个推理过程叫做</a:t>
            </a:r>
            <a:r>
              <a:rPr lang="zh-CN" altLang="en-US" u="sng" dirty="0"/>
              <a:t>         </a:t>
            </a:r>
            <a:r>
              <a:rPr lang="zh-CN" altLang="en-US" dirty="0"/>
              <a:t>。证明的每一步都要有依据。</a:t>
            </a:r>
            <a:endParaRPr lang="zh-CN" altLang="en-US" dirty="0"/>
          </a:p>
          <a:p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0" y="3284538"/>
            <a:ext cx="914400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例题：命题：“在同一平面内，如果一条直线垂直于两条平行线中的一条，那么它也垂直于另一条。”你能根据命题画图，用几何语言表述命题的题设和结论吗？</a:t>
            </a:r>
            <a:endParaRPr lang="zh-CN" altLang="en-US" sz="32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12293" name="图片 12292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矩形 12293"/>
          <p:cNvSpPr/>
          <p:nvPr/>
        </p:nvSpPr>
        <p:spPr>
          <a:xfrm>
            <a:off x="3203575" y="188913"/>
            <a:ext cx="2016125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证明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5148263" y="1773238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证明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标题 83969"/>
          <p:cNvSpPr>
            <a:spLocks noGrp="1" noRot="1"/>
          </p:cNvSpPr>
          <p:nvPr>
            <p:ph type="title"/>
          </p:nvPr>
        </p:nvSpPr>
        <p:spPr>
          <a:xfrm>
            <a:off x="827088" y="404813"/>
            <a:ext cx="7056437" cy="936625"/>
          </a:xfrm>
          <a:ln/>
        </p:spPr>
        <p:txBody>
          <a:bodyPr anchor="ctr"/>
          <a:p>
            <a:pPr algn="l"/>
            <a:r>
              <a:rPr lang="zh-CN" altLang="en-US" sz="3200" dirty="0">
                <a:solidFill>
                  <a:schemeClr val="tx1"/>
                </a:solidFill>
              </a:rPr>
              <a:t>已知：如图，直线</a:t>
            </a:r>
            <a:r>
              <a:rPr lang="en-US" altLang="zh-CN" sz="3200" dirty="0" err="1">
                <a:solidFill>
                  <a:schemeClr val="tx1"/>
                </a:solidFill>
              </a:rPr>
              <a:t>b∥c, a⊥b</a:t>
            </a:r>
            <a:r>
              <a:rPr lang="en-US" altLang="zh-CN" sz="3200" dirty="0">
                <a:solidFill>
                  <a:schemeClr val="tx1"/>
                </a:solidFill>
              </a:rPr>
              <a:t>. </a:t>
            </a:r>
            <a:br>
              <a:rPr lang="en-US" altLang="zh-CN" sz="3200" dirty="0">
                <a:solidFill>
                  <a:schemeClr val="tx1"/>
                </a:solidFill>
              </a:rPr>
            </a:br>
            <a:r>
              <a:rPr lang="zh-CN" altLang="en-US" sz="3200" dirty="0">
                <a:solidFill>
                  <a:schemeClr val="tx1"/>
                </a:solidFill>
              </a:rPr>
              <a:t>求证：</a:t>
            </a:r>
            <a:r>
              <a:rPr lang="en-US" altLang="zh-CN" sz="3200" dirty="0" err="1">
                <a:solidFill>
                  <a:schemeClr val="tx1"/>
                </a:solidFill>
              </a:rPr>
              <a:t>a⊥c</a:t>
            </a:r>
            <a:endParaRPr lang="en-US" altLang="zh-CN" sz="3200">
              <a:solidFill>
                <a:schemeClr val="tx1"/>
              </a:solidFill>
            </a:endParaRPr>
          </a:p>
        </p:txBody>
      </p:sp>
      <p:grpSp>
        <p:nvGrpSpPr>
          <p:cNvPr id="83971" name="组合 83970"/>
          <p:cNvGrpSpPr/>
          <p:nvPr/>
        </p:nvGrpSpPr>
        <p:grpSpPr>
          <a:xfrm>
            <a:off x="5724525" y="981075"/>
            <a:ext cx="3240088" cy="2376488"/>
            <a:chOff x="4080" y="6690"/>
            <a:chExt cx="3287" cy="2174"/>
          </a:xfrm>
        </p:grpSpPr>
        <p:sp>
          <p:nvSpPr>
            <p:cNvPr id="83972" name="直接连接符 83971"/>
            <p:cNvSpPr/>
            <p:nvPr/>
          </p:nvSpPr>
          <p:spPr>
            <a:xfrm>
              <a:off x="4080" y="8456"/>
              <a:ext cx="2974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3973" name="直接连接符 83972"/>
            <p:cNvSpPr/>
            <p:nvPr/>
          </p:nvSpPr>
          <p:spPr>
            <a:xfrm>
              <a:off x="4706" y="6825"/>
              <a:ext cx="0" cy="203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3974" name="直接连接符 83973"/>
            <p:cNvSpPr/>
            <p:nvPr/>
          </p:nvSpPr>
          <p:spPr>
            <a:xfrm>
              <a:off x="6115" y="6825"/>
              <a:ext cx="1" cy="203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83975" name="组合 83974"/>
            <p:cNvGrpSpPr/>
            <p:nvPr/>
          </p:nvGrpSpPr>
          <p:grpSpPr>
            <a:xfrm>
              <a:off x="4706" y="8320"/>
              <a:ext cx="156" cy="136"/>
              <a:chOff x="4706" y="8320"/>
              <a:chExt cx="156" cy="136"/>
            </a:xfrm>
          </p:grpSpPr>
          <p:sp>
            <p:nvSpPr>
              <p:cNvPr id="83976" name="直接连接符 83975"/>
              <p:cNvSpPr/>
              <p:nvPr/>
            </p:nvSpPr>
            <p:spPr>
              <a:xfrm>
                <a:off x="4706" y="8320"/>
                <a:ext cx="156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3977" name="直接连接符 83976"/>
              <p:cNvSpPr/>
              <p:nvPr/>
            </p:nvSpPr>
            <p:spPr>
              <a:xfrm>
                <a:off x="4862" y="8320"/>
                <a:ext cx="0" cy="136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83978" name="组合 83977"/>
            <p:cNvGrpSpPr/>
            <p:nvPr/>
          </p:nvGrpSpPr>
          <p:grpSpPr>
            <a:xfrm>
              <a:off x="6115" y="8320"/>
              <a:ext cx="155" cy="136"/>
              <a:chOff x="4706" y="8320"/>
              <a:chExt cx="156" cy="136"/>
            </a:xfrm>
          </p:grpSpPr>
          <p:sp>
            <p:nvSpPr>
              <p:cNvPr id="83979" name="直接连接符 83978"/>
              <p:cNvSpPr/>
              <p:nvPr/>
            </p:nvSpPr>
            <p:spPr>
              <a:xfrm>
                <a:off x="4706" y="8320"/>
                <a:ext cx="156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3980" name="直接连接符 83979"/>
              <p:cNvSpPr/>
              <p:nvPr/>
            </p:nvSpPr>
            <p:spPr>
              <a:xfrm>
                <a:off x="4862" y="8320"/>
                <a:ext cx="0" cy="136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83981" name="文本框 83980"/>
            <p:cNvSpPr txBox="1"/>
            <p:nvPr/>
          </p:nvSpPr>
          <p:spPr>
            <a:xfrm>
              <a:off x="4706" y="8048"/>
              <a:ext cx="313" cy="409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1000">
                  <a:latin typeface="Times New Roman" panose="02020603050405020304" pitchFamily="18" charset="0"/>
                </a:rPr>
                <a:t>1</a:t>
              </a:r>
              <a:endParaRPr lang="en-US" altLang="zh-CN" sz="4000" b="1">
                <a:latin typeface="宋体" panose="02010600030101010101" pitchFamily="2" charset="-122"/>
              </a:endParaRPr>
            </a:p>
          </p:txBody>
        </p:sp>
        <p:sp>
          <p:nvSpPr>
            <p:cNvPr id="83982" name="文本框 83981"/>
            <p:cNvSpPr txBox="1"/>
            <p:nvPr/>
          </p:nvSpPr>
          <p:spPr>
            <a:xfrm>
              <a:off x="6115" y="8048"/>
              <a:ext cx="313" cy="41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1000">
                  <a:latin typeface="Times New Roman" panose="02020603050405020304" pitchFamily="18" charset="0"/>
                </a:rPr>
                <a:t>2</a:t>
              </a:r>
              <a:endParaRPr lang="en-US" altLang="zh-CN" sz="4000" b="1">
                <a:latin typeface="宋体" panose="02010600030101010101" pitchFamily="2" charset="-122"/>
              </a:endParaRPr>
            </a:p>
          </p:txBody>
        </p:sp>
        <p:sp>
          <p:nvSpPr>
            <p:cNvPr id="83983" name="文本框 83982"/>
            <p:cNvSpPr txBox="1"/>
            <p:nvPr/>
          </p:nvSpPr>
          <p:spPr>
            <a:xfrm>
              <a:off x="4706" y="6690"/>
              <a:ext cx="313" cy="40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latin typeface="Times New Roman" panose="02020603050405020304" pitchFamily="18" charset="0"/>
                </a:rPr>
                <a:t>b</a:t>
              </a:r>
              <a:endParaRPr lang="en-US" altLang="zh-CN" sz="2000" b="1">
                <a:latin typeface="宋体" panose="02010600030101010101" pitchFamily="2" charset="-122"/>
              </a:endParaRPr>
            </a:p>
          </p:txBody>
        </p:sp>
        <p:sp>
          <p:nvSpPr>
            <p:cNvPr id="83984" name="文本框 83983"/>
            <p:cNvSpPr txBox="1"/>
            <p:nvPr/>
          </p:nvSpPr>
          <p:spPr>
            <a:xfrm>
              <a:off x="6115" y="6690"/>
              <a:ext cx="313" cy="40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latin typeface="Times New Roman" panose="02020603050405020304" pitchFamily="18" charset="0"/>
                </a:rPr>
                <a:t>c</a:t>
              </a:r>
              <a:endParaRPr lang="en-US" altLang="zh-CN" sz="2000" b="1">
                <a:latin typeface="宋体" panose="02010600030101010101" pitchFamily="2" charset="-122"/>
              </a:endParaRPr>
            </a:p>
          </p:txBody>
        </p:sp>
        <p:sp>
          <p:nvSpPr>
            <p:cNvPr id="83985" name="文本框 83984"/>
            <p:cNvSpPr txBox="1"/>
            <p:nvPr/>
          </p:nvSpPr>
          <p:spPr>
            <a:xfrm>
              <a:off x="7054" y="8184"/>
              <a:ext cx="313" cy="41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latin typeface="Times New Roman" panose="02020603050405020304" pitchFamily="18" charset="0"/>
                </a:rPr>
                <a:t>a</a:t>
              </a:r>
              <a:endParaRPr lang="en-US" altLang="zh-CN" sz="2000" b="1">
                <a:latin typeface="宋体" panose="02010600030101010101" pitchFamily="2" charset="-122"/>
              </a:endParaRPr>
            </a:p>
          </p:txBody>
        </p:sp>
      </p:grpSp>
      <p:sp>
        <p:nvSpPr>
          <p:cNvPr id="83986" name="文本框 83985"/>
          <p:cNvSpPr txBox="1"/>
          <p:nvPr/>
        </p:nvSpPr>
        <p:spPr>
          <a:xfrm>
            <a:off x="1258888" y="1557338"/>
            <a:ext cx="17287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Arial" panose="020B0604020202020204" pitchFamily="34" charset="0"/>
              </a:rPr>
              <a:t> ∵</a:t>
            </a:r>
            <a:r>
              <a:rPr lang="en-US" altLang="zh-CN" sz="3200" err="1">
                <a:latin typeface="Arial" panose="020B0604020202020204" pitchFamily="34" charset="0"/>
              </a:rPr>
              <a:t>a⊥b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83987" name="文本框 83986"/>
          <p:cNvSpPr txBox="1"/>
          <p:nvPr/>
        </p:nvSpPr>
        <p:spPr>
          <a:xfrm>
            <a:off x="1187450" y="2060575"/>
            <a:ext cx="25209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Arial" panose="020B0604020202020204" pitchFamily="34" charset="0"/>
              </a:rPr>
              <a:t>∴∠</a:t>
            </a:r>
            <a:r>
              <a:rPr lang="en-US" altLang="zh-CN" sz="3200">
                <a:latin typeface="Arial" panose="020B0604020202020204" pitchFamily="34" charset="0"/>
              </a:rPr>
              <a:t>1=90°.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83988" name="文本框 83987"/>
          <p:cNvSpPr txBox="1"/>
          <p:nvPr/>
        </p:nvSpPr>
        <p:spPr>
          <a:xfrm>
            <a:off x="1547813" y="2636838"/>
            <a:ext cx="14255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又</a:t>
            </a:r>
            <a:r>
              <a:rPr lang="en-US" altLang="zh-CN" sz="3200" err="1">
                <a:latin typeface="Arial" panose="020B0604020202020204" pitchFamily="34" charset="0"/>
              </a:rPr>
              <a:t>b∥c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83989" name="文本框 83988"/>
          <p:cNvSpPr txBox="1"/>
          <p:nvPr/>
        </p:nvSpPr>
        <p:spPr>
          <a:xfrm>
            <a:off x="3276600" y="3357563"/>
            <a:ext cx="55800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（</a:t>
            </a:r>
            <a:r>
              <a:rPr lang="zh-CN" altLang="en-US" sz="3200" u="sng" dirty="0">
                <a:latin typeface="Arial" panose="020B0604020202020204" pitchFamily="34" charset="0"/>
              </a:rPr>
              <a:t>两直线平行，同位角相等</a:t>
            </a:r>
            <a:r>
              <a:rPr lang="zh-CN" altLang="en-US" sz="3200" dirty="0">
                <a:latin typeface="Arial" panose="020B0604020202020204" pitchFamily="34" charset="0"/>
              </a:rPr>
              <a:t>）</a:t>
            </a:r>
            <a:r>
              <a:rPr lang="en-US" altLang="zh-CN" sz="3200">
                <a:latin typeface="Arial" panose="020B0604020202020204" pitchFamily="34" charset="0"/>
              </a:rPr>
              <a:t>.</a:t>
            </a:r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83990" name="文本框 83989"/>
          <p:cNvSpPr txBox="1"/>
          <p:nvPr/>
        </p:nvSpPr>
        <p:spPr>
          <a:xfrm>
            <a:off x="1476375" y="4652963"/>
            <a:ext cx="15382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err="1">
                <a:latin typeface="Arial" panose="020B0604020202020204" pitchFamily="34" charset="0"/>
              </a:rPr>
              <a:t>∴a⊥c</a:t>
            </a:r>
            <a:r>
              <a:rPr lang="en-US" altLang="zh-CN" sz="3200">
                <a:latin typeface="Arial" panose="020B0604020202020204" pitchFamily="34" charset="0"/>
              </a:rPr>
              <a:t>.</a:t>
            </a:r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83991" name="文本框 83990"/>
          <p:cNvSpPr txBox="1"/>
          <p:nvPr/>
        </p:nvSpPr>
        <p:spPr>
          <a:xfrm>
            <a:off x="250825" y="1484313"/>
            <a:ext cx="1403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证明：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83992" name="文本框 83991"/>
          <p:cNvSpPr txBox="1"/>
          <p:nvPr/>
        </p:nvSpPr>
        <p:spPr>
          <a:xfrm>
            <a:off x="2987675" y="1557338"/>
            <a:ext cx="22320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（ 已知）</a:t>
            </a:r>
            <a:endParaRPr lang="zh-CN" altLang="en-US" sz="3200">
              <a:latin typeface="Arial" panose="020B0604020202020204" pitchFamily="34" charset="0"/>
            </a:endParaRPr>
          </a:p>
        </p:txBody>
      </p:sp>
      <p:sp>
        <p:nvSpPr>
          <p:cNvPr id="83993" name="文本框 83992"/>
          <p:cNvSpPr txBox="1"/>
          <p:nvPr/>
        </p:nvSpPr>
        <p:spPr>
          <a:xfrm>
            <a:off x="3163888" y="2060575"/>
            <a:ext cx="30956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（垂直的定义）</a:t>
            </a:r>
            <a:endParaRPr lang="zh-CN" altLang="en-US" sz="3200">
              <a:latin typeface="Arial" panose="020B0604020202020204" pitchFamily="34" charset="0"/>
            </a:endParaRPr>
          </a:p>
        </p:txBody>
      </p:sp>
      <p:sp>
        <p:nvSpPr>
          <p:cNvPr id="83994" name="文本框 83993"/>
          <p:cNvSpPr txBox="1"/>
          <p:nvPr/>
        </p:nvSpPr>
        <p:spPr>
          <a:xfrm>
            <a:off x="3276600" y="2708275"/>
            <a:ext cx="22320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（ 已知）</a:t>
            </a:r>
            <a:endParaRPr lang="zh-CN" altLang="en-US" sz="3200">
              <a:latin typeface="Arial" panose="020B0604020202020204" pitchFamily="34" charset="0"/>
            </a:endParaRPr>
          </a:p>
        </p:txBody>
      </p:sp>
      <p:sp>
        <p:nvSpPr>
          <p:cNvPr id="83995" name="文本框 83994"/>
          <p:cNvSpPr txBox="1"/>
          <p:nvPr/>
        </p:nvSpPr>
        <p:spPr>
          <a:xfrm>
            <a:off x="1116013" y="3284538"/>
            <a:ext cx="22050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dirty="0">
                <a:latin typeface="Arial" panose="020B0604020202020204" pitchFamily="34" charset="0"/>
              </a:rPr>
              <a:t>∴∠</a:t>
            </a:r>
            <a:r>
              <a:rPr lang="en-US" altLang="zh-CN" sz="3200">
                <a:latin typeface="Arial" panose="020B0604020202020204" pitchFamily="34" charset="0"/>
              </a:rPr>
              <a:t>1=∠2.</a:t>
            </a:r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83996" name="文本框 83995"/>
          <p:cNvSpPr txBox="1"/>
          <p:nvPr/>
        </p:nvSpPr>
        <p:spPr>
          <a:xfrm>
            <a:off x="1116013" y="3933825"/>
            <a:ext cx="31877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</a:rPr>
              <a:t>∴∠2=∠1=90°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83997" name="文本框 83996"/>
          <p:cNvSpPr txBox="1"/>
          <p:nvPr/>
        </p:nvSpPr>
        <p:spPr>
          <a:xfrm>
            <a:off x="4211638" y="4005263"/>
            <a:ext cx="27352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（</a:t>
            </a:r>
            <a:r>
              <a:rPr lang="zh-CN" altLang="en-US" sz="3200" u="sng" dirty="0">
                <a:latin typeface="Arial" panose="020B0604020202020204" pitchFamily="34" charset="0"/>
              </a:rPr>
              <a:t>等量代换</a:t>
            </a:r>
            <a:r>
              <a:rPr lang="zh-CN" altLang="en-US" sz="3200" dirty="0">
                <a:latin typeface="Arial" panose="020B0604020202020204" pitchFamily="34" charset="0"/>
              </a:rPr>
              <a:t>）</a:t>
            </a:r>
            <a:r>
              <a:rPr lang="en-US" altLang="zh-CN" sz="3200">
                <a:latin typeface="Arial" panose="020B0604020202020204" pitchFamily="34" charset="0"/>
              </a:rPr>
              <a:t>.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83998" name="文本框 83997"/>
          <p:cNvSpPr txBox="1"/>
          <p:nvPr/>
        </p:nvSpPr>
        <p:spPr>
          <a:xfrm>
            <a:off x="3059113" y="4652963"/>
            <a:ext cx="31416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（</a:t>
            </a:r>
            <a:r>
              <a:rPr lang="zh-CN" altLang="en-US" sz="3200" u="sng" dirty="0">
                <a:latin typeface="Arial" panose="020B0604020202020204" pitchFamily="34" charset="0"/>
              </a:rPr>
              <a:t>垂直的定义</a:t>
            </a:r>
            <a:r>
              <a:rPr lang="zh-CN" altLang="en-US" sz="3200" dirty="0">
                <a:latin typeface="Arial" panose="020B0604020202020204" pitchFamily="34" charset="0"/>
              </a:rPr>
              <a:t>）</a:t>
            </a:r>
            <a:r>
              <a:rPr lang="en-US" altLang="zh-CN" sz="3200">
                <a:latin typeface="Arial" panose="020B0604020202020204" pitchFamily="34" charset="0"/>
              </a:rPr>
              <a:t>.</a:t>
            </a:r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83999" name="图片 83998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3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3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3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3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3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3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3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3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3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3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3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6" grpId="0"/>
      <p:bldP spid="83987" grpId="0"/>
      <p:bldP spid="83988" grpId="0"/>
      <p:bldP spid="83989" grpId="0"/>
      <p:bldP spid="83990" grpId="0"/>
      <p:bldP spid="83991" grpId="0"/>
      <p:bldP spid="83992" grpId="0"/>
      <p:bldP spid="83993" grpId="0"/>
      <p:bldP spid="83994" grpId="0"/>
      <p:bldP spid="83995" grpId="0"/>
      <p:bldP spid="83996" grpId="0"/>
      <p:bldP spid="83997" grpId="0"/>
      <p:bldP spid="8399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3" name="文本占位符 87042"/>
          <p:cNvSpPr>
            <a:spLocks noGrp="1" noRot="1"/>
          </p:cNvSpPr>
          <p:nvPr>
            <p:ph type="body" idx="1"/>
          </p:nvPr>
        </p:nvSpPr>
        <p:spPr>
          <a:xfrm>
            <a:off x="179388" y="1844675"/>
            <a:ext cx="8713787" cy="2592388"/>
          </a:xfrm>
          <a:ln/>
        </p:spPr>
        <p:txBody>
          <a:bodyPr/>
          <a:p>
            <a:pPr>
              <a:buNone/>
            </a:pPr>
            <a:r>
              <a:rPr lang="zh-CN" altLang="en-US" dirty="0"/>
              <a:t>已知：如图，直线</a:t>
            </a:r>
            <a:r>
              <a:rPr lang="en-US" altLang="zh-CN" dirty="0" err="1"/>
              <a:t>a⊥b, a⊥c</a:t>
            </a:r>
            <a:r>
              <a:rPr lang="en-US" altLang="zh-CN" dirty="0"/>
              <a:t>. </a:t>
            </a:r>
            <a:br>
              <a:rPr lang="en-US" altLang="zh-CN" dirty="0"/>
            </a:br>
            <a:r>
              <a:rPr lang="zh-CN" altLang="en-US" dirty="0"/>
              <a:t>求证： </a:t>
            </a:r>
            <a:r>
              <a:rPr lang="en-US" altLang="zh-CN" dirty="0" err="1"/>
              <a:t>b∥c</a:t>
            </a:r>
            <a:endParaRPr lang="en-US" altLang="zh-CN" dirty="0"/>
          </a:p>
        </p:txBody>
      </p:sp>
      <p:pic>
        <p:nvPicPr>
          <p:cNvPr id="87044" name="图片 87043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45" name="矩形 87044"/>
          <p:cNvSpPr/>
          <p:nvPr/>
        </p:nvSpPr>
        <p:spPr>
          <a:xfrm>
            <a:off x="1042988" y="0"/>
            <a:ext cx="1765300" cy="7651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9218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变一变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87046" name="组合 87045"/>
          <p:cNvGrpSpPr/>
          <p:nvPr/>
        </p:nvGrpSpPr>
        <p:grpSpPr>
          <a:xfrm>
            <a:off x="5903913" y="2060575"/>
            <a:ext cx="3240087" cy="2376488"/>
            <a:chOff x="4080" y="6690"/>
            <a:chExt cx="3287" cy="2174"/>
          </a:xfrm>
        </p:grpSpPr>
        <p:sp>
          <p:nvSpPr>
            <p:cNvPr id="87047" name="直接连接符 87046"/>
            <p:cNvSpPr/>
            <p:nvPr/>
          </p:nvSpPr>
          <p:spPr>
            <a:xfrm>
              <a:off x="4080" y="8456"/>
              <a:ext cx="2974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7048" name="直接连接符 87047"/>
            <p:cNvSpPr/>
            <p:nvPr/>
          </p:nvSpPr>
          <p:spPr>
            <a:xfrm>
              <a:off x="4706" y="6825"/>
              <a:ext cx="0" cy="203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7049" name="直接连接符 87048"/>
            <p:cNvSpPr/>
            <p:nvPr/>
          </p:nvSpPr>
          <p:spPr>
            <a:xfrm>
              <a:off x="6115" y="6825"/>
              <a:ext cx="1" cy="203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87050" name="组合 87049"/>
            <p:cNvGrpSpPr/>
            <p:nvPr/>
          </p:nvGrpSpPr>
          <p:grpSpPr>
            <a:xfrm>
              <a:off x="4706" y="8320"/>
              <a:ext cx="156" cy="136"/>
              <a:chOff x="4706" y="8320"/>
              <a:chExt cx="156" cy="136"/>
            </a:xfrm>
          </p:grpSpPr>
          <p:sp>
            <p:nvSpPr>
              <p:cNvPr id="87051" name="直接连接符 87050"/>
              <p:cNvSpPr/>
              <p:nvPr/>
            </p:nvSpPr>
            <p:spPr>
              <a:xfrm>
                <a:off x="4706" y="8320"/>
                <a:ext cx="156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7052" name="直接连接符 87051"/>
              <p:cNvSpPr/>
              <p:nvPr/>
            </p:nvSpPr>
            <p:spPr>
              <a:xfrm>
                <a:off x="4862" y="8320"/>
                <a:ext cx="0" cy="136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87053" name="组合 87052"/>
            <p:cNvGrpSpPr/>
            <p:nvPr/>
          </p:nvGrpSpPr>
          <p:grpSpPr>
            <a:xfrm>
              <a:off x="6115" y="8320"/>
              <a:ext cx="155" cy="136"/>
              <a:chOff x="4706" y="8320"/>
              <a:chExt cx="156" cy="136"/>
            </a:xfrm>
          </p:grpSpPr>
          <p:sp>
            <p:nvSpPr>
              <p:cNvPr id="87054" name="直接连接符 87053"/>
              <p:cNvSpPr/>
              <p:nvPr/>
            </p:nvSpPr>
            <p:spPr>
              <a:xfrm>
                <a:off x="4706" y="8320"/>
                <a:ext cx="156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7055" name="直接连接符 87054"/>
              <p:cNvSpPr/>
              <p:nvPr/>
            </p:nvSpPr>
            <p:spPr>
              <a:xfrm>
                <a:off x="4862" y="8320"/>
                <a:ext cx="0" cy="136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87056" name="文本框 87055"/>
            <p:cNvSpPr txBox="1"/>
            <p:nvPr/>
          </p:nvSpPr>
          <p:spPr>
            <a:xfrm>
              <a:off x="4706" y="8048"/>
              <a:ext cx="313" cy="409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1000">
                  <a:latin typeface="Times New Roman" panose="02020603050405020304" pitchFamily="18" charset="0"/>
                </a:rPr>
                <a:t>1</a:t>
              </a:r>
              <a:endParaRPr lang="en-US" altLang="zh-CN" sz="4000" b="1">
                <a:latin typeface="宋体" panose="02010600030101010101" pitchFamily="2" charset="-122"/>
              </a:endParaRPr>
            </a:p>
          </p:txBody>
        </p:sp>
        <p:sp>
          <p:nvSpPr>
            <p:cNvPr id="87057" name="文本框 87056"/>
            <p:cNvSpPr txBox="1"/>
            <p:nvPr/>
          </p:nvSpPr>
          <p:spPr>
            <a:xfrm>
              <a:off x="6115" y="8048"/>
              <a:ext cx="313" cy="41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1000">
                  <a:latin typeface="Times New Roman" panose="02020603050405020304" pitchFamily="18" charset="0"/>
                </a:rPr>
                <a:t>2</a:t>
              </a:r>
              <a:endParaRPr lang="en-US" altLang="zh-CN" sz="4000" b="1">
                <a:latin typeface="宋体" panose="02010600030101010101" pitchFamily="2" charset="-122"/>
              </a:endParaRPr>
            </a:p>
          </p:txBody>
        </p:sp>
        <p:sp>
          <p:nvSpPr>
            <p:cNvPr id="87058" name="文本框 87057"/>
            <p:cNvSpPr txBox="1"/>
            <p:nvPr/>
          </p:nvSpPr>
          <p:spPr>
            <a:xfrm>
              <a:off x="4706" y="6690"/>
              <a:ext cx="313" cy="40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latin typeface="Times New Roman" panose="02020603050405020304" pitchFamily="18" charset="0"/>
                </a:rPr>
                <a:t>b</a:t>
              </a:r>
              <a:endParaRPr lang="en-US" altLang="zh-CN" sz="2000" b="1">
                <a:latin typeface="宋体" panose="02010600030101010101" pitchFamily="2" charset="-122"/>
              </a:endParaRPr>
            </a:p>
          </p:txBody>
        </p:sp>
        <p:sp>
          <p:nvSpPr>
            <p:cNvPr id="87059" name="文本框 87058"/>
            <p:cNvSpPr txBox="1"/>
            <p:nvPr/>
          </p:nvSpPr>
          <p:spPr>
            <a:xfrm>
              <a:off x="6115" y="6690"/>
              <a:ext cx="313" cy="40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latin typeface="Times New Roman" panose="02020603050405020304" pitchFamily="18" charset="0"/>
                </a:rPr>
                <a:t>c</a:t>
              </a:r>
              <a:endParaRPr lang="en-US" altLang="zh-CN" sz="2000" b="1">
                <a:latin typeface="宋体" panose="02010600030101010101" pitchFamily="2" charset="-122"/>
              </a:endParaRPr>
            </a:p>
          </p:txBody>
        </p:sp>
        <p:sp>
          <p:nvSpPr>
            <p:cNvPr id="87060" name="文本框 87059"/>
            <p:cNvSpPr txBox="1"/>
            <p:nvPr/>
          </p:nvSpPr>
          <p:spPr>
            <a:xfrm>
              <a:off x="7054" y="8184"/>
              <a:ext cx="313" cy="41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latin typeface="Times New Roman" panose="02020603050405020304" pitchFamily="18" charset="0"/>
                </a:rPr>
                <a:t>a</a:t>
              </a:r>
              <a:endParaRPr lang="en-US" altLang="zh-CN" sz="2000" b="1">
                <a:latin typeface="宋体" panose="02010600030101010101" pitchFamily="2" charset="-122"/>
              </a:endParaRPr>
            </a:p>
          </p:txBody>
        </p:sp>
      </p:grpSp>
      <p:sp>
        <p:nvSpPr>
          <p:cNvPr id="87061" name="文本框 87060"/>
          <p:cNvSpPr txBox="1"/>
          <p:nvPr/>
        </p:nvSpPr>
        <p:spPr>
          <a:xfrm>
            <a:off x="179388" y="2924175"/>
            <a:ext cx="8785225" cy="3503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</a:rPr>
              <a:t>证明： </a:t>
            </a:r>
            <a:r>
              <a:rPr lang="en-US" altLang="zh-CN" sz="3200" dirty="0">
                <a:latin typeface="Arial" panose="020B0604020202020204" pitchFamily="34" charset="0"/>
              </a:rPr>
              <a:t>∵</a:t>
            </a:r>
            <a:r>
              <a:rPr lang="en-US" altLang="zh-CN" sz="3200" err="1">
                <a:latin typeface="Arial" panose="020B0604020202020204" pitchFamily="34" charset="0"/>
              </a:rPr>
              <a:t>a⊥b</a:t>
            </a:r>
            <a:r>
              <a:rPr lang="en-US" altLang="zh-CN" sz="3200" dirty="0">
                <a:latin typeface="Arial" panose="020B0604020202020204" pitchFamily="34" charset="0"/>
              </a:rPr>
              <a:t> </a:t>
            </a:r>
            <a:r>
              <a:rPr lang="zh-CN" altLang="en-US" sz="3200" dirty="0">
                <a:latin typeface="Arial" panose="020B0604020202020204" pitchFamily="34" charset="0"/>
              </a:rPr>
              <a:t>（ 已知）</a:t>
            </a:r>
            <a:endParaRPr lang="zh-CN" altLang="en-US" sz="3200" dirty="0">
              <a:latin typeface="Arial" panose="020B0604020202020204" pitchFamily="34" charset="0"/>
            </a:endParaRPr>
          </a:p>
          <a:p>
            <a:r>
              <a:rPr lang="zh-CN" altLang="en-US" sz="3200" dirty="0">
                <a:latin typeface="Arial" panose="020B0604020202020204" pitchFamily="34" charset="0"/>
              </a:rPr>
              <a:t>         </a:t>
            </a:r>
            <a:r>
              <a:rPr lang="en-US" altLang="zh-CN" sz="3200" dirty="0">
                <a:latin typeface="Arial" panose="020B0604020202020204" pitchFamily="34" charset="0"/>
              </a:rPr>
              <a:t>∴∠1=90°. </a:t>
            </a:r>
            <a:r>
              <a:rPr lang="zh-CN" altLang="en-US" sz="3200" dirty="0">
                <a:latin typeface="Arial" panose="020B0604020202020204" pitchFamily="34" charset="0"/>
              </a:rPr>
              <a:t>（垂直的定义）</a:t>
            </a:r>
            <a:endParaRPr lang="zh-CN" altLang="en-US" sz="3200" dirty="0">
              <a:latin typeface="Arial" panose="020B0604020202020204" pitchFamily="34" charset="0"/>
            </a:endParaRPr>
          </a:p>
          <a:p>
            <a:r>
              <a:rPr lang="zh-CN" altLang="en-US" sz="3200" dirty="0">
                <a:latin typeface="Arial" panose="020B0604020202020204" pitchFamily="34" charset="0"/>
              </a:rPr>
              <a:t>           又</a:t>
            </a:r>
            <a:r>
              <a:rPr lang="en-US" altLang="zh-CN" sz="3200" err="1">
                <a:latin typeface="Arial" panose="020B0604020202020204" pitchFamily="34" charset="0"/>
              </a:rPr>
              <a:t>a⊥c</a:t>
            </a:r>
            <a:r>
              <a:rPr lang="en-US" altLang="zh-CN" sz="3200" dirty="0">
                <a:latin typeface="Arial" panose="020B0604020202020204" pitchFamily="34" charset="0"/>
              </a:rPr>
              <a:t> .</a:t>
            </a:r>
            <a:r>
              <a:rPr lang="zh-CN" altLang="en-US" sz="3200" dirty="0">
                <a:latin typeface="Arial" panose="020B0604020202020204" pitchFamily="34" charset="0"/>
              </a:rPr>
              <a:t>（ 已知） </a:t>
            </a:r>
            <a:endParaRPr lang="zh-CN" altLang="en-US" sz="3200" dirty="0">
              <a:latin typeface="Arial" panose="020B0604020202020204" pitchFamily="34" charset="0"/>
            </a:endParaRPr>
          </a:p>
          <a:p>
            <a:r>
              <a:rPr lang="zh-CN" altLang="en-US" sz="3200" dirty="0">
                <a:latin typeface="Arial" panose="020B0604020202020204" pitchFamily="34" charset="0"/>
              </a:rPr>
              <a:t>        </a:t>
            </a:r>
            <a:r>
              <a:rPr lang="en-US" altLang="zh-CN" sz="3200" dirty="0">
                <a:latin typeface="Arial" panose="020B0604020202020204" pitchFamily="34" charset="0"/>
              </a:rPr>
              <a:t>∴∠2=90° .</a:t>
            </a:r>
            <a:r>
              <a:rPr lang="zh-CN" altLang="en-US" sz="3200" dirty="0">
                <a:latin typeface="Arial" panose="020B0604020202020204" pitchFamily="34" charset="0"/>
              </a:rPr>
              <a:t>（</a:t>
            </a:r>
            <a:r>
              <a:rPr lang="zh-CN" altLang="en-US" sz="3200" u="sng" dirty="0">
                <a:latin typeface="Arial" panose="020B0604020202020204" pitchFamily="34" charset="0"/>
              </a:rPr>
              <a:t>垂直的定义</a:t>
            </a:r>
            <a:r>
              <a:rPr lang="zh-CN" altLang="en-US" sz="3200" dirty="0">
                <a:latin typeface="Arial" panose="020B0604020202020204" pitchFamily="34" charset="0"/>
              </a:rPr>
              <a:t>）</a:t>
            </a:r>
            <a:endParaRPr lang="zh-CN" altLang="en-US" sz="3200" dirty="0">
              <a:latin typeface="Arial" panose="020B0604020202020204" pitchFamily="34" charset="0"/>
            </a:endParaRPr>
          </a:p>
          <a:p>
            <a:r>
              <a:rPr lang="zh-CN" altLang="en-US" sz="3200" dirty="0">
                <a:latin typeface="Arial" panose="020B0604020202020204" pitchFamily="34" charset="0"/>
              </a:rPr>
              <a:t>        </a:t>
            </a:r>
            <a:r>
              <a:rPr lang="en-US" altLang="zh-CN" sz="3200" dirty="0">
                <a:latin typeface="Arial" panose="020B0604020202020204" pitchFamily="34" charset="0"/>
              </a:rPr>
              <a:t>∴∠1=∠2. </a:t>
            </a:r>
            <a:r>
              <a:rPr lang="zh-CN" altLang="en-US" sz="3200" dirty="0">
                <a:latin typeface="Arial" panose="020B0604020202020204" pitchFamily="34" charset="0"/>
              </a:rPr>
              <a:t>（</a:t>
            </a:r>
            <a:r>
              <a:rPr lang="zh-CN" altLang="en-US" sz="3200" u="sng" dirty="0">
                <a:latin typeface="Arial" panose="020B0604020202020204" pitchFamily="34" charset="0"/>
              </a:rPr>
              <a:t>等量代换</a:t>
            </a:r>
            <a:r>
              <a:rPr lang="zh-CN" altLang="en-US" sz="3200" dirty="0">
                <a:latin typeface="Arial" panose="020B0604020202020204" pitchFamily="34" charset="0"/>
              </a:rPr>
              <a:t>）</a:t>
            </a:r>
            <a:r>
              <a:rPr lang="en-US" altLang="zh-CN" sz="3200">
                <a:latin typeface="Arial" panose="020B0604020202020204" pitchFamily="34" charset="0"/>
              </a:rPr>
              <a:t>. </a:t>
            </a:r>
            <a:endParaRPr lang="en-US" altLang="zh-CN" sz="3200">
              <a:latin typeface="Arial" panose="020B0604020202020204" pitchFamily="34" charset="0"/>
            </a:endParaRPr>
          </a:p>
          <a:p>
            <a:r>
              <a:rPr lang="en-US" altLang="zh-CN" sz="3200" err="1">
                <a:latin typeface="Arial" panose="020B0604020202020204" pitchFamily="34" charset="0"/>
              </a:rPr>
              <a:t>        ∴ b∥c</a:t>
            </a:r>
            <a:r>
              <a:rPr lang="en-US" altLang="zh-CN" sz="3200" dirty="0">
                <a:latin typeface="Arial" panose="020B0604020202020204" pitchFamily="34" charset="0"/>
              </a:rPr>
              <a:t> </a:t>
            </a:r>
            <a:r>
              <a:rPr lang="zh-CN" altLang="en-US" sz="3200" dirty="0">
                <a:latin typeface="Arial" panose="020B0604020202020204" pitchFamily="34" charset="0"/>
              </a:rPr>
              <a:t>（</a:t>
            </a:r>
            <a:r>
              <a:rPr lang="zh-CN" altLang="en-US" sz="3200" u="sng" dirty="0">
                <a:latin typeface="Arial" panose="020B0604020202020204" pitchFamily="34" charset="0"/>
              </a:rPr>
              <a:t>同位角相等，两直线平行</a:t>
            </a:r>
            <a:r>
              <a:rPr lang="zh-CN" altLang="en-US" sz="3200" dirty="0">
                <a:latin typeface="Arial" panose="020B0604020202020204" pitchFamily="34" charset="0"/>
              </a:rPr>
              <a:t>）</a:t>
            </a:r>
            <a:r>
              <a:rPr lang="en-US" altLang="zh-CN" sz="3200">
                <a:latin typeface="Arial" panose="020B0604020202020204" pitchFamily="34" charset="0"/>
              </a:rPr>
              <a:t>.</a:t>
            </a:r>
            <a:endParaRPr lang="en-US" altLang="zh-CN" sz="3200">
              <a:latin typeface="Arial" panose="020B0604020202020204" pitchFamily="34" charset="0"/>
            </a:endParaRPr>
          </a:p>
          <a:p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87062" name="标题 87061"/>
          <p:cNvSpPr>
            <a:spLocks noGrp="1" noRot="1"/>
          </p:cNvSpPr>
          <p:nvPr>
            <p:ph type="title"/>
          </p:nvPr>
        </p:nvSpPr>
        <p:spPr>
          <a:xfrm>
            <a:off x="603250" y="692150"/>
            <a:ext cx="8145463" cy="1152525"/>
          </a:xfrm>
          <a:ln/>
        </p:spPr>
        <p:txBody>
          <a:bodyPr anchor="ctr"/>
          <a:p>
            <a:pPr algn="l"/>
            <a:r>
              <a:rPr lang="en-US" altLang="zh-CN" sz="3600" dirty="0"/>
              <a:t>       </a:t>
            </a:r>
            <a:r>
              <a:rPr lang="zh-CN" altLang="en-US" sz="3600" dirty="0"/>
              <a:t>你能将已知中的一个条件和结论交换，写出已知、求证，并证明吗？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7043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uiExpand="1" build="p"/>
      <p:bldP spid="870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矩形 82945"/>
          <p:cNvSpPr/>
          <p:nvPr/>
        </p:nvSpPr>
        <p:spPr>
          <a:xfrm>
            <a:off x="0" y="0"/>
            <a:ext cx="2800350" cy="777875"/>
          </a:xfrm>
          <a:prstGeom prst="rect">
            <a:avLst/>
          </a:prstGeom>
          <a:solidFill>
            <a:srgbClr val="FFFF00"/>
          </a:solidFill>
          <a:ln w="762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小结与思考</a:t>
            </a:r>
            <a:endParaRPr lang="zh-CN" altLang="en-US" sz="40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2947" name="矩形 82946"/>
          <p:cNvSpPr>
            <a:spLocks noTextEdit="1"/>
          </p:cNvSpPr>
          <p:nvPr/>
        </p:nvSpPr>
        <p:spPr>
          <a:xfrm>
            <a:off x="0" y="981075"/>
            <a:ext cx="8675688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435"/>
              </a:avLst>
            </a:prstTxWarp>
            <a:normAutofit/>
          </a:bodyPr>
          <a:p>
            <a:pPr algn="ctr"/>
            <a:r>
              <a:rPr lang="zh-CN" altLang="en-US" sz="48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这节课你学到了什么？</a:t>
            </a:r>
            <a:endParaRPr lang="zh-CN" altLang="en-US" sz="48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948" name="Text Box 9"/>
          <p:cNvSpPr/>
          <p:nvPr/>
        </p:nvSpPr>
        <p:spPr>
          <a:xfrm>
            <a:off x="250825" y="2060575"/>
            <a:ext cx="6715125" cy="5000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  <a:buNone/>
            </a:pPr>
            <a:r>
              <a:rPr lang="en-US" altLang="zh-CN" sz="2400" b="1" dirty="0">
                <a:latin typeface="宋体" panose="02010600030101010101" pitchFamily="2" charset="-122"/>
              </a:rPr>
              <a:t>1.</a:t>
            </a:r>
            <a:r>
              <a:rPr lang="zh-CN" altLang="en-US" sz="2400" b="1" dirty="0">
                <a:latin typeface="宋体" panose="02010600030101010101" pitchFamily="2" charset="-122"/>
              </a:rPr>
              <a:t>命题：判断一件事情的语句叫</a:t>
            </a: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</a:rPr>
              <a:t>命题</a:t>
            </a:r>
            <a:r>
              <a:rPr lang="zh-CN" altLang="en-US" sz="2400" b="1" dirty="0">
                <a:latin typeface="宋体" panose="02010600030101010101" pitchFamily="2" charset="-122"/>
              </a:rPr>
              <a:t>。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10248" name="Rectangle 12"/>
          <p:cNvSpPr>
            <a:spLocks noChangeArrowheads="1"/>
          </p:cNvSpPr>
          <p:nvPr/>
        </p:nvSpPr>
        <p:spPr bwMode="auto">
          <a:xfrm>
            <a:off x="0" y="2492375"/>
            <a:ext cx="8624888" cy="20701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ts val="6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宋体" panose="02010600030101010101" pitchFamily="2" charset="-122"/>
              </a:rPr>
              <a:t>）命题的结构：命题由</a:t>
            </a: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</a:rPr>
              <a:t>题设</a:t>
            </a:r>
            <a:r>
              <a:rPr lang="zh-CN" altLang="en-US" sz="2400" b="1" dirty="0">
                <a:latin typeface="宋体" panose="02010600030101010101" pitchFamily="2" charset="-122"/>
              </a:rPr>
              <a:t>和</a:t>
            </a: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</a:rPr>
              <a:t>结论</a:t>
            </a:r>
            <a:r>
              <a:rPr lang="zh-CN" altLang="en-US" sz="2400" b="1" dirty="0">
                <a:latin typeface="宋体" panose="02010600030101010101" pitchFamily="2" charset="-122"/>
              </a:rPr>
              <a:t>两部分构成，常可写成</a:t>
            </a: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</a:rPr>
              <a:t>“如果</a:t>
            </a:r>
            <a:r>
              <a:rPr lang="en-US" altLang="zh-CN" sz="2400" b="1" dirty="0">
                <a:solidFill>
                  <a:srgbClr val="FF0066"/>
                </a:solidFill>
                <a:latin typeface="宋体" panose="02010600030101010101" pitchFamily="2" charset="-122"/>
              </a:rPr>
              <a:t>…</a:t>
            </a: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</a:rPr>
              <a:t>，那么</a:t>
            </a:r>
            <a:r>
              <a:rPr lang="en-US" altLang="zh-CN" sz="2400" b="1">
                <a:solidFill>
                  <a:srgbClr val="FF0066"/>
                </a:solidFill>
                <a:latin typeface="宋体" panose="02010600030101010101" pitchFamily="2" charset="-122"/>
              </a:rPr>
              <a:t>…”</a:t>
            </a:r>
            <a:r>
              <a:rPr lang="zh-CN" altLang="en-US" sz="2400" b="1" dirty="0">
                <a:latin typeface="宋体" panose="02010600030101010101" pitchFamily="2" charset="-122"/>
              </a:rPr>
              <a:t>的形式。  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宋体" panose="02010600030101010101" pitchFamily="2" charset="-122"/>
              </a:rPr>
              <a:t>）正确的命题称为</a:t>
            </a: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</a:rPr>
              <a:t>真命题</a:t>
            </a:r>
            <a:r>
              <a:rPr lang="zh-CN" altLang="en-US" sz="2400" b="1" dirty="0">
                <a:latin typeface="宋体" panose="02010600030101010101" pitchFamily="2" charset="-122"/>
              </a:rPr>
              <a:t>，错误的命题称为</a:t>
            </a: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</a:rPr>
              <a:t>假命题</a:t>
            </a:r>
            <a:r>
              <a:rPr lang="zh-CN" altLang="en-US" sz="2400" b="1" dirty="0">
                <a:latin typeface="宋体" panose="02010600030101010101" pitchFamily="2" charset="-122"/>
              </a:rPr>
              <a:t>。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宋体" panose="02010600030101010101" pitchFamily="2" charset="-122"/>
              </a:rPr>
              <a:t>）</a:t>
            </a:r>
            <a:r>
              <a:rPr lang="zh-CN" altLang="en-US" sz="2400" b="1" dirty="0">
                <a:latin typeface="Arial" panose="020B0604020202020204" pitchFamily="34" charset="0"/>
              </a:rPr>
              <a:t>判断一个命题是假命题，只要举出一个例子，说明该命题不成立就可以了，这种方法称为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</a:rPr>
              <a:t>举反例</a:t>
            </a:r>
            <a:r>
              <a:rPr lang="zh-CN" altLang="en-US" sz="2400" b="1" dirty="0">
                <a:latin typeface="Arial" panose="020B0604020202020204" pitchFamily="34" charset="0"/>
              </a:rPr>
              <a:t>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0246" name="Text Box 8"/>
          <p:cNvSpPr txBox="1">
            <a:spLocks noChangeArrowheads="1"/>
          </p:cNvSpPr>
          <p:nvPr/>
        </p:nvSpPr>
        <p:spPr bwMode="auto">
          <a:xfrm>
            <a:off x="179388" y="4508500"/>
            <a:ext cx="8643938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2.</a:t>
            </a:r>
            <a:r>
              <a:rPr lang="zh-CN" altLang="en-US" sz="2400" b="1" dirty="0">
                <a:latin typeface="宋体" panose="02010600030101010101" pitchFamily="2" charset="-122"/>
              </a:rPr>
              <a:t>定理：经过推理论证为正确的命题叫</a:t>
            </a: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</a:rPr>
              <a:t>定理</a:t>
            </a:r>
            <a:r>
              <a:rPr lang="zh-CN" altLang="en-US" sz="2400" b="1" dirty="0">
                <a:latin typeface="宋体" panose="02010600030101010101" pitchFamily="2" charset="-122"/>
              </a:rPr>
              <a:t>。也可作为继续推理的依据</a:t>
            </a:r>
            <a:r>
              <a:rPr lang="zh-CN" altLang="en-US" sz="2400" b="1" dirty="0">
                <a:latin typeface="Arial" panose="020B0604020202020204" pitchFamily="34" charset="0"/>
              </a:rPr>
              <a:t>（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</a:rPr>
              <a:t>定理都是真命题</a:t>
            </a:r>
            <a:r>
              <a:rPr lang="zh-CN" altLang="en-US" sz="2400" b="1" dirty="0">
                <a:latin typeface="Arial" panose="020B0604020202020204" pitchFamily="34" charset="0"/>
              </a:rPr>
              <a:t>）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</a:rPr>
              <a:t>。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10247" name="Rectangle 10"/>
          <p:cNvSpPr>
            <a:spLocks noChangeArrowheads="1"/>
          </p:cNvSpPr>
          <p:nvPr/>
        </p:nvSpPr>
        <p:spPr bwMode="auto">
          <a:xfrm>
            <a:off x="179388" y="5445125"/>
            <a:ext cx="8643938" cy="749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3.</a:t>
            </a:r>
            <a:r>
              <a:rPr lang="zh-CN" altLang="en-US" sz="2400" b="1" dirty="0">
                <a:latin typeface="宋体" panose="02010600030101010101" pitchFamily="2" charset="-122"/>
              </a:rPr>
              <a:t>判断一个命题是真命题，可以从定理出发，用</a:t>
            </a: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</a:rPr>
              <a:t>逻辑推理</a:t>
            </a:r>
            <a:r>
              <a:rPr lang="zh-CN" altLang="en-US" sz="2400" b="1" dirty="0">
                <a:latin typeface="宋体" panose="02010600030101010101" pitchFamily="2" charset="-122"/>
              </a:rPr>
              <a:t>的方法证明。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948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8" grpId="0" build="p"/>
      <p:bldP spid="10248" grpId="0"/>
      <p:bldP spid="10246" grpId="0"/>
      <p:bldP spid="1024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文本占位符 15362"/>
          <p:cNvSpPr>
            <a:spLocks noGrp="1" noRot="1"/>
          </p:cNvSpPr>
          <p:nvPr>
            <p:ph type="body" idx="1"/>
          </p:nvPr>
        </p:nvSpPr>
        <p:spPr>
          <a:xfrm>
            <a:off x="179388" y="908050"/>
            <a:ext cx="8496300" cy="4968875"/>
          </a:xfrm>
          <a:ln/>
        </p:spPr>
        <p:txBody>
          <a:bodyPr/>
          <a:p>
            <a:pPr>
              <a:lnSpc>
                <a:spcPct val="80000"/>
              </a:lnSpc>
              <a:buNone/>
            </a:pPr>
            <a:r>
              <a:rPr lang="en-US" altLang="zh-CN" sz="2800" b="1">
                <a:solidFill>
                  <a:schemeClr val="tx2"/>
                </a:solidFill>
              </a:rPr>
              <a:t>1.</a:t>
            </a:r>
            <a:r>
              <a:rPr lang="zh-CN" altLang="en-US" sz="2800" dirty="0">
                <a:solidFill>
                  <a:schemeClr val="tx2"/>
                </a:solidFill>
              </a:rPr>
              <a:t>下列语句属于命题的是（       ）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chemeClr val="tx2"/>
                </a:solidFill>
              </a:rPr>
              <a:t>  </a:t>
            </a:r>
            <a:r>
              <a:rPr lang="en-US" altLang="zh-CN" sz="2800" dirty="0">
                <a:solidFill>
                  <a:schemeClr val="tx2"/>
                </a:solidFill>
              </a:rPr>
              <a:t>A</a:t>
            </a:r>
            <a:r>
              <a:rPr lang="zh-CN" altLang="en-US" sz="2800" dirty="0">
                <a:solidFill>
                  <a:schemeClr val="tx2"/>
                </a:solidFill>
              </a:rPr>
              <a:t>．</a:t>
            </a:r>
            <a:r>
              <a:rPr lang="en-US" altLang="zh-CN" sz="2800" dirty="0">
                <a:solidFill>
                  <a:schemeClr val="tx2"/>
                </a:solidFill>
              </a:rPr>
              <a:t>a</a:t>
            </a:r>
            <a:r>
              <a:rPr lang="zh-CN" altLang="en-US" sz="2800" dirty="0">
                <a:solidFill>
                  <a:schemeClr val="tx2"/>
                </a:solidFill>
              </a:rPr>
              <a:t>是什么数？  </a:t>
            </a:r>
            <a:r>
              <a:rPr lang="en-US" altLang="zh-CN" sz="2800" dirty="0">
                <a:solidFill>
                  <a:schemeClr val="tx2"/>
                </a:solidFill>
              </a:rPr>
              <a:t>B.  </a:t>
            </a:r>
            <a:r>
              <a:rPr lang="zh-CN" altLang="en-US" sz="2800" dirty="0">
                <a:solidFill>
                  <a:schemeClr val="tx2"/>
                </a:solidFill>
              </a:rPr>
              <a:t>延长</a:t>
            </a:r>
            <a:r>
              <a:rPr lang="en-US" altLang="zh-CN" sz="2800" dirty="0">
                <a:solidFill>
                  <a:schemeClr val="tx2"/>
                </a:solidFill>
              </a:rPr>
              <a:t>AB</a:t>
            </a:r>
            <a:r>
              <a:rPr lang="zh-CN" altLang="en-US" sz="2800" dirty="0">
                <a:solidFill>
                  <a:schemeClr val="tx2"/>
                </a:solidFill>
              </a:rPr>
              <a:t>到</a:t>
            </a:r>
            <a:r>
              <a:rPr lang="en-US" altLang="zh-CN" sz="2800" dirty="0">
                <a:solidFill>
                  <a:schemeClr val="tx2"/>
                </a:solidFill>
              </a:rPr>
              <a:t>C</a:t>
            </a:r>
            <a:r>
              <a:rPr lang="zh-CN" altLang="en-US" sz="2800" dirty="0">
                <a:solidFill>
                  <a:schemeClr val="tx2"/>
                </a:solidFill>
              </a:rPr>
              <a:t>，使</a:t>
            </a:r>
            <a:r>
              <a:rPr lang="en-US" altLang="zh-CN" sz="2800">
                <a:solidFill>
                  <a:schemeClr val="tx2"/>
                </a:solidFill>
              </a:rPr>
              <a:t>BC=AB</a:t>
            </a:r>
            <a:endParaRPr lang="en-US" altLang="zh-CN" sz="28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800" dirty="0">
                <a:solidFill>
                  <a:schemeClr val="tx2"/>
                </a:solidFill>
              </a:rPr>
              <a:t>  C. </a:t>
            </a:r>
            <a:r>
              <a:rPr lang="zh-CN" altLang="en-US" sz="2800" dirty="0">
                <a:solidFill>
                  <a:schemeClr val="tx2"/>
                </a:solidFill>
              </a:rPr>
              <a:t>对顶角不相等    </a:t>
            </a:r>
            <a:r>
              <a:rPr lang="en-US" altLang="zh-CN" sz="2800" dirty="0">
                <a:solidFill>
                  <a:schemeClr val="tx2"/>
                </a:solidFill>
              </a:rPr>
              <a:t>D.  </a:t>
            </a:r>
            <a:r>
              <a:rPr lang="zh-CN" altLang="en-US" sz="2800" dirty="0">
                <a:solidFill>
                  <a:schemeClr val="tx2"/>
                </a:solidFill>
              </a:rPr>
              <a:t>连结</a:t>
            </a:r>
            <a:r>
              <a:rPr lang="en-US" altLang="zh-CN" sz="2800" dirty="0">
                <a:solidFill>
                  <a:schemeClr val="tx2"/>
                </a:solidFill>
              </a:rPr>
              <a:t>A</a:t>
            </a:r>
            <a:r>
              <a:rPr lang="zh-CN" altLang="en-US" sz="2800" dirty="0">
                <a:solidFill>
                  <a:schemeClr val="tx2"/>
                </a:solidFill>
              </a:rPr>
              <a:t>、</a:t>
            </a:r>
            <a:r>
              <a:rPr lang="en-US" altLang="zh-CN" sz="2800" dirty="0">
                <a:solidFill>
                  <a:schemeClr val="tx2"/>
                </a:solidFill>
              </a:rPr>
              <a:t>B</a:t>
            </a:r>
            <a:r>
              <a:rPr lang="zh-CN" altLang="en-US" sz="2800" dirty="0">
                <a:solidFill>
                  <a:schemeClr val="tx2"/>
                </a:solidFill>
              </a:rPr>
              <a:t>两点</a:t>
            </a:r>
            <a:endParaRPr lang="zh-CN" altLang="en-US" sz="2800" b="1" dirty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800" b="1">
                <a:solidFill>
                  <a:schemeClr val="tx2"/>
                </a:solidFill>
              </a:rPr>
              <a:t>2.</a:t>
            </a:r>
            <a:r>
              <a:rPr lang="zh-CN" altLang="en-US" sz="2800" dirty="0">
                <a:solidFill>
                  <a:schemeClr val="tx2"/>
                </a:solidFill>
              </a:rPr>
              <a:t>下列说法： 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800" dirty="0">
                <a:solidFill>
                  <a:schemeClr val="tx2"/>
                </a:solidFill>
              </a:rPr>
              <a:t>①</a:t>
            </a:r>
            <a:r>
              <a:rPr lang="zh-CN" altLang="en-US" sz="2800" dirty="0">
                <a:solidFill>
                  <a:schemeClr val="tx2"/>
                </a:solidFill>
              </a:rPr>
              <a:t>在同一平面内不相交的两条线段必平行；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800" dirty="0">
                <a:solidFill>
                  <a:schemeClr val="tx2"/>
                </a:solidFill>
              </a:rPr>
              <a:t>②</a:t>
            </a:r>
            <a:r>
              <a:rPr lang="zh-CN" altLang="en-US" sz="2800" dirty="0">
                <a:solidFill>
                  <a:schemeClr val="tx2"/>
                </a:solidFill>
              </a:rPr>
              <a:t>在同一平面内不相交的两条直线必平行；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800" dirty="0">
                <a:solidFill>
                  <a:schemeClr val="tx2"/>
                </a:solidFill>
              </a:rPr>
              <a:t>③</a:t>
            </a:r>
            <a:r>
              <a:rPr lang="zh-CN" altLang="en-US" sz="2800" dirty="0">
                <a:solidFill>
                  <a:schemeClr val="tx2"/>
                </a:solidFill>
              </a:rPr>
              <a:t>在同一平面内垂直于同一条直线的两条直线互相垂直；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800" dirty="0">
                <a:solidFill>
                  <a:schemeClr val="tx2"/>
                </a:solidFill>
              </a:rPr>
              <a:t>④</a:t>
            </a:r>
            <a:r>
              <a:rPr lang="zh-CN" altLang="en-US" sz="2800" dirty="0">
                <a:solidFill>
                  <a:schemeClr val="tx2"/>
                </a:solidFill>
              </a:rPr>
              <a:t>在同一平面内平行于同一条直线的两条直线互相平行。      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chemeClr val="tx2"/>
                </a:solidFill>
              </a:rPr>
              <a:t>    假命题有（        ）</a:t>
            </a:r>
            <a:endParaRPr lang="zh-CN" altLang="en-US" sz="2800" dirty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chemeClr val="tx2"/>
                </a:solidFill>
              </a:rPr>
              <a:t>   </a:t>
            </a:r>
            <a:r>
              <a:rPr lang="en-US" altLang="zh-CN" sz="2800" dirty="0">
                <a:solidFill>
                  <a:schemeClr val="tx2"/>
                </a:solidFill>
              </a:rPr>
              <a:t>A</a:t>
            </a:r>
            <a:r>
              <a:rPr lang="zh-CN" altLang="en-US" sz="2800" dirty="0">
                <a:solidFill>
                  <a:schemeClr val="tx2"/>
                </a:solidFill>
              </a:rPr>
              <a:t>．</a:t>
            </a:r>
            <a:r>
              <a:rPr lang="en-US" altLang="zh-CN" sz="2800" dirty="0">
                <a:solidFill>
                  <a:schemeClr val="tx2"/>
                </a:solidFill>
              </a:rPr>
              <a:t>1</a:t>
            </a:r>
            <a:r>
              <a:rPr lang="zh-CN" altLang="en-US" sz="2800" dirty="0">
                <a:solidFill>
                  <a:schemeClr val="tx2"/>
                </a:solidFill>
              </a:rPr>
              <a:t>个       </a:t>
            </a:r>
            <a:r>
              <a:rPr lang="en-US" altLang="zh-CN" sz="2800" dirty="0">
                <a:solidFill>
                  <a:schemeClr val="tx2"/>
                </a:solidFill>
              </a:rPr>
              <a:t>B</a:t>
            </a:r>
            <a:r>
              <a:rPr lang="zh-CN" altLang="en-US" sz="2800" dirty="0">
                <a:solidFill>
                  <a:schemeClr val="tx2"/>
                </a:solidFill>
              </a:rPr>
              <a:t>．</a:t>
            </a:r>
            <a:r>
              <a:rPr lang="en-US" altLang="zh-CN" sz="2800" dirty="0">
                <a:solidFill>
                  <a:schemeClr val="tx2"/>
                </a:solidFill>
              </a:rPr>
              <a:t>2</a:t>
            </a:r>
            <a:r>
              <a:rPr lang="zh-CN" altLang="en-US" sz="2800" dirty="0">
                <a:solidFill>
                  <a:schemeClr val="tx2"/>
                </a:solidFill>
              </a:rPr>
              <a:t>个      </a:t>
            </a:r>
            <a:r>
              <a:rPr lang="en-US" altLang="zh-CN" sz="2800" dirty="0">
                <a:solidFill>
                  <a:schemeClr val="tx2"/>
                </a:solidFill>
              </a:rPr>
              <a:t>C</a:t>
            </a:r>
            <a:r>
              <a:rPr lang="zh-CN" altLang="en-US" sz="2800" dirty="0">
                <a:solidFill>
                  <a:schemeClr val="tx2"/>
                </a:solidFill>
              </a:rPr>
              <a:t>．</a:t>
            </a:r>
            <a:r>
              <a:rPr lang="en-US" altLang="zh-CN" sz="2800" dirty="0">
                <a:solidFill>
                  <a:schemeClr val="tx2"/>
                </a:solidFill>
              </a:rPr>
              <a:t>3</a:t>
            </a:r>
            <a:r>
              <a:rPr lang="zh-CN" altLang="en-US" sz="2800" dirty="0">
                <a:solidFill>
                  <a:schemeClr val="tx2"/>
                </a:solidFill>
              </a:rPr>
              <a:t>个    </a:t>
            </a:r>
            <a:r>
              <a:rPr lang="en-US" altLang="zh-CN" sz="2800" dirty="0">
                <a:solidFill>
                  <a:schemeClr val="tx2"/>
                </a:solidFill>
              </a:rPr>
              <a:t>D</a:t>
            </a:r>
            <a:r>
              <a:rPr lang="zh-CN" altLang="en-US" sz="2800" dirty="0">
                <a:solidFill>
                  <a:schemeClr val="tx2"/>
                </a:solidFill>
              </a:rPr>
              <a:t>．</a:t>
            </a:r>
            <a:r>
              <a:rPr lang="en-US" altLang="zh-CN" sz="2800" dirty="0">
                <a:solidFill>
                  <a:schemeClr val="tx2"/>
                </a:solidFill>
              </a:rPr>
              <a:t>4</a:t>
            </a:r>
            <a:r>
              <a:rPr lang="zh-CN" altLang="en-US" sz="2800" dirty="0">
                <a:solidFill>
                  <a:schemeClr val="tx2"/>
                </a:solidFill>
              </a:rPr>
              <a:t>个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15400" name="文本框 15399"/>
          <p:cNvSpPr txBox="1"/>
          <p:nvPr/>
        </p:nvSpPr>
        <p:spPr>
          <a:xfrm>
            <a:off x="4572000" y="83661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5401" name="文本框 15400"/>
          <p:cNvSpPr txBox="1"/>
          <p:nvPr/>
        </p:nvSpPr>
        <p:spPr>
          <a:xfrm>
            <a:off x="2627313" y="4868863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15402" name="图片 15401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403" name="矩形 15402"/>
          <p:cNvSpPr/>
          <p:nvPr/>
        </p:nvSpPr>
        <p:spPr>
          <a:xfrm>
            <a:off x="1187450" y="188913"/>
            <a:ext cx="2232025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B2B2B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effectLst>
                  <a:outerShdw dist="35921" dir="2699999" sy="50000" rotWithShape="0">
                    <a:srgbClr val="875B0D">
                      <a:alpha val="7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试一试：</a:t>
            </a:r>
            <a:endParaRPr lang="zh-CN" altLang="en-US" sz="3600">
              <a:ln w="12700" cap="flat" cmpd="sng">
                <a:solidFill>
                  <a:srgbClr val="B2B2B2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FF"/>
              </a:solidFill>
              <a:effectLst>
                <a:outerShdw dist="35921" dir="2699999" sy="50000" rotWithShape="0">
                  <a:srgbClr val="875B0D">
                    <a:alpha val="7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00" grpId="0"/>
      <p:bldP spid="1540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标题 16385"/>
          <p:cNvSpPr>
            <a:spLocks noGrp="1" noRot="1"/>
          </p:cNvSpPr>
          <p:nvPr>
            <p:ph type="title"/>
          </p:nvPr>
        </p:nvSpPr>
        <p:spPr>
          <a:xfrm>
            <a:off x="468313" y="1268413"/>
            <a:ext cx="8362950" cy="3659187"/>
          </a:xfrm>
          <a:ln/>
        </p:spPr>
        <p:txBody>
          <a:bodyPr anchor="ctr"/>
          <a:p>
            <a:pPr algn="l"/>
            <a:r>
              <a:rPr lang="zh-CN" altLang="en-US" sz="3200" dirty="0"/>
              <a:t>如图（</a:t>
            </a:r>
            <a:r>
              <a:rPr lang="en-US" altLang="zh-CN" sz="3200" dirty="0"/>
              <a:t>1</a:t>
            </a:r>
            <a:r>
              <a:rPr lang="zh-CN" altLang="en-US" sz="3200" dirty="0"/>
              <a:t>）</a:t>
            </a:r>
            <a:r>
              <a:rPr lang="en-US" altLang="zh-CN" sz="3200" dirty="0"/>
              <a:t>DE∥BC,∠1=∠3,CD⊥AB,</a:t>
            </a:r>
            <a:r>
              <a:rPr lang="zh-CN" altLang="en-US" sz="3200" dirty="0"/>
              <a:t>请证明为什么</a:t>
            </a:r>
            <a:r>
              <a:rPr lang="en-US" altLang="zh-CN" sz="3200" dirty="0"/>
              <a:t>FG⊥AB?</a:t>
            </a:r>
            <a:br>
              <a:rPr lang="en-US" altLang="zh-CN" sz="3200" dirty="0"/>
            </a:br>
            <a:r>
              <a:rPr lang="en-US" altLang="zh-CN" sz="3200" dirty="0"/>
              <a:t>(2)</a:t>
            </a:r>
            <a:r>
              <a:rPr lang="zh-CN" altLang="en-US" sz="3200" dirty="0"/>
              <a:t>若把题设中的“</a:t>
            </a:r>
            <a:r>
              <a:rPr lang="en-US" altLang="zh-CN" sz="3200" dirty="0"/>
              <a:t>DE∥BC”</a:t>
            </a:r>
            <a:r>
              <a:rPr lang="zh-CN" altLang="en-US" sz="3200" dirty="0"/>
              <a:t>与结论中的“</a:t>
            </a:r>
            <a:r>
              <a:rPr lang="en-US" altLang="zh-CN" sz="3200" dirty="0"/>
              <a:t>FG⊥AB”</a:t>
            </a:r>
            <a:r>
              <a:rPr lang="zh-CN" altLang="en-US" sz="3200" dirty="0"/>
              <a:t>对调后，命题还成立吗？</a:t>
            </a:r>
            <a:br>
              <a:rPr lang="zh-CN" altLang="en-US" sz="3200" dirty="0"/>
            </a:br>
            <a:r>
              <a:rPr lang="zh-CN" altLang="en-US" sz="3200" dirty="0"/>
              <a:t>（</a:t>
            </a:r>
            <a:r>
              <a:rPr lang="en-US" altLang="zh-CN" sz="3200" dirty="0"/>
              <a:t>3</a:t>
            </a:r>
            <a:r>
              <a:rPr lang="zh-CN" altLang="en-US" sz="3200" dirty="0"/>
              <a:t>）若把题设中的“</a:t>
            </a:r>
            <a:r>
              <a:rPr lang="en-US" altLang="zh-CN" sz="3200" dirty="0"/>
              <a:t>∠1=∠3”</a:t>
            </a:r>
            <a:r>
              <a:rPr lang="zh-CN" altLang="en-US" sz="3200" dirty="0"/>
              <a:t>与结论中的“</a:t>
            </a:r>
            <a:r>
              <a:rPr lang="en-US" altLang="zh-CN" sz="3200" dirty="0"/>
              <a:t>FG⊥AB”</a:t>
            </a:r>
            <a:r>
              <a:rPr lang="zh-CN" altLang="en-US" sz="3200" dirty="0"/>
              <a:t>对调后，命题还成立吗？</a:t>
            </a:r>
            <a:br>
              <a:rPr lang="zh-CN" altLang="en-US" sz="4000" dirty="0"/>
            </a:br>
            <a:endParaRPr lang="zh-CN" altLang="en-US" sz="4000" dirty="0"/>
          </a:p>
        </p:txBody>
      </p:sp>
      <p:grpSp>
        <p:nvGrpSpPr>
          <p:cNvPr id="16388" name="组合 16387"/>
          <p:cNvGrpSpPr/>
          <p:nvPr/>
        </p:nvGrpSpPr>
        <p:grpSpPr>
          <a:xfrm>
            <a:off x="5580063" y="3860800"/>
            <a:ext cx="3097212" cy="2513013"/>
            <a:chOff x="2807" y="2492"/>
            <a:chExt cx="1905" cy="1447"/>
          </a:xfrm>
        </p:grpSpPr>
        <p:sp>
          <p:nvSpPr>
            <p:cNvPr id="16389" name="直接连接符 16388"/>
            <p:cNvSpPr/>
            <p:nvPr/>
          </p:nvSpPr>
          <p:spPr>
            <a:xfrm flipH="1">
              <a:off x="2969" y="2643"/>
              <a:ext cx="1054" cy="982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0" name="直接连接符 16389"/>
            <p:cNvSpPr/>
            <p:nvPr/>
          </p:nvSpPr>
          <p:spPr>
            <a:xfrm>
              <a:off x="2969" y="3625"/>
              <a:ext cx="1459" cy="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1" name="直接连接符 16390"/>
            <p:cNvSpPr/>
            <p:nvPr/>
          </p:nvSpPr>
          <p:spPr>
            <a:xfrm flipH="1" flipV="1">
              <a:off x="4023" y="2643"/>
              <a:ext cx="405" cy="982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2" name="直接连接符 16391"/>
            <p:cNvSpPr/>
            <p:nvPr/>
          </p:nvSpPr>
          <p:spPr>
            <a:xfrm flipH="1" flipV="1">
              <a:off x="3780" y="2888"/>
              <a:ext cx="648" cy="737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3" name="任意多边形 16392"/>
            <p:cNvSpPr/>
            <p:nvPr/>
          </p:nvSpPr>
          <p:spPr>
            <a:xfrm>
              <a:off x="3768" y="2871"/>
              <a:ext cx="364" cy="16"/>
            </a:xfrm>
            <a:custGeom>
              <a:avLst/>
              <a:gdLst/>
              <a:ahLst/>
              <a:cxnLst/>
              <a:pathLst>
                <a:path w="810" h="30">
                  <a:moveTo>
                    <a:pt x="0" y="0"/>
                  </a:moveTo>
                  <a:lnTo>
                    <a:pt x="810" y="30"/>
                  </a:lnTo>
                </a:path>
              </a:pathLst>
            </a:cu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94" name="任意多边形 16393"/>
            <p:cNvSpPr/>
            <p:nvPr/>
          </p:nvSpPr>
          <p:spPr>
            <a:xfrm>
              <a:off x="3470" y="3158"/>
              <a:ext cx="303" cy="471"/>
            </a:xfrm>
            <a:custGeom>
              <a:avLst/>
              <a:gdLst/>
              <a:ahLst/>
              <a:cxnLst/>
              <a:pathLst>
                <a:path w="672" h="897">
                  <a:moveTo>
                    <a:pt x="0" y="0"/>
                  </a:moveTo>
                  <a:lnTo>
                    <a:pt x="672" y="897"/>
                  </a:lnTo>
                </a:path>
              </a:pathLst>
            </a:cu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95" name="文本框 16394"/>
            <p:cNvSpPr txBox="1"/>
            <p:nvPr/>
          </p:nvSpPr>
          <p:spPr>
            <a:xfrm>
              <a:off x="3969" y="2492"/>
              <a:ext cx="324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solidFill>
                    <a:srgbClr val="006600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000" b="1">
                <a:solidFill>
                  <a:srgbClr val="0066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6396" name="文本框 16395"/>
            <p:cNvSpPr txBox="1"/>
            <p:nvPr/>
          </p:nvSpPr>
          <p:spPr>
            <a:xfrm>
              <a:off x="2807" y="3461"/>
              <a:ext cx="324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solidFill>
                    <a:srgbClr val="0066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000" b="1">
                <a:solidFill>
                  <a:srgbClr val="0066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6397" name="文本框 16396"/>
            <p:cNvSpPr txBox="1"/>
            <p:nvPr/>
          </p:nvSpPr>
          <p:spPr>
            <a:xfrm>
              <a:off x="4388" y="3480"/>
              <a:ext cx="324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solidFill>
                    <a:srgbClr val="006600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000" b="1">
                <a:solidFill>
                  <a:srgbClr val="0066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6398" name="文本框 16397"/>
            <p:cNvSpPr txBox="1"/>
            <p:nvPr/>
          </p:nvSpPr>
          <p:spPr>
            <a:xfrm>
              <a:off x="3515" y="2704"/>
              <a:ext cx="325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solidFill>
                    <a:srgbClr val="006600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000" b="1">
                <a:solidFill>
                  <a:srgbClr val="0066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6399" name="文本框 16398"/>
            <p:cNvSpPr txBox="1"/>
            <p:nvPr/>
          </p:nvSpPr>
          <p:spPr>
            <a:xfrm>
              <a:off x="4150" y="2795"/>
              <a:ext cx="324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solidFill>
                    <a:srgbClr val="006600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2000" b="1">
                <a:solidFill>
                  <a:srgbClr val="0066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6400" name="文本框 16399"/>
            <p:cNvSpPr txBox="1"/>
            <p:nvPr/>
          </p:nvSpPr>
          <p:spPr>
            <a:xfrm>
              <a:off x="3651" y="3612"/>
              <a:ext cx="324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solidFill>
                    <a:srgbClr val="006600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000" b="1">
                <a:solidFill>
                  <a:srgbClr val="0066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6401" name="文本框 16400"/>
            <p:cNvSpPr txBox="1"/>
            <p:nvPr/>
          </p:nvSpPr>
          <p:spPr>
            <a:xfrm>
              <a:off x="3146" y="3031"/>
              <a:ext cx="324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solidFill>
                    <a:srgbClr val="006600"/>
                  </a:solidFill>
                  <a:latin typeface="Times New Roman" panose="02020603050405020304" pitchFamily="18" charset="0"/>
                </a:rPr>
                <a:t>F</a:t>
              </a:r>
              <a:endParaRPr lang="en-US" altLang="zh-CN" sz="2000" b="1">
                <a:solidFill>
                  <a:srgbClr val="0066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6402" name="文本框 16401"/>
            <p:cNvSpPr txBox="1"/>
            <p:nvPr/>
          </p:nvSpPr>
          <p:spPr>
            <a:xfrm>
              <a:off x="3515" y="3385"/>
              <a:ext cx="324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solidFill>
                    <a:srgbClr val="006600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2000" b="1">
                <a:solidFill>
                  <a:srgbClr val="0066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6403" name="文本框 16402"/>
            <p:cNvSpPr txBox="1"/>
            <p:nvPr/>
          </p:nvSpPr>
          <p:spPr>
            <a:xfrm>
              <a:off x="3833" y="2840"/>
              <a:ext cx="324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solidFill>
                    <a:srgbClr val="006600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000" b="1">
                <a:solidFill>
                  <a:srgbClr val="0066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6404" name="文本框 16403"/>
            <p:cNvSpPr txBox="1"/>
            <p:nvPr/>
          </p:nvSpPr>
          <p:spPr>
            <a:xfrm>
              <a:off x="4105" y="3385"/>
              <a:ext cx="324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p>
              <a:pPr algn="just">
                <a:lnSpc>
                  <a:spcPct val="105000"/>
                </a:lnSpc>
                <a:buClr>
                  <a:schemeClr val="bg1"/>
                </a:buClr>
              </a:pPr>
              <a:r>
                <a:rPr lang="en-US" altLang="zh-CN" sz="2000">
                  <a:solidFill>
                    <a:srgbClr val="0066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000" b="1">
                <a:solidFill>
                  <a:srgbClr val="006600"/>
                </a:solidFill>
                <a:latin typeface="宋体" panose="02010600030101010101" pitchFamily="2" charset="-122"/>
              </a:endParaRPr>
            </a:p>
          </p:txBody>
        </p:sp>
      </p:grpSp>
      <p:pic>
        <p:nvPicPr>
          <p:cNvPr id="16405" name="图片 16404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71550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06" name="矩形 16405"/>
          <p:cNvSpPr/>
          <p:nvPr/>
        </p:nvSpPr>
        <p:spPr>
          <a:xfrm>
            <a:off x="1547813" y="333375"/>
            <a:ext cx="2736850" cy="935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快乐作业</a:t>
            </a:r>
            <a:endParaRPr lang="zh-CN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7410" name="对象 17409"/>
          <p:cNvGraphicFramePr/>
          <p:nvPr/>
        </p:nvGraphicFramePr>
        <p:xfrm>
          <a:off x="2195513" y="1052513"/>
          <a:ext cx="4464050" cy="186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006850" imgH="2857500" progId="MS_ClipArt_Gallery.2">
                  <p:embed/>
                </p:oleObj>
              </mc:Choice>
              <mc:Fallback>
                <p:oleObj name="" r:id="rId1" imgW="4006850" imgH="2857500" progId="MS_ClipArt_Gallery.2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95513" y="1052513"/>
                        <a:ext cx="4464050" cy="1866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矩形 17410"/>
          <p:cNvSpPr/>
          <p:nvPr/>
        </p:nvSpPr>
        <p:spPr>
          <a:xfrm>
            <a:off x="1403350" y="3357563"/>
            <a:ext cx="6461125" cy="1981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再见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祝同学们学习进步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0</TotalTime>
  <Words>2653</Words>
  <Application>WPS 演示</Application>
  <PresentationFormat>在屏幕上显示</PresentationFormat>
  <Paragraphs>295</Paragraphs>
  <Slides>19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2" baseType="lpstr">
      <vt:lpstr>Arial</vt:lpstr>
      <vt:lpstr>宋体</vt:lpstr>
      <vt:lpstr>Wingdings</vt:lpstr>
      <vt:lpstr>Times New Roman</vt:lpstr>
      <vt:lpstr>隶书</vt:lpstr>
      <vt:lpstr>黑体</vt:lpstr>
      <vt:lpstr>华文中宋</vt:lpstr>
      <vt:lpstr>华文行楷</vt:lpstr>
      <vt:lpstr>微软雅黑</vt:lpstr>
      <vt:lpstr>Arial Unicode MS</vt:lpstr>
      <vt:lpstr>Calibri</vt:lpstr>
      <vt:lpstr>诗情画意</vt:lpstr>
      <vt:lpstr>MS_ClipArt_Gallery.2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lenovo</dc:creator>
  <cp:keywords>www.czsx.com.cn</cp:keywords>
  <dc:description>www.czsx.com.cn</dc:description>
  <dc:subject>www.czsx.com.cn</dc:subject>
  <cp:category>www.czsx.com.cn</cp:category>
  <cp:lastModifiedBy>一二三</cp:lastModifiedBy>
  <cp:revision>36</cp:revision>
  <dcterms:created xsi:type="dcterms:W3CDTF">2014-02-26T01:20:44Z</dcterms:created>
  <dcterms:modified xsi:type="dcterms:W3CDTF">2018-03-12T03:15:30Z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