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815" r:id="rId2"/>
    <p:sldId id="818" r:id="rId3"/>
    <p:sldId id="819" r:id="rId4"/>
    <p:sldId id="820" r:id="rId5"/>
    <p:sldId id="788" r:id="rId6"/>
    <p:sldId id="789" r:id="rId7"/>
    <p:sldId id="790" r:id="rId8"/>
    <p:sldId id="821" r:id="rId9"/>
    <p:sldId id="791" r:id="rId10"/>
    <p:sldId id="792" r:id="rId11"/>
    <p:sldId id="793" r:id="rId12"/>
    <p:sldId id="794" r:id="rId13"/>
    <p:sldId id="795" r:id="rId14"/>
    <p:sldId id="796" r:id="rId15"/>
    <p:sldId id="797" r:id="rId16"/>
    <p:sldId id="798" r:id="rId17"/>
    <p:sldId id="817" r:id="rId18"/>
    <p:sldId id="799" r:id="rId19"/>
    <p:sldId id="824" r:id="rId20"/>
    <p:sldId id="822" r:id="rId21"/>
    <p:sldId id="800" r:id="rId22"/>
    <p:sldId id="801" r:id="rId23"/>
    <p:sldId id="802" r:id="rId24"/>
    <p:sldId id="803" r:id="rId25"/>
    <p:sldId id="804" r:id="rId26"/>
    <p:sldId id="825" r:id="rId27"/>
    <p:sldId id="826" r:id="rId28"/>
    <p:sldId id="805" r:id="rId29"/>
    <p:sldId id="806" r:id="rId30"/>
    <p:sldId id="807" r:id="rId31"/>
    <p:sldId id="808" r:id="rId32"/>
    <p:sldId id="809" r:id="rId33"/>
    <p:sldId id="810" r:id="rId34"/>
    <p:sldId id="811" r:id="rId35"/>
    <p:sldId id="816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CCECFF"/>
    <a:srgbClr val="66CCFF"/>
    <a:srgbClr val="FF0066"/>
    <a:srgbClr val="009900"/>
    <a:srgbClr val="FF99FF"/>
    <a:srgbClr val="FF6600"/>
    <a:srgbClr val="CC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/>
    <p:restoredTop sz="93676"/>
  </p:normalViewPr>
  <p:slideViewPr>
    <p:cSldViewPr showGuides="1">
      <p:cViewPr>
        <p:scale>
          <a:sx n="70" d="100"/>
          <a:sy n="70" d="100"/>
        </p:scale>
        <p:origin x="-474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8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algn="r" eaLnBrk="1" hangingPunct="1"/>
              <a:t>‹#›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04850"/>
            <a:ext cx="20574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198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-9525" y="-7937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4381500" y="-7937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28" name="组合 1"/>
          <p:cNvGrpSpPr/>
          <p:nvPr/>
        </p:nvGrpSpPr>
        <p:grpSpPr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029" name="Picture 10" descr="英语周报标志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6200" y="95250"/>
            <a:ext cx="1828800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6516688" y="76200"/>
            <a:ext cx="2519363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Unit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7 Vocabulary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标题占位符 8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32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2062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4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buFont typeface="Arial" panose="020B0604020202020204" pitchFamily="34" charset="0"/>
              <a:buNone/>
              <a:defRPr sz="1200">
                <a:solidFill>
                  <a:schemeClr val="tx2">
                    <a:shade val="9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2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buFont typeface="Arial" panose="020B0604020202020204" pitchFamily="34" charset="0"/>
              <a:buNone/>
              <a:defRPr sz="1200">
                <a:solidFill>
                  <a:schemeClr val="tx2">
                    <a:shade val="9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>
              <a:defRPr sz="1200">
                <a:solidFill>
                  <a:srgbClr val="045C75"/>
                </a:solidFill>
                <a:latin typeface="Comic Sans MS" panose="030F0702030302020204" pitchFamily="66" charset="0"/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  <a:pPr lvl="0" eaLnBrk="1" hangingPunct="1">
                <a:buChar char="•"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>
          <a:solidFill>
            <a:schemeClr val="tx1"/>
          </a:solidFill>
          <a:latin typeface="+mn-lt"/>
          <a:ea typeface="+mn-ea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>
          <a:solidFill>
            <a:schemeClr val="tx1"/>
          </a:solidFill>
          <a:latin typeface="+mn-lt"/>
          <a:ea typeface="+mn-ea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5pPr>
      <a:lvl6pPr marL="1919605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6pPr>
      <a:lvl7pPr marL="2376805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7pPr>
      <a:lvl8pPr marL="2834005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8pPr>
      <a:lvl9pPr marL="3291205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23240" y="639445"/>
            <a:ext cx="836549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rgbClr val="0000FF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Unit 7 	</a:t>
            </a:r>
            <a:r>
              <a:rPr lang="en-US" altLang="zh-CN" sz="4800" b="1" noProof="0" dirty="0">
                <a:solidFill>
                  <a:srgbClr val="0000FF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School clubs</a:t>
            </a:r>
            <a:endParaRPr kumimoji="0" lang="en-US" altLang="zh-CN" sz="4800" b="1" kern="1200" cap="none" spc="0" normalizeH="0" baseline="0" noProof="0" dirty="0">
              <a:solidFill>
                <a:srgbClr val="0000FF"/>
              </a:solidFill>
              <a:latin typeface="+mj-lt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endParaRPr kumimoji="0" lang="en-US" altLang="zh-CN" sz="4800" b="1" kern="1200" cap="none" spc="0" normalizeH="0" baseline="0" noProof="0" dirty="0">
              <a:solidFill>
                <a:srgbClr val="0000FF"/>
              </a:solidFill>
              <a:latin typeface="+mj-lt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81" name="TextBox 6"/>
          <p:cNvSpPr txBox="1">
            <a:spLocks noChangeArrowheads="1"/>
          </p:cNvSpPr>
          <p:nvPr/>
        </p:nvSpPr>
        <p:spPr bwMode="auto">
          <a:xfrm>
            <a:off x="4511675" y="1742440"/>
            <a:ext cx="3428365" cy="8299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>
                <a:solidFill>
                  <a:srgbClr val="0000FF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Vocabulary</a:t>
            </a:r>
          </a:p>
        </p:txBody>
      </p:sp>
      <p:pic>
        <p:nvPicPr>
          <p:cNvPr id="8" name="图片 7" descr="DSC03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1820" y="2643188"/>
            <a:ext cx="5857875" cy="3905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5181600"/>
          </a:xfrm>
        </p:spPr>
        <p:txBody>
          <a:bodyPr vert="horz" wrap="square" anchor="t"/>
          <a:lstStyle/>
          <a:p>
            <a:pPr>
              <a:spcBef>
                <a:spcPct val="10000"/>
              </a:spcBef>
              <a:buNone/>
            </a:pPr>
            <a:r>
              <a:rPr lang="en-US" altLang="zh-CN" sz="3000" dirty="0"/>
              <a:t>power 		</a:t>
            </a:r>
            <a:r>
              <a:rPr lang="en-US" altLang="zh-CN" sz="3000" i="1" dirty="0"/>
              <a:t>n. </a:t>
            </a:r>
            <a:r>
              <a:rPr lang="zh-CN" altLang="en-US" sz="3000" dirty="0"/>
              <a:t>能；能量</a:t>
            </a:r>
          </a:p>
          <a:p>
            <a:pPr>
              <a:spcBef>
                <a:spcPct val="10000"/>
              </a:spcBef>
              <a:buNone/>
            </a:pPr>
            <a:r>
              <a:rPr lang="en-US" altLang="zh-CN" sz="3000" dirty="0"/>
              <a:t>power </a:t>
            </a:r>
            <a:r>
              <a:rPr lang="zh-CN" altLang="en-US" sz="3000" dirty="0"/>
              <a:t>的基本意思是“</a:t>
            </a:r>
            <a:r>
              <a:rPr lang="zh-CN" altLang="en-US" sz="3000" b="1" dirty="0"/>
              <a:t>能量</a:t>
            </a:r>
            <a:r>
              <a:rPr lang="en-US" altLang="zh-CN" sz="3000" b="1" dirty="0"/>
              <a:t>,</a:t>
            </a:r>
            <a:r>
              <a:rPr lang="zh-CN" altLang="en-US" sz="3000" b="1" dirty="0"/>
              <a:t>力量</a:t>
            </a:r>
            <a:r>
              <a:rPr lang="zh-CN" altLang="en-US" sz="3000" dirty="0"/>
              <a:t>”</a:t>
            </a:r>
            <a:r>
              <a:rPr lang="en-US" altLang="zh-CN" sz="3000" dirty="0"/>
              <a:t>,</a:t>
            </a:r>
            <a:r>
              <a:rPr lang="zh-CN" altLang="en-US" sz="3000" dirty="0"/>
              <a:t>可指</a:t>
            </a:r>
            <a:r>
              <a:rPr lang="zh-CN" altLang="en-US" sz="3000" b="1" dirty="0"/>
              <a:t>人的体</a:t>
            </a:r>
          </a:p>
          <a:p>
            <a:pPr>
              <a:spcBef>
                <a:spcPct val="10000"/>
              </a:spcBef>
              <a:buNone/>
            </a:pPr>
            <a:r>
              <a:rPr lang="zh-CN" altLang="en-US" sz="3000" b="1" dirty="0"/>
              <a:t>力、思维能力</a:t>
            </a:r>
            <a:r>
              <a:rPr lang="en-US" altLang="zh-CN" sz="3000" b="1" dirty="0"/>
              <a:t>,</a:t>
            </a:r>
            <a:r>
              <a:rPr lang="zh-CN" altLang="en-US" sz="3000" b="1" dirty="0"/>
              <a:t>也可指机器的功力、动力或功率</a:t>
            </a:r>
            <a:r>
              <a:rPr lang="en-US" altLang="zh-CN" sz="3000" dirty="0"/>
              <a:t>,</a:t>
            </a:r>
          </a:p>
          <a:p>
            <a:pPr>
              <a:spcBef>
                <a:spcPct val="10000"/>
              </a:spcBef>
              <a:buNone/>
            </a:pPr>
            <a:r>
              <a:rPr lang="zh-CN" altLang="en-US" sz="3000" dirty="0"/>
              <a:t>还可指人或国家甚至是某个机构的</a:t>
            </a:r>
            <a:r>
              <a:rPr lang="zh-CN" altLang="en-US" sz="3000" b="1" dirty="0"/>
              <a:t>权力、势力</a:t>
            </a:r>
          </a:p>
          <a:p>
            <a:pPr>
              <a:spcBef>
                <a:spcPct val="10000"/>
              </a:spcBef>
              <a:buNone/>
            </a:pPr>
            <a:r>
              <a:rPr lang="zh-CN" altLang="en-US" sz="3000" b="1" dirty="0"/>
              <a:t>或影响力</a:t>
            </a:r>
            <a:r>
              <a:rPr lang="zh-CN" altLang="en-US" sz="3000" dirty="0"/>
              <a:t>。这种权力或影响力可由法律、规章</a:t>
            </a:r>
          </a:p>
          <a:p>
            <a:pPr>
              <a:spcBef>
                <a:spcPct val="10000"/>
              </a:spcBef>
              <a:buNone/>
            </a:pPr>
            <a:r>
              <a:rPr lang="zh-CN" altLang="en-US" sz="3000" dirty="0"/>
              <a:t>所赋予</a:t>
            </a:r>
            <a:r>
              <a:rPr lang="en-US" altLang="zh-CN" sz="3000" dirty="0"/>
              <a:t>,</a:t>
            </a:r>
            <a:r>
              <a:rPr lang="zh-CN" altLang="en-US" sz="3000" dirty="0"/>
              <a:t>也可由于本身力量的强大而自然产生</a:t>
            </a:r>
          </a:p>
          <a:p>
            <a:pPr>
              <a:spcBef>
                <a:spcPct val="10000"/>
              </a:spcBef>
              <a:buNone/>
            </a:pPr>
            <a:r>
              <a:rPr lang="zh-CN" altLang="en-US" sz="3000" dirty="0"/>
              <a:t>的。</a:t>
            </a:r>
          </a:p>
          <a:p>
            <a:pPr>
              <a:buNone/>
            </a:pPr>
            <a:endParaRPr lang="en-US" altLang="zh-CN" sz="1600" dirty="0"/>
          </a:p>
          <a:p>
            <a:pPr>
              <a:buNone/>
            </a:pPr>
            <a:r>
              <a:rPr lang="zh-CN" altLang="en-US" sz="3000" dirty="0"/>
              <a:t>火箭发射的时候需要很多能量。</a:t>
            </a:r>
          </a:p>
          <a:p>
            <a:pPr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When the </a:t>
            </a:r>
            <a:r>
              <a:rPr lang="en-US" altLang="zh-CN" sz="3000" dirty="0" smtClean="0">
                <a:solidFill>
                  <a:srgbClr val="FF3300"/>
                </a:solidFill>
              </a:rPr>
              <a:t>rocket </a:t>
            </a:r>
            <a:r>
              <a:rPr lang="en-US" altLang="zh-CN" sz="3000" dirty="0">
                <a:solidFill>
                  <a:srgbClr val="FF3300"/>
                </a:solidFill>
              </a:rPr>
              <a:t>sets off, it needs lots of</a:t>
            </a:r>
            <a:r>
              <a:rPr lang="en-US" altLang="zh-CN" sz="3000" b="1" dirty="0">
                <a:solidFill>
                  <a:srgbClr val="FF3300"/>
                </a:solidFill>
              </a:rPr>
              <a:t> </a:t>
            </a:r>
            <a:r>
              <a:rPr lang="zh-CN" altLang="en-US" sz="3000" dirty="0">
                <a:solidFill>
                  <a:srgbClr val="FF3300"/>
                </a:solidFill>
              </a:rPr>
              <a:t>p</a:t>
            </a:r>
            <a:r>
              <a:rPr lang="en-US" altLang="zh-CN" sz="3000" dirty="0" err="1">
                <a:solidFill>
                  <a:srgbClr val="FF3300"/>
                </a:solidFill>
              </a:rPr>
              <a:t>ower</a:t>
            </a:r>
            <a:r>
              <a:rPr lang="en-US" altLang="zh-CN" sz="3000" dirty="0">
                <a:solidFill>
                  <a:srgbClr val="FF33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609228"/>
          </a:xfrm>
        </p:spPr>
        <p:txBody>
          <a:bodyPr vert="horz" wrap="square" anchor="t"/>
          <a:lstStyle/>
          <a:p>
            <a:pPr>
              <a:lnSpc>
                <a:spcPct val="115000"/>
              </a:lnSpc>
              <a:buNone/>
            </a:pPr>
            <a:r>
              <a:rPr lang="en-US" altLang="zh-CN" sz="3000" dirty="0"/>
              <a:t>attend  		</a:t>
            </a:r>
            <a:r>
              <a:rPr lang="en-US" altLang="zh-CN" sz="3000" i="1" dirty="0"/>
              <a:t>v. </a:t>
            </a:r>
            <a:r>
              <a:rPr lang="zh-CN" altLang="en-US" sz="3000" dirty="0"/>
              <a:t>参加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 err="1"/>
              <a:t>attend主要用于表示“参加</a:t>
            </a:r>
            <a:r>
              <a:rPr lang="en-US" altLang="zh-CN" sz="3000" dirty="0"/>
              <a:t>(</a:t>
            </a:r>
            <a:r>
              <a:rPr lang="en-US" altLang="zh-CN" sz="3000" dirty="0" err="1"/>
              <a:t>会议、集会、典礼</a:t>
            </a:r>
            <a:r>
              <a:rPr lang="en-US" altLang="zh-CN" sz="3000" dirty="0"/>
              <a:t>、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 err="1"/>
              <a:t>婚礼、追悼会等</a:t>
            </a:r>
            <a:r>
              <a:rPr lang="en-US" altLang="zh-CN" sz="3000" dirty="0"/>
              <a:t>)”,</a:t>
            </a:r>
            <a:r>
              <a:rPr lang="en-US" altLang="zh-CN" sz="3000" dirty="0" err="1"/>
              <a:t>有时也指上学、听课、听报告</a:t>
            </a:r>
            <a:endParaRPr lang="en-US" altLang="zh-CN" sz="3000" dirty="0"/>
          </a:p>
          <a:p>
            <a:pPr>
              <a:lnSpc>
                <a:spcPct val="115000"/>
              </a:lnSpc>
              <a:buNone/>
            </a:pPr>
            <a:r>
              <a:rPr lang="en-US" altLang="zh-CN" sz="3000" dirty="0"/>
              <a:t>等。</a:t>
            </a:r>
            <a:r>
              <a:rPr lang="en-US" altLang="zh-CN" sz="3000" dirty="0" err="1"/>
              <a:t>它强调的是动作,即听或看,为正式书面用语</a:t>
            </a:r>
            <a:r>
              <a:rPr lang="en-US" altLang="zh-CN" sz="3000" dirty="0"/>
              <a:t>。</a:t>
            </a:r>
          </a:p>
          <a:p>
            <a:pPr>
              <a:lnSpc>
                <a:spcPct val="115000"/>
              </a:lnSpc>
              <a:buNone/>
            </a:pPr>
            <a:endParaRPr lang="en-US" altLang="zh-CN" sz="3000" dirty="0"/>
          </a:p>
          <a:p>
            <a:pPr>
              <a:lnSpc>
                <a:spcPct val="115000"/>
              </a:lnSpc>
              <a:buNone/>
            </a:pPr>
            <a:r>
              <a:rPr lang="zh-CN" altLang="en-US" sz="3000" dirty="0"/>
              <a:t>你能参加今天下午的会议吗？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Can you attend the meeting this afternoon?</a:t>
            </a:r>
            <a:r>
              <a:rPr lang="en-US" altLang="zh-CN" sz="3000" dirty="0"/>
              <a:t> </a:t>
            </a:r>
            <a:endParaRPr lang="en-US" altLang="zh-CN" sz="3000" dirty="0" smtClean="0"/>
          </a:p>
          <a:p>
            <a:pPr>
              <a:lnSpc>
                <a:spcPct val="115000"/>
              </a:lnSpc>
              <a:buNone/>
            </a:pPr>
            <a:r>
              <a:rPr lang="zh-CN" altLang="en-US" sz="3000" dirty="0" smtClean="0"/>
              <a:t>上学</a:t>
            </a:r>
            <a:endParaRPr lang="en-US" altLang="zh-CN" sz="3000" dirty="0" smtClean="0"/>
          </a:p>
          <a:p>
            <a:pPr>
              <a:lnSpc>
                <a:spcPct val="115000"/>
              </a:lnSpc>
              <a:buNone/>
            </a:pPr>
            <a:r>
              <a:rPr lang="en-US" altLang="zh-CN" sz="3000" dirty="0" smtClean="0"/>
              <a:t>attend school</a:t>
            </a:r>
            <a:endParaRPr lang="en-US" altLang="zh-CN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xfrm>
            <a:off x="533400" y="1066800"/>
            <a:ext cx="8077200" cy="4854919"/>
          </a:xfrm>
        </p:spPr>
        <p:txBody>
          <a:bodyPr vert="horz" wrap="square" anchor="t"/>
          <a:lstStyle/>
          <a:p>
            <a:pPr>
              <a:lnSpc>
                <a:spcPct val="105000"/>
              </a:lnSpc>
              <a:buNone/>
            </a:pPr>
            <a:r>
              <a:rPr lang="en-US" altLang="zh-CN" sz="3000" dirty="0"/>
              <a:t>teach 		      </a:t>
            </a:r>
            <a:r>
              <a:rPr lang="en-US" altLang="zh-CN" sz="3000" i="1" dirty="0"/>
              <a:t>v. </a:t>
            </a:r>
            <a:r>
              <a:rPr lang="zh-CN" altLang="en-US" sz="3000" dirty="0"/>
              <a:t>教；讲授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3000" dirty="0"/>
              <a:t>teach oneself        </a:t>
            </a:r>
            <a:r>
              <a:rPr lang="zh-CN" altLang="en-US" sz="3000" dirty="0"/>
              <a:t>自学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3000" dirty="0"/>
              <a:t>teach </a:t>
            </a:r>
            <a:r>
              <a:rPr lang="en-US" altLang="zh-CN" sz="3000" dirty="0" err="1"/>
              <a:t>sb</a:t>
            </a:r>
            <a:r>
              <a:rPr lang="en-US" altLang="zh-CN" sz="3000" dirty="0"/>
              <a:t> how to do </a:t>
            </a:r>
            <a:r>
              <a:rPr lang="en-US" altLang="zh-CN" sz="3000" dirty="0" err="1"/>
              <a:t>sth</a:t>
            </a:r>
            <a:r>
              <a:rPr lang="zh-CN" altLang="en-US" sz="3000" dirty="0"/>
              <a:t>教某人如何做某事</a:t>
            </a:r>
            <a:endParaRPr lang="en-US" altLang="zh-CN" sz="3000" dirty="0"/>
          </a:p>
          <a:p>
            <a:pPr>
              <a:lnSpc>
                <a:spcPct val="105000"/>
              </a:lnSpc>
              <a:buNone/>
            </a:pPr>
            <a:endParaRPr lang="zh-CN" altLang="en-US" sz="1400" dirty="0"/>
          </a:p>
          <a:p>
            <a:pPr>
              <a:lnSpc>
                <a:spcPct val="105000"/>
              </a:lnSpc>
              <a:buNone/>
            </a:pPr>
            <a:r>
              <a:rPr lang="zh-CN" altLang="en-US" sz="3000" dirty="0"/>
              <a:t>这个女孩儿非常聪明，她自学法语。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The girl is very </a:t>
            </a:r>
            <a:r>
              <a:rPr lang="en-US" altLang="zh-CN" sz="3000" dirty="0" smtClean="0">
                <a:solidFill>
                  <a:srgbClr val="FF3300"/>
                </a:solidFill>
              </a:rPr>
              <a:t>clever</a:t>
            </a:r>
            <a:r>
              <a:rPr lang="zh-CN" altLang="en-US" sz="3000" dirty="0" smtClean="0">
                <a:solidFill>
                  <a:srgbClr val="FF3300"/>
                </a:solidFill>
              </a:rPr>
              <a:t>，</a:t>
            </a:r>
            <a:r>
              <a:rPr lang="en-US" altLang="zh-CN" sz="3000" dirty="0" smtClean="0">
                <a:solidFill>
                  <a:srgbClr val="FF3300"/>
                </a:solidFill>
              </a:rPr>
              <a:t>and </a:t>
            </a:r>
            <a:r>
              <a:rPr lang="en-US" altLang="zh-CN" sz="3000" dirty="0">
                <a:solidFill>
                  <a:srgbClr val="FF3300"/>
                </a:solidFill>
              </a:rPr>
              <a:t>she teaches herself 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French.</a:t>
            </a:r>
          </a:p>
          <a:p>
            <a:pPr>
              <a:lnSpc>
                <a:spcPct val="105000"/>
              </a:lnSpc>
              <a:buNone/>
            </a:pPr>
            <a:r>
              <a:rPr lang="zh-CN" altLang="en-US" sz="3000" dirty="0"/>
              <a:t>爸爸教我如何游泳。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My father teaches me how to swim.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153400" cy="3389389"/>
          </a:xfrm>
        </p:spPr>
        <p:txBody>
          <a:bodyPr vert="horz"/>
          <a:lstStyle/>
          <a:p>
            <a:pPr>
              <a:lnSpc>
                <a:spcPct val="120000"/>
              </a:lnSpc>
              <a:buNone/>
            </a:pPr>
            <a:r>
              <a:rPr lang="en-US" altLang="zh-CN" sz="3200" dirty="0"/>
              <a:t>launch 		</a:t>
            </a:r>
            <a:r>
              <a:rPr lang="en-US" altLang="zh-CN" sz="3200" i="1" dirty="0"/>
              <a:t>v. </a:t>
            </a:r>
            <a:r>
              <a:rPr lang="zh-CN" altLang="en-US" sz="3200" dirty="0"/>
              <a:t>发射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latin typeface="宋体" panose="02010600030101010101" pitchFamily="2" charset="-122"/>
              </a:rPr>
              <a:t>1970</a:t>
            </a:r>
            <a:r>
              <a:rPr lang="zh-CN" altLang="en-US" sz="3200" dirty="0">
                <a:latin typeface="宋体" panose="02010600030101010101" pitchFamily="2" charset="-122"/>
              </a:rPr>
              <a:t>年</a:t>
            </a:r>
            <a:r>
              <a:rPr lang="zh-CN" altLang="en-US" sz="3200" dirty="0"/>
              <a:t>，中国成功地发射了一颗人造卫星。</a:t>
            </a:r>
            <a:r>
              <a:rPr lang="en-US" altLang="zh-CN" sz="3200" dirty="0"/>
              <a:t>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solidFill>
                  <a:srgbClr val="FF3300"/>
                </a:solidFill>
              </a:rPr>
              <a:t>In 1970,China successfully </a:t>
            </a:r>
            <a:r>
              <a:rPr lang="en-US" altLang="zh-CN" sz="3200" dirty="0" smtClean="0">
                <a:solidFill>
                  <a:srgbClr val="FF3300"/>
                </a:solidFill>
              </a:rPr>
              <a:t>launched </a:t>
            </a:r>
            <a:r>
              <a:rPr lang="en-US" altLang="zh-CN" sz="3200" dirty="0">
                <a:solidFill>
                  <a:srgbClr val="FF3300"/>
                </a:solidFill>
              </a:rPr>
              <a:t>a 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solidFill>
                  <a:srgbClr val="FF3300"/>
                </a:solidFill>
              </a:rPr>
              <a:t>man-made satellite.</a:t>
            </a:r>
          </a:p>
          <a:p>
            <a:pPr>
              <a:lnSpc>
                <a:spcPct val="120000"/>
              </a:lnSpc>
              <a:buNone/>
            </a:pPr>
            <a:endParaRPr lang="zh-CN" altLang="en-US" sz="3200" dirty="0"/>
          </a:p>
        </p:txBody>
      </p:sp>
      <p:pic>
        <p:nvPicPr>
          <p:cNvPr id="17411" name="Picture 4" descr="cms_841cc1fe3f66456ba203ef20ed8c8af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3270250"/>
            <a:ext cx="3048000" cy="358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457200" y="914400"/>
            <a:ext cx="8001000" cy="4525963"/>
          </a:xfrm>
        </p:spPr>
        <p:txBody>
          <a:bodyPr vert="horz" wrap="square" anchor="t"/>
          <a:lstStyle/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000"/>
              <a:t>disappear 	        </a:t>
            </a:r>
            <a:r>
              <a:rPr lang="en-US" altLang="zh-CN" sz="3000" i="1"/>
              <a:t>v. </a:t>
            </a:r>
            <a:r>
              <a:rPr lang="zh-CN" altLang="en-US" sz="3000" dirty="0"/>
              <a:t>消失；消散</a:t>
            </a: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3000" dirty="0"/>
              <a:t>太阳消失在云层后面。</a:t>
            </a:r>
            <a:endParaRPr lang="en-US" altLang="zh-CN" sz="3000"/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endParaRPr lang="zh-CN" altLang="en-US" sz="1400" dirty="0"/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000">
                <a:solidFill>
                  <a:srgbClr val="FF3300"/>
                </a:solidFill>
              </a:rPr>
              <a:t>The Sun disappeared behind clouds.</a:t>
            </a: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3000" dirty="0"/>
              <a:t>天变暖时，雪将很快融化。</a:t>
            </a: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000">
                <a:solidFill>
                  <a:srgbClr val="FF3300"/>
                </a:solidFill>
              </a:rPr>
              <a:t>The snow will soon disappear when the </a:t>
            </a: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000">
                <a:solidFill>
                  <a:srgbClr val="FF3300"/>
                </a:solidFill>
              </a:rPr>
              <a:t>weather gets warm.</a:t>
            </a:r>
          </a:p>
        </p:txBody>
      </p:sp>
      <p:pic>
        <p:nvPicPr>
          <p:cNvPr id="18435" name="Picture 4" descr="图片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45038" y="4267200"/>
            <a:ext cx="4398962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35563"/>
          </a:xfrm>
        </p:spPr>
        <p:txBody>
          <a:bodyPr vert="horz" wrap="square" anchor="t"/>
          <a:lstStyle/>
          <a:p>
            <a:pPr>
              <a:lnSpc>
                <a:spcPct val="105000"/>
              </a:lnSpc>
              <a:buNone/>
            </a:pPr>
            <a:r>
              <a:rPr lang="en-US" altLang="zh-CN" sz="2800"/>
              <a:t>surprised             </a:t>
            </a:r>
            <a:r>
              <a:rPr lang="en-US" altLang="zh-CN" sz="2800" i="1"/>
              <a:t>adj. </a:t>
            </a:r>
            <a:r>
              <a:rPr lang="zh-CN" altLang="en-US" sz="2800" dirty="0"/>
              <a:t>吃惊的；感到惊讶的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2800"/>
              <a:t>pleasantly surprised   </a:t>
            </a:r>
            <a:r>
              <a:rPr lang="zh-CN" altLang="en-US" sz="2800" dirty="0"/>
              <a:t>惊喜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2800"/>
              <a:t>be surprised at   </a:t>
            </a:r>
            <a:r>
              <a:rPr lang="zh-CN" altLang="en-US" sz="2800" dirty="0"/>
              <a:t>对</a:t>
            </a:r>
            <a:r>
              <a:rPr lang="en-US" altLang="zh-CN" sz="2800"/>
              <a:t>…</a:t>
            </a:r>
            <a:r>
              <a:rPr lang="zh-CN" altLang="en-US" sz="2800" dirty="0"/>
              <a:t>感到惊奇；使</a:t>
            </a:r>
            <a:r>
              <a:rPr lang="en-US" altLang="zh-CN" sz="2800"/>
              <a:t>…</a:t>
            </a:r>
            <a:r>
              <a:rPr lang="zh-CN" altLang="en-US" sz="2800" dirty="0"/>
              <a:t>感到意外； </a:t>
            </a:r>
            <a:endParaRPr lang="en-US" altLang="zh-CN" sz="2800"/>
          </a:p>
          <a:p>
            <a:pPr>
              <a:lnSpc>
                <a:spcPct val="105000"/>
              </a:lnSpc>
              <a:buNone/>
            </a:pPr>
            <a:r>
              <a:rPr lang="en-US" altLang="zh-CN" sz="2800"/>
              <a:t>                            </a:t>
            </a:r>
            <a:r>
              <a:rPr lang="zh-CN" altLang="en-US" sz="2800" dirty="0"/>
              <a:t>对</a:t>
            </a:r>
            <a:r>
              <a:rPr lang="en-US" altLang="zh-CN" sz="2800"/>
              <a:t>……</a:t>
            </a:r>
            <a:r>
              <a:rPr lang="zh-CN" altLang="en-US" sz="2800" dirty="0"/>
              <a:t>很吃惊</a:t>
            </a:r>
            <a:endParaRPr lang="en-US" altLang="zh-CN" sz="2800"/>
          </a:p>
          <a:p>
            <a:pPr>
              <a:lnSpc>
                <a:spcPct val="105000"/>
              </a:lnSpc>
              <a:buNone/>
            </a:pPr>
            <a:endParaRPr lang="zh-CN" altLang="en-US" sz="2800" dirty="0"/>
          </a:p>
          <a:p>
            <a:pPr>
              <a:lnSpc>
                <a:spcPct val="105000"/>
              </a:lnSpc>
              <a:buNone/>
            </a:pPr>
            <a:r>
              <a:rPr lang="zh-CN" altLang="en-US" sz="2800" dirty="0"/>
              <a:t>这位女士对于在她的宠物狗身上发生的事情 </a:t>
            </a:r>
            <a:endParaRPr lang="en-US" altLang="zh-CN" sz="2800"/>
          </a:p>
          <a:p>
            <a:pPr>
              <a:lnSpc>
                <a:spcPct val="105000"/>
              </a:lnSpc>
              <a:buNone/>
            </a:pPr>
            <a:r>
              <a:rPr lang="zh-CN" altLang="en-US" sz="2800" dirty="0"/>
              <a:t>感到很惊讶。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2800">
                <a:solidFill>
                  <a:srgbClr val="FF3300"/>
                </a:solidFill>
              </a:rPr>
              <a:t>This lady was very surprised at what happened to </a:t>
            </a:r>
          </a:p>
          <a:p>
            <a:pPr>
              <a:lnSpc>
                <a:spcPct val="105000"/>
              </a:lnSpc>
              <a:buNone/>
            </a:pPr>
            <a:r>
              <a:rPr lang="en-US" altLang="zh-CN" sz="2800">
                <a:solidFill>
                  <a:srgbClr val="FF3300"/>
                </a:solidFill>
              </a:rPr>
              <a:t>her pet dog</a:t>
            </a:r>
            <a:r>
              <a:rPr lang="zh-CN" altLang="en-US" sz="2800" dirty="0">
                <a:solidFill>
                  <a:srgbClr val="FF33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533400" y="1066800"/>
            <a:ext cx="8153400" cy="5029200"/>
          </a:xfrm>
        </p:spPr>
        <p:txBody>
          <a:bodyPr vert="horz" wrap="square" anchor="t"/>
          <a:lstStyle/>
          <a:p>
            <a:pPr>
              <a:lnSpc>
                <a:spcPct val="115000"/>
              </a:lnSpc>
              <a:buNone/>
            </a:pPr>
            <a:r>
              <a:rPr lang="en-US" altLang="zh-CN" sz="3000"/>
              <a:t>another            </a:t>
            </a:r>
            <a:r>
              <a:rPr lang="en-US" altLang="zh-CN" sz="3000" i="1" err="1"/>
              <a:t>pron</a:t>
            </a:r>
            <a:r>
              <a:rPr lang="en-US" altLang="zh-CN" sz="3000" i="1"/>
              <a:t>. </a:t>
            </a:r>
            <a:r>
              <a:rPr lang="zh-CN" altLang="en-US" sz="3000" dirty="0"/>
              <a:t>又一；另一（事物或人）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/>
              <a:t>another</a:t>
            </a:r>
            <a:r>
              <a:rPr lang="zh-CN" altLang="en-US" sz="3000" dirty="0"/>
              <a:t>常用在单数形式的可数名词前。修饰</a:t>
            </a:r>
          </a:p>
          <a:p>
            <a:pPr>
              <a:lnSpc>
                <a:spcPct val="115000"/>
              </a:lnSpc>
              <a:buNone/>
            </a:pPr>
            <a:r>
              <a:rPr lang="zh-CN" altLang="en-US" sz="3000" dirty="0"/>
              <a:t>不可数的复数名词时，通常用</a:t>
            </a:r>
            <a:r>
              <a:rPr lang="en-US" altLang="zh-CN" sz="3000"/>
              <a:t>more</a:t>
            </a:r>
            <a:r>
              <a:rPr lang="zh-CN" altLang="en-US" sz="3000" dirty="0"/>
              <a:t>。 </a:t>
            </a:r>
            <a:endParaRPr lang="en-US" altLang="zh-CN" sz="3000"/>
          </a:p>
          <a:p>
            <a:pPr>
              <a:lnSpc>
                <a:spcPct val="115000"/>
              </a:lnSpc>
              <a:buNone/>
            </a:pPr>
            <a:endParaRPr lang="zh-CN" altLang="en-US" sz="3000" i="1" dirty="0"/>
          </a:p>
          <a:p>
            <a:pPr>
              <a:lnSpc>
                <a:spcPct val="115000"/>
              </a:lnSpc>
              <a:buNone/>
            </a:pPr>
            <a:r>
              <a:rPr lang="zh-CN" altLang="en-US" sz="3000" dirty="0"/>
              <a:t>这个箱子很重，我们需要另外一个人帮忙才</a:t>
            </a:r>
            <a:endParaRPr lang="en-US" altLang="zh-CN" sz="3000"/>
          </a:p>
          <a:p>
            <a:pPr>
              <a:lnSpc>
                <a:spcPct val="115000"/>
              </a:lnSpc>
              <a:buNone/>
            </a:pPr>
            <a:r>
              <a:rPr lang="zh-CN" altLang="en-US" sz="3000" dirty="0"/>
              <a:t>能搬动它。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>
                <a:solidFill>
                  <a:srgbClr val="FF3300"/>
                </a:solidFill>
              </a:rPr>
              <a:t>The box is heavy. We need another person 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sz="3000">
                <a:solidFill>
                  <a:srgbClr val="FF3300"/>
                </a:solidFill>
              </a:rPr>
              <a:t>to help carry it.</a:t>
            </a:r>
            <a:endParaRPr lang="zh-CN" altLang="en-US" sz="3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92443"/>
          </a:xfrm>
        </p:spPr>
        <p:txBody>
          <a:bodyPr/>
          <a:lstStyle/>
          <a:p>
            <a:r>
              <a:rPr lang="zh-CN" altLang="en-US" dirty="0" smtClean="0"/>
              <a:t>详见周报</a:t>
            </a:r>
            <a:r>
              <a:rPr lang="en-US" altLang="zh-CN" dirty="0" smtClean="0"/>
              <a:t>22</a:t>
            </a:r>
            <a:r>
              <a:rPr lang="zh-CN" altLang="en-US" dirty="0" smtClean="0"/>
              <a:t>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533400" y="1143000"/>
            <a:ext cx="8077200" cy="5135563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/>
              <a:t>amazing 	         adj. </a:t>
            </a:r>
            <a:r>
              <a:rPr lang="zh-CN" altLang="en-US" sz="3200" dirty="0"/>
              <a:t>令人大为惊奇的</a:t>
            </a:r>
          </a:p>
          <a:p>
            <a:pPr>
              <a:lnSpc>
                <a:spcPct val="120000"/>
              </a:lnSpc>
              <a:buNone/>
            </a:pPr>
            <a:endParaRPr lang="en-US" altLang="zh-CN" sz="1800"/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她有令人惊奇的手艺。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She has amazing skills.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他取得了惊人的成就。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He has gained amazing achievements.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539552" y="836712"/>
            <a:ext cx="8077200" cy="5798510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 dirty="0" smtClean="0"/>
              <a:t>Amazing </a:t>
            </a:r>
            <a:r>
              <a:rPr lang="en-US" altLang="zh-CN" sz="3200" dirty="0"/>
              <a:t>	         adj. </a:t>
            </a:r>
            <a:r>
              <a:rPr lang="zh-CN" altLang="en-US" sz="3200" dirty="0"/>
              <a:t>令人大为惊奇的</a:t>
            </a:r>
          </a:p>
          <a:p>
            <a:pPr>
              <a:lnSpc>
                <a:spcPct val="120000"/>
              </a:lnSpc>
              <a:buNone/>
            </a:pPr>
            <a:endParaRPr lang="en-US" altLang="zh-CN" sz="1800" dirty="0"/>
          </a:p>
          <a:p>
            <a:pPr>
              <a:lnSpc>
                <a:spcPct val="120000"/>
              </a:lnSpc>
              <a:buNone/>
            </a:pPr>
            <a:r>
              <a:rPr lang="en-US" altLang="zh-CN" sz="3200" dirty="0" smtClean="0"/>
              <a:t>Amazed </a:t>
            </a:r>
            <a:endParaRPr lang="zh-CN" altLang="en-US" sz="3200" dirty="0"/>
          </a:p>
          <a:p>
            <a:pPr>
              <a:lnSpc>
                <a:spcPct val="120000"/>
              </a:lnSpc>
              <a:buNone/>
            </a:pPr>
            <a:r>
              <a:rPr lang="en-US" altLang="zh-CN" sz="3200" dirty="0" smtClean="0">
                <a:solidFill>
                  <a:srgbClr val="FF3300"/>
                </a:solidFill>
              </a:rPr>
              <a:t>Adj. </a:t>
            </a:r>
            <a:r>
              <a:rPr lang="zh-CN" altLang="en-US" sz="3200" dirty="0" smtClean="0">
                <a:solidFill>
                  <a:srgbClr val="FF3300"/>
                </a:solidFill>
              </a:rPr>
              <a:t>感到惊讶的</a:t>
            </a:r>
            <a:endParaRPr lang="en-US" altLang="zh-CN" sz="3200" dirty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3200" dirty="0" smtClean="0"/>
              <a:t>对</a:t>
            </a:r>
            <a:r>
              <a:rPr lang="en-US" altLang="zh-CN" sz="3200" dirty="0" smtClean="0"/>
              <a:t>…</a:t>
            </a:r>
            <a:r>
              <a:rPr lang="zh-CN" altLang="en-US" sz="3200" dirty="0" smtClean="0"/>
              <a:t>感到惊讶</a:t>
            </a:r>
            <a:endParaRPr lang="zh-CN" altLang="en-US" sz="3200" dirty="0"/>
          </a:p>
          <a:p>
            <a:pPr>
              <a:lnSpc>
                <a:spcPct val="120000"/>
              </a:lnSpc>
              <a:buNone/>
            </a:pPr>
            <a:r>
              <a:rPr lang="en-US" altLang="zh-CN" sz="3200" dirty="0" smtClean="0">
                <a:solidFill>
                  <a:srgbClr val="FF3300"/>
                </a:solidFill>
              </a:rPr>
              <a:t>be amazed at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200" dirty="0" smtClean="0"/>
              <a:t>她的法国文学知识之丰富使我大为惊讶。</a:t>
            </a:r>
            <a:endParaRPr lang="en-US" altLang="zh-CN" sz="3200" dirty="0" smtClean="0"/>
          </a:p>
          <a:p>
            <a:pPr>
              <a:lnSpc>
                <a:spcPct val="120000"/>
              </a:lnSpc>
              <a:buNone/>
            </a:pPr>
            <a:r>
              <a:rPr lang="en-US" altLang="zh-CN" sz="3200" dirty="0" smtClean="0">
                <a:solidFill>
                  <a:srgbClr val="FF3300"/>
                </a:solidFill>
              </a:rPr>
              <a:t>I was amazed at her knowledge of French literature.</a:t>
            </a:r>
            <a:endParaRPr lang="en-US" altLang="zh-CN" sz="32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15963"/>
          </a:xfrm>
        </p:spPr>
        <p:txBody>
          <a:bodyPr vert="horz" wrap="square" lIns="0" rIns="0" bIns="0" anchor="b"/>
          <a:lstStyle/>
          <a:p>
            <a:pPr algn="ctr"/>
            <a:r>
              <a:rPr lang="en-US" altLang="zh-CN" sz="4000" b="1" dirty="0">
                <a:solidFill>
                  <a:srgbClr val="2219CD"/>
                </a:solidFill>
                <a:latin typeface="Times New Roman" panose="02020603050405020304" pitchFamily="18" charset="0"/>
              </a:rPr>
              <a:t>Dictation</a:t>
            </a:r>
          </a:p>
        </p:txBody>
      </p:sp>
      <p:sp>
        <p:nvSpPr>
          <p:cNvPr id="54274" name="Rectangle 2"/>
          <p:cNvSpPr>
            <a:spLocks noGrp="1"/>
          </p:cNvSpPr>
          <p:nvPr>
            <p:ph idx="1"/>
          </p:nvPr>
        </p:nvSpPr>
        <p:spPr>
          <a:xfrm>
            <a:off x="4724400" y="1600200"/>
            <a:ext cx="3505200" cy="4799965"/>
          </a:xfrm>
        </p:spPr>
        <p:txBody>
          <a:bodyPr vert="horz" wrap="square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fair 	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photography 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rocket 	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solar 	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power 	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attend  	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teach 	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launch 		</a:t>
            </a:r>
            <a:endParaRPr lang="zh-CN" altLang="en-US" sz="3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0" name="Rectangle 4"/>
          <p:cNvSpPr/>
          <p:nvPr/>
        </p:nvSpPr>
        <p:spPr>
          <a:xfrm>
            <a:off x="990600" y="1600200"/>
            <a:ext cx="2673350" cy="4794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展览会；展销会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摄影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火箭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太阳的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能；能量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参加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教；讲授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发射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2893100"/>
          </a:xfrm>
        </p:spPr>
        <p:txBody>
          <a:bodyPr/>
          <a:lstStyle/>
          <a:p>
            <a:r>
              <a:rPr lang="en-US" altLang="zh-CN" dirty="0" smtClean="0"/>
              <a:t>be amazed that+</a:t>
            </a:r>
            <a:r>
              <a:rPr lang="zh-CN" altLang="en-US" dirty="0" smtClean="0"/>
              <a:t>从句</a:t>
            </a:r>
            <a:endParaRPr lang="en-US" altLang="zh-CN" dirty="0" smtClean="0"/>
          </a:p>
          <a:p>
            <a:r>
              <a:rPr lang="zh-CN" altLang="en-US" dirty="0" smtClean="0"/>
              <a:t>我觉得很奇怪，他们没听见我。</a:t>
            </a:r>
            <a:endParaRPr lang="en-US" altLang="zh-CN" dirty="0" smtClean="0"/>
          </a:p>
          <a:p>
            <a:r>
              <a:rPr lang="en-US" altLang="zh-CN" dirty="0" smtClean="0"/>
              <a:t>I’m amazed that they didn’t hear me.</a:t>
            </a:r>
          </a:p>
          <a:p>
            <a:r>
              <a:rPr lang="en-US" altLang="zh-CN" dirty="0" smtClean="0"/>
              <a:t>be amazed to see/find/learn </a:t>
            </a:r>
            <a:r>
              <a:rPr lang="en-US" altLang="zh-CN" dirty="0" err="1" smtClean="0"/>
              <a:t>sth</a:t>
            </a:r>
            <a:r>
              <a:rPr lang="en-US" altLang="zh-CN" dirty="0" smtClean="0"/>
              <a:t>. </a:t>
            </a:r>
            <a:r>
              <a:rPr lang="zh-CN" altLang="en-US" dirty="0" smtClean="0"/>
              <a:t>惊讶地看到</a:t>
            </a:r>
            <a:r>
              <a:rPr lang="en-US" altLang="zh-CN" dirty="0" smtClean="0"/>
              <a:t>/</a:t>
            </a:r>
            <a:r>
              <a:rPr lang="zh-CN" altLang="en-US" dirty="0" smtClean="0"/>
              <a:t>发现</a:t>
            </a:r>
            <a:r>
              <a:rPr lang="en-US" altLang="zh-CN" dirty="0" smtClean="0"/>
              <a:t>/</a:t>
            </a:r>
            <a:r>
              <a:rPr lang="zh-CN" altLang="en-US" dirty="0" smtClean="0"/>
              <a:t>了解到</a:t>
            </a:r>
            <a:endParaRPr lang="en-US" altLang="zh-CN" dirty="0" smtClean="0"/>
          </a:p>
          <a:p>
            <a:r>
              <a:rPr lang="zh-CN" altLang="en-US" dirty="0" smtClean="0"/>
              <a:t>我们很惊讶的发现竟没有人受伤。</a:t>
            </a:r>
            <a:endParaRPr lang="en-US" altLang="zh-CN" dirty="0" smtClean="0"/>
          </a:p>
          <a:p>
            <a:r>
              <a:rPr lang="en-US" altLang="zh-CN" dirty="0" smtClean="0"/>
              <a:t>We were amazed to find that no one was hurt.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533400" y="1219200"/>
            <a:ext cx="8001000" cy="4525963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 dirty="0"/>
              <a:t>learn about        </a:t>
            </a:r>
            <a:r>
              <a:rPr lang="zh-CN" altLang="en-US" sz="3200" dirty="0"/>
              <a:t>学习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还可以表示知道，</a:t>
            </a:r>
            <a:r>
              <a:rPr lang="zh-CN" altLang="en-US" sz="3200" dirty="0" smtClean="0"/>
              <a:t>了解</a:t>
            </a:r>
            <a:r>
              <a:rPr lang="en-US" altLang="zh-CN" sz="3200" dirty="0" smtClean="0"/>
              <a:t>=know about</a:t>
            </a:r>
            <a:r>
              <a:rPr lang="zh-CN" altLang="en-US" sz="3200" dirty="0" smtClean="0"/>
              <a:t>。</a:t>
            </a:r>
            <a:endParaRPr lang="en-US" altLang="zh-CN" sz="3200" dirty="0"/>
          </a:p>
          <a:p>
            <a:pPr>
              <a:lnSpc>
                <a:spcPct val="120000"/>
              </a:lnSpc>
              <a:buNone/>
            </a:pPr>
            <a:endParaRPr lang="zh-CN" altLang="en-US" sz="1400" dirty="0"/>
          </a:p>
          <a:p>
            <a:pPr>
              <a:lnSpc>
                <a:spcPct val="120000"/>
              </a:lnSpc>
              <a:buNone/>
            </a:pPr>
            <a:r>
              <a:rPr lang="zh-CN" altLang="en-US" sz="3200" dirty="0" smtClean="0"/>
              <a:t>我学习了中国</a:t>
            </a:r>
            <a:r>
              <a:rPr lang="zh-CN" altLang="en-US" sz="3200" dirty="0"/>
              <a:t>的历史。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solidFill>
                  <a:srgbClr val="FF3300"/>
                </a:solidFill>
              </a:rPr>
              <a:t>I </a:t>
            </a:r>
            <a:r>
              <a:rPr lang="en-US" altLang="zh-CN" sz="3200" dirty="0" smtClean="0">
                <a:solidFill>
                  <a:srgbClr val="FF3300"/>
                </a:solidFill>
              </a:rPr>
              <a:t>learnt about </a:t>
            </a:r>
            <a:r>
              <a:rPr lang="en-US" altLang="zh-CN" sz="3200" dirty="0">
                <a:solidFill>
                  <a:srgbClr val="FF3300"/>
                </a:solidFill>
              </a:rPr>
              <a:t>Chinese history.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得知他出了事故，我很难过。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solidFill>
                  <a:srgbClr val="FF3300"/>
                </a:solidFill>
              </a:rPr>
              <a:t>I am very sorry to learn about his accident.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609600" y="990600"/>
            <a:ext cx="7467600" cy="2819400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000" dirty="0"/>
              <a:t>all the way         </a:t>
            </a:r>
            <a:r>
              <a:rPr lang="zh-CN" altLang="en-US" sz="3000" dirty="0"/>
              <a:t>一路上；自始至终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000" dirty="0"/>
              <a:t>火车在前往广州的途中一直都很拥挤。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The train was crowded all the way to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Guangzhou.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685800" y="4038600"/>
            <a:ext cx="7848600" cy="243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of course 		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当然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我当然认识这个男孩，他是我的哥哥。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I know the boy, of course. He’s my brother.</a:t>
            </a:r>
            <a:endParaRPr kumimoji="0" lang="zh-CN" alt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/>
          </p:cNvSpPr>
          <p:nvPr>
            <p:ph idx="1"/>
          </p:nvPr>
        </p:nvSpPr>
        <p:spPr>
          <a:xfrm>
            <a:off x="533400" y="914400"/>
            <a:ext cx="8077200" cy="4602163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/>
              <a:t>remote control 	</a:t>
            </a:r>
            <a:r>
              <a:rPr lang="zh-CN" altLang="en-US" sz="3200" dirty="0"/>
              <a:t>遥控器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男孩用遥控器放飞玩具飞机。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The boy used a remote control to fly the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toy plane.</a:t>
            </a:r>
          </a:p>
        </p:txBody>
      </p:sp>
      <p:pic>
        <p:nvPicPr>
          <p:cNvPr id="24579" name="Picture 6" descr="%E9%81%A5%E6%8E%A7%E7%9B%B4%E5%8D%87%E9%A3%9E%E6%9C%BA%EF%BC%88RTS-208%EF%BC%8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3937000"/>
            <a:ext cx="4038600" cy="292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67544" y="1268760"/>
            <a:ext cx="7992888" cy="4968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skill 		n. 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技术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skilled	adj.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熟练的，有技巧的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她展示了她的滑冰技巧。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She showed her 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skill in 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skating.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3000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3000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方面的技巧    </a:t>
            </a:r>
            <a:r>
              <a:rPr lang="en-US" altLang="zh-CN" sz="3000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skill in </a:t>
            </a:r>
            <a:r>
              <a:rPr lang="en-US" altLang="zh-CN" sz="3000" dirty="0" err="1" smtClean="0">
                <a:solidFill>
                  <a:srgbClr val="FF3300"/>
                </a:solidFill>
                <a:latin typeface="Times New Roman" panose="02020603050405020304" pitchFamily="18" charset="0"/>
              </a:rPr>
              <a:t>sth</a:t>
            </a:r>
            <a:r>
              <a:rPr lang="en-US" altLang="zh-CN" sz="3000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这个工厂缺乏熟练工人。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The factory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lacked 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skilled 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workers.  </a:t>
            </a:r>
            <a:endParaRPr kumimoji="0" lang="zh-CN" alt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3" name="Rectangle 5"/>
          <p:cNvSpPr/>
          <p:nvPr/>
        </p:nvSpPr>
        <p:spPr>
          <a:xfrm>
            <a:off x="1828800" y="685800"/>
            <a:ext cx="5181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Speaking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/>
          </p:cNvSpPr>
          <p:nvPr>
            <p:ph idx="1"/>
          </p:nvPr>
        </p:nvSpPr>
        <p:spPr>
          <a:xfrm>
            <a:off x="533400" y="914400"/>
            <a:ext cx="8001000" cy="5170646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000" dirty="0"/>
              <a:t>boring 	adj. </a:t>
            </a:r>
            <a:r>
              <a:rPr lang="zh-CN" altLang="en-US" sz="3000" dirty="0"/>
              <a:t>令人厌倦（或厌烦）的；乏味     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000" dirty="0"/>
              <a:t>                           </a:t>
            </a:r>
            <a:r>
              <a:rPr lang="zh-CN" altLang="en-US" sz="3000" dirty="0" smtClean="0"/>
              <a:t>的</a:t>
            </a:r>
            <a:endParaRPr lang="en-US" altLang="zh-CN" sz="3000" dirty="0" smtClean="0"/>
          </a:p>
          <a:p>
            <a:pPr>
              <a:lnSpc>
                <a:spcPct val="120000"/>
              </a:lnSpc>
              <a:buNone/>
            </a:pPr>
            <a:r>
              <a:rPr lang="en-US" altLang="zh-CN" sz="3000" dirty="0" smtClean="0"/>
              <a:t>bored</a:t>
            </a:r>
            <a:r>
              <a:rPr lang="en-US" altLang="zh-CN" sz="3000" dirty="0"/>
              <a:t>	</a:t>
            </a:r>
            <a:r>
              <a:rPr lang="en-US" altLang="zh-CN" sz="3000" dirty="0" smtClean="0"/>
              <a:t>         adj</a:t>
            </a:r>
            <a:r>
              <a:rPr lang="en-US" altLang="zh-CN" sz="3000" dirty="0"/>
              <a:t>. </a:t>
            </a:r>
            <a:r>
              <a:rPr lang="zh-CN" altLang="en-US" sz="3000" dirty="0"/>
              <a:t>感到无聊的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000" dirty="0"/>
              <a:t>这是本无聊的书没有人愿意读。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It’s a boring book and nobody wants to read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it.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000" dirty="0"/>
              <a:t>他的话使我感到无聊。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 dirty="0">
                <a:solidFill>
                  <a:srgbClr val="FF3300"/>
                </a:solidFill>
              </a:rPr>
              <a:t>I got very bored</a:t>
            </a:r>
            <a:r>
              <a:rPr lang="en-US" altLang="zh-CN" sz="3000" b="1" dirty="0">
                <a:solidFill>
                  <a:srgbClr val="FF3300"/>
                </a:solidFill>
              </a:rPr>
              <a:t> with</a:t>
            </a:r>
            <a:r>
              <a:rPr lang="en-US" altLang="zh-CN" sz="3000" dirty="0">
                <a:solidFill>
                  <a:srgbClr val="FF3300"/>
                </a:solidFill>
              </a:rPr>
              <a:t> his talk.</a:t>
            </a:r>
            <a:endParaRPr lang="zh-CN" altLang="en-US" sz="3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对</a:t>
            </a:r>
            <a:r>
              <a:rPr lang="en-US" altLang="zh-CN" dirty="0" smtClean="0"/>
              <a:t>…</a:t>
            </a:r>
            <a:r>
              <a:rPr lang="zh-CN" altLang="en-US" dirty="0" smtClean="0"/>
              <a:t>厌烦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92443"/>
          </a:xfrm>
        </p:spPr>
        <p:txBody>
          <a:bodyPr/>
          <a:lstStyle/>
          <a:p>
            <a:r>
              <a:rPr lang="en-US" altLang="zh-CN" dirty="0" smtClean="0"/>
              <a:t>be bored with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395536" y="2780928"/>
            <a:ext cx="82296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lvl="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zh-CN" altLang="en-US" sz="2800" dirty="0" smtClean="0"/>
              <a:t>她对父母的争吵感到厌倦．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95536" y="3861048"/>
            <a:ext cx="82296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lvl="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800" dirty="0" smtClean="0"/>
              <a:t>She felt bored with her parents’ quarrel. 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95536" y="4725144"/>
            <a:ext cx="8229600" cy="4924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lvl="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kumimoji="0" lang="en-US" altLang="zh-CN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Tired </a:t>
            </a:r>
            <a:r>
              <a:rPr kumimoji="0" lang="zh-CN" alt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疲劳的；厌烦的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67544" y="5373216"/>
            <a:ext cx="82296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lvl="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800" dirty="0" smtClean="0"/>
              <a:t>Be tired of </a:t>
            </a:r>
            <a:r>
              <a:rPr lang="zh-CN" altLang="en-US" sz="2800" dirty="0" smtClean="0"/>
              <a:t>对</a:t>
            </a:r>
            <a:r>
              <a:rPr lang="en-US" altLang="zh-CN" sz="2800" dirty="0" smtClean="0"/>
              <a:t>…</a:t>
            </a:r>
            <a:r>
              <a:rPr lang="zh-CN" altLang="en-US" sz="2800" dirty="0" smtClean="0"/>
              <a:t>厌烦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95536" y="6021288"/>
            <a:ext cx="82296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lvl="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800" dirty="0" smtClean="0"/>
              <a:t>She felt bored with her parents’ quarrel. 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92443"/>
          </a:xfrm>
        </p:spPr>
        <p:txBody>
          <a:bodyPr/>
          <a:lstStyle/>
          <a:p>
            <a:r>
              <a:rPr lang="zh-CN" altLang="en-US" dirty="0" smtClean="0"/>
              <a:t>他对听古典音乐感到厌烦。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67544" y="2780928"/>
            <a:ext cx="8229600" cy="4924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en-US" altLang="zh-CN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 felt</a:t>
            </a:r>
            <a:r>
              <a:rPr kumimoji="0" lang="en-US" altLang="zh-CN" sz="2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tired of listening to classic music</a:t>
            </a:r>
            <a:r>
              <a:rPr kumimoji="0" lang="zh-CN" alt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539552" y="3645024"/>
            <a:ext cx="8229600" cy="4924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/>
              <a:defRPr/>
            </a:pPr>
            <a:r>
              <a:rPr lang="zh-CN" altLang="en-US" sz="2600" kern="0" dirty="0" smtClean="0">
                <a:latin typeface="+mn-lt"/>
                <a:ea typeface="+mn-ea"/>
              </a:rPr>
              <a:t>因</a:t>
            </a:r>
            <a:r>
              <a:rPr lang="en-US" altLang="zh-CN" sz="2600" kern="0" dirty="0" smtClean="0">
                <a:latin typeface="+mn-lt"/>
                <a:ea typeface="+mn-ea"/>
              </a:rPr>
              <a:t>…</a:t>
            </a:r>
            <a:r>
              <a:rPr lang="zh-CN" altLang="en-US" sz="2600" kern="0" dirty="0" smtClean="0">
                <a:latin typeface="+mn-lt"/>
                <a:ea typeface="+mn-ea"/>
              </a:rPr>
              <a:t>疲劳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67544" y="4365104"/>
            <a:ext cx="8229600" cy="4924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en-US" altLang="zh-CN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tired with/from+</a:t>
            </a:r>
            <a:r>
              <a:rPr kumimoji="0" lang="zh-CN" alt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疲劳的原因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39552" y="5013176"/>
            <a:ext cx="82296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lvl="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zh-CN" altLang="en-US" sz="2800" dirty="0" smtClean="0"/>
              <a:t>长途跋涉，我很累．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539552" y="5733256"/>
            <a:ext cx="8229600" cy="4924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lvl="0" indent="-27305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kumimoji="0" lang="en-US" altLang="zh-CN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felt tired with/from the long journey.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304800" y="1371600"/>
            <a:ext cx="8001000" cy="48006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headline 		n.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大字标题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p. 95</a:t>
            </a: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你有没有看今天报纸的大标题？</a:t>
            </a: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Did you read the headlines in </a:t>
            </a: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today’s newspaper?</a:t>
            </a:r>
          </a:p>
        </p:txBody>
      </p:sp>
      <p:sp>
        <p:nvSpPr>
          <p:cNvPr id="27651" name="Rectangle 5"/>
          <p:cNvSpPr/>
          <p:nvPr/>
        </p:nvSpPr>
        <p:spPr>
          <a:xfrm>
            <a:off x="1524000" y="533400"/>
            <a:ext cx="5181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Writing</a:t>
            </a:r>
          </a:p>
        </p:txBody>
      </p:sp>
      <p:pic>
        <p:nvPicPr>
          <p:cNvPr id="27652" name="Picture 7" descr="2010062908560300676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0800" y="2520950"/>
            <a:ext cx="2743200" cy="433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/>
          </p:cNvSpPr>
          <p:nvPr>
            <p:ph idx="1"/>
          </p:nvPr>
        </p:nvSpPr>
        <p:spPr>
          <a:xfrm>
            <a:off x="457200" y="1066800"/>
            <a:ext cx="8153400" cy="4983163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/>
              <a:t>information 	n. </a:t>
            </a:r>
            <a:r>
              <a:rPr lang="zh-CN" altLang="en-US" sz="3200" dirty="0"/>
              <a:t>消息；资料</a:t>
            </a:r>
            <a:endParaRPr lang="en-US" altLang="zh-CN" sz="3200"/>
          </a:p>
          <a:p>
            <a:pPr>
              <a:lnSpc>
                <a:spcPct val="120000"/>
              </a:lnSpc>
              <a:buNone/>
            </a:pPr>
            <a:endParaRPr lang="zh-CN" altLang="en-US" sz="1400" dirty="0"/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你可以在网上查找到更多的资料。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You can find more information on the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Internet.</a:t>
            </a:r>
          </a:p>
          <a:p>
            <a:pPr>
              <a:lnSpc>
                <a:spcPct val="120000"/>
              </a:lnSpc>
              <a:buNone/>
            </a:pPr>
            <a:endParaRPr lang="zh-CN" altLang="en-US" sz="3200" dirty="0">
              <a:solidFill>
                <a:srgbClr val="FF3300"/>
              </a:solidFill>
            </a:endParaRPr>
          </a:p>
        </p:txBody>
      </p:sp>
      <p:pic>
        <p:nvPicPr>
          <p:cNvPr id="28675" name="Picture 5" descr="001aa02cb92a13dd6590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3803650"/>
            <a:ext cx="4648200" cy="305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idx="1"/>
          </p:nvPr>
        </p:nvSpPr>
        <p:spPr>
          <a:xfrm>
            <a:off x="5105400" y="1295400"/>
            <a:ext cx="3124200" cy="4799965"/>
          </a:xfrm>
        </p:spPr>
        <p:txBody>
          <a:bodyPr vert="horz" wrap="square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disappear 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surprised 	    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another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amazing 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learn about 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all the way 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of course 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000">
                <a:solidFill>
                  <a:srgbClr val="FF3300"/>
                </a:solidFill>
                <a:latin typeface="Times New Roman" panose="02020603050405020304" pitchFamily="18" charset="0"/>
              </a:rPr>
              <a:t>remote control 	</a:t>
            </a:r>
          </a:p>
        </p:txBody>
      </p:sp>
      <p:sp>
        <p:nvSpPr>
          <p:cNvPr id="35843" name="Rectangle 3"/>
          <p:cNvSpPr/>
          <p:nvPr/>
        </p:nvSpPr>
        <p:spPr>
          <a:xfrm>
            <a:off x="914400" y="1295400"/>
            <a:ext cx="4095750" cy="4794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消失；消散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吃惊的；感到惊讶的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又一；另一（事物或人）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令人大为惊奇的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学习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一路上；自始至终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当然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遥控器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2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4525963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600"/>
              <a:t>ant 			n. </a:t>
            </a:r>
            <a:r>
              <a:rPr lang="zh-CN" altLang="en-US" sz="3600" dirty="0"/>
              <a:t>蚂蚁</a:t>
            </a:r>
            <a:endParaRPr lang="en-US" altLang="zh-CN" sz="3600"/>
          </a:p>
          <a:p>
            <a:pPr>
              <a:lnSpc>
                <a:spcPct val="120000"/>
              </a:lnSpc>
              <a:buNone/>
            </a:pPr>
            <a:endParaRPr lang="zh-CN" altLang="en-US" sz="1200" dirty="0"/>
          </a:p>
          <a:p>
            <a:pPr>
              <a:lnSpc>
                <a:spcPct val="120000"/>
              </a:lnSpc>
              <a:buNone/>
            </a:pPr>
            <a:r>
              <a:rPr lang="zh-CN" altLang="en-US" sz="3600" dirty="0"/>
              <a:t>这种动物吃蚂蚁。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600">
                <a:solidFill>
                  <a:srgbClr val="FF3300"/>
                </a:solidFill>
              </a:rPr>
              <a:t>This animal eats ants.</a:t>
            </a:r>
          </a:p>
          <a:p>
            <a:pPr>
              <a:lnSpc>
                <a:spcPct val="120000"/>
              </a:lnSpc>
              <a:buNone/>
            </a:pPr>
            <a:endParaRPr lang="en-US" altLang="zh-CN" sz="3600">
              <a:solidFill>
                <a:srgbClr val="FF3300"/>
              </a:solidFill>
            </a:endParaRPr>
          </a:p>
        </p:txBody>
      </p:sp>
      <p:pic>
        <p:nvPicPr>
          <p:cNvPr id="29699" name="Picture 5" descr="bd315c6034a85edf0288c7024b540923dd54758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3373438"/>
            <a:ext cx="5334000" cy="3484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/>
          </p:cNvSpPr>
          <p:nvPr>
            <p:ph idx="1"/>
          </p:nvPr>
        </p:nvSpPr>
        <p:spPr>
          <a:xfrm>
            <a:off x="457200" y="1066800"/>
            <a:ext cx="8077200" cy="2958502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 dirty="0"/>
              <a:t>butterfly 		n. </a:t>
            </a:r>
            <a:r>
              <a:rPr lang="zh-CN" altLang="en-US" sz="3200" dirty="0"/>
              <a:t>蝴蝶</a:t>
            </a:r>
            <a:endParaRPr lang="en-US" altLang="zh-CN" sz="3200" dirty="0"/>
          </a:p>
          <a:p>
            <a:pPr>
              <a:lnSpc>
                <a:spcPct val="120000"/>
              </a:lnSpc>
              <a:buNone/>
            </a:pPr>
            <a:endParaRPr lang="zh-CN" altLang="en-US" sz="1200" dirty="0"/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有一只蝴蝶正在花丛中忽上忽下地飞着。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solidFill>
                  <a:srgbClr val="FF3300"/>
                </a:solidFill>
              </a:rPr>
              <a:t>A butterfly is flying up </a:t>
            </a:r>
            <a:r>
              <a:rPr lang="en-US" altLang="zh-CN" sz="3200" dirty="0" smtClean="0">
                <a:solidFill>
                  <a:srgbClr val="FF3300"/>
                </a:solidFill>
              </a:rPr>
              <a:t>and </a:t>
            </a:r>
            <a:r>
              <a:rPr lang="en-US" altLang="zh-CN" sz="3200" dirty="0">
                <a:solidFill>
                  <a:srgbClr val="FF3300"/>
                </a:solidFill>
              </a:rPr>
              <a:t>down among the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solidFill>
                  <a:srgbClr val="FF3300"/>
                </a:solidFill>
              </a:rPr>
              <a:t>flowers.</a:t>
            </a:r>
          </a:p>
        </p:txBody>
      </p:sp>
      <p:pic>
        <p:nvPicPr>
          <p:cNvPr id="30723" name="Picture 4" descr="QQ截图201508171547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997325"/>
            <a:ext cx="4572000" cy="269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57800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000"/>
              <a:t>bee 			n. </a:t>
            </a:r>
            <a:r>
              <a:rPr lang="zh-CN" altLang="en-US" sz="3000" dirty="0"/>
              <a:t>蜜蜂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/>
              <a:t>as busy as a bee      </a:t>
            </a:r>
            <a:r>
              <a:rPr lang="zh-CN" altLang="en-US" sz="3000" dirty="0"/>
              <a:t>繁忙</a:t>
            </a:r>
            <a:endParaRPr lang="en-US" altLang="zh-CN" sz="3000"/>
          </a:p>
          <a:p>
            <a:pPr>
              <a:lnSpc>
                <a:spcPct val="120000"/>
              </a:lnSpc>
              <a:buNone/>
            </a:pPr>
            <a:endParaRPr lang="zh-CN" altLang="en-US" sz="3000" dirty="0"/>
          </a:p>
          <a:p>
            <a:pPr>
              <a:lnSpc>
                <a:spcPct val="120000"/>
              </a:lnSpc>
              <a:buNone/>
            </a:pPr>
            <a:r>
              <a:rPr lang="zh-CN" altLang="en-US" sz="3000" dirty="0"/>
              <a:t>那只蜜蜂在花间飞来飞去。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>
                <a:solidFill>
                  <a:srgbClr val="FF3300"/>
                </a:solidFill>
              </a:rPr>
              <a:t>The bee is going from flower to flower.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000" dirty="0"/>
              <a:t>他为了要把家里弄得整整齐齐，忙了一阵子。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>
                <a:solidFill>
                  <a:srgbClr val="FF3300"/>
                </a:solidFill>
              </a:rPr>
              <a:t>He was as busy as a bee trying to put the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000">
                <a:solidFill>
                  <a:srgbClr val="FF3300"/>
                </a:solidFill>
              </a:rPr>
              <a:t>house in order.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/>
          </p:cNvSpPr>
          <p:nvPr>
            <p:ph idx="1"/>
          </p:nvPr>
        </p:nvSpPr>
        <p:spPr>
          <a:xfrm>
            <a:off x="533400" y="1219200"/>
            <a:ext cx="8077200" cy="4525963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/>
              <a:t>recent 		adj. </a:t>
            </a:r>
            <a:r>
              <a:rPr lang="zh-CN" altLang="en-US" sz="3200" dirty="0"/>
              <a:t>近来的；新近的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/>
              <a:t>recently		adv.</a:t>
            </a:r>
            <a:r>
              <a:rPr lang="zh-CN" altLang="en-US" sz="3200" dirty="0"/>
              <a:t>近来</a:t>
            </a:r>
            <a:endParaRPr lang="en-US" altLang="zh-CN" sz="3200"/>
          </a:p>
          <a:p>
            <a:pPr>
              <a:lnSpc>
                <a:spcPct val="120000"/>
              </a:lnSpc>
              <a:buNone/>
            </a:pPr>
            <a:endParaRPr lang="zh-CN" altLang="en-US" sz="1200" dirty="0"/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近年来我的生活改变了很多。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My life has changed a lot in recent years.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你最近收到过吉姆的来信吗？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Have you heard from Jim recently?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/>
          </p:cNvSpPr>
          <p:nvPr>
            <p:ph idx="1"/>
          </p:nvPr>
        </p:nvSpPr>
        <p:spPr>
          <a:xfrm>
            <a:off x="533400" y="990600"/>
            <a:ext cx="8153400" cy="3600986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 dirty="0"/>
              <a:t>look up </a:t>
            </a:r>
            <a:r>
              <a:rPr lang="zh-CN" altLang="en-US" sz="3200" dirty="0"/>
              <a:t>（在词典或参考书中）查阅，查检</a:t>
            </a:r>
          </a:p>
          <a:p>
            <a:pPr>
              <a:lnSpc>
                <a:spcPct val="120000"/>
              </a:lnSpc>
              <a:buNone/>
            </a:pPr>
            <a:endParaRPr lang="en-US" altLang="zh-CN" sz="1200" dirty="0"/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你可以</a:t>
            </a:r>
            <a:r>
              <a:rPr lang="zh-CN" altLang="en-US" sz="3200" dirty="0" smtClean="0"/>
              <a:t>在牛津高阶字典</a:t>
            </a:r>
            <a:r>
              <a:rPr lang="zh-CN" altLang="en-US" sz="3200" dirty="0"/>
              <a:t>里查阅新单词。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solidFill>
                  <a:srgbClr val="FF3300"/>
                </a:solidFill>
              </a:rPr>
              <a:t>You can look up the new words in the </a:t>
            </a:r>
            <a:r>
              <a:rPr lang="en-US" altLang="zh-CN" sz="3200" smtClean="0">
                <a:solidFill>
                  <a:srgbClr val="FF3300"/>
                </a:solidFill>
              </a:rPr>
              <a:t>Oxford advanced dictionary</a:t>
            </a:r>
            <a:r>
              <a:rPr lang="en-US" altLang="zh-CN" sz="3200" dirty="0">
                <a:solidFill>
                  <a:srgbClr val="FF3300"/>
                </a:solidFill>
              </a:rPr>
              <a:t>.</a:t>
            </a:r>
          </a:p>
          <a:p>
            <a:pPr>
              <a:lnSpc>
                <a:spcPct val="120000"/>
              </a:lnSpc>
              <a:buNone/>
            </a:pPr>
            <a:endParaRPr lang="zh-CN" altLang="en-US" sz="3200" dirty="0">
              <a:solidFill>
                <a:srgbClr val="FF3300"/>
              </a:solidFill>
            </a:endParaRPr>
          </a:p>
        </p:txBody>
      </p:sp>
      <p:pic>
        <p:nvPicPr>
          <p:cNvPr id="33795" name="Picture 4" descr="QQ截图201508171548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3886200"/>
            <a:ext cx="4267200" cy="297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1457550" y="3284983"/>
            <a:ext cx="6138785" cy="1008112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  <a:scene3d>
            <a:camera prst="perspectiveBelow">
              <a:rot lat="20699999" lon="0" rev="0"/>
            </a:camera>
            <a:lightRig rig="threePt" dir="t">
              <a:rot lat="0" lon="0" rev="1800000"/>
            </a:lightRig>
          </a:scene3d>
          <a:sp3d extrusionH="127000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6" name="TextBox 4"/>
          <p:cNvSpPr txBox="1"/>
          <p:nvPr/>
        </p:nvSpPr>
        <p:spPr>
          <a:xfrm>
            <a:off x="3040063" y="3414713"/>
            <a:ext cx="2833687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Thank you!</a:t>
            </a:r>
            <a:endParaRPr lang="zh-CN" altLang="en-US" sz="40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/>
          <p:nvPr/>
        </p:nvSpPr>
        <p:spPr>
          <a:xfrm>
            <a:off x="533400" y="1066800"/>
            <a:ext cx="5791200" cy="548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技术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令人厌倦（或厌烦）的；乏味的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大字标题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消息；资料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蚂蚁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蝴蝶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蜜蜂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近来的；新近的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（在词典或参考书中）查阅，查检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6248400" y="1066800"/>
            <a:ext cx="2362200" cy="5424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skill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boring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headline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information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ant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butterfly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bee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recent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look up</a:t>
            </a:r>
            <a:endParaRPr kumimoji="0" lang="zh-CN" alt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3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3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533400" y="914400"/>
            <a:ext cx="8153400" cy="5211763"/>
          </a:xfrm>
        </p:spPr>
        <p:txBody>
          <a:bodyPr vert="horz" wrap="square" anchor="t"/>
          <a:lstStyle/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000"/>
              <a:t>fair 			</a:t>
            </a:r>
            <a:r>
              <a:rPr lang="en-US" altLang="zh-CN" sz="3000" i="1"/>
              <a:t>n. </a:t>
            </a:r>
            <a:r>
              <a:rPr lang="zh-CN" altLang="en-US" sz="3000" dirty="0"/>
              <a:t>展览会；展销会</a:t>
            </a: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000"/>
              <a:t>fair</a:t>
            </a:r>
            <a:r>
              <a:rPr lang="zh-CN" altLang="en-US" sz="3000" dirty="0"/>
              <a:t>用作名词时的意思是“集市”</a:t>
            </a:r>
            <a:r>
              <a:rPr lang="en-US" altLang="zh-CN" sz="3000"/>
              <a:t>,</a:t>
            </a:r>
            <a:r>
              <a:rPr lang="zh-CN" altLang="en-US" sz="3000" dirty="0"/>
              <a:t>一般指在乡镇</a:t>
            </a: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3000" dirty="0"/>
              <a:t>中举行的、定期的交易会。引申可指“国际性</a:t>
            </a: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3000" dirty="0"/>
              <a:t>的博览会”。</a:t>
            </a:r>
            <a:r>
              <a:rPr lang="en-US" altLang="zh-CN" sz="3000"/>
              <a:t>fair </a:t>
            </a:r>
            <a:r>
              <a:rPr lang="zh-CN" altLang="en-US" sz="3000" dirty="0"/>
              <a:t>后有时可接动词不定式。</a:t>
            </a: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zh-CN" altLang="en-US" sz="3000" dirty="0"/>
              <a:t>我会参加下个月在北京的展览会。</a:t>
            </a:r>
          </a:p>
          <a:p>
            <a:pPr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000">
                <a:solidFill>
                  <a:srgbClr val="FF3300"/>
                </a:solidFill>
              </a:rPr>
              <a:t>I will attend a trade fair in Beijing next month.</a:t>
            </a:r>
            <a:r>
              <a:rPr lang="en-US" altLang="zh-CN" sz="3000"/>
              <a:t>  </a:t>
            </a:r>
          </a:p>
        </p:txBody>
      </p:sp>
      <p:pic>
        <p:nvPicPr>
          <p:cNvPr id="10243" name="Picture 6" descr="QQ截图201508171331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4418013"/>
            <a:ext cx="4343400" cy="2439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/>
          </p:cNvSpPr>
          <p:nvPr>
            <p:ph idx="1"/>
          </p:nvPr>
        </p:nvSpPr>
        <p:spPr>
          <a:xfrm>
            <a:off x="457200" y="914400"/>
            <a:ext cx="7848600" cy="3124200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/>
              <a:t>photography 	</a:t>
            </a:r>
            <a:r>
              <a:rPr lang="en-US" altLang="zh-CN" sz="3200" i="1"/>
              <a:t>n. </a:t>
            </a:r>
            <a:r>
              <a:rPr lang="zh-CN" altLang="en-US" sz="3200" dirty="0"/>
              <a:t>摄影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博物馆内严禁摄影。</a:t>
            </a:r>
            <a:r>
              <a:rPr lang="en-US" altLang="zh-CN" sz="3200"/>
              <a:t>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Photography is strictly forbidden in the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museum.</a:t>
            </a:r>
            <a:r>
              <a:rPr lang="en-US" altLang="zh-CN" sz="3200"/>
              <a:t>  </a:t>
            </a:r>
          </a:p>
          <a:p>
            <a:pPr>
              <a:lnSpc>
                <a:spcPct val="120000"/>
              </a:lnSpc>
              <a:buNone/>
            </a:pPr>
            <a:endParaRPr lang="zh-CN" altLang="en-US" sz="3200" dirty="0"/>
          </a:p>
        </p:txBody>
      </p:sp>
      <p:pic>
        <p:nvPicPr>
          <p:cNvPr id="11267" name="Picture 4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311525"/>
            <a:ext cx="4114800" cy="354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4983163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/>
              <a:t>rocket 			         </a:t>
            </a:r>
            <a:r>
              <a:rPr lang="en-US" altLang="zh-CN" sz="3200" i="1"/>
              <a:t>n. </a:t>
            </a:r>
            <a:r>
              <a:rPr lang="zh-CN" altLang="en-US" sz="3200" dirty="0"/>
              <a:t>火箭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/>
              <a:t>carrier rocket 		</a:t>
            </a:r>
            <a:r>
              <a:rPr lang="en-US" altLang="zh-CN" sz="3200" i="1"/>
              <a:t>n. </a:t>
            </a:r>
            <a:r>
              <a:rPr lang="zh-CN" altLang="en-US" sz="3200" dirty="0"/>
              <a:t>运载火箭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这火箭能把宇航员送入太空。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>
                <a:solidFill>
                  <a:srgbClr val="FF3300"/>
                </a:solidFill>
              </a:rPr>
              <a:t>The rocket boosts the astronaut into space. </a:t>
            </a:r>
            <a:r>
              <a:rPr lang="en-US" altLang="zh-CN" sz="3200"/>
              <a:t> </a:t>
            </a:r>
          </a:p>
          <a:p>
            <a:pPr>
              <a:lnSpc>
                <a:spcPct val="120000"/>
              </a:lnSpc>
              <a:buNone/>
            </a:pPr>
            <a:endParaRPr lang="zh-CN" altLang="en-US" sz="3200" dirty="0"/>
          </a:p>
        </p:txBody>
      </p:sp>
      <p:pic>
        <p:nvPicPr>
          <p:cNvPr id="12291" name="Picture 4" descr="火箭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3350" y="3857625"/>
            <a:ext cx="3930650" cy="300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972574"/>
          </a:xfrm>
        </p:spPr>
        <p:txBody>
          <a:bodyPr/>
          <a:lstStyle/>
          <a:p>
            <a:r>
              <a:rPr lang="en-US" altLang="zh-CN" dirty="0" smtClean="0"/>
              <a:t>Boost </a:t>
            </a:r>
            <a:r>
              <a:rPr lang="en-US" altLang="zh-CN" dirty="0" err="1" smtClean="0"/>
              <a:t>vt</a:t>
            </a:r>
            <a:r>
              <a:rPr lang="en-US" altLang="zh-CN" dirty="0" smtClean="0"/>
              <a:t> </a:t>
            </a:r>
            <a:r>
              <a:rPr lang="zh-CN" altLang="en-US" dirty="0" smtClean="0"/>
              <a:t>向上推起</a:t>
            </a:r>
            <a:endParaRPr lang="en-US" altLang="zh-CN" dirty="0" smtClean="0"/>
          </a:p>
          <a:p>
            <a:r>
              <a:rPr lang="en-US" altLang="zh-CN" dirty="0" smtClean="0"/>
              <a:t>               </a:t>
            </a:r>
            <a:r>
              <a:rPr lang="zh-CN" altLang="en-US" dirty="0" smtClean="0"/>
              <a:t>使</a:t>
            </a:r>
            <a:r>
              <a:rPr lang="en-US" altLang="zh-CN" dirty="0" smtClean="0"/>
              <a:t>…</a:t>
            </a:r>
            <a:r>
              <a:rPr lang="zh-CN" altLang="en-US" dirty="0" smtClean="0"/>
              <a:t>增长；促进，提高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67544" y="3284984"/>
            <a:ext cx="8229600" cy="1932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zh-CN" alt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增强信心</a:t>
            </a:r>
            <a:endParaRPr kumimoji="0" lang="en-US" altLang="zh-CN" sz="2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/>
              <a:defRPr/>
            </a:pPr>
            <a:r>
              <a:rPr lang="en-US" altLang="zh-CN" sz="2600" kern="0" dirty="0" smtClean="0">
                <a:latin typeface="+mn-lt"/>
                <a:ea typeface="+mn-ea"/>
              </a:rPr>
              <a:t>Boost </a:t>
            </a:r>
            <a:r>
              <a:rPr lang="en-US" altLang="zh-CN" sz="2600" kern="0" dirty="0" err="1" smtClean="0">
                <a:latin typeface="+mn-lt"/>
                <a:ea typeface="+mn-ea"/>
              </a:rPr>
              <a:t>sb’s</a:t>
            </a:r>
            <a:r>
              <a:rPr lang="en-US" altLang="zh-CN" sz="2600" kern="0" dirty="0" smtClean="0">
                <a:latin typeface="+mn-lt"/>
                <a:ea typeface="+mn-ea"/>
              </a:rPr>
              <a:t> confidence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/>
              <a:defRPr/>
            </a:pPr>
            <a:r>
              <a:rPr lang="zh-CN" altLang="en-US" sz="2600" kern="0" dirty="0" smtClean="0">
                <a:latin typeface="+mn-lt"/>
                <a:ea typeface="+mn-ea"/>
              </a:rPr>
              <a:t>提高士气</a:t>
            </a:r>
            <a:endParaRPr lang="en-US" altLang="zh-CN" sz="2600" kern="0" dirty="0" smtClean="0">
              <a:latin typeface="+mn-lt"/>
              <a:ea typeface="+mn-ea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en-US" altLang="zh-CN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Boost</a:t>
            </a:r>
            <a:r>
              <a:rPr kumimoji="0" lang="en-US" altLang="zh-CN" sz="2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6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sb’s</a:t>
            </a:r>
            <a:r>
              <a:rPr kumimoji="0" lang="en-US" altLang="zh-CN" sz="2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morale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457200" y="1066800"/>
            <a:ext cx="8077200" cy="5207579"/>
          </a:xfrm>
        </p:spPr>
        <p:txBody>
          <a:bodyPr vert="horz" wrap="square" anchor="t"/>
          <a:lstStyle/>
          <a:p>
            <a:pPr>
              <a:lnSpc>
                <a:spcPct val="120000"/>
              </a:lnSpc>
              <a:buNone/>
            </a:pPr>
            <a:r>
              <a:rPr lang="en-US" altLang="zh-CN" sz="3200" dirty="0"/>
              <a:t>solar 		      </a:t>
            </a:r>
            <a:r>
              <a:rPr lang="en-US" altLang="zh-CN" sz="3200" i="1" dirty="0"/>
              <a:t>adj. </a:t>
            </a:r>
            <a:r>
              <a:rPr lang="zh-CN" altLang="en-US" sz="3200" dirty="0"/>
              <a:t>太阳的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/>
              <a:t>solar energy        </a:t>
            </a:r>
            <a:r>
              <a:rPr lang="zh-CN" altLang="en-US" sz="3200" dirty="0"/>
              <a:t>太阳能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/>
              <a:t>solar system        </a:t>
            </a:r>
            <a:r>
              <a:rPr lang="zh-CN" altLang="en-US" sz="3200" dirty="0"/>
              <a:t>太阳系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/>
              <a:t>solar power         </a:t>
            </a:r>
            <a:r>
              <a:rPr lang="zh-CN" altLang="en-US" sz="3200" dirty="0"/>
              <a:t>太阳能；太阳能动力</a:t>
            </a:r>
            <a:endParaRPr lang="en-US" altLang="zh-CN" sz="3200" dirty="0"/>
          </a:p>
          <a:p>
            <a:pPr>
              <a:lnSpc>
                <a:spcPct val="120000"/>
              </a:lnSpc>
              <a:buNone/>
            </a:pPr>
            <a:endParaRPr lang="zh-CN" altLang="en-US" sz="1800" dirty="0"/>
          </a:p>
          <a:p>
            <a:pPr>
              <a:lnSpc>
                <a:spcPct val="120000"/>
              </a:lnSpc>
              <a:buNone/>
            </a:pPr>
            <a:r>
              <a:rPr lang="zh-CN" altLang="en-US" sz="3200" dirty="0"/>
              <a:t>太阳是太阳系的中心。</a:t>
            </a:r>
            <a:r>
              <a:rPr lang="en-US" altLang="zh-CN" sz="3200" dirty="0"/>
              <a:t> 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3200" dirty="0">
                <a:solidFill>
                  <a:srgbClr val="FF3300"/>
                </a:solidFill>
              </a:rPr>
              <a:t>The </a:t>
            </a:r>
            <a:r>
              <a:rPr lang="en-US" altLang="zh-CN" sz="3200" dirty="0" smtClean="0">
                <a:solidFill>
                  <a:srgbClr val="FF3300"/>
                </a:solidFill>
              </a:rPr>
              <a:t>Sun </a:t>
            </a:r>
            <a:r>
              <a:rPr lang="en-US" altLang="zh-CN" sz="3200" dirty="0">
                <a:solidFill>
                  <a:srgbClr val="FF3300"/>
                </a:solidFill>
              </a:rPr>
              <a:t>is the center of our solar system.</a:t>
            </a:r>
          </a:p>
          <a:p>
            <a:pPr>
              <a:lnSpc>
                <a:spcPct val="120000"/>
              </a:lnSpc>
              <a:buNone/>
            </a:pPr>
            <a:endParaRPr lang="zh-CN" altLang="en-US" sz="32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ocabulary模板">
  <a:themeElements>
    <a:clrScheme name="7_流畅 1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FFFFFF"/>
      </a:accent3>
      <a:accent4>
        <a:srgbClr val="000000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自定义 5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流畅 1">
        <a:dk1>
          <a:srgbClr val="000000"/>
        </a:dk1>
        <a:lt1>
          <a:srgbClr val="FFFFFF"/>
        </a:lt1>
        <a:dk2>
          <a:srgbClr val="04617B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FFFFFF"/>
        </a:accent3>
        <a:accent4>
          <a:srgbClr val="000000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Vocabulary模板</Template>
  <TotalTime>3121</TotalTime>
  <Words>525</Words>
  <Application>Microsoft Office PowerPoint</Application>
  <PresentationFormat>全屏显示(4:3)</PresentationFormat>
  <Paragraphs>246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Vocabulary模板</vt:lpstr>
      <vt:lpstr>幻灯片 1</vt:lpstr>
      <vt:lpstr>Dictation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对…厌烦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>http://www.windows89.com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英语周报</dc:creator>
  <cp:lastModifiedBy>apple</cp:lastModifiedBy>
  <cp:revision>29</cp:revision>
  <dcterms:created xsi:type="dcterms:W3CDTF">2017-06-07T08:33:15Z</dcterms:created>
  <dcterms:modified xsi:type="dcterms:W3CDTF">2017-12-19T01:21:47Z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