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4" r:id="rId10"/>
    <p:sldId id="265" r:id="rId11"/>
    <p:sldId id="263" r:id="rId12"/>
    <p:sldId id="266" r:id="rId13"/>
    <p:sldId id="267" r:id="rId14"/>
    <p:sldId id="268" r:id="rId15"/>
    <p:sldId id="269" r:id="rId16"/>
    <p:sldId id="270" r:id="rId17"/>
    <p:sldId id="272" r:id="rId18"/>
    <p:sldId id="274" r:id="rId19"/>
    <p:sldId id="275" r:id="rId20"/>
    <p:sldId id="279" r:id="rId21"/>
    <p:sldId id="276" r:id="rId22"/>
    <p:sldId id="277" r:id="rId23"/>
    <p:sldId id="278" r:id="rId24"/>
    <p:sldId id="285" r:id="rId25"/>
    <p:sldId id="280" r:id="rId26"/>
    <p:sldId id="281" r:id="rId27"/>
    <p:sldId id="282" r:id="rId28"/>
    <p:sldId id="286" r:id="rId29"/>
    <p:sldId id="287" r:id="rId30"/>
    <p:sldId id="288" r:id="rId31"/>
    <p:sldId id="294" r:id="rId32"/>
    <p:sldId id="289" r:id="rId33"/>
    <p:sldId id="290" r:id="rId34"/>
    <p:sldId id="291" r:id="rId35"/>
    <p:sldId id="292" r:id="rId36"/>
    <p:sldId id="293" r:id="rId37"/>
    <p:sldId id="283" r:id="rId38"/>
    <p:sldId id="284" r:id="rId39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0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4" y="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B894DE-B454-4882-A56F-EC10C3C5A338}" type="datetimeFigureOut">
              <a:rPr lang="zh-CN" altLang="en-US" smtClean="0"/>
              <a:t>2022-11-9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1B8F6-ED63-45F5-9FD8-77EA5B1DFA7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10653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B894DE-B454-4882-A56F-EC10C3C5A338}" type="datetimeFigureOut">
              <a:rPr lang="zh-CN" altLang="en-US" smtClean="0"/>
              <a:t>2022-11-9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1B8F6-ED63-45F5-9FD8-77EA5B1DFA7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00082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B894DE-B454-4882-A56F-EC10C3C5A338}" type="datetimeFigureOut">
              <a:rPr lang="zh-CN" altLang="en-US" smtClean="0"/>
              <a:t>2022-11-9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1B8F6-ED63-45F5-9FD8-77EA5B1DFA7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34509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B894DE-B454-4882-A56F-EC10C3C5A338}" type="datetimeFigureOut">
              <a:rPr lang="zh-CN" altLang="en-US" smtClean="0"/>
              <a:t>2022-11-9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1B8F6-ED63-45F5-9FD8-77EA5B1DFA7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34070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B894DE-B454-4882-A56F-EC10C3C5A338}" type="datetimeFigureOut">
              <a:rPr lang="zh-CN" altLang="en-US" smtClean="0"/>
              <a:t>2022-11-9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1B8F6-ED63-45F5-9FD8-77EA5B1DFA7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6482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B894DE-B454-4882-A56F-EC10C3C5A338}" type="datetimeFigureOut">
              <a:rPr lang="zh-CN" altLang="en-US" smtClean="0"/>
              <a:t>2022-11-9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1B8F6-ED63-45F5-9FD8-77EA5B1DFA7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6050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B894DE-B454-4882-A56F-EC10C3C5A338}" type="datetimeFigureOut">
              <a:rPr lang="zh-CN" altLang="en-US" smtClean="0"/>
              <a:t>2022-11-9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1B8F6-ED63-45F5-9FD8-77EA5B1DFA7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9611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B894DE-B454-4882-A56F-EC10C3C5A338}" type="datetimeFigureOut">
              <a:rPr lang="zh-CN" altLang="en-US" smtClean="0"/>
              <a:t>2022-11-9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1B8F6-ED63-45F5-9FD8-77EA5B1DFA7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2871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B894DE-B454-4882-A56F-EC10C3C5A338}" type="datetimeFigureOut">
              <a:rPr lang="zh-CN" altLang="en-US" smtClean="0"/>
              <a:t>2022-11-9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1B8F6-ED63-45F5-9FD8-77EA5B1DFA7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39224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B894DE-B454-4882-A56F-EC10C3C5A338}" type="datetimeFigureOut">
              <a:rPr lang="zh-CN" altLang="en-US" smtClean="0"/>
              <a:t>2022-11-9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1B8F6-ED63-45F5-9FD8-77EA5B1DFA7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67870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B894DE-B454-4882-A56F-EC10C3C5A338}" type="datetimeFigureOut">
              <a:rPr lang="zh-CN" altLang="en-US" smtClean="0"/>
              <a:t>2022-11-9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1B8F6-ED63-45F5-9FD8-77EA5B1DFA7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95978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B894DE-B454-4882-A56F-EC10C3C5A338}" type="datetimeFigureOut">
              <a:rPr lang="zh-CN" altLang="en-US" smtClean="0"/>
              <a:t>2022-11-9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31B8F6-ED63-45F5-9FD8-77EA5B1DFA7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39332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396240" y="853440"/>
            <a:ext cx="1152144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如何做好古诗鉴赏题</a:t>
            </a:r>
            <a:endParaRPr lang="en-US" altLang="zh-CN" sz="4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48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4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       </a:t>
            </a:r>
            <a:r>
              <a:rPr lang="en-US" altLang="zh-CN" sz="3600" b="1" dirty="0" smtClean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20221110</a:t>
            </a:r>
            <a:endParaRPr lang="zh-CN" altLang="en-US" sz="3600" b="1" dirty="0">
              <a:solidFill>
                <a:srgbClr val="0070C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7475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85060"/>
            <a:ext cx="12089219" cy="71019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500"/>
              </a:lnSpc>
            </a:pPr>
            <a:r>
              <a:rPr lang="zh-CN" altLang="en-US" sz="2400" b="1" dirty="0"/>
              <a:t>（二）古代诗歌阅读（本题共</a:t>
            </a:r>
            <a:r>
              <a:rPr lang="en-US" altLang="zh-CN" sz="2400" b="1" dirty="0"/>
              <a:t>2</a:t>
            </a:r>
            <a:r>
              <a:rPr lang="zh-CN" altLang="en-US" sz="2400" b="1" dirty="0"/>
              <a:t>小题，</a:t>
            </a:r>
            <a:r>
              <a:rPr lang="en-US" altLang="zh-CN" sz="2400" b="1" dirty="0"/>
              <a:t>9</a:t>
            </a:r>
            <a:r>
              <a:rPr lang="zh-CN" altLang="en-US" sz="2400" b="1" dirty="0"/>
              <a:t>分</a:t>
            </a:r>
            <a:r>
              <a:rPr lang="zh-CN" altLang="en-US" sz="2400" b="1" dirty="0" smtClean="0">
                <a:solidFill>
                  <a:srgbClr val="0070C0"/>
                </a:solidFill>
              </a:rPr>
              <a:t>）（山东潍坊</a:t>
            </a:r>
            <a:r>
              <a:rPr lang="en-US" altLang="zh-CN" sz="2400" b="1" dirty="0" smtClean="0">
                <a:solidFill>
                  <a:srgbClr val="0070C0"/>
                </a:solidFill>
              </a:rPr>
              <a:t>2023</a:t>
            </a:r>
            <a:r>
              <a:rPr lang="zh-CN" altLang="en-US" sz="2400" b="1" dirty="0" smtClean="0">
                <a:solidFill>
                  <a:srgbClr val="0070C0"/>
                </a:solidFill>
              </a:rPr>
              <a:t>届高三</a:t>
            </a:r>
            <a:r>
              <a:rPr lang="zh-CN" altLang="en-US" sz="2400" b="1" dirty="0" smtClean="0">
                <a:solidFill>
                  <a:srgbClr val="0070C0"/>
                </a:solidFill>
              </a:rPr>
              <a:t>期中试题）</a:t>
            </a:r>
            <a:endParaRPr lang="zh-CN" altLang="en-US" sz="2400" dirty="0">
              <a:solidFill>
                <a:srgbClr val="0070C0"/>
              </a:solidFill>
            </a:endParaRPr>
          </a:p>
          <a:p>
            <a:pPr>
              <a:lnSpc>
                <a:spcPts val="3500"/>
              </a:lnSpc>
            </a:pPr>
            <a:r>
              <a:rPr lang="zh-CN" altLang="en-US" sz="2400" dirty="0"/>
              <a:t>阅读下面这首唐诗，完成</a:t>
            </a:r>
            <a:r>
              <a:rPr lang="en-US" altLang="zh-CN" sz="2400" dirty="0"/>
              <a:t>15</a:t>
            </a:r>
            <a:r>
              <a:rPr lang="zh-CN" altLang="en-US" sz="2400" dirty="0"/>
              <a:t>～</a:t>
            </a:r>
            <a:r>
              <a:rPr lang="en-US" altLang="zh-CN" sz="2400" dirty="0"/>
              <a:t>16</a:t>
            </a:r>
            <a:r>
              <a:rPr lang="zh-CN" altLang="en-US" sz="2400" dirty="0"/>
              <a:t>题。</a:t>
            </a:r>
          </a:p>
          <a:p>
            <a:pPr>
              <a:lnSpc>
                <a:spcPts val="3500"/>
              </a:lnSpc>
            </a:pPr>
            <a:r>
              <a:rPr lang="zh-CN" altLang="en-US" sz="2400" dirty="0" smtClean="0"/>
              <a:t>                               五月一日</a:t>
            </a:r>
            <a:r>
              <a:rPr lang="zh-CN" altLang="en-US" sz="2400" dirty="0"/>
              <a:t>蒙替本官不得随例入阙感怀献送相公</a:t>
            </a:r>
          </a:p>
          <a:p>
            <a:pPr>
              <a:lnSpc>
                <a:spcPts val="3500"/>
              </a:lnSpc>
            </a:pPr>
            <a:r>
              <a:rPr lang="zh-CN" altLang="en-US" sz="2400" dirty="0" smtClean="0"/>
              <a:t>                                                                       李</a:t>
            </a:r>
            <a:r>
              <a:rPr lang="zh-CN" altLang="en-US" sz="2400" dirty="0"/>
              <a:t>频</a:t>
            </a:r>
            <a:r>
              <a:rPr lang="zh-CN" altLang="en-US" sz="2400" baseline="30000" dirty="0"/>
              <a:t>①</a:t>
            </a:r>
            <a:endParaRPr lang="zh-CN" altLang="en-US" sz="2400" dirty="0"/>
          </a:p>
          <a:p>
            <a:pPr>
              <a:lnSpc>
                <a:spcPts val="3500"/>
              </a:lnSpc>
            </a:pPr>
            <a:r>
              <a:rPr lang="zh-CN" altLang="en-US" sz="2400" dirty="0" smtClean="0"/>
              <a:t>       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五月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倾朝谒紫宸</a:t>
            </a:r>
            <a:r>
              <a:rPr lang="zh-CN" altLang="en-US" sz="2400" b="1" baseline="300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②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，一朝无分在清尘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。含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香</a:t>
            </a:r>
            <a:r>
              <a:rPr lang="zh-CN" altLang="en-US" sz="2400" b="1" baseline="300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③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已去星郎位，衣锦惟思婺女</a:t>
            </a:r>
            <a:r>
              <a:rPr lang="zh-CN" altLang="en-US" sz="2400" b="1" baseline="300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④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邻。</a:t>
            </a:r>
          </a:p>
          <a:p>
            <a:pPr>
              <a:lnSpc>
                <a:spcPts val="3500"/>
              </a:lnSpc>
            </a:pP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折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狱也曾为俗吏，劝农元本是耕人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。知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将何事酬公道，只养生灵似养身。</a:t>
            </a:r>
          </a:p>
          <a:p>
            <a:pPr>
              <a:lnSpc>
                <a:spcPts val="3500"/>
              </a:lnSpc>
            </a:pPr>
            <a:r>
              <a:rPr lang="en-US" altLang="zh-CN" sz="2400" b="1" dirty="0"/>
              <a:t>【</a:t>
            </a:r>
            <a:r>
              <a:rPr lang="zh-CN" altLang="en-US" sz="2400" b="1" dirty="0"/>
              <a:t>注</a:t>
            </a:r>
            <a:r>
              <a:rPr lang="en-US" altLang="zh-CN" sz="2400" b="1" dirty="0"/>
              <a:t>】</a:t>
            </a:r>
            <a:r>
              <a:rPr lang="zh-CN" altLang="en-US" sz="2400" b="1" dirty="0"/>
              <a:t>①李频∶晚唐诗人，此诗作于其自请外放、出为建州（今福建南平）刺史时。此时建州盗贼四起，百姓困苦。②紫宸∶宫殿名，天子所居。③含香∶指侍奉君王。④婺女∶二十八星宿之一，分野为作者故乡浙江一带。</a:t>
            </a:r>
          </a:p>
          <a:p>
            <a:pPr>
              <a:lnSpc>
                <a:spcPts val="3500"/>
              </a:lnSpc>
            </a:pPr>
            <a:r>
              <a:rPr lang="en-US" altLang="zh-CN" sz="2400" b="1" dirty="0"/>
              <a:t>15. </a:t>
            </a:r>
            <a:r>
              <a:rPr lang="zh-CN" altLang="en-US" sz="2400" b="1" dirty="0"/>
              <a:t>下列对这首诗的理解和赏析，不正确的一项是（</a:t>
            </a:r>
            <a:r>
              <a:rPr lang="en-US" altLang="zh-CN" sz="2400" b="1" dirty="0"/>
              <a:t>3</a:t>
            </a:r>
            <a:r>
              <a:rPr lang="zh-CN" altLang="en-US" sz="2400" b="1" dirty="0"/>
              <a:t>分）</a:t>
            </a:r>
          </a:p>
          <a:p>
            <a:pPr>
              <a:lnSpc>
                <a:spcPts val="3500"/>
              </a:lnSpc>
            </a:pPr>
            <a:r>
              <a:rPr lang="en-US" altLang="zh-CN" sz="2400" dirty="0"/>
              <a:t>A. </a:t>
            </a:r>
            <a:r>
              <a:rPr lang="zh-CN" altLang="en-US" sz="2400" dirty="0"/>
              <a:t>一、二句紧扣题目，表达了所有朝官都去朝拜君王、自己却不在朝拜之列的失落伤感。</a:t>
            </a:r>
          </a:p>
          <a:p>
            <a:pPr>
              <a:lnSpc>
                <a:spcPts val="3500"/>
              </a:lnSpc>
            </a:pPr>
            <a:r>
              <a:rPr lang="en-US" altLang="zh-CN" sz="2400" dirty="0"/>
              <a:t>B. </a:t>
            </a:r>
            <a:r>
              <a:rPr lang="zh-CN" altLang="en-US" sz="2400" dirty="0"/>
              <a:t>三、四句承接上联，交代诗人已经卸任郎官，传达出到故乡之邻建州施展抱负的渴盼。</a:t>
            </a:r>
          </a:p>
          <a:p>
            <a:pPr>
              <a:lnSpc>
                <a:spcPts val="3500"/>
              </a:lnSpc>
            </a:pPr>
            <a:r>
              <a:rPr lang="en-US" altLang="zh-CN" sz="2400" dirty="0"/>
              <a:t>C. </a:t>
            </a:r>
            <a:r>
              <a:rPr lang="zh-CN" altLang="en-US" sz="2400" dirty="0"/>
              <a:t>第七句陈述自己知道如何做才能报答相公的恩情，以此表达诗人平乱治民的坚定决心。</a:t>
            </a:r>
          </a:p>
          <a:p>
            <a:pPr>
              <a:lnSpc>
                <a:spcPts val="3500"/>
              </a:lnSpc>
            </a:pPr>
            <a:r>
              <a:rPr lang="en-US" altLang="zh-CN" sz="2400" dirty="0"/>
              <a:t>D. </a:t>
            </a:r>
            <a:r>
              <a:rPr lang="zh-CN" altLang="en-US" sz="2400" dirty="0"/>
              <a:t>虽然诗人同为离京外任，但在情感基调上，本诗与白居易的</a:t>
            </a:r>
            <a:r>
              <a:rPr lang="en-US" altLang="zh-CN" sz="2400" dirty="0"/>
              <a:t>《</a:t>
            </a:r>
            <a:r>
              <a:rPr lang="zh-CN" altLang="en-US" sz="2400" dirty="0"/>
              <a:t>琵琶行</a:t>
            </a:r>
            <a:r>
              <a:rPr lang="en-US" altLang="zh-CN" sz="2400" dirty="0"/>
              <a:t>》</a:t>
            </a:r>
            <a:r>
              <a:rPr lang="zh-CN" altLang="en-US" sz="2400" dirty="0"/>
              <a:t>是截然不同的。</a:t>
            </a:r>
          </a:p>
          <a:p>
            <a:pPr>
              <a:lnSpc>
                <a:spcPts val="3500"/>
              </a:lnSpc>
            </a:pPr>
            <a:r>
              <a:rPr lang="en-US" altLang="zh-CN" sz="2400" b="1" dirty="0"/>
              <a:t>16. </a:t>
            </a:r>
            <a:r>
              <a:rPr lang="zh-CN" altLang="en-US" sz="2400" b="1" dirty="0"/>
              <a:t>本诗谈到了诗人哪些为政之道？请结合全诗简要分析。（</a:t>
            </a:r>
            <a:r>
              <a:rPr lang="en-US" altLang="zh-CN" sz="2400" b="1" dirty="0"/>
              <a:t>6</a:t>
            </a:r>
            <a:r>
              <a:rPr lang="zh-CN" altLang="en-US" sz="2400" b="1" dirty="0"/>
              <a:t>分）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661891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91440" y="0"/>
            <a:ext cx="12100560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600"/>
              </a:lnSpc>
            </a:pPr>
            <a:r>
              <a:rPr lang="zh-CN" altLang="en-US" sz="2400" b="1" dirty="0" smtClean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第一步：解题目</a:t>
            </a:r>
            <a:endParaRPr lang="en-US" altLang="zh-CN" sz="2400" b="1" dirty="0" smtClean="0">
              <a:effectLst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600"/>
              </a:lnSpc>
            </a:pPr>
            <a:r>
              <a:rPr lang="zh-CN" altLang="en-US" sz="2400" dirty="0" smtClean="0"/>
              <a:t>                        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五月一日蒙替本官不得随例入阙感怀献送相公</a:t>
            </a:r>
          </a:p>
          <a:p>
            <a:pPr>
              <a:lnSpc>
                <a:spcPts val="3600"/>
              </a:lnSpc>
            </a:pPr>
            <a:endParaRPr lang="zh-CN" altLang="en-US" sz="2400" dirty="0" smtClean="0">
              <a:effectLst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600"/>
              </a:lnSpc>
            </a:pPr>
            <a:r>
              <a:rPr lang="zh-CN" altLang="en-US" sz="2400" dirty="0" smtClean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诗题较长，试做切分：</a:t>
            </a:r>
          </a:p>
          <a:p>
            <a:pPr>
              <a:lnSpc>
                <a:spcPts val="3600"/>
              </a:lnSpc>
            </a:pPr>
            <a:r>
              <a:rPr lang="zh-CN" altLang="en-US" sz="2400" b="1" dirty="0" smtClean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五月一日，蒙替本官，不得随例入阙，感怀献送相公。</a:t>
            </a:r>
            <a:r>
              <a:rPr lang="zh-CN" altLang="en-US" sz="2400" dirty="0" smtClean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/>
            </a:r>
            <a:br>
              <a:rPr lang="zh-CN" altLang="en-US" sz="2400" dirty="0" smtClean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</a:br>
            <a:r>
              <a:rPr lang="en-US" altLang="zh-CN" sz="2400" dirty="0" smtClean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1.“</a:t>
            </a:r>
            <a:r>
              <a:rPr lang="zh-CN" altLang="en-US" sz="2400" dirty="0" smtClean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五月一日”是时间；</a:t>
            </a:r>
            <a:endParaRPr lang="en-US" altLang="zh-CN" sz="2400" dirty="0" smtClean="0">
              <a:effectLst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600"/>
              </a:lnSpc>
            </a:pPr>
            <a:endParaRPr lang="zh-CN" altLang="en-US" sz="2400" dirty="0" smtClean="0">
              <a:effectLst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600"/>
              </a:lnSpc>
            </a:pPr>
            <a:r>
              <a:rPr lang="en-US" altLang="zh-CN" sz="2400" dirty="0" smtClean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2.</a:t>
            </a:r>
            <a:r>
              <a:rPr lang="zh-CN" altLang="en-US" sz="2400" dirty="0" smtClean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注释中说“此诗作于其自请外放、出为建州</a:t>
            </a:r>
            <a:r>
              <a:rPr lang="en-US" altLang="zh-CN" sz="2400" dirty="0" smtClean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(</a:t>
            </a:r>
            <a:r>
              <a:rPr lang="zh-CN" altLang="en-US" sz="2400" dirty="0" smtClean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今福建南平</a:t>
            </a:r>
            <a:r>
              <a:rPr lang="en-US" altLang="zh-CN" sz="2400" dirty="0" smtClean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)</a:t>
            </a:r>
            <a:r>
              <a:rPr lang="zh-CN" altLang="en-US" sz="2400" dirty="0" smtClean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刺史时”，再结合选项</a:t>
            </a:r>
            <a:r>
              <a:rPr lang="en-US" altLang="zh-CN" sz="2400" dirty="0" smtClean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B</a:t>
            </a:r>
            <a:r>
              <a:rPr lang="zh-CN" altLang="en-US" sz="2400" dirty="0" smtClean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中所说“诗人已经卸任郎官”，则知“蒙替本官”之意是说诗人原本的官职已经罢免；</a:t>
            </a:r>
            <a:endParaRPr lang="en-US" altLang="zh-CN" sz="2400" dirty="0" smtClean="0">
              <a:effectLst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600"/>
              </a:lnSpc>
            </a:pPr>
            <a:endParaRPr lang="zh-CN" altLang="en-US" sz="2400" dirty="0" smtClean="0">
              <a:effectLst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600"/>
              </a:lnSpc>
            </a:pPr>
            <a:r>
              <a:rPr lang="en-US" altLang="zh-CN" sz="2400" dirty="0" smtClean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3.“</a:t>
            </a:r>
            <a:r>
              <a:rPr lang="zh-CN" altLang="en-US" sz="2400" dirty="0" smtClean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不得随例入阙”是说，原官职已罢免，故不得随例入朝面见皇上；</a:t>
            </a:r>
            <a:endParaRPr lang="en-US" altLang="zh-CN" sz="2400" dirty="0" smtClean="0">
              <a:effectLst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600"/>
              </a:lnSpc>
            </a:pPr>
            <a:endParaRPr lang="zh-CN" altLang="en-US" sz="2400" dirty="0" smtClean="0">
              <a:effectLst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600"/>
              </a:lnSpc>
            </a:pPr>
            <a:r>
              <a:rPr lang="en-US" altLang="zh-CN" sz="2400" dirty="0" smtClean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4.“</a:t>
            </a:r>
            <a:r>
              <a:rPr lang="zh-CN" altLang="en-US" sz="2400" dirty="0" smtClean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感怀献送相公”，此诗是就“不得随例入阙”有所感想因而赋诗赠与某人（相公）的。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120190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81280"/>
            <a:ext cx="11988800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600"/>
              </a:lnSpc>
            </a:pPr>
            <a:r>
              <a:rPr lang="zh-CN" altLang="en-US" sz="2400" b="1" dirty="0" smtClean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第二步：解首联</a:t>
            </a:r>
            <a:endParaRPr lang="zh-CN" altLang="en-US" sz="2400" dirty="0" smtClean="0">
              <a:effectLst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6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zh-CN" altLang="en-US" sz="2800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      </a:t>
            </a:r>
            <a:r>
              <a:rPr lang="zh-CN" altLang="en-US" sz="2800" b="1" dirty="0" smtClean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五月倾朝谒紫宸，一朝无分在清尘。</a:t>
            </a:r>
            <a:endParaRPr lang="zh-CN" altLang="en-US" sz="2800" dirty="0" smtClean="0">
              <a:solidFill>
                <a:srgbClr val="FF0000"/>
              </a:solidFill>
              <a:effectLst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600"/>
              </a:lnSpc>
            </a:pPr>
            <a:endParaRPr lang="zh-CN" altLang="en-US" sz="2400" dirty="0" smtClean="0">
              <a:effectLst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600"/>
              </a:lnSpc>
            </a:pPr>
            <a:r>
              <a:rPr lang="zh-CN" altLang="en-US" sz="2400" dirty="0" smtClean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题目中说“不得随例入阙”，则知“紫宸”应指“阙”。故而上半句是说，五月一日这天按照惯例，满朝文武进宫面见圣上。</a:t>
            </a:r>
          </a:p>
          <a:p>
            <a:pPr>
              <a:lnSpc>
                <a:spcPts val="3600"/>
              </a:lnSpc>
            </a:pPr>
            <a:endParaRPr lang="zh-CN" altLang="en-US" sz="2400" dirty="0" smtClean="0">
              <a:effectLst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600"/>
              </a:lnSpc>
            </a:pPr>
            <a:r>
              <a:rPr lang="zh-CN" altLang="en-US" sz="2400" dirty="0" smtClean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第二句诗比较难理解。如果按照我们的思维惯性，很可能出现误解。故而命题者也是在此处设误。按照我们一般的理解，诗人外放了，官职应该是降了，而且又丢失了面见皇上的机会。第二句中的“无分”应该是说自己没机会面见皇上。可是，事实可能恰恰相反。因为，诗人是“自请外放”，从后文看，诗人也并无多少悲伤的情感。所以，这里的“一朝”和前句的“倾朝”是一个意思，“清尘”则是指“清静无为的境界”，意指他们都为俗所累，不得如我现在这般逍遥自在。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282468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121920"/>
            <a:ext cx="11998960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600"/>
              </a:lnSpc>
            </a:pPr>
            <a:r>
              <a:rPr lang="zh-CN" altLang="en-US" sz="2400" b="1" dirty="0" smtClean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第三步：解颔联</a:t>
            </a:r>
            <a:endParaRPr lang="zh-CN" altLang="en-US" sz="2400" dirty="0" smtClean="0">
              <a:effectLst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6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zh-CN" altLang="en-US" sz="2800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        </a:t>
            </a:r>
            <a:r>
              <a:rPr lang="zh-CN" altLang="en-US" sz="2800" b="1" dirty="0" smtClean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含香已去星郎位，衣锦惟思婺女邻。</a:t>
            </a:r>
            <a:endParaRPr lang="zh-CN" altLang="en-US" sz="2800" dirty="0" smtClean="0">
              <a:solidFill>
                <a:srgbClr val="FF0000"/>
              </a:solidFill>
              <a:effectLst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600"/>
              </a:lnSpc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zh-CN" altLang="en-US" sz="24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zh-CN" altLang="en-US" sz="2400" dirty="0" smtClean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“含香”的本义是指口含鸡舌香，古代尚书郎奏事答对时，口含鸡舌香以去秽，故常用指侍奉君王。注释中已说明。“星郎”是古代对郎官的称呼（</a:t>
            </a:r>
            <a:r>
              <a:rPr lang="en-US" altLang="zh-CN" sz="2400" dirty="0" smtClean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400" dirty="0" smtClean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后汉书</a:t>
            </a:r>
            <a:r>
              <a:rPr lang="en-US" altLang="zh-CN" sz="2400" dirty="0" smtClean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·</a:t>
            </a:r>
            <a:r>
              <a:rPr lang="zh-CN" altLang="en-US" sz="2400" dirty="0" smtClean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明帝纪</a:t>
            </a:r>
            <a:r>
              <a:rPr lang="en-US" altLang="zh-CN" sz="2400" dirty="0" smtClean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400" dirty="0" smtClean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：“馆陶公主为子求郎，不许，而赐钱千万。谓群臣曰：‘郎官上应列宿，出宰百里，苟非其人，则民受殃，是以难之。’”后因称郎官为“星郎”），</a:t>
            </a:r>
            <a:r>
              <a:rPr lang="zh-CN" altLang="en-US" sz="2400" b="1" dirty="0" smtClean="0">
                <a:solidFill>
                  <a:srgbClr val="0070C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我们即便不识，也不影响我们理解诗歌的含意。不过，现在点出这一点是为了说明，诗人在这里花了点小心思，一语双关，前后对仗。</a:t>
            </a:r>
            <a:r>
              <a:rPr lang="zh-CN" altLang="en-US" sz="2400" dirty="0" smtClean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他以天上的星郎比喻他本来的官职，又以这星郎与后文的“婺女”产生联系，于是，诗人巧妙地用牛郎织女的传说把他的官职的代称（星郎）与家乡的分野（婺女）有机地结合在一起。必须了解这一点，才能发现诗人在此句中隐含的奇思妙想。</a:t>
            </a:r>
          </a:p>
          <a:p>
            <a:pPr>
              <a:lnSpc>
                <a:spcPts val="3600"/>
              </a:lnSpc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zh-CN" altLang="en-US" sz="24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zh-CN" altLang="en-US" sz="2400" dirty="0" smtClean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所以，这两句诗的大致含义就是：</a:t>
            </a:r>
            <a:r>
              <a:rPr lang="zh-CN" altLang="en-US" sz="2400" dirty="0" smtClean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我这个曾经口含鸡舌香的郎官已经离开了那个星郎位，（古人说“衣锦还乡”），现在我只想衣锦回到家乡的近邻</a:t>
            </a:r>
            <a:r>
              <a:rPr lang="en-US" altLang="zh-CN" sz="2400" dirty="0" smtClean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400" dirty="0" smtClean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建州去。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473949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81280"/>
            <a:ext cx="12192000" cy="6653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500"/>
              </a:lnSpc>
            </a:pPr>
            <a:r>
              <a:rPr lang="zh-CN" altLang="en-US" sz="2400" b="1" dirty="0" smtClean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第四步：解颈联</a:t>
            </a:r>
            <a:endParaRPr lang="zh-CN" altLang="en-US" sz="2400" dirty="0" smtClean="0">
              <a:effectLst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500"/>
              </a:lnSpc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zh-CN" altLang="en-US" sz="24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   </a:t>
            </a:r>
            <a:r>
              <a:rPr lang="zh-CN" altLang="en-US" sz="2800" b="1" dirty="0" smtClean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折狱也曾为俗吏，劝农元本是耕人。</a:t>
            </a:r>
            <a:endParaRPr lang="zh-CN" altLang="en-US" sz="2800" dirty="0" smtClean="0">
              <a:solidFill>
                <a:srgbClr val="FF0000"/>
              </a:solidFill>
              <a:effectLst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500"/>
              </a:lnSpc>
            </a:pPr>
            <a:r>
              <a:rPr lang="zh-CN" altLang="en-US" sz="2400" dirty="0" smtClean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/>
            </a:r>
            <a:br>
              <a:rPr lang="zh-CN" altLang="en-US" sz="2400" dirty="0" smtClean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</a:br>
            <a:r>
              <a:rPr lang="zh-CN" altLang="en-US" sz="2400" dirty="0" smtClean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    这句话比较好理解，大意是说，</a:t>
            </a:r>
            <a:r>
              <a:rPr lang="zh-CN" altLang="en-US" sz="2400" b="1" dirty="0" smtClean="0">
                <a:solidFill>
                  <a:srgbClr val="0070C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我原来也曾当官断案，现在到那个“盗贼四起，百姓困苦”的建州去，我首先要做的就是“劝农”，因为我原本也是一个农民。</a:t>
            </a:r>
          </a:p>
          <a:p>
            <a:pPr>
              <a:lnSpc>
                <a:spcPts val="3500"/>
              </a:lnSpc>
            </a:pPr>
            <a:r>
              <a:rPr lang="zh-CN" altLang="en-US" sz="2400" dirty="0" smtClean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/>
            </a:r>
            <a:br>
              <a:rPr lang="zh-CN" altLang="en-US" sz="2400" dirty="0" smtClean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</a:br>
            <a:r>
              <a:rPr lang="zh-CN" altLang="en-US" sz="2400" dirty="0" smtClean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    但这句话背后的意思很重要，我们须仔细体会。</a:t>
            </a:r>
            <a:endParaRPr lang="en-US" altLang="zh-CN" sz="2400" dirty="0" smtClean="0">
              <a:effectLst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500"/>
              </a:lnSpc>
            </a:pP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4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en-US" sz="2400" b="1" dirty="0" smtClean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首先，</a:t>
            </a:r>
            <a:r>
              <a:rPr lang="zh-CN" altLang="en-US" sz="2400" dirty="0" smtClean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他向赠诗的对象</a:t>
            </a:r>
            <a:r>
              <a:rPr lang="en-US" altLang="zh-CN" sz="2400" dirty="0" smtClean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400" dirty="0" smtClean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相公表明心志，他这次主动要求“外放”，是因为他“不忘初心”，他本就是一个农民，所以，他不能对家乡的近邻</a:t>
            </a:r>
            <a:r>
              <a:rPr lang="en-US" altLang="zh-CN" sz="2400" dirty="0" smtClean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400" dirty="0" smtClean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建州受难的百姓视而不见；  </a:t>
            </a:r>
            <a:endParaRPr lang="en-US" altLang="zh-CN" sz="240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500"/>
              </a:lnSpc>
            </a:pPr>
            <a:r>
              <a:rPr lang="en-US" altLang="zh-CN" sz="2400" dirty="0" smtClean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400" b="1" dirty="0" smtClean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其次，</a:t>
            </a:r>
            <a:r>
              <a:rPr lang="zh-CN" altLang="en-US" sz="2400" dirty="0" smtClean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他已经想好了应对的措施，第一位的就是让老百姓有田可种，有饭可吃；</a:t>
            </a:r>
            <a:endParaRPr lang="en-US" altLang="zh-CN" sz="2400" dirty="0" smtClean="0">
              <a:effectLst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500"/>
              </a:lnSpc>
            </a:pP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4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en-US" sz="2400" b="1" dirty="0" smtClean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再次，</a:t>
            </a:r>
            <a:r>
              <a:rPr lang="zh-CN" altLang="en-US" sz="2400" dirty="0" smtClean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他认为那些不关注百姓，只顾自己的官员是“俗吏”。他正是不甘为俗吏，才要主动申请外放。</a:t>
            </a:r>
            <a:endParaRPr lang="en-US" altLang="zh-CN" sz="2400" dirty="0" smtClean="0">
              <a:effectLst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500"/>
              </a:lnSpc>
            </a:pP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4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en-US" sz="2400" dirty="0" smtClean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只有理解了这层意思，我们才能理解，</a:t>
            </a:r>
            <a:r>
              <a:rPr lang="zh-CN" altLang="en-US" sz="2400" b="1" dirty="0" smtClean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在首联中，他对于自己不能面圣应该是没有多少遗憾，没有多少“失落伤感”的，有的更多的是一种自豪，一种洒脱。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887706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01600" y="152400"/>
            <a:ext cx="11856720" cy="4493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第五步：解尾联</a:t>
            </a:r>
            <a:endParaRPr lang="zh-CN" altLang="en-US" sz="2400" dirty="0" smtClean="0">
              <a:effectLst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zh-CN" altLang="en-US" sz="24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    </a:t>
            </a:r>
            <a:r>
              <a:rPr lang="zh-CN" altLang="en-US" sz="2800" b="1" dirty="0" smtClean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知将何事酬公道，只养生灵似养身。</a:t>
            </a:r>
            <a:endParaRPr lang="zh-CN" altLang="en-US" sz="2800" dirty="0" smtClean="0">
              <a:solidFill>
                <a:srgbClr val="FF0000"/>
              </a:solidFill>
              <a:effectLst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400" dirty="0" smtClean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/>
            </a:r>
            <a:br>
              <a:rPr lang="zh-CN" altLang="en-US" sz="2400" dirty="0" smtClean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</a:br>
            <a:r>
              <a:rPr lang="zh-CN" altLang="en-US" sz="2400" dirty="0" smtClean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    前一联是委婉地表明自己的心志，这一联则直抒胸臆，直接表明自己的态度：</a:t>
            </a:r>
            <a:r>
              <a:rPr lang="zh-CN" altLang="en-US" sz="2400" b="1" dirty="0" smtClean="0">
                <a:solidFill>
                  <a:srgbClr val="0070C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我知道该用什么报答“公道”（皇帝的信任和您的支持），我会像照顾自己的身体一样照顾百姓的。</a:t>
            </a:r>
          </a:p>
          <a:p>
            <a:r>
              <a:rPr lang="zh-CN" altLang="en-US" sz="2400" dirty="0" smtClean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 </a:t>
            </a:r>
          </a:p>
          <a:p>
            <a:r>
              <a:rPr lang="zh-CN" altLang="en-US" sz="2400" dirty="0" smtClean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    应该说，整首诗并不十分难理解，真正难理解的可能是它与我们通常所谓的“贬谪”诗在情感上的巨大不同。</a:t>
            </a:r>
            <a:endParaRPr lang="en-US" altLang="zh-CN" sz="2400" dirty="0" smtClean="0">
              <a:effectLst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4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en-US" sz="2400" dirty="0" smtClean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同学们对这类诗有这样的刻板印象，即诗人一般是“失落伤感”的，但此诗中，诗人不悲反乐，不耻反荣，而这个特点，大家必须结合全诗才能理解。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694223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23520" y="314960"/>
            <a:ext cx="1134872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请大家动笔，组织第</a:t>
            </a:r>
            <a:r>
              <a:rPr lang="en-US" altLang="zh-CN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16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题答案，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要求条理清晰，符合诗歌鉴赏主观题答题要求。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zh-CN" altLang="en-US" sz="28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19606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193040"/>
            <a:ext cx="12110720" cy="69249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ctr"/>
            <a:r>
              <a:rPr lang="en-US" altLang="zh-CN" sz="2400" b="1" dirty="0"/>
              <a:t>(</a:t>
            </a:r>
            <a:r>
              <a:rPr lang="zh-CN" altLang="en-US" sz="2400" b="1" dirty="0"/>
              <a:t>二）古代诗歌阅读（本题共</a:t>
            </a:r>
            <a:r>
              <a:rPr lang="en-US" altLang="zh-CN" sz="2400" b="1" dirty="0"/>
              <a:t>2</a:t>
            </a:r>
            <a:r>
              <a:rPr lang="zh-CN" altLang="en-US" sz="2400" b="1" dirty="0"/>
              <a:t>小题，</a:t>
            </a:r>
            <a:r>
              <a:rPr lang="en-US" altLang="zh-CN" sz="2400" b="1" dirty="0"/>
              <a:t>9</a:t>
            </a:r>
            <a:r>
              <a:rPr lang="zh-CN" altLang="en-US" sz="2400" b="1" dirty="0"/>
              <a:t>分</a:t>
            </a:r>
            <a:r>
              <a:rPr lang="zh-CN" altLang="en-US" sz="2400" b="1" dirty="0" smtClean="0"/>
              <a:t>）</a:t>
            </a:r>
            <a:endParaRPr lang="en-US" altLang="zh-CN" sz="2400" b="1" dirty="0" smtClean="0"/>
          </a:p>
          <a:p>
            <a:pPr fontAlgn="ctr"/>
            <a:r>
              <a:rPr lang="zh-CN" altLang="en-US" b="1" dirty="0" smtClean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                 湖南省</a:t>
            </a:r>
            <a:r>
              <a:rPr lang="zh-CN" altLang="en-US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三湘名校教育联盟</a:t>
            </a:r>
            <a:r>
              <a:rPr lang="en-US" altLang="zh-CN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2022-2023</a:t>
            </a:r>
            <a:r>
              <a:rPr lang="zh-CN" altLang="en-US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学年高三上学期第一次大联考</a:t>
            </a:r>
          </a:p>
          <a:p>
            <a:pPr fontAlgn="ctr"/>
            <a:endParaRPr lang="zh-CN" altLang="en-US" sz="2400" dirty="0"/>
          </a:p>
          <a:p>
            <a:pPr fontAlgn="ctr"/>
            <a:r>
              <a:rPr lang="zh-CN" altLang="en-US" sz="2400" dirty="0"/>
              <a:t>阅读下面这首唐诗，完成下面小题。</a:t>
            </a:r>
          </a:p>
          <a:p>
            <a:pPr fontAlgn="ctr"/>
            <a:r>
              <a:rPr lang="zh-CN" altLang="en-US" sz="2400" b="1" dirty="0" smtClean="0"/>
              <a:t>                                                小</a:t>
            </a:r>
            <a:r>
              <a:rPr lang="zh-CN" altLang="en-US" sz="2400" b="1" dirty="0"/>
              <a:t>寒食舟中作</a:t>
            </a:r>
            <a:r>
              <a:rPr lang="zh-CN" altLang="en-US" sz="2400" b="1" baseline="30000" dirty="0"/>
              <a:t>①</a:t>
            </a:r>
            <a:endParaRPr lang="zh-CN" altLang="en-US" sz="2400" dirty="0"/>
          </a:p>
          <a:p>
            <a:pPr fontAlgn="ctr"/>
            <a:r>
              <a:rPr lang="zh-CN" altLang="en-US" sz="2400" dirty="0" smtClean="0"/>
              <a:t>                                                                       杜甫</a:t>
            </a:r>
            <a:endParaRPr lang="zh-CN" altLang="en-US" sz="2400" dirty="0"/>
          </a:p>
          <a:p>
            <a:pPr fontAlgn="ctr"/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佳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辰强饮食犹寒，隐几萧条戴鹖冠</a:t>
            </a:r>
            <a:r>
              <a:rPr lang="zh-CN" altLang="en-US" sz="2400" b="1" baseline="30000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②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。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春水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船如天上坐，老年花似雾中看。</a:t>
            </a:r>
          </a:p>
          <a:p>
            <a:pPr fontAlgn="ctr"/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娟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娟戏蝶过闲幔，片片轻鸥下急湍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。云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白山青万余里，愁看直北是长安。</a:t>
            </a:r>
          </a:p>
          <a:p>
            <a:pPr fontAlgn="ctr"/>
            <a:r>
              <a:rPr lang="en-US" altLang="zh-CN" sz="2400" dirty="0"/>
              <a:t>【</a:t>
            </a:r>
            <a:r>
              <a:rPr lang="zh-CN" altLang="en-US" sz="2400" dirty="0"/>
              <a:t>注</a:t>
            </a:r>
            <a:r>
              <a:rPr lang="en-US" altLang="zh-CN" sz="2400" dirty="0"/>
              <a:t>】①</a:t>
            </a:r>
            <a:r>
              <a:rPr lang="zh-CN" altLang="en-US" sz="2400" dirty="0"/>
              <a:t>此诗是杜甫于大历五年（</a:t>
            </a:r>
            <a:r>
              <a:rPr lang="en-US" altLang="zh-CN" sz="2400" dirty="0"/>
              <a:t>770</a:t>
            </a:r>
            <a:r>
              <a:rPr lang="zh-CN" altLang="en-US" sz="2400" dirty="0"/>
              <a:t>年）漂泊潭州（今长沙）时所作。②鹖（</a:t>
            </a:r>
            <a:r>
              <a:rPr lang="en-US" altLang="zh-CN" sz="2400" dirty="0" err="1"/>
              <a:t>hé</a:t>
            </a:r>
            <a:r>
              <a:rPr lang="zh-CN" altLang="en-US" sz="2400" dirty="0"/>
              <a:t>）冠：隐士之冠。</a:t>
            </a:r>
          </a:p>
          <a:p>
            <a:pPr fontAlgn="ctr"/>
            <a:r>
              <a:rPr lang="en-US" altLang="zh-CN" sz="2400" b="1" dirty="0"/>
              <a:t>15. </a:t>
            </a:r>
            <a:r>
              <a:rPr lang="zh-CN" altLang="en-US" sz="2400" b="1" dirty="0"/>
              <a:t>下列对这首诗的理解和赏析，不正确的一项是（   ）</a:t>
            </a:r>
          </a:p>
          <a:p>
            <a:pPr fontAlgn="ctr"/>
            <a:r>
              <a:rPr lang="en-US" altLang="zh-CN" sz="2400" dirty="0"/>
              <a:t>A. </a:t>
            </a:r>
            <a:r>
              <a:rPr lang="zh-CN" altLang="en-US" sz="2400" dirty="0"/>
              <a:t>首联既刻画了诗人的形象，也概括了诗人此时的身世遭遇，蕴含了他一生的无穷辛酸。</a:t>
            </a:r>
          </a:p>
          <a:p>
            <a:pPr fontAlgn="ctr"/>
            <a:r>
              <a:rPr lang="en-US" altLang="zh-CN" sz="2400" dirty="0"/>
              <a:t>B. </a:t>
            </a:r>
            <a:r>
              <a:rPr lang="zh-CN" altLang="en-US" sz="2400" dirty="0"/>
              <a:t>颔联传神地写出了诗人的所见所感，“天上坐”“雾中看”切合诗人年迈舟居观景的实际。</a:t>
            </a:r>
          </a:p>
          <a:p>
            <a:pPr fontAlgn="ctr"/>
            <a:r>
              <a:rPr lang="en-US" altLang="zh-CN" sz="2400" dirty="0"/>
              <a:t>C. </a:t>
            </a:r>
            <a:r>
              <a:rPr lang="zh-CN" altLang="en-US" sz="2400" dirty="0"/>
              <a:t>颈联写舟中江上的景物：近看舱前蝴蝶翩跹，穿空而过；远看白鸥逐流飞翔，远远离去。</a:t>
            </a:r>
          </a:p>
          <a:p>
            <a:pPr fontAlgn="ctr"/>
            <a:r>
              <a:rPr lang="en-US" altLang="zh-CN" sz="2400" dirty="0"/>
              <a:t>D. </a:t>
            </a:r>
            <a:r>
              <a:rPr lang="zh-CN" altLang="en-US" sz="2400" dirty="0"/>
              <a:t>本诗语言通俗浅白，风格苍茫沉郁，写景先由远到近，后由上到下，由近到远，转换自然。</a:t>
            </a:r>
          </a:p>
          <a:p>
            <a:pPr fontAlgn="ctr"/>
            <a:r>
              <a:rPr lang="en-US" altLang="zh-CN" sz="2400" b="1" dirty="0"/>
              <a:t>16. </a:t>
            </a:r>
            <a:r>
              <a:rPr lang="zh-CN" altLang="en-US" sz="2400" b="1" dirty="0"/>
              <a:t>诗人因何而“愁”？请结合全诗简要回答</a:t>
            </a:r>
            <a:r>
              <a:rPr lang="zh-CN" altLang="en-US" sz="2400" b="1" dirty="0" smtClean="0"/>
              <a:t>。</a:t>
            </a:r>
            <a:endParaRPr lang="en-US" altLang="zh-CN" sz="2400" b="1" dirty="0" smtClean="0"/>
          </a:p>
          <a:p>
            <a:pPr fontAlgn="ctr"/>
            <a:endParaRPr lang="zh-CN" altLang="en-US" sz="2400" b="1" dirty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919449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52400" y="406400"/>
            <a:ext cx="119380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0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①异乡漂泊、年老体衰、穷困潦倒之愁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。首联小寒时节，诗人打起精神来饮酒，勉强吃一点饭，靠几而坐，体现了诗人的异乡穷愁潦倒的身世遭际；颔联写了诗人因年老眼花，看江边花朵也只能如同雾里看花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000"/>
              </a:lnSpc>
            </a:pP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000"/>
              </a:lnSpc>
            </a:pP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②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报国无门、壮志难酬、无能为力之慨。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“鹖冠”点出诗人失去官职不为朝廷所用的身份，包蕴着不为朝廷所用的无奈与辛酸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000"/>
              </a:lnSpc>
            </a:pP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000"/>
              </a:lnSpc>
            </a:pP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③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时局动荡、前途不明、忧国忧民之愁。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尾联诗人面对眼前春江之上青山白云的自然景色，遥想万里外的长安，表现了他忠君忧国的执着。</a:t>
            </a:r>
          </a:p>
        </p:txBody>
      </p:sp>
    </p:spTree>
    <p:extLst>
      <p:ext uri="{BB962C8B-B14F-4D97-AF65-F5344CB8AC3E}">
        <p14:creationId xmlns:p14="http://schemas.microsoft.com/office/powerpoint/2010/main" val="3054865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182880"/>
            <a:ext cx="12192000" cy="64735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ctr">
              <a:lnSpc>
                <a:spcPts val="2800"/>
              </a:lnSpc>
            </a:pPr>
            <a:r>
              <a:rPr lang="zh-CN" altLang="en-US" sz="2400" b="1" dirty="0"/>
              <a:t>（二）古代诗歌阅读（本题共</a:t>
            </a:r>
            <a:r>
              <a:rPr lang="en-US" altLang="zh-CN" sz="2400" b="1" dirty="0"/>
              <a:t>2</a:t>
            </a:r>
            <a:r>
              <a:rPr lang="zh-CN" altLang="en-US" sz="2400" b="1" dirty="0"/>
              <a:t>小题，</a:t>
            </a:r>
            <a:r>
              <a:rPr lang="en-US" altLang="zh-CN" sz="2400" b="1" dirty="0"/>
              <a:t>9</a:t>
            </a:r>
            <a:r>
              <a:rPr lang="zh-CN" altLang="en-US" sz="2400" b="1" dirty="0"/>
              <a:t>分</a:t>
            </a:r>
            <a:r>
              <a:rPr lang="zh-CN" altLang="en-US" sz="2400" b="1" dirty="0" smtClean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）（</a:t>
            </a:r>
            <a:r>
              <a:rPr lang="zh-CN" altLang="en-US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贵州省贵阳市</a:t>
            </a:r>
            <a:r>
              <a:rPr lang="en-US" altLang="zh-CN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2022-2023</a:t>
            </a:r>
            <a:r>
              <a:rPr lang="zh-CN" altLang="en-US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学年高三</a:t>
            </a:r>
            <a:r>
              <a:rPr lang="en-US" altLang="zh-CN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10</a:t>
            </a:r>
            <a:r>
              <a:rPr lang="zh-CN" altLang="en-US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月质量</a:t>
            </a:r>
            <a:r>
              <a:rPr lang="zh-CN" altLang="en-US" b="1" dirty="0" smtClean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监测</a:t>
            </a:r>
            <a:r>
              <a:rPr lang="zh-CN" altLang="en-US" sz="2400" b="1" dirty="0" smtClean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endParaRPr lang="zh-CN" altLang="en-US" sz="2400" b="1" dirty="0">
              <a:solidFill>
                <a:srgbClr val="0070C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fontAlgn="ctr">
              <a:lnSpc>
                <a:spcPts val="2800"/>
              </a:lnSpc>
            </a:pPr>
            <a:r>
              <a:rPr lang="zh-CN" altLang="en-US" sz="2400" dirty="0"/>
              <a:t>阅读下面这首宋词，完成下面小题。</a:t>
            </a:r>
          </a:p>
          <a:p>
            <a:pPr fontAlgn="ctr">
              <a:lnSpc>
                <a:spcPts val="2800"/>
              </a:lnSpc>
            </a:pPr>
            <a:r>
              <a:rPr lang="zh-CN" altLang="en-US" sz="2400" b="1" dirty="0" smtClean="0"/>
              <a:t>                                                   浣</a:t>
            </a:r>
            <a:r>
              <a:rPr lang="zh-CN" altLang="en-US" sz="2400" b="1" dirty="0"/>
              <a:t>溪</a:t>
            </a:r>
            <a:r>
              <a:rPr lang="zh-CN" altLang="en-US" sz="2400" b="1" dirty="0" smtClean="0"/>
              <a:t>沙</a:t>
            </a:r>
            <a:r>
              <a:rPr lang="zh-CN" altLang="en-US" sz="2400" dirty="0" smtClean="0"/>
              <a:t>                张孝祥</a:t>
            </a:r>
            <a:endParaRPr lang="zh-CN" altLang="en-US" sz="2400" dirty="0"/>
          </a:p>
          <a:p>
            <a:pPr fontAlgn="ctr">
              <a:lnSpc>
                <a:spcPts val="2800"/>
              </a:lnSpc>
            </a:pPr>
            <a:r>
              <a:rPr lang="zh-CN" altLang="en-US" sz="2400" dirty="0" smtClean="0"/>
              <a:t>                      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霜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日明霄水蘸空，鸣鞘声里绣旗红，澹烟衰草有无中。</a:t>
            </a:r>
          </a:p>
          <a:p>
            <a:pPr fontAlgn="ctr">
              <a:lnSpc>
                <a:spcPts val="2800"/>
              </a:lnSpc>
            </a:pP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万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里中原烽火北，一尊浊酒戍楼东，酒阑挥泪向悲风。</a:t>
            </a:r>
          </a:p>
          <a:p>
            <a:pPr fontAlgn="ctr">
              <a:lnSpc>
                <a:spcPts val="2800"/>
              </a:lnSpc>
            </a:pPr>
            <a:r>
              <a:rPr lang="en-US" altLang="zh-CN" sz="2400" dirty="0"/>
              <a:t>【</a:t>
            </a:r>
            <a:r>
              <a:rPr lang="zh-CN" altLang="en-US" sz="2400" dirty="0"/>
              <a:t>注</a:t>
            </a:r>
            <a:r>
              <a:rPr lang="en-US" altLang="zh-CN" sz="2400" dirty="0"/>
              <a:t>】</a:t>
            </a:r>
            <a:r>
              <a:rPr lang="zh-CN" altLang="en-US" sz="2400" dirty="0"/>
              <a:t>这首词写于宋孝宗乾道四年（</a:t>
            </a:r>
            <a:r>
              <a:rPr lang="en-US" altLang="zh-CN" sz="2400" dirty="0"/>
              <a:t>1168</a:t>
            </a:r>
            <a:r>
              <a:rPr lang="zh-CN" altLang="en-US" sz="2400" dirty="0"/>
              <a:t>年），当时词人身处宋金交战的前线荆州。</a:t>
            </a:r>
          </a:p>
          <a:p>
            <a:pPr fontAlgn="ctr">
              <a:lnSpc>
                <a:spcPts val="2800"/>
              </a:lnSpc>
            </a:pPr>
            <a:r>
              <a:rPr lang="en-US" altLang="zh-CN" sz="2400" b="1" dirty="0"/>
              <a:t>14. </a:t>
            </a:r>
            <a:r>
              <a:rPr lang="zh-CN" altLang="en-US" sz="2400" b="1" dirty="0"/>
              <a:t>下列对这首词赏析，不正确的一项是（   ）</a:t>
            </a:r>
          </a:p>
          <a:p>
            <a:pPr fontAlgn="ctr">
              <a:lnSpc>
                <a:spcPts val="2800"/>
              </a:lnSpc>
            </a:pPr>
            <a:r>
              <a:rPr lang="en-US" altLang="zh-CN" sz="2400" dirty="0"/>
              <a:t>A. </a:t>
            </a:r>
            <a:r>
              <a:rPr lang="zh-CN" altLang="en-US" sz="2400" dirty="0"/>
              <a:t>一、二句从视觉听觉的角度写景，描写了秋日晴空、天水相连、鞭声响亮、红旗耀眼的景象。</a:t>
            </a:r>
          </a:p>
          <a:p>
            <a:pPr fontAlgn="ctr">
              <a:lnSpc>
                <a:spcPts val="2800"/>
              </a:lnSpc>
            </a:pPr>
            <a:r>
              <a:rPr lang="en-US" altLang="zh-CN" sz="2400" dirty="0"/>
              <a:t>B. </a:t>
            </a:r>
            <a:r>
              <a:rPr lang="zh-CN" altLang="en-US" sz="2400" dirty="0"/>
              <a:t>上阕勾勒的图景虽明丽壮阔，实则以乐景衬哀情，与“澹烟衰草”一起传达出词人感伤的心境。</a:t>
            </a:r>
          </a:p>
          <a:p>
            <a:pPr fontAlgn="ctr">
              <a:lnSpc>
                <a:spcPts val="2800"/>
              </a:lnSpc>
            </a:pPr>
            <a:r>
              <a:rPr lang="en-US" altLang="zh-CN" sz="2400" dirty="0"/>
              <a:t>C. </a:t>
            </a:r>
            <a:r>
              <a:rPr lang="zh-CN" altLang="en-US" sz="2400" dirty="0"/>
              <a:t>下阕抒写词人对烽火遍地的中原的无尽担忧，尾句中“挥泪向悲风”更是突出了词人的悲愤。</a:t>
            </a:r>
          </a:p>
          <a:p>
            <a:pPr fontAlgn="ctr">
              <a:lnSpc>
                <a:spcPts val="2800"/>
              </a:lnSpc>
            </a:pPr>
            <a:r>
              <a:rPr lang="en-US" altLang="zh-CN" sz="2400" dirty="0"/>
              <a:t>D. </a:t>
            </a:r>
            <a:r>
              <a:rPr lang="zh-CN" altLang="en-US" sz="2400" dirty="0"/>
              <a:t>本词词意悲壮，气势雄健，意蕴丰厚，表达了词人收复中原的坚定信念，体现出豪放派的词风。</a:t>
            </a:r>
          </a:p>
          <a:p>
            <a:pPr fontAlgn="ctr">
              <a:lnSpc>
                <a:spcPts val="2800"/>
              </a:lnSpc>
            </a:pPr>
            <a:r>
              <a:rPr lang="en-US" altLang="zh-CN" sz="2400" b="1" dirty="0"/>
              <a:t>15. </a:t>
            </a:r>
            <a:r>
              <a:rPr lang="zh-CN" altLang="en-US" sz="2400" b="1" dirty="0"/>
              <a:t>这首词和杜甫的</a:t>
            </a:r>
            <a:r>
              <a:rPr lang="en-US" altLang="zh-CN" sz="2400" b="1" dirty="0"/>
              <a:t>《</a:t>
            </a:r>
            <a:r>
              <a:rPr lang="zh-CN" altLang="en-US" sz="2400" b="1" dirty="0"/>
              <a:t>登高</a:t>
            </a:r>
            <a:r>
              <a:rPr lang="en-US" altLang="zh-CN" sz="2400" b="1" dirty="0"/>
              <a:t>》</a:t>
            </a:r>
            <a:r>
              <a:rPr lang="zh-CN" altLang="en-US" sz="2400" b="1" dirty="0"/>
              <a:t>、范仲淹的</a:t>
            </a:r>
            <a:r>
              <a:rPr lang="en-US" altLang="zh-CN" sz="2400" b="1" dirty="0"/>
              <a:t>《</a:t>
            </a:r>
            <a:r>
              <a:rPr lang="zh-CN" altLang="en-US" sz="2400" b="1" dirty="0"/>
              <a:t>渔家傲</a:t>
            </a:r>
            <a:r>
              <a:rPr lang="en-US" altLang="zh-CN" sz="2400" b="1" dirty="0"/>
              <a:t>》</a:t>
            </a:r>
            <a:r>
              <a:rPr lang="zh-CN" altLang="en-US" sz="2400" b="1" dirty="0"/>
              <a:t>都写到“浊酒”这一意象，它在三首诗歌中表达的情感有何不同？请简要分析。</a:t>
            </a:r>
          </a:p>
          <a:p>
            <a:r>
              <a:rPr lang="en-US" altLang="zh-CN" dirty="0" smtClean="0"/>
              <a:t> 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074964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71120" y="0"/>
            <a:ext cx="11887200" cy="69249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/>
              <a:t>（二）古代诗歌阅读（本题共</a:t>
            </a:r>
            <a:r>
              <a:rPr lang="en-US" altLang="zh-CN" sz="2400" b="1" dirty="0"/>
              <a:t>2</a:t>
            </a:r>
            <a:r>
              <a:rPr lang="zh-CN" altLang="en-US" sz="2400" b="1" dirty="0"/>
              <a:t>小题，</a:t>
            </a:r>
            <a:r>
              <a:rPr lang="en-US" altLang="zh-CN" sz="2400" b="1" dirty="0"/>
              <a:t>9</a:t>
            </a:r>
            <a:r>
              <a:rPr lang="zh-CN" altLang="en-US" sz="2400" b="1" dirty="0"/>
              <a:t>分</a:t>
            </a:r>
            <a:r>
              <a:rPr lang="zh-CN" altLang="en-US" sz="2400" b="1" dirty="0" smtClean="0"/>
              <a:t>）</a:t>
            </a:r>
            <a:endParaRPr lang="en-US" altLang="zh-CN" sz="2400" b="1" dirty="0" smtClean="0"/>
          </a:p>
          <a:p>
            <a:r>
              <a:rPr lang="zh-CN" altLang="en-US" b="1" dirty="0" smtClean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                                  广东省</a:t>
            </a:r>
            <a:r>
              <a:rPr lang="zh-CN" altLang="en-US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佛山市南海区</a:t>
            </a:r>
            <a:r>
              <a:rPr lang="en-US" altLang="zh-CN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2023</a:t>
            </a:r>
            <a:r>
              <a:rPr lang="zh-CN" altLang="en-US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届高三摸底测试</a:t>
            </a:r>
          </a:p>
          <a:p>
            <a:endParaRPr lang="zh-CN" altLang="en-US" sz="2400" dirty="0"/>
          </a:p>
          <a:p>
            <a:r>
              <a:rPr lang="zh-CN" altLang="en-US" sz="2400" dirty="0"/>
              <a:t>阅读下面这首宋词，完成</a:t>
            </a:r>
            <a:r>
              <a:rPr lang="en-US" altLang="zh-CN" sz="2400" dirty="0"/>
              <a:t>15</a:t>
            </a:r>
            <a:r>
              <a:rPr lang="zh-CN" altLang="en-US" sz="2400" dirty="0"/>
              <a:t>～</a:t>
            </a:r>
            <a:r>
              <a:rPr lang="en-US" altLang="zh-CN" sz="2400" dirty="0"/>
              <a:t>16</a:t>
            </a:r>
            <a:r>
              <a:rPr lang="zh-CN" altLang="en-US" sz="2400" dirty="0"/>
              <a:t>题</a:t>
            </a:r>
          </a:p>
          <a:p>
            <a:r>
              <a:rPr lang="zh-CN" altLang="en-US" sz="2400" dirty="0" smtClean="0"/>
              <a:t>                               清平</a:t>
            </a:r>
            <a:r>
              <a:rPr lang="zh-CN" altLang="en-US" sz="2400" dirty="0"/>
              <a:t>乐</a:t>
            </a:r>
            <a:r>
              <a:rPr lang="en-US" altLang="zh-CN" sz="2400" dirty="0"/>
              <a:t>·</a:t>
            </a:r>
            <a:r>
              <a:rPr lang="zh-CN" altLang="en-US" sz="2400" dirty="0"/>
              <a:t>检校山园书所见</a:t>
            </a:r>
            <a:r>
              <a:rPr lang="zh-CN" altLang="en-US" sz="2400" dirty="0" smtClean="0"/>
              <a:t>①           辛弃疾</a:t>
            </a:r>
            <a:endParaRPr lang="zh-CN" altLang="en-US" sz="2400" dirty="0"/>
          </a:p>
          <a:p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连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云松竹，万事从今足。拄杖东家分社②肉，白酒床头初熟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4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西风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③梨枣山园，儿童偷把长竿。莫遣旁人惊去，老夫静处闲看。</a:t>
            </a:r>
          </a:p>
          <a:p>
            <a:r>
              <a:rPr lang="en-US" altLang="zh-CN" sz="2400" dirty="0"/>
              <a:t>[</a:t>
            </a:r>
            <a:r>
              <a:rPr lang="zh-CN" altLang="en-US" sz="2400" dirty="0"/>
              <a:t>注</a:t>
            </a:r>
            <a:r>
              <a:rPr lang="en-US" altLang="zh-CN" sz="2400" dirty="0"/>
              <a:t>]①</a:t>
            </a:r>
            <a:r>
              <a:rPr lang="zh-CN" altLang="en-US" sz="2400" dirty="0"/>
              <a:t>本词写于词人闲居江西期间。山园，即词人的居第。②社，指祭祀土地神的活动。</a:t>
            </a:r>
          </a:p>
          <a:p>
            <a:r>
              <a:rPr lang="zh-CN" altLang="en-US" sz="2400" dirty="0"/>
              <a:t>③西风，指秋风。</a:t>
            </a:r>
          </a:p>
          <a:p>
            <a:r>
              <a:rPr lang="en-US" altLang="zh-CN" sz="2400" b="1" dirty="0"/>
              <a:t>15</a:t>
            </a:r>
            <a:r>
              <a:rPr lang="zh-CN" altLang="en-US" sz="2400" b="1" dirty="0"/>
              <a:t>．下列对这首词的理解和赏析，不正确的一项是</a:t>
            </a:r>
            <a:r>
              <a:rPr lang="en-US" altLang="zh-CN" sz="2400" b="1" dirty="0"/>
              <a:t>( )</a:t>
            </a:r>
            <a:r>
              <a:rPr lang="zh-CN" altLang="en-US" sz="2400" b="1" dirty="0"/>
              <a:t>（</a:t>
            </a:r>
            <a:r>
              <a:rPr lang="en-US" altLang="zh-CN" sz="2400" b="1" dirty="0"/>
              <a:t>3</a:t>
            </a:r>
            <a:r>
              <a:rPr lang="zh-CN" altLang="en-US" sz="2400" b="1" dirty="0"/>
              <a:t>分）</a:t>
            </a:r>
          </a:p>
          <a:p>
            <a:r>
              <a:rPr lang="en-US" altLang="zh-CN" sz="2400" dirty="0"/>
              <a:t>A</a:t>
            </a:r>
            <a:r>
              <a:rPr lang="zh-CN" altLang="en-US" sz="2400" dirty="0"/>
              <a:t>．松、竹高大，与白云相连。其树木葱茏、环境清幽，正是常见的山林隐居的环境特色。</a:t>
            </a:r>
          </a:p>
          <a:p>
            <a:r>
              <a:rPr lang="en-US" altLang="zh-CN" sz="2400" dirty="0"/>
              <a:t>B</a:t>
            </a:r>
            <a:r>
              <a:rPr lang="zh-CN" altLang="en-US" sz="2400" dirty="0"/>
              <a:t>．词人无奈闲居山园，虽然生活富足，有酒有肉，但仍借“白酒”句表达借酒消愁之意。</a:t>
            </a:r>
          </a:p>
          <a:p>
            <a:r>
              <a:rPr lang="en-US" altLang="zh-CN" sz="2400" dirty="0"/>
              <a:t>C</a:t>
            </a:r>
            <a:r>
              <a:rPr lang="zh-CN" altLang="en-US" sz="2400" dirty="0"/>
              <a:t>．儿童手握长竿扑打梨、枣，“偷”字写出了儿童贪吃嘴馋，又怕被人发现的天真童趣。</a:t>
            </a:r>
          </a:p>
          <a:p>
            <a:r>
              <a:rPr lang="en-US" altLang="zh-CN" sz="2400" dirty="0"/>
              <a:t>D</a:t>
            </a:r>
            <a:r>
              <a:rPr lang="zh-CN" altLang="en-US" sz="2400" dirty="0"/>
              <a:t>．本词写山园所见，既描绘了自然景色，也刻画了生活场景。字里行间透露出词人心情。</a:t>
            </a:r>
          </a:p>
          <a:p>
            <a:r>
              <a:rPr lang="en-US" altLang="zh-CN" sz="2400" b="1" dirty="0"/>
              <a:t>16</a:t>
            </a:r>
            <a:r>
              <a:rPr lang="zh-CN" altLang="en-US" sz="2400" b="1" dirty="0"/>
              <a:t>．“亲仁善邻”“睦乃四邻”是古人对美好邻里关系的表述。本词表现了词人与乡人之间和睦融洽的邻里关系，请结合内容简要分析。（</a:t>
            </a:r>
            <a:r>
              <a:rPr lang="en-US" altLang="zh-CN" sz="2400" b="1" dirty="0"/>
              <a:t>6</a:t>
            </a:r>
            <a:r>
              <a:rPr lang="zh-CN" altLang="en-US" sz="2400" b="1" dirty="0"/>
              <a:t>分）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537594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121920"/>
            <a:ext cx="12059920" cy="65248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/>
              <a:t>阅读下面这首宋词，完成</a:t>
            </a:r>
            <a:r>
              <a:rPr lang="en-US" altLang="zh-CN" sz="2000" dirty="0"/>
              <a:t>14~15</a:t>
            </a:r>
            <a:r>
              <a:rPr lang="zh-CN" altLang="en-US" sz="2000" dirty="0"/>
              <a:t>题</a:t>
            </a:r>
            <a:r>
              <a:rPr lang="zh-CN" altLang="en-US" sz="2000" dirty="0" smtClean="0"/>
              <a:t>。</a:t>
            </a:r>
            <a:r>
              <a:rPr lang="zh-CN" altLang="en-US" sz="2000" b="1" dirty="0" smtClean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安徽省”皖南八校“</a:t>
            </a:r>
            <a:r>
              <a:rPr lang="en-US" altLang="zh-CN" sz="2000" b="1" dirty="0" smtClean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2022-2023</a:t>
            </a:r>
            <a:r>
              <a:rPr lang="zh-CN" altLang="en-US" sz="2000" b="1" dirty="0" smtClean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学年高三上学期第一次大联考</a:t>
            </a:r>
            <a:endParaRPr lang="en-US" altLang="zh-CN" sz="2000" dirty="0" smtClean="0"/>
          </a:p>
          <a:p>
            <a:endParaRPr lang="zh-CN" altLang="en-US" sz="2000" dirty="0"/>
          </a:p>
          <a:p>
            <a:r>
              <a:rPr lang="zh-CN" altLang="en-US" sz="2000" dirty="0" smtClean="0"/>
              <a:t>                                       念</a:t>
            </a:r>
            <a:r>
              <a:rPr lang="zh-CN" altLang="en-US" sz="2000" dirty="0"/>
              <a:t>奴娇</a:t>
            </a:r>
            <a:r>
              <a:rPr lang="en-US" altLang="zh-CN" sz="2000" dirty="0"/>
              <a:t>·</a:t>
            </a:r>
            <a:r>
              <a:rPr lang="zh-CN" altLang="en-US" sz="2000" dirty="0"/>
              <a:t>登多景楼</a:t>
            </a:r>
            <a:r>
              <a:rPr lang="zh-CN" altLang="en-US" sz="2000" baseline="30000" dirty="0" smtClean="0"/>
              <a:t>①</a:t>
            </a:r>
            <a:r>
              <a:rPr lang="zh-CN" altLang="en-US" sz="2000" dirty="0" smtClean="0"/>
              <a:t>                      陈</a:t>
            </a:r>
            <a:r>
              <a:rPr lang="zh-CN" altLang="en-US" sz="2000" dirty="0"/>
              <a:t>　亮</a:t>
            </a:r>
          </a:p>
          <a:p>
            <a:r>
              <a:rPr lang="zh-CN" altLang="en-US" sz="2000" dirty="0" smtClean="0"/>
              <a:t>       </a:t>
            </a:r>
            <a:r>
              <a:rPr lang="zh-CN" altLang="en-US" sz="20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危楼</a:t>
            </a:r>
            <a:r>
              <a:rPr lang="zh-CN" altLang="en-US" sz="20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还望，叹此意、今古几人曾会？鬼设神施，浑认作、天限南疆北界。一水横陈，连岗三面，做出争雄势。六朝何事，只成门户私计！</a:t>
            </a:r>
          </a:p>
          <a:p>
            <a:r>
              <a:rPr lang="zh-CN" altLang="en-US" sz="20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因</a:t>
            </a:r>
            <a:r>
              <a:rPr lang="zh-CN" altLang="en-US" sz="20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笑王谢诸人，登高怀远，也学英雄涕。凭却长江，管不到，河洛腥膻无际。正好长驱，不须反顾，寻取中流誓。小儿破贼，势成宁问强对</a:t>
            </a:r>
            <a:r>
              <a:rPr lang="zh-CN" altLang="en-US" sz="2000" b="1" baseline="300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②</a:t>
            </a:r>
            <a:r>
              <a:rPr lang="zh-CN" altLang="en-US" sz="20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！</a:t>
            </a:r>
            <a:endParaRPr lang="en-US" altLang="zh-CN" sz="20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zh-CN" altLang="en-US" sz="20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000" dirty="0"/>
              <a:t>【①】</a:t>
            </a:r>
            <a:r>
              <a:rPr lang="zh-CN" altLang="en-US" sz="2000" dirty="0"/>
              <a:t>多景楼：在江苏镇江市北固山上，北面长江，为登临圣地。②强对：强敌。</a:t>
            </a:r>
          </a:p>
          <a:p>
            <a:r>
              <a:rPr lang="en-US" altLang="zh-CN" sz="2000" b="1" dirty="0"/>
              <a:t>14</a:t>
            </a:r>
            <a:r>
              <a:rPr lang="zh-CN" altLang="en-US" sz="2000" b="1" dirty="0"/>
              <a:t>．下列对这首宋词的理解和赏析，不正确的一项是（</a:t>
            </a:r>
            <a:r>
              <a:rPr lang="en-US" altLang="zh-CN" sz="2000" b="1" dirty="0"/>
              <a:t>3</a:t>
            </a:r>
            <a:r>
              <a:rPr lang="zh-CN" altLang="en-US" sz="2000" b="1" dirty="0"/>
              <a:t>分）</a:t>
            </a:r>
          </a:p>
          <a:p>
            <a:r>
              <a:rPr lang="en-US" altLang="zh-CN" sz="2000" dirty="0"/>
              <a:t>A</a:t>
            </a:r>
            <a:r>
              <a:rPr lang="zh-CN" altLang="en-US" sz="2000" dirty="0"/>
              <a:t>．开头两句，打破俗套，不写登临感怀之作常写的望中景物，而是直抒胸臆；而心中所感又不止一端，故先将“此意”虚提，总摄下文。</a:t>
            </a:r>
          </a:p>
          <a:p>
            <a:r>
              <a:rPr lang="en-US" altLang="zh-CN" sz="2000" dirty="0"/>
              <a:t>B</a:t>
            </a:r>
            <a:r>
              <a:rPr lang="zh-CN" altLang="en-US" sz="2000" dirty="0"/>
              <a:t>．“一水横陈”三句写镇江的山川形势足以北向争雄；“六朝何事，只成门户私计？”转而批判统治者的苟安政策，词锋犀利，入木三分。</a:t>
            </a:r>
          </a:p>
          <a:p>
            <a:r>
              <a:rPr lang="en-US" altLang="zh-CN" sz="2000" dirty="0"/>
              <a:t>C</a:t>
            </a:r>
            <a:r>
              <a:rPr lang="zh-CN" altLang="en-US" sz="2000" dirty="0"/>
              <a:t>．“因笑”三句，既承上片对六朝统治者的批判，使上下片浑然一体；又引出下文要“学英雄”祖逖中流击水、谢玄“破贼”，收复中原。</a:t>
            </a:r>
          </a:p>
          <a:p>
            <a:r>
              <a:rPr lang="en-US" altLang="zh-CN" sz="2000" dirty="0"/>
              <a:t>D</a:t>
            </a:r>
            <a:r>
              <a:rPr lang="zh-CN" altLang="en-US" sz="2000" dirty="0"/>
              <a:t>．本词笔力纵横驰骋，时而激愤沉郁、怒陈笔端，时而慷慨激昂、抱负满怀，亦讽亦慨之中，显示出词人非凡的才气和胸襟气度。</a:t>
            </a:r>
          </a:p>
          <a:p>
            <a:r>
              <a:rPr lang="en-US" altLang="zh-CN" sz="2000" b="1" dirty="0"/>
              <a:t>15</a:t>
            </a:r>
            <a:r>
              <a:rPr lang="zh-CN" altLang="en-US" sz="2000" b="1" dirty="0"/>
              <a:t>．刘熙载曾在</a:t>
            </a:r>
            <a:r>
              <a:rPr lang="en-US" altLang="zh-CN" sz="2000" b="1" dirty="0"/>
              <a:t>《</a:t>
            </a:r>
            <a:r>
              <a:rPr lang="zh-CN" altLang="en-US" sz="2000" b="1" dirty="0"/>
              <a:t>艺概</a:t>
            </a:r>
            <a:r>
              <a:rPr lang="en-US" altLang="zh-CN" sz="2000" b="1" dirty="0"/>
              <a:t>》</a:t>
            </a:r>
            <a:r>
              <a:rPr lang="zh-CN" altLang="en-US" sz="2000" b="1" dirty="0"/>
              <a:t>中评价陈亮“与稼轩为友，其人才相若，词亦相似”，请结合本词和辛弃疾的</a:t>
            </a:r>
            <a:r>
              <a:rPr lang="en-US" altLang="zh-CN" sz="2000" b="1" dirty="0"/>
              <a:t>《</a:t>
            </a:r>
            <a:r>
              <a:rPr lang="zh-CN" altLang="en-US" sz="2000" b="1" dirty="0"/>
              <a:t>永遇乐</a:t>
            </a:r>
            <a:r>
              <a:rPr lang="en-US" altLang="zh-CN" sz="2000" b="1" dirty="0"/>
              <a:t>·</a:t>
            </a:r>
            <a:r>
              <a:rPr lang="zh-CN" altLang="en-US" sz="2000" b="1" dirty="0"/>
              <a:t>京口北固亭怀古</a:t>
            </a:r>
            <a:r>
              <a:rPr lang="en-US" altLang="zh-CN" sz="2000" b="1" dirty="0"/>
              <a:t>》</a:t>
            </a:r>
            <a:r>
              <a:rPr lang="zh-CN" altLang="en-US" sz="2000" b="1" dirty="0"/>
              <a:t>，具体分析二人的词作有哪些相似之处。（</a:t>
            </a:r>
            <a:r>
              <a:rPr lang="en-US" altLang="zh-CN" sz="2000" b="1" dirty="0"/>
              <a:t>6</a:t>
            </a:r>
            <a:r>
              <a:rPr lang="zh-CN" altLang="en-US" sz="2000" b="1" dirty="0"/>
              <a:t>分）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087971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0"/>
            <a:ext cx="12090400" cy="70173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/>
              <a:t>阅读下面两首清诗，完成下面小题</a:t>
            </a:r>
            <a:r>
              <a:rPr lang="zh-CN" altLang="en-US" sz="2400" dirty="0" smtClean="0"/>
              <a:t>。</a:t>
            </a:r>
            <a:r>
              <a:rPr lang="zh-CN" altLang="en-US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重庆市二</a:t>
            </a:r>
            <a:r>
              <a:rPr lang="en-US" altLang="zh-CN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</a:t>
            </a:r>
            <a:r>
              <a:rPr lang="zh-CN" altLang="en-US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三中学</a:t>
            </a:r>
            <a:r>
              <a:rPr lang="en-US" altLang="zh-CN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2022-2023</a:t>
            </a:r>
            <a:r>
              <a:rPr lang="zh-CN" altLang="en-US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学年高三上学期第一次月考</a:t>
            </a:r>
          </a:p>
          <a:p>
            <a:endParaRPr lang="zh-CN" altLang="en-US" sz="2400" dirty="0"/>
          </a:p>
          <a:p>
            <a:r>
              <a:rPr lang="zh-CN" altLang="en-US" sz="2400" b="1" dirty="0" smtClean="0"/>
              <a:t>                                                菊梦</a:t>
            </a:r>
            <a:r>
              <a:rPr lang="zh-CN" altLang="en-US" sz="2400" dirty="0" smtClean="0"/>
              <a:t>                   </a:t>
            </a:r>
            <a:r>
              <a:rPr lang="zh-CN" altLang="en-US" sz="2400" b="1" dirty="0" smtClean="0"/>
              <a:t>曹雪芹</a:t>
            </a:r>
            <a:endParaRPr lang="zh-CN" altLang="en-US" sz="2400" dirty="0"/>
          </a:p>
          <a:p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篱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畔秋酣一觉清，和云伴月不分明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。登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仙非慕庄生蝶，忆旧还寻陶令盟。</a:t>
            </a:r>
          </a:p>
          <a:p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睡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去依依随雁断，惊回故故恼蛩鸣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。醒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时幽怨同谁诉，衰草寒烟无限情。</a:t>
            </a:r>
          </a:p>
          <a:p>
            <a:r>
              <a:rPr lang="zh-CN" altLang="en-US" sz="2400" b="1" dirty="0" smtClean="0"/>
              <a:t>                                               九日</a:t>
            </a:r>
            <a:r>
              <a:rPr lang="zh-CN" altLang="en-US" sz="2400" b="1" dirty="0"/>
              <a:t>登高台</a:t>
            </a:r>
            <a:r>
              <a:rPr lang="zh-CN" altLang="en-US" sz="2400" b="1" dirty="0" smtClean="0"/>
              <a:t>寺</a:t>
            </a:r>
            <a:r>
              <a:rPr lang="zh-CN" altLang="en-US" sz="2400" dirty="0" smtClean="0"/>
              <a:t>          </a:t>
            </a:r>
            <a:r>
              <a:rPr lang="zh-CN" altLang="en-US" sz="2400" b="1" dirty="0" smtClean="0"/>
              <a:t>沈</a:t>
            </a:r>
            <a:r>
              <a:rPr lang="zh-CN" altLang="en-US" sz="2400" b="1" dirty="0"/>
              <a:t>辂</a:t>
            </a:r>
            <a:endParaRPr lang="zh-CN" altLang="en-US" sz="2400" dirty="0"/>
          </a:p>
          <a:p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万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里秋光客兴赊，同人九日惜年华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。台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高不尽看枫叶，院净何须坐菊花。</a:t>
            </a:r>
          </a:p>
          <a:p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对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酒披襟形独放，凭风落帽笑谁加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。诗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成合座皆珠玉，归去迟迟满落霞。</a:t>
            </a:r>
          </a:p>
          <a:p>
            <a:r>
              <a:rPr lang="en-US" altLang="zh-CN" sz="2400" b="1" dirty="0"/>
              <a:t>15</a:t>
            </a:r>
            <a:r>
              <a:rPr lang="zh-CN" altLang="en-US" sz="2400" b="1" dirty="0"/>
              <a:t>、下列对这两首诗的理解和赏析，不正确的一项是（</a:t>
            </a:r>
            <a:r>
              <a:rPr lang="en-US" altLang="zh-CN" sz="2400" b="1" dirty="0"/>
              <a:t>3</a:t>
            </a:r>
            <a:r>
              <a:rPr lang="zh-CN" altLang="en-US" sz="2400" b="1" dirty="0"/>
              <a:t>分）</a:t>
            </a:r>
            <a:r>
              <a:rPr lang="en-US" altLang="zh-CN" sz="2400" b="1" dirty="0"/>
              <a:t>( )</a:t>
            </a:r>
            <a:endParaRPr lang="zh-CN" altLang="en-US" sz="2400" dirty="0"/>
          </a:p>
          <a:p>
            <a:r>
              <a:rPr lang="en-US" altLang="zh-CN" sz="2400" dirty="0"/>
              <a:t>A.《</a:t>
            </a:r>
            <a:r>
              <a:rPr lang="zh-CN" altLang="en-US" sz="2400" dirty="0"/>
              <a:t>菊梦</a:t>
            </a:r>
            <a:r>
              <a:rPr lang="en-US" altLang="zh-CN" sz="2400" dirty="0"/>
              <a:t>》</a:t>
            </a:r>
            <a:r>
              <a:rPr lang="zh-CN" altLang="en-US" sz="2400" dirty="0"/>
              <a:t>抒梦中情，写醒时怨，虚实结合，写出了梦境与现实的距离，读后令人产生无限悲凉之情。</a:t>
            </a:r>
          </a:p>
          <a:p>
            <a:r>
              <a:rPr lang="en-US" altLang="zh-CN" sz="2400" dirty="0"/>
              <a:t>B.《</a:t>
            </a:r>
            <a:r>
              <a:rPr lang="zh-CN" altLang="en-US" sz="2400" dirty="0"/>
              <a:t>菊梦</a:t>
            </a:r>
            <a:r>
              <a:rPr lang="en-US" altLang="zh-CN" sz="2400" dirty="0"/>
              <a:t>》</a:t>
            </a:r>
            <a:r>
              <a:rPr lang="zh-CN" altLang="en-US" sz="2400" dirty="0"/>
              <a:t>是</a:t>
            </a:r>
            <a:r>
              <a:rPr lang="en-US" altLang="zh-CN" sz="2400" dirty="0"/>
              <a:t>《</a:t>
            </a:r>
            <a:r>
              <a:rPr lang="zh-CN" altLang="en-US" sz="2400" dirty="0"/>
              <a:t>红楼梦</a:t>
            </a:r>
            <a:r>
              <a:rPr lang="en-US" altLang="zh-CN" sz="2400" dirty="0"/>
              <a:t>》</a:t>
            </a:r>
            <a:r>
              <a:rPr lang="zh-CN" altLang="en-US" sz="2400" dirty="0"/>
              <a:t>中众人结社赋诗时黛玉所作，这种风雅之事已成俗，可从沈诗中得到印证。</a:t>
            </a:r>
          </a:p>
          <a:p>
            <a:r>
              <a:rPr lang="en-US" altLang="zh-CN" sz="2400" dirty="0"/>
              <a:t>C.</a:t>
            </a:r>
            <a:r>
              <a:rPr lang="zh-CN" altLang="en-US" sz="2400" dirty="0"/>
              <a:t>沈诗首联写登高所见所感，与王维的</a:t>
            </a:r>
            <a:r>
              <a:rPr lang="en-US" altLang="zh-CN" sz="2400" dirty="0"/>
              <a:t>《</a:t>
            </a:r>
            <a:r>
              <a:rPr lang="zh-CN" altLang="en-US" sz="2400" dirty="0"/>
              <a:t>九月九日忆山东兄弟</a:t>
            </a:r>
            <a:r>
              <a:rPr lang="en-US" altLang="zh-CN" sz="2400" dirty="0"/>
              <a:t>》</a:t>
            </a:r>
            <a:r>
              <a:rPr lang="zh-CN" altLang="en-US" sz="2400" dirty="0"/>
              <a:t>所表达的感情是一致的，含蓄而深沉。</a:t>
            </a:r>
          </a:p>
          <a:p>
            <a:r>
              <a:rPr lang="en-US" altLang="zh-CN" sz="2400" dirty="0"/>
              <a:t>D.</a:t>
            </a:r>
            <a:r>
              <a:rPr lang="zh-CN" altLang="en-US" sz="2400" dirty="0"/>
              <a:t>曹诗借梦表达想与陶渊明那样的隐士结交，沈诗“对酒披襟”则直接描绘出作者率性而为的风姿。</a:t>
            </a:r>
          </a:p>
          <a:p>
            <a:r>
              <a:rPr lang="en-US" altLang="zh-CN" sz="2400" b="1" dirty="0"/>
              <a:t>16</a:t>
            </a:r>
            <a:r>
              <a:rPr lang="zh-CN" altLang="en-US" sz="2400" b="1" dirty="0"/>
              <a:t>、两首诗均以景结情，其意蕴却迥然不同，请结合全诗简要分析。（</a:t>
            </a:r>
            <a:r>
              <a:rPr lang="en-US" altLang="zh-CN" sz="2400" b="1" dirty="0"/>
              <a:t>6</a:t>
            </a:r>
            <a:r>
              <a:rPr lang="zh-CN" altLang="en-US" sz="2400" b="1" dirty="0"/>
              <a:t>分）</a:t>
            </a:r>
            <a:endParaRPr lang="zh-CN" altLang="en-US" sz="2400" dirty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49547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47040" y="680720"/>
            <a:ext cx="115519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古诗鉴赏小结课</a:t>
            </a:r>
            <a:endParaRPr lang="zh-CN" altLang="en-US" sz="54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8442005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94640" y="558800"/>
            <a:ext cx="1144016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古诗为什么难以读懂？</a:t>
            </a:r>
            <a:endParaRPr lang="en-US" altLang="zh-CN" sz="40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40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4000" b="1" dirty="0" smtClean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4000" b="1" dirty="0" smtClean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、字短情长，省略跳跃；</a:t>
            </a:r>
            <a:endParaRPr lang="en-US" altLang="zh-CN" sz="4000" b="1" dirty="0" smtClean="0">
              <a:solidFill>
                <a:srgbClr val="0070C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4000" b="1" dirty="0" smtClean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4000" b="1" dirty="0" smtClean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、固定格式，音律讲究；</a:t>
            </a:r>
            <a:endParaRPr lang="en-US" altLang="zh-CN" sz="4000" b="1" dirty="0" smtClean="0">
              <a:solidFill>
                <a:srgbClr val="0070C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4000" b="1" dirty="0" smtClean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zh-CN" altLang="en-US" sz="4000" b="1" dirty="0" smtClean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、表意含蓄，浑如泡茶；</a:t>
            </a:r>
            <a:endParaRPr lang="en-US" altLang="zh-CN" sz="4000" b="1" dirty="0">
              <a:solidFill>
                <a:srgbClr val="0070C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4000" b="1" dirty="0" smtClean="0">
              <a:solidFill>
                <a:srgbClr val="0070C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4000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4000" b="1" dirty="0" smtClean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</a:t>
            </a:r>
            <a:r>
              <a:rPr lang="zh-CN" altLang="en-US" sz="40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不了解古诗特点，就难以读懂</a:t>
            </a:r>
            <a:endParaRPr lang="zh-CN" altLang="en-US" sz="40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4428472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294640" y="660400"/>
            <a:ext cx="1070864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    今天讲这些</a:t>
            </a:r>
            <a:endParaRPr lang="en-US" altLang="zh-CN" sz="36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36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</a:t>
            </a:r>
            <a:r>
              <a:rPr lang="zh-CN" altLang="en-US" sz="4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读出好        得高分</a:t>
            </a:r>
            <a:endParaRPr lang="en-US" altLang="zh-CN" sz="4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4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4800" b="1" dirty="0" smtClean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读</a:t>
            </a:r>
            <a:r>
              <a:rPr lang="zh-CN" altLang="en-US" sz="4800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得</a:t>
            </a:r>
            <a:r>
              <a:rPr lang="zh-CN" altLang="en-US" sz="4800" b="1" dirty="0" smtClean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懂</a:t>
            </a:r>
            <a:endParaRPr lang="en-US" altLang="zh-CN" sz="4800" b="1" dirty="0" smtClean="0">
              <a:solidFill>
                <a:srgbClr val="0070C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4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48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4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  </a:t>
            </a:r>
            <a:r>
              <a:rPr lang="zh-CN" altLang="en-US" sz="4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做对题</a:t>
            </a:r>
            <a:r>
              <a:rPr lang="en-US" altLang="zh-CN" sz="4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                          </a:t>
            </a:r>
            <a:endParaRPr lang="zh-CN" altLang="en-US" sz="4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6048760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84083" y="367862"/>
            <a:ext cx="11750565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/>
              <a:t>                        小</a:t>
            </a:r>
            <a:r>
              <a:rPr lang="zh-CN" altLang="en-US" sz="3600" b="1" dirty="0"/>
              <a:t>斋</a:t>
            </a:r>
            <a:r>
              <a:rPr lang="zh-CN" altLang="en-US" sz="3600" b="1" dirty="0" smtClean="0"/>
              <a:t>即事</a:t>
            </a:r>
            <a:endParaRPr lang="en-US" altLang="zh-CN" sz="3600" b="1" dirty="0" smtClean="0"/>
          </a:p>
          <a:p>
            <a:r>
              <a:rPr lang="en-US" altLang="zh-CN" sz="3600" b="1" dirty="0"/>
              <a:t> </a:t>
            </a:r>
            <a:r>
              <a:rPr lang="en-US" altLang="zh-CN" sz="3600" b="1" dirty="0" smtClean="0"/>
              <a:t>                                    </a:t>
            </a:r>
            <a:r>
              <a:rPr lang="zh-CN" altLang="en-US" sz="2800" b="1" dirty="0" smtClean="0"/>
              <a:t>刘一止</a:t>
            </a:r>
            <a:endParaRPr lang="zh-CN" altLang="en-US" sz="2800" b="1" dirty="0"/>
          </a:p>
          <a:p>
            <a:r>
              <a:rPr lang="zh-CN" altLang="en-US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怜琴</a:t>
            </a:r>
            <a:r>
              <a:rPr lang="zh-CN" altLang="en-US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为弦直，爱棋因局方。</a:t>
            </a:r>
            <a:br>
              <a:rPr lang="zh-CN" altLang="en-US" sz="3600" b="1" dirty="0">
                <a:latin typeface="楷体" panose="02010609060101010101" pitchFamily="49" charset="-122"/>
                <a:ea typeface="楷体" panose="02010609060101010101" pitchFamily="49" charset="-122"/>
              </a:rPr>
            </a:br>
            <a:r>
              <a:rPr lang="zh-CN" altLang="en-US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未</a:t>
            </a:r>
            <a:r>
              <a:rPr lang="zh-CN" altLang="en-US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用较得失，那能记宫商？</a:t>
            </a:r>
            <a:br>
              <a:rPr lang="zh-CN" altLang="en-US" sz="3600" b="1" dirty="0">
                <a:latin typeface="楷体" panose="02010609060101010101" pitchFamily="49" charset="-122"/>
                <a:ea typeface="楷体" panose="02010609060101010101" pitchFamily="49" charset="-122"/>
              </a:rPr>
            </a:br>
            <a:r>
              <a:rPr lang="zh-CN" altLang="en-US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我</a:t>
            </a:r>
            <a:r>
              <a:rPr lang="zh-CN" altLang="en-US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老世愈疏，一拙万事妨。</a:t>
            </a:r>
            <a:br>
              <a:rPr lang="zh-CN" altLang="en-US" sz="3600" b="1" dirty="0">
                <a:latin typeface="楷体" panose="02010609060101010101" pitchFamily="49" charset="-122"/>
                <a:ea typeface="楷体" panose="02010609060101010101" pitchFamily="49" charset="-122"/>
              </a:rPr>
            </a:br>
            <a:r>
              <a:rPr lang="zh-CN" altLang="en-US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虽</a:t>
            </a:r>
            <a:r>
              <a:rPr lang="zh-CN" altLang="en-US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此二物随，不系有兴亡</a:t>
            </a:r>
            <a:r>
              <a:rPr lang="zh-CN" altLang="en-US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36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zh-CN" altLang="en-US" sz="36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400" b="1" dirty="0" smtClean="0"/>
              <a:t>1</a:t>
            </a:r>
            <a:r>
              <a:rPr lang="zh-CN" altLang="en-US" sz="2400" b="1" dirty="0" smtClean="0"/>
              <a:t>、刘一</a:t>
            </a:r>
            <a:r>
              <a:rPr lang="zh-CN" altLang="en-US" sz="2400" b="1" dirty="0"/>
              <a:t>止（</a:t>
            </a:r>
            <a:r>
              <a:rPr lang="en-US" altLang="zh-CN" sz="2400" b="1" dirty="0"/>
              <a:t>1078</a:t>
            </a:r>
            <a:r>
              <a:rPr lang="zh-CN" altLang="en-US" sz="2400" b="1" dirty="0"/>
              <a:t>～</a:t>
            </a:r>
            <a:r>
              <a:rPr lang="en-US" altLang="zh-CN" sz="2400" b="1" dirty="0"/>
              <a:t>1160</a:t>
            </a:r>
            <a:r>
              <a:rPr lang="zh-CN" altLang="en-US" sz="2400" b="1" dirty="0"/>
              <a:t>）字行简，号太简居士，湖州归安（今浙江湖州）人。宣和三年进士</a:t>
            </a:r>
            <a:r>
              <a:rPr lang="zh-CN" altLang="en-US" sz="2400" b="1" dirty="0" smtClean="0"/>
              <a:t>，曾任监察御史等职。记载他曾因“忤秦桧”而被免职。</a:t>
            </a:r>
            <a:endParaRPr lang="en-US" altLang="zh-CN" sz="2400" b="1" dirty="0" smtClean="0"/>
          </a:p>
          <a:p>
            <a:endParaRPr lang="en-US" altLang="zh-CN" sz="2400" b="1" dirty="0" smtClean="0"/>
          </a:p>
          <a:p>
            <a:r>
              <a:rPr lang="en-US" altLang="zh-CN" sz="2400" b="1" dirty="0" smtClean="0"/>
              <a:t>2</a:t>
            </a:r>
            <a:r>
              <a:rPr lang="zh-CN" altLang="en-US" sz="2400" b="1" dirty="0" smtClean="0"/>
              <a:t>、局：指棋盘。</a:t>
            </a:r>
            <a:endParaRPr lang="zh-CN" alt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338364916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26124" y="357352"/>
            <a:ext cx="11950262" cy="60939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                                  </a:t>
            </a:r>
            <a:r>
              <a:rPr lang="zh-CN" altLang="en-US" sz="3600" b="1" dirty="0" smtClean="0"/>
              <a:t>小</a:t>
            </a:r>
            <a:r>
              <a:rPr lang="zh-CN" altLang="en-US" sz="3600" b="1" dirty="0"/>
              <a:t>斋即事</a:t>
            </a:r>
            <a:endParaRPr lang="en-US" altLang="zh-CN" sz="3600" b="1" dirty="0"/>
          </a:p>
          <a:p>
            <a:r>
              <a:rPr lang="en-US" altLang="zh-CN" sz="2800" b="1" dirty="0"/>
              <a:t>                                     </a:t>
            </a:r>
            <a:r>
              <a:rPr lang="en-US" altLang="zh-CN" sz="2800" b="1" dirty="0" smtClean="0"/>
              <a:t>               </a:t>
            </a:r>
            <a:r>
              <a:rPr lang="zh-CN" altLang="en-US" sz="2000" b="1" dirty="0" smtClean="0"/>
              <a:t>刘一止</a:t>
            </a:r>
          </a:p>
          <a:p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     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怜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琴为弦直，爱棋因局方。</a:t>
            </a:r>
            <a:b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</a:b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     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未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用较得失，那能记宫商？</a:t>
            </a:r>
            <a:b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</a:b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     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我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老世愈疏，一拙万事妨。</a:t>
            </a:r>
            <a:b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</a:b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     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虽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此二物随，不系有兴亡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问题：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、题目是说了什么？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、首联写了什么？与题目是什么关系？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、第二联中“得失”“宫商”是针对什么而言的？第二联对第一联起了什么作用？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4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、后两联还是写这些物吗？可以看出这是一首什么题材的诗歌？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58148091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36634" y="115614"/>
            <a:ext cx="11950262" cy="3077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                                  </a:t>
            </a:r>
            <a:r>
              <a:rPr lang="zh-CN" altLang="en-US" sz="3600" b="1" dirty="0" smtClean="0"/>
              <a:t>小</a:t>
            </a:r>
            <a:r>
              <a:rPr lang="zh-CN" altLang="en-US" sz="3600" b="1" dirty="0"/>
              <a:t>斋即事</a:t>
            </a:r>
            <a:endParaRPr lang="en-US" altLang="zh-CN" sz="3600" b="1" dirty="0"/>
          </a:p>
          <a:p>
            <a:r>
              <a:rPr lang="en-US" altLang="zh-CN" sz="2800" b="1" dirty="0"/>
              <a:t>                                     </a:t>
            </a:r>
            <a:r>
              <a:rPr lang="en-US" altLang="zh-CN" sz="2800" b="1" dirty="0" smtClean="0"/>
              <a:t>               </a:t>
            </a:r>
            <a:r>
              <a:rPr lang="zh-CN" altLang="en-US" sz="2000" b="1" dirty="0" smtClean="0"/>
              <a:t>刘一止</a:t>
            </a:r>
          </a:p>
          <a:p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     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怜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琴为弦直，爱棋因局方。</a:t>
            </a:r>
            <a:b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</a:b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     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未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用较得失，那能记宫商？</a:t>
            </a:r>
            <a:b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</a:b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     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我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老世愈疏，一拙万事妨。</a:t>
            </a:r>
            <a:b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</a:b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     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虽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此二物随，不系有兴亡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zh-CN" altLang="en-US" dirty="0"/>
          </a:p>
        </p:txBody>
      </p:sp>
      <p:sp>
        <p:nvSpPr>
          <p:cNvPr id="2" name="文本框 1"/>
          <p:cNvSpPr txBox="1"/>
          <p:nvPr/>
        </p:nvSpPr>
        <p:spPr>
          <a:xfrm>
            <a:off x="0" y="3668111"/>
            <a:ext cx="520262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梳理探究：</a:t>
            </a:r>
            <a:r>
              <a:rPr lang="zh-CN" altLang="en-US" sz="2800" b="1" dirty="0" smtClean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咏物诗（咏物抒怀）</a:t>
            </a:r>
            <a:endParaRPr lang="en-US" altLang="zh-CN" sz="2800" b="1" dirty="0" smtClean="0">
              <a:solidFill>
                <a:srgbClr val="0070C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800" b="1" dirty="0" smtClean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特点：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托物言志、借物抒怀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800" b="1" dirty="0" smtClean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方法：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把握物象特征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领悟寄托情思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800" b="1" dirty="0" smtClean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技巧：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多用比喻、拟人、象征</a:t>
            </a:r>
            <a:endParaRPr lang="zh-CN" altLang="en-US" sz="28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462345" y="1008993"/>
            <a:ext cx="444587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</a:rPr>
              <a:t>小斋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即事</a:t>
            </a:r>
            <a:endParaRPr lang="en-US" altLang="zh-CN" sz="2400" b="1" dirty="0" smtClean="0">
              <a:solidFill>
                <a:srgbClr val="FF0000"/>
              </a:solidFill>
            </a:endParaRPr>
          </a:p>
          <a:p>
            <a:r>
              <a:rPr lang="en-US" altLang="zh-CN" sz="2400" dirty="0" smtClean="0">
                <a:solidFill>
                  <a:srgbClr val="0070C0"/>
                </a:solidFill>
              </a:rPr>
              <a:t>1</a:t>
            </a:r>
            <a:r>
              <a:rPr lang="zh-CN" altLang="en-US" sz="2400" dirty="0" smtClean="0">
                <a:solidFill>
                  <a:srgbClr val="0070C0"/>
                </a:solidFill>
              </a:rPr>
              <a:t>、二物特点</a:t>
            </a:r>
            <a:endParaRPr lang="en-US" altLang="zh-CN" sz="2400" dirty="0" smtClean="0">
              <a:solidFill>
                <a:srgbClr val="0070C0"/>
              </a:solidFill>
            </a:endParaRPr>
          </a:p>
          <a:p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怜琴为弦直，爱棋因局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方</a:t>
            </a:r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400" b="1" dirty="0" smtClean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2400" b="1" dirty="0" smtClean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、对应品质</a:t>
            </a:r>
            <a:endParaRPr lang="en-US" altLang="zh-CN" sz="2400" b="1" dirty="0" smtClean="0">
              <a:solidFill>
                <a:srgbClr val="0070C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直</a:t>
            </a: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正直、耿直</a:t>
            </a:r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方</a:t>
            </a: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有棱角，讲原则</a:t>
            </a:r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400" b="1" dirty="0" smtClean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zh-CN" altLang="en-US" sz="2400" b="1" dirty="0" smtClean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、诗人结局</a:t>
            </a:r>
            <a:endParaRPr lang="en-US" altLang="zh-CN" sz="2400" b="1" dirty="0" smtClean="0">
              <a:solidFill>
                <a:srgbClr val="0070C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400" dirty="0" smtClean="0"/>
              <a:t>方直之品</a:t>
            </a:r>
            <a:r>
              <a:rPr lang="en-US" altLang="zh-CN" sz="2400" dirty="0" smtClean="0"/>
              <a:t>——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世愈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疏，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万事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妨，小斋独处，无关兴亡</a:t>
            </a:r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400" b="1" dirty="0" smtClean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4</a:t>
            </a:r>
            <a:r>
              <a:rPr lang="zh-CN" altLang="en-US" sz="2400" b="1" dirty="0" smtClean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、作品主题</a:t>
            </a:r>
            <a:endParaRPr lang="en-US" altLang="zh-CN" sz="2400" b="1" dirty="0" smtClean="0">
              <a:solidFill>
                <a:srgbClr val="0070C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对个人遭遇的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感慨</a:t>
            </a:r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——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自己没前途</a:t>
            </a:r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对世事讥讽的情怀</a:t>
            </a:r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——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国事不堪看</a:t>
            </a:r>
            <a:endParaRPr lang="en-US" altLang="zh-CN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6805446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233680" y="101600"/>
            <a:ext cx="11348720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总结：如何读懂？</a:t>
            </a:r>
            <a:endParaRPr lang="en-US" altLang="zh-CN" sz="32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32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32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32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、解决词汇量；</a:t>
            </a:r>
            <a:r>
              <a:rPr lang="en-US" altLang="zh-CN" sz="32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32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文字障碍</a:t>
            </a:r>
            <a:endParaRPr lang="en-US" altLang="zh-CN" sz="32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32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（</a:t>
            </a:r>
            <a:r>
              <a:rPr lang="zh-CN" altLang="en-US" sz="3200" b="1" dirty="0" smtClean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两个失误：</a:t>
            </a:r>
            <a:r>
              <a:rPr lang="zh-CN" altLang="en-US" sz="32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不记单词；缺乏复习）</a:t>
            </a:r>
            <a:endParaRPr lang="en-US" altLang="zh-CN" sz="32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32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（</a:t>
            </a:r>
            <a:r>
              <a:rPr lang="zh-CN" altLang="en-US" sz="3200" b="1" dirty="0" smtClean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解决方案：</a:t>
            </a:r>
            <a:r>
              <a:rPr lang="zh-CN" altLang="en-US" sz="32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随见随攒；集中整理；定期复习）</a:t>
            </a:r>
            <a:endParaRPr lang="en-US" altLang="zh-CN" sz="32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32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32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32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、培养好习惯；</a:t>
            </a:r>
            <a:r>
              <a:rPr lang="en-US" altLang="zh-CN" sz="32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32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阅读经验、做题经验</a:t>
            </a:r>
            <a:endParaRPr lang="en-US" altLang="zh-CN" sz="32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zh-CN" altLang="en-US" sz="32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（总结经验、固化习惯）</a:t>
            </a:r>
            <a:endParaRPr lang="en-US" altLang="zh-CN" sz="32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32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32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zh-CN" altLang="en-US" sz="32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、熟悉大类型（主题分类学习）</a:t>
            </a:r>
            <a:r>
              <a:rPr lang="en-US" altLang="zh-CN" sz="32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32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文化信息、阅读背景</a:t>
            </a:r>
            <a:endParaRPr lang="en-US" altLang="zh-CN" sz="32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32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熟悉背景，以简驭繁</a:t>
            </a:r>
            <a:r>
              <a:rPr lang="en-US" altLang="zh-CN" sz="32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3200" b="1" dirty="0" smtClean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一道一道做，一类一类学</a:t>
            </a:r>
            <a:endParaRPr lang="en-US" altLang="zh-CN" sz="3200" b="1" dirty="0" smtClean="0">
              <a:solidFill>
                <a:srgbClr val="0070C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梳理</a:t>
            </a:r>
            <a:r>
              <a:rPr lang="zh-CN" altLang="en-US" sz="32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探究，把握类型</a:t>
            </a:r>
            <a:r>
              <a:rPr lang="en-US" altLang="zh-CN" sz="32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3200" b="1" dirty="0" smtClean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资料有汇总，答案我总结</a:t>
            </a:r>
            <a:endParaRPr lang="en-US" altLang="zh-CN" sz="3200" b="1" dirty="0" smtClean="0">
              <a:solidFill>
                <a:srgbClr val="0070C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心</a:t>
            </a:r>
            <a:r>
              <a:rPr lang="zh-CN" altLang="en-US" sz="32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有类型，灵活运用</a:t>
            </a:r>
            <a:r>
              <a:rPr lang="en-US" altLang="zh-CN" sz="32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3200" b="1" dirty="0" smtClean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要就题论题，勿机械运用；</a:t>
            </a:r>
            <a:endParaRPr lang="zh-CN" altLang="en-US" sz="3200" b="1" dirty="0">
              <a:solidFill>
                <a:srgbClr val="0070C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5043121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93040" y="264160"/>
            <a:ext cx="117043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</a:t>
            </a:r>
            <a:r>
              <a:rPr lang="zh-CN" altLang="en-US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读诗词好习惯</a:t>
            </a:r>
            <a:endParaRPr lang="en-US" altLang="zh-CN" sz="36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36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、信息要看全，卷子无废字；</a:t>
            </a:r>
            <a:r>
              <a:rPr lang="zh-CN" altLang="en-US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（注释、选项、题干）</a:t>
            </a:r>
            <a:endParaRPr lang="en-US" altLang="zh-CN" sz="36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、逐字逐句读，思维不跳跃；</a:t>
            </a:r>
            <a:r>
              <a:rPr lang="zh-CN" altLang="en-US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（瞻前顾后，连贯疏通）</a:t>
            </a:r>
            <a:endParaRPr lang="en-US" altLang="zh-CN" sz="36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zh-CN" altLang="en-US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、文本要抓好，生活不脱离；</a:t>
            </a:r>
            <a:r>
              <a:rPr lang="zh-CN" altLang="en-US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（身临其境，心临其境）</a:t>
            </a:r>
            <a:endParaRPr lang="en-US" altLang="zh-CN" sz="36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4</a:t>
            </a:r>
            <a:r>
              <a:rPr lang="zh-CN" altLang="en-US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、不机械联想，不以今度古；</a:t>
            </a:r>
            <a:r>
              <a:rPr lang="zh-CN" altLang="en-US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（重视文本，熟悉文化</a:t>
            </a:r>
            <a:r>
              <a:rPr lang="zh-CN" altLang="en-US" sz="3600" b="1" dirty="0" smtClean="0"/>
              <a:t>）</a:t>
            </a:r>
            <a:endParaRPr lang="zh-CN" alt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343467541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436880" y="386080"/>
            <a:ext cx="489712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800"/>
              </a:lnSpc>
            </a:pPr>
            <a:r>
              <a:rPr lang="zh-CN" altLang="en-US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唐诗可以总结为</a:t>
            </a:r>
            <a:r>
              <a:rPr lang="zh-CN" altLang="en-US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lang="en-US" altLang="zh-CN" sz="36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800"/>
              </a:lnSpc>
            </a:pPr>
            <a:endParaRPr lang="en-US" altLang="zh-CN" sz="36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800"/>
              </a:lnSpc>
            </a:pPr>
            <a:r>
              <a:rPr lang="zh-CN" altLang="en-US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田园有宅男</a:t>
            </a:r>
            <a:endParaRPr lang="en-US" altLang="zh-CN" sz="36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800"/>
              </a:lnSpc>
            </a:pPr>
            <a:r>
              <a:rPr lang="zh-CN" altLang="en-US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边塞多愤</a:t>
            </a:r>
            <a:r>
              <a:rPr lang="zh-CN" altLang="en-US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青</a:t>
            </a:r>
            <a:endParaRPr lang="en-US" altLang="zh-CN" sz="36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800"/>
              </a:lnSpc>
            </a:pPr>
            <a:r>
              <a:rPr lang="zh-CN" altLang="en-US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咏</a:t>
            </a:r>
            <a:r>
              <a:rPr lang="zh-CN" altLang="en-US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古伤不起</a:t>
            </a:r>
            <a:endParaRPr lang="en-US" altLang="zh-CN" sz="36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800"/>
              </a:lnSpc>
            </a:pPr>
            <a:r>
              <a:rPr lang="zh-CN" altLang="en-US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送别满基情</a:t>
            </a:r>
            <a:endParaRPr lang="zh-CN" altLang="en-US" sz="36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405120" y="386080"/>
            <a:ext cx="6258560" cy="43704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宋词基本可以总结为：</a:t>
            </a:r>
            <a:endParaRPr lang="en-US" altLang="zh-CN" sz="36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36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800"/>
              </a:lnSpc>
            </a:pPr>
            <a:r>
              <a:rPr lang="zh-CN" altLang="en-US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小资喝花酒，老兵坐床头，知青咏古自助游，皇上宫中愁</a:t>
            </a:r>
            <a:endParaRPr lang="en-US" altLang="zh-CN" sz="36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36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剩女宅家里，萝莉嫁王侯，名媛丈夫死的早，</a:t>
            </a:r>
            <a:r>
              <a:rPr lang="en-US" altLang="zh-CN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MM</a:t>
            </a:r>
            <a:r>
              <a:rPr lang="zh-CN" altLang="en-US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在青楼。</a:t>
            </a:r>
            <a:endParaRPr lang="en-US" altLang="zh-CN" sz="36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14952397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294640" y="660400"/>
            <a:ext cx="1070864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    今天讲这些</a:t>
            </a:r>
            <a:endParaRPr lang="en-US" altLang="zh-CN" sz="36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36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</a:t>
            </a:r>
            <a:r>
              <a:rPr lang="zh-CN" altLang="en-US" sz="4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读出好        </a:t>
            </a:r>
            <a:r>
              <a:rPr lang="zh-CN" altLang="en-US" sz="4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得高分</a:t>
            </a:r>
            <a:endParaRPr lang="en-US" altLang="zh-CN" sz="4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4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4800" b="1" dirty="0" smtClean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读</a:t>
            </a:r>
            <a:r>
              <a:rPr lang="zh-CN" altLang="en-US" sz="4800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得</a:t>
            </a:r>
            <a:r>
              <a:rPr lang="zh-CN" altLang="en-US" sz="4800" b="1" dirty="0" smtClean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懂</a:t>
            </a:r>
            <a:endParaRPr lang="en-US" altLang="zh-CN" sz="4800" b="1" dirty="0" smtClean="0">
              <a:solidFill>
                <a:srgbClr val="0070C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4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48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4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  </a:t>
            </a:r>
            <a:r>
              <a:rPr lang="zh-CN" altLang="en-US" sz="4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做对题</a:t>
            </a:r>
            <a:r>
              <a:rPr lang="en-US" altLang="zh-CN" sz="4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                          </a:t>
            </a:r>
            <a:endParaRPr lang="zh-CN" altLang="en-US" sz="4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7250860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54000" y="609600"/>
            <a:ext cx="1124712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古诗鉴赏的本质是什么？</a:t>
            </a:r>
            <a:endParaRPr lang="en-US" altLang="zh-CN" sz="40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4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   ——</a:t>
            </a:r>
            <a:r>
              <a:rPr lang="zh-CN" altLang="en-US" sz="4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艺术技巧</a:t>
            </a:r>
            <a:endParaRPr lang="en-US" altLang="zh-CN" sz="40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40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40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因为古诗具有</a:t>
            </a:r>
            <a:r>
              <a:rPr lang="zh-CN" altLang="en-US" sz="40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这样的</a:t>
            </a:r>
            <a:r>
              <a:rPr lang="zh-CN" altLang="en-US" sz="40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特点</a:t>
            </a:r>
            <a:r>
              <a:rPr lang="zh-CN" altLang="en-US" sz="4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lang="en-US" altLang="zh-CN" sz="40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40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4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  ——</a:t>
            </a:r>
            <a:r>
              <a:rPr lang="zh-CN" altLang="en-US" sz="4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内容主题类型化</a:t>
            </a:r>
            <a:endParaRPr lang="en-US" altLang="zh-CN" sz="40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40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4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                                </a:t>
            </a:r>
          </a:p>
          <a:p>
            <a:r>
              <a:rPr lang="en-US" altLang="zh-CN" sz="40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4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      </a:t>
            </a:r>
            <a:r>
              <a:rPr lang="zh-CN" altLang="en-US" sz="4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艺术技巧密集化</a:t>
            </a:r>
            <a:endParaRPr lang="zh-CN" altLang="en-US" sz="40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8427714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1280"/>
            <a:ext cx="12009120" cy="6685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434226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386080"/>
            <a:ext cx="12192000" cy="57349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000"/>
              </a:lnSpc>
            </a:pP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     从军行（其二）王维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000"/>
              </a:lnSpc>
            </a:pP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琵琶起舞换新声，总是关山旧别情。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000"/>
              </a:lnSpc>
            </a:pP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撩乱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边愁听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不尽，高高秋月挂长城。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000"/>
              </a:lnSpc>
            </a:pPr>
            <a:r>
              <a:rPr lang="zh-CN" altLang="en-US" sz="2800" b="1" dirty="0" smtClean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问题：“高高秋月挂长城”与前三句写法上有什么不同？这样写有什么好处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？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000"/>
              </a:lnSpc>
            </a:pP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寓情于景：效果</a:t>
            </a:r>
            <a:r>
              <a:rPr lang="en-US" altLang="zh-CN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含蓄蕴藉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000"/>
              </a:lnSpc>
            </a:pP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我没法明说，没法直接抒情，我就通过画面让你置身其中，感同身受，充分调动你的情感、想象力，去填充去还原，我不直接说反而说的更多了。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0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以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景结情：效果</a:t>
            </a:r>
            <a:r>
              <a:rPr lang="en-US" altLang="zh-CN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营造意境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0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寓情于景（借景）意味着我营造了一个画面一种意境给你。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0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让你入情入境</a:t>
            </a: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带进去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0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让你余音袅袅</a:t>
            </a: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走不出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0086468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52400" y="548640"/>
            <a:ext cx="11927840" cy="3234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900"/>
              </a:lnSpc>
            </a:pPr>
            <a:r>
              <a:rPr lang="en-US" altLang="zh-CN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、前三句叙事抒情，后一句以景结情（写景抒情）；</a:t>
            </a:r>
            <a:endParaRPr lang="en-US" altLang="zh-CN" sz="36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900"/>
              </a:lnSpc>
            </a:pPr>
            <a:endParaRPr lang="en-US" altLang="zh-CN" sz="36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900"/>
              </a:lnSpc>
            </a:pPr>
            <a:r>
              <a:rPr lang="en-US" altLang="zh-CN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、最后一句以景作结，既为全诗营造了了一种悲凉壮阔的意境，又寓情于景，表现了缭乱边愁的复杂深沉，显得含蓄蕴藉。</a:t>
            </a:r>
            <a:endParaRPr lang="zh-CN" altLang="en-US" sz="36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3797426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162560"/>
            <a:ext cx="12059920" cy="50398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   夜</a:t>
            </a:r>
            <a:r>
              <a:rPr lang="zh-CN" altLang="en-US" sz="3600" dirty="0">
                <a:latin typeface="楷体" panose="02010609060101010101" pitchFamily="49" charset="-122"/>
                <a:ea typeface="楷体" panose="02010609060101010101" pitchFamily="49" charset="-122"/>
              </a:rPr>
              <a:t>泊牛渚</a:t>
            </a:r>
            <a:r>
              <a:rPr lang="zh-CN" altLang="en-US" sz="3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怀古</a:t>
            </a:r>
            <a:endParaRPr lang="en-US" altLang="zh-CN" sz="3600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3600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3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           </a:t>
            </a:r>
            <a:r>
              <a:rPr lang="zh-CN" altLang="en-US" sz="3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李白</a:t>
            </a:r>
            <a:endParaRPr lang="zh-CN" altLang="en-US" sz="360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3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en-US" sz="32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牛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渚西江夜，青天无片云</a:t>
            </a:r>
            <a:r>
              <a:rPr lang="zh-CN" altLang="en-US" sz="32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。登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舟望秋月，空忆谢将军。</a:t>
            </a:r>
            <a:b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</a:br>
            <a:r>
              <a:rPr lang="zh-CN" altLang="en-US" sz="32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余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亦能高咏，斯人不可闻</a:t>
            </a:r>
            <a:r>
              <a:rPr lang="zh-CN" altLang="en-US" sz="32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。明朝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挂帆席，枫叶落纷纷</a:t>
            </a:r>
            <a:r>
              <a:rPr lang="zh-CN" altLang="en-US" sz="3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3600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注释：“谢将军”为东晋将军谢尚，他镇守牛渚时，遇到家贫的袁宏，十分欣赏并与其彻夜长谈，于是袁弘名声大振。</a:t>
            </a:r>
            <a:endParaRPr lang="en-US" altLang="zh-CN" sz="24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4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500"/>
              </a:lnSpc>
            </a:pPr>
            <a:r>
              <a:rPr lang="zh-CN" altLang="en-US" sz="2400" b="1" dirty="0" smtClean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尾联通过想象次日扬帆远去，落叶缤纷的情境</a:t>
            </a:r>
            <a:endParaRPr lang="en-US" altLang="zh-CN" sz="2400" b="1" dirty="0" smtClean="0">
              <a:solidFill>
                <a:srgbClr val="0070C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500"/>
              </a:lnSpc>
            </a:pPr>
            <a:r>
              <a:rPr lang="zh-CN" altLang="en-US" sz="2400" b="1" dirty="0" smtClean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寓情于景，以景结情</a:t>
            </a:r>
            <a:endParaRPr lang="en-US" altLang="zh-CN" sz="2400" b="1" dirty="0" smtClean="0">
              <a:solidFill>
                <a:srgbClr val="0070C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500"/>
              </a:lnSpc>
            </a:pPr>
            <a:r>
              <a:rPr lang="zh-CN" altLang="en-US" sz="2400" b="1" dirty="0" smtClean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深沉的表达了怀才不遇的凄凉寂寞，体现了无尽的伤感之情。</a:t>
            </a:r>
            <a:endParaRPr lang="zh-CN" altLang="en-US" sz="2400" b="1" dirty="0">
              <a:solidFill>
                <a:srgbClr val="0070C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zh-CN" altLang="en-US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928782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497840"/>
            <a:ext cx="12070080" cy="5119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900"/>
              </a:lnSpc>
            </a:pPr>
            <a:r>
              <a:rPr lang="zh-CN" altLang="en-US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总结二：如何让读出好？</a:t>
            </a:r>
            <a:endParaRPr lang="en-US" altLang="zh-CN" sz="36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900"/>
              </a:lnSpc>
            </a:pPr>
            <a:endParaRPr lang="en-US" altLang="zh-CN" sz="36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900"/>
              </a:lnSpc>
            </a:pPr>
            <a:r>
              <a:rPr lang="en-US" altLang="zh-CN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、熟悉所有的表达方式，以及常见的表现手法；</a:t>
            </a:r>
            <a:endParaRPr lang="en-US" altLang="zh-CN" sz="36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900"/>
              </a:lnSpc>
            </a:pPr>
            <a:r>
              <a:rPr lang="zh-CN" altLang="en-US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 总结</a:t>
            </a:r>
            <a:r>
              <a:rPr lang="zh-CN" altLang="en-US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一个思维导</a:t>
            </a:r>
            <a:r>
              <a:rPr lang="zh-CN" altLang="en-US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图</a:t>
            </a:r>
            <a:endParaRPr lang="en-US" altLang="zh-CN" sz="36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900"/>
              </a:lnSpc>
            </a:pPr>
            <a:r>
              <a:rPr lang="zh-CN" altLang="en-US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 勤</a:t>
            </a:r>
            <a:r>
              <a:rPr lang="zh-CN" altLang="en-US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翻勤</a:t>
            </a:r>
            <a:r>
              <a:rPr lang="zh-CN" altLang="en-US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记忆</a:t>
            </a:r>
            <a:endParaRPr lang="en-US" altLang="zh-CN" sz="36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900"/>
              </a:lnSpc>
            </a:pPr>
            <a:r>
              <a:rPr lang="zh-CN" altLang="en-US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 用诗歌来分析手法，不要用手法来套诗歌；</a:t>
            </a:r>
            <a:endParaRPr lang="en-US" altLang="zh-CN" sz="36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900"/>
              </a:lnSpc>
            </a:pPr>
            <a:endParaRPr lang="en-US" altLang="zh-CN" sz="36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900"/>
              </a:lnSpc>
            </a:pPr>
            <a:r>
              <a:rPr lang="en-US" altLang="zh-CN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、常见答题模板：手法</a:t>
            </a:r>
            <a:r>
              <a:rPr lang="en-US" altLang="zh-CN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+</a:t>
            </a:r>
            <a:r>
              <a:rPr lang="zh-CN" altLang="en-US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内容</a:t>
            </a:r>
            <a:r>
              <a:rPr lang="en-US" altLang="zh-CN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+</a:t>
            </a:r>
            <a:r>
              <a:rPr lang="zh-CN" altLang="en-US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效果</a:t>
            </a:r>
            <a:endParaRPr lang="zh-CN" altLang="en-US" sz="36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5243728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294640" y="660400"/>
            <a:ext cx="1070864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    今天讲这些</a:t>
            </a:r>
            <a:endParaRPr lang="en-US" altLang="zh-CN" sz="36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36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</a:t>
            </a:r>
            <a:r>
              <a:rPr lang="zh-CN" altLang="en-US" sz="4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读出好        </a:t>
            </a:r>
            <a:r>
              <a:rPr lang="zh-CN" altLang="en-US" sz="4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得高分</a:t>
            </a:r>
            <a:endParaRPr lang="en-US" altLang="zh-CN" sz="4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4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4800" b="1" dirty="0" smtClean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读</a:t>
            </a:r>
            <a:r>
              <a:rPr lang="zh-CN" altLang="en-US" sz="4800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得</a:t>
            </a:r>
            <a:r>
              <a:rPr lang="zh-CN" altLang="en-US" sz="4800" b="1" dirty="0" smtClean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懂</a:t>
            </a:r>
            <a:endParaRPr lang="en-US" altLang="zh-CN" sz="4800" b="1" dirty="0" smtClean="0">
              <a:solidFill>
                <a:srgbClr val="0070C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4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48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4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  </a:t>
            </a:r>
            <a:r>
              <a:rPr lang="zh-CN" altLang="en-US" sz="4800" b="1" dirty="0" smtClean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做对题</a:t>
            </a:r>
            <a:r>
              <a:rPr lang="en-US" altLang="zh-CN" sz="4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                          </a:t>
            </a:r>
            <a:endParaRPr lang="zh-CN" altLang="en-US" sz="4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8688098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74320" y="396240"/>
            <a:ext cx="11358880" cy="5221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5000"/>
              </a:lnSpc>
            </a:pPr>
            <a:r>
              <a:rPr lang="zh-CN" altLang="en-US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</a:t>
            </a:r>
            <a:r>
              <a:rPr lang="zh-CN" altLang="en-US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总结三：如何做对题？</a:t>
            </a:r>
            <a:endParaRPr lang="en-US" altLang="zh-CN" sz="36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000"/>
              </a:lnSpc>
            </a:pPr>
            <a:r>
              <a:rPr lang="en-US" altLang="zh-CN" sz="3600" b="1" dirty="0" smtClean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3600" b="1" dirty="0" smtClean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、分析归类，梳理探究</a:t>
            </a:r>
            <a:endParaRPr lang="en-US" altLang="zh-CN" sz="3600" b="1" dirty="0" smtClean="0">
              <a:solidFill>
                <a:srgbClr val="0070C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000"/>
              </a:lnSpc>
            </a:pPr>
            <a:r>
              <a:rPr lang="zh-CN" altLang="en-US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）问法不同，但答法相同；</a:t>
            </a:r>
            <a:endParaRPr lang="en-US" altLang="zh-CN" sz="36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000"/>
              </a:lnSpc>
            </a:pPr>
            <a:r>
              <a:rPr lang="zh-CN" altLang="en-US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）常见提醒的答题套路；</a:t>
            </a:r>
            <a:endParaRPr lang="en-US" altLang="zh-CN" sz="36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000"/>
              </a:lnSpc>
            </a:pPr>
            <a:endParaRPr lang="en-US" altLang="zh-CN" sz="36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000"/>
              </a:lnSpc>
            </a:pPr>
            <a:r>
              <a:rPr lang="en-US" altLang="zh-CN" sz="3600" b="1" dirty="0" smtClean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3600" b="1" dirty="0" smtClean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、熟悉标准，反复找茬</a:t>
            </a:r>
            <a:endParaRPr lang="en-US" altLang="zh-CN" sz="3600" b="1" dirty="0" smtClean="0">
              <a:solidFill>
                <a:srgbClr val="0070C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000"/>
              </a:lnSpc>
            </a:pPr>
            <a:r>
              <a:rPr lang="zh-CN" altLang="en-US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站在阅卷人的角度给自己找茬；</a:t>
            </a:r>
            <a:endParaRPr lang="en-US" altLang="zh-CN" sz="36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000"/>
              </a:lnSpc>
            </a:pPr>
            <a:r>
              <a:rPr lang="zh-CN" altLang="en-US" sz="3600" b="1" smtClean="0">
                <a:latin typeface="楷体" panose="02010609060101010101" pitchFamily="49" charset="-122"/>
                <a:ea typeface="楷体" panose="02010609060101010101" pitchFamily="49" charset="-122"/>
              </a:rPr>
              <a:t>         不要</a:t>
            </a:r>
            <a:r>
              <a:rPr lang="zh-CN" altLang="en-US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站</a:t>
            </a:r>
            <a:r>
              <a:rPr lang="zh-CN" altLang="en-US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在考生角度给自己</a:t>
            </a:r>
            <a:r>
              <a:rPr lang="zh-CN" altLang="en-US" sz="3600" b="1" smtClean="0">
                <a:latin typeface="楷体" panose="02010609060101010101" pitchFamily="49" charset="-122"/>
                <a:ea typeface="楷体" panose="02010609060101010101" pitchFamily="49" charset="-122"/>
              </a:rPr>
              <a:t>找分；</a:t>
            </a:r>
            <a:endParaRPr lang="zh-CN" altLang="en-US" sz="36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8301710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6049346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1177095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9394623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8563443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2086197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686297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2442</TotalTime>
  <Words>4483</Words>
  <Application>Microsoft Office PowerPoint</Application>
  <PresentationFormat>宽屏</PresentationFormat>
  <Paragraphs>268</Paragraphs>
  <Slides>38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38</vt:i4>
      </vt:variant>
    </vt:vector>
  </HeadingPairs>
  <TitlesOfParts>
    <vt:vector size="43" baseType="lpstr">
      <vt:lpstr>等线</vt:lpstr>
      <vt:lpstr>等线 Light</vt:lpstr>
      <vt:lpstr>楷体</vt:lpstr>
      <vt:lpstr>Arial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ThinkPad</dc:creator>
  <cp:lastModifiedBy>ThinkPad</cp:lastModifiedBy>
  <cp:revision>19</cp:revision>
  <dcterms:created xsi:type="dcterms:W3CDTF">2022-11-09T12:31:07Z</dcterms:created>
  <dcterms:modified xsi:type="dcterms:W3CDTF">2022-11-11T05:13:09Z</dcterms:modified>
</cp:coreProperties>
</file>