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12"/>
  </p:notesMasterIdLst>
  <p:sldIdLst>
    <p:sldId id="258" r:id="rId4"/>
    <p:sldId id="280" r:id="rId5"/>
    <p:sldId id="308" r:id="rId6"/>
    <p:sldId id="319" r:id="rId7"/>
    <p:sldId id="324" r:id="rId8"/>
    <p:sldId id="328" r:id="rId9"/>
    <p:sldId id="331" r:id="rId10"/>
    <p:sldId id="332" r:id="rId11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F03AB3"/>
    <a:srgbClr val="FFCC00"/>
    <a:srgbClr val="FF6600"/>
    <a:srgbClr val="FFCC66"/>
    <a:srgbClr val="FFFF99"/>
    <a:srgbClr val="660066"/>
    <a:srgbClr val="80008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51"/>
  </p:normalViewPr>
  <p:slideViewPr>
    <p:cSldViewPr showGuides="1">
      <p:cViewPr varScale="1">
        <p:scale>
          <a:sx n="82" d="100"/>
          <a:sy n="82" d="100"/>
        </p:scale>
        <p:origin x="-252" y="-96"/>
      </p:cViewPr>
      <p:guideLst>
        <p:guide orient="horz" pos="217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0" name="幻灯片图像占位符 3"/>
          <p:cNvSpPr>
            <a:spLocks noGrp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2" cstate="print">
            <a:lum/>
          </a:blip>
          <a:srcRect/>
          <a:stretch>
            <a:fillRect t="-1000" b="-7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solidFill>
                  <a:srgbClr val="898989"/>
                </a:solidFill>
                <a:latin typeface="Calibri" panose="020F0502020204030204" pitchFamily="34" charset="0"/>
              </a:rPr>
            </a:fld>
            <a:endParaRPr lang="zh-CN" altLang="en-US" sz="1200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>
              <a:defRPr sz="1200">
                <a:solidFill>
                  <a:srgbClr val="898989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>
              <a:defRPr sz="1200">
                <a:solidFill>
                  <a:srgbClr val="898989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TextBox 6"/>
          <p:cNvSpPr txBox="1">
            <a:spLocks noChangeArrowheads="1"/>
          </p:cNvSpPr>
          <p:nvPr/>
        </p:nvSpPr>
        <p:spPr bwMode="auto">
          <a:xfrm>
            <a:off x="1979613" y="425450"/>
            <a:ext cx="71437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Getting ready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075" name="图片 5" descr="postit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2875" y="0"/>
            <a:ext cx="1428750" cy="1428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TextBox 6"/>
          <p:cNvSpPr txBox="1"/>
          <p:nvPr/>
        </p:nvSpPr>
        <p:spPr>
          <a:xfrm rot="-212941">
            <a:off x="244475" y="287338"/>
            <a:ext cx="1090613" cy="922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en-US" altLang="zh-CN" sz="5400" b="1" i="1" dirty="0">
                <a:solidFill>
                  <a:srgbClr val="002060"/>
                </a:solidFill>
                <a:latin typeface="Bradley Hand ITC" pitchFamily="66" charset="0"/>
                <a:ea typeface="宋体" panose="02010600030101010101" pitchFamily="2" charset="-122"/>
              </a:rPr>
              <a:t>1</a:t>
            </a:r>
            <a:endParaRPr lang="zh-CN" altLang="en-US" sz="3200" b="1" i="1" dirty="0">
              <a:solidFill>
                <a:srgbClr val="002060"/>
              </a:solidFill>
              <a:latin typeface="Bradley Hand ITC" pitchFamily="66" charset="0"/>
              <a:ea typeface="宋体" panose="02010600030101010101" pitchFamily="2" charset="-122"/>
            </a:endParaRPr>
          </a:p>
        </p:txBody>
      </p:sp>
      <p:sp>
        <p:nvSpPr>
          <p:cNvPr id="3077" name="流程图: 文档 5"/>
          <p:cNvSpPr>
            <a:spLocks noChangeArrowheads="1"/>
          </p:cNvSpPr>
          <p:nvPr/>
        </p:nvSpPr>
        <p:spPr bwMode="auto">
          <a:xfrm flipV="1">
            <a:off x="0" y="4429125"/>
            <a:ext cx="9144000" cy="2428875"/>
          </a:xfrm>
          <a:prstGeom prst="flowChartDocument">
            <a:avLst/>
          </a:prstGeom>
          <a:solidFill>
            <a:srgbClr val="FFFF99"/>
          </a:solidFill>
          <a:ln>
            <a:noFill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矩形 5"/>
          <p:cNvSpPr>
            <a:spLocks noChangeArrowheads="1"/>
          </p:cNvSpPr>
          <p:nvPr/>
        </p:nvSpPr>
        <p:spPr bwMode="auto">
          <a:xfrm>
            <a:off x="0" y="1785926"/>
            <a:ext cx="8685115" cy="3862596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What does Hi think Lo is probably doing?</a:t>
            </a: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MS Gothic" panose="020B0609070205080204" pitchFamily="49" charset="-128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MS Gothic" panose="020B0609070205080204" pitchFamily="49" charset="-128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In fact, what is Lo doing?</a:t>
            </a: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MS Gothic" panose="020B0609070205080204" pitchFamily="49" charset="-128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MS Gothic" panose="020B0609070205080204" pitchFamily="49" charset="-128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What will Hi probably feel when he learns that Lo is standing on his </a:t>
            </a:r>
            <a:r>
              <a:rPr kumimoji="0" lang="en-US" altLang="zh-CN" sz="2400" b="1" i="0" u="none" strike="noStrike" kern="1200" cap="none" spc="0" normalizeH="0" baseline="0" noProof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encyclopaedia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MS Gothic" panose="020B0609070205080204" pitchFamily="49" charset="-128"/>
                <a:cs typeface="Calibri" panose="020F0502020204030204" pitchFamily="34" charset="0"/>
              </a:rPr>
              <a:t>?</a:t>
            </a:r>
            <a:endParaRPr kumimoji="0" lang="en-US" altLang="zh-CN" sz="2400" b="1" i="0" u="none" strike="noStrike" kern="1200" cap="none" spc="0" normalizeH="0" baseline="0" noProof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80008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Calibri" panose="020F050202020403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340019">
            <a:off x="6616472" y="3295295"/>
            <a:ext cx="2181220" cy="12527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  <a:headEnd/>
            <a:tailEnd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2" name="矩形 21"/>
          <p:cNvSpPr>
            <a:spLocks noChangeArrowheads="1"/>
          </p:cNvSpPr>
          <p:nvPr/>
        </p:nvSpPr>
        <p:spPr bwMode="auto">
          <a:xfrm>
            <a:off x="0" y="1285875"/>
            <a:ext cx="9144000" cy="40005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Look at the cartoon and answer the questions.</a:t>
            </a:r>
            <a:endParaRPr kumimoji="0" lang="en-US" altLang="zh-CN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50" y="2500313"/>
            <a:ext cx="807243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i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 thinks that Lo is probably reading his encyclopaedia/is looking for some information in his encyclopaedia.</a:t>
            </a:r>
            <a:endParaRPr lang="zh-CN" altLang="en-US" sz="2000" i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88" y="3929063"/>
            <a:ext cx="657225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i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 is standing on the encyclopaedia to change a light bulb.</a:t>
            </a:r>
            <a:endParaRPr lang="zh-CN" altLang="en-US" sz="2000" i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88" y="5715000"/>
            <a:ext cx="5500687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eaLnBrk="1" hangingPunct="1"/>
            <a:r>
              <a:rPr lang="en-US" altLang="zh-CN" sz="2000" i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 will probably feel angry/unhappy.</a:t>
            </a:r>
            <a:endParaRPr lang="zh-CN" altLang="en-US" sz="2000" i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5" build="p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8734" name="TextBox 14"/>
          <p:cNvSpPr txBox="1">
            <a:spLocks noChangeArrowheads="1"/>
          </p:cNvSpPr>
          <p:nvPr/>
        </p:nvSpPr>
        <p:spPr bwMode="auto">
          <a:xfrm>
            <a:off x="1357290" y="4857760"/>
            <a:ext cx="6367006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An </a:t>
            </a:r>
            <a:r>
              <a:rPr kumimoji="0" lang="en-US" altLang="zh-CN" sz="2400" b="1" i="0" u="none" strike="noStrike" kern="1200" cap="none" spc="0" normalizeH="0" baseline="0" noProof="0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encyclopaedia</a:t>
            </a:r>
            <a:r>
              <a:rPr kumimoji="0" lang="en-US" altLang="zh-CN" sz="24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is a collection (usually a book or set of books) of information about things humans know.</a:t>
            </a:r>
            <a:endParaRPr kumimoji="0" lang="zh-CN" altLang="en-US" sz="24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1422401" y="3490882"/>
            <a:ext cx="5976937" cy="1143000"/>
          </a:xfrm>
          <a:prstGeom prst="rect">
            <a:avLst/>
          </a:prstGeom>
          <a:noFill/>
          <a:ln>
            <a:noFill/>
          </a:ln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4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an</a:t>
            </a:r>
            <a:r>
              <a:rPr kumimoji="0" lang="en-US" altLang="zh-CN" sz="44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 Black" panose="020B0A040201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4400" b="1" i="0" u="none" strike="noStrike" kern="1200" cap="none" spc="50" normalizeH="0" baseline="0" noProof="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encyclopaedia</a:t>
            </a:r>
            <a:endParaRPr kumimoji="0" lang="en-US" altLang="zh-CN" sz="4400" b="1" i="0" u="none" strike="noStrike" kern="1200" cap="none" spc="50" normalizeH="0" baseline="0" noProof="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7075" y="1773238"/>
            <a:ext cx="7886700" cy="2028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788" y="2566988"/>
            <a:ext cx="3341688" cy="352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椭圆 4"/>
          <p:cNvSpPr/>
          <p:nvPr/>
        </p:nvSpPr>
        <p:spPr bwMode="auto">
          <a:xfrm rot="20628891">
            <a:off x="1812925" y="3629025"/>
            <a:ext cx="971550" cy="401638"/>
          </a:xfrm>
          <a:prstGeom prst="ellipse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1748631" y="1752572"/>
            <a:ext cx="2304256" cy="6879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subject</a:t>
            </a:r>
            <a:endParaRPr kumimoji="0" lang="zh-CN" altLang="en-US" sz="3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8" name="直接箭头连接符 7"/>
          <p:cNvCxnSpPr/>
          <p:nvPr/>
        </p:nvCxnSpPr>
        <p:spPr>
          <a:xfrm flipV="1">
            <a:off x="2501900" y="2338388"/>
            <a:ext cx="630238" cy="1163638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7650" name="Picture 2" descr="J:\8Aunit1\britann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0" y="2667000"/>
            <a:ext cx="4613275" cy="2600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矩形 18"/>
          <p:cNvSpPr/>
          <p:nvPr/>
        </p:nvSpPr>
        <p:spPr bwMode="auto">
          <a:xfrm>
            <a:off x="4269324" y="1942823"/>
            <a:ext cx="4355406" cy="7239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+mn-lt"/>
                <a:ea typeface="+mn-ea"/>
                <a:cs typeface="+mn-cs"/>
              </a:rPr>
              <a:t>all kinds of subjects</a:t>
            </a:r>
            <a:endParaRPr kumimoji="0" lang="zh-CN" altLang="en-US" sz="36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3438329" y="5270049"/>
            <a:ext cx="5760640" cy="653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1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1" u="none" strike="noStrike" kern="1200" cap="none" spc="0" normalizeH="0" baseline="0" noProof="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Encyclopaedia</a:t>
            </a:r>
            <a:r>
              <a:rPr kumimoji="0" lang="en-US" altLang="zh-CN" sz="3200" b="1" i="1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Britannica</a:t>
            </a:r>
            <a:endParaRPr kumimoji="0" lang="zh-CN" altLang="en-US" sz="3200" b="1" i="1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573147">
            <a:off x="5127625" y="2117725"/>
            <a:ext cx="3665538" cy="4352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1073150"/>
            <a:ext cx="9144000" cy="40005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 the title and the introduction on page 3. Then answer the questions.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8596" y="2214554"/>
            <a:ext cx="8179186" cy="3062377"/>
          </a:xfrm>
          <a:prstGeom prst="rect">
            <a:avLst/>
          </a:prstGeom>
          <a:solidFill>
            <a:schemeClr val="accent5">
              <a:lumMod val="20000"/>
              <a:lumOff val="80000"/>
              <a:alpha val="58000"/>
            </a:schemeClr>
          </a:solidFill>
        </p:spPr>
        <p:txBody>
          <a:bodyPr>
            <a:spAutoFit/>
          </a:bodyPr>
          <a:lstStyle/>
          <a:p>
            <a:pPr marL="0" marR="0" lvl="0" indent="-285750" algn="l" defTabSz="914400" rtl="0" eaLnBrk="1" fontAlgn="base" latinLnBrk="0" hangingPunct="1">
              <a:lnSpc>
                <a:spcPct val="100000"/>
              </a:lnSpc>
              <a:spcBef>
                <a:spcPts val="3600"/>
              </a:spcBef>
              <a:spcAft>
                <a:spcPts val="3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In the title, what does the phrase “look up” mean?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274955" marR="0" lvl="0" indent="-274955" algn="l" defTabSz="914400" rtl="0" eaLnBrk="1" fontAlgn="base" latinLnBrk="0" hangingPunct="1">
              <a:lnSpc>
                <a:spcPct val="150000"/>
              </a:lnSpc>
              <a:spcBef>
                <a:spcPts val="4800"/>
              </a:spcBef>
              <a:spcAft>
                <a:spcPts val="30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What does the pronoun “it” in the title refer to?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800" b="1" i="1" u="none" strike="noStrike" kern="1200" cap="none" spc="0" normalizeH="0" baseline="0" noProof="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714348" y="2786058"/>
            <a:ext cx="7643866" cy="8925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1" i="0" u="none" strike="noStrike" kern="1200" cap="none" spc="0" normalizeH="0" baseline="0" noProof="0" dirty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means to look for information about something in a dictionary or an encyclopaedia.</a:t>
            </a:r>
            <a:endParaRPr kumimoji="0" lang="zh-CN" altLang="en-US" sz="2600" b="1" i="0" u="none" strike="noStrike" kern="1200" cap="none" spc="0" normalizeH="0" baseline="0" noProof="0" dirty="0">
              <a:ln w="11430"/>
              <a:solidFill>
                <a:srgbClr val="FF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831620" y="4500570"/>
            <a:ext cx="7526594" cy="492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00" b="1" i="0" u="none" strike="noStrike" kern="1200" cap="none" spc="0" normalizeH="0" baseline="0" noProof="0" dirty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refers to information.</a:t>
            </a:r>
            <a:endParaRPr kumimoji="0" lang="zh-CN" altLang="en-US" sz="2600" b="1" i="0" u="none" strike="noStrike" kern="1200" cap="none" spc="0" normalizeH="0" baseline="0" noProof="0" dirty="0">
              <a:ln w="11430"/>
              <a:solidFill>
                <a:srgbClr val="FF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6" name="AutoShape 174"/>
          <p:cNvSpPr/>
          <p:nvPr/>
        </p:nvSpPr>
        <p:spPr bwMode="auto">
          <a:xfrm rot="5400000">
            <a:off x="6256338" y="4425950"/>
            <a:ext cx="1281113" cy="315913"/>
          </a:xfrm>
          <a:prstGeom prst="accentCallout2">
            <a:avLst>
              <a:gd name="adj1" fmla="val 48435"/>
              <a:gd name="adj2" fmla="val 57698"/>
              <a:gd name="adj3" fmla="val 45627"/>
              <a:gd name="adj4" fmla="val 39328"/>
              <a:gd name="adj5" fmla="val 107363"/>
              <a:gd name="adj6" fmla="val 38880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291" name="Line 5"/>
          <p:cNvSpPr/>
          <p:nvPr/>
        </p:nvSpPr>
        <p:spPr>
          <a:xfrm>
            <a:off x="2771775" y="3697288"/>
            <a:ext cx="746125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2" name="Line 8"/>
          <p:cNvSpPr/>
          <p:nvPr/>
        </p:nvSpPr>
        <p:spPr>
          <a:xfrm flipH="1">
            <a:off x="4471988" y="4005263"/>
            <a:ext cx="50800" cy="481012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3" name="Line 6"/>
          <p:cNvSpPr/>
          <p:nvPr/>
        </p:nvSpPr>
        <p:spPr>
          <a:xfrm>
            <a:off x="3322638" y="2566988"/>
            <a:ext cx="914400" cy="914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4" name="Line 7"/>
          <p:cNvSpPr/>
          <p:nvPr/>
        </p:nvSpPr>
        <p:spPr>
          <a:xfrm flipH="1">
            <a:off x="3436938" y="3960813"/>
            <a:ext cx="528637" cy="97155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5" name="Line 9"/>
          <p:cNvSpPr/>
          <p:nvPr/>
        </p:nvSpPr>
        <p:spPr>
          <a:xfrm flipV="1">
            <a:off x="4618038" y="2719388"/>
            <a:ext cx="533400" cy="8382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6" name="Line 6"/>
          <p:cNvSpPr/>
          <p:nvPr/>
        </p:nvSpPr>
        <p:spPr>
          <a:xfrm>
            <a:off x="1457325" y="3328988"/>
            <a:ext cx="609600" cy="2286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7" name="Line 6"/>
          <p:cNvSpPr/>
          <p:nvPr/>
        </p:nvSpPr>
        <p:spPr>
          <a:xfrm flipV="1">
            <a:off x="1211263" y="3629025"/>
            <a:ext cx="592137" cy="252413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8" name="Line 6"/>
          <p:cNvSpPr/>
          <p:nvPr/>
        </p:nvSpPr>
        <p:spPr>
          <a:xfrm flipV="1">
            <a:off x="1428750" y="3911600"/>
            <a:ext cx="420688" cy="471488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9" name="Line 6"/>
          <p:cNvSpPr/>
          <p:nvPr/>
        </p:nvSpPr>
        <p:spPr>
          <a:xfrm>
            <a:off x="1946275" y="3024188"/>
            <a:ext cx="12700" cy="327025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0" name="Line 6"/>
          <p:cNvSpPr/>
          <p:nvPr/>
        </p:nvSpPr>
        <p:spPr>
          <a:xfrm>
            <a:off x="2197100" y="3949700"/>
            <a:ext cx="247650" cy="331788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1" name="Line 6"/>
          <p:cNvSpPr/>
          <p:nvPr/>
        </p:nvSpPr>
        <p:spPr>
          <a:xfrm flipV="1">
            <a:off x="3125788" y="5251450"/>
            <a:ext cx="0" cy="4699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302" name="Line 6"/>
          <p:cNvSpPr/>
          <p:nvPr/>
        </p:nvSpPr>
        <p:spPr>
          <a:xfrm flipV="1">
            <a:off x="2005013" y="5065713"/>
            <a:ext cx="400050" cy="2111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2036763" y="361950"/>
            <a:ext cx="71437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About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 Vinci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2304" name="Group 98"/>
          <p:cNvGrpSpPr/>
          <p:nvPr/>
        </p:nvGrpSpPr>
        <p:grpSpPr>
          <a:xfrm>
            <a:off x="1454150" y="3397250"/>
            <a:ext cx="1938338" cy="752475"/>
            <a:chOff x="2064" y="1008"/>
            <a:chExt cx="722" cy="872"/>
          </a:xfrm>
        </p:grpSpPr>
        <p:sp>
          <p:nvSpPr>
            <p:cNvPr id="12539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540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294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554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555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556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557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563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64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65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66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558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559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60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61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62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541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543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549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50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51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52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544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545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46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47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48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542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05" name="Group 98"/>
          <p:cNvGrpSpPr/>
          <p:nvPr/>
        </p:nvGrpSpPr>
        <p:grpSpPr>
          <a:xfrm>
            <a:off x="2274888" y="4735513"/>
            <a:ext cx="1738312" cy="679450"/>
            <a:chOff x="2064" y="1008"/>
            <a:chExt cx="722" cy="872"/>
          </a:xfrm>
        </p:grpSpPr>
        <p:sp>
          <p:nvSpPr>
            <p:cNvPr id="12511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512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323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526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527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528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529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535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36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37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38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530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531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32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33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34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513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515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521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22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23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24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516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517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18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19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520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514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06" name="Group 98"/>
          <p:cNvGrpSpPr/>
          <p:nvPr/>
        </p:nvGrpSpPr>
        <p:grpSpPr>
          <a:xfrm>
            <a:off x="3949700" y="4462463"/>
            <a:ext cx="1630363" cy="577850"/>
            <a:chOff x="2064" y="1008"/>
            <a:chExt cx="722" cy="872"/>
          </a:xfrm>
        </p:grpSpPr>
        <p:sp>
          <p:nvSpPr>
            <p:cNvPr id="12483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484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352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498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499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500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501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507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08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09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10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502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503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04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05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506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485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487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493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94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95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96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488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489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90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91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92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486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07" name="Group 98"/>
          <p:cNvGrpSpPr/>
          <p:nvPr/>
        </p:nvGrpSpPr>
        <p:grpSpPr>
          <a:xfrm>
            <a:off x="5349875" y="3921125"/>
            <a:ext cx="1670050" cy="515938"/>
            <a:chOff x="2064" y="1008"/>
            <a:chExt cx="722" cy="872"/>
          </a:xfrm>
        </p:grpSpPr>
        <p:sp>
          <p:nvSpPr>
            <p:cNvPr id="12455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456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381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470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471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472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473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479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80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81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82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474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475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76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77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78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457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459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465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66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67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68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460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461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62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63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64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458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08" name="Group 98"/>
          <p:cNvGrpSpPr/>
          <p:nvPr/>
        </p:nvGrpSpPr>
        <p:grpSpPr>
          <a:xfrm>
            <a:off x="5364163" y="3014663"/>
            <a:ext cx="1738312" cy="752475"/>
            <a:chOff x="2064" y="1008"/>
            <a:chExt cx="722" cy="872"/>
          </a:xfrm>
        </p:grpSpPr>
        <p:sp>
          <p:nvSpPr>
            <p:cNvPr id="12427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428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410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442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443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444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445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451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52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53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54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446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447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48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49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50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429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431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437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38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39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40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432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433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34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35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36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430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2309" name="Group 98"/>
          <p:cNvGrpSpPr/>
          <p:nvPr/>
        </p:nvGrpSpPr>
        <p:grpSpPr>
          <a:xfrm>
            <a:off x="4572000" y="2073275"/>
            <a:ext cx="1836738" cy="1020763"/>
            <a:chOff x="2064" y="1008"/>
            <a:chExt cx="722" cy="872"/>
          </a:xfrm>
        </p:grpSpPr>
        <p:sp>
          <p:nvSpPr>
            <p:cNvPr id="12399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400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439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414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415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416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417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423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24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25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26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418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419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20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21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422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401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403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409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10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11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12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404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405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06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07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408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402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53" name="矩形 452"/>
          <p:cNvSpPr/>
          <p:nvPr/>
        </p:nvSpPr>
        <p:spPr>
          <a:xfrm>
            <a:off x="739775" y="1450975"/>
            <a:ext cx="7715250" cy="51831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2311" name="Group 98"/>
          <p:cNvGrpSpPr/>
          <p:nvPr/>
        </p:nvGrpSpPr>
        <p:grpSpPr>
          <a:xfrm>
            <a:off x="2546350" y="2038350"/>
            <a:ext cx="1738313" cy="752475"/>
            <a:chOff x="2064" y="1008"/>
            <a:chExt cx="722" cy="872"/>
          </a:xfrm>
        </p:grpSpPr>
        <p:sp>
          <p:nvSpPr>
            <p:cNvPr id="12371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372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469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386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2387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2388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389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395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96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97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98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390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391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92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93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94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373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375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381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82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83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84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376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377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78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79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80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374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312" name="Line 8"/>
          <p:cNvSpPr/>
          <p:nvPr/>
        </p:nvSpPr>
        <p:spPr>
          <a:xfrm>
            <a:off x="5110163" y="3968750"/>
            <a:ext cx="228600" cy="152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65" name="Text Box 187"/>
          <p:cNvSpPr txBox="1">
            <a:spLocks noChangeArrowheads="1"/>
          </p:cNvSpPr>
          <p:nvPr/>
        </p:nvSpPr>
        <p:spPr bwMode="gray">
          <a:xfrm>
            <a:off x="1471613" y="3502025"/>
            <a:ext cx="2106613" cy="43180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achievements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66" name="Text Box 188"/>
          <p:cNvSpPr txBox="1">
            <a:spLocks noChangeArrowheads="1"/>
          </p:cNvSpPr>
          <p:nvPr/>
        </p:nvSpPr>
        <p:spPr bwMode="gray">
          <a:xfrm>
            <a:off x="2579688" y="2111375"/>
            <a:ext cx="1800225" cy="430213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year of birth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67" name="Text Box 189"/>
          <p:cNvSpPr txBox="1">
            <a:spLocks noChangeArrowheads="1"/>
          </p:cNvSpPr>
          <p:nvPr/>
        </p:nvSpPr>
        <p:spPr bwMode="gray">
          <a:xfrm>
            <a:off x="4962525" y="2138363"/>
            <a:ext cx="1235075" cy="7699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year of death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68" name="Text Box 190"/>
          <p:cNvSpPr txBox="1">
            <a:spLocks noChangeArrowheads="1"/>
          </p:cNvSpPr>
          <p:nvPr/>
        </p:nvSpPr>
        <p:spPr bwMode="gray">
          <a:xfrm>
            <a:off x="5508625" y="3884613"/>
            <a:ext cx="1381125" cy="43180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childhood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97" name="Text Box 188"/>
          <p:cNvSpPr txBox="1">
            <a:spLocks noChangeArrowheads="1"/>
          </p:cNvSpPr>
          <p:nvPr/>
        </p:nvSpPr>
        <p:spPr bwMode="gray">
          <a:xfrm>
            <a:off x="971550" y="2698750"/>
            <a:ext cx="124936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painter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498" name="Text Box 188"/>
          <p:cNvSpPr txBox="1">
            <a:spLocks noChangeArrowheads="1"/>
          </p:cNvSpPr>
          <p:nvPr/>
        </p:nvSpPr>
        <p:spPr bwMode="gray">
          <a:xfrm>
            <a:off x="34925" y="3106738"/>
            <a:ext cx="152241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inventor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499" name="Text Box 188"/>
          <p:cNvSpPr txBox="1">
            <a:spLocks noChangeArrowheads="1"/>
          </p:cNvSpPr>
          <p:nvPr/>
        </p:nvSpPr>
        <p:spPr bwMode="gray">
          <a:xfrm>
            <a:off x="161925" y="3756025"/>
            <a:ext cx="1511300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musician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500" name="Text Box 188"/>
          <p:cNvSpPr txBox="1">
            <a:spLocks noChangeArrowheads="1"/>
          </p:cNvSpPr>
          <p:nvPr/>
        </p:nvSpPr>
        <p:spPr bwMode="gray">
          <a:xfrm>
            <a:off x="536575" y="4251325"/>
            <a:ext cx="1524000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engineer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501" name="Text Box 188"/>
          <p:cNvSpPr txBox="1">
            <a:spLocks noChangeArrowheads="1"/>
          </p:cNvSpPr>
          <p:nvPr/>
        </p:nvSpPr>
        <p:spPr bwMode="gray">
          <a:xfrm>
            <a:off x="1949450" y="4159250"/>
            <a:ext cx="1435100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scientist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0274" name="Text Box 187"/>
          <p:cNvSpPr txBox="1">
            <a:spLocks noChangeArrowheads="1"/>
          </p:cNvSpPr>
          <p:nvPr/>
        </p:nvSpPr>
        <p:spPr bwMode="gray">
          <a:xfrm>
            <a:off x="2324100" y="4799013"/>
            <a:ext cx="1706563" cy="40005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contributions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3" name="AutoShape 174"/>
          <p:cNvSpPr/>
          <p:nvPr/>
        </p:nvSpPr>
        <p:spPr bwMode="auto">
          <a:xfrm>
            <a:off x="611188" y="1841500"/>
            <a:ext cx="1593850" cy="434975"/>
          </a:xfrm>
          <a:prstGeom prst="accentCallout2">
            <a:avLst>
              <a:gd name="adj1" fmla="val 43796"/>
              <a:gd name="adj2" fmla="val 104782"/>
              <a:gd name="adj3" fmla="val 43796"/>
              <a:gd name="adj4" fmla="val 114843"/>
              <a:gd name="adj5" fmla="val 108240"/>
              <a:gd name="adj6" fmla="val 122951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4" name="Text Box 188"/>
          <p:cNvSpPr txBox="1">
            <a:spLocks noChangeArrowheads="1"/>
          </p:cNvSpPr>
          <p:nvPr/>
        </p:nvSpPr>
        <p:spPr bwMode="gray">
          <a:xfrm>
            <a:off x="5876925" y="1663700"/>
            <a:ext cx="114776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1519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05" name="AutoShape 174"/>
          <p:cNvSpPr/>
          <p:nvPr/>
        </p:nvSpPr>
        <p:spPr bwMode="auto">
          <a:xfrm flipH="1">
            <a:off x="6038850" y="1638300"/>
            <a:ext cx="1076325" cy="434975"/>
          </a:xfrm>
          <a:prstGeom prst="accentCallout2">
            <a:avLst>
              <a:gd name="adj1" fmla="val 43796"/>
              <a:gd name="adj2" fmla="val 104782"/>
              <a:gd name="adj3" fmla="val 43796"/>
              <a:gd name="adj4" fmla="val 114843"/>
              <a:gd name="adj5" fmla="val 100732"/>
              <a:gd name="adj6" fmla="val 144819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07" name="Text Box 188"/>
          <p:cNvSpPr txBox="1">
            <a:spLocks noChangeArrowheads="1"/>
          </p:cNvSpPr>
          <p:nvPr/>
        </p:nvSpPr>
        <p:spPr bwMode="gray">
          <a:xfrm>
            <a:off x="1366838" y="1790700"/>
            <a:ext cx="938213" cy="4778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1452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27" name="Line 8"/>
          <p:cNvSpPr/>
          <p:nvPr/>
        </p:nvSpPr>
        <p:spPr>
          <a:xfrm flipV="1">
            <a:off x="5003800" y="3409950"/>
            <a:ext cx="468313" cy="163513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80" name="Text Box 190"/>
          <p:cNvSpPr txBox="1">
            <a:spLocks noChangeArrowheads="1"/>
          </p:cNvSpPr>
          <p:nvPr/>
        </p:nvSpPr>
        <p:spPr bwMode="gray">
          <a:xfrm>
            <a:off x="5651500" y="3094038"/>
            <a:ext cx="1800225" cy="43180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birthplace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0" name="AutoShape 174"/>
          <p:cNvSpPr/>
          <p:nvPr/>
        </p:nvSpPr>
        <p:spPr bwMode="auto">
          <a:xfrm flipH="1">
            <a:off x="7308850" y="2735263"/>
            <a:ext cx="1223963" cy="434975"/>
          </a:xfrm>
          <a:prstGeom prst="accentCallout2">
            <a:avLst>
              <a:gd name="adj1" fmla="val 50803"/>
              <a:gd name="adj2" fmla="val 122422"/>
              <a:gd name="adj3" fmla="val 64818"/>
              <a:gd name="adj4" fmla="val 133840"/>
              <a:gd name="adj5" fmla="val 86717"/>
              <a:gd name="adj6" fmla="val 143997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1" name="Text Box 188"/>
          <p:cNvSpPr txBox="1">
            <a:spLocks noChangeArrowheads="1"/>
          </p:cNvSpPr>
          <p:nvPr/>
        </p:nvSpPr>
        <p:spPr bwMode="gray">
          <a:xfrm>
            <a:off x="6972300" y="2736850"/>
            <a:ext cx="2305050" cy="831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countryside,</a:t>
            </a:r>
            <a:endParaRPr kumimoji="0" lang="en-US" altLang="zh-CN" sz="2200" b="0" i="0" u="none" strike="noStrike" kern="1200" cap="none" spc="0" normalizeH="0" baseline="0" noProof="0" dirty="0" smtClean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Italy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" name="Text Box 188"/>
          <p:cNvSpPr txBox="1">
            <a:spLocks noChangeArrowheads="1"/>
          </p:cNvSpPr>
          <p:nvPr/>
        </p:nvSpPr>
        <p:spPr bwMode="gray">
          <a:xfrm>
            <a:off x="5424488" y="4572000"/>
            <a:ext cx="3719513" cy="70802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showed </a:t>
            </a:r>
            <a:r>
              <a:rPr kumimoji="0" lang="en-US" altLang="zh-CN" sz="20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great </a:t>
            </a:r>
            <a:r>
              <a:rPr kumimoji="0" lang="en-US" altLang="zh-CN" sz="2000" b="0" i="0" u="none" strike="noStrike" kern="1200" cap="none" spc="0" normalizeH="0" baseline="0" noProof="0" dirty="0" smtClean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intelligence</a:t>
            </a:r>
            <a:r>
              <a:rPr kumimoji="0" lang="en-US" altLang="zh-CN" sz="2000" b="0" i="0" u="none" strike="noStrike" kern="1200" cap="none" spc="0" normalizeH="0" baseline="0" noProof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altLang="zh-CN" sz="20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and</a:t>
            </a:r>
            <a:r>
              <a:rPr kumimoji="0" lang="en-US" altLang="zh-CN" sz="2000" b="0" i="0" u="none" strike="noStrike" kern="1200" cap="none" spc="0" normalizeH="0" baseline="0" noProof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altLang="zh-CN" sz="2000" b="0" i="0" u="none" strike="noStrike" kern="1200" cap="none" spc="0" normalizeH="0" baseline="0" noProof="0" dirty="0" smtClean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artistic</a:t>
            </a:r>
            <a:r>
              <a:rPr kumimoji="0" lang="en-US" altLang="zh-CN" sz="2000" b="0" i="0" u="none" strike="noStrike" kern="1200" cap="none" spc="0" normalizeH="0" baseline="0" noProof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altLang="zh-CN" sz="2000" b="0" i="0" u="none" strike="noStrike" kern="1200" cap="none" spc="0" normalizeH="0" baseline="0" noProof="0" dirty="0" smtClean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ability</a:t>
            </a:r>
            <a:endParaRPr kumimoji="0" lang="en-US" altLang="zh-CN" sz="2000" b="0" i="0" u="none" strike="noStrike" kern="1200" cap="none" spc="0" normalizeH="0" baseline="0" noProof="0" dirty="0" smtClean="0">
              <a:ln w="11430"/>
              <a:solidFill>
                <a:srgbClr val="FF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0284" name="Text Box 190"/>
          <p:cNvSpPr txBox="1">
            <a:spLocks noChangeArrowheads="1"/>
          </p:cNvSpPr>
          <p:nvPr/>
        </p:nvSpPr>
        <p:spPr bwMode="gray">
          <a:xfrm>
            <a:off x="4052888" y="4437063"/>
            <a:ext cx="1527175" cy="430213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adulthood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5" name="AutoShape 174"/>
          <p:cNvSpPr/>
          <p:nvPr/>
        </p:nvSpPr>
        <p:spPr bwMode="auto">
          <a:xfrm>
            <a:off x="4849813" y="5099050"/>
            <a:ext cx="1114425" cy="227013"/>
          </a:xfrm>
          <a:prstGeom prst="accentCallout2">
            <a:avLst>
              <a:gd name="adj1" fmla="val 1752"/>
              <a:gd name="adj2" fmla="val -16847"/>
              <a:gd name="adj3" fmla="val -1753"/>
              <a:gd name="adj4" fmla="val -44708"/>
              <a:gd name="adj5" fmla="val -63095"/>
              <a:gd name="adj6" fmla="val -42955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6" name="Text Box 188"/>
          <p:cNvSpPr txBox="1">
            <a:spLocks noChangeArrowheads="1"/>
          </p:cNvSpPr>
          <p:nvPr/>
        </p:nvSpPr>
        <p:spPr bwMode="gray">
          <a:xfrm>
            <a:off x="4071938" y="5181600"/>
            <a:ext cx="1485900" cy="1570038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learnt </a:t>
            </a: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to 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do many different things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518" name="Text Box 188"/>
          <p:cNvSpPr txBox="1">
            <a:spLocks noChangeArrowheads="1"/>
          </p:cNvSpPr>
          <p:nvPr/>
        </p:nvSpPr>
        <p:spPr bwMode="gray">
          <a:xfrm>
            <a:off x="941388" y="4956175"/>
            <a:ext cx="1724025" cy="8302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many </a:t>
            </a: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FF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inventions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FF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20" name="Text Box 188"/>
          <p:cNvSpPr txBox="1">
            <a:spLocks noChangeArrowheads="1"/>
          </p:cNvSpPr>
          <p:nvPr/>
        </p:nvSpPr>
        <p:spPr bwMode="gray">
          <a:xfrm>
            <a:off x="2566988" y="5641975"/>
            <a:ext cx="1476375" cy="8302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famous paintings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2337" name="Group 98"/>
          <p:cNvGrpSpPr/>
          <p:nvPr/>
        </p:nvGrpSpPr>
        <p:grpSpPr>
          <a:xfrm>
            <a:off x="3328988" y="3355975"/>
            <a:ext cx="2101850" cy="1177925"/>
            <a:chOff x="2064" y="1008"/>
            <a:chExt cx="722" cy="872"/>
          </a:xfrm>
        </p:grpSpPr>
        <p:sp>
          <p:nvSpPr>
            <p:cNvPr id="12343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344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536" name="Picture 101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2358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538" name="Picture 103" descr="light_shadow1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12360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361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2367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68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69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70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2362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2363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64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65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2366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2345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2347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353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4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5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6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2348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2349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0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1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2352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2346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550" name="TextBox 13"/>
          <p:cNvSpPr txBox="1">
            <a:spLocks noChangeArrowheads="1"/>
          </p:cNvSpPr>
          <p:nvPr/>
        </p:nvSpPr>
        <p:spPr bwMode="auto">
          <a:xfrm>
            <a:off x="3562350" y="3452813"/>
            <a:ext cx="2305050" cy="8318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Leonardo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da Vinci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itchFamily="18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2339" name="图片 5" descr="posti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088" y="82550"/>
            <a:ext cx="1503362" cy="149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40" name="TextBox 6"/>
          <p:cNvSpPr txBox="1"/>
          <p:nvPr/>
        </p:nvSpPr>
        <p:spPr>
          <a:xfrm rot="-212941">
            <a:off x="387350" y="395288"/>
            <a:ext cx="10223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 algn="ctr" eaLnBrk="1" hangingPunct="1"/>
            <a:r>
              <a:rPr lang="en-US" altLang="zh-CN" sz="3200" b="1" i="1" dirty="0">
                <a:solidFill>
                  <a:srgbClr val="002060"/>
                </a:solidFill>
                <a:latin typeface="Bradley Hand ITC" pitchFamily="66" charset="0"/>
                <a:ea typeface="宋体" panose="02010600030101010101" pitchFamily="2" charset="-122"/>
              </a:rPr>
              <a:t>3</a:t>
            </a:r>
            <a:endParaRPr lang="en-US" altLang="zh-CN" sz="3200" b="1" i="1" dirty="0">
              <a:solidFill>
                <a:srgbClr val="002060"/>
              </a:solidFill>
              <a:latin typeface="Bradley Hand ITC" pitchFamily="66" charset="0"/>
              <a:ea typeface="宋体" panose="02010600030101010101" pitchFamily="2" charset="-122"/>
            </a:endParaRPr>
          </a:p>
        </p:txBody>
      </p:sp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1500188"/>
            <a:ext cx="9144000" cy="39878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 the first article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and complete the </a:t>
            </a:r>
            <a:r>
              <a:rPr kumimoji="0" lang="en-US" altLang="zh-CN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spidergram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53" name="图片 5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7567613" y="55563"/>
            <a:ext cx="1546225" cy="19891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1" grpId="0"/>
      <p:bldP spid="512" grpId="0"/>
      <p:bldP spid="516" grpId="0"/>
      <p:bldP spid="518" grpId="0"/>
      <p:bldP spid="5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" name="AutoShape 174"/>
          <p:cNvSpPr/>
          <p:nvPr/>
        </p:nvSpPr>
        <p:spPr bwMode="auto">
          <a:xfrm flipH="1">
            <a:off x="6038850" y="1638300"/>
            <a:ext cx="1076325" cy="434975"/>
          </a:xfrm>
          <a:prstGeom prst="accentCallout2">
            <a:avLst>
              <a:gd name="adj1" fmla="val 43796"/>
              <a:gd name="adj2" fmla="val 104782"/>
              <a:gd name="adj3" fmla="val 43796"/>
              <a:gd name="adj4" fmla="val 114843"/>
              <a:gd name="adj5" fmla="val 100732"/>
              <a:gd name="adj6" fmla="val 144819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8" name="AutoShape 174"/>
          <p:cNvSpPr/>
          <p:nvPr/>
        </p:nvSpPr>
        <p:spPr bwMode="auto">
          <a:xfrm>
            <a:off x="793750" y="1697038"/>
            <a:ext cx="1593850" cy="434975"/>
          </a:xfrm>
          <a:prstGeom prst="accentCallout2">
            <a:avLst>
              <a:gd name="adj1" fmla="val 43796"/>
              <a:gd name="adj2" fmla="val 104782"/>
              <a:gd name="adj3" fmla="val 43796"/>
              <a:gd name="adj4" fmla="val 114843"/>
              <a:gd name="adj5" fmla="val 118250"/>
              <a:gd name="adj6" fmla="val 125000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7" name="AutoShape 174"/>
          <p:cNvSpPr/>
          <p:nvPr/>
        </p:nvSpPr>
        <p:spPr bwMode="auto">
          <a:xfrm>
            <a:off x="5026025" y="4956175"/>
            <a:ext cx="1120775" cy="230188"/>
          </a:xfrm>
          <a:prstGeom prst="accentCallout2">
            <a:avLst>
              <a:gd name="adj1" fmla="val 35882"/>
              <a:gd name="adj2" fmla="val -16847"/>
              <a:gd name="adj3" fmla="val 35685"/>
              <a:gd name="adj4" fmla="val -42669"/>
              <a:gd name="adj5" fmla="val -49925"/>
              <a:gd name="adj6" fmla="val -42852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3" name="AutoShape 174"/>
          <p:cNvSpPr/>
          <p:nvPr/>
        </p:nvSpPr>
        <p:spPr bwMode="auto">
          <a:xfrm flipH="1">
            <a:off x="7423150" y="2576513"/>
            <a:ext cx="1223963" cy="434975"/>
          </a:xfrm>
          <a:prstGeom prst="accentCallout2">
            <a:avLst>
              <a:gd name="adj1" fmla="val 50803"/>
              <a:gd name="adj2" fmla="val 122422"/>
              <a:gd name="adj3" fmla="val 64818"/>
              <a:gd name="adj4" fmla="val 133840"/>
              <a:gd name="adj5" fmla="val 86717"/>
              <a:gd name="adj6" fmla="val 143997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90" name="Line 7"/>
          <p:cNvSpPr/>
          <p:nvPr/>
        </p:nvSpPr>
        <p:spPr>
          <a:xfrm flipH="1">
            <a:off x="3800475" y="3857625"/>
            <a:ext cx="438150" cy="814388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1" name="Line 8"/>
          <p:cNvSpPr/>
          <p:nvPr/>
        </p:nvSpPr>
        <p:spPr>
          <a:xfrm flipH="1">
            <a:off x="4654550" y="3862388"/>
            <a:ext cx="50800" cy="481012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2" name="Line 6"/>
          <p:cNvSpPr/>
          <p:nvPr/>
        </p:nvSpPr>
        <p:spPr>
          <a:xfrm flipV="1">
            <a:off x="3014663" y="5148263"/>
            <a:ext cx="85725" cy="396875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3" name="Line 6"/>
          <p:cNvSpPr/>
          <p:nvPr/>
        </p:nvSpPr>
        <p:spPr>
          <a:xfrm flipV="1">
            <a:off x="2182813" y="4935538"/>
            <a:ext cx="447675" cy="66675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4" name="Line 5"/>
          <p:cNvSpPr/>
          <p:nvPr/>
        </p:nvSpPr>
        <p:spPr>
          <a:xfrm>
            <a:off x="2954338" y="3554413"/>
            <a:ext cx="746125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5" name="Line 6"/>
          <p:cNvSpPr/>
          <p:nvPr/>
        </p:nvSpPr>
        <p:spPr>
          <a:xfrm>
            <a:off x="1639888" y="3186113"/>
            <a:ext cx="609600" cy="2286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6" name="Line 6"/>
          <p:cNvSpPr/>
          <p:nvPr/>
        </p:nvSpPr>
        <p:spPr>
          <a:xfrm flipV="1">
            <a:off x="1482725" y="3595688"/>
            <a:ext cx="592138" cy="252412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7" name="Line 6"/>
          <p:cNvSpPr/>
          <p:nvPr/>
        </p:nvSpPr>
        <p:spPr>
          <a:xfrm flipV="1">
            <a:off x="1811338" y="3800475"/>
            <a:ext cx="420687" cy="471488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8" name="Line 6"/>
          <p:cNvSpPr/>
          <p:nvPr/>
        </p:nvSpPr>
        <p:spPr>
          <a:xfrm>
            <a:off x="2128838" y="2881313"/>
            <a:ext cx="392112" cy="422275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9" name="Line 6"/>
          <p:cNvSpPr/>
          <p:nvPr/>
        </p:nvSpPr>
        <p:spPr>
          <a:xfrm>
            <a:off x="2441575" y="3806825"/>
            <a:ext cx="271463" cy="455613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0" name="Line 6"/>
          <p:cNvSpPr/>
          <p:nvPr/>
        </p:nvSpPr>
        <p:spPr>
          <a:xfrm>
            <a:off x="3505200" y="2424113"/>
            <a:ext cx="914400" cy="9144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1" name="Line 9"/>
          <p:cNvSpPr/>
          <p:nvPr/>
        </p:nvSpPr>
        <p:spPr>
          <a:xfrm flipV="1">
            <a:off x="4800600" y="2576513"/>
            <a:ext cx="533400" cy="8382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02" name="Line 8"/>
          <p:cNvSpPr/>
          <p:nvPr/>
        </p:nvSpPr>
        <p:spPr>
          <a:xfrm flipV="1">
            <a:off x="5461000" y="3149600"/>
            <a:ext cx="509588" cy="276225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1077913"/>
            <a:ext cx="9156700" cy="40005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pairs, talk about Da Vinci according to the </a:t>
            </a:r>
            <a:r>
              <a:rPr kumimoji="0" lang="en-US" altLang="zh-CN" sz="2000" b="0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spidergram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zh-CN" altLang="en-US" sz="20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6404" name="Group 98"/>
          <p:cNvGrpSpPr/>
          <p:nvPr/>
        </p:nvGrpSpPr>
        <p:grpSpPr>
          <a:xfrm>
            <a:off x="1636713" y="3178175"/>
            <a:ext cx="1974850" cy="752475"/>
            <a:chOff x="2064" y="1008"/>
            <a:chExt cx="722" cy="872"/>
          </a:xfrm>
        </p:grpSpPr>
        <p:sp>
          <p:nvSpPr>
            <p:cNvPr id="16630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631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20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645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646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647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648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654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55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56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57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649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650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51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52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53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632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634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640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41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42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43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635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636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37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38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39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633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5" name="Group 98"/>
          <p:cNvGrpSpPr/>
          <p:nvPr/>
        </p:nvGrpSpPr>
        <p:grpSpPr>
          <a:xfrm>
            <a:off x="2571750" y="4602163"/>
            <a:ext cx="1738313" cy="709612"/>
            <a:chOff x="2064" y="1008"/>
            <a:chExt cx="722" cy="872"/>
          </a:xfrm>
        </p:grpSpPr>
        <p:sp>
          <p:nvSpPr>
            <p:cNvPr id="16602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603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49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617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618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619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620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626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27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28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29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621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622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23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24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25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604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606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612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13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14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15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607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608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09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10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611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605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6" name="Group 98"/>
          <p:cNvGrpSpPr/>
          <p:nvPr/>
        </p:nvGrpSpPr>
        <p:grpSpPr>
          <a:xfrm>
            <a:off x="4102100" y="4229100"/>
            <a:ext cx="1582738" cy="727075"/>
            <a:chOff x="2064" y="1008"/>
            <a:chExt cx="722" cy="872"/>
          </a:xfrm>
        </p:grpSpPr>
        <p:sp>
          <p:nvSpPr>
            <p:cNvPr id="16574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575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78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589" name="Oval 102"/>
              <p:cNvSpPr/>
              <p:nvPr/>
            </p:nvSpPr>
            <p:spPr>
              <a:xfrm>
                <a:off x="3975" y="1593"/>
                <a:ext cx="931" cy="740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590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591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592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598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99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00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601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593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594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95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96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97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576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578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584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85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86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87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579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580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81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82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83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577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7" name="Group 98"/>
          <p:cNvGrpSpPr/>
          <p:nvPr/>
        </p:nvGrpSpPr>
        <p:grpSpPr>
          <a:xfrm>
            <a:off x="5532438" y="3860800"/>
            <a:ext cx="1631950" cy="642938"/>
            <a:chOff x="2064" y="1008"/>
            <a:chExt cx="722" cy="872"/>
          </a:xfrm>
        </p:grpSpPr>
        <p:sp>
          <p:nvSpPr>
            <p:cNvPr id="16546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547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07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561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562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563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564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570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71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72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73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565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566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67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68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69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548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550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556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57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58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59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551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552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53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54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55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549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8" name="Group 98"/>
          <p:cNvGrpSpPr/>
          <p:nvPr/>
        </p:nvGrpSpPr>
        <p:grpSpPr>
          <a:xfrm>
            <a:off x="5802313" y="2870200"/>
            <a:ext cx="1738312" cy="752475"/>
            <a:chOff x="2064" y="1008"/>
            <a:chExt cx="722" cy="872"/>
          </a:xfrm>
        </p:grpSpPr>
        <p:sp>
          <p:nvSpPr>
            <p:cNvPr id="16518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519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36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533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534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535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536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542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43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44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45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537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538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39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40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41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520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522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528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29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30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31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523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524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25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26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27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521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9" name="Group 98"/>
          <p:cNvGrpSpPr/>
          <p:nvPr/>
        </p:nvGrpSpPr>
        <p:grpSpPr>
          <a:xfrm>
            <a:off x="4754563" y="1928813"/>
            <a:ext cx="1836737" cy="1022350"/>
            <a:chOff x="2064" y="1008"/>
            <a:chExt cx="722" cy="872"/>
          </a:xfrm>
        </p:grpSpPr>
        <p:sp>
          <p:nvSpPr>
            <p:cNvPr id="16490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491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65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505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506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507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508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514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15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16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17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509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510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11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12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513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492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494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500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01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02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503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495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496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97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98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99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493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10" name="Group 98"/>
          <p:cNvGrpSpPr/>
          <p:nvPr/>
        </p:nvGrpSpPr>
        <p:grpSpPr>
          <a:xfrm>
            <a:off x="2727325" y="1895475"/>
            <a:ext cx="1738313" cy="752475"/>
            <a:chOff x="2064" y="1008"/>
            <a:chExt cx="722" cy="872"/>
          </a:xfrm>
        </p:grpSpPr>
        <p:sp>
          <p:nvSpPr>
            <p:cNvPr id="16462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463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194" name="Picture 101" descr="circuler_1"/>
              <p:cNvPicPr>
                <a:picLocks noChangeAspect="1" noChangeArrowheads="1"/>
              </p:cNvPicPr>
              <p:nvPr/>
            </p:nvPicPr>
            <p:blipFill>
              <a:blip r:embed="rId1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477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6478" name="Picture 103" descr="light_shadow1"/>
              <p:cNvPicPr>
                <a:picLocks noChangeAspect="1"/>
              </p:cNvPicPr>
              <p:nvPr/>
            </p:nvPicPr>
            <p:blipFill>
              <a:blip r:embed="rId2"/>
              <a:srcRect t="14285"/>
              <a:stretch>
                <a:fillRect/>
              </a:stretch>
            </p:blipFill>
            <p:spPr>
              <a:xfrm>
                <a:off x="3984" y="1632"/>
                <a:ext cx="682" cy="58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grpSp>
            <p:nvGrpSpPr>
              <p:cNvPr id="16479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480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486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87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88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89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481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482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83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84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85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464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466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472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73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74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75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467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468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69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70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71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465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11" name="Line 8"/>
          <p:cNvSpPr/>
          <p:nvPr/>
        </p:nvSpPr>
        <p:spPr>
          <a:xfrm>
            <a:off x="5292725" y="3825875"/>
            <a:ext cx="377825" cy="25400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364" name="Text Box 187"/>
          <p:cNvSpPr txBox="1">
            <a:spLocks noChangeArrowheads="1"/>
          </p:cNvSpPr>
          <p:nvPr/>
        </p:nvSpPr>
        <p:spPr bwMode="gray">
          <a:xfrm>
            <a:off x="1639888" y="3249613"/>
            <a:ext cx="2427288" cy="43180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achievements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65" name="Text Box 188"/>
          <p:cNvSpPr txBox="1">
            <a:spLocks noChangeArrowheads="1"/>
          </p:cNvSpPr>
          <p:nvPr/>
        </p:nvSpPr>
        <p:spPr bwMode="gray">
          <a:xfrm>
            <a:off x="2762250" y="1966913"/>
            <a:ext cx="1800225" cy="430213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year of birth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66" name="Text Box 189"/>
          <p:cNvSpPr txBox="1">
            <a:spLocks noChangeArrowheads="1"/>
          </p:cNvSpPr>
          <p:nvPr/>
        </p:nvSpPr>
        <p:spPr bwMode="gray">
          <a:xfrm>
            <a:off x="5145088" y="1993900"/>
            <a:ext cx="1233488" cy="769938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year of death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67" name="Text Box 190"/>
          <p:cNvSpPr txBox="1">
            <a:spLocks noChangeArrowheads="1"/>
          </p:cNvSpPr>
          <p:nvPr/>
        </p:nvSpPr>
        <p:spPr bwMode="gray">
          <a:xfrm>
            <a:off x="5616575" y="3863975"/>
            <a:ext cx="1514475" cy="430213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childhood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2" name="Text Box 188"/>
          <p:cNvSpPr txBox="1">
            <a:spLocks noChangeArrowheads="1"/>
          </p:cNvSpPr>
          <p:nvPr/>
        </p:nvSpPr>
        <p:spPr bwMode="gray">
          <a:xfrm>
            <a:off x="1154113" y="2554288"/>
            <a:ext cx="124936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painter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23" name="Text Box 188"/>
          <p:cNvSpPr txBox="1">
            <a:spLocks noChangeArrowheads="1"/>
          </p:cNvSpPr>
          <p:nvPr/>
        </p:nvSpPr>
        <p:spPr bwMode="gray">
          <a:xfrm>
            <a:off x="217488" y="2962275"/>
            <a:ext cx="152241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inventor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24" name="Text Box 188"/>
          <p:cNvSpPr txBox="1">
            <a:spLocks noChangeArrowheads="1"/>
          </p:cNvSpPr>
          <p:nvPr/>
        </p:nvSpPr>
        <p:spPr bwMode="gray">
          <a:xfrm>
            <a:off x="179388" y="3697288"/>
            <a:ext cx="1511300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musician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25" name="Text Box 188"/>
          <p:cNvSpPr txBox="1">
            <a:spLocks noChangeArrowheads="1"/>
          </p:cNvSpPr>
          <p:nvPr/>
        </p:nvSpPr>
        <p:spPr bwMode="gray">
          <a:xfrm>
            <a:off x="825500" y="4152900"/>
            <a:ext cx="1524000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engineer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26" name="Text Box 188"/>
          <p:cNvSpPr txBox="1">
            <a:spLocks noChangeArrowheads="1"/>
          </p:cNvSpPr>
          <p:nvPr/>
        </p:nvSpPr>
        <p:spPr bwMode="gray">
          <a:xfrm>
            <a:off x="2238375" y="4137025"/>
            <a:ext cx="1435100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scientist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4373" name="Text Box 187"/>
          <p:cNvSpPr txBox="1">
            <a:spLocks noChangeArrowheads="1"/>
          </p:cNvSpPr>
          <p:nvPr/>
        </p:nvSpPr>
        <p:spPr bwMode="gray">
          <a:xfrm>
            <a:off x="2625725" y="4672013"/>
            <a:ext cx="1706563" cy="40005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contributions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0" name="Text Box 188"/>
          <p:cNvSpPr txBox="1">
            <a:spLocks noChangeArrowheads="1"/>
          </p:cNvSpPr>
          <p:nvPr/>
        </p:nvSpPr>
        <p:spPr bwMode="gray">
          <a:xfrm>
            <a:off x="1649413" y="1654175"/>
            <a:ext cx="93821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1452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75" name="Text Box 190"/>
          <p:cNvSpPr txBox="1">
            <a:spLocks noChangeArrowheads="1"/>
          </p:cNvSpPr>
          <p:nvPr/>
        </p:nvSpPr>
        <p:spPr bwMode="gray">
          <a:xfrm>
            <a:off x="5978525" y="2951163"/>
            <a:ext cx="1800225" cy="430213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birthplace</a:t>
            </a:r>
            <a:endParaRPr kumimoji="0" lang="en-US" altLang="zh-CN" sz="2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4" name="Text Box 188"/>
          <p:cNvSpPr txBox="1">
            <a:spLocks noChangeArrowheads="1"/>
          </p:cNvSpPr>
          <p:nvPr/>
        </p:nvSpPr>
        <p:spPr bwMode="gray">
          <a:xfrm>
            <a:off x="5929313" y="4500563"/>
            <a:ext cx="2838450" cy="1212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showed great intelligence 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and artistic ability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14377" name="Text Box 190"/>
          <p:cNvSpPr txBox="1">
            <a:spLocks noChangeArrowheads="1"/>
          </p:cNvSpPr>
          <p:nvPr/>
        </p:nvSpPr>
        <p:spPr bwMode="gray">
          <a:xfrm>
            <a:off x="4211638" y="4278313"/>
            <a:ext cx="1644650" cy="431800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adulthood</a:t>
            </a: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8" name="Text Box 188"/>
          <p:cNvSpPr txBox="1">
            <a:spLocks noChangeArrowheads="1"/>
          </p:cNvSpPr>
          <p:nvPr/>
        </p:nvSpPr>
        <p:spPr bwMode="gray">
          <a:xfrm>
            <a:off x="4211638" y="5084763"/>
            <a:ext cx="1541463" cy="15684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learnt</a:t>
            </a:r>
            <a:r>
              <a:rPr kumimoji="0" lang="en-US" altLang="zh-CN" sz="2400" b="0" i="0" u="none" strike="noStrike" kern="1200" cap="none" spc="0" normalizeH="0" baseline="0" noProof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to do many different things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40" name="Text Box 188"/>
          <p:cNvSpPr txBox="1">
            <a:spLocks noChangeArrowheads="1"/>
          </p:cNvSpPr>
          <p:nvPr/>
        </p:nvSpPr>
        <p:spPr bwMode="gray">
          <a:xfrm>
            <a:off x="900113" y="4714875"/>
            <a:ext cx="1724025" cy="8302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>
              <a:defRPr>
                <a:latin typeface="Calibri" panose="020F0502020204030204" pitchFamily="34" charset="0"/>
              </a:defRPr>
            </a:lvl2pPr>
            <a:lvl3pPr marL="1143000" indent="-228600">
              <a:defRPr>
                <a:latin typeface="Calibri" panose="020F0502020204030204" pitchFamily="34" charset="0"/>
              </a:defRPr>
            </a:lvl3pPr>
            <a:lvl4pPr marL="1600200" indent="-228600">
              <a:defRPr>
                <a:latin typeface="Calibri" panose="020F0502020204030204" pitchFamily="34" charset="0"/>
              </a:defRPr>
            </a:lvl4pPr>
            <a:lvl5pPr marL="2057400" indent="-228600">
              <a:defRPr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many inventions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42" name="Text Box 188"/>
          <p:cNvSpPr txBox="1">
            <a:spLocks noChangeArrowheads="1"/>
          </p:cNvSpPr>
          <p:nvPr/>
        </p:nvSpPr>
        <p:spPr bwMode="gray">
          <a:xfrm>
            <a:off x="2295525" y="5407025"/>
            <a:ext cx="1477963" cy="8302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  <a:ea typeface="+mn-ea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famous</a:t>
            </a:r>
            <a:r>
              <a:rPr kumimoji="0" lang="en-US" altLang="zh-CN" sz="2400" b="0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paintings</a:t>
            </a:r>
            <a:endParaRPr kumimoji="0" lang="en-US" altLang="zh-CN" sz="2400" b="1" i="0" u="none" strike="noStrike" kern="1200" cap="none" spc="0" normalizeH="0" baseline="0" noProof="0" dirty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grpSp>
        <p:nvGrpSpPr>
          <p:cNvPr id="16429" name="Group 98"/>
          <p:cNvGrpSpPr/>
          <p:nvPr/>
        </p:nvGrpSpPr>
        <p:grpSpPr>
          <a:xfrm>
            <a:off x="3521075" y="3211513"/>
            <a:ext cx="2101850" cy="1177925"/>
            <a:chOff x="2064" y="1008"/>
            <a:chExt cx="722" cy="872"/>
          </a:xfrm>
        </p:grpSpPr>
        <p:sp>
          <p:nvSpPr>
            <p:cNvPr id="16434" name="Oval 99"/>
            <p:cNvSpPr/>
            <p:nvPr/>
          </p:nvSpPr>
          <p:spPr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 w="9525">
              <a:noFill/>
            </a:ln>
          </p:spPr>
          <p:txBody>
            <a:bodyPr wrap="none" anchor="ctr"/>
            <a:p>
              <a:pPr lvl="0" eaLnBrk="1" hangingPunct="1"/>
              <a:endParaRPr lang="zh-CN" altLang="en-US" sz="2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6435" name="Group 100"/>
            <p:cNvGrpSpPr/>
            <p:nvPr/>
          </p:nvGrpSpPr>
          <p:grpSpPr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258" name="Picture 101" descr="circuler_1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6449" name="Oval 102"/>
              <p:cNvSpPr/>
              <p:nvPr/>
            </p:nvSpPr>
            <p:spPr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bg2">
                  <a:alpha val="50195"/>
                </a:schemeClr>
              </a:solidFill>
              <a:ln w="9525">
                <a:noFill/>
              </a:ln>
            </p:spPr>
            <p:txBody>
              <a:bodyPr wrap="none" anchor="ctr"/>
              <a:p>
                <a:pPr lvl="0" eaLnBrk="1" hangingPunct="1"/>
                <a:endParaRPr lang="zh-CN" altLang="en-US" sz="2200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60" name="Picture 103" descr="light_shadow1"/>
              <p:cNvPicPr>
                <a:picLocks noChangeAspect="1" noChangeArrowheads="1"/>
              </p:cNvPicPr>
              <p:nvPr/>
            </p:nvPicPr>
            <p:blipFill>
              <a:blip r:embed="rId2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>
                <a:noFill/>
              </a:ln>
            </p:spPr>
          </p:pic>
          <p:grpSp>
            <p:nvGrpSpPr>
              <p:cNvPr id="16451" name="Group 104"/>
              <p:cNvGrpSpPr/>
              <p:nvPr/>
            </p:nvGrpSpPr>
            <p:grpSpPr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6452" name="Group 105"/>
                <p:cNvGrpSpPr/>
                <p:nvPr/>
              </p:nvGrpSpPr>
              <p:grpSpPr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6458" name="AutoShape 106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59" name="AutoShape 107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60" name="AutoShape 108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61" name="AutoShape 109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grpSp>
              <p:nvGrpSpPr>
                <p:cNvPr id="16453" name="Group 110"/>
                <p:cNvGrpSpPr/>
                <p:nvPr/>
              </p:nvGrpSpPr>
              <p:grpSpPr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6454" name="AutoShape 111"/>
                  <p:cNvSpPr/>
                  <p:nvPr/>
                </p:nvSpPr>
                <p:spPr>
                  <a:xfrm rot="5263130">
                    <a:off x="1859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55" name="AutoShape 112"/>
                  <p:cNvSpPr/>
                  <p:nvPr/>
                </p:nvSpPr>
                <p:spPr>
                  <a:xfrm rot="6078281">
                    <a:off x="1995" y="2273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56" name="AutoShape 113"/>
                  <p:cNvSpPr/>
                  <p:nvPr/>
                </p:nvSpPr>
                <p:spPr>
                  <a:xfrm rot="6373927">
                    <a:off x="2071" y="229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16457" name="AutoShape 114"/>
                  <p:cNvSpPr/>
                  <p:nvPr/>
                </p:nvSpPr>
                <p:spPr>
                  <a:xfrm rot="6906312">
                    <a:off x="2161" y="2325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 w="9525">
                    <a:noFill/>
                  </a:ln>
                </p:spPr>
                <p:txBody>
                  <a:bodyPr wrap="none" anchor="ctr"/>
                  <a:p>
                    <a:pPr lvl="0" eaLnBrk="1" hangingPunct="1"/>
                    <a:endParaRPr lang="zh-CN" altLang="en-US" sz="2200" dirty="0">
                      <a:latin typeface="Arial" panose="020B060402020202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</p:grpSp>
        </p:grpSp>
        <p:grpSp>
          <p:nvGrpSpPr>
            <p:cNvPr id="16436" name="Group 115"/>
            <p:cNvGrpSpPr/>
            <p:nvPr/>
          </p:nvGrpSpPr>
          <p:grpSpPr>
            <a:xfrm rot="-3733502" flipH="1" flipV="1">
              <a:off x="2362" y="1504"/>
              <a:ext cx="527" cy="128"/>
              <a:chOff x="2532" y="1051"/>
              <a:chExt cx="893" cy="246"/>
            </a:xfrm>
          </p:grpSpPr>
          <p:grpSp>
            <p:nvGrpSpPr>
              <p:cNvPr id="16438" name="Group 116"/>
              <p:cNvGrpSpPr/>
              <p:nvPr/>
            </p:nvGrpSpPr>
            <p:grpSpPr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6444" name="AutoShape 117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45" name="AutoShape 118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46" name="AutoShape 119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47" name="AutoShape 120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grpSp>
            <p:nvGrpSpPr>
              <p:cNvPr id="16439" name="Group 121"/>
              <p:cNvGrpSpPr/>
              <p:nvPr/>
            </p:nvGrpSpPr>
            <p:grpSpPr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6440" name="AutoShape 122"/>
                <p:cNvSpPr/>
                <p:nvPr/>
              </p:nvSpPr>
              <p:spPr>
                <a:xfrm rot="5263130">
                  <a:off x="1859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41" name="AutoShape 123"/>
                <p:cNvSpPr/>
                <p:nvPr/>
              </p:nvSpPr>
              <p:spPr>
                <a:xfrm rot="6078281">
                  <a:off x="1995" y="2273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42" name="AutoShape 124"/>
                <p:cNvSpPr/>
                <p:nvPr/>
              </p:nvSpPr>
              <p:spPr>
                <a:xfrm rot="6373927">
                  <a:off x="2071" y="229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6443" name="AutoShape 125"/>
                <p:cNvSpPr/>
                <p:nvPr/>
              </p:nvSpPr>
              <p:spPr>
                <a:xfrm rot="6906312">
                  <a:off x="2161" y="2325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 w="9525">
                  <a:noFill/>
                </a:ln>
              </p:spPr>
              <p:txBody>
                <a:bodyPr wrap="none" anchor="ctr"/>
                <a:p>
                  <a:pPr lvl="0" eaLnBrk="1" hangingPunct="1"/>
                  <a:endParaRPr lang="zh-CN" altLang="en-US" sz="2200" dirty="0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</p:grpSp>
        </p:grpSp>
        <p:sp>
          <p:nvSpPr>
            <p:cNvPr id="16437" name="Rectangle 126"/>
            <p:cNvSpPr/>
            <p:nvPr/>
          </p:nvSpPr>
          <p:spPr>
            <a:xfrm>
              <a:off x="2386" y="1272"/>
              <a:ext cx="90" cy="57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lvl="0" algn="ctr" eaLnBrk="1" hangingPunct="1"/>
              <a:endParaRPr lang="en-US" altLang="zh-CN" sz="22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2" name="TextBox 13"/>
          <p:cNvSpPr txBox="1">
            <a:spLocks noChangeArrowheads="1"/>
          </p:cNvSpPr>
          <p:nvPr/>
        </p:nvSpPr>
        <p:spPr bwMode="auto">
          <a:xfrm>
            <a:off x="3800475" y="3289300"/>
            <a:ext cx="2305050" cy="8302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Leonardo</a:t>
            </a:r>
            <a:r>
              <a:rPr kumimoji="0" lang="en-US" altLang="zh-CN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en-US" altLang="zh-CN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da Vinci</a:t>
            </a:r>
            <a:endParaRPr kumimoji="0" lang="zh-CN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3" name="Text Box 188"/>
          <p:cNvSpPr txBox="1">
            <a:spLocks noChangeArrowheads="1"/>
          </p:cNvSpPr>
          <p:nvPr/>
        </p:nvSpPr>
        <p:spPr bwMode="gray">
          <a:xfrm>
            <a:off x="7092950" y="2154238"/>
            <a:ext cx="2127250" cy="8302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countryside,</a:t>
            </a:r>
            <a:r>
              <a:rPr kumimoji="0" lang="en-US" altLang="zh-CN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99CC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+mn-ea"/>
                <a:cs typeface="+mn-cs"/>
              </a:rPr>
              <a:t>Italy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+mn-ea"/>
              <a:cs typeface="+mn-cs"/>
            </a:endParaRPr>
          </a:p>
        </p:txBody>
      </p:sp>
      <p:sp>
        <p:nvSpPr>
          <p:cNvPr id="274" name="AutoShape 174"/>
          <p:cNvSpPr/>
          <p:nvPr/>
        </p:nvSpPr>
        <p:spPr bwMode="auto">
          <a:xfrm rot="5400000">
            <a:off x="6437313" y="4271963"/>
            <a:ext cx="1281113" cy="315913"/>
          </a:xfrm>
          <a:prstGeom prst="accentCallout2">
            <a:avLst>
              <a:gd name="adj1" fmla="val 48435"/>
              <a:gd name="adj2" fmla="val 58569"/>
              <a:gd name="adj3" fmla="val 45627"/>
              <a:gd name="adj4" fmla="val 39328"/>
              <a:gd name="adj5" fmla="val 107363"/>
              <a:gd name="adj6" fmla="val 38880"/>
            </a:avLst>
          </a:prstGeom>
          <a:noFill/>
          <a:ln w="9525">
            <a:solidFill>
              <a:schemeClr val="folHlink"/>
            </a:solidFill>
            <a:miter lim="800000"/>
            <a:tailEnd type="diamond" w="med" len="med"/>
          </a:ln>
        </p:spPr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5" name="Text Box 188"/>
          <p:cNvSpPr txBox="1">
            <a:spLocks noChangeArrowheads="1"/>
          </p:cNvSpPr>
          <p:nvPr/>
        </p:nvSpPr>
        <p:spPr bwMode="gray">
          <a:xfrm>
            <a:off x="5945188" y="1628775"/>
            <a:ext cx="1147763" cy="46196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 b="1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 smtClean="0">
                <a:ln w="11430"/>
                <a:solidFill>
                  <a:srgbClr val="0099CC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rebuchet MS" panose="020B0603020202020204" pitchFamily="34" charset="0"/>
                <a:ea typeface="宋体" panose="02010600030101010101" pitchFamily="2" charset="-122"/>
                <a:cs typeface="+mn-cs"/>
              </a:rPr>
              <a:t>1519</a:t>
            </a:r>
            <a:endParaRPr kumimoji="0" lang="en-US" altLang="zh-CN" sz="2400" b="1" i="0" u="none" strike="noStrike" kern="1200" cap="none" spc="0" normalizeH="0" baseline="0" noProof="0" dirty="0" smtClean="0">
              <a:ln w="11430"/>
              <a:solidFill>
                <a:srgbClr val="0099CC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rebuchet MS" panose="020B0603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4492625" y="225425"/>
            <a:ext cx="7143750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ooper Black" pitchFamily="18" charset="0"/>
                <a:ea typeface="宋体" panose="02010600030101010101" pitchFamily="2" charset="-122"/>
                <a:cs typeface="+mn-cs"/>
              </a:rPr>
              <a:t>Look it up!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ooper Black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68313" y="1130300"/>
            <a:ext cx="8675688" cy="830263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Who else do you want to know about? Look up the information in the </a:t>
            </a:r>
            <a:r>
              <a:rPr kumimoji="0" lang="en-US" altLang="zh-CN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encyclopaedia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discuss it with your classmates.</a:t>
            </a:r>
            <a:endParaRPr kumimoji="0" lang="zh-CN" altLang="en-US" sz="2400" b="0" i="1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 l="29166" t="18604" r="48472" b="41239"/>
          <a:stretch>
            <a:fillRect/>
          </a:stretch>
        </p:blipFill>
        <p:spPr bwMode="auto">
          <a:xfrm>
            <a:off x="3071802" y="3951866"/>
            <a:ext cx="285752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</p:pic>
      <p:sp>
        <p:nvSpPr>
          <p:cNvPr id="12" name="椭圆形标注 11"/>
          <p:cNvSpPr/>
          <p:nvPr/>
        </p:nvSpPr>
        <p:spPr>
          <a:xfrm>
            <a:off x="214282" y="2308792"/>
            <a:ext cx="4143404" cy="1071570"/>
          </a:xfrm>
          <a:prstGeom prst="wedgeEllipseCallout">
            <a:avLst>
              <a:gd name="adj1" fmla="val 34230"/>
              <a:gd name="adj2" fmla="val 94605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椭圆形标注 13"/>
          <p:cNvSpPr/>
          <p:nvPr/>
        </p:nvSpPr>
        <p:spPr>
          <a:xfrm>
            <a:off x="4672013" y="2665413"/>
            <a:ext cx="4143375" cy="1071563"/>
          </a:xfrm>
          <a:prstGeom prst="wedgeEllipseCallout">
            <a:avLst>
              <a:gd name="adj1" fmla="val -30884"/>
              <a:gd name="adj2" fmla="val 7686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1295" y="225425"/>
            <a:ext cx="3366135" cy="7683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en-US" altLang="zh-CN" sz="4400" b="1"/>
              <a:t>Homework</a:t>
            </a:r>
            <a:endParaRPr lang="en-US" altLang="zh-CN" sz="4400"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5" name="标题 1"/>
          <p:cNvSpPr>
            <a:spLocks noGrp="1"/>
          </p:cNvSpPr>
          <p:nvPr>
            <p:ph type="title"/>
          </p:nvPr>
        </p:nvSpPr>
        <p:spPr>
          <a:xfrm>
            <a:off x="628650" y="31750"/>
            <a:ext cx="7886700" cy="600075"/>
          </a:xfrm>
          <a:solidFill>
            <a:srgbClr val="FFFF00"/>
          </a:solidFill>
        </p:spPr>
        <p:txBody>
          <a:bodyPr anchor="ctr"/>
          <a:p>
            <a:r>
              <a:rPr lang="zh-CN" altLang="en-US">
                <a:sym typeface="宋体" panose="02010600030101010101" pitchFamily="2" charset="-122"/>
              </a:rPr>
              <a:t>A great composer — Beethoven</a:t>
            </a:r>
            <a:endParaRPr lang="zh-CN" altLang="en-US"/>
          </a:p>
        </p:txBody>
      </p:sp>
      <p:sp>
        <p:nvSpPr>
          <p:cNvPr id="36866" name="内容占位符 2"/>
          <p:cNvSpPr>
            <a:spLocks noGrp="1"/>
          </p:cNvSpPr>
          <p:nvPr>
            <p:ph idx="1"/>
          </p:nvPr>
        </p:nvSpPr>
        <p:spPr>
          <a:xfrm>
            <a:off x="87313" y="982663"/>
            <a:ext cx="8877300" cy="6049962"/>
          </a:xfrm>
          <a:pattFill prst="pct70">
            <a:fgClr>
              <a:srgbClr val="FFFF00"/>
            </a:fgClr>
            <a:bgClr>
              <a:schemeClr val="bg1"/>
            </a:bgClr>
          </a:pattFill>
        </p:spPr>
        <p:txBody>
          <a:bodyPr anchor="t"/>
          <a:p>
            <a:pPr>
              <a:lnSpc>
                <a:spcPct val="90000"/>
              </a:lnSpc>
            </a:pPr>
            <a:r>
              <a:rPr lang="en-US" altLang="zh-CN" sz="2800"/>
              <a:t>   </a:t>
            </a:r>
            <a:r>
              <a:rPr lang="en-US" altLang="zh-CN"/>
              <a:t> </a:t>
            </a:r>
            <a:r>
              <a:rPr lang="zh-CN" altLang="en-US"/>
              <a:t>I </a:t>
            </a:r>
            <a:r>
              <a:rPr lang="en-US" altLang="zh-CN">
                <a:solidFill>
                  <a:srgbClr val="FF0000"/>
                </a:solidFill>
              </a:rPr>
              <a:t>learn about</a:t>
            </a:r>
            <a:r>
              <a:rPr lang="zh-CN" altLang="en-US"/>
              <a:t> Beethoven </a:t>
            </a:r>
            <a:r>
              <a:rPr lang="en-US" altLang="zh-CN">
                <a:solidFill>
                  <a:srgbClr val="FF0000"/>
                </a:solidFill>
              </a:rPr>
              <a:t>from</a:t>
            </a:r>
            <a:r>
              <a:rPr lang="en-US" altLang="zh-CN"/>
              <a:t> </a:t>
            </a:r>
            <a:r>
              <a:rPr lang="zh-CN" altLang="en-US"/>
              <a:t>an encyclopaedia . Now let me tell you something about him.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    Ludwig van Beethoven was a famous German musician, </a:t>
            </a:r>
            <a:r>
              <a:rPr lang="zh-CN" altLang="en-US">
                <a:solidFill>
                  <a:srgbClr val="FF0000"/>
                </a:solidFill>
              </a:rPr>
              <a:t>pianist</a:t>
            </a:r>
            <a:r>
              <a:rPr lang="zh-CN" altLang="en-US"/>
              <a:t> and </a:t>
            </a:r>
            <a:r>
              <a:rPr lang="zh-CN" altLang="en-US">
                <a:solidFill>
                  <a:srgbClr val="FF0000"/>
                </a:solidFill>
              </a:rPr>
              <a:t>composer</a:t>
            </a:r>
            <a:r>
              <a:rPr lang="zh-CN" altLang="en-US"/>
              <a:t>. He was born </a:t>
            </a:r>
            <a:r>
              <a:rPr lang="zh-CN" altLang="en-US">
                <a:solidFill>
                  <a:srgbClr val="FF0000"/>
                </a:solidFill>
              </a:rPr>
              <a:t>on</a:t>
            </a:r>
            <a:r>
              <a:rPr lang="zh-CN" altLang="en-US"/>
              <a:t> December 16, 1770. He showed great </a:t>
            </a:r>
            <a:r>
              <a:rPr lang="en-US" altLang="zh-CN">
                <a:solidFill>
                  <a:srgbClr val="FF0000"/>
                </a:solidFill>
              </a:rPr>
              <a:t>musical </a:t>
            </a:r>
            <a:r>
              <a:rPr lang="en-US" altLang="zh-CN"/>
              <a:t>ability</a:t>
            </a:r>
            <a:r>
              <a:rPr lang="zh-CN" altLang="en-US"/>
              <a:t> from an early age. He could play the piano </a:t>
            </a:r>
            <a:r>
              <a:rPr lang="en-US" altLang="zh-CN"/>
              <a:t>at the age of</a:t>
            </a:r>
            <a:r>
              <a:rPr lang="zh-CN" altLang="en-US"/>
              <a:t> four. When he was </a:t>
            </a:r>
            <a:r>
              <a:rPr lang="zh-CN" altLang="en-US">
                <a:solidFill>
                  <a:srgbClr val="FF0000"/>
                </a:solidFill>
              </a:rPr>
              <a:t>in his twenties</a:t>
            </a:r>
            <a:r>
              <a:rPr lang="zh-CN" altLang="en-US"/>
              <a:t>, he began to </a:t>
            </a:r>
            <a:r>
              <a:rPr lang="zh-CN" altLang="en-US">
                <a:solidFill>
                  <a:srgbClr val="FF0000"/>
                </a:solidFill>
              </a:rPr>
              <a:t>lose his hearing</a:t>
            </a:r>
            <a:r>
              <a:rPr lang="zh-CN" altLang="en-US"/>
              <a:t>. But he didn’t give up. He </a:t>
            </a:r>
            <a:r>
              <a:rPr lang="zh-CN" altLang="en-US">
                <a:solidFill>
                  <a:srgbClr val="FF0000"/>
                </a:solidFill>
              </a:rPr>
              <a:t>created</a:t>
            </a:r>
            <a:r>
              <a:rPr lang="zh-CN" altLang="en-US"/>
              <a:t> lots of beautiful music in his life.</a:t>
            </a:r>
            <a:endParaRPr lang="zh-CN" altLang="en-US"/>
          </a:p>
          <a:p>
            <a:pPr>
              <a:lnSpc>
                <a:spcPct val="90000"/>
              </a:lnSpc>
            </a:pPr>
            <a:r>
              <a:rPr lang="zh-CN" altLang="en-US"/>
              <a:t>  </a:t>
            </a:r>
            <a:r>
              <a:rPr lang="zh-CN" altLang="en-US">
                <a:solidFill>
                  <a:srgbClr val="FF0000"/>
                </a:solidFill>
              </a:rPr>
              <a:t> </a:t>
            </a:r>
            <a:r>
              <a:rPr lang="en-US" altLang="zh-CN">
                <a:solidFill>
                  <a:srgbClr val="FF0000"/>
                </a:solidFill>
              </a:rPr>
              <a:t>In my opinion</a:t>
            </a:r>
            <a:r>
              <a:rPr lang="zh-CN" altLang="en-US"/>
              <a:t> Beethoven is a great person. We should all learn from him and never give up hope when we meet difficult</a:t>
            </a:r>
            <a:r>
              <a:rPr lang="zh-CN" altLang="en-US">
                <a:solidFill>
                  <a:srgbClr val="FF0000"/>
                </a:solidFill>
              </a:rPr>
              <a:t>ies</a:t>
            </a:r>
            <a:r>
              <a:rPr lang="zh-CN" altLang="en-US"/>
              <a:t>.</a:t>
            </a:r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/>
      <a:bodyPr>
        <a:spAutoFit/>
      </a:bodyPr>
      <a:lstStyle>
        <a:defPPr>
          <a:lnSpc>
            <a:spcPct val="114000"/>
          </a:lnSpc>
          <a:defRPr sz="2400" b="1" dirty="0" smtClean="0">
            <a:solidFill>
              <a:srgbClr val="C00000"/>
            </a:solidFill>
            <a:latin typeface="Trebuchet MS" panose="020B0603020202020204" pitchFamily="34" charset="0"/>
          </a:defRPr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sp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/>
      <a:bodyPr>
        <a:spAutoFit/>
      </a:bodyPr>
      <a:lstStyle>
        <a:defPPr>
          <a:lnSpc>
            <a:spcPct val="114000"/>
          </a:lnSpc>
          <a:defRPr sz="2400" b="1" dirty="0" smtClean="0">
            <a:solidFill>
              <a:srgbClr val="C00000"/>
            </a:solidFill>
            <a:latin typeface="Trebuchet MS" panose="020B0603020202020204" pitchFamily="34" charset="0"/>
          </a:defRPr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sp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2253</Words>
  <Application>WPS 演示</Application>
  <PresentationFormat>全屏显示(4:3)</PresentationFormat>
  <Paragraphs>143</Paragraphs>
  <Slides>8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8</vt:i4>
      </vt:variant>
    </vt:vector>
  </HeadingPairs>
  <TitlesOfParts>
    <vt:vector size="23" baseType="lpstr">
      <vt:lpstr>Arial</vt:lpstr>
      <vt:lpstr>宋体</vt:lpstr>
      <vt:lpstr>Wingdings</vt:lpstr>
      <vt:lpstr>Trebuchet MS</vt:lpstr>
      <vt:lpstr>Calibri</vt:lpstr>
      <vt:lpstr>Cooper Black</vt:lpstr>
      <vt:lpstr>Segoe Print</vt:lpstr>
      <vt:lpstr>Bradley Hand ITC</vt:lpstr>
      <vt:lpstr>MS Gothic</vt:lpstr>
      <vt:lpstr>Arial Black</vt:lpstr>
      <vt:lpstr>Times New Roman</vt:lpstr>
      <vt:lpstr>微软雅黑</vt:lpstr>
      <vt:lpstr>Arial Unicode MS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A great composer — Beethoven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Jessica DAI</dc:creator>
  <cp:lastModifiedBy>熊佩</cp:lastModifiedBy>
  <cp:revision>129</cp:revision>
  <dcterms:created xsi:type="dcterms:W3CDTF">2012-08-23T00:35:00Z</dcterms:created>
  <dcterms:modified xsi:type="dcterms:W3CDTF">2019-09-03T01:09:52Z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2052-11.1.0.8976</vt:lpwstr>
  </property>
</Properties>
</file>