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5"/>
  </p:notesMasterIdLst>
  <p:sldIdLst>
    <p:sldId id="276" r:id="rId2"/>
    <p:sldId id="300" r:id="rId3"/>
    <p:sldId id="303" r:id="rId4"/>
    <p:sldId id="304" r:id="rId5"/>
    <p:sldId id="306" r:id="rId6"/>
    <p:sldId id="307" r:id="rId7"/>
    <p:sldId id="308" r:id="rId8"/>
    <p:sldId id="338" r:id="rId9"/>
    <p:sldId id="339" r:id="rId10"/>
    <p:sldId id="311" r:id="rId11"/>
    <p:sldId id="314" r:id="rId12"/>
    <p:sldId id="315" r:id="rId13"/>
    <p:sldId id="337" r:id="rId14"/>
    <p:sldId id="340" r:id="rId15"/>
    <p:sldId id="316" r:id="rId16"/>
    <p:sldId id="318" r:id="rId17"/>
    <p:sldId id="319" r:id="rId18"/>
    <p:sldId id="322" r:id="rId19"/>
    <p:sldId id="325" r:id="rId20"/>
    <p:sldId id="329" r:id="rId21"/>
    <p:sldId id="330" r:id="rId22"/>
    <p:sldId id="331" r:id="rId23"/>
    <p:sldId id="332" r:id="rId24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A50021"/>
    <a:srgbClr val="FFFF00"/>
    <a:srgbClr val="279B37"/>
    <a:srgbClr val="0000FF"/>
    <a:srgbClr val="003200"/>
    <a:srgbClr val="009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414" autoAdjust="0"/>
  </p:normalViewPr>
  <p:slideViewPr>
    <p:cSldViewPr>
      <p:cViewPr varScale="1">
        <p:scale>
          <a:sx n="74" d="100"/>
          <a:sy n="74" d="100"/>
        </p:scale>
        <p:origin x="1266" y="66"/>
      </p:cViewPr>
      <p:guideLst>
        <p:guide orient="horz" pos="210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2832" y="66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BB59558-2B71-4661-8AA9-AF899F89F14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08923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F677D89E-E60F-4129-81DE-4FD6A81B7E72}" type="slidenum">
              <a:rPr lang="zh-CN" altLang="en-US" sz="1200" smtClean="0"/>
              <a:pPr/>
              <a:t>2</a:t>
            </a:fld>
            <a:endParaRPr lang="en-US" altLang="zh-CN" sz="1200" smtClean="0"/>
          </a:p>
        </p:txBody>
      </p:sp>
      <p:sp>
        <p:nvSpPr>
          <p:cNvPr id="409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1CD60418-687E-4642-B3CC-548B092CA009}" type="slidenum">
              <a:rPr lang="en-US" altLang="zh-CN" sz="1200"/>
              <a:pPr algn="r" eaLnBrk="1" hangingPunct="1"/>
              <a:t>2</a:t>
            </a:fld>
            <a:endParaRPr lang="en-US" altLang="zh-CN" sz="1200"/>
          </a:p>
        </p:txBody>
      </p:sp>
      <p:sp>
        <p:nvSpPr>
          <p:cNvPr id="4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2631613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59E602C6-6842-4F0D-BDE3-584638E42389}" type="slidenum">
              <a:rPr lang="zh-CN" altLang="en-US" sz="1200" smtClean="0"/>
              <a:pPr/>
              <a:t>6</a:t>
            </a:fld>
            <a:endParaRPr lang="en-US" altLang="zh-CN" sz="1200" smtClean="0"/>
          </a:p>
        </p:txBody>
      </p:sp>
      <p:sp>
        <p:nvSpPr>
          <p:cNvPr id="1024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448E8F93-377D-4BC3-B786-53BCC74F06F1}" type="slidenum">
              <a:rPr lang="en-US" altLang="zh-CN" sz="1200"/>
              <a:pPr algn="r" eaLnBrk="1" hangingPunct="1"/>
              <a:t>6</a:t>
            </a:fld>
            <a:endParaRPr lang="en-US" altLang="zh-CN" sz="1200"/>
          </a:p>
        </p:txBody>
      </p:sp>
      <p:sp>
        <p:nvSpPr>
          <p:cNvPr id="102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2870996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4A506C4C-A514-430D-A80D-2CCA037C0C01}" type="slidenum">
              <a:rPr lang="zh-CN" altLang="en-US" sz="1200" smtClean="0"/>
              <a:pPr/>
              <a:t>7</a:t>
            </a:fld>
            <a:endParaRPr lang="en-US" altLang="zh-CN" sz="1200" smtClean="0"/>
          </a:p>
        </p:txBody>
      </p:sp>
      <p:sp>
        <p:nvSpPr>
          <p:cNvPr id="1229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F97AAC09-772A-4B0F-8F81-1E88E60C9F84}" type="slidenum">
              <a:rPr lang="en-US" altLang="zh-CN" sz="1200"/>
              <a:pPr algn="r" eaLnBrk="1" hangingPunct="1"/>
              <a:t>7</a:t>
            </a:fld>
            <a:endParaRPr lang="en-US" altLang="zh-CN" sz="1200"/>
          </a:p>
        </p:txBody>
      </p:sp>
      <p:sp>
        <p:nvSpPr>
          <p:cNvPr id="122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976843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8314CE2-D651-470B-8F28-C5966ABCF434}" type="slidenum">
              <a:rPr lang="zh-CN" altLang="en-US" sz="1200" smtClean="0"/>
              <a:pPr/>
              <a:t>9</a:t>
            </a:fld>
            <a:endParaRPr lang="en-US" altLang="zh-CN" sz="1200" smtClean="0"/>
          </a:p>
        </p:txBody>
      </p:sp>
      <p:sp>
        <p:nvSpPr>
          <p:cNvPr id="1536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596AC742-BC5F-4C6D-85E0-3E74A0EE6DF3}" type="slidenum">
              <a:rPr lang="en-US" altLang="zh-CN" sz="1200"/>
              <a:pPr algn="r" eaLnBrk="1" hangingPunct="1"/>
              <a:t>9</a:t>
            </a:fld>
            <a:endParaRPr lang="en-US" altLang="zh-CN" sz="1200"/>
          </a:p>
        </p:txBody>
      </p:sp>
      <p:sp>
        <p:nvSpPr>
          <p:cNvPr id="153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3865427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638FAE3E-04DC-4D7F-B569-9D6403DCE3C0}" type="slidenum">
              <a:rPr lang="zh-CN" altLang="en-US" sz="1200" smtClean="0"/>
              <a:pPr/>
              <a:t>10</a:t>
            </a:fld>
            <a:endParaRPr lang="en-US" altLang="zh-CN" sz="1200" smtClean="0"/>
          </a:p>
        </p:txBody>
      </p:sp>
      <p:sp>
        <p:nvSpPr>
          <p:cNvPr id="1741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355E473C-D912-47FA-A7EC-8FE5F096D929}" type="slidenum">
              <a:rPr lang="en-US" altLang="zh-CN" sz="1200"/>
              <a:pPr algn="r" eaLnBrk="1" hangingPunct="1"/>
              <a:t>10</a:t>
            </a:fld>
            <a:endParaRPr lang="en-US" altLang="zh-CN" sz="1200"/>
          </a:p>
        </p:txBody>
      </p:sp>
      <p:sp>
        <p:nvSpPr>
          <p:cNvPr id="174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37040089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6FCFABB-8BD1-4175-AF79-D3BE329490E3}" type="slidenum">
              <a:rPr lang="zh-CN" altLang="en-US" sz="1200" smtClean="0"/>
              <a:pPr/>
              <a:t>11</a:t>
            </a:fld>
            <a:endParaRPr lang="en-US" altLang="zh-CN" sz="1200" smtClean="0"/>
          </a:p>
        </p:txBody>
      </p:sp>
      <p:sp>
        <p:nvSpPr>
          <p:cNvPr id="1945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77E2D737-14F6-4CC6-83F9-BE696449D85D}" type="slidenum">
              <a:rPr lang="en-US" altLang="zh-CN" sz="1200"/>
              <a:pPr algn="r" eaLnBrk="1" hangingPunct="1"/>
              <a:t>11</a:t>
            </a:fld>
            <a:endParaRPr lang="en-US" altLang="zh-CN" sz="1200"/>
          </a:p>
        </p:txBody>
      </p:sp>
      <p:sp>
        <p:nvSpPr>
          <p:cNvPr id="194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7884223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7D9A6E0E-C112-4A10-88E9-A55A4C6A5793}" type="slidenum">
              <a:rPr lang="zh-CN" altLang="en-US" sz="1200" smtClean="0"/>
              <a:pPr/>
              <a:t>13</a:t>
            </a:fld>
            <a:endParaRPr lang="en-US" altLang="zh-CN" sz="1200" smtClean="0"/>
          </a:p>
        </p:txBody>
      </p:sp>
      <p:sp>
        <p:nvSpPr>
          <p:cNvPr id="2253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374FB5A4-E7BB-4BF2-8082-F03CCD1B8E29}" type="slidenum">
              <a:rPr lang="en-US" altLang="zh-CN" sz="1200"/>
              <a:pPr algn="r" eaLnBrk="1" hangingPunct="1"/>
              <a:t>13</a:t>
            </a:fld>
            <a:endParaRPr lang="en-US" altLang="zh-CN" sz="1200"/>
          </a:p>
        </p:txBody>
      </p:sp>
      <p:sp>
        <p:nvSpPr>
          <p:cNvPr id="225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32561376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974658C5-9E53-46C5-A9D4-3380F19F99B8}" type="slidenum">
              <a:rPr lang="zh-CN" altLang="en-US" sz="1200" smtClean="0"/>
              <a:pPr/>
              <a:t>19</a:t>
            </a:fld>
            <a:endParaRPr lang="en-US" altLang="zh-CN" sz="1200" smtClean="0"/>
          </a:p>
        </p:txBody>
      </p:sp>
      <p:sp>
        <p:nvSpPr>
          <p:cNvPr id="3072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3322FBC2-BA77-4733-A395-CF14949FE485}" type="slidenum">
              <a:rPr lang="en-US" altLang="zh-CN" sz="1200"/>
              <a:pPr algn="r" eaLnBrk="1" hangingPunct="1"/>
              <a:t>19</a:t>
            </a:fld>
            <a:endParaRPr lang="en-US" altLang="zh-CN" sz="1200"/>
          </a:p>
        </p:txBody>
      </p:sp>
      <p:sp>
        <p:nvSpPr>
          <p:cNvPr id="3072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1621422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8417613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9848225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4563879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69339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2057949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6885754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5067454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3179059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710273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364605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923284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3109751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defTabSz="846138" rtl="0" eaLnBrk="0" fontAlgn="base" hangingPunct="0">
        <a:spcBef>
          <a:spcPct val="0"/>
        </a:spcBef>
        <a:spcAft>
          <a:spcPct val="0"/>
        </a:spcAft>
        <a:defRPr sz="22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846138" rtl="0" eaLnBrk="0" fontAlgn="base" hangingPunct="0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2pPr>
      <a:lvl3pPr algn="l" defTabSz="846138" rtl="0" eaLnBrk="0" fontAlgn="base" hangingPunct="0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3pPr>
      <a:lvl4pPr algn="l" defTabSz="846138" rtl="0" eaLnBrk="0" fontAlgn="base" hangingPunct="0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4pPr>
      <a:lvl5pPr algn="l" defTabSz="846138" rtl="0" eaLnBrk="0" fontAlgn="base" hangingPunct="0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5pPr>
      <a:lvl6pPr marL="4572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6pPr>
      <a:lvl7pPr marL="9144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7pPr>
      <a:lvl8pPr marL="13716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8pPr>
      <a:lvl9pPr marL="18288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9pPr>
    </p:titleStyle>
    <p:bodyStyle>
      <a:lvl1pPr marL="317500" indent="-317500" algn="l" defTabSz="846138" rtl="0" eaLnBrk="0" fontAlgn="base" hangingPunct="0">
        <a:spcBef>
          <a:spcPct val="20000"/>
        </a:spcBef>
        <a:spcAft>
          <a:spcPct val="0"/>
        </a:spcAft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8975" indent="-265113" algn="l" defTabSz="846138" rtl="0" eaLnBrk="0" fontAlgn="base" hangingPunct="0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58863" indent="-212725" algn="l" defTabSz="846138" rtl="0" eaLnBrk="0" fontAlgn="base" hangingPunct="0">
        <a:spcBef>
          <a:spcPct val="20000"/>
        </a:spcBef>
        <a:spcAft>
          <a:spcPct val="0"/>
        </a:spcAft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1138" indent="-211138" algn="l" defTabSz="846138" rtl="0" eaLnBrk="0" fontAlgn="base" hangingPunct="0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000" indent="-211138" algn="l" defTabSz="846138" rtl="0" eaLnBrk="0" fontAlgn="base" hangingPunct="0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81&#20057;&#28820;&#30340;&#23454;&#39564;&#23460;&#21046;&#21462;.m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6.wmf"/><Relationship Id="rId18" Type="http://schemas.openxmlformats.org/officeDocument/2006/relationships/image" Target="../media/image10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9.jpeg"/><Relationship Id="rId12" Type="http://schemas.openxmlformats.org/officeDocument/2006/relationships/oleObject" Target="../embeddings/oleObject5.bin"/><Relationship Id="rId17" Type="http://schemas.openxmlformats.org/officeDocument/2006/relationships/image" Target="../media/image8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7.bin"/><Relationship Id="rId20" Type="http://schemas.openxmlformats.org/officeDocument/2006/relationships/image" Target="../media/image12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11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15" Type="http://schemas.openxmlformats.org/officeDocument/2006/relationships/image" Target="../media/image7.wmf"/><Relationship Id="rId10" Type="http://schemas.openxmlformats.org/officeDocument/2006/relationships/oleObject" Target="../embeddings/oleObject4.bin"/><Relationship Id="rId19" Type="http://schemas.openxmlformats.org/officeDocument/2006/relationships/image" Target="../media/image11.png"/><Relationship Id="rId4" Type="http://schemas.openxmlformats.org/officeDocument/2006/relationships/image" Target="../media/image2.png"/><Relationship Id="rId9" Type="http://schemas.openxmlformats.org/officeDocument/2006/relationships/image" Target="../media/image4.wmf"/><Relationship Id="rId14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image" Target="../media/image21.png"/><Relationship Id="rId18" Type="http://schemas.openxmlformats.org/officeDocument/2006/relationships/oleObject" Target="../embeddings/oleObject15.bin"/><Relationship Id="rId26" Type="http://schemas.openxmlformats.org/officeDocument/2006/relationships/image" Target="../media/image28.png"/><Relationship Id="rId3" Type="http://schemas.openxmlformats.org/officeDocument/2006/relationships/image" Target="../media/image18.png"/><Relationship Id="rId21" Type="http://schemas.openxmlformats.org/officeDocument/2006/relationships/oleObject" Target="../embeddings/oleObject18.bin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20.png"/><Relationship Id="rId17" Type="http://schemas.openxmlformats.org/officeDocument/2006/relationships/oleObject" Target="../embeddings/oleObject14.bin"/><Relationship Id="rId25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4.png"/><Relationship Id="rId20" Type="http://schemas.openxmlformats.org/officeDocument/2006/relationships/oleObject" Target="../embeddings/oleObject17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19.png"/><Relationship Id="rId24" Type="http://schemas.openxmlformats.org/officeDocument/2006/relationships/image" Target="../media/image26.png"/><Relationship Id="rId5" Type="http://schemas.openxmlformats.org/officeDocument/2006/relationships/image" Target="../media/image17.png"/><Relationship Id="rId15" Type="http://schemas.openxmlformats.org/officeDocument/2006/relationships/image" Target="../media/image23.png"/><Relationship Id="rId23" Type="http://schemas.openxmlformats.org/officeDocument/2006/relationships/image" Target="../media/image25.png"/><Relationship Id="rId28" Type="http://schemas.openxmlformats.org/officeDocument/2006/relationships/image" Target="../media/image30.png"/><Relationship Id="rId10" Type="http://schemas.openxmlformats.org/officeDocument/2006/relationships/oleObject" Target="../embeddings/oleObject13.bin"/><Relationship Id="rId19" Type="http://schemas.openxmlformats.org/officeDocument/2006/relationships/oleObject" Target="../embeddings/oleObject16.bin"/><Relationship Id="rId4" Type="http://schemas.openxmlformats.org/officeDocument/2006/relationships/oleObject" Target="../embeddings/oleObject8.bin"/><Relationship Id="rId9" Type="http://schemas.openxmlformats.org/officeDocument/2006/relationships/oleObject" Target="../embeddings/oleObject12.bin"/><Relationship Id="rId14" Type="http://schemas.openxmlformats.org/officeDocument/2006/relationships/image" Target="../media/image22.png"/><Relationship Id="rId22" Type="http://schemas.openxmlformats.org/officeDocument/2006/relationships/oleObject" Target="../embeddings/oleObject19.bin"/><Relationship Id="rId27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Grp="1" noChangeArrowheads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0500B448-8100-4912-B101-A4B992597C50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051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3362B5DC-A0DB-4074-9CC6-01918ABB8497}" type="slidenum">
              <a:rPr lang="zh-CN" altLang="en-US" sz="1300">
                <a:solidFill>
                  <a:schemeClr val="tx2"/>
                </a:solidFill>
              </a:rPr>
              <a:pPr/>
              <a:t>1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749425" y="2132013"/>
            <a:ext cx="639921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23863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46138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70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93863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1510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6082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0654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5226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3600" b="1">
                <a:latin typeface="宋体" panose="02010600030101010101" pitchFamily="2" charset="-122"/>
              </a:rPr>
              <a:t>第二章 烃和卤代烃</a:t>
            </a:r>
            <a:endParaRPr lang="en-US" altLang="zh-CN" sz="3600" b="1">
              <a:latin typeface="宋体" panose="02010600030101010101" pitchFamily="2" charset="-122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370013" y="3178175"/>
            <a:ext cx="6399212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23863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46138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70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93863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1510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6082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0654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5226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3600" b="1">
                <a:latin typeface="宋体" panose="02010600030101010101" pitchFamily="2" charset="-122"/>
              </a:rPr>
              <a:t>第一节 脂肪烃</a:t>
            </a:r>
            <a:endParaRPr lang="en-US" altLang="zh-CN" sz="3600" b="1">
              <a:latin typeface="宋体" panose="02010600030101010101" pitchFamily="2" charset="-122"/>
            </a:endParaRPr>
          </a:p>
        </p:txBody>
      </p:sp>
      <p:sp>
        <p:nvSpPr>
          <p:cNvPr id="2054" name="Rectangle 10"/>
          <p:cNvSpPr>
            <a:spLocks noChangeArrowheads="1"/>
          </p:cNvSpPr>
          <p:nvPr/>
        </p:nvSpPr>
        <p:spPr bwMode="auto">
          <a:xfrm>
            <a:off x="1943100" y="1304925"/>
            <a:ext cx="639921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23863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46138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70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93863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1510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6082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0654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522663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3600" b="1">
                <a:latin typeface="宋体" panose="02010600030101010101" pitchFamily="2" charset="-122"/>
              </a:rPr>
              <a:t>选修</a:t>
            </a:r>
            <a:r>
              <a:rPr lang="en-US" altLang="zh-CN" sz="3600" b="1">
                <a:latin typeface="宋体" panose="02010600030101010101" pitchFamily="2" charset="-122"/>
              </a:rPr>
              <a:t>5 </a:t>
            </a:r>
            <a:r>
              <a:rPr lang="zh-CN" altLang="en-US" sz="3600" b="1">
                <a:latin typeface="宋体" panose="02010600030101010101" pitchFamily="2" charset="-122"/>
              </a:rPr>
              <a:t>有机化学基础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78EA9AC1-E1EB-49E5-8D28-1619A9090B17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3075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A1CD07E1-8E84-4DAB-A4DE-8CC2EE52CCA4}" type="slidenum">
              <a:rPr lang="zh-CN" altLang="en-US" sz="1300">
                <a:solidFill>
                  <a:schemeClr val="tx2"/>
                </a:solidFill>
              </a:rPr>
              <a:pPr/>
              <a:t>2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74613" y="120650"/>
            <a:ext cx="2209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三、炔烃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338138" y="739775"/>
          <a:ext cx="8677275" cy="2316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864"/>
                <a:gridCol w="1548227"/>
                <a:gridCol w="1152169"/>
                <a:gridCol w="2124312"/>
                <a:gridCol w="2714703"/>
              </a:tblGrid>
              <a:tr h="579041"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3200" smtClean="0"/>
                        <a:t>分子式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3200" smtClean="0"/>
                        <a:t>通式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3200" smtClean="0"/>
                        <a:t>n</a:t>
                      </a:r>
                      <a:r>
                        <a:rPr lang="zh-CN" altLang="en-US" sz="3200" smtClean="0"/>
                        <a:t>取值范围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</a:tr>
              <a:tr h="579041">
                <a:tc>
                  <a:txBody>
                    <a:bodyPr/>
                    <a:lstStyle/>
                    <a:p>
                      <a:r>
                        <a:rPr lang="zh-CN" altLang="en-US" sz="3200" smtClean="0"/>
                        <a:t>乙烷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3200" smtClean="0"/>
                        <a:t>C</a:t>
                      </a:r>
                      <a:r>
                        <a:rPr lang="en-US" altLang="zh-CN" sz="3200" baseline="-25000" smtClean="0"/>
                        <a:t>2</a:t>
                      </a:r>
                      <a:r>
                        <a:rPr lang="en-US" altLang="zh-CN" sz="3200" smtClean="0"/>
                        <a:t>H</a:t>
                      </a:r>
                      <a:r>
                        <a:rPr lang="en-US" altLang="zh-CN" sz="3200" baseline="-25000" smtClean="0"/>
                        <a:t>6</a:t>
                      </a:r>
                      <a:endParaRPr lang="zh-CN" altLang="en-US" sz="3200" baseline="-250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3200" smtClean="0"/>
                        <a:t>烷烃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3200" b="1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en-US" altLang="zh-CN" sz="3200" b="1" baseline="-25000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n</a:t>
                      </a:r>
                      <a:r>
                        <a:rPr lang="en-US" altLang="zh-CN" sz="3200" b="1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en-US" altLang="zh-CN" sz="3200" b="1" baseline="-25000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2n+2</a:t>
                      </a:r>
                      <a:r>
                        <a:rPr lang="en-US" altLang="zh-CN" sz="3200" b="1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 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3200" smtClean="0">
                          <a:latin typeface="+mn-ea"/>
                          <a:ea typeface="+mn-ea"/>
                        </a:rPr>
                        <a:t>[1,+</a:t>
                      </a:r>
                      <a:r>
                        <a:rPr lang="en-US" altLang="zh-CN" sz="3200" smtClean="0"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∞)</a:t>
                      </a:r>
                      <a:endParaRPr lang="zh-CN" altLang="en-US" sz="3200">
                        <a:latin typeface="+mn-ea"/>
                        <a:ea typeface="+mn-ea"/>
                      </a:endParaRPr>
                    </a:p>
                  </a:txBody>
                  <a:tcPr marL="91443" marR="91443" marT="45714" marB="45714"/>
                </a:tc>
              </a:tr>
              <a:tr h="579041">
                <a:tc>
                  <a:txBody>
                    <a:bodyPr/>
                    <a:lstStyle/>
                    <a:p>
                      <a:r>
                        <a:rPr lang="zh-CN" altLang="en-US" sz="3200" smtClean="0"/>
                        <a:t>乙烯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smtClean="0"/>
                        <a:t>C</a:t>
                      </a:r>
                      <a:r>
                        <a:rPr lang="en-US" altLang="zh-CN" sz="3200" baseline="-25000" smtClean="0"/>
                        <a:t>2</a:t>
                      </a:r>
                      <a:r>
                        <a:rPr lang="en-US" altLang="zh-CN" sz="3200" smtClean="0"/>
                        <a:t>H</a:t>
                      </a:r>
                      <a:r>
                        <a:rPr lang="en-US" altLang="zh-CN" sz="3200" baseline="-25000" smtClean="0"/>
                        <a:t>4</a:t>
                      </a:r>
                      <a:endParaRPr lang="zh-CN" altLang="en-US" sz="3200" baseline="-25000" smtClean="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3200" smtClean="0"/>
                        <a:t>烯烃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3200" b="1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en-US" altLang="zh-CN" sz="3200" b="1" baseline="-25000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n</a:t>
                      </a:r>
                      <a:r>
                        <a:rPr lang="en-US" altLang="zh-CN" sz="3200" b="1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en-US" altLang="zh-CN" sz="3200" b="1" baseline="-25000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2n</a:t>
                      </a:r>
                      <a:r>
                        <a:rPr lang="en-US" altLang="zh-CN" sz="3200" b="1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 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smtClean="0">
                          <a:latin typeface="+mn-ea"/>
                          <a:ea typeface="+mn-ea"/>
                        </a:rPr>
                        <a:t>[2,+</a:t>
                      </a:r>
                      <a:r>
                        <a:rPr lang="en-US" altLang="zh-CN" sz="3200" smtClean="0"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∞)</a:t>
                      </a:r>
                      <a:endParaRPr lang="zh-CN" altLang="en-US" sz="3200" smtClean="0">
                        <a:latin typeface="+mn-ea"/>
                        <a:ea typeface="+mn-ea"/>
                      </a:endParaRPr>
                    </a:p>
                  </a:txBody>
                  <a:tcPr marL="91443" marR="91443" marT="45714" marB="45714"/>
                </a:tc>
              </a:tr>
              <a:tr h="579041">
                <a:tc>
                  <a:txBody>
                    <a:bodyPr/>
                    <a:lstStyle/>
                    <a:p>
                      <a:r>
                        <a:rPr lang="zh-CN" altLang="en-US" sz="3200" smtClean="0"/>
                        <a:t>乙炔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smtClean="0"/>
                        <a:t>C</a:t>
                      </a:r>
                      <a:r>
                        <a:rPr lang="en-US" altLang="zh-CN" sz="3200" baseline="-25000" smtClean="0"/>
                        <a:t>2</a:t>
                      </a:r>
                      <a:r>
                        <a:rPr lang="en-US" altLang="zh-CN" sz="3200" smtClean="0"/>
                        <a:t>H</a:t>
                      </a:r>
                      <a:r>
                        <a:rPr lang="en-US" altLang="zh-CN" sz="3200" baseline="-25000" smtClean="0"/>
                        <a:t>2</a:t>
                      </a:r>
                      <a:endParaRPr lang="zh-CN" altLang="en-US" sz="3200" baseline="-25000" smtClean="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3200" smtClean="0"/>
                        <a:t>炔烃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3200" b="1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en-US" altLang="zh-CN" sz="3200" b="1" baseline="-25000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n</a:t>
                      </a:r>
                      <a:r>
                        <a:rPr lang="en-US" altLang="zh-CN" sz="3200" b="1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en-US" altLang="zh-CN" sz="3200" b="1" baseline="-25000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2n</a:t>
                      </a:r>
                      <a:r>
                        <a:rPr lang="zh-CN" altLang="en-US" sz="3200" b="1" baseline="-25000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－</a:t>
                      </a:r>
                      <a:r>
                        <a:rPr lang="en-US" altLang="zh-CN" sz="3200" b="1" baseline="-25000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en-US" altLang="zh-CN" sz="3200" b="1" smtClean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</a:rPr>
                        <a:t> </a:t>
                      </a:r>
                      <a:endParaRPr lang="zh-CN" altLang="en-US" sz="3200"/>
                    </a:p>
                  </a:txBody>
                  <a:tcPr marL="91443" marR="91443" marT="45714" marB="45714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smtClean="0">
                          <a:latin typeface="+mn-ea"/>
                          <a:ea typeface="+mn-ea"/>
                        </a:rPr>
                        <a:t>[2,+</a:t>
                      </a:r>
                      <a:r>
                        <a:rPr lang="en-US" altLang="zh-CN" sz="3200" smtClean="0"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∞)</a:t>
                      </a:r>
                      <a:endParaRPr lang="zh-CN" altLang="en-US" sz="3200" smtClean="0">
                        <a:latin typeface="+mn-ea"/>
                        <a:ea typeface="+mn-ea"/>
                      </a:endParaRPr>
                    </a:p>
                  </a:txBody>
                  <a:tcPr marL="91443" marR="91443" marT="45714" marB="45714"/>
                </a:tc>
              </a:tr>
            </a:tbl>
          </a:graphicData>
        </a:graphic>
      </p:graphicFrame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-30163" y="3059113"/>
            <a:ext cx="4724401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</a:rPr>
              <a:t>1</a:t>
            </a:r>
            <a:r>
              <a:rPr lang="zh-CN" altLang="en-US" sz="2800" b="1">
                <a:solidFill>
                  <a:srgbClr val="FF3300"/>
                </a:solidFill>
              </a:rPr>
              <a:t>）</a:t>
            </a: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乙炔的分子结构：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083175" y="3270250"/>
            <a:ext cx="1752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电子式</a:t>
            </a:r>
            <a:r>
              <a:rPr kumimoji="1" lang="en-US" altLang="zh-CN" sz="3200" b="1"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6615113" y="3984625"/>
            <a:ext cx="2819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990033"/>
                </a:solidFill>
                <a:latin typeface="Times New Roman" panose="02020603050405020304" pitchFamily="18" charset="0"/>
              </a:rPr>
              <a:t>H—C≡C—H </a:t>
            </a:r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8" y="4173538"/>
            <a:ext cx="3814762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5083175" y="4573588"/>
            <a:ext cx="19510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结构简式</a:t>
            </a:r>
            <a:r>
              <a:rPr kumimoji="1" lang="en-US" altLang="zh-CN" sz="3200" b="1"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5099050" y="5175250"/>
            <a:ext cx="4800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990033"/>
                </a:solidFill>
                <a:latin typeface="Times New Roman" panose="02020603050405020304" pitchFamily="18" charset="0"/>
              </a:rPr>
              <a:t>CH≡CH  </a:t>
            </a:r>
            <a:r>
              <a:rPr kumimoji="1" lang="zh-CN" altLang="en-US" sz="3200" b="1">
                <a:solidFill>
                  <a:srgbClr val="990033"/>
                </a:solidFill>
                <a:latin typeface="Times New Roman" panose="02020603050405020304" pitchFamily="18" charset="0"/>
              </a:rPr>
              <a:t>或 </a:t>
            </a:r>
            <a:r>
              <a:rPr kumimoji="1" lang="en-US" altLang="zh-CN" sz="3200" b="1">
                <a:solidFill>
                  <a:srgbClr val="990033"/>
                </a:solidFill>
                <a:latin typeface="Times New Roman" panose="02020603050405020304" pitchFamily="18" charset="0"/>
              </a:rPr>
              <a:t>HC</a:t>
            </a:r>
            <a:r>
              <a:rPr kumimoji="1" lang="en-US" altLang="zh-CN" sz="3200" b="1">
                <a:solidFill>
                  <a:srgbClr val="990033"/>
                </a:solidFill>
                <a:latin typeface="宋体" panose="02010600030101010101" pitchFamily="2" charset="-122"/>
              </a:rPr>
              <a:t>≡</a:t>
            </a:r>
            <a:r>
              <a:rPr kumimoji="1" lang="en-US" altLang="zh-CN" sz="3200" b="1">
                <a:solidFill>
                  <a:srgbClr val="990033"/>
                </a:solidFill>
                <a:latin typeface="Times New Roman" panose="02020603050405020304" pitchFamily="18" charset="0"/>
              </a:rPr>
              <a:t>CH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5053013" y="3883025"/>
            <a:ext cx="1752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结构式</a:t>
            </a:r>
            <a:r>
              <a:rPr kumimoji="1" lang="en-US" altLang="zh-CN" sz="3200" b="1">
                <a:latin typeface="Times New Roman" panose="02020603050405020304" pitchFamily="18" charset="0"/>
              </a:rPr>
              <a:t>:</a:t>
            </a:r>
          </a:p>
        </p:txBody>
      </p:sp>
      <p:grpSp>
        <p:nvGrpSpPr>
          <p:cNvPr id="19" name="Group 10"/>
          <p:cNvGrpSpPr>
            <a:grpSpLocks/>
          </p:cNvGrpSpPr>
          <p:nvPr/>
        </p:nvGrpSpPr>
        <p:grpSpPr bwMode="auto">
          <a:xfrm>
            <a:off x="6653213" y="3344863"/>
            <a:ext cx="2362200" cy="639762"/>
            <a:chOff x="2208" y="1440"/>
            <a:chExt cx="1488" cy="403"/>
          </a:xfrm>
        </p:grpSpPr>
        <p:sp>
          <p:nvSpPr>
            <p:cNvPr id="3119" name="Text Box 11"/>
            <p:cNvSpPr txBox="1">
              <a:spLocks noChangeArrowheads="1"/>
            </p:cNvSpPr>
            <p:nvPr/>
          </p:nvSpPr>
          <p:spPr bwMode="auto">
            <a:xfrm>
              <a:off x="3072" y="1440"/>
              <a:ext cx="28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200" b="1">
                  <a:solidFill>
                    <a:srgbClr val="990033"/>
                  </a:solidFill>
                  <a:latin typeface="Times New Roman" panose="02020603050405020304" pitchFamily="18" charset="0"/>
                </a:rPr>
                <a:t>C</a:t>
              </a:r>
            </a:p>
          </p:txBody>
        </p:sp>
        <p:grpSp>
          <p:nvGrpSpPr>
            <p:cNvPr id="3120" name="Group 12"/>
            <p:cNvGrpSpPr>
              <a:grpSpLocks/>
            </p:cNvGrpSpPr>
            <p:nvPr/>
          </p:nvGrpSpPr>
          <p:grpSpPr bwMode="auto">
            <a:xfrm>
              <a:off x="2208" y="1440"/>
              <a:ext cx="480" cy="365"/>
              <a:chOff x="2208" y="1440"/>
              <a:chExt cx="480" cy="365"/>
            </a:xfrm>
          </p:grpSpPr>
          <p:sp>
            <p:nvSpPr>
              <p:cNvPr id="3128" name="Text Box 13"/>
              <p:cNvSpPr txBox="1">
                <a:spLocks noChangeArrowheads="1"/>
              </p:cNvSpPr>
              <p:nvPr/>
            </p:nvSpPr>
            <p:spPr bwMode="auto">
              <a:xfrm>
                <a:off x="2448" y="1488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1200" b="1">
                    <a:solidFill>
                      <a:srgbClr val="9900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●   ×</a:t>
                </a:r>
              </a:p>
            </p:txBody>
          </p:sp>
          <p:sp>
            <p:nvSpPr>
              <p:cNvPr id="3129" name="Text Box 14"/>
              <p:cNvSpPr txBox="1">
                <a:spLocks noChangeArrowheads="1"/>
              </p:cNvSpPr>
              <p:nvPr/>
            </p:nvSpPr>
            <p:spPr bwMode="auto">
              <a:xfrm>
                <a:off x="2208" y="1440"/>
                <a:ext cx="33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3200" b="1">
                    <a:solidFill>
                      <a:srgbClr val="990033"/>
                    </a:solidFill>
                    <a:latin typeface="Times New Roman" panose="02020603050405020304" pitchFamily="18" charset="0"/>
                  </a:rPr>
                  <a:t>H </a:t>
                </a:r>
              </a:p>
            </p:txBody>
          </p:sp>
        </p:grpSp>
        <p:grpSp>
          <p:nvGrpSpPr>
            <p:cNvPr id="3121" name="Group 15"/>
            <p:cNvGrpSpPr>
              <a:grpSpLocks/>
            </p:cNvGrpSpPr>
            <p:nvPr/>
          </p:nvGrpSpPr>
          <p:grpSpPr bwMode="auto">
            <a:xfrm>
              <a:off x="2832" y="1440"/>
              <a:ext cx="288" cy="403"/>
              <a:chOff x="4032" y="1920"/>
              <a:chExt cx="288" cy="403"/>
            </a:xfrm>
          </p:grpSpPr>
          <p:sp>
            <p:nvSpPr>
              <p:cNvPr id="3126" name="Text Box 16"/>
              <p:cNvSpPr txBox="1">
                <a:spLocks noChangeArrowheads="1"/>
              </p:cNvSpPr>
              <p:nvPr/>
            </p:nvSpPr>
            <p:spPr bwMode="auto">
              <a:xfrm>
                <a:off x="4032" y="1920"/>
                <a:ext cx="192" cy="4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1200" b="1">
                    <a:solidFill>
                      <a:srgbClr val="9900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●</a:t>
                </a:r>
                <a:r>
                  <a:rPr kumimoji="1" lang="en-US" altLang="zh-CN" sz="1200" b="1">
                    <a:solidFill>
                      <a:srgbClr val="990033"/>
                    </a:solidFill>
                    <a:cs typeface="Times New Roman" panose="02020603050405020304" pitchFamily="18" charset="0"/>
                  </a:rPr>
                  <a:t>●●</a:t>
                </a:r>
              </a:p>
            </p:txBody>
          </p:sp>
          <p:sp>
            <p:nvSpPr>
              <p:cNvPr id="3127" name="Text Box 17"/>
              <p:cNvSpPr txBox="1">
                <a:spLocks noChangeArrowheads="1"/>
              </p:cNvSpPr>
              <p:nvPr/>
            </p:nvSpPr>
            <p:spPr bwMode="auto">
              <a:xfrm>
                <a:off x="4128" y="1920"/>
                <a:ext cx="192" cy="4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1200" b="1">
                    <a:solidFill>
                      <a:srgbClr val="9900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●</a:t>
                </a:r>
                <a:r>
                  <a:rPr kumimoji="1" lang="en-US" altLang="zh-CN" sz="1200" b="1">
                    <a:solidFill>
                      <a:srgbClr val="990033"/>
                    </a:solidFill>
                    <a:cs typeface="Times New Roman" panose="02020603050405020304" pitchFamily="18" charset="0"/>
                  </a:rPr>
                  <a:t>●●</a:t>
                </a:r>
              </a:p>
            </p:txBody>
          </p:sp>
        </p:grpSp>
        <p:sp>
          <p:nvSpPr>
            <p:cNvPr id="3122" name="Text Box 18"/>
            <p:cNvSpPr txBox="1">
              <a:spLocks noChangeArrowheads="1"/>
            </p:cNvSpPr>
            <p:nvPr/>
          </p:nvSpPr>
          <p:spPr bwMode="auto">
            <a:xfrm>
              <a:off x="2592" y="1440"/>
              <a:ext cx="28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200" b="1">
                  <a:solidFill>
                    <a:srgbClr val="990033"/>
                  </a:solidFill>
                  <a:latin typeface="Times New Roman" panose="02020603050405020304" pitchFamily="18" charset="0"/>
                </a:rPr>
                <a:t>C</a:t>
              </a:r>
            </a:p>
          </p:txBody>
        </p:sp>
        <p:grpSp>
          <p:nvGrpSpPr>
            <p:cNvPr id="3123" name="Group 19"/>
            <p:cNvGrpSpPr>
              <a:grpSpLocks/>
            </p:cNvGrpSpPr>
            <p:nvPr/>
          </p:nvGrpSpPr>
          <p:grpSpPr bwMode="auto">
            <a:xfrm>
              <a:off x="3264" y="1440"/>
              <a:ext cx="432" cy="365"/>
              <a:chOff x="4992" y="1824"/>
              <a:chExt cx="432" cy="365"/>
            </a:xfrm>
          </p:grpSpPr>
          <p:sp>
            <p:nvSpPr>
              <p:cNvPr id="3124" name="Text Box 20"/>
              <p:cNvSpPr txBox="1">
                <a:spLocks noChangeArrowheads="1"/>
              </p:cNvSpPr>
              <p:nvPr/>
            </p:nvSpPr>
            <p:spPr bwMode="auto">
              <a:xfrm>
                <a:off x="4992" y="1872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1200" b="1">
                    <a:solidFill>
                      <a:srgbClr val="990033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●   ×</a:t>
                </a:r>
              </a:p>
            </p:txBody>
          </p:sp>
          <p:sp>
            <p:nvSpPr>
              <p:cNvPr id="3125" name="Text Box 21"/>
              <p:cNvSpPr txBox="1">
                <a:spLocks noChangeArrowheads="1"/>
              </p:cNvSpPr>
              <p:nvPr/>
            </p:nvSpPr>
            <p:spPr bwMode="auto">
              <a:xfrm>
                <a:off x="5088" y="1824"/>
                <a:ext cx="33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3200" b="1">
                    <a:solidFill>
                      <a:srgbClr val="990033"/>
                    </a:solidFill>
                    <a:latin typeface="Times New Roman" panose="02020603050405020304" pitchFamily="18" charset="0"/>
                  </a:rPr>
                  <a:t>H </a:t>
                </a:r>
              </a:p>
            </p:txBody>
          </p:sp>
        </p:grpSp>
      </p:grpSp>
      <p:sp>
        <p:nvSpPr>
          <p:cNvPr id="31" name="Text Box 22"/>
          <p:cNvSpPr txBox="1">
            <a:spLocks noChangeArrowheads="1"/>
          </p:cNvSpPr>
          <p:nvPr/>
        </p:nvSpPr>
        <p:spPr bwMode="auto">
          <a:xfrm>
            <a:off x="5268913" y="6275388"/>
            <a:ext cx="35290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直线型，键角</a:t>
            </a:r>
            <a:r>
              <a:rPr kumimoji="1"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180</a:t>
            </a:r>
            <a:r>
              <a:rPr kumimoji="1"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</a:p>
        </p:txBody>
      </p:sp>
      <p:sp>
        <p:nvSpPr>
          <p:cNvPr id="32" name="Text Box 23"/>
          <p:cNvSpPr txBox="1">
            <a:spLocks noChangeArrowheads="1"/>
          </p:cNvSpPr>
          <p:nvPr/>
        </p:nvSpPr>
        <p:spPr bwMode="auto">
          <a:xfrm>
            <a:off x="5099050" y="5743575"/>
            <a:ext cx="24495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/>
              <a:t>空间结构：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12" grpId="0"/>
      <p:bldP spid="13" grpId="0" autoUpdateAnimBg="0"/>
      <p:bldP spid="14" grpId="0" autoUpdateAnimBg="0"/>
      <p:bldP spid="16" grpId="0"/>
      <p:bldP spid="17" grpId="0" autoUpdateAnimBg="0"/>
      <p:bldP spid="18" grpId="0" autoUpdateAnimBg="0"/>
      <p:bldP spid="31" grpId="0" autoUpdateAnimBg="0"/>
      <p:bldP spid="32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7C36A5E2-4861-497A-9DE6-75B4365AE639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5123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C5E3A9BF-FB1D-4A11-9773-F08ABC554225}" type="slidenum">
              <a:rPr lang="zh-CN" altLang="en-US" sz="1300">
                <a:solidFill>
                  <a:schemeClr val="tx2"/>
                </a:solidFill>
              </a:rPr>
              <a:pPr/>
              <a:t>3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34925" y="528638"/>
            <a:ext cx="7696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200" b="1">
                <a:solidFill>
                  <a:srgbClr val="FF3300"/>
                </a:solidFill>
              </a:rPr>
              <a:t>）</a:t>
            </a: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乙炔的实验室制法：</a:t>
            </a: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2" action="ppaction://hlinkfile"/>
              </a:rPr>
              <a:t>实验</a:t>
            </a:r>
            <a:r>
              <a:rPr lang="en-US" altLang="zh-CN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2" action="ppaction://hlinkfile"/>
              </a:rPr>
              <a:t>2-1</a:t>
            </a:r>
            <a:endParaRPr lang="en-US" altLang="zh-CN" sz="36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04800" y="2655888"/>
            <a:ext cx="8610600" cy="579437"/>
            <a:chOff x="192" y="1248"/>
            <a:chExt cx="5424" cy="365"/>
          </a:xfrm>
        </p:grpSpPr>
        <p:sp>
          <p:nvSpPr>
            <p:cNvPr id="5133" name="Text Box 4"/>
            <p:cNvSpPr txBox="1">
              <a:spLocks noChangeArrowheads="1"/>
            </p:cNvSpPr>
            <p:nvPr/>
          </p:nvSpPr>
          <p:spPr bwMode="auto">
            <a:xfrm>
              <a:off x="192" y="1248"/>
              <a:ext cx="542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200" b="1">
                  <a:latin typeface="Times New Roman" panose="02020603050405020304" pitchFamily="18" charset="0"/>
                </a:rPr>
                <a:t>CaC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+2H—OH          C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↑+Ca(OH)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endParaRPr kumimoji="1"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5134" name="Line 5"/>
            <p:cNvSpPr>
              <a:spLocks noChangeShapeType="1"/>
            </p:cNvSpPr>
            <p:nvPr/>
          </p:nvSpPr>
          <p:spPr bwMode="auto">
            <a:xfrm>
              <a:off x="1968" y="1440"/>
              <a:ext cx="6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900113" y="2519363"/>
            <a:ext cx="1371600" cy="8382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800"/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98425" y="1906588"/>
            <a:ext cx="29019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>
                <a:latin typeface="Times New Roman" panose="02020603050405020304" pitchFamily="18" charset="0"/>
              </a:rPr>
              <a:t>  B.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反应原理：</a:t>
            </a:r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-9525" y="1204913"/>
            <a:ext cx="8066088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/>
              <a:t>   </a:t>
            </a:r>
            <a:r>
              <a:rPr lang="en-US" altLang="zh-CN" sz="3200" b="1"/>
              <a:t>A. </a:t>
            </a:r>
            <a:r>
              <a:rPr lang="zh-CN" altLang="en-US" sz="3200" b="1"/>
              <a:t>原料：</a:t>
            </a:r>
            <a:r>
              <a:rPr lang="en-US" altLang="zh-CN" sz="3200" b="1"/>
              <a:t>CaC</a:t>
            </a:r>
            <a:r>
              <a:rPr lang="en-US" altLang="zh-CN" sz="3200" b="1" baseline="-25000"/>
              <a:t>2</a:t>
            </a:r>
            <a:r>
              <a:rPr lang="zh-CN" altLang="en-US" sz="3200" b="1"/>
              <a:t>与</a:t>
            </a:r>
            <a:r>
              <a:rPr lang="en-US" altLang="zh-CN" sz="3200" b="1"/>
              <a:t>H</a:t>
            </a:r>
            <a:r>
              <a:rPr lang="en-US" altLang="zh-CN" sz="3200" b="1" baseline="-25000"/>
              <a:t>2</a:t>
            </a:r>
            <a:r>
              <a:rPr lang="en-US" altLang="zh-CN" sz="3200" b="1"/>
              <a:t>O</a:t>
            </a:r>
          </a:p>
        </p:txBody>
      </p:sp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395288" y="3500438"/>
            <a:ext cx="835342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/>
              <a:t>  </a:t>
            </a:r>
            <a:r>
              <a:rPr lang="en-US" altLang="zh-CN" sz="3200" b="1"/>
              <a:t>C.</a:t>
            </a:r>
            <a:r>
              <a:rPr lang="zh-CN" altLang="en-US" sz="3200" b="1"/>
              <a:t>装置：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3200" b="1"/>
              <a:t>  </a:t>
            </a:r>
            <a:r>
              <a:rPr lang="en-US" altLang="zh-CN" sz="3200" b="1"/>
              <a:t>D.</a:t>
            </a:r>
            <a:r>
              <a:rPr lang="zh-CN" altLang="en-US" sz="3200" b="1"/>
              <a:t>收集方法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3200" b="1"/>
              <a:t>  </a:t>
            </a:r>
            <a:r>
              <a:rPr lang="en-US" altLang="zh-CN" sz="3200" b="1"/>
              <a:t>E.</a:t>
            </a:r>
            <a:r>
              <a:rPr lang="zh-CN" altLang="en-US" sz="3200" b="1"/>
              <a:t>净化：</a:t>
            </a: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  <p:sp>
        <p:nvSpPr>
          <p:cNvPr id="3" name="矩形 2"/>
          <p:cNvSpPr/>
          <p:nvPr/>
        </p:nvSpPr>
        <p:spPr>
          <a:xfrm>
            <a:off x="7345363" y="2419350"/>
            <a:ext cx="15700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放热</a:t>
            </a:r>
          </a:p>
        </p:txBody>
      </p:sp>
      <p:sp>
        <p:nvSpPr>
          <p:cNvPr id="4" name="矩形 3"/>
          <p:cNvSpPr/>
          <p:nvPr/>
        </p:nvSpPr>
        <p:spPr>
          <a:xfrm>
            <a:off x="4616143" y="1085574"/>
            <a:ext cx="435888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碳化钙电子式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8" grpId="0" animBg="1"/>
      <p:bldP spid="54279" grpId="0"/>
      <p:bldP spid="54280" grpId="0"/>
      <p:bldP spid="5428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2837CE46-DF1B-4C75-B932-5CDF0855CDD8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AFEA40AF-E7C1-470B-A174-AC0164333373}" type="slidenum">
              <a:rPr lang="zh-CN" altLang="en-US" sz="1300">
                <a:solidFill>
                  <a:schemeClr val="tx2"/>
                </a:solidFill>
              </a:rPr>
              <a:pPr/>
              <a:t>4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graphicFrame>
        <p:nvGraphicFramePr>
          <p:cNvPr id="614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1703162"/>
              </p:ext>
            </p:extLst>
          </p:nvPr>
        </p:nvGraphicFramePr>
        <p:xfrm>
          <a:off x="251520" y="504143"/>
          <a:ext cx="2135188" cy="300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3" name="BMP 图象" r:id="rId3" imgW="3809524" imgH="5361905" progId="Paint.Picture">
                  <p:embed/>
                </p:oleObj>
              </mc:Choice>
              <mc:Fallback>
                <p:oleObj name="BMP 图象" r:id="rId3" imgW="3809524" imgH="5361905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504143"/>
                        <a:ext cx="2135188" cy="300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CC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7077725"/>
              </p:ext>
            </p:extLst>
          </p:nvPr>
        </p:nvGraphicFramePr>
        <p:xfrm>
          <a:off x="2272114" y="1237978"/>
          <a:ext cx="1030288" cy="213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4" name="BMP 图象" r:id="rId5" imgW="1724266" imgH="3561905" progId="Paint.Picture">
                  <p:embed/>
                </p:oleObj>
              </mc:Choice>
              <mc:Fallback>
                <p:oleObj name="BMP 图象" r:id="rId5" imgW="1724266" imgH="3561905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2114" y="1237978"/>
                        <a:ext cx="1030288" cy="2130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52" name="Picture 6" descr="55实验室制备乙快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5" r="57852" b="9875"/>
          <a:stretch>
            <a:fillRect/>
          </a:stretch>
        </p:blipFill>
        <p:spPr bwMode="auto">
          <a:xfrm>
            <a:off x="3304518" y="534493"/>
            <a:ext cx="1257300" cy="308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Text Box 7"/>
          <p:cNvSpPr txBox="1">
            <a:spLocks noChangeArrowheads="1"/>
          </p:cNvSpPr>
          <p:nvPr/>
        </p:nvSpPr>
        <p:spPr bwMode="auto">
          <a:xfrm>
            <a:off x="6948488" y="5121275"/>
            <a:ext cx="215900" cy="3667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1800"/>
          </a:p>
        </p:txBody>
      </p:sp>
      <p:sp>
        <p:nvSpPr>
          <p:cNvPr id="6154" name="Text Box 8"/>
          <p:cNvSpPr txBox="1">
            <a:spLocks noChangeArrowheads="1"/>
          </p:cNvSpPr>
          <p:nvPr/>
        </p:nvSpPr>
        <p:spPr bwMode="auto">
          <a:xfrm>
            <a:off x="3203575" y="4646613"/>
            <a:ext cx="503238" cy="3667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1800"/>
          </a:p>
        </p:txBody>
      </p:sp>
      <p:grpSp>
        <p:nvGrpSpPr>
          <p:cNvPr id="6155" name="Group 9"/>
          <p:cNvGrpSpPr>
            <a:grpSpLocks/>
          </p:cNvGrpSpPr>
          <p:nvPr/>
        </p:nvGrpSpPr>
        <p:grpSpPr bwMode="auto">
          <a:xfrm>
            <a:off x="5154239" y="1230383"/>
            <a:ext cx="1379275" cy="2222562"/>
            <a:chOff x="432" y="912"/>
            <a:chExt cx="816" cy="1488"/>
          </a:xfrm>
        </p:grpSpPr>
        <p:grpSp>
          <p:nvGrpSpPr>
            <p:cNvPr id="6166" name="Group 10"/>
            <p:cNvGrpSpPr>
              <a:grpSpLocks/>
            </p:cNvGrpSpPr>
            <p:nvPr/>
          </p:nvGrpSpPr>
          <p:grpSpPr bwMode="auto">
            <a:xfrm>
              <a:off x="432" y="912"/>
              <a:ext cx="816" cy="1488"/>
              <a:chOff x="480" y="912"/>
              <a:chExt cx="816" cy="1488"/>
            </a:xfrm>
          </p:grpSpPr>
          <p:grpSp>
            <p:nvGrpSpPr>
              <p:cNvPr id="6172" name="Group 11"/>
              <p:cNvGrpSpPr>
                <a:grpSpLocks/>
              </p:cNvGrpSpPr>
              <p:nvPr/>
            </p:nvGrpSpPr>
            <p:grpSpPr bwMode="auto">
              <a:xfrm>
                <a:off x="480" y="912"/>
                <a:ext cx="816" cy="1488"/>
                <a:chOff x="336" y="912"/>
                <a:chExt cx="816" cy="1488"/>
              </a:xfrm>
            </p:grpSpPr>
            <p:grpSp>
              <p:nvGrpSpPr>
                <p:cNvPr id="6186" name="Group 12"/>
                <p:cNvGrpSpPr>
                  <a:grpSpLocks/>
                </p:cNvGrpSpPr>
                <p:nvPr/>
              </p:nvGrpSpPr>
              <p:grpSpPr bwMode="auto">
                <a:xfrm>
                  <a:off x="336" y="912"/>
                  <a:ext cx="816" cy="1488"/>
                  <a:chOff x="336" y="912"/>
                  <a:chExt cx="816" cy="1488"/>
                </a:xfrm>
              </p:grpSpPr>
              <p:grpSp>
                <p:nvGrpSpPr>
                  <p:cNvPr id="6188" name="Group 13"/>
                  <p:cNvGrpSpPr>
                    <a:grpSpLocks/>
                  </p:cNvGrpSpPr>
                  <p:nvPr/>
                </p:nvGrpSpPr>
                <p:grpSpPr bwMode="auto">
                  <a:xfrm>
                    <a:off x="336" y="912"/>
                    <a:ext cx="764" cy="1488"/>
                    <a:chOff x="327" y="912"/>
                    <a:chExt cx="764" cy="1488"/>
                  </a:xfrm>
                </p:grpSpPr>
                <p:grpSp>
                  <p:nvGrpSpPr>
                    <p:cNvPr id="6195" name="Group 1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27" y="912"/>
                      <a:ext cx="764" cy="1488"/>
                      <a:chOff x="311" y="960"/>
                      <a:chExt cx="764" cy="1488"/>
                    </a:xfrm>
                  </p:grpSpPr>
                  <p:grpSp>
                    <p:nvGrpSpPr>
                      <p:cNvPr id="6197" name="Group 1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11" y="960"/>
                        <a:ext cx="764" cy="1488"/>
                        <a:chOff x="311" y="960"/>
                        <a:chExt cx="764" cy="1488"/>
                      </a:xfrm>
                    </p:grpSpPr>
                    <p:graphicFrame>
                      <p:nvGraphicFramePr>
                        <p:cNvPr id="6200" name="Object 16"/>
                        <p:cNvGraphicFramePr>
                          <a:graphicFrameLocks noChangeAspect="1"/>
                        </p:cNvGraphicFramePr>
                        <p:nvPr/>
                      </p:nvGraphicFramePr>
                      <p:xfrm>
                        <a:off x="311" y="1440"/>
                        <a:ext cx="764" cy="1008"/>
                      </p:xfrm>
                      <a:graphic>
                        <a:graphicData uri="http://schemas.openxmlformats.org/presentationml/2006/ole">
                          <mc:AlternateContent xmlns:mc="http://schemas.openxmlformats.org/markup-compatibility/2006">
                            <mc:Choice xmlns:v="urn:schemas-microsoft-com:vml" Requires="v">
                              <p:oleObj spid="_x0000_s6275" name="Flash 影片" r:id="rId8" imgW="448200" imgH="590400" progId="Flash.Movie">
                                <p:embed/>
                              </p:oleObj>
                            </mc:Choice>
                            <mc:Fallback>
                              <p:oleObj name="Flash 影片" r:id="rId8" imgW="448200" imgH="590400" progId="Flash.Movie">
                                <p:embed/>
                                <p:pic>
                                  <p:nvPicPr>
                                    <p:cNvPr id="0" name="Object 16"/>
                                    <p:cNvPicPr>
                                      <a:picLocks noChangeAspect="1" noChangeArrowheads="1"/>
                                    </p:cNvPicPr>
                                    <p:nvPr/>
                                  </p:nvPicPr>
                                  <p:blipFill>
                                    <a:blip r:embed="rId9">
                                      <a:extLst>
                                        <a:ext uri="{28A0092B-C50C-407E-A947-70E740481C1C}">
                                          <a14:useLocalDpi xmlns:a14="http://schemas.microsoft.com/office/drawing/2010/main" val="0"/>
                                        </a:ext>
                                      </a:extLst>
                                    </a:blip>
                                    <a:srcRect/>
                                    <a:stretch>
                                      <a:fillRect/>
                                    </a:stretch>
                                  </p:blipFill>
                                  <p:spPr bwMode="auto">
                                    <a:xfrm>
                                      <a:off x="311" y="1440"/>
                                      <a:ext cx="764" cy="1008"/>
                                    </a:xfrm>
                                    <a:prstGeom prst="rect">
                                      <a:avLst/>
                                    </a:prstGeom>
                                    <a:noFill/>
                                    <a:ln>
                                      <a:noFill/>
                                    </a:ln>
                                    <a:effectLst/>
                                    <a:extLst>
                                      <a:ext uri="{909E8E84-426E-40DD-AFC4-6F175D3DCCD1}">
                                        <a14:hiddenFill xmlns:a14="http://schemas.microsoft.com/office/drawing/2010/main">
                                          <a:solidFill>
                                            <a:schemeClr val="accent1"/>
                                          </a:solidFill>
                                        </a14:hiddenFill>
                                      </a:ext>
                                      <a:ext uri="{91240B29-F687-4F45-9708-019B960494DF}">
                                        <a14:hiddenLine xmlns:a14="http://schemas.microsoft.com/office/drawing/2010/main" w="9525">
                                          <a:solidFill>
                                            <a:schemeClr val="tx1"/>
                                          </a:solidFill>
                                          <a:miter lim="800000"/>
                                          <a:headEnd/>
                                          <a:tailEnd/>
                                        </a14:hiddenLine>
                                      </a:ext>
                                      <a:ext uri="{AF507438-7753-43E0-B8FC-AC1667EBCBE1}">
                                        <a14:hiddenEffects xmlns:a14="http://schemas.microsoft.com/office/drawing/2010/main">
                                          <a:effectLst>
                                            <a:outerShdw dist="35921" dir="2700000" algn="ctr" rotWithShape="0">
                                              <a:schemeClr val="bg2"/>
                                            </a:outerShdw>
                                          </a:effectLst>
                                        </a14:hiddenEffects>
                                      </a:ext>
                                    </a:extLst>
                                  </p:spPr>
                                </p:pic>
                              </p:oleObj>
                            </mc:Fallback>
                          </mc:AlternateContent>
                        </a:graphicData>
                      </a:graphic>
                    </p:graphicFrame>
                    <p:graphicFrame>
                      <p:nvGraphicFramePr>
                        <p:cNvPr id="6201" name="Object 17"/>
                        <p:cNvGraphicFramePr>
                          <a:graphicFrameLocks noChangeAspect="1"/>
                        </p:cNvGraphicFramePr>
                        <p:nvPr/>
                      </p:nvGraphicFramePr>
                      <p:xfrm>
                        <a:off x="528" y="960"/>
                        <a:ext cx="288" cy="1304"/>
                      </p:xfrm>
                      <a:graphic>
                        <a:graphicData uri="http://schemas.openxmlformats.org/presentationml/2006/ole">
                          <mc:AlternateContent xmlns:mc="http://schemas.openxmlformats.org/markup-compatibility/2006">
                            <mc:Choice xmlns:v="urn:schemas-microsoft-com:vml" Requires="v">
                              <p:oleObj spid="_x0000_s6276" name="Flash 影片" r:id="rId10" imgW="394920" imgH="1383840" progId="Flash.Movie">
                                <p:embed/>
                              </p:oleObj>
                            </mc:Choice>
                            <mc:Fallback>
                              <p:oleObj name="Flash 影片" r:id="rId10" imgW="394920" imgH="1383840" progId="Flash.Movie">
                                <p:embed/>
                                <p:pic>
                                  <p:nvPicPr>
                                    <p:cNvPr id="0" name="Object 17"/>
                                    <p:cNvPicPr>
                                      <a:picLocks noChangeAspect="1" noChangeArrowheads="1"/>
                                    </p:cNvPicPr>
                                    <p:nvPr/>
                                  </p:nvPicPr>
                                  <p:blipFill>
                                    <a:blip r:embed="rId11">
                                      <a:extLst>
                                        <a:ext uri="{28A0092B-C50C-407E-A947-70E740481C1C}">
                                          <a14:useLocalDpi xmlns:a14="http://schemas.microsoft.com/office/drawing/2010/main" val="0"/>
                                        </a:ext>
                                      </a:extLst>
                                    </a:blip>
                                    <a:srcRect/>
                                    <a:stretch>
                                      <a:fillRect/>
                                    </a:stretch>
                                  </p:blipFill>
                                  <p:spPr bwMode="auto">
                                    <a:xfrm>
                                      <a:off x="528" y="960"/>
                                      <a:ext cx="288" cy="1304"/>
                                    </a:xfrm>
                                    <a:prstGeom prst="rect">
                                      <a:avLst/>
                                    </a:prstGeom>
                                    <a:noFill/>
                                    <a:ln>
                                      <a:noFill/>
                                    </a:ln>
                                    <a:effectLst/>
                                    <a:extLst>
                                      <a:ext uri="{909E8E84-426E-40DD-AFC4-6F175D3DCCD1}">
                                        <a14:hiddenFill xmlns:a14="http://schemas.microsoft.com/office/drawing/2010/main">
                                          <a:solidFill>
                                            <a:schemeClr val="accent1"/>
                                          </a:solidFill>
                                        </a14:hiddenFill>
                                      </a:ext>
                                      <a:ext uri="{91240B29-F687-4F45-9708-019B960494DF}">
                                        <a14:hiddenLine xmlns:a14="http://schemas.microsoft.com/office/drawing/2010/main" w="9525">
                                          <a:solidFill>
                                            <a:schemeClr val="tx1"/>
                                          </a:solidFill>
                                          <a:miter lim="800000"/>
                                          <a:headEnd/>
                                          <a:tailEnd/>
                                        </a14:hiddenLine>
                                      </a:ext>
                                      <a:ext uri="{AF507438-7753-43E0-B8FC-AC1667EBCBE1}">
                                        <a14:hiddenEffects xmlns:a14="http://schemas.microsoft.com/office/drawing/2010/main">
                                          <a:effectLst>
                                            <a:outerShdw dist="35921" dir="2700000" algn="ctr" rotWithShape="0">
                                              <a:schemeClr val="bg2"/>
                                            </a:outerShdw>
                                          </a:effectLst>
                                        </a14:hiddenEffects>
                                      </a:ext>
                                    </a:extLst>
                                  </p:spPr>
                                </p:pic>
                              </p:oleObj>
                            </mc:Fallback>
                          </mc:AlternateContent>
                        </a:graphicData>
                      </a:graphic>
                    </p:graphicFrame>
                  </p:grpSp>
                  <p:graphicFrame>
                    <p:nvGraphicFramePr>
                      <p:cNvPr id="6198" name="Object 18"/>
                      <p:cNvGraphicFramePr>
                        <a:graphicFrameLocks/>
                      </p:cNvGraphicFramePr>
                      <p:nvPr/>
                    </p:nvGraphicFramePr>
                    <p:xfrm>
                      <a:off x="720" y="1296"/>
                      <a:ext cx="54" cy="424"/>
                    </p:xfrm>
                    <a:graphic>
                      <a:graphicData uri="http://schemas.openxmlformats.org/presentationml/2006/ole">
                        <mc:AlternateContent xmlns:mc="http://schemas.openxmlformats.org/markup-compatibility/2006">
                          <mc:Choice xmlns:v="urn:schemas-microsoft-com:vml" Requires="v">
                            <p:oleObj spid="_x0000_s6277" name="Flash 影片" r:id="rId12" imgW="113040" imgH="925920" progId="Flash.Movie">
                              <p:embed/>
                            </p:oleObj>
                          </mc:Choice>
                          <mc:Fallback>
                            <p:oleObj name="Flash 影片" r:id="rId12" imgW="113040" imgH="925920" progId="Flash.Movie">
                              <p:embed/>
                              <p:pic>
                                <p:nvPicPr>
                                  <p:cNvPr id="0" name="Object 18"/>
                                  <p:cNvPicPr>
                                    <a:picLocks noChangeArrowheads="1"/>
                                  </p:cNvPicPr>
                                  <p:nvPr/>
                                </p:nvPicPr>
                                <p:blipFill>
                                  <a:blip r:embed="rId13">
                                    <a:extLst>
                                      <a:ext uri="{28A0092B-C50C-407E-A947-70E740481C1C}">
                                        <a14:useLocalDpi xmlns:a14="http://schemas.microsoft.com/office/drawing/2010/main" val="0"/>
                                      </a:ext>
                                    </a:extLst>
                                  </a:blip>
                                  <a:srcRect/>
                                  <a:stretch>
                                    <a:fillRect/>
                                  </a:stretch>
                                </p:blipFill>
                                <p:spPr bwMode="auto">
                                  <a:xfrm>
                                    <a:off x="720" y="1296"/>
                                    <a:ext cx="54" cy="424"/>
                                  </a:xfrm>
                                  <a:prstGeom prst="rect">
                                    <a:avLst/>
                                  </a:prstGeom>
                                  <a:noFill/>
                                  <a:ln>
                                    <a:noFill/>
                                  </a:ln>
                                  <a:effectLst/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solidFill>
                                          <a:schemeClr val="accent1"/>
                                        </a:solidFill>
                                      </a14:hiddenFill>
                                    </a:ext>
                                    <a:ext uri="{91240B29-F687-4F45-9708-019B960494DF}">
                                      <a14:hiddenLine xmlns:a14="http://schemas.microsoft.com/office/drawing/2010/main" w="9525">
                                        <a:solidFill>
                                          <a:schemeClr val="tx1"/>
                                        </a:solidFill>
                                        <a:miter lim="800000"/>
                                        <a:headEnd/>
                                        <a:tailEnd/>
                                      </a14:hiddenLine>
                                    </a:ext>
                                    <a:ext uri="{AF507438-7753-43E0-B8FC-AC1667EBCBE1}">
                                      <a14:hiddenEffects xmlns:a14="http://schemas.microsoft.com/office/drawing/2010/main">
                                        <a:effectLst>
                                          <a:outerShdw dist="35921" dir="2700000" algn="ctr" rotWithShape="0">
                                            <a:schemeClr val="bg2"/>
                                          </a:outerShdw>
                                        </a:effectLst>
                                      </a14:hiddenEffects>
                                    </a:ext>
                                  </a:extLst>
                                </p:spPr>
                              </p:pic>
                            </p:oleObj>
                          </mc:Fallback>
                        </mc:AlternateContent>
                      </a:graphicData>
                    </a:graphic>
                  </p:graphicFrame>
                  <p:graphicFrame>
                    <p:nvGraphicFramePr>
                      <p:cNvPr id="6199" name="Object 19"/>
                      <p:cNvGraphicFramePr>
                        <a:graphicFrameLocks/>
                      </p:cNvGraphicFramePr>
                      <p:nvPr/>
                    </p:nvGraphicFramePr>
                    <p:xfrm>
                      <a:off x="733" y="1302"/>
                      <a:ext cx="229" cy="48"/>
                    </p:xfrm>
                    <a:graphic>
                      <a:graphicData uri="http://schemas.openxmlformats.org/presentationml/2006/ole">
                        <mc:AlternateContent xmlns:mc="http://schemas.openxmlformats.org/markup-compatibility/2006">
                          <mc:Choice xmlns:v="urn:schemas-microsoft-com:vml" Requires="v">
                            <p:oleObj spid="_x0000_s6278" name="Flash 影片" r:id="rId14" imgW="960120" imgH="109080" progId="Flash.Movie">
                              <p:embed/>
                            </p:oleObj>
                          </mc:Choice>
                          <mc:Fallback>
                            <p:oleObj name="Flash 影片" r:id="rId14" imgW="960120" imgH="109080" progId="Flash.Movie">
                              <p:embed/>
                              <p:pic>
                                <p:nvPicPr>
                                  <p:cNvPr id="0" name="Object 19"/>
                                  <p:cNvPicPr>
                                    <a:picLocks noChangeArrowheads="1"/>
                                  </p:cNvPicPr>
                                  <p:nvPr/>
                                </p:nvPicPr>
                                <p:blipFill>
                                  <a:blip r:embed="rId15">
                                    <a:extLst>
                                      <a:ext uri="{28A0092B-C50C-407E-A947-70E740481C1C}">
                                        <a14:useLocalDpi xmlns:a14="http://schemas.microsoft.com/office/drawing/2010/main" val="0"/>
                                      </a:ext>
                                    </a:extLst>
                                  </a:blip>
                                  <a:srcRect/>
                                  <a:stretch>
                                    <a:fillRect/>
                                  </a:stretch>
                                </p:blipFill>
                                <p:spPr bwMode="auto">
                                  <a:xfrm>
                                    <a:off x="733" y="1302"/>
                                    <a:ext cx="229" cy="48"/>
                                  </a:xfrm>
                                  <a:prstGeom prst="rect">
                                    <a:avLst/>
                                  </a:prstGeom>
                                  <a:noFill/>
                                  <a:ln>
                                    <a:noFill/>
                                  </a:ln>
                                  <a:effectLst/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solidFill>
                                          <a:schemeClr val="accent1"/>
                                        </a:solidFill>
                                      </a14:hiddenFill>
                                    </a:ext>
                                    <a:ext uri="{91240B29-F687-4F45-9708-019B960494DF}">
                                      <a14:hiddenLine xmlns:a14="http://schemas.microsoft.com/office/drawing/2010/main" w="9525">
                                        <a:solidFill>
                                          <a:schemeClr val="tx1"/>
                                        </a:solidFill>
                                        <a:miter lim="800000"/>
                                        <a:headEnd/>
                                        <a:tailEnd/>
                                      </a14:hiddenLine>
                                    </a:ext>
                                    <a:ext uri="{AF507438-7753-43E0-B8FC-AC1667EBCBE1}">
                                      <a14:hiddenEffects xmlns:a14="http://schemas.microsoft.com/office/drawing/2010/main">
                                        <a:effectLst>
                                          <a:outerShdw dist="35921" dir="2700000" algn="ctr" rotWithShape="0">
                                            <a:schemeClr val="bg2"/>
                                          </a:outerShdw>
                                        </a:effectLst>
                                      </a14:hiddenEffects>
                                    </a:ext>
                                  </a:extLst>
                                </p:spPr>
                              </p:pic>
                            </p:oleObj>
                          </mc:Fallback>
                        </mc:AlternateContent>
                      </a:graphicData>
                    </a:graphic>
                  </p:graphicFrame>
                </p:grpSp>
                <p:graphicFrame>
                  <p:nvGraphicFramePr>
                    <p:cNvPr id="6196" name="Object 20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567" y="1418"/>
                    <a:ext cx="288" cy="198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6279" name="Flash 影片" r:id="rId16" imgW="545400" imgH="374760" progId="Flash.Movie">
                            <p:embed/>
                          </p:oleObj>
                        </mc:Choice>
                        <mc:Fallback>
                          <p:oleObj name="Flash 影片" r:id="rId16" imgW="545400" imgH="374760" progId="Flash.Movie">
                            <p:embed/>
                            <p:pic>
                              <p:nvPicPr>
                                <p:cNvPr id="0" name="Object 20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17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567" y="1418"/>
                                  <a:ext cx="288" cy="198"/>
                                </a:xfrm>
                                <a:prstGeom prst="rect">
                                  <a:avLst/>
                                </a:prstGeom>
                                <a:noFill/>
                                <a:ln>
                                  <a:noFill/>
                                </a:ln>
                                <a:effectLst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chemeClr val="accent1"/>
                                      </a:solidFill>
                                    </a14:hiddenFill>
                                  </a:ext>
                                  <a:ext uri="{91240B29-F687-4F45-9708-019B960494DF}">
                                    <a14:hiddenLine xmlns:a14="http://schemas.microsoft.com/office/drawing/2010/main" w="9525">
                                      <a:solidFill>
                                        <a:schemeClr val="tx1"/>
                                      </a:solidFill>
                                      <a:miter lim="800000"/>
                                      <a:headEnd/>
                                      <a:tailEnd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</p:grpSp>
              <p:sp>
                <p:nvSpPr>
                  <p:cNvPr id="6189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816" y="1584"/>
                    <a:ext cx="336" cy="672"/>
                  </a:xfrm>
                  <a:prstGeom prst="line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190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528" y="2160"/>
                    <a:ext cx="192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191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720" y="2256"/>
                    <a:ext cx="192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192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480" y="2256"/>
                    <a:ext cx="192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193" name="Oval 25"/>
                  <p:cNvSpPr>
                    <a:spLocks noChangeArrowheads="1"/>
                  </p:cNvSpPr>
                  <p:nvPr/>
                </p:nvSpPr>
                <p:spPr bwMode="auto">
                  <a:xfrm>
                    <a:off x="576" y="2256"/>
                    <a:ext cx="48" cy="48"/>
                  </a:xfrm>
                  <a:prstGeom prst="ellipse">
                    <a:avLst/>
                  </a:pr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 sz="1800"/>
                  </a:p>
                </p:txBody>
              </p:sp>
              <p:sp>
                <p:nvSpPr>
                  <p:cNvPr id="6194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480" y="2064"/>
                    <a:ext cx="192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6187" name="Line 27"/>
                <p:cNvSpPr>
                  <a:spLocks noChangeShapeType="1"/>
                </p:cNvSpPr>
                <p:nvPr/>
              </p:nvSpPr>
              <p:spPr bwMode="auto">
                <a:xfrm>
                  <a:off x="768" y="2160"/>
                  <a:ext cx="19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6173" name="Group 28"/>
              <p:cNvGrpSpPr>
                <a:grpSpLocks/>
              </p:cNvGrpSpPr>
              <p:nvPr/>
            </p:nvGrpSpPr>
            <p:grpSpPr bwMode="auto">
              <a:xfrm>
                <a:off x="672" y="2064"/>
                <a:ext cx="432" cy="288"/>
                <a:chOff x="0" y="2064"/>
                <a:chExt cx="432" cy="288"/>
              </a:xfrm>
            </p:grpSpPr>
            <p:grpSp>
              <p:nvGrpSpPr>
                <p:cNvPr id="6174" name="Group 29"/>
                <p:cNvGrpSpPr>
                  <a:grpSpLocks/>
                </p:cNvGrpSpPr>
                <p:nvPr/>
              </p:nvGrpSpPr>
              <p:grpSpPr bwMode="auto">
                <a:xfrm>
                  <a:off x="0" y="2112"/>
                  <a:ext cx="384" cy="240"/>
                  <a:chOff x="432" y="2112"/>
                  <a:chExt cx="384" cy="240"/>
                </a:xfrm>
              </p:grpSpPr>
              <p:sp>
                <p:nvSpPr>
                  <p:cNvPr id="6183" name="Oval 30"/>
                  <p:cNvSpPr>
                    <a:spLocks noChangeArrowheads="1"/>
                  </p:cNvSpPr>
                  <p:nvPr/>
                </p:nvSpPr>
                <p:spPr bwMode="auto">
                  <a:xfrm>
                    <a:off x="432" y="2304"/>
                    <a:ext cx="48" cy="48"/>
                  </a:xfrm>
                  <a:prstGeom prst="ellipse">
                    <a:avLst/>
                  </a:pr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 sz="1800"/>
                  </a:p>
                </p:txBody>
              </p:sp>
              <p:sp>
                <p:nvSpPr>
                  <p:cNvPr id="6184" name="Oval 31"/>
                  <p:cNvSpPr>
                    <a:spLocks noChangeArrowheads="1"/>
                  </p:cNvSpPr>
                  <p:nvPr/>
                </p:nvSpPr>
                <p:spPr bwMode="auto">
                  <a:xfrm>
                    <a:off x="576" y="2112"/>
                    <a:ext cx="48" cy="48"/>
                  </a:xfrm>
                  <a:prstGeom prst="ellipse">
                    <a:avLst/>
                  </a:pr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 sz="1800"/>
                  </a:p>
                </p:txBody>
              </p:sp>
              <p:sp>
                <p:nvSpPr>
                  <p:cNvPr id="6185" name="Oval 32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2256"/>
                    <a:ext cx="48" cy="48"/>
                  </a:xfrm>
                  <a:prstGeom prst="ellipse">
                    <a:avLst/>
                  </a:pr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 sz="1800"/>
                  </a:p>
                </p:txBody>
              </p:sp>
            </p:grpSp>
            <p:grpSp>
              <p:nvGrpSpPr>
                <p:cNvPr id="6175" name="Group 33"/>
                <p:cNvGrpSpPr>
                  <a:grpSpLocks/>
                </p:cNvGrpSpPr>
                <p:nvPr/>
              </p:nvGrpSpPr>
              <p:grpSpPr bwMode="auto">
                <a:xfrm>
                  <a:off x="48" y="2064"/>
                  <a:ext cx="384" cy="192"/>
                  <a:chOff x="576" y="2064"/>
                  <a:chExt cx="384" cy="192"/>
                </a:xfrm>
              </p:grpSpPr>
              <p:grpSp>
                <p:nvGrpSpPr>
                  <p:cNvPr id="6176" name="Group 34"/>
                  <p:cNvGrpSpPr>
                    <a:grpSpLocks/>
                  </p:cNvGrpSpPr>
                  <p:nvPr/>
                </p:nvGrpSpPr>
                <p:grpSpPr bwMode="auto">
                  <a:xfrm>
                    <a:off x="768" y="2160"/>
                    <a:ext cx="192" cy="96"/>
                    <a:chOff x="480" y="2256"/>
                    <a:chExt cx="192" cy="96"/>
                  </a:xfrm>
                </p:grpSpPr>
                <p:sp>
                  <p:nvSpPr>
                    <p:cNvPr id="6181" name="Oval 3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28" y="2304"/>
                      <a:ext cx="48" cy="48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 sz="1800"/>
                    </a:p>
                  </p:txBody>
                </p:sp>
                <p:sp>
                  <p:nvSpPr>
                    <p:cNvPr id="6182" name="Line 3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80" y="2256"/>
                      <a:ext cx="192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6177" name="Group 37"/>
                  <p:cNvGrpSpPr>
                    <a:grpSpLocks/>
                  </p:cNvGrpSpPr>
                  <p:nvPr/>
                </p:nvGrpSpPr>
                <p:grpSpPr bwMode="auto">
                  <a:xfrm>
                    <a:off x="576" y="2064"/>
                    <a:ext cx="288" cy="192"/>
                    <a:chOff x="624" y="2064"/>
                    <a:chExt cx="288" cy="192"/>
                  </a:xfrm>
                </p:grpSpPr>
                <p:sp>
                  <p:nvSpPr>
                    <p:cNvPr id="6178" name="Oval 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2208"/>
                      <a:ext cx="48" cy="48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 sz="1800"/>
                    </a:p>
                  </p:txBody>
                </p:sp>
                <p:sp>
                  <p:nvSpPr>
                    <p:cNvPr id="6179" name="Oval 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2208"/>
                      <a:ext cx="48" cy="48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 sz="1800"/>
                    </a:p>
                  </p:txBody>
                </p:sp>
                <p:sp>
                  <p:nvSpPr>
                    <p:cNvPr id="6180" name="Line 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20" y="2064"/>
                      <a:ext cx="192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6167" name="Freeform 41"/>
            <p:cNvSpPr>
              <a:spLocks/>
            </p:cNvSpPr>
            <p:nvPr/>
          </p:nvSpPr>
          <p:spPr bwMode="auto">
            <a:xfrm>
              <a:off x="912" y="2208"/>
              <a:ext cx="8" cy="144"/>
            </a:xfrm>
            <a:custGeom>
              <a:avLst/>
              <a:gdLst>
                <a:gd name="T0" fmla="*/ 0 w 8"/>
                <a:gd name="T1" fmla="*/ 144 h 144"/>
                <a:gd name="T2" fmla="*/ 0 w 8"/>
                <a:gd name="T3" fmla="*/ 0 h 144"/>
                <a:gd name="T4" fmla="*/ 0 60000 65536"/>
                <a:gd name="T5" fmla="*/ 0 60000 65536"/>
                <a:gd name="T6" fmla="*/ 0 w 8"/>
                <a:gd name="T7" fmla="*/ 0 h 144"/>
                <a:gd name="T8" fmla="*/ 8 w 8"/>
                <a:gd name="T9" fmla="*/ 144 h 14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8" h="144">
                  <a:moveTo>
                    <a:pt x="0" y="144"/>
                  </a:moveTo>
                  <a:cubicBezTo>
                    <a:pt x="4" y="88"/>
                    <a:pt x="8" y="32"/>
                    <a:pt x="0" y="0"/>
                  </a:cubicBez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6168" name="Group 42"/>
            <p:cNvGrpSpPr>
              <a:grpSpLocks/>
            </p:cNvGrpSpPr>
            <p:nvPr/>
          </p:nvGrpSpPr>
          <p:grpSpPr bwMode="auto">
            <a:xfrm>
              <a:off x="672" y="2208"/>
              <a:ext cx="384" cy="144"/>
              <a:chOff x="528" y="2208"/>
              <a:chExt cx="384" cy="144"/>
            </a:xfrm>
          </p:grpSpPr>
          <p:sp>
            <p:nvSpPr>
              <p:cNvPr id="6169" name="Oval 43"/>
              <p:cNvSpPr>
                <a:spLocks noChangeArrowheads="1"/>
              </p:cNvSpPr>
              <p:nvPr/>
            </p:nvSpPr>
            <p:spPr bwMode="auto">
              <a:xfrm>
                <a:off x="528" y="2304"/>
                <a:ext cx="48" cy="48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800"/>
              </a:p>
            </p:txBody>
          </p:sp>
          <p:sp>
            <p:nvSpPr>
              <p:cNvPr id="6170" name="Oval 44"/>
              <p:cNvSpPr>
                <a:spLocks noChangeArrowheads="1"/>
              </p:cNvSpPr>
              <p:nvPr/>
            </p:nvSpPr>
            <p:spPr bwMode="auto">
              <a:xfrm>
                <a:off x="672" y="2256"/>
                <a:ext cx="48" cy="48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800"/>
              </a:p>
            </p:txBody>
          </p:sp>
          <p:sp>
            <p:nvSpPr>
              <p:cNvPr id="6171" name="Oval 45"/>
              <p:cNvSpPr>
                <a:spLocks noChangeArrowheads="1"/>
              </p:cNvSpPr>
              <p:nvPr/>
            </p:nvSpPr>
            <p:spPr bwMode="auto">
              <a:xfrm>
                <a:off x="864" y="2208"/>
                <a:ext cx="48" cy="48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800"/>
              </a:p>
            </p:txBody>
          </p:sp>
        </p:grpSp>
      </p:grpSp>
      <p:sp>
        <p:nvSpPr>
          <p:cNvPr id="55342" name="Text Box 46"/>
          <p:cNvSpPr txBox="1">
            <a:spLocks noChangeArrowheads="1"/>
          </p:cNvSpPr>
          <p:nvPr/>
        </p:nvSpPr>
        <p:spPr bwMode="auto">
          <a:xfrm>
            <a:off x="47729" y="15381"/>
            <a:ext cx="7308850" cy="519112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ea typeface="隶书" panose="02010509060101010101" pitchFamily="49" charset="-122"/>
              </a:rPr>
              <a:t>下列那种装置可以用来做为乙炔的制取装置</a:t>
            </a:r>
            <a:r>
              <a:rPr lang="en-US" altLang="zh-CN" sz="2800" b="1">
                <a:solidFill>
                  <a:schemeClr val="bg1"/>
                </a:solidFill>
                <a:ea typeface="隶书" panose="02010509060101010101" pitchFamily="49" charset="-122"/>
              </a:rPr>
              <a:t>?</a:t>
            </a:r>
          </a:p>
        </p:txBody>
      </p:sp>
      <p:sp>
        <p:nvSpPr>
          <p:cNvPr id="6157" name="Text Box 47"/>
          <p:cNvSpPr txBox="1">
            <a:spLocks noChangeArrowheads="1"/>
          </p:cNvSpPr>
          <p:nvPr/>
        </p:nvSpPr>
        <p:spPr bwMode="auto">
          <a:xfrm>
            <a:off x="1480697" y="582643"/>
            <a:ext cx="5032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latin typeface="Batang" panose="02030600000101010101" pitchFamily="18" charset="-127"/>
                <a:ea typeface="Batang" panose="02030600000101010101" pitchFamily="18" charset="-127"/>
              </a:rPr>
              <a:t>A</a:t>
            </a:r>
          </a:p>
        </p:txBody>
      </p:sp>
      <p:sp>
        <p:nvSpPr>
          <p:cNvPr id="6158" name="Text Box 48"/>
          <p:cNvSpPr txBox="1">
            <a:spLocks noChangeArrowheads="1"/>
          </p:cNvSpPr>
          <p:nvPr/>
        </p:nvSpPr>
        <p:spPr bwMode="auto">
          <a:xfrm>
            <a:off x="2447932" y="579017"/>
            <a:ext cx="5032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latin typeface="Batang" panose="02030600000101010101" pitchFamily="18" charset="-127"/>
                <a:ea typeface="Batang" panose="02030600000101010101" pitchFamily="18" charset="-127"/>
              </a:rPr>
              <a:t>B</a:t>
            </a:r>
          </a:p>
        </p:txBody>
      </p:sp>
      <p:sp>
        <p:nvSpPr>
          <p:cNvPr id="6159" name="Text Box 49"/>
          <p:cNvSpPr txBox="1">
            <a:spLocks noChangeArrowheads="1"/>
          </p:cNvSpPr>
          <p:nvPr/>
        </p:nvSpPr>
        <p:spPr bwMode="auto">
          <a:xfrm>
            <a:off x="4368606" y="579017"/>
            <a:ext cx="503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latin typeface="Batang" panose="02030600000101010101" pitchFamily="18" charset="-127"/>
                <a:ea typeface="Batang" panose="02030600000101010101" pitchFamily="18" charset="-127"/>
              </a:rPr>
              <a:t>C</a:t>
            </a:r>
          </a:p>
        </p:txBody>
      </p:sp>
      <p:sp>
        <p:nvSpPr>
          <p:cNvPr id="6162" name="Text Box 52"/>
          <p:cNvSpPr txBox="1">
            <a:spLocks noChangeArrowheads="1"/>
          </p:cNvSpPr>
          <p:nvPr/>
        </p:nvSpPr>
        <p:spPr bwMode="auto">
          <a:xfrm>
            <a:off x="5530256" y="588968"/>
            <a:ext cx="503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 smtClean="0">
                <a:latin typeface="Batang" panose="02030600000101010101" pitchFamily="18" charset="-127"/>
                <a:ea typeface="Batang" panose="02030600000101010101" pitchFamily="18" charset="-127"/>
              </a:rPr>
              <a:t>D</a:t>
            </a:r>
            <a:endParaRPr lang="en-US" altLang="zh-CN" sz="2400" b="1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55349" name="Text Box 53"/>
          <p:cNvSpPr txBox="1">
            <a:spLocks noChangeArrowheads="1"/>
          </p:cNvSpPr>
          <p:nvPr/>
        </p:nvSpPr>
        <p:spPr bwMode="auto">
          <a:xfrm>
            <a:off x="7823941" y="42478"/>
            <a:ext cx="118494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 smtClean="0">
                <a:solidFill>
                  <a:srgbClr val="FF0066"/>
                </a:solidFill>
              </a:rPr>
              <a:t>BC</a:t>
            </a:r>
            <a:endParaRPr lang="en-US" altLang="zh-CN" sz="5400" b="1">
              <a:solidFill>
                <a:srgbClr val="FF0066"/>
              </a:solidFill>
            </a:endParaRPr>
          </a:p>
        </p:txBody>
      </p:sp>
      <p:sp>
        <p:nvSpPr>
          <p:cNvPr id="6164" name="Text Box 7"/>
          <p:cNvSpPr txBox="1">
            <a:spLocks noChangeArrowheads="1"/>
          </p:cNvSpPr>
          <p:nvPr/>
        </p:nvSpPr>
        <p:spPr bwMode="auto">
          <a:xfrm>
            <a:off x="3276600" y="4508500"/>
            <a:ext cx="395288" cy="3667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1800"/>
          </a:p>
        </p:txBody>
      </p:sp>
      <p:sp>
        <p:nvSpPr>
          <p:cNvPr id="58" name="Text Box 5"/>
          <p:cNvSpPr txBox="1">
            <a:spLocks noChangeArrowheads="1"/>
          </p:cNvSpPr>
          <p:nvPr/>
        </p:nvSpPr>
        <p:spPr bwMode="auto">
          <a:xfrm>
            <a:off x="89108" y="3545025"/>
            <a:ext cx="8229600" cy="633413"/>
          </a:xfrm>
          <a:prstGeom prst="rect">
            <a:avLst/>
          </a:prstGeom>
          <a:solidFill>
            <a:srgbClr val="0000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846138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846138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algn="l" defTabSz="846138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algn="l" defTabSz="846138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algn="l" defTabSz="846138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algn="l" defTabSz="846138" rtl="0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algn="l" defTabSz="846138" rtl="0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algn="l" defTabSz="846138" rtl="0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algn="l" defTabSz="846138" rtl="0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smtClean="0">
                <a:solidFill>
                  <a:schemeClr val="bg1"/>
                </a:solidFill>
                <a:ea typeface="宋体" panose="02010600030101010101" pitchFamily="2" charset="-122"/>
              </a:rPr>
              <a:t>下列那种装置可以用来做为乙炔的收集装置</a:t>
            </a:r>
            <a:r>
              <a:rPr lang="en-US" altLang="zh-CN" sz="2800" b="1" smtClean="0">
                <a:solidFill>
                  <a:schemeClr val="bg1"/>
                </a:solidFill>
                <a:ea typeface="宋体" panose="02010600030101010101" pitchFamily="2" charset="-122"/>
              </a:rPr>
              <a:t>?</a:t>
            </a:r>
          </a:p>
        </p:txBody>
      </p:sp>
      <p:pic>
        <p:nvPicPr>
          <p:cNvPr id="59" name="Picture 2" descr="排水集气法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2"/>
          <a:stretch>
            <a:fillRect/>
          </a:stretch>
        </p:blipFill>
        <p:spPr bwMode="auto">
          <a:xfrm>
            <a:off x="407883" y="4354513"/>
            <a:ext cx="2808287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3" descr="排空气集气法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9" b="4733"/>
          <a:stretch>
            <a:fillRect/>
          </a:stretch>
        </p:blipFill>
        <p:spPr bwMode="auto">
          <a:xfrm>
            <a:off x="4134023" y="4331116"/>
            <a:ext cx="1229830" cy="214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" descr="向下排空气集气法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7" b="7692"/>
          <a:stretch>
            <a:fillRect/>
          </a:stretch>
        </p:blipFill>
        <p:spPr bwMode="auto">
          <a:xfrm>
            <a:off x="5799929" y="4291145"/>
            <a:ext cx="1321948" cy="199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645096" y="4214183"/>
            <a:ext cx="6794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 smtClean="0"/>
              <a:t>D</a:t>
            </a:r>
            <a:endParaRPr lang="en-US" altLang="zh-CN" sz="5400" b="1"/>
          </a:p>
        </p:txBody>
      </p:sp>
      <p:sp>
        <p:nvSpPr>
          <p:cNvPr id="63" name="Text Box 6"/>
          <p:cNvSpPr txBox="1">
            <a:spLocks noChangeArrowheads="1"/>
          </p:cNvSpPr>
          <p:nvPr/>
        </p:nvSpPr>
        <p:spPr bwMode="auto">
          <a:xfrm>
            <a:off x="3572156" y="4205253"/>
            <a:ext cx="64633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 smtClean="0"/>
              <a:t>E</a:t>
            </a:r>
            <a:endParaRPr lang="en-US" altLang="zh-CN" sz="5400" b="1"/>
          </a:p>
        </p:txBody>
      </p:sp>
      <p:sp>
        <p:nvSpPr>
          <p:cNvPr id="64" name="Text Box 6"/>
          <p:cNvSpPr txBox="1">
            <a:spLocks noChangeArrowheads="1"/>
          </p:cNvSpPr>
          <p:nvPr/>
        </p:nvSpPr>
        <p:spPr bwMode="auto">
          <a:xfrm>
            <a:off x="7025421" y="4165387"/>
            <a:ext cx="60785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/>
              <a:t>F</a:t>
            </a:r>
          </a:p>
        </p:txBody>
      </p:sp>
      <p:sp>
        <p:nvSpPr>
          <p:cNvPr id="65" name="Text Box 6"/>
          <p:cNvSpPr txBox="1">
            <a:spLocks noChangeArrowheads="1"/>
          </p:cNvSpPr>
          <p:nvPr/>
        </p:nvSpPr>
        <p:spPr bwMode="auto">
          <a:xfrm>
            <a:off x="8551496" y="3376745"/>
            <a:ext cx="6794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 smtClean="0"/>
              <a:t>D</a:t>
            </a:r>
            <a:endParaRPr lang="en-US" altLang="zh-CN" sz="5400" b="1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9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9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9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5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42" grpId="0" animBg="1"/>
      <p:bldP spid="55349" grpId="0"/>
      <p:bldP spid="58" grpId="0" autoUpdateAnimBg="0"/>
      <p:bldP spid="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1744DF8-6193-4D41-AE67-456E1B699D78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8195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A09781D6-FE98-4CE5-BAA0-66AA8BB87E51}" type="slidenum">
              <a:rPr lang="zh-CN" altLang="en-US" sz="1300">
                <a:solidFill>
                  <a:schemeClr val="tx2"/>
                </a:solidFill>
              </a:rPr>
              <a:pPr/>
              <a:t>5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pic>
        <p:nvPicPr>
          <p:cNvPr id="57346" name="Picture 2" descr="55实验室制备乙快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6" r="7651" b="9842"/>
          <a:stretch>
            <a:fillRect/>
          </a:stretch>
        </p:blipFill>
        <p:spPr bwMode="auto">
          <a:xfrm>
            <a:off x="900113" y="549275"/>
            <a:ext cx="6048375" cy="5580063"/>
          </a:xfrm>
          <a:prstGeom prst="rect">
            <a:avLst/>
          </a:prstGeom>
          <a:solidFill>
            <a:schemeClr val="tx1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AutoShape 3"/>
          <p:cNvSpPr>
            <a:spLocks noChangeArrowheads="1"/>
          </p:cNvSpPr>
          <p:nvPr/>
        </p:nvSpPr>
        <p:spPr bwMode="auto">
          <a:xfrm>
            <a:off x="1943100" y="549275"/>
            <a:ext cx="4787900" cy="2592388"/>
          </a:xfrm>
          <a:prstGeom prst="irregularSeal2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0" tIns="216000" rIns="0" bIns="0" anchor="ctr"/>
          <a:lstStyle/>
          <a:p>
            <a:pPr algn="ctr" eaLnBrk="1" hangingPunct="1">
              <a:defRPr/>
            </a:pPr>
            <a:r>
              <a:rPr lang="en-US" altLang="zh-CN" sz="2400">
                <a:solidFill>
                  <a:srgbClr val="3333FF"/>
                </a:solidFill>
              </a:rPr>
              <a:t>  </a:t>
            </a:r>
            <a:r>
              <a:rPr lang="zh-CN" altLang="en-US" sz="2400" b="1">
                <a:solidFill>
                  <a:srgbClr val="3333FF"/>
                </a:solidFill>
              </a:rPr>
              <a:t>实验中采用块状</a:t>
            </a:r>
          </a:p>
          <a:p>
            <a:pPr algn="ctr" eaLnBrk="1" hangingPunct="1">
              <a:defRPr/>
            </a:pPr>
            <a:r>
              <a:rPr lang="en-US" altLang="zh-CN" sz="2400" b="1">
                <a:solidFill>
                  <a:srgbClr val="3333FF"/>
                </a:solidFill>
              </a:rPr>
              <a:t>CaC</a:t>
            </a:r>
            <a:r>
              <a:rPr lang="en-US" altLang="zh-CN" sz="2400" b="1" baseline="-25000">
                <a:solidFill>
                  <a:srgbClr val="3333FF"/>
                </a:solidFill>
              </a:rPr>
              <a:t>2</a:t>
            </a:r>
            <a:r>
              <a:rPr lang="zh-CN" altLang="en-US" sz="2400" b="1">
                <a:solidFill>
                  <a:srgbClr val="3333FF"/>
                </a:solidFill>
              </a:rPr>
              <a:t>和饱和食盐水，</a:t>
            </a:r>
          </a:p>
          <a:p>
            <a:pPr algn="ctr" eaLnBrk="1" hangingPunct="1">
              <a:defRPr/>
            </a:pPr>
            <a:r>
              <a:rPr lang="zh-CN" altLang="en-US" sz="2400" b="1">
                <a:solidFill>
                  <a:srgbClr val="3333FF"/>
                </a:solidFill>
              </a:rPr>
              <a:t>为什么</a:t>
            </a:r>
            <a:r>
              <a:rPr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？</a:t>
            </a:r>
          </a:p>
          <a:p>
            <a:pPr algn="ctr" eaLnBrk="1" hangingPunct="1">
              <a:defRPr/>
            </a:pPr>
            <a:endParaRPr lang="en-US" altLang="zh-CN" sz="1800" b="1">
              <a:solidFill>
                <a:srgbClr val="3333FF"/>
              </a:solidFill>
            </a:endParaRPr>
          </a:p>
        </p:txBody>
      </p:sp>
      <p:sp>
        <p:nvSpPr>
          <p:cNvPr id="57348" name="AutoShape 4"/>
          <p:cNvSpPr>
            <a:spLocks noChangeArrowheads="1"/>
          </p:cNvSpPr>
          <p:nvPr/>
        </p:nvSpPr>
        <p:spPr bwMode="auto">
          <a:xfrm>
            <a:off x="431800" y="3644900"/>
            <a:ext cx="4787900" cy="2592388"/>
          </a:xfrm>
          <a:prstGeom prst="irregularSeal2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0" tIns="216000" rIns="0" bIns="0" anchor="ctr"/>
          <a:lstStyle/>
          <a:p>
            <a:pPr algn="ctr" eaLnBrk="1" hangingPunct="1">
              <a:defRPr/>
            </a:pPr>
            <a:r>
              <a:rPr lang="zh-CN" altLang="en-US" sz="2400" b="1">
                <a:solidFill>
                  <a:srgbClr val="3333FF"/>
                </a:solidFill>
              </a:rPr>
              <a:t>实验中为什么要</a:t>
            </a:r>
          </a:p>
          <a:p>
            <a:pPr algn="ctr" eaLnBrk="1" hangingPunct="1">
              <a:defRPr/>
            </a:pPr>
            <a:r>
              <a:rPr lang="zh-CN" altLang="en-US" sz="2400" b="1">
                <a:solidFill>
                  <a:srgbClr val="3333FF"/>
                </a:solidFill>
              </a:rPr>
              <a:t>采用分液漏斗</a:t>
            </a:r>
            <a:r>
              <a:rPr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？</a:t>
            </a:r>
          </a:p>
          <a:p>
            <a:pPr algn="ctr" eaLnBrk="1" hangingPunct="1">
              <a:defRPr/>
            </a:pPr>
            <a:endParaRPr lang="en-US" altLang="zh-CN" sz="1800" b="1">
              <a:solidFill>
                <a:srgbClr val="3333FF"/>
              </a:solidFill>
            </a:endParaRPr>
          </a:p>
        </p:txBody>
      </p:sp>
      <p:sp>
        <p:nvSpPr>
          <p:cNvPr id="57349" name="AutoShape 5"/>
          <p:cNvSpPr>
            <a:spLocks noChangeArrowheads="1"/>
          </p:cNvSpPr>
          <p:nvPr/>
        </p:nvSpPr>
        <p:spPr bwMode="auto">
          <a:xfrm>
            <a:off x="4392613" y="2708275"/>
            <a:ext cx="4572000" cy="2592388"/>
          </a:xfrm>
          <a:prstGeom prst="irregularSeal2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0" tIns="216000" rIns="0" bIns="0" anchor="ctr"/>
          <a:lstStyle/>
          <a:p>
            <a:pPr algn="ctr" eaLnBrk="1" hangingPunct="1">
              <a:defRPr/>
            </a:pPr>
            <a:r>
              <a:rPr lang="zh-CN" altLang="en-US" sz="2400" b="1">
                <a:solidFill>
                  <a:srgbClr val="3333FF"/>
                </a:solidFill>
              </a:rPr>
              <a:t>制出的乙炔气体</a:t>
            </a:r>
          </a:p>
          <a:p>
            <a:pPr algn="ctr" eaLnBrk="1" hangingPunct="1">
              <a:defRPr/>
            </a:pPr>
            <a:r>
              <a:rPr lang="zh-CN" altLang="en-US" sz="2400" b="1">
                <a:solidFill>
                  <a:srgbClr val="3333FF"/>
                </a:solidFill>
              </a:rPr>
              <a:t>为什么先通入</a:t>
            </a:r>
          </a:p>
          <a:p>
            <a:pPr algn="ctr" eaLnBrk="1" hangingPunct="1">
              <a:defRPr/>
            </a:pPr>
            <a:r>
              <a:rPr lang="zh-CN" altLang="en-US" sz="2400" b="1">
                <a:solidFill>
                  <a:srgbClr val="3333FF"/>
                </a:solidFill>
              </a:rPr>
              <a:t>硫酸铜溶液</a:t>
            </a:r>
            <a:r>
              <a:rPr lang="zh-CN" altLang="en-US" sz="2400" b="1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？</a:t>
            </a:r>
          </a:p>
          <a:p>
            <a:pPr algn="ctr" eaLnBrk="1" hangingPunct="1">
              <a:defRPr/>
            </a:pPr>
            <a:endParaRPr lang="en-US" altLang="zh-CN" sz="1800" b="1">
              <a:solidFill>
                <a:srgbClr val="3333FF"/>
              </a:solidFill>
            </a:endParaRPr>
          </a:p>
        </p:txBody>
      </p:sp>
      <p:sp>
        <p:nvSpPr>
          <p:cNvPr id="8200" name="Rectangle 6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animBg="1"/>
      <p:bldP spid="57348" grpId="0" animBg="1"/>
      <p:bldP spid="5734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95682C7A-0A36-42F6-B3F4-96A9CC86C132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9219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2C0DB94C-B8FD-4523-A091-885ED317595D}" type="slidenum">
              <a:rPr lang="zh-CN" altLang="en-US" sz="1300">
                <a:solidFill>
                  <a:schemeClr val="tx2"/>
                </a:solidFill>
              </a:rPr>
              <a:pPr/>
              <a:t>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457200" y="509588"/>
            <a:ext cx="43307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装置：</a:t>
            </a:r>
            <a:r>
              <a:rPr kumimoji="1" lang="zh-CN" altLang="en-US" sz="3200" b="1">
                <a:solidFill>
                  <a:srgbClr val="990033"/>
                </a:solidFill>
                <a:latin typeface="Times New Roman" panose="02020603050405020304" pitchFamily="18" charset="0"/>
              </a:rPr>
              <a:t>固液发生装置</a:t>
            </a:r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152400" y="1108075"/>
            <a:ext cx="5257800" cy="282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>
                <a:latin typeface="Times New Roman" panose="02020603050405020304" pitchFamily="18" charset="0"/>
              </a:rPr>
              <a:t>1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）反应装置不能用</a:t>
            </a:r>
            <a:r>
              <a:rPr kumimoji="1"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启普发生器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，改用广口瓶和长颈漏斗</a:t>
            </a:r>
          </a:p>
          <a:p>
            <a:pPr algn="just" eaLnBrk="1" hangingPunct="1">
              <a:lnSpc>
                <a:spcPct val="90000"/>
              </a:lnSpc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</a:rPr>
              <a:t>因为：</a:t>
            </a:r>
            <a:r>
              <a:rPr kumimoji="1"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a  </a:t>
            </a:r>
            <a:r>
              <a:rPr kumimoji="1"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碳化钙与水反应较剧烈，难以控反制应速率；</a:t>
            </a:r>
          </a:p>
          <a:p>
            <a:pPr algn="just" eaLnBrk="1" hangingPunct="1">
              <a:lnSpc>
                <a:spcPct val="90000"/>
              </a:lnSpc>
              <a:spcBef>
                <a:spcPct val="50000"/>
              </a:spcBef>
            </a:pPr>
            <a:r>
              <a:rPr kumimoji="1"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         </a:t>
            </a:r>
            <a:r>
              <a:rPr kumimoji="1"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b </a:t>
            </a:r>
            <a:r>
              <a:rPr kumimoji="1"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反应会放出大量热量，如操作不当，会使启普发生器炸裂。</a:t>
            </a:r>
          </a:p>
        </p:txBody>
      </p:sp>
      <p:pic>
        <p:nvPicPr>
          <p:cNvPr id="58372" name="Picture 4" descr="启普发生器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584200"/>
            <a:ext cx="3532188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3933825"/>
            <a:ext cx="550862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）实验中常用饱和食盐水代替水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66"/>
                </a:solidFill>
                <a:latin typeface="Times New Roman" panose="02020603050405020304" pitchFamily="18" charset="0"/>
              </a:rPr>
              <a:t>目的：降低水的含量，减缓电石与水的反应速率，得到平稳的乙炔气流。</a:t>
            </a:r>
          </a:p>
        </p:txBody>
      </p:sp>
      <p:sp>
        <p:nvSpPr>
          <p:cNvPr id="9224" name="Rectangle 6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 build="p" autoUpdateAnimBg="0"/>
      <p:bldP spid="58371" grpId="0" build="p" autoUpdateAnimBg="0"/>
      <p:bldP spid="583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1314F604-73EF-4BE5-B2F6-6E07A741E692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11267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963A9E07-67F1-45B7-A448-9D31BB1C7FA6}" type="slidenum">
              <a:rPr lang="zh-CN" altLang="en-US" sz="1300">
                <a:solidFill>
                  <a:schemeClr val="tx2"/>
                </a:solidFill>
              </a:rPr>
              <a:pPr/>
              <a:t>7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250825" y="654050"/>
            <a:ext cx="8588375" cy="25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）制取时在导气管口附近塞入少量棉花</a:t>
            </a:r>
          </a:p>
          <a:p>
            <a:pPr algn="just" eaLnBrk="1" hangingPunct="1">
              <a:lnSpc>
                <a:spcPct val="80000"/>
              </a:lnSpc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</a:rPr>
              <a:t>    </a:t>
            </a:r>
            <a:r>
              <a:rPr kumimoji="1"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目的：为防止产生的泡沫涌入导管。</a:t>
            </a:r>
          </a:p>
          <a:p>
            <a:pPr algn="just" eaLnBrk="1" hangingPunct="1">
              <a:lnSpc>
                <a:spcPct val="80000"/>
              </a:lnSpc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）纯净的乙炔气体是无色无味的气体。用电石和水反应制取的乙炔，常闻到有恶臭气味，是</a:t>
            </a:r>
            <a:r>
              <a:rPr kumimoji="1"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因为</a:t>
            </a:r>
            <a:r>
              <a:rPr kumimoji="1" lang="zh-CN" altLang="en-US" sz="2800" b="1">
                <a:latin typeface="Times New Roman" panose="02020603050405020304" pitchFamily="18" charset="0"/>
              </a:rPr>
              <a:t>在电石中含有少量硫化钙、砷化钙、磷化钙等杂质，跟水作用时生成</a:t>
            </a:r>
            <a:r>
              <a:rPr kumimoji="1" lang="en-US" altLang="zh-CN" sz="2800" b="1"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>
                <a:latin typeface="Times New Roman" panose="02020603050405020304" pitchFamily="18" charset="0"/>
              </a:rPr>
              <a:t>S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>
                <a:latin typeface="Times New Roman" panose="02020603050405020304" pitchFamily="18" charset="0"/>
              </a:rPr>
              <a:t>A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S</a:t>
            </a:r>
            <a:r>
              <a:rPr kumimoji="1" lang="en-US" altLang="zh-CN" sz="2800" b="1"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>
                <a:latin typeface="Times New Roman" panose="02020603050405020304" pitchFamily="18" charset="0"/>
              </a:rPr>
              <a:t>PH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等气体有特殊的气味所致。</a:t>
            </a:r>
          </a:p>
        </p:txBody>
      </p:sp>
      <p:sp>
        <p:nvSpPr>
          <p:cNvPr id="164867" name="Text Box 3"/>
          <p:cNvSpPr txBox="1">
            <a:spLocks noChangeArrowheads="1"/>
          </p:cNvSpPr>
          <p:nvPr/>
        </p:nvSpPr>
        <p:spPr bwMode="auto">
          <a:xfrm>
            <a:off x="287338" y="3429000"/>
            <a:ext cx="79914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en-US" sz="2800" b="1">
                <a:solidFill>
                  <a:srgbClr val="3333FF"/>
                </a:solidFill>
              </a:rPr>
              <a:t>（</a:t>
            </a:r>
            <a:r>
              <a:rPr lang="en-US" altLang="zh-CN" sz="2800" b="1">
                <a:solidFill>
                  <a:srgbClr val="3333FF"/>
                </a:solidFill>
              </a:rPr>
              <a:t>5</a:t>
            </a:r>
            <a:r>
              <a:rPr lang="zh-CN" altLang="en-US" sz="2800" b="1">
                <a:solidFill>
                  <a:srgbClr val="3333FF"/>
                </a:solidFill>
              </a:rPr>
              <a:t>）制出的乙炔气体为什么先通入硫酸铜溶液</a:t>
            </a:r>
            <a:r>
              <a:rPr lang="zh-CN" altLang="en-US" sz="28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？</a:t>
            </a:r>
          </a:p>
        </p:txBody>
      </p:sp>
      <p:sp>
        <p:nvSpPr>
          <p:cNvPr id="164868" name="Text Box 4"/>
          <p:cNvSpPr txBox="1">
            <a:spLocks noChangeArrowheads="1"/>
          </p:cNvSpPr>
          <p:nvPr/>
        </p:nvSpPr>
        <p:spPr bwMode="auto">
          <a:xfrm>
            <a:off x="287338" y="4113213"/>
            <a:ext cx="8856662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>
                <a:latin typeface="宋体" panose="02010600030101010101" pitchFamily="2" charset="-122"/>
              </a:rPr>
              <a:t>因电石中含有 </a:t>
            </a:r>
            <a:r>
              <a:rPr lang="en-US" altLang="zh-CN" sz="2800" b="1">
                <a:latin typeface="宋体" panose="02010600030101010101" pitchFamily="2" charset="-122"/>
              </a:rPr>
              <a:t>CaS</a:t>
            </a:r>
            <a:r>
              <a:rPr lang="zh-CN" altLang="en-US" sz="2800" b="1">
                <a:latin typeface="宋体" panose="02010600030101010101" pitchFamily="2" charset="-122"/>
              </a:rPr>
              <a:t>、</a:t>
            </a:r>
            <a:r>
              <a:rPr lang="en-US" altLang="zh-CN" sz="2800" b="1">
                <a:latin typeface="宋体" panose="02010600030101010101" pitchFamily="2" charset="-122"/>
              </a:rPr>
              <a:t>Ca</a:t>
            </a:r>
            <a:r>
              <a:rPr lang="en-US" altLang="zh-CN" sz="2800" b="1" baseline="-30000">
                <a:latin typeface="宋体" panose="02010600030101010101" pitchFamily="2" charset="-122"/>
              </a:rPr>
              <a:t>3</a:t>
            </a:r>
            <a:r>
              <a:rPr lang="en-US" altLang="zh-CN" sz="2800" b="1">
                <a:latin typeface="宋体" panose="02010600030101010101" pitchFamily="2" charset="-122"/>
              </a:rPr>
              <a:t>P</a:t>
            </a:r>
            <a:r>
              <a:rPr lang="en-US" altLang="zh-CN" sz="2800" b="1" baseline="-30000">
                <a:latin typeface="宋体" panose="02010600030101010101" pitchFamily="2" charset="-122"/>
              </a:rPr>
              <a:t>2</a:t>
            </a:r>
            <a:r>
              <a:rPr lang="zh-CN" altLang="en-US" sz="2800" b="1">
                <a:latin typeface="宋体" panose="02010600030101010101" pitchFamily="2" charset="-122"/>
              </a:rPr>
              <a:t>等，也会与水反应，产生</a:t>
            </a:r>
            <a:r>
              <a:rPr lang="en-US" altLang="zh-CN" sz="2800" b="1">
                <a:solidFill>
                  <a:srgbClr val="FF0066"/>
                </a:solidFill>
                <a:latin typeface="宋体" panose="02010600030101010101" pitchFamily="2" charset="-122"/>
              </a:rPr>
              <a:t>H</a:t>
            </a:r>
            <a:r>
              <a:rPr lang="en-US" altLang="zh-CN" sz="2800" b="1" baseline="-30000">
                <a:solidFill>
                  <a:srgbClr val="FF0066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66"/>
                </a:solidFill>
                <a:latin typeface="宋体" panose="02010600030101010101" pitchFamily="2" charset="-122"/>
              </a:rPr>
              <a:t>S</a:t>
            </a:r>
            <a:r>
              <a:rPr lang="zh-CN" altLang="en-US" sz="2800" b="1">
                <a:solidFill>
                  <a:srgbClr val="FF0066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FF0066"/>
                </a:solidFill>
                <a:latin typeface="宋体" panose="02010600030101010101" pitchFamily="2" charset="-122"/>
              </a:rPr>
              <a:t>PH</a:t>
            </a:r>
            <a:r>
              <a:rPr lang="en-US" altLang="zh-CN" sz="2800" b="1" baseline="-30000">
                <a:solidFill>
                  <a:srgbClr val="FF0066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b="1">
                <a:latin typeface="宋体" panose="02010600030101010101" pitchFamily="2" charset="-122"/>
              </a:rPr>
              <a:t>等气体，所以所制乙炔气体会有难闻的臭味。</a:t>
            </a:r>
          </a:p>
        </p:txBody>
      </p:sp>
      <p:sp>
        <p:nvSpPr>
          <p:cNvPr id="164869" name="Text Box 5"/>
          <p:cNvSpPr txBox="1">
            <a:spLocks noChangeArrowheads="1"/>
          </p:cNvSpPr>
          <p:nvPr/>
        </p:nvSpPr>
        <p:spPr bwMode="auto">
          <a:xfrm>
            <a:off x="1800225" y="5121275"/>
            <a:ext cx="5976938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5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硫酸铜溶液吸收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en-US" altLang="zh-CN" sz="2800" b="1" baseline="-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S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，溶解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PH</a:t>
            </a:r>
            <a:r>
              <a:rPr lang="en-US" altLang="zh-CN" sz="2800" b="1" baseline="-3000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1272" name="Rectangle 6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16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2000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 build="p" autoUpdateAnimBg="0"/>
      <p:bldP spid="164867" grpId="0"/>
      <p:bldP spid="164868" grpId="0" autoUpdateAnimBg="0"/>
      <p:bldP spid="16486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AB7F7E8A-F82E-45B8-8680-6B842FE18597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13315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FC7B0519-BB6B-4BB5-8AA1-82095CD4EB03}" type="slidenum">
              <a:rPr lang="zh-CN" altLang="en-US" sz="1300">
                <a:solidFill>
                  <a:schemeClr val="tx2"/>
                </a:solidFill>
              </a:rPr>
              <a:pPr/>
              <a:t>8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166915" name="Text Box 3"/>
          <p:cNvSpPr txBox="1">
            <a:spLocks noChangeArrowheads="1"/>
          </p:cNvSpPr>
          <p:nvPr/>
        </p:nvSpPr>
        <p:spPr bwMode="auto">
          <a:xfrm>
            <a:off x="792163" y="731838"/>
            <a:ext cx="6985000" cy="176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70000"/>
              </a:lnSpc>
              <a:buFontTx/>
              <a:buChar char="•"/>
            </a:pPr>
            <a:r>
              <a:rPr kumimoji="1" lang="zh-CN" altLang="en-US" sz="3200" b="1">
                <a:solidFill>
                  <a:srgbClr val="660066"/>
                </a:solidFill>
                <a:latin typeface="Times New Roman" panose="02020603050405020304" pitchFamily="18" charset="0"/>
              </a:rPr>
              <a:t>   纯净时为无色、无味的气体，比空气稍轻，微溶于水</a:t>
            </a:r>
            <a:r>
              <a:rPr kumimoji="1" lang="en-US" altLang="zh-CN" sz="3200" b="1">
                <a:solidFill>
                  <a:srgbClr val="660066"/>
                </a:solidFill>
                <a:latin typeface="Times New Roman" panose="02020603050405020304" pitchFamily="18" charset="0"/>
              </a:rPr>
              <a:t>, </a:t>
            </a:r>
            <a:r>
              <a:rPr kumimoji="1" lang="zh-CN" altLang="en-US" sz="3200" b="1">
                <a:solidFill>
                  <a:srgbClr val="660066"/>
                </a:solidFill>
                <a:latin typeface="Times New Roman" panose="02020603050405020304" pitchFamily="18" charset="0"/>
              </a:rPr>
              <a:t>易溶于有机溶剂。 </a:t>
            </a:r>
          </a:p>
        </p:txBody>
      </p:sp>
      <p:sp>
        <p:nvSpPr>
          <p:cNvPr id="13317" name="Text Box 4"/>
          <p:cNvSpPr txBox="1">
            <a:spLocks noChangeArrowheads="1"/>
          </p:cNvSpPr>
          <p:nvPr/>
        </p:nvSpPr>
        <p:spPr bwMode="auto">
          <a:xfrm>
            <a:off x="-31750" y="152400"/>
            <a:ext cx="6985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b="1">
                <a:latin typeface="Times New Roman" panose="02020603050405020304" pitchFamily="18" charset="0"/>
              </a:rPr>
              <a:t>2</a:t>
            </a:r>
            <a:r>
              <a:rPr kumimoji="1" lang="zh-CN" altLang="en-US" sz="3600" b="1">
                <a:latin typeface="Times New Roman" panose="02020603050405020304" pitchFamily="18" charset="0"/>
              </a:rPr>
              <a:t>乙炔（电石气）的物理性质</a:t>
            </a:r>
          </a:p>
        </p:txBody>
      </p:sp>
      <p:pic>
        <p:nvPicPr>
          <p:cNvPr id="13318" name="Picture 2" descr="思考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75" y="2906713"/>
            <a:ext cx="1744663" cy="128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9" name="Text Box 3"/>
          <p:cNvSpPr txBox="1">
            <a:spLocks noChangeArrowheads="1"/>
          </p:cNvSpPr>
          <p:nvPr/>
        </p:nvSpPr>
        <p:spPr bwMode="auto">
          <a:xfrm>
            <a:off x="34925" y="2906713"/>
            <a:ext cx="13668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/>
              <a:t>思考</a:t>
            </a:r>
          </a:p>
        </p:txBody>
      </p:sp>
      <p:sp>
        <p:nvSpPr>
          <p:cNvPr id="13320" name="Text Box 4"/>
          <p:cNvSpPr txBox="1">
            <a:spLocks noChangeArrowheads="1"/>
          </p:cNvSpPr>
          <p:nvPr/>
        </p:nvSpPr>
        <p:spPr bwMode="auto">
          <a:xfrm>
            <a:off x="142875" y="3814763"/>
            <a:ext cx="7921625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800" b="1"/>
              <a:t>     </a:t>
            </a:r>
            <a:r>
              <a:rPr lang="en-US" altLang="zh-CN" sz="2800" b="1"/>
              <a:t>1</a:t>
            </a:r>
            <a:r>
              <a:rPr lang="zh-CN" altLang="en-US" sz="2800" b="1"/>
              <a:t>炔烃分子中是否也存在顺反异构？</a:t>
            </a:r>
            <a:endParaRPr lang="zh-CN" altLang="en-US" sz="2800"/>
          </a:p>
        </p:txBody>
      </p:sp>
      <p:sp>
        <p:nvSpPr>
          <p:cNvPr id="13321" name="Text Box 5"/>
          <p:cNvSpPr txBox="1">
            <a:spLocks noChangeArrowheads="1"/>
          </p:cNvSpPr>
          <p:nvPr/>
        </p:nvSpPr>
        <p:spPr bwMode="auto">
          <a:xfrm>
            <a:off x="142875" y="4587875"/>
            <a:ext cx="8896350" cy="103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800" b="1"/>
              <a:t>      </a:t>
            </a:r>
            <a:r>
              <a:rPr lang="en-US" altLang="zh-CN" sz="2800" b="1"/>
              <a:t>2 </a:t>
            </a:r>
            <a:r>
              <a:rPr lang="zh-CN" altLang="en-US" sz="2800" b="1"/>
              <a:t>根据乙烷、乙烯、乙炔的分子结构特点，你能否预测乙炔可能具有什么化学性质</a:t>
            </a:r>
            <a:r>
              <a:rPr lang="en-US" altLang="zh-CN" sz="2800" b="1">
                <a:latin typeface="宋体" panose="02010600030101010101" pitchFamily="2" charset="-122"/>
              </a:rPr>
              <a:t>?</a:t>
            </a:r>
            <a:endParaRPr lang="zh-CN" altLang="en-US" sz="2800" b="1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6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9B7E6009-7A75-4D81-AD5B-20EDDC4B725C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71D2677-2295-4A6C-A36F-8F3A2B21B0E6}" type="slidenum">
              <a:rPr lang="zh-CN" altLang="en-US" sz="1300">
                <a:solidFill>
                  <a:schemeClr val="tx2"/>
                </a:solidFill>
              </a:rPr>
              <a:pPr/>
              <a:t>9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34925" y="15875"/>
            <a:ext cx="4648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乙炔的化学性质：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92388" y="552450"/>
            <a:ext cx="7848600" cy="579438"/>
            <a:chOff x="432" y="1728"/>
            <a:chExt cx="4944" cy="365"/>
          </a:xfrm>
        </p:grpSpPr>
        <p:sp>
          <p:nvSpPr>
            <p:cNvPr id="14347" name="Text Box 4"/>
            <p:cNvSpPr txBox="1">
              <a:spLocks noChangeArrowheads="1"/>
            </p:cNvSpPr>
            <p:nvPr/>
          </p:nvSpPr>
          <p:spPr bwMode="auto">
            <a:xfrm>
              <a:off x="432" y="1728"/>
              <a:ext cx="494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spcBef>
                  <a:spcPct val="50000"/>
                </a:spcBef>
              </a:pPr>
              <a:r>
                <a:rPr kumimoji="1" lang="en-US" altLang="zh-CN" sz="32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C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+</a:t>
              </a:r>
              <a:r>
                <a:rPr kumimoji="1" lang="en-US" altLang="zh-CN" sz="32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5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O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baseline="30000">
                  <a:latin typeface="Times New Roman" panose="02020603050405020304" pitchFamily="18" charset="0"/>
                </a:rPr>
                <a:t> </a:t>
              </a:r>
              <a:r>
                <a:rPr kumimoji="1" lang="zh-CN" altLang="en-US" sz="3200" b="1" baseline="30000">
                  <a:latin typeface="Times New Roman" panose="02020603050405020304" pitchFamily="18" charset="0"/>
                </a:rPr>
                <a:t>点燃 </a:t>
              </a:r>
              <a:r>
                <a:rPr kumimoji="1" lang="zh-CN" altLang="en-US" sz="3200" b="1"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32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CO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+</a:t>
              </a:r>
              <a:r>
                <a:rPr kumimoji="1" lang="en-US" altLang="zh-CN" sz="32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O</a:t>
              </a:r>
              <a:r>
                <a:rPr kumimoji="1" lang="zh-CN" altLang="en-US" sz="3200" b="1">
                  <a:latin typeface="Times New Roman" panose="02020603050405020304" pitchFamily="18" charset="0"/>
                </a:rPr>
                <a:t>（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l</a:t>
              </a:r>
              <a:r>
                <a:rPr kumimoji="1" lang="zh-CN" altLang="en-US" sz="3200" b="1">
                  <a:latin typeface="Times New Roman" panose="02020603050405020304" pitchFamily="18" charset="0"/>
                </a:rPr>
                <a:t>）</a:t>
              </a:r>
              <a:endParaRPr kumimoji="1"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14348" name="Line 5"/>
            <p:cNvSpPr>
              <a:spLocks noChangeShapeType="1"/>
            </p:cNvSpPr>
            <p:nvPr/>
          </p:nvSpPr>
          <p:spPr bwMode="auto">
            <a:xfrm>
              <a:off x="1728" y="1968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3727450" y="34925"/>
            <a:ext cx="29257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>
                <a:latin typeface="Times New Roman" panose="02020603050405020304" pitchFamily="18" charset="0"/>
              </a:rPr>
              <a:t>A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、氧化反应：</a:t>
            </a:r>
          </a:p>
        </p:txBody>
      </p:sp>
      <p:sp>
        <p:nvSpPr>
          <p:cNvPr id="64519" name="Rectangle 7"/>
          <p:cNvSpPr>
            <a:spLocks noChangeArrowheads="1"/>
          </p:cNvSpPr>
          <p:nvPr/>
        </p:nvSpPr>
        <p:spPr bwMode="auto">
          <a:xfrm>
            <a:off x="-130175" y="611188"/>
            <a:ext cx="28352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3200" b="1">
                <a:latin typeface="Times New Roman" panose="02020603050405020304" pitchFamily="18" charset="0"/>
              </a:rPr>
              <a:t>1</a:t>
            </a:r>
            <a:r>
              <a:rPr kumimoji="1" lang="zh-CN" altLang="en-US" sz="3200" b="1">
                <a:latin typeface="Times New Roman" panose="02020603050405020304" pitchFamily="18" charset="0"/>
              </a:rPr>
              <a:t>）可燃性：</a:t>
            </a:r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34925" y="1604963"/>
            <a:ext cx="88042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现象：火焰明亮，并伴有浓烟。火焰温度</a:t>
            </a:r>
            <a:r>
              <a:rPr kumimoji="1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3000</a:t>
            </a:r>
            <a:r>
              <a:rPr kumimoji="1" lang="en-US" altLang="zh-CN" sz="3200" b="1">
                <a:solidFill>
                  <a:srgbClr val="FF33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℃</a:t>
            </a:r>
            <a:endParaRPr kumimoji="1" lang="zh-CN" altLang="en-US" sz="3200" b="1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pic>
        <p:nvPicPr>
          <p:cNvPr id="14345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463" y="2603500"/>
            <a:ext cx="5738812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5729288"/>
            <a:ext cx="8281988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  <p:bldP spid="64518" grpId="0"/>
      <p:bldP spid="64519" grpId="0"/>
      <p:bldP spid="645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55DDCF2-EB93-4B8F-A53A-D89502D1E619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043DC3C7-48E9-467C-A11B-0D2A79A28E7F}" type="slidenum">
              <a:rPr lang="zh-CN" altLang="en-US" sz="1300">
                <a:solidFill>
                  <a:schemeClr val="tx2"/>
                </a:solidFill>
              </a:rPr>
              <a:pPr/>
              <a:t>10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395288" y="981075"/>
            <a:ext cx="8382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</a:rPr>
              <a:t>实验探究</a:t>
            </a:r>
            <a:endParaRPr kumimoji="1"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62470" name="Group 6"/>
          <p:cNvGraphicFramePr>
            <a:graphicFrameLocks noGrp="1"/>
          </p:cNvGraphicFramePr>
          <p:nvPr/>
        </p:nvGraphicFramePr>
        <p:xfrm>
          <a:off x="179388" y="1925638"/>
          <a:ext cx="8534400" cy="3663950"/>
        </p:xfrm>
        <a:graphic>
          <a:graphicData uri="http://schemas.openxmlformats.org/drawingml/2006/table">
            <a:tbl>
              <a:tblPr/>
              <a:tblGrid>
                <a:gridCol w="3962400"/>
                <a:gridCol w="4572000"/>
              </a:tblGrid>
              <a:tr h="673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实验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将纯净的乙炔通入盛有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KMnO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酸性溶液的试管中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anose="02020603050405020304" pitchFamily="18" charset="0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将纯净的乙炔通入盛有溴的四氯化碳溶液的试管中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anose="02020603050405020304" pitchFamily="18" charset="0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88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点燃验纯后的乙炔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anose="02020603050405020304" pitchFamily="18" charset="0"/>
                        <a:ea typeface="华文行楷" panose="020108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06" name="Text Box 23"/>
          <p:cNvSpPr txBox="1">
            <a:spLocks noChangeArrowheads="1"/>
          </p:cNvSpPr>
          <p:nvPr/>
        </p:nvSpPr>
        <p:spPr bwMode="auto">
          <a:xfrm>
            <a:off x="2700338" y="1125538"/>
            <a:ext cx="4032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1800"/>
          </a:p>
        </p:txBody>
      </p:sp>
      <p:sp>
        <p:nvSpPr>
          <p:cNvPr id="62488" name="Text Box 24"/>
          <p:cNvSpPr txBox="1">
            <a:spLocks noChangeArrowheads="1"/>
          </p:cNvSpPr>
          <p:nvPr/>
        </p:nvSpPr>
        <p:spPr bwMode="auto">
          <a:xfrm>
            <a:off x="4716463" y="2852738"/>
            <a:ext cx="3384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FF3300"/>
                </a:solidFill>
              </a:rPr>
              <a:t>溶液紫色逐渐褪去。</a:t>
            </a:r>
          </a:p>
        </p:txBody>
      </p:sp>
      <p:sp>
        <p:nvSpPr>
          <p:cNvPr id="62489" name="Text Box 25"/>
          <p:cNvSpPr txBox="1">
            <a:spLocks noChangeArrowheads="1"/>
          </p:cNvSpPr>
          <p:nvPr/>
        </p:nvSpPr>
        <p:spPr bwMode="auto">
          <a:xfrm>
            <a:off x="4211638" y="3644900"/>
            <a:ext cx="44640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kumimoji="1" lang="zh-CN" altLang="en-US" sz="2400" b="1">
                <a:solidFill>
                  <a:srgbClr val="FF3300"/>
                </a:solidFill>
              </a:rPr>
              <a:t>溴的颜色逐渐褪去，生成无色易溶于四氯化碳的物质。</a:t>
            </a:r>
          </a:p>
        </p:txBody>
      </p:sp>
      <p:sp>
        <p:nvSpPr>
          <p:cNvPr id="62490" name="Text Box 26"/>
          <p:cNvSpPr txBox="1">
            <a:spLocks noChangeArrowheads="1"/>
          </p:cNvSpPr>
          <p:nvPr/>
        </p:nvSpPr>
        <p:spPr bwMode="auto">
          <a:xfrm>
            <a:off x="4284663" y="4916488"/>
            <a:ext cx="424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FF3300"/>
                </a:solidFill>
              </a:rPr>
              <a:t>火焰明亮，并伴有浓烟。</a:t>
            </a:r>
          </a:p>
        </p:txBody>
      </p:sp>
      <p:sp>
        <p:nvSpPr>
          <p:cNvPr id="16410" name="Rectangle 24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 autoUpdateAnimBg="0"/>
      <p:bldP spid="62488" grpId="0"/>
      <p:bldP spid="62489" grpId="0"/>
      <p:bldP spid="624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99EAD5C9-24C8-4989-BE89-D0DEC3C4844A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18435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F68C3861-8EF8-491B-B86E-521E347B2CEF}" type="slidenum">
              <a:rPr lang="zh-CN" altLang="en-US" sz="1300">
                <a:solidFill>
                  <a:schemeClr val="tx2"/>
                </a:solidFill>
              </a:rPr>
              <a:pPr/>
              <a:t>11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539750" y="2776538"/>
            <a:ext cx="2743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B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、加成反应</a:t>
            </a:r>
          </a:p>
        </p:txBody>
      </p:sp>
      <p:sp>
        <p:nvSpPr>
          <p:cNvPr id="67598" name="Rectangle 14"/>
          <p:cNvSpPr>
            <a:spLocks noChangeArrowheads="1"/>
          </p:cNvSpPr>
          <p:nvPr/>
        </p:nvSpPr>
        <p:spPr bwMode="auto">
          <a:xfrm>
            <a:off x="5111750" y="2633663"/>
            <a:ext cx="34353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溶液紫色逐渐褪去</a:t>
            </a:r>
          </a:p>
        </p:txBody>
      </p:sp>
      <p:sp>
        <p:nvSpPr>
          <p:cNvPr id="67599" name="Rectangle 15"/>
          <p:cNvSpPr>
            <a:spLocks noChangeArrowheads="1"/>
          </p:cNvSpPr>
          <p:nvPr/>
        </p:nvSpPr>
        <p:spPr bwMode="auto">
          <a:xfrm>
            <a:off x="468313" y="2097088"/>
            <a:ext cx="8675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KMnO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>
                <a:latin typeface="Times New Roman" panose="02020603050405020304" pitchFamily="18" charset="0"/>
              </a:rPr>
              <a:t>+ 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400" b="1"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SO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>
                <a:latin typeface="Times New Roman" panose="02020603050405020304" pitchFamily="18" charset="0"/>
              </a:rPr>
              <a:t>+ C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→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MnSO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>
                <a:latin typeface="Times New Roman" panose="02020603050405020304" pitchFamily="18" charset="0"/>
              </a:rPr>
              <a:t>+ K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SO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>
                <a:latin typeface="Times New Roman" panose="02020603050405020304" pitchFamily="18" charset="0"/>
              </a:rPr>
              <a:t>+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CO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↑+ 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67600" name="Rectangle 16"/>
          <p:cNvSpPr>
            <a:spLocks noChangeArrowheads="1"/>
          </p:cNvSpPr>
          <p:nvPr/>
        </p:nvSpPr>
        <p:spPr bwMode="auto">
          <a:xfrm>
            <a:off x="228600" y="1441450"/>
            <a:ext cx="70453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3200" b="1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latin typeface="Times New Roman" panose="02020603050405020304" pitchFamily="18" charset="0"/>
              </a:rPr>
              <a:t>）乙炔能使酸性</a:t>
            </a:r>
            <a:r>
              <a:rPr kumimoji="1" lang="en-US" altLang="zh-CN" sz="3200" b="1">
                <a:latin typeface="Times New Roman" panose="02020603050405020304" pitchFamily="18" charset="0"/>
              </a:rPr>
              <a:t>KMnO</a:t>
            </a:r>
            <a:r>
              <a:rPr kumimoji="1" lang="en-US" altLang="zh-CN" sz="3200" b="1" baseline="-30000">
                <a:latin typeface="Times New Roman" panose="02020603050405020304" pitchFamily="18" charset="0"/>
              </a:rPr>
              <a:t>4</a:t>
            </a:r>
            <a:r>
              <a:rPr kumimoji="1" lang="zh-CN" altLang="en-US" sz="3200" b="1">
                <a:latin typeface="Times New Roman" panose="02020603050405020304" pitchFamily="18" charset="0"/>
              </a:rPr>
              <a:t>溶液</a:t>
            </a:r>
            <a:r>
              <a:rPr kumimoji="1" lang="zh-CN" altLang="en-US" sz="3200" b="1">
                <a:solidFill>
                  <a:srgbClr val="990033"/>
                </a:solidFill>
                <a:latin typeface="Times New Roman" panose="02020603050405020304" pitchFamily="18" charset="0"/>
              </a:rPr>
              <a:t>褪色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67601" name="Rectangle 17"/>
          <p:cNvSpPr>
            <a:spLocks noChangeArrowheads="1"/>
          </p:cNvSpPr>
          <p:nvPr/>
        </p:nvSpPr>
        <p:spPr bwMode="auto">
          <a:xfrm>
            <a:off x="644525" y="3425825"/>
            <a:ext cx="29273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 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、使溴水褪色</a:t>
            </a:r>
          </a:p>
        </p:txBody>
      </p:sp>
      <p:sp>
        <p:nvSpPr>
          <p:cNvPr id="18441" name="Rectangle 19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  <p:bldP spid="67598" grpId="0"/>
      <p:bldP spid="67599" grpId="0"/>
      <p:bldP spid="67600" grpId="0"/>
      <p:bldP spid="6760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日期占位符 3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A2DDAED1-D1E5-4C33-9F8A-ACFC3BDAD1F9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0483" name="灯片编号占位符 5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3B24566E-BD8F-4096-B756-A4EEBAB8793C}" type="slidenum">
              <a:rPr lang="zh-CN" altLang="en-US" sz="1300">
                <a:solidFill>
                  <a:schemeClr val="tx2"/>
                </a:solidFill>
              </a:rPr>
              <a:pPr/>
              <a:t>12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-77788" y="614363"/>
            <a:ext cx="3506788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/>
          <a:lstStyle/>
          <a:p>
            <a:pPr eaLnBrk="1" hangingPunct="1"/>
            <a:r>
              <a:rPr lang="zh-CN" altLang="en-US" sz="2900" b="1" smtClean="0">
                <a:solidFill>
                  <a:srgbClr val="FF00FF"/>
                </a:solidFill>
                <a:ea typeface="宋体" panose="02010600030101010101" pitchFamily="2" charset="-122"/>
              </a:rPr>
              <a:t> </a:t>
            </a:r>
            <a:r>
              <a:rPr kumimoji="1" lang="en-US" altLang="zh-CN" sz="2900" b="1" smtClean="0">
                <a:solidFill>
                  <a:srgbClr val="FF3300"/>
                </a:solidFill>
                <a:ea typeface="宋体" panose="02010600030101010101" pitchFamily="2" charset="-122"/>
              </a:rPr>
              <a:t>a </a:t>
            </a:r>
            <a:r>
              <a:rPr kumimoji="1" lang="zh-CN" altLang="en-US" sz="2900" b="1" smtClean="0">
                <a:solidFill>
                  <a:srgbClr val="FF3300"/>
                </a:solidFill>
                <a:ea typeface="宋体" panose="02010600030101010101" pitchFamily="2" charset="-122"/>
              </a:rPr>
              <a:t>、与溴的</a:t>
            </a:r>
            <a:r>
              <a:rPr lang="zh-CN" altLang="en-US" sz="2900" b="1" smtClean="0">
                <a:solidFill>
                  <a:srgbClr val="FF00FF"/>
                </a:solidFill>
                <a:ea typeface="宋体" panose="02010600030101010101" pitchFamily="2" charset="-122"/>
              </a:rPr>
              <a:t>加成反应</a:t>
            </a:r>
          </a:p>
        </p:txBody>
      </p:sp>
      <p:pic>
        <p:nvPicPr>
          <p:cNvPr id="176132" name="Picture 4" descr="yw023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1570038"/>
            <a:ext cx="2925762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76133" name="Object 5"/>
          <p:cNvGraphicFramePr>
            <a:graphicFrameLocks noChangeAspect="1"/>
          </p:cNvGraphicFramePr>
          <p:nvPr/>
        </p:nvGraphicFramePr>
        <p:xfrm>
          <a:off x="3238500" y="1687513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4" name="剪辑" r:id="rId4" imgW="1304762" imgH="485586" progId="MS_ClipArt_Gallery.2">
                  <p:embed/>
                </p:oleObj>
              </mc:Choice>
              <mc:Fallback>
                <p:oleObj name="剪辑" r:id="rId4" imgW="1304762" imgH="485586" progId="MS_ClipArt_Gallery.2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0" y="1687513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34" name="Object 6"/>
          <p:cNvGraphicFramePr>
            <a:graphicFrameLocks noChangeAspect="1"/>
          </p:cNvGraphicFramePr>
          <p:nvPr/>
        </p:nvGraphicFramePr>
        <p:xfrm>
          <a:off x="3238500" y="2173288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5" name="剪辑" r:id="rId6" imgW="1304762" imgH="485586" progId="MS_ClipArt_Gallery.2">
                  <p:embed/>
                </p:oleObj>
              </mc:Choice>
              <mc:Fallback>
                <p:oleObj name="剪辑" r:id="rId6" imgW="1304762" imgH="485586" progId="MS_ClipArt_Gallery.2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0" y="2173288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35" name="Object 7"/>
          <p:cNvGraphicFramePr>
            <a:graphicFrameLocks noChangeAspect="1"/>
          </p:cNvGraphicFramePr>
          <p:nvPr/>
        </p:nvGraphicFramePr>
        <p:xfrm>
          <a:off x="3203575" y="2844800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6" name="剪辑" r:id="rId7" imgW="1304762" imgH="485586" progId="MS_ClipArt_Gallery.2">
                  <p:embed/>
                </p:oleObj>
              </mc:Choice>
              <mc:Fallback>
                <p:oleObj name="剪辑" r:id="rId7" imgW="1304762" imgH="485586" progId="MS_ClipArt_Gallery.2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575" y="2844800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36" name="Object 8"/>
          <p:cNvGraphicFramePr>
            <a:graphicFrameLocks noChangeAspect="1"/>
          </p:cNvGraphicFramePr>
          <p:nvPr/>
        </p:nvGraphicFramePr>
        <p:xfrm>
          <a:off x="2276475" y="2659063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7" name="剪辑" r:id="rId8" imgW="1304762" imgH="485586" progId="MS_ClipArt_Gallery.2">
                  <p:embed/>
                </p:oleObj>
              </mc:Choice>
              <mc:Fallback>
                <p:oleObj name="剪辑" r:id="rId8" imgW="1304762" imgH="485586" progId="MS_ClipArt_Gallery.2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6475" y="2659063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37" name="Object 9"/>
          <p:cNvGraphicFramePr>
            <a:graphicFrameLocks noChangeAspect="1"/>
          </p:cNvGraphicFramePr>
          <p:nvPr/>
        </p:nvGraphicFramePr>
        <p:xfrm>
          <a:off x="1620838" y="2659063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8" name="剪辑" r:id="rId9" imgW="1304762" imgH="485586" progId="MS_ClipArt_Gallery.2">
                  <p:embed/>
                </p:oleObj>
              </mc:Choice>
              <mc:Fallback>
                <p:oleObj name="剪辑" r:id="rId9" imgW="1304762" imgH="485586" progId="MS_ClipArt_Gallery.2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0838" y="2659063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38" name="Object 10"/>
          <p:cNvGraphicFramePr>
            <a:graphicFrameLocks noChangeAspect="1"/>
          </p:cNvGraphicFramePr>
          <p:nvPr/>
        </p:nvGraphicFramePr>
        <p:xfrm>
          <a:off x="971550" y="2659063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9" name="剪辑" r:id="rId10" imgW="1304762" imgH="485586" progId="MS_ClipArt_Gallery.2">
                  <p:embed/>
                </p:oleObj>
              </mc:Choice>
              <mc:Fallback>
                <p:oleObj name="剪辑" r:id="rId10" imgW="1304762" imgH="485586" progId="MS_ClipArt_Gallery.2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2659063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6139" name="Picture 11" descr="yw02301"/>
          <p:cNvPicPr preferRelativeResize="0"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1570038"/>
            <a:ext cx="2973387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40" name="Picture 12" descr="yw02302"/>
          <p:cNvPicPr preferRelativeResize="0"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1570038"/>
            <a:ext cx="2925762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41" name="Picture 13" descr="yw02304"/>
          <p:cNvPicPr preferRelativeResize="0"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1570038"/>
            <a:ext cx="29257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42" name="Picture 14" descr="yw025"/>
          <p:cNvPicPr preferRelativeResize="0"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2925763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43" name="Picture 15" descr="yw024"/>
          <p:cNvPicPr preferRelativeResize="0"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1687513"/>
            <a:ext cx="1300163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44" name="Picture 16" descr="yw02501"/>
          <p:cNvPicPr preferRelativeResize="0"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25" y="1570038"/>
            <a:ext cx="2925763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76145" name="Object 17"/>
          <p:cNvGraphicFramePr>
            <a:graphicFrameLocks noChangeAspect="1"/>
          </p:cNvGraphicFramePr>
          <p:nvPr/>
        </p:nvGraphicFramePr>
        <p:xfrm>
          <a:off x="3238500" y="4381500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0" name="剪辑" r:id="rId17" imgW="1304762" imgH="485586" progId="MS_ClipArt_Gallery.2">
                  <p:embed/>
                </p:oleObj>
              </mc:Choice>
              <mc:Fallback>
                <p:oleObj name="剪辑" r:id="rId17" imgW="1304762" imgH="485586" progId="MS_ClipArt_Gallery.2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0" y="4381500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46" name="Object 18"/>
          <p:cNvGraphicFramePr>
            <a:graphicFrameLocks noChangeAspect="1"/>
          </p:cNvGraphicFramePr>
          <p:nvPr/>
        </p:nvGraphicFramePr>
        <p:xfrm>
          <a:off x="3238500" y="4867275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1" name="剪辑" r:id="rId18" imgW="1304762" imgH="485586" progId="MS_ClipArt_Gallery.2">
                  <p:embed/>
                </p:oleObj>
              </mc:Choice>
              <mc:Fallback>
                <p:oleObj name="剪辑" r:id="rId18" imgW="1304762" imgH="485586" progId="MS_ClipArt_Gallery.2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0" y="4867275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47" name="Object 19"/>
          <p:cNvGraphicFramePr>
            <a:graphicFrameLocks noChangeAspect="1"/>
          </p:cNvGraphicFramePr>
          <p:nvPr/>
        </p:nvGraphicFramePr>
        <p:xfrm>
          <a:off x="2925763" y="5019675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2" name="剪辑" r:id="rId19" imgW="1304762" imgH="485586" progId="MS_ClipArt_Gallery.2">
                  <p:embed/>
                </p:oleObj>
              </mc:Choice>
              <mc:Fallback>
                <p:oleObj name="剪辑" r:id="rId19" imgW="1304762" imgH="485586" progId="MS_ClipArt_Gallery.2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5763" y="5019675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48" name="Object 20"/>
          <p:cNvGraphicFramePr>
            <a:graphicFrameLocks noChangeAspect="1"/>
          </p:cNvGraphicFramePr>
          <p:nvPr/>
        </p:nvGraphicFramePr>
        <p:xfrm>
          <a:off x="2276475" y="5353050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3" name="剪辑" r:id="rId20" imgW="1304762" imgH="485586" progId="MS_ClipArt_Gallery.2">
                  <p:embed/>
                </p:oleObj>
              </mc:Choice>
              <mc:Fallback>
                <p:oleObj name="剪辑" r:id="rId20" imgW="1304762" imgH="485586" progId="MS_ClipArt_Gallery.2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6475" y="5353050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49" name="Object 21"/>
          <p:cNvGraphicFramePr>
            <a:graphicFrameLocks noChangeAspect="1"/>
          </p:cNvGraphicFramePr>
          <p:nvPr/>
        </p:nvGraphicFramePr>
        <p:xfrm>
          <a:off x="1620838" y="5353050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4" name="剪辑" r:id="rId21" imgW="1304762" imgH="485586" progId="MS_ClipArt_Gallery.2">
                  <p:embed/>
                </p:oleObj>
              </mc:Choice>
              <mc:Fallback>
                <p:oleObj name="剪辑" r:id="rId21" imgW="1304762" imgH="485586" progId="MS_ClipArt_Gallery.2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0838" y="5353050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50" name="Object 22"/>
          <p:cNvGraphicFramePr>
            <a:graphicFrameLocks noChangeAspect="1"/>
          </p:cNvGraphicFramePr>
          <p:nvPr/>
        </p:nvGraphicFramePr>
        <p:xfrm>
          <a:off x="971550" y="5353050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5" name="剪辑" r:id="rId22" imgW="1304762" imgH="485586" progId="MS_ClipArt_Gallery.2">
                  <p:embed/>
                </p:oleObj>
              </mc:Choice>
              <mc:Fallback>
                <p:oleObj name="剪辑" r:id="rId22" imgW="1304762" imgH="485586" progId="MS_ClipArt_Gallery.2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5353050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6151" name="Picture 23" descr="yw024"/>
          <p:cNvPicPr preferRelativeResize="0"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4381500"/>
            <a:ext cx="1300163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52" name="Picture 24" descr="yw026"/>
          <p:cNvPicPr preferRelativeResize="0"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3757613"/>
            <a:ext cx="2820987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53" name="Picture 25" descr="yw02601"/>
          <p:cNvPicPr preferRelativeResize="0"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3757613"/>
            <a:ext cx="284003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54" name="Picture 26" descr="yw02602"/>
          <p:cNvPicPr preferRelativeResize="0"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3757613"/>
            <a:ext cx="284003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55" name="Picture 27" descr="yw02603"/>
          <p:cNvPicPr preferRelativeResize="0"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3757613"/>
            <a:ext cx="284003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56" name="Picture 28" descr="yw02604"/>
          <p:cNvPicPr preferRelativeResize="0"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663" y="3757613"/>
            <a:ext cx="284003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57" name="Text Box 29"/>
          <p:cNvSpPr txBox="1">
            <a:spLocks noChangeArrowheads="1"/>
          </p:cNvSpPr>
          <p:nvPr/>
        </p:nvSpPr>
        <p:spPr bwMode="auto">
          <a:xfrm>
            <a:off x="6326188" y="2811463"/>
            <a:ext cx="2409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0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800" b="1">
                <a:solidFill>
                  <a:srgbClr val="9900FF"/>
                </a:solidFill>
                <a:latin typeface="Times New Roman" panose="02020603050405020304" pitchFamily="18" charset="0"/>
              </a:rPr>
              <a:t>1, 2—</a:t>
            </a:r>
            <a:r>
              <a:rPr kumimoji="1" lang="zh-CN" altLang="en-US" sz="2800" b="1">
                <a:solidFill>
                  <a:srgbClr val="9900FF"/>
                </a:solidFill>
                <a:latin typeface="Times New Roman" panose="02020603050405020304" pitchFamily="18" charset="0"/>
              </a:rPr>
              <a:t>二溴乙烯</a:t>
            </a:r>
            <a:endParaRPr kumimoji="1" lang="zh-CN" altLang="en-US" sz="2400" b="1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6158" name="Text Box 30"/>
          <p:cNvSpPr txBox="1">
            <a:spLocks noChangeArrowheads="1"/>
          </p:cNvSpPr>
          <p:nvPr/>
        </p:nvSpPr>
        <p:spPr bwMode="auto">
          <a:xfrm>
            <a:off x="5614988" y="5681663"/>
            <a:ext cx="31210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0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800" b="1">
                <a:solidFill>
                  <a:srgbClr val="9900FF"/>
                </a:solidFill>
                <a:latin typeface="Times New Roman" panose="02020603050405020304" pitchFamily="18" charset="0"/>
              </a:rPr>
              <a:t>1, 1, 2, 2—</a:t>
            </a:r>
            <a:r>
              <a:rPr kumimoji="1" lang="zh-CN" altLang="en-US" sz="2800" b="1">
                <a:solidFill>
                  <a:srgbClr val="9900FF"/>
                </a:solidFill>
                <a:latin typeface="Times New Roman" panose="02020603050405020304" pitchFamily="18" charset="0"/>
              </a:rPr>
              <a:t>四溴乙烷</a:t>
            </a:r>
            <a:endParaRPr kumimoji="1" lang="zh-CN" altLang="en-US" sz="2400" b="1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76159" name="Picture 31" descr="yw02605"/>
          <p:cNvPicPr preferRelativeResize="0"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3757613"/>
            <a:ext cx="2820987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60" name="Text Box 32"/>
          <p:cNvSpPr txBox="1">
            <a:spLocks noChangeArrowheads="1"/>
          </p:cNvSpPr>
          <p:nvPr/>
        </p:nvSpPr>
        <p:spPr bwMode="auto">
          <a:xfrm>
            <a:off x="3527425" y="728663"/>
            <a:ext cx="53276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99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Ins="0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800" b="1">
                <a:solidFill>
                  <a:srgbClr val="660066"/>
                </a:solidFill>
                <a:latin typeface="Times New Roman" panose="02020603050405020304" pitchFamily="18" charset="0"/>
              </a:rPr>
              <a:t>乙炔可使溴的四氯化碳溶液褪色</a:t>
            </a:r>
          </a:p>
        </p:txBody>
      </p:sp>
      <p:sp>
        <p:nvSpPr>
          <p:cNvPr id="20515" name="Rectangle 33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70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17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57" grpId="0" autoUpdateAnimBg="0"/>
      <p:bldP spid="176158" grpId="0" autoUpdateAnimBg="0"/>
      <p:bldP spid="1761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B39C07C-CE45-4F62-9FE0-DB33EB6EAD69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1507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8BD39E0-E9F0-4601-822F-2ACFD719CF3A}" type="slidenum">
              <a:rPr lang="zh-CN" altLang="en-US" sz="1300">
                <a:solidFill>
                  <a:schemeClr val="tx2"/>
                </a:solidFill>
              </a:rPr>
              <a:pPr/>
              <a:t>13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612775" y="2566988"/>
            <a:ext cx="3657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c </a:t>
            </a:r>
            <a:r>
              <a:rPr kumimoji="1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、与</a:t>
            </a:r>
            <a:r>
              <a:rPr kumimoji="1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HX</a:t>
            </a:r>
            <a:r>
              <a:rPr kumimoji="1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等的反应</a:t>
            </a:r>
            <a:endParaRPr kumimoji="1" lang="zh-CN" altLang="en-US" sz="3200" b="1" baseline="30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8975" y="4090988"/>
            <a:ext cx="7383463" cy="685800"/>
            <a:chOff x="288" y="2928"/>
            <a:chExt cx="4651" cy="432"/>
          </a:xfrm>
        </p:grpSpPr>
        <p:sp>
          <p:nvSpPr>
            <p:cNvPr id="21517" name="Line 5"/>
            <p:cNvSpPr>
              <a:spLocks noChangeShapeType="1"/>
            </p:cNvSpPr>
            <p:nvPr/>
          </p:nvSpPr>
          <p:spPr bwMode="auto">
            <a:xfrm>
              <a:off x="2016" y="3168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1518" name="Group 6"/>
            <p:cNvGrpSpPr>
              <a:grpSpLocks/>
            </p:cNvGrpSpPr>
            <p:nvPr/>
          </p:nvGrpSpPr>
          <p:grpSpPr bwMode="auto">
            <a:xfrm>
              <a:off x="288" y="2928"/>
              <a:ext cx="4651" cy="432"/>
              <a:chOff x="288" y="2928"/>
              <a:chExt cx="4651" cy="432"/>
            </a:xfrm>
          </p:grpSpPr>
          <p:sp>
            <p:nvSpPr>
              <p:cNvPr id="21519" name="Rectangle 7"/>
              <p:cNvSpPr>
                <a:spLocks noChangeArrowheads="1"/>
              </p:cNvSpPr>
              <p:nvPr/>
            </p:nvSpPr>
            <p:spPr bwMode="auto">
              <a:xfrm>
                <a:off x="2064" y="2928"/>
                <a:ext cx="26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1800" b="1"/>
                  <a:t>△</a:t>
                </a:r>
              </a:p>
            </p:txBody>
          </p:sp>
          <p:sp>
            <p:nvSpPr>
              <p:cNvPr id="21520" name="Rectangle 8"/>
              <p:cNvSpPr>
                <a:spLocks noChangeArrowheads="1"/>
              </p:cNvSpPr>
              <p:nvPr/>
            </p:nvSpPr>
            <p:spPr bwMode="auto">
              <a:xfrm>
                <a:off x="288" y="2995"/>
                <a:ext cx="4651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3200" b="1">
                    <a:latin typeface="Times New Roman" panose="02020603050405020304" pitchFamily="18" charset="0"/>
                  </a:rPr>
                  <a:t>CH≡CH+H</a:t>
                </a:r>
                <a:r>
                  <a:rPr kumimoji="1" lang="en-US" altLang="zh-CN" sz="3200" b="1" baseline="-3000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3200" b="1">
                    <a:latin typeface="Times New Roman" panose="02020603050405020304" pitchFamily="18" charset="0"/>
                  </a:rPr>
                  <a:t>O</a:t>
                </a:r>
                <a:r>
                  <a:rPr kumimoji="1" lang="en-US" altLang="zh-CN" sz="3200" b="1" baseline="30000">
                    <a:latin typeface="Times New Roman" panose="02020603050405020304" pitchFamily="18" charset="0"/>
                  </a:rPr>
                  <a:t>    </a:t>
                </a:r>
                <a:r>
                  <a:rPr kumimoji="1" lang="en-US" altLang="zh-CN" sz="3200" b="1">
                    <a:latin typeface="Times New Roman" panose="02020603050405020304" pitchFamily="18" charset="0"/>
                  </a:rPr>
                  <a:t>      CH</a:t>
                </a:r>
                <a:r>
                  <a:rPr kumimoji="1" lang="en-US" altLang="zh-CN" sz="3200" b="1" baseline="-30000">
                    <a:latin typeface="Times New Roman" panose="02020603050405020304" pitchFamily="18" charset="0"/>
                  </a:rPr>
                  <a:t>3</a:t>
                </a:r>
                <a:r>
                  <a:rPr kumimoji="1" lang="en-US" altLang="zh-CN" sz="3200" b="1">
                    <a:latin typeface="Times New Roman" panose="02020603050405020304" pitchFamily="18" charset="0"/>
                  </a:rPr>
                  <a:t>CHO</a:t>
                </a:r>
                <a:r>
                  <a:rPr kumimoji="1" lang="zh-CN" altLang="en-US" sz="3200" b="1">
                    <a:latin typeface="Times New Roman" panose="02020603050405020304" pitchFamily="18" charset="0"/>
                  </a:rPr>
                  <a:t>（制乙醛）</a:t>
                </a:r>
              </a:p>
            </p:txBody>
          </p:sp>
        </p:grp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460375" y="3252788"/>
            <a:ext cx="8059738" cy="747712"/>
            <a:chOff x="241" y="2400"/>
            <a:chExt cx="5077" cy="471"/>
          </a:xfrm>
        </p:grpSpPr>
        <p:sp>
          <p:nvSpPr>
            <p:cNvPr id="21513" name="Line 10"/>
            <p:cNvSpPr>
              <a:spLocks noChangeShapeType="1"/>
            </p:cNvSpPr>
            <p:nvPr/>
          </p:nvSpPr>
          <p:spPr bwMode="auto">
            <a:xfrm>
              <a:off x="1968" y="2640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1514" name="Group 11"/>
            <p:cNvGrpSpPr>
              <a:grpSpLocks/>
            </p:cNvGrpSpPr>
            <p:nvPr/>
          </p:nvGrpSpPr>
          <p:grpSpPr bwMode="auto">
            <a:xfrm>
              <a:off x="241" y="2400"/>
              <a:ext cx="5077" cy="471"/>
              <a:chOff x="192" y="2064"/>
              <a:chExt cx="5077" cy="471"/>
            </a:xfrm>
          </p:grpSpPr>
          <p:sp>
            <p:nvSpPr>
              <p:cNvPr id="21515" name="Rectangle 12"/>
              <p:cNvSpPr>
                <a:spLocks noChangeArrowheads="1"/>
              </p:cNvSpPr>
              <p:nvPr/>
            </p:nvSpPr>
            <p:spPr bwMode="auto">
              <a:xfrm>
                <a:off x="2016" y="2304"/>
                <a:ext cx="26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1800" b="1"/>
                  <a:t>△</a:t>
                </a:r>
              </a:p>
            </p:txBody>
          </p:sp>
          <p:sp>
            <p:nvSpPr>
              <p:cNvPr id="21516" name="Rectangle 13"/>
              <p:cNvSpPr>
                <a:spLocks noChangeArrowheads="1"/>
              </p:cNvSpPr>
              <p:nvPr/>
            </p:nvSpPr>
            <p:spPr bwMode="auto">
              <a:xfrm>
                <a:off x="192" y="2064"/>
                <a:ext cx="5077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3200" b="1">
                    <a:latin typeface="Times New Roman" panose="02020603050405020304" pitchFamily="18" charset="0"/>
                  </a:rPr>
                  <a:t>CH≡CH+HCl</a:t>
                </a:r>
                <a:r>
                  <a:rPr kumimoji="1" lang="zh-CN" altLang="en-US" sz="3200" b="1" baseline="30000">
                    <a:latin typeface="Times New Roman" panose="02020603050405020304" pitchFamily="18" charset="0"/>
                  </a:rPr>
                  <a:t>催化剂 </a:t>
                </a:r>
                <a:r>
                  <a:rPr kumimoji="1" lang="en-US" altLang="zh-CN" sz="3200" b="1">
                    <a:latin typeface="Times New Roman" panose="02020603050405020304" pitchFamily="18" charset="0"/>
                  </a:rPr>
                  <a:t>CH</a:t>
                </a:r>
                <a:r>
                  <a:rPr kumimoji="1" lang="en-US" altLang="zh-CN" sz="3200" b="1" baseline="-3000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3200" b="1">
                    <a:latin typeface="Times New Roman" panose="02020603050405020304" pitchFamily="18" charset="0"/>
                  </a:rPr>
                  <a:t>=CHCl</a:t>
                </a:r>
                <a:r>
                  <a:rPr kumimoji="1" lang="zh-CN" altLang="en-US" sz="3200" b="1">
                    <a:latin typeface="Times New Roman" panose="02020603050405020304" pitchFamily="18" charset="0"/>
                  </a:rPr>
                  <a:t>（制氯乙烯）</a:t>
                </a:r>
              </a:p>
            </p:txBody>
          </p:sp>
        </p:grpSp>
      </p:grpSp>
      <p:sp>
        <p:nvSpPr>
          <p:cNvPr id="67602" name="Rectangle 18"/>
          <p:cNvSpPr>
            <a:spLocks noChangeArrowheads="1"/>
          </p:cNvSpPr>
          <p:nvPr/>
        </p:nvSpPr>
        <p:spPr bwMode="auto">
          <a:xfrm>
            <a:off x="576263" y="1881188"/>
            <a:ext cx="25431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b </a:t>
            </a:r>
            <a:r>
              <a:rPr kumimoji="1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、催化加氢</a:t>
            </a:r>
          </a:p>
        </p:txBody>
      </p:sp>
      <p:sp>
        <p:nvSpPr>
          <p:cNvPr id="21512" name="Rectangle 19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build="p" autoUpdateAnimBg="0"/>
      <p:bldP spid="6760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07804" y="1088740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加聚反应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74900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日期占位符 3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6E8EB4FB-8B0A-4723-8A7F-3D6493932E88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3555" name="灯片编号占位符 5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3F93E09-DDA9-4E02-BAC5-41993D482CA9}" type="slidenum">
              <a:rPr lang="zh-CN" altLang="en-US" sz="1300">
                <a:solidFill>
                  <a:schemeClr val="tx2"/>
                </a:solidFill>
              </a:rPr>
              <a:pPr/>
              <a:t>15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531813" y="2127250"/>
            <a:ext cx="8253412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2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）乙炔是一种重要的基本有机原料，可以</a:t>
            </a:r>
          </a:p>
          <a:p>
            <a:pPr eaLnBrk="1" hangingPunct="1"/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用来制备氯乙烯、聚氯乙烯和乙醛等。</a:t>
            </a:r>
          </a:p>
        </p:txBody>
      </p:sp>
      <p:sp>
        <p:nvSpPr>
          <p:cNvPr id="23557" name="Line 3"/>
          <p:cNvSpPr>
            <a:spLocks noChangeShapeType="1"/>
          </p:cNvSpPr>
          <p:nvPr/>
        </p:nvSpPr>
        <p:spPr bwMode="auto">
          <a:xfrm>
            <a:off x="3643313" y="4079875"/>
            <a:ext cx="1587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58" name="Line 4"/>
          <p:cNvSpPr>
            <a:spLocks noChangeShapeType="1"/>
          </p:cNvSpPr>
          <p:nvPr/>
        </p:nvSpPr>
        <p:spPr bwMode="auto">
          <a:xfrm>
            <a:off x="3643313" y="4079875"/>
            <a:ext cx="1587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59" name="Line 5"/>
          <p:cNvSpPr>
            <a:spLocks noChangeShapeType="1"/>
          </p:cNvSpPr>
          <p:nvPr/>
        </p:nvSpPr>
        <p:spPr bwMode="auto">
          <a:xfrm>
            <a:off x="3643313" y="4079875"/>
            <a:ext cx="1587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60" name="Line 7"/>
          <p:cNvSpPr>
            <a:spLocks noChangeShapeType="1"/>
          </p:cNvSpPr>
          <p:nvPr/>
        </p:nvSpPr>
        <p:spPr bwMode="auto">
          <a:xfrm>
            <a:off x="2784475" y="4975225"/>
            <a:ext cx="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61" name="Line 8"/>
          <p:cNvSpPr>
            <a:spLocks noChangeShapeType="1"/>
          </p:cNvSpPr>
          <p:nvPr/>
        </p:nvSpPr>
        <p:spPr bwMode="auto">
          <a:xfrm>
            <a:off x="2784475" y="4975225"/>
            <a:ext cx="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7161" name="Text Box 9"/>
          <p:cNvSpPr txBox="1">
            <a:spLocks noChangeArrowheads="1"/>
          </p:cNvSpPr>
          <p:nvPr/>
        </p:nvSpPr>
        <p:spPr bwMode="auto">
          <a:xfrm>
            <a:off x="468313" y="3779838"/>
            <a:ext cx="8077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3200" b="1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latin typeface="Times New Roman" panose="02020603050405020304" pitchFamily="18" charset="0"/>
              </a:rPr>
              <a:t>）乙炔燃烧时产生的氧炔焰可用来切割或 焊接金属。</a:t>
            </a:r>
          </a:p>
        </p:txBody>
      </p:sp>
      <p:sp>
        <p:nvSpPr>
          <p:cNvPr id="23563" name="Text Box 10"/>
          <p:cNvSpPr txBox="1">
            <a:spLocks noChangeArrowheads="1"/>
          </p:cNvSpPr>
          <p:nvPr/>
        </p:nvSpPr>
        <p:spPr bwMode="auto">
          <a:xfrm>
            <a:off x="576263" y="1258888"/>
            <a:ext cx="6985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b="1">
                <a:latin typeface="Times New Roman" panose="02020603050405020304" pitchFamily="18" charset="0"/>
              </a:rPr>
              <a:t>5</a:t>
            </a:r>
            <a:r>
              <a:rPr kumimoji="1" lang="zh-CN" altLang="en-US" sz="3600" b="1">
                <a:latin typeface="Times New Roman" panose="02020603050405020304" pitchFamily="18" charset="0"/>
              </a:rPr>
              <a:t>、乙炔的用途</a:t>
            </a:r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6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0C5B232A-4106-463E-A004-C23A8E83163B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30B93ACA-6AA3-49E0-ABA5-63211F630BC1}" type="slidenum">
              <a:rPr lang="zh-CN" altLang="en-US" sz="1300">
                <a:solidFill>
                  <a:schemeClr val="tx2"/>
                </a:solidFill>
              </a:rPr>
              <a:pPr/>
              <a:t>16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323850" y="1268413"/>
            <a:ext cx="84963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>
                <a:solidFill>
                  <a:srgbClr val="FF5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zh-CN" altLang="en-US" sz="3200" b="1">
                <a:solidFill>
                  <a:srgbClr val="FF5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本节学习乙炔的结构、制法、重要性质和主要用途。</a:t>
            </a: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539750" y="2636838"/>
            <a:ext cx="2082800" cy="6413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kumimoji="1" lang="zh-CN" altLang="en-US" sz="36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乙炔结构</a:t>
            </a:r>
            <a:endParaRPr kumimoji="1" lang="zh-CN" altLang="en-US" sz="3600" b="1" smtClean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2555875" y="2744788"/>
            <a:ext cx="61420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zh-CN" altLang="en-US" sz="3600" b="1">
                <a:latin typeface="Times New Roman" panose="02020603050405020304" pitchFamily="18" charset="0"/>
              </a:rPr>
              <a:t>是含有</a:t>
            </a:r>
            <a:r>
              <a:rPr kumimoji="1" lang="en-US" altLang="zh-CN" sz="3600" b="1">
                <a:latin typeface="Times New Roman" panose="02020603050405020304" pitchFamily="18" charset="0"/>
              </a:rPr>
              <a:t>C</a:t>
            </a:r>
            <a:r>
              <a:rPr kumimoji="1" lang="en-US" altLang="zh-CN" sz="3600" b="1">
                <a:latin typeface="Times New Roman" panose="02020603050405020304" pitchFamily="18" charset="0"/>
                <a:sym typeface="Symbol" panose="05050102010706020507" pitchFamily="18" charset="2"/>
              </a:rPr>
              <a:t></a:t>
            </a:r>
            <a:r>
              <a:rPr kumimoji="1" lang="en-US" altLang="zh-CN" sz="3600" b="1">
                <a:latin typeface="Times New Roman" panose="02020603050405020304" pitchFamily="18" charset="0"/>
              </a:rPr>
              <a:t>C</a:t>
            </a:r>
            <a:r>
              <a:rPr kumimoji="1" lang="zh-CN" altLang="en-US" sz="3600" b="1">
                <a:latin typeface="Times New Roman" panose="02020603050405020304" pitchFamily="18" charset="0"/>
              </a:rPr>
              <a:t>叁键的直线型分子</a:t>
            </a:r>
            <a:endParaRPr kumimoji="1" lang="zh-CN" altLang="en-US" sz="4400" b="1">
              <a:latin typeface="Times New Roman" panose="02020603050405020304" pitchFamily="18" charset="0"/>
            </a:endParaRP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684213" y="3789363"/>
            <a:ext cx="2019300" cy="6413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kumimoji="1" lang="zh-CN" altLang="en-US" sz="36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化学性质</a:t>
            </a:r>
            <a:endParaRPr kumimoji="1" lang="zh-CN" altLang="en-US" sz="3600" b="1" smtClean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4" name="Text Box 6"/>
          <p:cNvSpPr txBox="1">
            <a:spLocks noChangeArrowheads="1"/>
          </p:cNvSpPr>
          <p:nvPr/>
        </p:nvSpPr>
        <p:spPr bwMode="auto">
          <a:xfrm>
            <a:off x="3132138" y="620713"/>
            <a:ext cx="1200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000" b="1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小结</a:t>
            </a:r>
          </a:p>
        </p:txBody>
      </p:sp>
      <p:pic>
        <p:nvPicPr>
          <p:cNvPr id="70663" name="Picture 7" descr="05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141663"/>
            <a:ext cx="16192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2887663" y="3849688"/>
            <a:ext cx="59959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latin typeface="Times New Roman" panose="02020603050405020304" pitchFamily="18" charset="0"/>
              </a:rPr>
              <a:t>可燃性</a:t>
            </a:r>
            <a:r>
              <a:rPr kumimoji="1" lang="en-US" altLang="zh-CN" sz="3200" b="1">
                <a:latin typeface="Times New Roman" panose="02020603050405020304" pitchFamily="18" charset="0"/>
              </a:rPr>
              <a:t>,   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氧化反应、加成反应。</a:t>
            </a:r>
          </a:p>
        </p:txBody>
      </p:sp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684213" y="5084763"/>
            <a:ext cx="2019300" cy="6413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kumimoji="1" lang="zh-CN" altLang="en-US" sz="36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主要用途</a:t>
            </a:r>
            <a:endParaRPr kumimoji="1" lang="zh-CN" altLang="en-US" sz="3600" b="1" smtClean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0666" name="Picture 10" descr="05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437063"/>
            <a:ext cx="16192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7" name="Text Box 11"/>
          <p:cNvSpPr txBox="1">
            <a:spLocks noChangeArrowheads="1"/>
          </p:cNvSpPr>
          <p:nvPr/>
        </p:nvSpPr>
        <p:spPr bwMode="auto">
          <a:xfrm>
            <a:off x="2627313" y="5057775"/>
            <a:ext cx="60325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600" b="1">
                <a:latin typeface="Times New Roman" panose="02020603050405020304" pitchFamily="18" charset="0"/>
              </a:rPr>
              <a:t>焊接或切割金属</a:t>
            </a:r>
            <a:r>
              <a:rPr kumimoji="1" lang="en-US" altLang="zh-CN" sz="3600" b="1">
                <a:latin typeface="Times New Roman" panose="02020603050405020304" pitchFamily="18" charset="0"/>
              </a:rPr>
              <a:t>,  </a:t>
            </a:r>
            <a:r>
              <a:rPr kumimoji="1" lang="zh-CN" altLang="en-US" sz="3600" b="1">
                <a:latin typeface="Times New Roman" panose="02020603050405020304" pitchFamily="18" charset="0"/>
              </a:rPr>
              <a:t>化工原料。</a:t>
            </a:r>
          </a:p>
        </p:txBody>
      </p:sp>
      <p:sp>
        <p:nvSpPr>
          <p:cNvPr id="24590" name="Rectangle 13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 autoUpdateAnimBg="0"/>
      <p:bldP spid="70659" grpId="0" autoUpdateAnimBg="0"/>
      <p:bldP spid="70660" grpId="0" autoUpdateAnimBg="0"/>
      <p:bldP spid="70661" grpId="0" autoUpdateAnimBg="0"/>
      <p:bldP spid="70664" grpId="0" autoUpdateAnimBg="0"/>
      <p:bldP spid="70665" grpId="0" autoUpdateAnimBg="0"/>
      <p:bldP spid="70667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D086C533-EDE0-4DF1-B2AA-D8C5E8C11F45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5603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539943E1-AD66-4BA1-B532-B2A61D68703F}" type="slidenum">
              <a:rPr lang="zh-CN" altLang="en-US" sz="1300">
                <a:solidFill>
                  <a:schemeClr val="tx2"/>
                </a:solidFill>
              </a:rPr>
              <a:pPr/>
              <a:t>17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5604" name="Line 3"/>
          <p:cNvSpPr>
            <a:spLocks noChangeShapeType="1"/>
          </p:cNvSpPr>
          <p:nvPr/>
        </p:nvSpPr>
        <p:spPr bwMode="auto">
          <a:xfrm>
            <a:off x="3797300" y="3706813"/>
            <a:ext cx="1588" cy="15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5" name="Line 4"/>
          <p:cNvSpPr>
            <a:spLocks noChangeShapeType="1"/>
          </p:cNvSpPr>
          <p:nvPr/>
        </p:nvSpPr>
        <p:spPr bwMode="auto">
          <a:xfrm>
            <a:off x="3797300" y="3706813"/>
            <a:ext cx="1588" cy="15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6" name="Line 5"/>
          <p:cNvSpPr>
            <a:spLocks noChangeShapeType="1"/>
          </p:cNvSpPr>
          <p:nvPr/>
        </p:nvSpPr>
        <p:spPr bwMode="auto">
          <a:xfrm>
            <a:off x="3797300" y="3706813"/>
            <a:ext cx="1588" cy="15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7" name="Text Box 6"/>
          <p:cNvSpPr txBox="1">
            <a:spLocks noChangeArrowheads="1"/>
          </p:cNvSpPr>
          <p:nvPr/>
        </p:nvSpPr>
        <p:spPr bwMode="auto">
          <a:xfrm>
            <a:off x="333375" y="2371725"/>
            <a:ext cx="18415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kumimoji="1" lang="zh-CN" altLang="zh-CN" sz="4800" b="1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-396875" y="3268663"/>
            <a:ext cx="7702550" cy="881062"/>
            <a:chOff x="-250" y="1661"/>
            <a:chExt cx="4852" cy="555"/>
          </a:xfrm>
        </p:grpSpPr>
        <p:sp>
          <p:nvSpPr>
            <p:cNvPr id="25632" name="Text Box 8"/>
            <p:cNvSpPr txBox="1">
              <a:spLocks noChangeArrowheads="1"/>
            </p:cNvSpPr>
            <p:nvPr/>
          </p:nvSpPr>
          <p:spPr bwMode="auto">
            <a:xfrm>
              <a:off x="3061" y="1797"/>
              <a:ext cx="154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en-US" altLang="zh-CN" sz="36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3600" b="1" baseline="-25000">
                  <a:solidFill>
                    <a:srgbClr val="FF33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6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=CHCl</a:t>
              </a:r>
              <a:endParaRPr kumimoji="1" lang="en-US" altLang="zh-CN" sz="3600" b="1">
                <a:solidFill>
                  <a:srgbClr val="0066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5633" name="Text Box 9"/>
            <p:cNvSpPr txBox="1">
              <a:spLocks noChangeArrowheads="1"/>
            </p:cNvSpPr>
            <p:nvPr/>
          </p:nvSpPr>
          <p:spPr bwMode="auto">
            <a:xfrm>
              <a:off x="-250" y="1752"/>
              <a:ext cx="2632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en-US" altLang="zh-CN" sz="36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3600" b="1">
                  <a:solidFill>
                    <a:srgbClr val="FF3300"/>
                  </a:solidFill>
                  <a:latin typeface="Times New Roman" panose="02020603050405020304" pitchFamily="18" charset="0"/>
                  <a:sym typeface="Symbol" panose="05050102010706020507" pitchFamily="18" charset="2"/>
                </a:rPr>
                <a:t></a:t>
              </a:r>
              <a:r>
                <a:rPr kumimoji="1" lang="en-US" altLang="zh-CN" sz="36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CH + HCl</a:t>
              </a:r>
              <a:endParaRPr kumimoji="1" lang="en-US" altLang="zh-CN" sz="4800" b="1" baseline="-25000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5634" name="Text Box 10"/>
            <p:cNvSpPr txBox="1">
              <a:spLocks noChangeArrowheads="1"/>
            </p:cNvSpPr>
            <p:nvPr/>
          </p:nvSpPr>
          <p:spPr bwMode="auto">
            <a:xfrm>
              <a:off x="1973" y="1661"/>
              <a:ext cx="107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en-US" altLang="zh-CN" sz="2800" b="1">
                  <a:solidFill>
                    <a:srgbClr val="0066FF"/>
                  </a:solidFill>
                  <a:latin typeface="Times New Roman" panose="02020603050405020304" pitchFamily="18" charset="0"/>
                </a:rPr>
                <a:t>     </a:t>
              </a:r>
              <a:r>
                <a:rPr kumimoji="1" lang="zh-CN" altLang="en-US" sz="2800" b="1">
                  <a:latin typeface="Times New Roman" panose="02020603050405020304" pitchFamily="18" charset="0"/>
                </a:rPr>
                <a:t>催化剂</a:t>
              </a:r>
            </a:p>
          </p:txBody>
        </p:sp>
        <p:sp>
          <p:nvSpPr>
            <p:cNvPr id="25635" name="Line 11"/>
            <p:cNvSpPr>
              <a:spLocks noChangeShapeType="1"/>
            </p:cNvSpPr>
            <p:nvPr/>
          </p:nvSpPr>
          <p:spPr bwMode="auto">
            <a:xfrm>
              <a:off x="2245" y="2024"/>
              <a:ext cx="805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36" name="AutoShape 12"/>
            <p:cNvSpPr>
              <a:spLocks noChangeArrowheads="1"/>
            </p:cNvSpPr>
            <p:nvPr/>
          </p:nvSpPr>
          <p:spPr bwMode="auto">
            <a:xfrm>
              <a:off x="2517" y="2069"/>
              <a:ext cx="175" cy="147"/>
            </a:xfrm>
            <a:prstGeom prst="triangle">
              <a:avLst>
                <a:gd name="adj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800"/>
            </a:p>
          </p:txBody>
        </p:sp>
      </p:grpSp>
      <p:sp>
        <p:nvSpPr>
          <p:cNvPr id="25609" name="Line 13"/>
          <p:cNvSpPr>
            <a:spLocks noChangeShapeType="1"/>
          </p:cNvSpPr>
          <p:nvPr/>
        </p:nvSpPr>
        <p:spPr bwMode="auto">
          <a:xfrm>
            <a:off x="2938463" y="4602163"/>
            <a:ext cx="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0" name="Line 14"/>
          <p:cNvSpPr>
            <a:spLocks noChangeShapeType="1"/>
          </p:cNvSpPr>
          <p:nvPr/>
        </p:nvSpPr>
        <p:spPr bwMode="auto">
          <a:xfrm>
            <a:off x="2938463" y="4602163"/>
            <a:ext cx="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250825" y="4414838"/>
            <a:ext cx="7154863" cy="1535112"/>
            <a:chOff x="204" y="2336"/>
            <a:chExt cx="4507" cy="967"/>
          </a:xfrm>
        </p:grpSpPr>
        <p:sp>
          <p:nvSpPr>
            <p:cNvPr id="25615" name="Line 16"/>
            <p:cNvSpPr>
              <a:spLocks noChangeShapeType="1"/>
            </p:cNvSpPr>
            <p:nvPr/>
          </p:nvSpPr>
          <p:spPr bwMode="auto">
            <a:xfrm>
              <a:off x="1610" y="2695"/>
              <a:ext cx="122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5616" name="Group 17"/>
            <p:cNvGrpSpPr>
              <a:grpSpLocks/>
            </p:cNvGrpSpPr>
            <p:nvPr/>
          </p:nvGrpSpPr>
          <p:grpSpPr bwMode="auto">
            <a:xfrm>
              <a:off x="204" y="2336"/>
              <a:ext cx="4507" cy="967"/>
              <a:chOff x="204" y="2336"/>
              <a:chExt cx="4507" cy="967"/>
            </a:xfrm>
          </p:grpSpPr>
          <p:grpSp>
            <p:nvGrpSpPr>
              <p:cNvPr id="25617" name="Group 18"/>
              <p:cNvGrpSpPr>
                <a:grpSpLocks/>
              </p:cNvGrpSpPr>
              <p:nvPr/>
            </p:nvGrpSpPr>
            <p:grpSpPr bwMode="auto">
              <a:xfrm>
                <a:off x="204" y="2387"/>
                <a:ext cx="1400" cy="916"/>
                <a:chOff x="902" y="2387"/>
                <a:chExt cx="1400" cy="916"/>
              </a:xfrm>
            </p:grpSpPr>
            <p:sp>
              <p:nvSpPr>
                <p:cNvPr id="25629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902" y="2387"/>
                  <a:ext cx="1400" cy="4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>
                  <a:spAutoFit/>
                </a:bodyPr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/>
                  <a:r>
                    <a:rPr kumimoji="1" lang="en-US" altLang="zh-CN" sz="3600" b="1">
                      <a:solidFill>
                        <a:srgbClr val="FF3300"/>
                      </a:solidFill>
                      <a:latin typeface="Times New Roman" panose="02020603050405020304" pitchFamily="18" charset="0"/>
                    </a:rPr>
                    <a:t>nCH</a:t>
                  </a:r>
                  <a:r>
                    <a:rPr kumimoji="1" lang="en-US" altLang="zh-CN" sz="3600" b="1" baseline="-25000">
                      <a:solidFill>
                        <a:srgbClr val="FF3300"/>
                      </a:solidFill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600" b="1">
                      <a:solidFill>
                        <a:srgbClr val="FF3300"/>
                      </a:solidFill>
                      <a:latin typeface="Times New Roman" panose="02020603050405020304" pitchFamily="18" charset="0"/>
                    </a:rPr>
                    <a:t>=CH</a:t>
                  </a:r>
                  <a:endParaRPr kumimoji="1" lang="en-US" altLang="zh-CN" sz="3600" b="1">
                    <a:solidFill>
                      <a:srgbClr val="0066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25630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1776" y="2899"/>
                  <a:ext cx="404" cy="4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>
                  <a:spAutoFit/>
                </a:bodyPr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/>
                  <a:r>
                    <a:rPr kumimoji="1" lang="en-US" altLang="zh-CN" sz="3600" b="1">
                      <a:solidFill>
                        <a:srgbClr val="FF3300"/>
                      </a:solidFill>
                      <a:latin typeface="Times New Roman" panose="02020603050405020304" pitchFamily="18" charset="0"/>
                    </a:rPr>
                    <a:t>Cl</a:t>
                  </a:r>
                  <a:endParaRPr kumimoji="1" lang="en-US" altLang="zh-CN" sz="4800" b="1">
                    <a:solidFill>
                      <a:srgbClr val="FF505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25631" name="Line 21"/>
                <p:cNvSpPr>
                  <a:spLocks noChangeShapeType="1"/>
                </p:cNvSpPr>
                <p:nvPr/>
              </p:nvSpPr>
              <p:spPr bwMode="auto">
                <a:xfrm>
                  <a:off x="1918" y="2831"/>
                  <a:ext cx="0" cy="131"/>
                </a:xfrm>
                <a:prstGeom prst="line">
                  <a:avLst/>
                </a:prstGeom>
                <a:noFill/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25618" name="Text Box 22"/>
              <p:cNvSpPr txBox="1">
                <a:spLocks noChangeArrowheads="1"/>
              </p:cNvSpPr>
              <p:nvPr/>
            </p:nvSpPr>
            <p:spPr bwMode="auto">
              <a:xfrm>
                <a:off x="1655" y="2659"/>
                <a:ext cx="1241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kumimoji="1" lang="zh-CN" altLang="en-US" sz="2800" b="1">
                    <a:latin typeface="Times New Roman" panose="02020603050405020304" pitchFamily="18" charset="0"/>
                  </a:rPr>
                  <a:t>加温、加压</a:t>
                </a:r>
                <a:endParaRPr kumimoji="1" lang="zh-CN" altLang="en-US" sz="32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19" name="Text Box 23"/>
              <p:cNvSpPr txBox="1">
                <a:spLocks noChangeArrowheads="1"/>
              </p:cNvSpPr>
              <p:nvPr/>
            </p:nvSpPr>
            <p:spPr bwMode="auto">
              <a:xfrm>
                <a:off x="1837" y="2336"/>
                <a:ext cx="791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kumimoji="1" lang="zh-CN" altLang="en-US" sz="2800" b="1">
                    <a:latin typeface="Times New Roman" panose="02020603050405020304" pitchFamily="18" charset="0"/>
                  </a:rPr>
                  <a:t>催化剂</a:t>
                </a:r>
              </a:p>
            </p:txBody>
          </p:sp>
          <p:grpSp>
            <p:nvGrpSpPr>
              <p:cNvPr id="25620" name="Group 24"/>
              <p:cNvGrpSpPr>
                <a:grpSpLocks/>
              </p:cNvGrpSpPr>
              <p:nvPr/>
            </p:nvGrpSpPr>
            <p:grpSpPr bwMode="auto">
              <a:xfrm>
                <a:off x="2925" y="2414"/>
                <a:ext cx="1786" cy="889"/>
                <a:chOff x="3424" y="2414"/>
                <a:chExt cx="1786" cy="889"/>
              </a:xfrm>
            </p:grpSpPr>
            <p:sp>
              <p:nvSpPr>
                <p:cNvPr id="25621" name="Line 25"/>
                <p:cNvSpPr>
                  <a:spLocks noChangeShapeType="1"/>
                </p:cNvSpPr>
                <p:nvPr/>
              </p:nvSpPr>
              <p:spPr bwMode="auto">
                <a:xfrm>
                  <a:off x="4468" y="2829"/>
                  <a:ext cx="0" cy="131"/>
                </a:xfrm>
                <a:prstGeom prst="line">
                  <a:avLst/>
                </a:prstGeom>
                <a:noFill/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25622" name="Group 26"/>
                <p:cNvGrpSpPr>
                  <a:grpSpLocks/>
                </p:cNvGrpSpPr>
                <p:nvPr/>
              </p:nvGrpSpPr>
              <p:grpSpPr bwMode="auto">
                <a:xfrm>
                  <a:off x="3424" y="2414"/>
                  <a:ext cx="1786" cy="889"/>
                  <a:chOff x="3542" y="2414"/>
                  <a:chExt cx="1786" cy="889"/>
                </a:xfrm>
              </p:grpSpPr>
              <p:sp>
                <p:nvSpPr>
                  <p:cNvPr id="25623" name="AutoShape 27"/>
                  <p:cNvSpPr>
                    <a:spLocks noChangeArrowheads="1"/>
                  </p:cNvSpPr>
                  <p:nvPr/>
                </p:nvSpPr>
                <p:spPr bwMode="auto">
                  <a:xfrm>
                    <a:off x="3649" y="2414"/>
                    <a:ext cx="1421" cy="576"/>
                  </a:xfrm>
                  <a:prstGeom prst="bracketPair">
                    <a:avLst>
                      <a:gd name="adj" fmla="val 16667"/>
                    </a:avLst>
                  </a:prstGeom>
                  <a:noFill/>
                  <a:ln w="38100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 sz="1800"/>
                  </a:p>
                </p:txBody>
              </p:sp>
              <p:sp>
                <p:nvSpPr>
                  <p:cNvPr id="25624" name="Text 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589" y="2493"/>
                    <a:ext cx="1378" cy="40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/>
                    <a:r>
                      <a:rPr kumimoji="1" lang="en-US" altLang="zh-CN" sz="3600" b="1">
                        <a:solidFill>
                          <a:srgbClr val="0066FF"/>
                        </a:solidFill>
                        <a:latin typeface="Times New Roman" panose="02020603050405020304" pitchFamily="18" charset="0"/>
                      </a:rPr>
                      <a:t>  </a:t>
                    </a:r>
                    <a:r>
                      <a:rPr kumimoji="1" lang="en-US" altLang="zh-CN" sz="3600" b="1">
                        <a:solidFill>
                          <a:srgbClr val="FF3300"/>
                        </a:solidFill>
                        <a:latin typeface="Times New Roman" panose="02020603050405020304" pitchFamily="18" charset="0"/>
                      </a:rPr>
                      <a:t>CH</a:t>
                    </a:r>
                    <a:r>
                      <a:rPr kumimoji="1" lang="en-US" altLang="zh-CN" sz="3600" b="1" baseline="-25000">
                        <a:solidFill>
                          <a:srgbClr val="FF3300"/>
                        </a:solidFill>
                        <a:latin typeface="Times New Roman" panose="02020603050405020304" pitchFamily="18" charset="0"/>
                      </a:rPr>
                      <a:t>2</a:t>
                    </a:r>
                    <a:r>
                      <a:rPr kumimoji="1" lang="en-US" altLang="zh-CN" sz="3600" b="1">
                        <a:solidFill>
                          <a:srgbClr val="FF3300"/>
                        </a:solidFill>
                        <a:latin typeface="Times New Roman" panose="02020603050405020304" pitchFamily="18" charset="0"/>
                        <a:sym typeface="Symbol" panose="05050102010706020507" pitchFamily="18" charset="2"/>
                      </a:rPr>
                      <a:t></a:t>
                    </a:r>
                    <a:r>
                      <a:rPr kumimoji="1" lang="en-US" altLang="zh-CN" sz="3600" b="1">
                        <a:solidFill>
                          <a:srgbClr val="FF3300"/>
                        </a:solidFill>
                        <a:latin typeface="Times New Roman" panose="02020603050405020304" pitchFamily="18" charset="0"/>
                      </a:rPr>
                      <a:t>CH</a:t>
                    </a:r>
                    <a:endParaRPr kumimoji="1" lang="en-US" altLang="zh-CN" sz="3600" b="1">
                      <a:solidFill>
                        <a:srgbClr val="0066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5625" name="Text Box 2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349" y="2899"/>
                    <a:ext cx="476" cy="40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/>
                    <a:r>
                      <a:rPr kumimoji="1" lang="en-US" altLang="zh-CN" sz="3600" b="1">
                        <a:solidFill>
                          <a:srgbClr val="0066FF"/>
                        </a:solidFill>
                        <a:latin typeface="Times New Roman" panose="02020603050405020304" pitchFamily="18" charset="0"/>
                      </a:rPr>
                      <a:t> </a:t>
                    </a:r>
                    <a:r>
                      <a:rPr kumimoji="1" lang="en-US" altLang="zh-CN" sz="3600" b="1">
                        <a:solidFill>
                          <a:srgbClr val="FF3300"/>
                        </a:solidFill>
                        <a:latin typeface="Times New Roman" panose="02020603050405020304" pitchFamily="18" charset="0"/>
                      </a:rPr>
                      <a:t>Cl</a:t>
                    </a:r>
                    <a:endParaRPr kumimoji="1" lang="en-US" altLang="zh-CN" sz="3600" b="1">
                      <a:solidFill>
                        <a:srgbClr val="0066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5626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3542" y="2695"/>
                    <a:ext cx="197" cy="0"/>
                  </a:xfrm>
                  <a:prstGeom prst="line">
                    <a:avLst/>
                  </a:prstGeom>
                  <a:noFill/>
                  <a:ln w="38100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627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4955" y="2695"/>
                    <a:ext cx="206" cy="0"/>
                  </a:xfrm>
                  <a:prstGeom prst="line">
                    <a:avLst/>
                  </a:prstGeom>
                  <a:noFill/>
                  <a:ln w="38100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628" name="Text Box 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070" y="2695"/>
                    <a:ext cx="258" cy="3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/>
                    <a:r>
                      <a:rPr kumimoji="1" lang="en-US" altLang="zh-CN" sz="3200" b="1">
                        <a:solidFill>
                          <a:srgbClr val="FF5050"/>
                        </a:solidFill>
                        <a:latin typeface="Times New Roman" panose="02020603050405020304" pitchFamily="18" charset="0"/>
                      </a:rPr>
                      <a:t>n</a:t>
                    </a:r>
                    <a:endParaRPr kumimoji="1" lang="en-US" altLang="zh-CN" sz="2400" b="1">
                      <a:solidFill>
                        <a:srgbClr val="FF5050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</p:grpSp>
        </p:grpSp>
      </p:grpSp>
      <p:sp>
        <p:nvSpPr>
          <p:cNvPr id="25612" name="Text Box 33"/>
          <p:cNvSpPr txBox="1">
            <a:spLocks noChangeArrowheads="1"/>
          </p:cNvSpPr>
          <p:nvPr/>
        </p:nvSpPr>
        <p:spPr bwMode="auto">
          <a:xfrm>
            <a:off x="395288" y="1449388"/>
            <a:ext cx="84248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1</a:t>
            </a:r>
            <a:r>
              <a:rPr lang="zh-CN" altLang="en-US" sz="3600" b="1"/>
              <a:t>、乙炔是一种重要的基本有机原料，可以用来制备氯乙烯</a:t>
            </a:r>
            <a:r>
              <a:rPr lang="en-US" altLang="zh-CN" sz="3600" b="1"/>
              <a:t>,</a:t>
            </a:r>
            <a:r>
              <a:rPr lang="zh-CN" altLang="en-US" sz="3600" b="1"/>
              <a:t>写出乙炔制取聚氯乙烯的化学反应方程式。</a:t>
            </a:r>
            <a:endParaRPr lang="en-US" altLang="zh-CN" sz="2400"/>
          </a:p>
        </p:txBody>
      </p:sp>
      <p:sp>
        <p:nvSpPr>
          <p:cNvPr id="25613" name="Text Box 35"/>
          <p:cNvSpPr txBox="1">
            <a:spLocks noChangeArrowheads="1"/>
          </p:cNvSpPr>
          <p:nvPr/>
        </p:nvSpPr>
        <p:spPr bwMode="auto">
          <a:xfrm>
            <a:off x="3600450" y="657225"/>
            <a:ext cx="2019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0000FF"/>
                </a:solidFill>
              </a:rPr>
              <a:t>随堂练习</a:t>
            </a:r>
          </a:p>
        </p:txBody>
      </p:sp>
      <p:sp>
        <p:nvSpPr>
          <p:cNvPr id="25614" name="Rectangle 36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761EFE2C-1F31-4DA0-BB13-59B723F74C95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8675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B4DDFCCE-27C9-4530-836D-ECF1CD7EAC9A}" type="slidenum">
              <a:rPr lang="zh-CN" altLang="en-US" sz="1300">
                <a:solidFill>
                  <a:schemeClr val="tx2"/>
                </a:solidFill>
              </a:rPr>
              <a:pPr/>
              <a:t>18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228600" y="908050"/>
            <a:ext cx="8610600" cy="393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b="1" smtClean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CaC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>
                <a:latin typeface="Times New Roman" panose="02020603050405020304" pitchFamily="18" charset="0"/>
              </a:rPr>
              <a:t>和</a:t>
            </a:r>
            <a:r>
              <a:rPr kumimoji="1" lang="en-US" altLang="zh-CN" sz="2800" b="1">
                <a:latin typeface="Times New Roman" panose="02020603050405020304" pitchFamily="18" charset="0"/>
              </a:rPr>
              <a:t>ZnC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>
                <a:latin typeface="Times New Roman" panose="02020603050405020304" pitchFamily="18" charset="0"/>
              </a:rPr>
              <a:t>Al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4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>
                <a:latin typeface="Times New Roman" panose="02020603050405020304" pitchFamily="18" charset="0"/>
              </a:rPr>
              <a:t>Mg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>
                <a:latin typeface="Times New Roman" panose="02020603050405020304" pitchFamily="18" charset="0"/>
              </a:rPr>
              <a:t>Li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等都同属离子型碳化物，请通过对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CaC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>
                <a:latin typeface="Times New Roman" panose="02020603050405020304" pitchFamily="18" charset="0"/>
              </a:rPr>
              <a:t>制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的反应进行思考，从中得到必要的启示，写出下列反应的产物：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anose="02020603050405020304" pitchFamily="18" charset="0"/>
              </a:rPr>
              <a:t>A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．</a:t>
            </a:r>
            <a:r>
              <a:rPr kumimoji="1" lang="en-US" altLang="zh-CN" sz="2800" b="1">
                <a:latin typeface="Times New Roman" panose="02020603050405020304" pitchFamily="18" charset="0"/>
              </a:rPr>
              <a:t>ZnC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水解生成 （           ）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anose="02020603050405020304" pitchFamily="18" charset="0"/>
              </a:rPr>
              <a:t>B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．</a:t>
            </a:r>
            <a:r>
              <a:rPr kumimoji="1" lang="en-US" altLang="zh-CN" sz="2800" b="1">
                <a:latin typeface="Times New Roman" panose="02020603050405020304" pitchFamily="18" charset="0"/>
              </a:rPr>
              <a:t>Al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4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水解生成（           ）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anose="02020603050405020304" pitchFamily="18" charset="0"/>
              </a:rPr>
              <a:t>C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．</a:t>
            </a:r>
            <a:r>
              <a:rPr kumimoji="1" lang="en-US" altLang="zh-CN" sz="2800" b="1">
                <a:latin typeface="Times New Roman" panose="02020603050405020304" pitchFamily="18" charset="0"/>
              </a:rPr>
              <a:t>Mg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水解生成（          ）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anose="02020603050405020304" pitchFamily="18" charset="0"/>
              </a:rPr>
              <a:t>D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．</a:t>
            </a:r>
            <a:r>
              <a:rPr kumimoji="1" lang="en-US" altLang="zh-CN" sz="2800" b="1">
                <a:latin typeface="Times New Roman" panose="02020603050405020304" pitchFamily="18" charset="0"/>
              </a:rPr>
              <a:t>Li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</a:t>
            </a:r>
            <a:r>
              <a:rPr kumimoji="1" lang="en-US" altLang="zh-CN" sz="2800" b="1" baseline="-3000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>
                <a:latin typeface="Times New Roman" panose="02020603050405020304" pitchFamily="18" charset="0"/>
              </a:rPr>
              <a:t>水解生成 （           ）</a:t>
            </a:r>
            <a:endParaRPr kumimoji="1" lang="zh-CN" altLang="en-US" sz="2800" b="1" baseline="-30000">
              <a:latin typeface="Times New Roman" panose="02020603050405020304" pitchFamily="18" charset="0"/>
            </a:endParaRPr>
          </a:p>
        </p:txBody>
      </p:sp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3657600" y="2432050"/>
            <a:ext cx="1295400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990033"/>
                </a:solidFill>
                <a:latin typeface="Times New Roman" panose="02020603050405020304" pitchFamily="18" charset="0"/>
              </a:rPr>
              <a:t>C</a:t>
            </a:r>
            <a:r>
              <a:rPr kumimoji="1" lang="en-US" altLang="zh-CN" sz="2800" b="1" baseline="-30000">
                <a:solidFill>
                  <a:srgbClr val="990033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>
                <a:solidFill>
                  <a:srgbClr val="990033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30000">
                <a:solidFill>
                  <a:srgbClr val="990033"/>
                </a:solidFill>
                <a:latin typeface="Times New Roman" panose="02020603050405020304" pitchFamily="18" charset="0"/>
              </a:rPr>
              <a:t>2 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990033"/>
                </a:solidFill>
                <a:latin typeface="Times New Roman" panose="02020603050405020304" pitchFamily="18" charset="0"/>
              </a:rPr>
              <a:t>CH</a:t>
            </a:r>
            <a:r>
              <a:rPr kumimoji="1" lang="en-US" altLang="zh-CN" sz="2800" b="1" baseline="-30000">
                <a:solidFill>
                  <a:srgbClr val="990033"/>
                </a:solidFill>
                <a:latin typeface="Times New Roman" panose="02020603050405020304" pitchFamily="18" charset="0"/>
              </a:rPr>
              <a:t>4 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990033"/>
                </a:solidFill>
                <a:latin typeface="Times New Roman" panose="02020603050405020304" pitchFamily="18" charset="0"/>
              </a:rPr>
              <a:t>C</a:t>
            </a:r>
            <a:r>
              <a:rPr kumimoji="1" lang="en-US" altLang="zh-CN" sz="2800" b="1" baseline="-30000">
                <a:solidFill>
                  <a:srgbClr val="990033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>
                <a:solidFill>
                  <a:srgbClr val="990033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30000">
                <a:solidFill>
                  <a:srgbClr val="990033"/>
                </a:solidFill>
                <a:latin typeface="Times New Roman" panose="02020603050405020304" pitchFamily="18" charset="0"/>
              </a:rPr>
              <a:t>4 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990033"/>
                </a:solidFill>
                <a:latin typeface="Times New Roman" panose="02020603050405020304" pitchFamily="18" charset="0"/>
              </a:rPr>
              <a:t>C</a:t>
            </a:r>
            <a:r>
              <a:rPr kumimoji="1" lang="en-US" altLang="zh-CN" sz="2800" b="1" baseline="-30000">
                <a:solidFill>
                  <a:srgbClr val="990033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>
                <a:solidFill>
                  <a:srgbClr val="990033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30000">
                <a:solidFill>
                  <a:srgbClr val="990033"/>
                </a:solidFill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28678" name="Rectangle 4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炔烃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47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47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 build="p" autoUpdateAnimBg="0"/>
      <p:bldP spid="74755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4B7F4A59-50F0-439F-AC5F-5F855F64196C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29699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AB5F1B45-95A0-4CE1-B82B-0536DAB98C33}" type="slidenum">
              <a:rPr lang="zh-CN" altLang="en-US" sz="1300">
                <a:solidFill>
                  <a:schemeClr val="tx2"/>
                </a:solidFill>
              </a:rPr>
              <a:pPr/>
              <a:t>19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89123" y="507506"/>
            <a:ext cx="889272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四、脂肪烃的来源及其</a:t>
            </a:r>
            <a:r>
              <a:rPr lang="zh-CN" altLang="en-US" sz="36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应用  五三</a:t>
            </a:r>
            <a:r>
              <a:rPr lang="en-US" altLang="zh-CN" sz="36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32</a:t>
            </a:r>
            <a:r>
              <a:rPr lang="zh-CN" altLang="en-US" sz="36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页</a:t>
            </a:r>
            <a:endParaRPr lang="zh-CN" altLang="en-US" sz="36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323850" y="1341438"/>
            <a:ext cx="62563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Times New Roman" panose="02020603050405020304" pitchFamily="18" charset="0"/>
              </a:rPr>
              <a:t>脂肪烃的来源有石油、天然气和煤等。</a:t>
            </a: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250825" y="1916113"/>
            <a:ext cx="85693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石油</a:t>
            </a:r>
            <a:r>
              <a:rPr lang="zh-CN" altLang="en-US" sz="2800" b="1">
                <a:latin typeface="Times New Roman" panose="02020603050405020304" pitchFamily="18" charset="0"/>
              </a:rPr>
              <a:t>通过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常压分馏</a:t>
            </a:r>
            <a:r>
              <a:rPr lang="zh-CN" altLang="en-US" sz="2800" b="1">
                <a:latin typeface="Times New Roman" panose="02020603050405020304" pitchFamily="18" charset="0"/>
              </a:rPr>
              <a:t>可以得到石油气、汽油、煤油、柴油等；而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减压分馏</a:t>
            </a:r>
            <a:r>
              <a:rPr lang="zh-CN" altLang="en-US" sz="2800" b="1">
                <a:latin typeface="Times New Roman" panose="02020603050405020304" pitchFamily="18" charset="0"/>
              </a:rPr>
              <a:t>可以得到润滑油、石蜡等分子量较大的烷烃；通过石油和气态烯烃，气态烯烃是最基本的化工原料；而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催化重整</a:t>
            </a:r>
            <a:r>
              <a:rPr lang="zh-CN" altLang="en-US" sz="2800" b="1">
                <a:latin typeface="Times New Roman" panose="02020603050405020304" pitchFamily="18" charset="0"/>
              </a:rPr>
              <a:t>是获得芳香烃的主要途径。</a:t>
            </a: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215900" y="4797425"/>
            <a:ext cx="89281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煤</a:t>
            </a:r>
            <a:r>
              <a:rPr lang="zh-CN" altLang="en-US" sz="2800" b="1">
                <a:latin typeface="Times New Roman" panose="02020603050405020304" pitchFamily="18" charset="0"/>
              </a:rPr>
              <a:t>也是获得有机化合物的源泉。通过煤焦油的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分馏</a:t>
            </a:r>
            <a:r>
              <a:rPr lang="zh-CN" altLang="en-US" sz="2800" b="1">
                <a:latin typeface="Times New Roman" panose="02020603050405020304" pitchFamily="18" charset="0"/>
              </a:rPr>
              <a:t>可以获得各种芳香烃；通过煤矿直接或间接液化，可以获得燃料油及多种化工原料。</a:t>
            </a:r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250825" y="3789363"/>
            <a:ext cx="84613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天然气</a:t>
            </a:r>
            <a:r>
              <a:rPr lang="zh-CN" altLang="en-US" sz="2800" b="1">
                <a:latin typeface="Times New Roman" panose="02020603050405020304" pitchFamily="18" charset="0"/>
              </a:rPr>
              <a:t>是高效清洁燃料，主要是烃类气体，以甲烷为主。</a:t>
            </a:r>
          </a:p>
        </p:txBody>
      </p:sp>
      <p:sp>
        <p:nvSpPr>
          <p:cNvPr id="29705" name="Rectangle 7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脂肪烃的来源及其应用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  <p:bldP spid="75779" grpId="0"/>
      <p:bldP spid="75780" grpId="0"/>
      <p:bldP spid="75781" grpId="0"/>
      <p:bldP spid="757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E3D35B5-57F4-4C91-81F0-A3D47586B334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35843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FEA9EAD1-B109-45EA-8607-9BF0D20EFB4A}" type="slidenum">
              <a:rPr lang="zh-CN" altLang="en-US" sz="1300">
                <a:solidFill>
                  <a:schemeClr val="tx2"/>
                </a:solidFill>
              </a:rPr>
              <a:pPr/>
              <a:t>20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pic>
        <p:nvPicPr>
          <p:cNvPr id="35844" name="Picture 2" descr="石油分馏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484830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Rectangle 3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脂肪烃的来源及其应用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69AAE17D-20EA-4B21-A742-78EB8F600BDB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36867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B47B35D-5C09-4BF4-8EED-62C8047F507F}" type="slidenum">
              <a:rPr lang="zh-CN" altLang="en-US" sz="1300">
                <a:solidFill>
                  <a:schemeClr val="tx2"/>
                </a:solidFill>
              </a:rPr>
              <a:pPr/>
              <a:t>21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36868" name="Rectangle 2"/>
          <p:cNvSpPr>
            <a:spLocks noChangeArrowheads="1"/>
          </p:cNvSpPr>
          <p:nvPr/>
        </p:nvSpPr>
        <p:spPr bwMode="auto">
          <a:xfrm>
            <a:off x="2627313" y="800100"/>
            <a:ext cx="3708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400" b="1">
                <a:solidFill>
                  <a:srgbClr val="0000FF"/>
                </a:solidFill>
                <a:latin typeface="Times New Roman" panose="02020603050405020304" pitchFamily="18" charset="0"/>
              </a:rPr>
              <a:t>学与问 </a:t>
            </a:r>
            <a:r>
              <a:rPr kumimoji="1"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P35</a:t>
            </a:r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179388" y="1606550"/>
            <a:ext cx="8496300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石油分馏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是利用石油中各组分的沸点不同而加以分离的技术。分为</a:t>
            </a:r>
            <a:r>
              <a:rPr lang="zh-CN" altLang="en-US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常压分馏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减压分馏，常压分馏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可以得到石油气、汽油、煤油、柴油和重油；重油再进行</a:t>
            </a:r>
            <a:r>
              <a:rPr lang="zh-CN" altLang="en-US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减压分馏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可以得到润滑油、凡士林、石蜡等</a:t>
            </a: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3600" b="1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减压分馏</a:t>
            </a: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是利用低压时液体的沸点降低的原理，使重油中各成分的沸点降低而进行分馏，避免高温下有机物的炭化。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70" name="Rectangle 4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脂肪烃的来源及其应用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日期占位符 1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34B07421-45EE-4190-B0FC-334724487FF1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018E514A-C35F-4606-BDD2-DA426C234052}" type="slidenum">
              <a:rPr lang="zh-CN" altLang="en-US" sz="1300">
                <a:solidFill>
                  <a:schemeClr val="tx2"/>
                </a:solidFill>
              </a:rPr>
              <a:pPr/>
              <a:t>22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684213" y="5219700"/>
            <a:ext cx="79248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石油</a:t>
            </a:r>
            <a:r>
              <a:rPr lang="zh-CN" altLang="en-US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催化重整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的目的有两个：提高汽油的辛烷值和制取芳香烃。</a:t>
            </a:r>
          </a:p>
        </p:txBody>
      </p:sp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395288" y="2338388"/>
            <a:ext cx="842486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石油</a:t>
            </a:r>
            <a:r>
              <a:rPr lang="zh-CN" altLang="en-US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催解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是深度的裂化，使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短链的烷烃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进一步分解生成乙烷、丙烷、丁烯等重要石油化工原料。</a:t>
            </a: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323850" y="461963"/>
            <a:ext cx="8388350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石油的</a:t>
            </a:r>
            <a:r>
              <a:rPr lang="zh-CN" altLang="en-US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催化裂化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是将重油成分（如石油）在催化剂存在下，在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460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520℃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及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100kPa-200kPa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的压强下，长链烷烃断裂成短链烷烃和烯烃，从而大大提高汽油的产量。</a:t>
            </a:r>
          </a:p>
        </p:txBody>
      </p:sp>
      <p:sp>
        <p:nvSpPr>
          <p:cNvPr id="194565" name="Rectangle 5"/>
          <p:cNvSpPr>
            <a:spLocks noChangeArrowheads="1"/>
          </p:cNvSpPr>
          <p:nvPr/>
        </p:nvSpPr>
        <p:spPr bwMode="auto">
          <a:xfrm>
            <a:off x="990600" y="4113213"/>
            <a:ext cx="6253163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乙烯的产量是一个国家石化水平的标志</a:t>
            </a:r>
          </a:p>
        </p:txBody>
      </p:sp>
      <p:grpSp>
        <p:nvGrpSpPr>
          <p:cNvPr id="194566" name="Group 6"/>
          <p:cNvGrpSpPr>
            <a:grpSpLocks/>
          </p:cNvGrpSpPr>
          <p:nvPr/>
        </p:nvGrpSpPr>
        <p:grpSpPr bwMode="auto">
          <a:xfrm>
            <a:off x="1855788" y="3319463"/>
            <a:ext cx="5257800" cy="793750"/>
            <a:chOff x="624" y="816"/>
            <a:chExt cx="3312" cy="500"/>
          </a:xfrm>
        </p:grpSpPr>
        <p:sp>
          <p:nvSpPr>
            <p:cNvPr id="37902" name="Line 7"/>
            <p:cNvSpPr>
              <a:spLocks noChangeShapeType="1"/>
            </p:cNvSpPr>
            <p:nvPr/>
          </p:nvSpPr>
          <p:spPr bwMode="auto">
            <a:xfrm>
              <a:off x="1488" y="1152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3" name="Text Box 8"/>
            <p:cNvSpPr txBox="1">
              <a:spLocks noChangeArrowheads="1"/>
            </p:cNvSpPr>
            <p:nvPr/>
          </p:nvSpPr>
          <p:spPr bwMode="auto">
            <a:xfrm>
              <a:off x="624" y="912"/>
              <a:ext cx="331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600" b="1">
                  <a:solidFill>
                    <a:srgbClr val="660066"/>
                  </a:solidFill>
                  <a:latin typeface="Times New Roman" panose="02020603050405020304" pitchFamily="18" charset="0"/>
                </a:rPr>
                <a:t>C</a:t>
              </a:r>
              <a:r>
                <a:rPr kumimoji="1" lang="en-US" altLang="zh-CN" sz="3600" b="1" baseline="-25000">
                  <a:solidFill>
                    <a:srgbClr val="660066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600" b="1">
                  <a:solidFill>
                    <a:srgbClr val="660066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600" b="1" baseline="-25000">
                  <a:solidFill>
                    <a:srgbClr val="660066"/>
                  </a:solidFill>
                  <a:latin typeface="Times New Roman" panose="02020603050405020304" pitchFamily="18" charset="0"/>
                </a:rPr>
                <a:t>10</a:t>
              </a:r>
              <a:r>
                <a:rPr kumimoji="1" lang="en-US" altLang="zh-CN" sz="3600" b="1">
                  <a:solidFill>
                    <a:srgbClr val="660066"/>
                  </a:solidFill>
                  <a:latin typeface="Times New Roman" panose="02020603050405020304" pitchFamily="18" charset="0"/>
                </a:rPr>
                <a:t>              C</a:t>
              </a:r>
              <a:r>
                <a:rPr kumimoji="1" lang="en-US" altLang="zh-CN" sz="3600" b="1" baseline="-25000">
                  <a:solidFill>
                    <a:srgbClr val="660066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600" b="1">
                  <a:solidFill>
                    <a:srgbClr val="660066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600" b="1" baseline="-25000">
                  <a:solidFill>
                    <a:srgbClr val="660066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600" b="1">
                  <a:solidFill>
                    <a:srgbClr val="660066"/>
                  </a:solidFill>
                  <a:latin typeface="Times New Roman" panose="02020603050405020304" pitchFamily="18" charset="0"/>
                </a:rPr>
                <a:t>+C</a:t>
              </a:r>
              <a:r>
                <a:rPr kumimoji="1" lang="en-US" altLang="zh-CN" sz="3600" b="1" baseline="-25000">
                  <a:solidFill>
                    <a:srgbClr val="660066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600" b="1">
                  <a:solidFill>
                    <a:srgbClr val="660066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600" b="1" baseline="-25000">
                  <a:solidFill>
                    <a:srgbClr val="660066"/>
                  </a:solidFill>
                  <a:latin typeface="Times New Roman" panose="02020603050405020304" pitchFamily="18" charset="0"/>
                </a:rPr>
                <a:t>6</a:t>
              </a:r>
              <a:endParaRPr kumimoji="1" lang="en-US" altLang="zh-CN" sz="3600" b="1">
                <a:solidFill>
                  <a:srgbClr val="66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7904" name="Text Box 9"/>
            <p:cNvSpPr txBox="1">
              <a:spLocks noChangeArrowheads="1"/>
            </p:cNvSpPr>
            <p:nvPr/>
          </p:nvSpPr>
          <p:spPr bwMode="auto">
            <a:xfrm>
              <a:off x="1776" y="816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△</a:t>
              </a:r>
              <a:r>
                <a:rPr lang="zh-CN" altLang="en-US" sz="1800"/>
                <a:t> </a:t>
              </a:r>
            </a:p>
          </p:txBody>
        </p:sp>
      </p:grpSp>
      <p:grpSp>
        <p:nvGrpSpPr>
          <p:cNvPr id="194570" name="Group 10"/>
          <p:cNvGrpSpPr>
            <a:grpSpLocks/>
          </p:cNvGrpSpPr>
          <p:nvPr/>
        </p:nvGrpSpPr>
        <p:grpSpPr bwMode="auto">
          <a:xfrm>
            <a:off x="2195513" y="4471988"/>
            <a:ext cx="5181600" cy="793750"/>
            <a:chOff x="624" y="1392"/>
            <a:chExt cx="3264" cy="500"/>
          </a:xfrm>
        </p:grpSpPr>
        <p:sp>
          <p:nvSpPr>
            <p:cNvPr id="37899" name="Line 11"/>
            <p:cNvSpPr>
              <a:spLocks noChangeShapeType="1"/>
            </p:cNvSpPr>
            <p:nvPr/>
          </p:nvSpPr>
          <p:spPr bwMode="auto">
            <a:xfrm>
              <a:off x="1440" y="1728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0" name="Text Box 12"/>
            <p:cNvSpPr txBox="1">
              <a:spLocks noChangeArrowheads="1"/>
            </p:cNvSpPr>
            <p:nvPr/>
          </p:nvSpPr>
          <p:spPr bwMode="auto">
            <a:xfrm>
              <a:off x="624" y="1488"/>
              <a:ext cx="326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600" b="1">
                  <a:solidFill>
                    <a:srgbClr val="660066"/>
                  </a:solidFill>
                  <a:latin typeface="Times New Roman" panose="02020603050405020304" pitchFamily="18" charset="0"/>
                </a:rPr>
                <a:t>C</a:t>
              </a:r>
              <a:r>
                <a:rPr kumimoji="1" lang="en-US" altLang="zh-CN" sz="3600" b="1" baseline="-25000">
                  <a:solidFill>
                    <a:srgbClr val="660066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600" b="1">
                  <a:solidFill>
                    <a:srgbClr val="660066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600" b="1" baseline="-25000">
                  <a:solidFill>
                    <a:srgbClr val="660066"/>
                  </a:solidFill>
                  <a:latin typeface="Times New Roman" panose="02020603050405020304" pitchFamily="18" charset="0"/>
                </a:rPr>
                <a:t>10</a:t>
              </a:r>
              <a:r>
                <a:rPr kumimoji="1" lang="en-US" altLang="zh-CN" sz="3600" b="1">
                  <a:solidFill>
                    <a:srgbClr val="660066"/>
                  </a:solidFill>
                  <a:latin typeface="Times New Roman" panose="02020603050405020304" pitchFamily="18" charset="0"/>
                </a:rPr>
                <a:t>              CH</a:t>
              </a:r>
              <a:r>
                <a:rPr kumimoji="1" lang="en-US" altLang="zh-CN" sz="3600" b="1" baseline="-25000">
                  <a:solidFill>
                    <a:srgbClr val="660066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600" b="1">
                  <a:solidFill>
                    <a:srgbClr val="660066"/>
                  </a:solidFill>
                  <a:latin typeface="Times New Roman" panose="02020603050405020304" pitchFamily="18" charset="0"/>
                </a:rPr>
                <a:t>+C</a:t>
              </a:r>
              <a:r>
                <a:rPr kumimoji="1" lang="en-US" altLang="zh-CN" sz="3600" b="1" baseline="-25000">
                  <a:solidFill>
                    <a:srgbClr val="660066"/>
                  </a:solidFill>
                  <a:latin typeface="Times New Roman" panose="02020603050405020304" pitchFamily="18" charset="0"/>
                </a:rPr>
                <a:t>3</a:t>
              </a:r>
              <a:r>
                <a:rPr kumimoji="1" lang="en-US" altLang="zh-CN" sz="3600" b="1">
                  <a:solidFill>
                    <a:srgbClr val="660066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600" b="1" baseline="-25000">
                  <a:solidFill>
                    <a:srgbClr val="660066"/>
                  </a:solidFill>
                  <a:latin typeface="Times New Roman" panose="02020603050405020304" pitchFamily="18" charset="0"/>
                </a:rPr>
                <a:t>6</a:t>
              </a:r>
              <a:endParaRPr kumimoji="1" lang="en-US" altLang="zh-CN" sz="3600" b="1">
                <a:solidFill>
                  <a:srgbClr val="66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7901" name="Text Box 13"/>
            <p:cNvSpPr txBox="1">
              <a:spLocks noChangeArrowheads="1"/>
            </p:cNvSpPr>
            <p:nvPr/>
          </p:nvSpPr>
          <p:spPr bwMode="auto">
            <a:xfrm>
              <a:off x="1728" y="1392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△</a:t>
              </a:r>
              <a:r>
                <a:rPr lang="zh-CN" altLang="en-US" sz="1800"/>
                <a:t> </a:t>
              </a:r>
            </a:p>
          </p:txBody>
        </p:sp>
      </p:grpSp>
      <p:sp>
        <p:nvSpPr>
          <p:cNvPr id="37898" name="Rectangle 14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脂肪烃的来源及其应用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4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4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45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/>
      <p:bldP spid="82947" grpId="0"/>
      <p:bldP spid="82948" grpId="0"/>
      <p:bldP spid="19456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日期占位符 3"/>
          <p:cNvSpPr>
            <a:spLocks noGrp="1"/>
          </p:cNvSpPr>
          <p:nvPr>
            <p:ph type="dt" sz="quarter" idx="4294967295"/>
          </p:nvPr>
        </p:nvSpPr>
        <p:spPr bwMode="auto">
          <a:xfrm>
            <a:off x="34925" y="632618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9055DFF1-7CA1-4980-9FB6-1A7F167B961C}" type="datetime1">
              <a:rPr lang="zh-CN" altLang="en-US" sz="1300">
                <a:solidFill>
                  <a:schemeClr val="tx2"/>
                </a:solidFill>
              </a:rPr>
              <a:pPr/>
              <a:t>2017/3/6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38915" name="灯片编号占位符 5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697663" y="6326188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CD320267-DE41-4963-83D6-1AFF415BD3E0}" type="slidenum">
              <a:rPr lang="zh-CN" altLang="en-US" sz="1300">
                <a:solidFill>
                  <a:schemeClr val="tx2"/>
                </a:solidFill>
              </a:rPr>
              <a:pPr/>
              <a:t>23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sp>
        <p:nvSpPr>
          <p:cNvPr id="3891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051050" y="692150"/>
            <a:ext cx="3600450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zh-CN" altLang="en-US" sz="40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资料卡片 </a:t>
            </a:r>
            <a:r>
              <a:rPr lang="en-US" altLang="zh-CN" sz="40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P35</a:t>
            </a:r>
          </a:p>
        </p:txBody>
      </p:sp>
      <p:sp>
        <p:nvSpPr>
          <p:cNvPr id="38917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755650" y="1557338"/>
            <a:ext cx="7924800" cy="136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zh-CN" altLang="en-US" sz="3600" b="1" smtClean="0">
                <a:latin typeface="宋体" panose="02010600030101010101" pitchFamily="2" charset="-122"/>
                <a:ea typeface="宋体" panose="02010600030101010101" pitchFamily="2" charset="-122"/>
              </a:rPr>
              <a:t>液化石油气（</a:t>
            </a:r>
            <a:r>
              <a:rPr lang="en-US" altLang="zh-CN" sz="3600" b="1" smtClean="0">
                <a:latin typeface="宋体" panose="02010600030101010101" pitchFamily="2" charset="-122"/>
                <a:ea typeface="宋体" panose="02010600030101010101" pitchFamily="2" charset="-122"/>
              </a:rPr>
              <a:t>LPG</a:t>
            </a:r>
            <a:r>
              <a:rPr lang="zh-CN" altLang="en-US" sz="3600" b="1" smtClean="0">
                <a:latin typeface="宋体" panose="02010600030101010101" pitchFamily="2" charset="-122"/>
                <a:ea typeface="宋体" panose="02010600030101010101" pitchFamily="2" charset="-122"/>
              </a:rPr>
              <a:t>）是丙烷、丁烷、丙烯、丁烯为主的石油产品。</a:t>
            </a: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0" y="3357563"/>
            <a:ext cx="8855075" cy="1752600"/>
          </a:xfrm>
          <a:prstGeom prst="rect">
            <a:avLst/>
          </a:prstGeom>
          <a:noFill/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</a:rPr>
              <a:t> 常识：液化石油气</a:t>
            </a:r>
            <a:r>
              <a:rPr kumimoji="1" lang="en-US" altLang="zh-CN" sz="3600" b="1">
                <a:latin typeface="Times New Roman" panose="02020603050405020304" pitchFamily="18" charset="0"/>
              </a:rPr>
              <a:t>——</a:t>
            </a:r>
            <a:r>
              <a:rPr kumimoji="1" lang="zh-CN" altLang="en-US" sz="3600" b="1">
                <a:latin typeface="Times New Roman" panose="02020603050405020304" pitchFamily="18" charset="0"/>
              </a:rPr>
              <a:t>体积缩小了</a:t>
            </a:r>
            <a:r>
              <a:rPr kumimoji="1" lang="en-US" altLang="zh-CN" sz="3600" b="1">
                <a:latin typeface="Times New Roman" panose="02020603050405020304" pitchFamily="18" charset="0"/>
              </a:rPr>
              <a:t>250~300</a:t>
            </a:r>
            <a:r>
              <a:rPr kumimoji="1" lang="zh-CN" altLang="en-US" sz="3600" b="1">
                <a:latin typeface="Times New Roman" panose="02020603050405020304" pitchFamily="18" charset="0"/>
              </a:rPr>
              <a:t>倍，压强为</a:t>
            </a:r>
            <a:r>
              <a:rPr kumimoji="1" lang="en-US" altLang="zh-CN" sz="3600" b="1">
                <a:latin typeface="Times New Roman" panose="02020603050405020304" pitchFamily="18" charset="0"/>
              </a:rPr>
              <a:t>7~8atm</a:t>
            </a:r>
            <a:r>
              <a:rPr kumimoji="1" lang="zh-CN" altLang="en-US" sz="3600" b="1">
                <a:latin typeface="Times New Roman" panose="02020603050405020304" pitchFamily="18" charset="0"/>
              </a:rPr>
              <a:t>，气态时比空气重约</a:t>
            </a:r>
            <a:r>
              <a:rPr kumimoji="1" lang="en-US" altLang="zh-CN" sz="3600" b="1">
                <a:latin typeface="Times New Roman" panose="02020603050405020304" pitchFamily="18" charset="0"/>
              </a:rPr>
              <a:t>1.5</a:t>
            </a:r>
            <a:r>
              <a:rPr kumimoji="1" lang="zh-CN" altLang="en-US" sz="3600" b="1">
                <a:latin typeface="Times New Roman" panose="02020603050405020304" pitchFamily="18" charset="0"/>
              </a:rPr>
              <a:t>倍，在空气中的爆炸极限</a:t>
            </a:r>
            <a:r>
              <a:rPr kumimoji="1" lang="en-US" altLang="zh-CN" sz="3600" b="1">
                <a:latin typeface="Times New Roman" panose="02020603050405020304" pitchFamily="18" charset="0"/>
              </a:rPr>
              <a:t>1.7%~9.7%</a:t>
            </a:r>
            <a:r>
              <a:rPr kumimoji="1" lang="zh-CN" altLang="en-US" sz="3600" b="1"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38919" name="Rectangle 5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88975" indent="-265113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58863" indent="-212725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81138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905000" indent="-211138" defTabSz="846138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3622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8194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2766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733800" indent="-211138" defTabSz="846138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>
                <a:solidFill>
                  <a:srgbClr val="000000"/>
                </a:solidFill>
              </a:rPr>
              <a:t>脂肪烃的来源及其应用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95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8" grpId="0" animBg="1"/>
    </p:bldLst>
  </p:timing>
</p:sld>
</file>

<file path=ppt/theme/theme1.xml><?xml version="1.0" encoding="utf-8"?>
<a:theme xmlns:a="http://schemas.openxmlformats.org/drawingml/2006/main" name="Generic medical background">
  <a:themeElements>
    <a:clrScheme name="Generic medical background 13">
      <a:dk1>
        <a:srgbClr val="000000"/>
      </a:dk1>
      <a:lt1>
        <a:srgbClr val="FFFFFF"/>
      </a:lt1>
      <a:dk2>
        <a:srgbClr val="FFFFFF"/>
      </a:dk2>
      <a:lt2>
        <a:srgbClr val="5F5F5F"/>
      </a:lt2>
      <a:accent1>
        <a:srgbClr val="036B13"/>
      </a:accent1>
      <a:accent2>
        <a:srgbClr val="97BB98"/>
      </a:accent2>
      <a:accent3>
        <a:srgbClr val="FFFFFF"/>
      </a:accent3>
      <a:accent4>
        <a:srgbClr val="000000"/>
      </a:accent4>
      <a:accent5>
        <a:srgbClr val="AABAAA"/>
      </a:accent5>
      <a:accent6>
        <a:srgbClr val="88A989"/>
      </a:accent6>
      <a:hlink>
        <a:srgbClr val="C0C0C0"/>
      </a:hlink>
      <a:folHlink>
        <a:srgbClr val="004800"/>
      </a:folHlink>
    </a:clrScheme>
    <a:fontScheme name="Generic medical background">
      <a:majorFont>
        <a:latin typeface="Arial"/>
        <a:ea typeface=""/>
        <a:cs typeface=""/>
      </a:majorFont>
      <a:minorFont>
        <a:latin typeface="黑体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10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zh-CN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10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zh-CN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Generic medical backgroun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3">
        <a:dk1>
          <a:srgbClr val="000000"/>
        </a:dk1>
        <a:lt1>
          <a:srgbClr val="FFFFFF"/>
        </a:lt1>
        <a:dk2>
          <a:srgbClr val="FFFFFF"/>
        </a:dk2>
        <a:lt2>
          <a:srgbClr val="5F5F5F"/>
        </a:lt2>
        <a:accent1>
          <a:srgbClr val="036B13"/>
        </a:accent1>
        <a:accent2>
          <a:srgbClr val="97BB98"/>
        </a:accent2>
        <a:accent3>
          <a:srgbClr val="FFFFFF"/>
        </a:accent3>
        <a:accent4>
          <a:srgbClr val="000000"/>
        </a:accent4>
        <a:accent5>
          <a:srgbClr val="AABAAA"/>
        </a:accent5>
        <a:accent6>
          <a:srgbClr val="88A989"/>
        </a:accent6>
        <a:hlink>
          <a:srgbClr val="C0C0C0"/>
        </a:hlink>
        <a:folHlink>
          <a:srgbClr val="004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2356</TotalTime>
  <Pages>0</Pages>
  <Words>1407</Words>
  <Characters>0</Characters>
  <Application>Microsoft Office PowerPoint</Application>
  <DocSecurity>0</DocSecurity>
  <PresentationFormat>全屏显示(4:3)</PresentationFormat>
  <Lines>0</Lines>
  <Paragraphs>241</Paragraphs>
  <Slides>23</Slides>
  <Notes>8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23</vt:i4>
      </vt:variant>
    </vt:vector>
  </HeadingPairs>
  <TitlesOfParts>
    <vt:vector size="38" baseType="lpstr">
      <vt:lpstr>Batang</vt:lpstr>
      <vt:lpstr>MS Mincho</vt:lpstr>
      <vt:lpstr>方正舒体</vt:lpstr>
      <vt:lpstr>黑体</vt:lpstr>
      <vt:lpstr>华文行楷</vt:lpstr>
      <vt:lpstr>隶书</vt:lpstr>
      <vt:lpstr>宋体</vt:lpstr>
      <vt:lpstr>Arial</vt:lpstr>
      <vt:lpstr>Symbol</vt:lpstr>
      <vt:lpstr>Times New Roman</vt:lpstr>
      <vt:lpstr>Wingdings</vt:lpstr>
      <vt:lpstr>Generic medical background</vt:lpstr>
      <vt:lpstr>BMP 图象</vt:lpstr>
      <vt:lpstr>Flash 影片</vt:lpstr>
      <vt:lpstr>剪辑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a 、与溴的加成反应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资料卡片 P35</vt:lpstr>
    </vt:vector>
  </TitlesOfParts>
  <Manager/>
  <Company>x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 title text here</dc:title>
  <dc:subject/>
  <dc:creator>x</dc:creator>
  <cp:keywords/>
  <dc:description/>
  <cp:lastModifiedBy>oscarfox</cp:lastModifiedBy>
  <cp:revision>56</cp:revision>
  <cp:lastPrinted>1899-12-30T00:00:00Z</cp:lastPrinted>
  <dcterms:created xsi:type="dcterms:W3CDTF">2008-10-09T13:36:39Z</dcterms:created>
  <dcterms:modified xsi:type="dcterms:W3CDTF">2017-03-06T08:51:18Z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2052-8.1.0.3526</vt:lpwstr>
  </property>
</Properties>
</file>