
<file path=[Content_Types].xml><?xml version="1.0" encoding="utf-8"?>
<Types xmlns="http://schemas.openxmlformats.org/package/2006/content-types">
  <Default Extension="jpeg" ContentType="image/jpeg"/>
  <Default Extension="JPG" ContentType="image/.jpg"/>
  <Default Extension="png" ContentType="image/png"/>
  <Default Extension="emf" ContentType="image/x-emf"/>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ommentAuthors.xml" ContentType="application/vnd.openxmlformats-officedocument.presentationml.commentAuthor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slides/slide139.xml" ContentType="application/vnd.openxmlformats-officedocument.presentationml.slide+xml"/>
  <Override PartName="/ppt/slides/slide14.xml" ContentType="application/vnd.openxmlformats-officedocument.presentationml.slide+xml"/>
  <Override PartName="/ppt/slides/slide140.xml" ContentType="application/vnd.openxmlformats-officedocument.presentationml.slide+xml"/>
  <Override PartName="/ppt/slides/slide141.xml" ContentType="application/vnd.openxmlformats-officedocument.presentationml.slide+xml"/>
  <Override PartName="/ppt/slides/slide142.xml" ContentType="application/vnd.openxmlformats-officedocument.presentationml.slide+xml"/>
  <Override PartName="/ppt/slides/slide143.xml" ContentType="application/vnd.openxmlformats-officedocument.presentationml.slide+xml"/>
  <Override PartName="/ppt/slides/slide14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0" r:id="rId3"/>
    <p:sldMasterId id="2147483672" r:id="rId4"/>
  </p:sldMasterIdLst>
  <p:notesMasterIdLst>
    <p:notesMasterId r:id="rId8"/>
  </p:notesMasterIdLst>
  <p:handoutMasterIdLst>
    <p:handoutMasterId r:id="rId150"/>
  </p:handoutMasterIdLst>
  <p:sldIdLst>
    <p:sldId id="264" r:id="rId5"/>
    <p:sldId id="438" r:id="rId6"/>
    <p:sldId id="495" r:id="rId7"/>
    <p:sldId id="974" r:id="rId9"/>
    <p:sldId id="539" r:id="rId10"/>
    <p:sldId id="975" r:id="rId11"/>
    <p:sldId id="1110" r:id="rId12"/>
    <p:sldId id="976" r:id="rId13"/>
    <p:sldId id="977" r:id="rId14"/>
    <p:sldId id="978" r:id="rId15"/>
    <p:sldId id="1109" r:id="rId16"/>
    <p:sldId id="1247" r:id="rId17"/>
    <p:sldId id="1111" r:id="rId18"/>
    <p:sldId id="653" r:id="rId19"/>
    <p:sldId id="654" r:id="rId20"/>
    <p:sldId id="655" r:id="rId21"/>
    <p:sldId id="712" r:id="rId22"/>
    <p:sldId id="713" r:id="rId23"/>
    <p:sldId id="714" r:id="rId24"/>
    <p:sldId id="715" r:id="rId25"/>
    <p:sldId id="716" r:id="rId26"/>
    <p:sldId id="1115" r:id="rId27"/>
    <p:sldId id="717" r:id="rId28"/>
    <p:sldId id="1117" r:id="rId29"/>
    <p:sldId id="1616" r:id="rId30"/>
    <p:sldId id="718" r:id="rId31"/>
    <p:sldId id="719" r:id="rId32"/>
    <p:sldId id="720" r:id="rId33"/>
    <p:sldId id="545" r:id="rId34"/>
    <p:sldId id="494" r:id="rId35"/>
    <p:sldId id="513" r:id="rId36"/>
    <p:sldId id="1502" r:id="rId37"/>
    <p:sldId id="1503" r:id="rId38"/>
    <p:sldId id="721" r:id="rId39"/>
    <p:sldId id="1380" r:id="rId40"/>
    <p:sldId id="1384" r:id="rId41"/>
    <p:sldId id="1498" r:id="rId42"/>
    <p:sldId id="1499" r:id="rId43"/>
    <p:sldId id="1500" r:id="rId44"/>
    <p:sldId id="1501" r:id="rId45"/>
    <p:sldId id="722" r:id="rId46"/>
    <p:sldId id="519" r:id="rId47"/>
    <p:sldId id="747" r:id="rId48"/>
    <p:sldId id="1735" r:id="rId49"/>
    <p:sldId id="1505" r:id="rId50"/>
    <p:sldId id="681" r:id="rId51"/>
    <p:sldId id="682" r:id="rId52"/>
    <p:sldId id="683" r:id="rId53"/>
    <p:sldId id="684" r:id="rId54"/>
    <p:sldId id="685" r:id="rId55"/>
    <p:sldId id="686" r:id="rId56"/>
    <p:sldId id="687" r:id="rId57"/>
    <p:sldId id="688" r:id="rId58"/>
    <p:sldId id="725" r:id="rId59"/>
    <p:sldId id="726" r:id="rId60"/>
    <p:sldId id="727" r:id="rId61"/>
    <p:sldId id="728" r:id="rId62"/>
    <p:sldId id="435" r:id="rId63"/>
    <p:sldId id="729" r:id="rId64"/>
    <p:sldId id="730" r:id="rId65"/>
    <p:sldId id="732" r:id="rId66"/>
    <p:sldId id="731" r:id="rId67"/>
    <p:sldId id="733" r:id="rId68"/>
    <p:sldId id="734" r:id="rId69"/>
    <p:sldId id="735" r:id="rId70"/>
    <p:sldId id="736" r:id="rId71"/>
    <p:sldId id="548" r:id="rId72"/>
    <p:sldId id="657" r:id="rId73"/>
    <p:sldId id="658" r:id="rId74"/>
    <p:sldId id="737" r:id="rId75"/>
    <p:sldId id="738" r:id="rId76"/>
    <p:sldId id="659" r:id="rId77"/>
    <p:sldId id="552" r:id="rId78"/>
    <p:sldId id="660" r:id="rId79"/>
    <p:sldId id="506" r:id="rId80"/>
    <p:sldId id="743" r:id="rId81"/>
    <p:sldId id="739" r:id="rId82"/>
    <p:sldId id="740" r:id="rId83"/>
    <p:sldId id="741" r:id="rId84"/>
    <p:sldId id="742" r:id="rId85"/>
    <p:sldId id="526" r:id="rId86"/>
    <p:sldId id="744" r:id="rId87"/>
    <p:sldId id="525" r:id="rId88"/>
    <p:sldId id="709" r:id="rId89"/>
    <p:sldId id="745" r:id="rId90"/>
    <p:sldId id="569" r:id="rId91"/>
    <p:sldId id="749" r:id="rId92"/>
    <p:sldId id="750" r:id="rId93"/>
    <p:sldId id="751" r:id="rId94"/>
    <p:sldId id="752" r:id="rId95"/>
    <p:sldId id="753" r:id="rId96"/>
    <p:sldId id="754" r:id="rId97"/>
    <p:sldId id="755" r:id="rId98"/>
    <p:sldId id="756" r:id="rId99"/>
    <p:sldId id="757" r:id="rId100"/>
    <p:sldId id="758" r:id="rId101"/>
    <p:sldId id="759" r:id="rId102"/>
    <p:sldId id="760" r:id="rId103"/>
    <p:sldId id="761" r:id="rId104"/>
    <p:sldId id="762" r:id="rId105"/>
    <p:sldId id="763" r:id="rId106"/>
    <p:sldId id="764" r:id="rId107"/>
    <p:sldId id="765" r:id="rId108"/>
    <p:sldId id="766" r:id="rId109"/>
    <p:sldId id="767" r:id="rId110"/>
    <p:sldId id="768" r:id="rId111"/>
    <p:sldId id="769" r:id="rId112"/>
    <p:sldId id="770" r:id="rId113"/>
    <p:sldId id="771" r:id="rId114"/>
    <p:sldId id="772" r:id="rId115"/>
    <p:sldId id="773" r:id="rId116"/>
    <p:sldId id="774" r:id="rId117"/>
    <p:sldId id="775" r:id="rId118"/>
    <p:sldId id="776" r:id="rId119"/>
    <p:sldId id="777" r:id="rId120"/>
    <p:sldId id="778" r:id="rId121"/>
    <p:sldId id="779" r:id="rId122"/>
    <p:sldId id="780" r:id="rId123"/>
    <p:sldId id="781" r:id="rId124"/>
    <p:sldId id="782" r:id="rId125"/>
    <p:sldId id="783" r:id="rId126"/>
    <p:sldId id="784" r:id="rId127"/>
    <p:sldId id="785" r:id="rId128"/>
    <p:sldId id="786" r:id="rId129"/>
    <p:sldId id="787" r:id="rId130"/>
    <p:sldId id="788" r:id="rId131"/>
    <p:sldId id="789" r:id="rId132"/>
    <p:sldId id="790" r:id="rId133"/>
    <p:sldId id="791" r:id="rId134"/>
    <p:sldId id="792" r:id="rId135"/>
    <p:sldId id="793" r:id="rId136"/>
    <p:sldId id="794" r:id="rId137"/>
    <p:sldId id="795" r:id="rId138"/>
    <p:sldId id="796" r:id="rId139"/>
    <p:sldId id="797" r:id="rId140"/>
    <p:sldId id="798" r:id="rId141"/>
    <p:sldId id="799" r:id="rId142"/>
    <p:sldId id="800" r:id="rId143"/>
    <p:sldId id="801" r:id="rId144"/>
    <p:sldId id="802" r:id="rId145"/>
    <p:sldId id="803" r:id="rId146"/>
    <p:sldId id="804" r:id="rId147"/>
    <p:sldId id="805" r:id="rId148"/>
    <p:sldId id="391" r:id="rId149"/>
  </p:sldIdLst>
  <p:sldSz cx="12190095" cy="6859270"/>
  <p:notesSz cx="6858000" cy="9144000"/>
  <p:custDataLst>
    <p:tags r:id="rId155"/>
  </p:custDataLst>
  <p:defaultTextStyle>
    <a:defPPr>
      <a:defRPr lang="zh-CN"/>
    </a:defPPr>
    <a:lvl1pPr marL="0" lvl="0" indent="0" algn="l" defTabSz="914400" rtl="0" eaLnBrk="1" fontAlgn="base" latinLnBrk="0" hangingPunct="1">
      <a:lnSpc>
        <a:spcPct val="150000"/>
      </a:lnSpc>
      <a:spcBef>
        <a:spcPct val="0"/>
      </a:spcBef>
      <a:spcAft>
        <a:spcPct val="0"/>
      </a:spcAft>
      <a:buNone/>
      <a:defRPr sz="2600" b="1" i="0" u="none" kern="1200" baseline="0">
        <a:solidFill>
          <a:schemeClr val="tx1"/>
        </a:solidFill>
        <a:latin typeface="宋体" panose="02010600030101010101" pitchFamily="2" charset="-122"/>
        <a:ea typeface="Times New Roman" panose="02020603050405020304" pitchFamily="18" charset="0"/>
        <a:cs typeface="+mn-cs"/>
      </a:defRPr>
    </a:lvl1pPr>
    <a:lvl2pPr marL="457200" lvl="1" indent="0" algn="l" defTabSz="914400" rtl="0" eaLnBrk="1" fontAlgn="base" latinLnBrk="0" hangingPunct="1">
      <a:lnSpc>
        <a:spcPct val="150000"/>
      </a:lnSpc>
      <a:spcBef>
        <a:spcPct val="0"/>
      </a:spcBef>
      <a:spcAft>
        <a:spcPct val="0"/>
      </a:spcAft>
      <a:buNone/>
      <a:defRPr sz="2600" b="1" i="0" u="none" kern="1200" baseline="0">
        <a:solidFill>
          <a:schemeClr val="tx1"/>
        </a:solidFill>
        <a:latin typeface="宋体" panose="02010600030101010101" pitchFamily="2" charset="-122"/>
        <a:ea typeface="Times New Roman" panose="02020603050405020304" pitchFamily="18" charset="0"/>
        <a:cs typeface="+mn-cs"/>
      </a:defRPr>
    </a:lvl2pPr>
    <a:lvl3pPr marL="914400" lvl="2" indent="0" algn="l" defTabSz="914400" rtl="0" eaLnBrk="1" fontAlgn="base" latinLnBrk="0" hangingPunct="1">
      <a:lnSpc>
        <a:spcPct val="150000"/>
      </a:lnSpc>
      <a:spcBef>
        <a:spcPct val="0"/>
      </a:spcBef>
      <a:spcAft>
        <a:spcPct val="0"/>
      </a:spcAft>
      <a:buNone/>
      <a:defRPr sz="2600" b="1" i="0" u="none" kern="1200" baseline="0">
        <a:solidFill>
          <a:schemeClr val="tx1"/>
        </a:solidFill>
        <a:latin typeface="宋体" panose="02010600030101010101" pitchFamily="2" charset="-122"/>
        <a:ea typeface="Times New Roman" panose="02020603050405020304" pitchFamily="18" charset="0"/>
        <a:cs typeface="+mn-cs"/>
      </a:defRPr>
    </a:lvl3pPr>
    <a:lvl4pPr marL="1371600" lvl="3" indent="0" algn="l" defTabSz="914400" rtl="0" eaLnBrk="1" fontAlgn="base" latinLnBrk="0" hangingPunct="1">
      <a:lnSpc>
        <a:spcPct val="150000"/>
      </a:lnSpc>
      <a:spcBef>
        <a:spcPct val="0"/>
      </a:spcBef>
      <a:spcAft>
        <a:spcPct val="0"/>
      </a:spcAft>
      <a:buNone/>
      <a:defRPr sz="2600" b="1" i="0" u="none" kern="1200" baseline="0">
        <a:solidFill>
          <a:schemeClr val="tx1"/>
        </a:solidFill>
        <a:latin typeface="宋体" panose="02010600030101010101" pitchFamily="2" charset="-122"/>
        <a:ea typeface="Times New Roman" panose="02020603050405020304" pitchFamily="18" charset="0"/>
        <a:cs typeface="+mn-cs"/>
      </a:defRPr>
    </a:lvl4pPr>
    <a:lvl5pPr marL="1828800" lvl="4" indent="0" algn="l" defTabSz="914400" rtl="0" eaLnBrk="1" fontAlgn="base" latinLnBrk="0" hangingPunct="1">
      <a:lnSpc>
        <a:spcPct val="150000"/>
      </a:lnSpc>
      <a:spcBef>
        <a:spcPct val="0"/>
      </a:spcBef>
      <a:spcAft>
        <a:spcPct val="0"/>
      </a:spcAft>
      <a:buNone/>
      <a:defRPr sz="2600" b="1" i="0" u="none" kern="1200" baseline="0">
        <a:solidFill>
          <a:schemeClr val="tx1"/>
        </a:solidFill>
        <a:latin typeface="宋体" panose="02010600030101010101" pitchFamily="2" charset="-122"/>
        <a:ea typeface="Times New Roman" panose="02020603050405020304" pitchFamily="18" charset="0"/>
        <a:cs typeface="+mn-cs"/>
      </a:defRPr>
    </a:lvl5pPr>
    <a:lvl6pPr marL="2286000" lvl="5" indent="0" algn="l" defTabSz="914400" rtl="0" eaLnBrk="1" fontAlgn="base" latinLnBrk="0" hangingPunct="1">
      <a:lnSpc>
        <a:spcPct val="150000"/>
      </a:lnSpc>
      <a:spcBef>
        <a:spcPct val="0"/>
      </a:spcBef>
      <a:spcAft>
        <a:spcPct val="0"/>
      </a:spcAft>
      <a:buNone/>
      <a:defRPr sz="2600" b="1" i="0" u="none" kern="1200" baseline="0">
        <a:solidFill>
          <a:schemeClr val="tx1"/>
        </a:solidFill>
        <a:latin typeface="宋体" panose="02010600030101010101" pitchFamily="2" charset="-122"/>
        <a:ea typeface="Times New Roman" panose="02020603050405020304" pitchFamily="18" charset="0"/>
        <a:cs typeface="+mn-cs"/>
      </a:defRPr>
    </a:lvl6pPr>
    <a:lvl7pPr marL="2743200" lvl="6" indent="0" algn="l" defTabSz="914400" rtl="0" eaLnBrk="1" fontAlgn="base" latinLnBrk="0" hangingPunct="1">
      <a:lnSpc>
        <a:spcPct val="150000"/>
      </a:lnSpc>
      <a:spcBef>
        <a:spcPct val="0"/>
      </a:spcBef>
      <a:spcAft>
        <a:spcPct val="0"/>
      </a:spcAft>
      <a:buNone/>
      <a:defRPr sz="2600" b="1" i="0" u="none" kern="1200" baseline="0">
        <a:solidFill>
          <a:schemeClr val="tx1"/>
        </a:solidFill>
        <a:latin typeface="宋体" panose="02010600030101010101" pitchFamily="2" charset="-122"/>
        <a:ea typeface="Times New Roman" panose="02020603050405020304" pitchFamily="18" charset="0"/>
        <a:cs typeface="+mn-cs"/>
      </a:defRPr>
    </a:lvl7pPr>
    <a:lvl8pPr marL="3200400" lvl="7" indent="0" algn="l" defTabSz="914400" rtl="0" eaLnBrk="1" fontAlgn="base" latinLnBrk="0" hangingPunct="1">
      <a:lnSpc>
        <a:spcPct val="150000"/>
      </a:lnSpc>
      <a:spcBef>
        <a:spcPct val="0"/>
      </a:spcBef>
      <a:spcAft>
        <a:spcPct val="0"/>
      </a:spcAft>
      <a:buNone/>
      <a:defRPr sz="2600" b="1" i="0" u="none" kern="1200" baseline="0">
        <a:solidFill>
          <a:schemeClr val="tx1"/>
        </a:solidFill>
        <a:latin typeface="宋体" panose="02010600030101010101" pitchFamily="2" charset="-122"/>
        <a:ea typeface="Times New Roman" panose="02020603050405020304" pitchFamily="18" charset="0"/>
        <a:cs typeface="+mn-cs"/>
      </a:defRPr>
    </a:lvl8pPr>
    <a:lvl9pPr marL="3657600" lvl="8" indent="0" algn="l" defTabSz="914400" rtl="0" eaLnBrk="1" fontAlgn="base" latinLnBrk="0" hangingPunct="1">
      <a:lnSpc>
        <a:spcPct val="150000"/>
      </a:lnSpc>
      <a:spcBef>
        <a:spcPct val="0"/>
      </a:spcBef>
      <a:spcAft>
        <a:spcPct val="0"/>
      </a:spcAft>
      <a:buNone/>
      <a:defRPr sz="2600" b="1" i="0" u="none" kern="1200" baseline="0">
        <a:solidFill>
          <a:schemeClr val="tx1"/>
        </a:solidFill>
        <a:latin typeface="宋体" panose="02010600030101010101" pitchFamily="2" charset="-122"/>
        <a:ea typeface="Times New Roman" panose="02020603050405020304" pitchFamily="18" charset="0"/>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Administrator" initials="A" lastIdx="0" clrIdx="0"/>
  <p:cmAuthor id="2" name="xiao" initials="x" lastIdx="0" clrIdx="0"/>
  <p:cmAuthor id="3" name="yang" initials="y" lastIdx="2" clrIdx="1"/>
  <p:cmAuthor id="4" name="www.xkb1.com" initials="w" lastIdx="0" clrIdx="1"/>
  <p:cmAuthor id="5" name="lenovo" initials="l" lastIdx="0" clrIdx="0"/>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0066FF"/>
    <a:srgbClr val="F2F2F2"/>
    <a:srgbClr val="E0E0E0"/>
    <a:srgbClr val="FF9933"/>
    <a:srgbClr val="D0DEF0"/>
    <a:srgbClr val="F5F5F5"/>
    <a:srgbClr val="3333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无样式，网格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643"/>
    <p:restoredTop sz="94660"/>
  </p:normalViewPr>
  <p:slideViewPr>
    <p:cSldViewPr snapToGrid="0" showGuides="1">
      <p:cViewPr varScale="1">
        <p:scale>
          <a:sx n="81" d="100"/>
          <a:sy n="81" d="100"/>
        </p:scale>
        <p:origin x="96" y="40"/>
      </p:cViewPr>
      <p:guideLst>
        <p:guide orient="horz" pos="908"/>
        <p:guide orient="horz" pos="269"/>
        <p:guide pos="3487"/>
      </p:guideLst>
    </p:cSldViewPr>
  </p:slideViewPr>
  <p:notesTextViewPr>
    <p:cViewPr>
      <p:scale>
        <a:sx n="100" d="100"/>
        <a:sy n="100" d="100"/>
      </p:scale>
      <p:origin x="0" y="0"/>
    </p:cViewPr>
  </p:notesTextViewPr>
  <p:sorterViewPr showFormatting="0">
    <p:cViewPr>
      <p:scale>
        <a:sx n="66" d="100"/>
        <a:sy n="66" d="100"/>
      </p:scale>
      <p:origin x="0" y="0"/>
    </p:cViewPr>
  </p:sorterViewPr>
  <p:gridSpacing cx="36004" cy="36004"/>
</p:viewPr>
</file>

<file path=ppt/_rels/presentation.xml.rels><?xml version="1.0" encoding="UTF-8" standalone="yes"?>
<Relationships xmlns="http://schemas.openxmlformats.org/package/2006/relationships"><Relationship Id="rId99" Type="http://schemas.openxmlformats.org/officeDocument/2006/relationships/slide" Target="slides/slide94.xml"/><Relationship Id="rId98" Type="http://schemas.openxmlformats.org/officeDocument/2006/relationships/slide" Target="slides/slide93.xml"/><Relationship Id="rId97" Type="http://schemas.openxmlformats.org/officeDocument/2006/relationships/slide" Target="slides/slide92.xml"/><Relationship Id="rId96" Type="http://schemas.openxmlformats.org/officeDocument/2006/relationships/slide" Target="slides/slide91.xml"/><Relationship Id="rId95" Type="http://schemas.openxmlformats.org/officeDocument/2006/relationships/slide" Target="slides/slide90.xml"/><Relationship Id="rId94" Type="http://schemas.openxmlformats.org/officeDocument/2006/relationships/slide" Target="slides/slide89.xml"/><Relationship Id="rId93" Type="http://schemas.openxmlformats.org/officeDocument/2006/relationships/slide" Target="slides/slide88.xml"/><Relationship Id="rId92" Type="http://schemas.openxmlformats.org/officeDocument/2006/relationships/slide" Target="slides/slide87.xml"/><Relationship Id="rId91" Type="http://schemas.openxmlformats.org/officeDocument/2006/relationships/slide" Target="slides/slide86.xml"/><Relationship Id="rId90" Type="http://schemas.openxmlformats.org/officeDocument/2006/relationships/slide" Target="slides/slide85.xml"/><Relationship Id="rId9" Type="http://schemas.openxmlformats.org/officeDocument/2006/relationships/slide" Target="slides/slide4.xml"/><Relationship Id="rId89" Type="http://schemas.openxmlformats.org/officeDocument/2006/relationships/slide" Target="slides/slide84.xml"/><Relationship Id="rId88" Type="http://schemas.openxmlformats.org/officeDocument/2006/relationships/slide" Target="slides/slide83.xml"/><Relationship Id="rId87" Type="http://schemas.openxmlformats.org/officeDocument/2006/relationships/slide" Target="slides/slide82.xml"/><Relationship Id="rId86" Type="http://schemas.openxmlformats.org/officeDocument/2006/relationships/slide" Target="slides/slide81.xml"/><Relationship Id="rId85" Type="http://schemas.openxmlformats.org/officeDocument/2006/relationships/slide" Target="slides/slide80.xml"/><Relationship Id="rId84" Type="http://schemas.openxmlformats.org/officeDocument/2006/relationships/slide" Target="slides/slide79.xml"/><Relationship Id="rId83" Type="http://schemas.openxmlformats.org/officeDocument/2006/relationships/slide" Target="slides/slide78.xml"/><Relationship Id="rId82" Type="http://schemas.openxmlformats.org/officeDocument/2006/relationships/slide" Target="slides/slide77.xml"/><Relationship Id="rId81" Type="http://schemas.openxmlformats.org/officeDocument/2006/relationships/slide" Target="slides/slide76.xml"/><Relationship Id="rId80" Type="http://schemas.openxmlformats.org/officeDocument/2006/relationships/slide" Target="slides/slide75.xml"/><Relationship Id="rId8" Type="http://schemas.openxmlformats.org/officeDocument/2006/relationships/notesMaster" Target="notesMasters/notesMaster1.xml"/><Relationship Id="rId79" Type="http://schemas.openxmlformats.org/officeDocument/2006/relationships/slide" Target="slides/slide74.xml"/><Relationship Id="rId78" Type="http://schemas.openxmlformats.org/officeDocument/2006/relationships/slide" Target="slides/slide73.xml"/><Relationship Id="rId77" Type="http://schemas.openxmlformats.org/officeDocument/2006/relationships/slide" Target="slides/slide72.xml"/><Relationship Id="rId76" Type="http://schemas.openxmlformats.org/officeDocument/2006/relationships/slide" Target="slides/slide71.xml"/><Relationship Id="rId75" Type="http://schemas.openxmlformats.org/officeDocument/2006/relationships/slide" Target="slides/slide70.xml"/><Relationship Id="rId74" Type="http://schemas.openxmlformats.org/officeDocument/2006/relationships/slide" Target="slides/slide69.xml"/><Relationship Id="rId73" Type="http://schemas.openxmlformats.org/officeDocument/2006/relationships/slide" Target="slides/slide68.xml"/><Relationship Id="rId72" Type="http://schemas.openxmlformats.org/officeDocument/2006/relationships/slide" Target="slides/slide67.xml"/><Relationship Id="rId71" Type="http://schemas.openxmlformats.org/officeDocument/2006/relationships/slide" Target="slides/slide66.xml"/><Relationship Id="rId70" Type="http://schemas.openxmlformats.org/officeDocument/2006/relationships/slide" Target="slides/slide65.xml"/><Relationship Id="rId7" Type="http://schemas.openxmlformats.org/officeDocument/2006/relationships/slide" Target="slides/slide3.xml"/><Relationship Id="rId69" Type="http://schemas.openxmlformats.org/officeDocument/2006/relationships/slide" Target="slides/slide64.xml"/><Relationship Id="rId68" Type="http://schemas.openxmlformats.org/officeDocument/2006/relationships/slide" Target="slides/slide63.xml"/><Relationship Id="rId67" Type="http://schemas.openxmlformats.org/officeDocument/2006/relationships/slide" Target="slides/slide62.xml"/><Relationship Id="rId66" Type="http://schemas.openxmlformats.org/officeDocument/2006/relationships/slide" Target="slides/slide61.xml"/><Relationship Id="rId65" Type="http://schemas.openxmlformats.org/officeDocument/2006/relationships/slide" Target="slides/slide60.xml"/><Relationship Id="rId64" Type="http://schemas.openxmlformats.org/officeDocument/2006/relationships/slide" Target="slides/slide59.xml"/><Relationship Id="rId63" Type="http://schemas.openxmlformats.org/officeDocument/2006/relationships/slide" Target="slides/slide58.xml"/><Relationship Id="rId62" Type="http://schemas.openxmlformats.org/officeDocument/2006/relationships/slide" Target="slides/slide57.xml"/><Relationship Id="rId61" Type="http://schemas.openxmlformats.org/officeDocument/2006/relationships/slide" Target="slides/slide56.xml"/><Relationship Id="rId60" Type="http://schemas.openxmlformats.org/officeDocument/2006/relationships/slide" Target="slides/slide55.xml"/><Relationship Id="rId6" Type="http://schemas.openxmlformats.org/officeDocument/2006/relationships/slide" Target="slides/slide2.xml"/><Relationship Id="rId59" Type="http://schemas.openxmlformats.org/officeDocument/2006/relationships/slide" Target="slides/slide54.xml"/><Relationship Id="rId58" Type="http://schemas.openxmlformats.org/officeDocument/2006/relationships/slide" Target="slides/slide53.xml"/><Relationship Id="rId57" Type="http://schemas.openxmlformats.org/officeDocument/2006/relationships/slide" Target="slides/slide52.xml"/><Relationship Id="rId56" Type="http://schemas.openxmlformats.org/officeDocument/2006/relationships/slide" Target="slides/slide51.xml"/><Relationship Id="rId55" Type="http://schemas.openxmlformats.org/officeDocument/2006/relationships/slide" Target="slides/slide50.xml"/><Relationship Id="rId54" Type="http://schemas.openxmlformats.org/officeDocument/2006/relationships/slide" Target="slides/slide49.xml"/><Relationship Id="rId53" Type="http://schemas.openxmlformats.org/officeDocument/2006/relationships/slide" Target="slides/slide48.xml"/><Relationship Id="rId52" Type="http://schemas.openxmlformats.org/officeDocument/2006/relationships/slide" Target="slides/slide47.xml"/><Relationship Id="rId51" Type="http://schemas.openxmlformats.org/officeDocument/2006/relationships/slide" Target="slides/slide46.xml"/><Relationship Id="rId50" Type="http://schemas.openxmlformats.org/officeDocument/2006/relationships/slide" Target="slides/slide45.xml"/><Relationship Id="rId5" Type="http://schemas.openxmlformats.org/officeDocument/2006/relationships/slide" Target="slides/slide1.xml"/><Relationship Id="rId49" Type="http://schemas.openxmlformats.org/officeDocument/2006/relationships/slide" Target="slides/slide44.xml"/><Relationship Id="rId48" Type="http://schemas.openxmlformats.org/officeDocument/2006/relationships/slide" Target="slides/slide43.xml"/><Relationship Id="rId47" Type="http://schemas.openxmlformats.org/officeDocument/2006/relationships/slide" Target="slides/slide42.xml"/><Relationship Id="rId46" Type="http://schemas.openxmlformats.org/officeDocument/2006/relationships/slide" Target="slides/slide41.xml"/><Relationship Id="rId45" Type="http://schemas.openxmlformats.org/officeDocument/2006/relationships/slide" Target="slides/slide40.xml"/><Relationship Id="rId44" Type="http://schemas.openxmlformats.org/officeDocument/2006/relationships/slide" Target="slides/slide39.xml"/><Relationship Id="rId43" Type="http://schemas.openxmlformats.org/officeDocument/2006/relationships/slide" Target="slides/slide38.xml"/><Relationship Id="rId42" Type="http://schemas.openxmlformats.org/officeDocument/2006/relationships/slide" Target="slides/slide37.xml"/><Relationship Id="rId41" Type="http://schemas.openxmlformats.org/officeDocument/2006/relationships/slide" Target="slides/slide36.xml"/><Relationship Id="rId40" Type="http://schemas.openxmlformats.org/officeDocument/2006/relationships/slide" Target="slides/slide35.xml"/><Relationship Id="rId4" Type="http://schemas.openxmlformats.org/officeDocument/2006/relationships/slideMaster" Target="slideMasters/slideMaster3.xml"/><Relationship Id="rId39" Type="http://schemas.openxmlformats.org/officeDocument/2006/relationships/slide" Target="slides/slide34.xml"/><Relationship Id="rId38" Type="http://schemas.openxmlformats.org/officeDocument/2006/relationships/slide" Target="slides/slide33.xml"/><Relationship Id="rId37" Type="http://schemas.openxmlformats.org/officeDocument/2006/relationships/slide" Target="slides/slide32.xml"/><Relationship Id="rId36" Type="http://schemas.openxmlformats.org/officeDocument/2006/relationships/slide" Target="slides/slide31.xml"/><Relationship Id="rId35" Type="http://schemas.openxmlformats.org/officeDocument/2006/relationships/slide" Target="slides/slide30.xml"/><Relationship Id="rId34" Type="http://schemas.openxmlformats.org/officeDocument/2006/relationships/slide" Target="slides/slide29.xml"/><Relationship Id="rId33" Type="http://schemas.openxmlformats.org/officeDocument/2006/relationships/slide" Target="slides/slide28.xml"/><Relationship Id="rId32" Type="http://schemas.openxmlformats.org/officeDocument/2006/relationships/slide" Target="slides/slide27.xml"/><Relationship Id="rId31" Type="http://schemas.openxmlformats.org/officeDocument/2006/relationships/slide" Target="slides/slide26.xml"/><Relationship Id="rId30" Type="http://schemas.openxmlformats.org/officeDocument/2006/relationships/slide" Target="slides/slide25.xml"/><Relationship Id="rId3" Type="http://schemas.openxmlformats.org/officeDocument/2006/relationships/slideMaster" Target="slideMasters/slideMaster2.xml"/><Relationship Id="rId29" Type="http://schemas.openxmlformats.org/officeDocument/2006/relationships/slide" Target="slides/slide24.xml"/><Relationship Id="rId28" Type="http://schemas.openxmlformats.org/officeDocument/2006/relationships/slide" Target="slides/slide23.xml"/><Relationship Id="rId27" Type="http://schemas.openxmlformats.org/officeDocument/2006/relationships/slide" Target="slides/slide22.xml"/><Relationship Id="rId26" Type="http://schemas.openxmlformats.org/officeDocument/2006/relationships/slide" Target="slides/slide21.xml"/><Relationship Id="rId25" Type="http://schemas.openxmlformats.org/officeDocument/2006/relationships/slide" Target="slides/slide20.xml"/><Relationship Id="rId24" Type="http://schemas.openxmlformats.org/officeDocument/2006/relationships/slide" Target="slides/slide19.xml"/><Relationship Id="rId23" Type="http://schemas.openxmlformats.org/officeDocument/2006/relationships/slide" Target="slides/slide18.xml"/><Relationship Id="rId22" Type="http://schemas.openxmlformats.org/officeDocument/2006/relationships/slide" Target="slides/slide17.xml"/><Relationship Id="rId21" Type="http://schemas.openxmlformats.org/officeDocument/2006/relationships/slide" Target="slides/slide16.xml"/><Relationship Id="rId20" Type="http://schemas.openxmlformats.org/officeDocument/2006/relationships/slide" Target="slides/slide15.xml"/><Relationship Id="rId2" Type="http://schemas.openxmlformats.org/officeDocument/2006/relationships/theme" Target="theme/theme1.xml"/><Relationship Id="rId19" Type="http://schemas.openxmlformats.org/officeDocument/2006/relationships/slide" Target="slides/slide14.xml"/><Relationship Id="rId18" Type="http://schemas.openxmlformats.org/officeDocument/2006/relationships/slide" Target="slides/slide13.xml"/><Relationship Id="rId17" Type="http://schemas.openxmlformats.org/officeDocument/2006/relationships/slide" Target="slides/slide12.xml"/><Relationship Id="rId16" Type="http://schemas.openxmlformats.org/officeDocument/2006/relationships/slide" Target="slides/slide11.xml"/><Relationship Id="rId155" Type="http://schemas.openxmlformats.org/officeDocument/2006/relationships/tags" Target="tags/tag15.xml"/><Relationship Id="rId154" Type="http://schemas.openxmlformats.org/officeDocument/2006/relationships/commentAuthors" Target="commentAuthors.xml"/><Relationship Id="rId153" Type="http://schemas.openxmlformats.org/officeDocument/2006/relationships/tableStyles" Target="tableStyles.xml"/><Relationship Id="rId152" Type="http://schemas.openxmlformats.org/officeDocument/2006/relationships/viewProps" Target="viewProps.xml"/><Relationship Id="rId151" Type="http://schemas.openxmlformats.org/officeDocument/2006/relationships/presProps" Target="presProps.xml"/><Relationship Id="rId150" Type="http://schemas.openxmlformats.org/officeDocument/2006/relationships/handoutMaster" Target="handoutMasters/handoutMaster1.xml"/><Relationship Id="rId15" Type="http://schemas.openxmlformats.org/officeDocument/2006/relationships/slide" Target="slides/slide10.xml"/><Relationship Id="rId149" Type="http://schemas.openxmlformats.org/officeDocument/2006/relationships/slide" Target="slides/slide144.xml"/><Relationship Id="rId148" Type="http://schemas.openxmlformats.org/officeDocument/2006/relationships/slide" Target="slides/slide143.xml"/><Relationship Id="rId147" Type="http://schemas.openxmlformats.org/officeDocument/2006/relationships/slide" Target="slides/slide142.xml"/><Relationship Id="rId146" Type="http://schemas.openxmlformats.org/officeDocument/2006/relationships/slide" Target="slides/slide141.xml"/><Relationship Id="rId145" Type="http://schemas.openxmlformats.org/officeDocument/2006/relationships/slide" Target="slides/slide140.xml"/><Relationship Id="rId144" Type="http://schemas.openxmlformats.org/officeDocument/2006/relationships/slide" Target="slides/slide139.xml"/><Relationship Id="rId143" Type="http://schemas.openxmlformats.org/officeDocument/2006/relationships/slide" Target="slides/slide138.xml"/><Relationship Id="rId142" Type="http://schemas.openxmlformats.org/officeDocument/2006/relationships/slide" Target="slides/slide137.xml"/><Relationship Id="rId141" Type="http://schemas.openxmlformats.org/officeDocument/2006/relationships/slide" Target="slides/slide136.xml"/><Relationship Id="rId140" Type="http://schemas.openxmlformats.org/officeDocument/2006/relationships/slide" Target="slides/slide135.xml"/><Relationship Id="rId14" Type="http://schemas.openxmlformats.org/officeDocument/2006/relationships/slide" Target="slides/slide9.xml"/><Relationship Id="rId139" Type="http://schemas.openxmlformats.org/officeDocument/2006/relationships/slide" Target="slides/slide134.xml"/><Relationship Id="rId138" Type="http://schemas.openxmlformats.org/officeDocument/2006/relationships/slide" Target="slides/slide133.xml"/><Relationship Id="rId137" Type="http://schemas.openxmlformats.org/officeDocument/2006/relationships/slide" Target="slides/slide132.xml"/><Relationship Id="rId136" Type="http://schemas.openxmlformats.org/officeDocument/2006/relationships/slide" Target="slides/slide131.xml"/><Relationship Id="rId135" Type="http://schemas.openxmlformats.org/officeDocument/2006/relationships/slide" Target="slides/slide130.xml"/><Relationship Id="rId134" Type="http://schemas.openxmlformats.org/officeDocument/2006/relationships/slide" Target="slides/slide129.xml"/><Relationship Id="rId133" Type="http://schemas.openxmlformats.org/officeDocument/2006/relationships/slide" Target="slides/slide128.xml"/><Relationship Id="rId132" Type="http://schemas.openxmlformats.org/officeDocument/2006/relationships/slide" Target="slides/slide127.xml"/><Relationship Id="rId131" Type="http://schemas.openxmlformats.org/officeDocument/2006/relationships/slide" Target="slides/slide126.xml"/><Relationship Id="rId130" Type="http://schemas.openxmlformats.org/officeDocument/2006/relationships/slide" Target="slides/slide125.xml"/><Relationship Id="rId13" Type="http://schemas.openxmlformats.org/officeDocument/2006/relationships/slide" Target="slides/slide8.xml"/><Relationship Id="rId129" Type="http://schemas.openxmlformats.org/officeDocument/2006/relationships/slide" Target="slides/slide124.xml"/><Relationship Id="rId128" Type="http://schemas.openxmlformats.org/officeDocument/2006/relationships/slide" Target="slides/slide123.xml"/><Relationship Id="rId127" Type="http://schemas.openxmlformats.org/officeDocument/2006/relationships/slide" Target="slides/slide122.xml"/><Relationship Id="rId126" Type="http://schemas.openxmlformats.org/officeDocument/2006/relationships/slide" Target="slides/slide121.xml"/><Relationship Id="rId125" Type="http://schemas.openxmlformats.org/officeDocument/2006/relationships/slide" Target="slides/slide120.xml"/><Relationship Id="rId124" Type="http://schemas.openxmlformats.org/officeDocument/2006/relationships/slide" Target="slides/slide119.xml"/><Relationship Id="rId123" Type="http://schemas.openxmlformats.org/officeDocument/2006/relationships/slide" Target="slides/slide118.xml"/><Relationship Id="rId122" Type="http://schemas.openxmlformats.org/officeDocument/2006/relationships/slide" Target="slides/slide117.xml"/><Relationship Id="rId121" Type="http://schemas.openxmlformats.org/officeDocument/2006/relationships/slide" Target="slides/slide116.xml"/><Relationship Id="rId120" Type="http://schemas.openxmlformats.org/officeDocument/2006/relationships/slide" Target="slides/slide115.xml"/><Relationship Id="rId12" Type="http://schemas.openxmlformats.org/officeDocument/2006/relationships/slide" Target="slides/slide7.xml"/><Relationship Id="rId119" Type="http://schemas.openxmlformats.org/officeDocument/2006/relationships/slide" Target="slides/slide114.xml"/><Relationship Id="rId118" Type="http://schemas.openxmlformats.org/officeDocument/2006/relationships/slide" Target="slides/slide113.xml"/><Relationship Id="rId117" Type="http://schemas.openxmlformats.org/officeDocument/2006/relationships/slide" Target="slides/slide112.xml"/><Relationship Id="rId116" Type="http://schemas.openxmlformats.org/officeDocument/2006/relationships/slide" Target="slides/slide111.xml"/><Relationship Id="rId115" Type="http://schemas.openxmlformats.org/officeDocument/2006/relationships/slide" Target="slides/slide110.xml"/><Relationship Id="rId114" Type="http://schemas.openxmlformats.org/officeDocument/2006/relationships/slide" Target="slides/slide109.xml"/><Relationship Id="rId113" Type="http://schemas.openxmlformats.org/officeDocument/2006/relationships/slide" Target="slides/slide108.xml"/><Relationship Id="rId112" Type="http://schemas.openxmlformats.org/officeDocument/2006/relationships/slide" Target="slides/slide107.xml"/><Relationship Id="rId111" Type="http://schemas.openxmlformats.org/officeDocument/2006/relationships/slide" Target="slides/slide106.xml"/><Relationship Id="rId110" Type="http://schemas.openxmlformats.org/officeDocument/2006/relationships/slide" Target="slides/slide105.xml"/><Relationship Id="rId11" Type="http://schemas.openxmlformats.org/officeDocument/2006/relationships/slide" Target="slides/slide6.xml"/><Relationship Id="rId109" Type="http://schemas.openxmlformats.org/officeDocument/2006/relationships/slide" Target="slides/slide104.xml"/><Relationship Id="rId108" Type="http://schemas.openxmlformats.org/officeDocument/2006/relationships/slide" Target="slides/slide103.xml"/><Relationship Id="rId107" Type="http://schemas.openxmlformats.org/officeDocument/2006/relationships/slide" Target="slides/slide102.xml"/><Relationship Id="rId106" Type="http://schemas.openxmlformats.org/officeDocument/2006/relationships/slide" Target="slides/slide101.xml"/><Relationship Id="rId105" Type="http://schemas.openxmlformats.org/officeDocument/2006/relationships/slide" Target="slides/slide100.xml"/><Relationship Id="rId104" Type="http://schemas.openxmlformats.org/officeDocument/2006/relationships/slide" Target="slides/slide99.xml"/><Relationship Id="rId103" Type="http://schemas.openxmlformats.org/officeDocument/2006/relationships/slide" Target="slides/slide98.xml"/><Relationship Id="rId102" Type="http://schemas.openxmlformats.org/officeDocument/2006/relationships/slide" Target="slides/slide97.xml"/><Relationship Id="rId101" Type="http://schemas.openxmlformats.org/officeDocument/2006/relationships/slide" Target="slides/slide96.xml"/><Relationship Id="rId100" Type="http://schemas.openxmlformats.org/officeDocument/2006/relationships/slide" Target="slides/slide95.xml"/><Relationship Id="rId10" Type="http://schemas.openxmlformats.org/officeDocument/2006/relationships/slide" Target="slides/slide5.xml"/><Relationship Id="rId1" Type="http://schemas.openxmlformats.org/officeDocument/2006/relationships/slideMaster" Target="slideMasters/slide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F9B84EA-7D68-4D60-9CB1-D50884785D1C}" type="datetimeFigureOut">
              <a:rPr lang="zh-CN" altLang="en-US" smtClean="0"/>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D4E0FC9-F1F8-4FAE-9988-3BA365CFD46F}" type="slidenum">
              <a:rPr lang="zh-CN" altLang="en-US" smtClean="0"/>
            </a:fld>
            <a:endParaRPr lang="zh-CN"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6847" y="1143000"/>
            <a:ext cx="5484305"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9.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0.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1.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2.xml"/></Relationships>
</file>

<file path=ppt/notesSlides/_rels/notesSlide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3.xml"/></Relationships>
</file>

<file path=ppt/notesSlides/_rels/notesSlide1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4.xml"/></Relationships>
</file>

<file path=ppt/notesSlides/_rels/notesSlide1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5.xml"/></Relationships>
</file>

<file path=ppt/notesSlides/_rels/notesSlide1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6.xml"/></Relationships>
</file>

<file path=ppt/notesSlides/_rels/notesSlide1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7.xml"/></Relationships>
</file>

<file path=ppt/notesSlides/_rels/notesSlide1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9.xml"/></Relationships>
</file>

<file path=ppt/notesSlides/_rels/notesSlide1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2.xml"/></Relationships>
</file>

<file path=ppt/notesSlides/_rels/notesSlide1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3.xml"/></Relationships>
</file>

<file path=ppt/notesSlides/_rels/notesSlide1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4.xml"/></Relationships>
</file>

<file path=ppt/notesSlides/_rels/notesSlide1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6.xml"/></Relationships>
</file>

<file path=ppt/notesSlides/_rels/notesSlide1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4.xml"/></Relationships>
</file>

<file path=ppt/notesSlides/_rels/notesSlide2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5.xml"/></Relationships>
</file>

<file path=ppt/notesSlides/_rels/notesSlide2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7.xml"/></Relationships>
</file>

<file path=ppt/notesSlides/_rels/notesSlide2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0.xml"/></Relationships>
</file>

<file path=ppt/notesSlides/_rels/notesSlide2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2.xml"/></Relationships>
</file>

<file path=ppt/notesSlides/_rels/notesSlide2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3.xml"/></Relationships>
</file>

<file path=ppt/notesSlides/_rels/notesSlide2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4.xml"/></Relationships>
</file>

<file path=ppt/notesSlides/_rels/notesSlide2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5.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r>
              <a:rPr lang="zh-CN" altLang="en-US"/>
              <a:t>冲击反应论</a:t>
            </a:r>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r>
              <a:rPr lang="en-US" altLang="zh-CN">
                <a:sym typeface="+mn-ea"/>
              </a:rPr>
              <a:t>1858</a:t>
            </a:r>
            <a:r>
              <a:rPr lang="zh-CN" altLang="en-US">
                <a:sym typeface="+mn-ea"/>
              </a:rPr>
              <a:t>年，英法联军攻陷广州，北上进逼天津，清政府被迫签订天津条约。但是英法两国不满清政府指定的进京换约路线，所以再起冲突，在</a:t>
            </a:r>
            <a:r>
              <a:rPr lang="en-US" altLang="zh-CN">
                <a:sym typeface="+mn-ea"/>
              </a:rPr>
              <a:t>1860</a:t>
            </a:r>
            <a:r>
              <a:rPr lang="zh-CN" altLang="en-US">
                <a:sym typeface="+mn-ea"/>
              </a:rPr>
              <a:t>年，攻陷天津、北京，火烧圆明园，咸丰帝逃往热河。</a:t>
            </a:r>
            <a:r>
              <a:rPr lang="en-US" altLang="zh-CN">
                <a:sym typeface="+mn-ea"/>
              </a:rPr>
              <a:t>1860</a:t>
            </a:r>
            <a:r>
              <a:rPr lang="zh-CN" altLang="en-US">
                <a:sym typeface="+mn-ea"/>
              </a:rPr>
              <a:t>年，清政府被迫与英法分别签订《北京条约》。</a:t>
            </a:r>
            <a:endParaRPr lang="zh-CN" altLang="en-US"/>
          </a:p>
          <a:p>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r>
              <a:rPr lang="zh-CN" altLang="en-US"/>
              <a:t>《南京条约》	(1)割香港岛给英国</a:t>
            </a:r>
            <a:endParaRPr lang="zh-CN" altLang="en-US"/>
          </a:p>
          <a:p>
            <a:r>
              <a:rPr lang="zh-CN" altLang="en-US"/>
              <a:t>(2)赔款2 100万银元</a:t>
            </a:r>
            <a:endParaRPr lang="zh-CN" altLang="en-US"/>
          </a:p>
          <a:p>
            <a:r>
              <a:rPr lang="zh-CN" altLang="en-US"/>
              <a:t>(3)开放广州、厦门、福州、宁波、上海五处为通商口岸</a:t>
            </a:r>
            <a:endParaRPr lang="zh-CN" altLang="en-US"/>
          </a:p>
          <a:p>
            <a:r>
              <a:rPr lang="zh-CN" altLang="en-US"/>
              <a:t>(4)协定关税	</a:t>
            </a:r>
            <a:endParaRPr lang="zh-CN" altLang="en-US"/>
          </a:p>
          <a:p>
            <a:endParaRPr lang="zh-CN" altLang="en-US"/>
          </a:p>
          <a:p>
            <a:r>
              <a:rPr lang="zh-CN" altLang="en-US">
                <a:sym typeface="+mn-ea"/>
              </a:rPr>
              <a:t>《南京条约》附件</a:t>
            </a:r>
            <a:endParaRPr lang="zh-CN" altLang="en-US"/>
          </a:p>
          <a:p>
            <a:r>
              <a:rPr lang="zh-CN" altLang="en-US"/>
              <a:t>列强取得了领事裁判权、片面最惠国待遇和在通商口岸租赁土地房屋居留等特权</a:t>
            </a:r>
            <a:endParaRPr lang="zh-CN" altLang="en-US"/>
          </a:p>
          <a:p>
            <a:endParaRPr lang="zh-CN" altLang="en-US"/>
          </a:p>
          <a:p>
            <a:endParaRPr lang="zh-CN" altLang="en-US">
              <a:latin typeface="微软雅黑" panose="020B0503020204020204" charset="-122"/>
              <a:ea typeface="微软雅黑" panose="020B0503020204020204" charset="-122"/>
              <a:cs typeface="微软雅黑" panose="020B0503020204020204" charset="-122"/>
              <a:sym typeface="+mn-ea"/>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r>
              <a:rPr lang="zh-CN" altLang="en-US">
                <a:solidFill>
                  <a:srgbClr val="0000FF"/>
                </a:solidFill>
                <a:latin typeface="微软雅黑" panose="020B0503020204020204" charset="-122"/>
                <a:ea typeface="微软雅黑" panose="020B0503020204020204" charset="-122"/>
                <a:cs typeface="微软雅黑" panose="020B0503020204020204" charset="-122"/>
                <a:sym typeface="+mn-ea"/>
              </a:rPr>
              <a:t>A选项错误，材料中涉及的是自由贸易的问题，与国家领土主权无关；B选项错误，依据材料“若内地商民愿赴该岛（香港）买卖，即就近报明各海关，应照新例完纳货税，请领牌照，乃方准出口营生”可知清政府允许内地商民按照规定进行贸易活动，说明闭关锁国政策已经有所松弛，并未厉行；C选项错误，1842年《南京条约》的签订清政府已经同意实行“协定关税”，材料中并未体现“协定关税”的问题。故正确答案为D选项。</a:t>
            </a:r>
            <a:endParaRPr lang="zh-CN" altLang="en-US">
              <a:solidFill>
                <a:srgbClr val="0000FF"/>
              </a:solidFill>
              <a:latin typeface="微软雅黑" panose="020B0503020204020204" charset="-122"/>
              <a:ea typeface="微软雅黑" panose="020B0503020204020204" charset="-122"/>
              <a:cs typeface="微软雅黑" panose="020B0503020204020204" charset="-122"/>
            </a:endParaRPr>
          </a:p>
          <a:p>
            <a:endParaRPr lang="zh-CN" altLang="en-US"/>
          </a:p>
          <a:p>
            <a:r>
              <a:rPr lang="zh-CN" altLang="en-US">
                <a:solidFill>
                  <a:srgbClr val="FF0000"/>
                </a:solidFill>
                <a:latin typeface="微软雅黑" panose="020B0503020204020204" charset="-122"/>
                <a:ea typeface="微软雅黑" panose="020B0503020204020204" charset="-122"/>
                <a:sym typeface="+mn-ea"/>
              </a:rPr>
              <a:t>虽然清政府在近代前期国家主权意识淡薄，且对世界发展潮流不甚了解，但在和列强交涉的过程中，</a:t>
            </a:r>
            <a:r>
              <a:rPr lang="zh-CN" altLang="en-US">
                <a:latin typeface="微软雅黑" panose="020B0503020204020204" charset="-122"/>
                <a:ea typeface="微软雅黑" panose="020B0503020204020204" charset="-122"/>
                <a:cs typeface="微软雅黑" panose="020B0503020204020204" charset="-122"/>
                <a:sym typeface="+mn-ea"/>
              </a:rPr>
              <a:t>逐渐有谈判意识和条约意识，并</a:t>
            </a:r>
            <a:r>
              <a:rPr lang="zh-CN" altLang="en-US">
                <a:solidFill>
                  <a:srgbClr val="0000FF"/>
                </a:solidFill>
                <a:latin typeface="微软雅黑" panose="020B0503020204020204" charset="-122"/>
                <a:ea typeface="微软雅黑" panose="020B0503020204020204" charset="-122"/>
                <a:cs typeface="微软雅黑" panose="020B0503020204020204" charset="-122"/>
                <a:sym typeface="+mn-ea"/>
              </a:rPr>
              <a:t>尝试维护国家利益</a:t>
            </a:r>
            <a:endParaRPr lang="zh-CN" altLang="en-US">
              <a:latin typeface="微软雅黑" panose="020B0503020204020204" charset="-122"/>
              <a:ea typeface="微软雅黑" panose="020B0503020204020204" charset="-122"/>
              <a:cs typeface="微软雅黑" panose="020B0503020204020204" charset="-122"/>
              <a:sym typeface="+mn-ea"/>
            </a:endParaRPr>
          </a:p>
          <a:p>
            <a:endParaRPr lang="zh-CN" altLang="en-US"/>
          </a:p>
          <a:p>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r>
              <a:rPr lang="zh-CN" altLang="en-US"/>
              <a:t>不平等条约将中国推入近代化进程中，将先进的西方科学技术、政治理念、经济习惯和文化思想带到了中国，也扩展了中国人的视野。</a:t>
            </a:r>
            <a:endParaRPr lang="zh-CN" altLang="en-US"/>
          </a:p>
          <a:p>
            <a:endParaRPr lang="zh-CN" altLang="en-US"/>
          </a:p>
          <a:p>
            <a:r>
              <a:rPr lang="zh-CN" altLang="en-US">
                <a:latin typeface="微软雅黑" panose="020B0503020204020204" charset="-122"/>
                <a:ea typeface="微软雅黑" panose="020B0503020204020204" charset="-122"/>
                <a:cs typeface="微软雅黑" panose="020B0503020204020204" charset="-122"/>
                <a:sym typeface="+mn-ea"/>
              </a:rPr>
              <a:t>“不平等条约体系”客观上逼迫中国推进近代化。首先，不平等条约将中国卷入了全球化进程，经济上开始与世界经济接轨；其次，使中国外交从朝贡外交转向近代外交；再次，中国逐渐有谈判意识和条约意识。</a:t>
            </a:r>
            <a:endParaRPr lang="zh-CN" altLang="en-US">
              <a:latin typeface="微软雅黑" panose="020B0503020204020204" charset="-122"/>
              <a:ea typeface="微软雅黑" panose="020B0503020204020204" charset="-122"/>
              <a:cs typeface="微软雅黑" panose="020B0503020204020204" charset="-122"/>
              <a:sym typeface="+mn-ea"/>
            </a:endParaRPr>
          </a:p>
          <a:p>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r>
              <a:rPr lang="zh-CN" altLang="en-US"/>
              <a:t>总理衙门建立之前的中国没有独立的外交机构，由礼部和理藩院分管一部分外交事务。1861年设立的总理衙门，</a:t>
            </a:r>
            <a:r>
              <a:rPr lang="zh-CN" altLang="en-US" b="1" dirty="0">
                <a:latin typeface="文鼎中楷简" charset="0"/>
                <a:sym typeface="+mn-ea"/>
              </a:rPr>
              <a:t>中国第一个常设的外交机构</a:t>
            </a:r>
            <a:endParaRPr lang="zh-CN" altLang="en-US" b="1" dirty="0">
              <a:latin typeface="文鼎中楷简" charset="0"/>
              <a:sym typeface="+mn-ea"/>
            </a:endParaRPr>
          </a:p>
          <a:p>
            <a:endParaRPr lang="zh-CN" altLang="en-US">
              <a:sym typeface="+mn-ea"/>
            </a:endParaRPr>
          </a:p>
          <a:p>
            <a:r>
              <a:rPr lang="zh-CN" altLang="en-US">
                <a:latin typeface="微软雅黑" panose="020B0503020204020204" charset="-122"/>
                <a:ea typeface="微软雅黑" panose="020B0503020204020204" charset="-122"/>
                <a:cs typeface="微软雅黑" panose="020B0503020204020204" charset="-122"/>
                <a:sym typeface="+mn-ea"/>
              </a:rPr>
              <a:t>tí</a:t>
            </a:r>
            <a:endParaRPr lang="zh-CN" altLang="en-US">
              <a:latin typeface="微软雅黑" panose="020B0503020204020204" charset="-122"/>
              <a:ea typeface="微软雅黑" panose="020B0503020204020204" charset="-122"/>
              <a:cs typeface="微软雅黑" panose="020B0503020204020204" charset="-122"/>
              <a:sym typeface="+mn-ea"/>
            </a:endParaRPr>
          </a:p>
          <a:p>
            <a:endParaRPr lang="zh-CN" altLang="en-US">
              <a:sym typeface="+mn-ea"/>
            </a:endParaRPr>
          </a:p>
          <a:p>
            <a:endParaRPr lang="zh-CN" altLang="en-US">
              <a:sym typeface="+mn-ea"/>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r>
              <a:rPr lang="zh-CN" altLang="en-US"/>
              <a:t>1891年西北边境形势严峻，为应对边疆危机，维护国家领土主张，清政府决定架设此电报线，这反映了清政府试图维护国家利益</a:t>
            </a:r>
            <a:endParaRPr lang="zh-CN" altLang="en-US"/>
          </a:p>
          <a:p>
            <a:endParaRPr lang="zh-CN" altLang="en-US"/>
          </a:p>
          <a:p>
            <a:r>
              <a:rPr lang="zh-CN" altLang="en-US"/>
              <a:t>材料反映出此电报线是军用属性，而非民用通讯，故排除B；材料反映的是政府建造电报线，不能体现民族资本主义情况，故排除C；材料不能体现中央集权受到挑战的情况，这是从中央到地方一致决定的事情，故排除D。</a:t>
            </a:r>
            <a:endParaRPr lang="zh-CN" altLang="en-US"/>
          </a:p>
          <a:p>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r>
              <a:rPr lang="zh-CN" altLang="en-US"/>
              <a:t>1891年西北边境形势严峻，为应对边疆危机，维护国家领土主张，清政府决定架设此电报线，这反映了清政府试图维护国家利益</a:t>
            </a:r>
            <a:endParaRPr lang="zh-CN" altLang="en-US"/>
          </a:p>
          <a:p>
            <a:endParaRPr lang="zh-CN" altLang="en-US"/>
          </a:p>
          <a:p>
            <a:r>
              <a:rPr lang="zh-CN" altLang="en-US"/>
              <a:t>材料并未说明是军用通讯，还是民用通讯，而且其他省份早有电报线，</a:t>
            </a:r>
            <a:r>
              <a:rPr lang="en-US" altLang="zh-CN"/>
              <a:t>19</a:t>
            </a:r>
            <a:r>
              <a:rPr lang="zh-CN" altLang="en-US"/>
              <a:t>世纪</a:t>
            </a:r>
            <a:r>
              <a:rPr lang="en-US" altLang="zh-CN"/>
              <a:t>70</a:t>
            </a:r>
            <a:r>
              <a:rPr lang="zh-CN" altLang="en-US"/>
              <a:t>年代在上海，不可能此时才起步，故排除B；材料初步发展是在</a:t>
            </a:r>
            <a:r>
              <a:rPr lang="en-US" altLang="zh-CN"/>
              <a:t>19</a:t>
            </a:r>
            <a:r>
              <a:rPr lang="zh-CN" altLang="en-US"/>
              <a:t>世纪末</a:t>
            </a:r>
            <a:r>
              <a:rPr lang="en-US" altLang="zh-CN"/>
              <a:t>20</a:t>
            </a:r>
            <a:r>
              <a:rPr lang="zh-CN" altLang="en-US"/>
              <a:t>世纪初，特别是甲午战争后，故排除C；中央集权受到挑战应该表现为地方不服从中央的命令，挑战中央权威。材料这是从中央到地方一致决定的事情，故排除D。</a:t>
            </a:r>
            <a:endParaRPr lang="zh-CN" altLang="en-US"/>
          </a:p>
          <a:p>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r>
              <a:rPr lang="zh-CN" b="1" smtClean="0">
                <a:ln>
                  <a:noFill/>
                </a:ln>
                <a:effectLst/>
                <a:latin typeface="Times New Roman" panose="02020603050405020304" pitchFamily="18" charset="0"/>
                <a:ea typeface="宋体" panose="02010600030101010101" pitchFamily="2" charset="-122"/>
                <a:cs typeface="Times New Roman" panose="02020603050405020304" pitchFamily="18" charset="0"/>
                <a:sym typeface="+mn-ea"/>
              </a:rPr>
              <a:t>鸦片战争的惨败使中国开始沦为半殖民地半封建社会，人们的思想意识也开始发生改变。</a:t>
            </a:r>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r>
              <a:rPr lang="zh-CN" altLang="en-US"/>
              <a:t>太平天国运动兴起后，清朝正规军无法抵御，不得不利用地方武装，湘军就是在这时发展起来的。</a:t>
            </a:r>
            <a:endParaRPr lang="zh-CN" altLang="en-US"/>
          </a:p>
          <a:p>
            <a:endParaRPr lang="zh-CN" altLang="en-US"/>
          </a:p>
          <a:p>
            <a:r>
              <a:rPr lang="zh-CN" altLang="en-US"/>
              <a:t>捻军是一个活跃在长江以北地区的反清农民武装势力，与太平天国同时期。</a:t>
            </a:r>
            <a:endParaRPr lang="zh-CN" altLang="en-US"/>
          </a:p>
          <a:p>
            <a:endParaRPr lang="zh-CN" altLang="en-US"/>
          </a:p>
          <a:p>
            <a:r>
              <a:rPr lang="zh-CN" altLang="en-US" u="sng" dirty="0">
                <a:solidFill>
                  <a:srgbClr val="FF0000"/>
                </a:solidFill>
                <a:latin typeface="宋体" panose="02010600030101010101" pitchFamily="2" charset="-122"/>
                <a:ea typeface="宋体" panose="02010600030101010101" pitchFamily="2" charset="-122"/>
                <a:cs typeface="Times New Roman" panose="02020603050405020304" pitchFamily="18" charset="0"/>
                <a:sym typeface="+mn-ea"/>
              </a:rPr>
              <a:t>汉人</a:t>
            </a:r>
            <a:r>
              <a:rPr lang="zh-CN" altLang="en-US" dirty="0">
                <a:solidFill>
                  <a:srgbClr val="FF0000"/>
                </a:solidFill>
                <a:latin typeface="宋体" panose="02010600030101010101" pitchFamily="2" charset="-122"/>
                <a:ea typeface="宋体" panose="02010600030101010101" pitchFamily="2" charset="-122"/>
                <a:cs typeface="Times New Roman" panose="02020603050405020304" pitchFamily="18" charset="0"/>
                <a:sym typeface="+mn-ea"/>
              </a:rPr>
              <a:t>的权力增长，开展</a:t>
            </a:r>
            <a:r>
              <a:rPr lang="zh-CN" altLang="en-US"/>
              <a:t>汉族地方官僚为主导的洋务运动兴起，</a:t>
            </a:r>
            <a:endParaRPr lang="zh-CN"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r>
              <a:rPr lang="zh-CN" altLang="en-US">
                <a:latin typeface="微软雅黑" panose="020B0503020204020204" charset="-122"/>
                <a:ea typeface="微软雅黑" panose="020B0503020204020204" charset="-122"/>
                <a:cs typeface="微软雅黑" panose="020B0503020204020204" charset="-122"/>
                <a:sym typeface="+mn-ea"/>
              </a:rPr>
              <a:t>卷入了全球化进程</a:t>
            </a:r>
            <a:endParaRPr lang="zh-CN"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pPr defTabSz="1171575"/>
            <a:r>
              <a:rPr lang="zh-CN" altLang="en-US" dirty="0">
                <a:solidFill>
                  <a:srgbClr val="FF0000"/>
                </a:solidFill>
                <a:latin typeface="微软雅黑" panose="020B0503020204020204" charset="-122"/>
                <a:ea typeface="微软雅黑" panose="020B0503020204020204" charset="-122"/>
                <a:cs typeface="Times New Roman" panose="02020603050405020304" pitchFamily="18" charset="0"/>
                <a:sym typeface="+mn-ea"/>
              </a:rPr>
              <a:t>小农经济</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sym typeface="+mn-ea"/>
              </a:rPr>
              <a:t>为民族资本主义的产生提供了自由劳动力、国内市场</a:t>
            </a:r>
            <a:endParaRPr lang="zh-CN"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r>
              <a:rPr lang="zh-CN" altLang="zh-CN" b="1" kern="100" noProof="0" dirty="0">
                <a:ln>
                  <a:noFill/>
                </a:ln>
                <a:effectLst/>
                <a:uLnTx/>
                <a:uFillTx/>
                <a:latin typeface="宋体" panose="02010600030101010101" pitchFamily="2" charset="-122"/>
                <a:ea typeface="宋体" panose="02010600030101010101" pitchFamily="2" charset="-122"/>
                <a:cs typeface="宋体" panose="02010600030101010101" pitchFamily="2" charset="-122"/>
                <a:sym typeface="+mn-ea"/>
              </a:rPr>
              <a:t>近代上海社会生活较早转型的原因：</a:t>
            </a:r>
            <a:r>
              <a:rPr lang="zh-CN" altLang="zh-CN" b="1" dirty="0">
                <a:solidFill>
                  <a:srgbClr val="FF0000"/>
                </a:solidFill>
                <a:latin typeface="Times New Roman" panose="02020603050405020304" pitchFamily="18" charset="0"/>
                <a:cs typeface="Times New Roman" panose="02020603050405020304" pitchFamily="18" charset="0"/>
                <a:sym typeface="+mn-ea"/>
              </a:rPr>
              <a:t>上海是第一批开放的</a:t>
            </a:r>
            <a:r>
              <a:rPr lang="zh-CN" altLang="zh-CN" b="1" dirty="0" smtClean="0">
                <a:solidFill>
                  <a:srgbClr val="FF0000"/>
                </a:solidFill>
                <a:latin typeface="Times New Roman" panose="02020603050405020304" pitchFamily="18" charset="0"/>
                <a:cs typeface="Times New Roman" panose="02020603050405020304" pitchFamily="18" charset="0"/>
                <a:sym typeface="+mn-ea"/>
              </a:rPr>
              <a:t>口岸</a:t>
            </a:r>
            <a:r>
              <a:rPr lang="zh-CN" altLang="en-US" b="1" dirty="0" smtClean="0">
                <a:solidFill>
                  <a:srgbClr val="FF0000"/>
                </a:solidFill>
                <a:latin typeface="Times New Roman" panose="02020603050405020304" pitchFamily="18" charset="0"/>
                <a:cs typeface="Times New Roman" panose="02020603050405020304" pitchFamily="18" charset="0"/>
                <a:sym typeface="+mn-ea"/>
              </a:rPr>
              <a:t>，</a:t>
            </a:r>
            <a:r>
              <a:rPr lang="zh-CN" altLang="zh-CN" b="1" dirty="0" smtClean="0">
                <a:solidFill>
                  <a:srgbClr val="FF0000"/>
                </a:solidFill>
                <a:latin typeface="Times New Roman" panose="02020603050405020304" pitchFamily="18" charset="0"/>
                <a:cs typeface="Times New Roman" panose="02020603050405020304" pitchFamily="18" charset="0"/>
                <a:sym typeface="+mn-ea"/>
              </a:rPr>
              <a:t>较</a:t>
            </a:r>
            <a:r>
              <a:rPr lang="zh-CN" altLang="zh-CN" b="1" dirty="0">
                <a:solidFill>
                  <a:srgbClr val="FF0000"/>
                </a:solidFill>
                <a:latin typeface="Times New Roman" panose="02020603050405020304" pitchFamily="18" charset="0"/>
                <a:cs typeface="Times New Roman" panose="02020603050405020304" pitchFamily="18" charset="0"/>
                <a:sym typeface="+mn-ea"/>
              </a:rPr>
              <a:t>早受到西方文明的</a:t>
            </a:r>
            <a:r>
              <a:rPr lang="zh-CN" altLang="zh-CN" b="1" dirty="0" smtClean="0">
                <a:solidFill>
                  <a:srgbClr val="FF0000"/>
                </a:solidFill>
                <a:latin typeface="Times New Roman" panose="02020603050405020304" pitchFamily="18" charset="0"/>
                <a:cs typeface="Times New Roman" panose="02020603050405020304" pitchFamily="18" charset="0"/>
                <a:sym typeface="+mn-ea"/>
              </a:rPr>
              <a:t>冲击</a:t>
            </a:r>
            <a:r>
              <a:rPr lang="zh-CN" altLang="en-US" b="1" dirty="0" smtClean="0">
                <a:solidFill>
                  <a:srgbClr val="FF0000"/>
                </a:solidFill>
                <a:latin typeface="Times New Roman" panose="02020603050405020304" pitchFamily="18" charset="0"/>
                <a:cs typeface="Times New Roman" panose="02020603050405020304" pitchFamily="18" charset="0"/>
                <a:sym typeface="+mn-ea"/>
              </a:rPr>
              <a:t>；</a:t>
            </a:r>
            <a:r>
              <a:rPr lang="zh-CN" altLang="zh-CN" b="1" dirty="0" smtClean="0">
                <a:solidFill>
                  <a:srgbClr val="FF0000"/>
                </a:solidFill>
                <a:latin typeface="Times New Roman" panose="02020603050405020304" pitchFamily="18" charset="0"/>
                <a:cs typeface="Times New Roman" panose="02020603050405020304" pitchFamily="18" charset="0"/>
                <a:sym typeface="+mn-ea"/>
              </a:rPr>
              <a:t>地理位置优越</a:t>
            </a:r>
            <a:r>
              <a:rPr lang="zh-CN" altLang="en-US" b="1" dirty="0" smtClean="0">
                <a:solidFill>
                  <a:srgbClr val="FF0000"/>
                </a:solidFill>
                <a:latin typeface="Times New Roman" panose="02020603050405020304" pitchFamily="18" charset="0"/>
                <a:cs typeface="Times New Roman" panose="02020603050405020304" pitchFamily="18" charset="0"/>
                <a:sym typeface="+mn-ea"/>
              </a:rPr>
              <a:t>，</a:t>
            </a:r>
            <a:r>
              <a:rPr lang="zh-CN" altLang="zh-CN" b="1" dirty="0" smtClean="0">
                <a:solidFill>
                  <a:srgbClr val="FF0000"/>
                </a:solidFill>
                <a:latin typeface="Times New Roman" panose="02020603050405020304" pitchFamily="18" charset="0"/>
                <a:cs typeface="Times New Roman" panose="02020603050405020304" pitchFamily="18" charset="0"/>
                <a:sym typeface="+mn-ea"/>
              </a:rPr>
              <a:t>自然经济</a:t>
            </a:r>
            <a:r>
              <a:rPr lang="zh-CN" altLang="zh-CN" b="1" dirty="0">
                <a:solidFill>
                  <a:srgbClr val="FF0000"/>
                </a:solidFill>
                <a:latin typeface="Times New Roman" panose="02020603050405020304" pitchFamily="18" charset="0"/>
                <a:cs typeface="Times New Roman" panose="02020603050405020304" pitchFamily="18" charset="0"/>
                <a:sym typeface="+mn-ea"/>
              </a:rPr>
              <a:t>解体较</a:t>
            </a:r>
            <a:r>
              <a:rPr lang="zh-CN" altLang="zh-CN" b="1" dirty="0" smtClean="0">
                <a:solidFill>
                  <a:srgbClr val="FF0000"/>
                </a:solidFill>
                <a:latin typeface="Times New Roman" panose="02020603050405020304" pitchFamily="18" charset="0"/>
                <a:cs typeface="Times New Roman" panose="02020603050405020304" pitchFamily="18" charset="0"/>
                <a:sym typeface="+mn-ea"/>
              </a:rPr>
              <a:t>充分</a:t>
            </a:r>
            <a:r>
              <a:rPr lang="zh-CN" altLang="en-US" b="1" dirty="0" smtClean="0">
                <a:solidFill>
                  <a:srgbClr val="FF0000"/>
                </a:solidFill>
                <a:latin typeface="Times New Roman" panose="02020603050405020304" pitchFamily="18" charset="0"/>
                <a:cs typeface="Times New Roman" panose="02020603050405020304" pitchFamily="18" charset="0"/>
                <a:sym typeface="+mn-ea"/>
              </a:rPr>
              <a:t>，</a:t>
            </a:r>
            <a:r>
              <a:rPr lang="zh-CN" altLang="zh-CN" b="1" dirty="0" smtClean="0">
                <a:solidFill>
                  <a:srgbClr val="FF0000"/>
                </a:solidFill>
                <a:latin typeface="Times New Roman" panose="02020603050405020304" pitchFamily="18" charset="0"/>
                <a:cs typeface="Times New Roman" panose="02020603050405020304" pitchFamily="18" charset="0"/>
                <a:sym typeface="+mn-ea"/>
              </a:rPr>
              <a:t>民族资本</a:t>
            </a:r>
            <a:r>
              <a:rPr lang="zh-CN" altLang="zh-CN" b="1" dirty="0">
                <a:solidFill>
                  <a:srgbClr val="FF0000"/>
                </a:solidFill>
                <a:latin typeface="Times New Roman" panose="02020603050405020304" pitchFamily="18" charset="0"/>
                <a:cs typeface="Times New Roman" panose="02020603050405020304" pitchFamily="18" charset="0"/>
                <a:sym typeface="+mn-ea"/>
              </a:rPr>
              <a:t>主义经济发展较</a:t>
            </a:r>
            <a:r>
              <a:rPr lang="zh-CN" altLang="zh-CN" b="1" dirty="0" smtClean="0">
                <a:solidFill>
                  <a:srgbClr val="FF0000"/>
                </a:solidFill>
                <a:latin typeface="Times New Roman" panose="02020603050405020304" pitchFamily="18" charset="0"/>
                <a:cs typeface="Times New Roman" panose="02020603050405020304" pitchFamily="18" charset="0"/>
                <a:sym typeface="+mn-ea"/>
              </a:rPr>
              <a:t>快</a:t>
            </a:r>
            <a:r>
              <a:rPr lang="zh-CN" altLang="en-US" b="1" dirty="0" smtClean="0">
                <a:solidFill>
                  <a:srgbClr val="FF0000"/>
                </a:solidFill>
                <a:latin typeface="Times New Roman" panose="02020603050405020304" pitchFamily="18" charset="0"/>
                <a:cs typeface="Times New Roman" panose="02020603050405020304" pitchFamily="18" charset="0"/>
                <a:sym typeface="+mn-ea"/>
              </a:rPr>
              <a:t>，</a:t>
            </a:r>
            <a:r>
              <a:rPr lang="zh-CN" altLang="zh-CN" b="1" dirty="0" smtClean="0">
                <a:solidFill>
                  <a:srgbClr val="FF0000"/>
                </a:solidFill>
                <a:latin typeface="Times New Roman" panose="02020603050405020304" pitchFamily="18" charset="0"/>
                <a:cs typeface="Times New Roman" panose="02020603050405020304" pitchFamily="18" charset="0"/>
                <a:sym typeface="+mn-ea"/>
              </a:rPr>
              <a:t>带动</a:t>
            </a:r>
            <a:r>
              <a:rPr lang="zh-CN" altLang="zh-CN" b="1" dirty="0">
                <a:solidFill>
                  <a:srgbClr val="FF0000"/>
                </a:solidFill>
                <a:latin typeface="Times New Roman" panose="02020603050405020304" pitchFamily="18" charset="0"/>
                <a:cs typeface="Times New Roman" panose="02020603050405020304" pitchFamily="18" charset="0"/>
                <a:sym typeface="+mn-ea"/>
              </a:rPr>
              <a:t>近代生活方式的</a:t>
            </a:r>
            <a:r>
              <a:rPr lang="zh-CN" altLang="zh-CN" b="1" dirty="0" smtClean="0">
                <a:solidFill>
                  <a:srgbClr val="FF0000"/>
                </a:solidFill>
                <a:latin typeface="Times New Roman" panose="02020603050405020304" pitchFamily="18" charset="0"/>
                <a:cs typeface="Times New Roman" panose="02020603050405020304" pitchFamily="18" charset="0"/>
                <a:sym typeface="+mn-ea"/>
              </a:rPr>
              <a:t>变化</a:t>
            </a:r>
            <a:r>
              <a:rPr lang="zh-CN" altLang="en-US" b="1" dirty="0" smtClean="0">
                <a:solidFill>
                  <a:srgbClr val="FF0000"/>
                </a:solidFill>
                <a:latin typeface="Times New Roman" panose="02020603050405020304" pitchFamily="18" charset="0"/>
                <a:cs typeface="Times New Roman" panose="02020603050405020304" pitchFamily="18" charset="0"/>
                <a:sym typeface="+mn-ea"/>
              </a:rPr>
              <a:t>；</a:t>
            </a:r>
            <a:endParaRPr lang="zh-CN"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r>
              <a:rPr lang="zh-CN" altLang="en-US">
                <a:latin typeface="隶书" panose="02010509060101010101" charset="-122"/>
                <a:ea typeface="隶书" panose="02010509060101010101" charset="-122"/>
                <a:sym typeface="+mn-ea"/>
              </a:rPr>
              <a:t>日本扩军经费直接来源于中国的赔款，为日本进一步侵华奠定了基础。战后日本一跃而为亚洲强国，开始跻身于列强的行列。</a:t>
            </a:r>
            <a:endParaRPr lang="zh-CN" altLang="en-US">
              <a:latin typeface="隶书" panose="02010509060101010101" charset="-122"/>
              <a:ea typeface="隶书" panose="02010509060101010101" charset="-122"/>
              <a:sym typeface="+mn-ea"/>
            </a:endParaRPr>
          </a:p>
          <a:p>
            <a:endParaRPr lang="zh-CN" altLang="en-US">
              <a:latin typeface="隶书" panose="02010509060101010101" charset="-122"/>
              <a:ea typeface="隶书" panose="02010509060101010101" charset="-122"/>
              <a:sym typeface="+mn-ea"/>
            </a:endParaRPr>
          </a:p>
          <a:p>
            <a:r>
              <a:rPr lang="zh-CN" altLang="en-US" dirty="0">
                <a:latin typeface="黑体" panose="02010609060101010101" pitchFamily="2" charset="-122"/>
                <a:ea typeface="黑体" panose="02010609060101010101" pitchFamily="2" charset="-122"/>
                <a:sym typeface="+mn-ea"/>
              </a:rPr>
              <a:t>商品输出</a:t>
            </a:r>
            <a:r>
              <a:rPr lang="en-US" altLang="zh-CN">
                <a:latin typeface="黑体" panose="02010609060101010101" pitchFamily="2" charset="-122"/>
                <a:ea typeface="黑体" panose="02010609060101010101" pitchFamily="2" charset="-122"/>
                <a:sym typeface="+mn-ea"/>
              </a:rPr>
              <a:t>:</a:t>
            </a:r>
            <a:r>
              <a:rPr lang="zh-CN" altLang="en-US">
                <a:latin typeface="黑体" panose="02010609060101010101" pitchFamily="2" charset="-122"/>
                <a:ea typeface="黑体" panose="02010609060101010101" pitchFamily="2" charset="-122"/>
                <a:sym typeface="+mn-ea"/>
              </a:rPr>
              <a:t>列强</a:t>
            </a:r>
            <a:r>
              <a:rPr lang="zh-CN" altLang="en-US" dirty="0">
                <a:latin typeface="宋体" panose="02010600030101010101" pitchFamily="2" charset="-122"/>
                <a:sym typeface="+mn-ea"/>
              </a:rPr>
              <a:t>掠夺原料和向中国倾销商品。</a:t>
            </a:r>
            <a:endParaRPr lang="zh-CN" altLang="en-US">
              <a:latin typeface="隶书" panose="02010509060101010101" charset="-122"/>
              <a:ea typeface="隶书" panose="02010509060101010101" charset="-122"/>
              <a:sym typeface="+mn-ea"/>
            </a:endParaRPr>
          </a:p>
          <a:p>
            <a:endParaRPr lang="zh-CN" altLang="en-US">
              <a:latin typeface="隶书" panose="02010509060101010101" charset="-122"/>
              <a:ea typeface="隶书" panose="02010509060101010101" charset="-122"/>
              <a:sym typeface="+mn-ea"/>
            </a:endParaRPr>
          </a:p>
          <a:p>
            <a:r>
              <a:rPr lang="zh-CN" altLang="en-US">
                <a:latin typeface="隶书" panose="02010509060101010101" charset="-122"/>
                <a:ea typeface="隶书" panose="02010509060101010101" charset="-122"/>
                <a:sym typeface="+mn-ea"/>
              </a:rPr>
              <a:t>资本输出：</a:t>
            </a:r>
            <a:endParaRPr lang="zh-CN" altLang="en-US">
              <a:latin typeface="隶书" panose="02010509060101010101" charset="-122"/>
              <a:ea typeface="隶书" panose="02010509060101010101" charset="-122"/>
              <a:sym typeface="+mn-ea"/>
            </a:endParaRPr>
          </a:p>
          <a:p>
            <a:r>
              <a:rPr lang="zh-CN" altLang="en-US">
                <a:sym typeface="+mn-ea"/>
              </a:rPr>
              <a:t>开设工厂：阻碍民族工业的发展</a:t>
            </a:r>
            <a:endParaRPr lang="zh-CN" altLang="en-US">
              <a:sym typeface="+mn-ea"/>
            </a:endParaRPr>
          </a:p>
          <a:p>
            <a:r>
              <a:rPr lang="zh-CN" altLang="en-US">
                <a:sym typeface="+mn-ea"/>
              </a:rPr>
              <a:t>争做中国债主：控制中国经济命脉，扩张在华的势力</a:t>
            </a:r>
            <a:endParaRPr lang="zh-CN" altLang="en-US">
              <a:sym typeface="+mn-ea"/>
            </a:endParaRPr>
          </a:p>
          <a:p>
            <a:r>
              <a:rPr lang="zh-CN" altLang="en-US">
                <a:sym typeface="+mn-ea"/>
              </a:rPr>
              <a:t>争夺路矿权：控制铁路沿线的土地和资源，</a:t>
            </a:r>
            <a:endParaRPr lang="zh-CN" altLang="en-US">
              <a:sym typeface="+mn-ea"/>
            </a:endParaRPr>
          </a:p>
          <a:p>
            <a:endParaRPr lang="zh-CN" altLang="en-US">
              <a:sym typeface="+mn-ea"/>
            </a:endParaRPr>
          </a:p>
          <a:p>
            <a:r>
              <a:rPr lang="zh-CN" altLang="en-US">
                <a:sym typeface="+mn-ea"/>
              </a:rPr>
              <a:t>开设银行：控制中国贸易和金融</a:t>
            </a:r>
            <a:endParaRPr lang="zh-CN" altLang="en-US"/>
          </a:p>
          <a:p>
            <a:endParaRPr lang="zh-CN"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pPr defTabSz="1171575"/>
            <a:r>
              <a:rPr lang="zh-CN" altLang="en-US" dirty="0">
                <a:solidFill>
                  <a:srgbClr val="FF0000"/>
                </a:solidFill>
                <a:latin typeface="宋体" panose="02010600030101010101" pitchFamily="2" charset="-122"/>
                <a:ea typeface="宋体" panose="02010600030101010101" pitchFamily="2" charset="-122"/>
                <a:cs typeface="Times New Roman" panose="02020603050405020304" pitchFamily="18" charset="0"/>
                <a:sym typeface="+mn-ea"/>
              </a:rPr>
              <a:t>列强趁机掀起了瓜分中国的狂潮，</a:t>
            </a:r>
            <a:r>
              <a:rPr lang="zh-CN" altLang="en-US" dirty="0">
                <a:solidFill>
                  <a:srgbClr val="0000FF"/>
                </a:solidFill>
                <a:latin typeface="宋体" panose="02010600030101010101" pitchFamily="2" charset="-122"/>
                <a:ea typeface="宋体" panose="02010600030101010101" pitchFamily="2" charset="-122"/>
                <a:cs typeface="Times New Roman" panose="02020603050405020304" pitchFamily="18" charset="0"/>
                <a:sym typeface="+mn-ea"/>
              </a:rPr>
              <a:t>中华民族面临空前的生存危机。知识分子探索救亡图存的道路</a:t>
            </a:r>
            <a:endParaRPr lang="zh-CN" altLang="en-US" dirty="0">
              <a:solidFill>
                <a:srgbClr val="0000FF"/>
              </a:solidFill>
              <a:latin typeface="宋体" panose="02010600030101010101" pitchFamily="2" charset="-122"/>
              <a:ea typeface="宋体" panose="02010600030101010101" pitchFamily="2" charset="-122"/>
              <a:cs typeface="Times New Roman" panose="02020603050405020304" pitchFamily="18" charset="0"/>
              <a:sym typeface="+mn-ea"/>
            </a:endParaRPr>
          </a:p>
          <a:p>
            <a:pPr defTabSz="1171575"/>
            <a:endParaRPr lang="zh-CN" altLang="en-US"/>
          </a:p>
          <a:p>
            <a:pPr defTabSz="1171575"/>
            <a:r>
              <a:rPr lang="zh-CN" altLang="en-US"/>
              <a:t>补充时间！！！</a:t>
            </a:r>
            <a:endParaRPr lang="zh-CN"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pPr defTabSz="1171575"/>
            <a:r>
              <a:rPr lang="zh-CN" altLang="en-US" dirty="0">
                <a:latin typeface="宋体" panose="02010600030101010101" pitchFamily="2" charset="-122"/>
                <a:ea typeface="宋体" panose="02010600030101010101" pitchFamily="2" charset="-122"/>
                <a:cs typeface="Times New Roman" panose="02020603050405020304" pitchFamily="18" charset="0"/>
                <a:sym typeface="+mn-ea"/>
              </a:rPr>
              <a:t>清末新政不能挽救病入膏肓的清王朝，但推动了中国的近代化进程。</a:t>
            </a:r>
            <a:r>
              <a:rPr lang="zh-CN" altLang="en-US">
                <a:latin typeface="微软雅黑" panose="020B0503020204020204" charset="-122"/>
                <a:ea typeface="微软雅黑" panose="020B0503020204020204" charset="-122"/>
                <a:sym typeface="+mn-ea"/>
              </a:rPr>
              <a:t>也为资产阶级革命提供了条件。</a:t>
            </a:r>
            <a:endParaRPr lang="zh-CN" altLang="en-US">
              <a:latin typeface="微软雅黑" panose="020B0503020204020204" charset="-122"/>
              <a:ea typeface="微软雅黑" panose="020B0503020204020204" charset="-122"/>
            </a:endParaRPr>
          </a:p>
          <a:p>
            <a:pPr defTabSz="1171575"/>
            <a:endParaRPr lang="zh-CN" altLang="en-US" dirty="0">
              <a:latin typeface="宋体" panose="02010600030101010101" pitchFamily="2" charset="-122"/>
              <a:ea typeface="宋体" panose="02010600030101010101" pitchFamily="2" charset="-122"/>
              <a:cs typeface="Times New Roman" panose="02020603050405020304" pitchFamily="18" charset="0"/>
              <a:sym typeface="+mn-ea"/>
            </a:endParaRPr>
          </a:p>
          <a:p>
            <a:pPr defTabSz="1171575"/>
            <a:r>
              <a:rPr lang="zh-CN" altLang="en-US">
                <a:latin typeface="微软雅黑" panose="020B0503020204020204" charset="-122"/>
                <a:ea typeface="微软雅黑" panose="020B0503020204020204" charset="-122"/>
                <a:sym typeface="+mn-ea"/>
              </a:rPr>
              <a:t>从1901年起，清政府被迫进行了一些改革措施，主要内容有：改革官制，裁闲散衙门，添新机构；改革兵制，扩练新军；改革学制，废科举设学堂，奖留学；依法保护和奖励工商业者</a:t>
            </a:r>
            <a:endParaRPr lang="zh-CN" altLang="en-US" dirty="0">
              <a:latin typeface="宋体" panose="02010600030101010101" pitchFamily="2" charset="-122"/>
              <a:ea typeface="宋体" panose="02010600030101010101" pitchFamily="2" charset="-122"/>
              <a:cs typeface="Times New Roman" panose="02020603050405020304" pitchFamily="18" charset="0"/>
              <a:sym typeface="+mn-ea"/>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r>
              <a:rPr lang="zh-CN" altLang="en-US"/>
              <a:t>且主要分布在沿海和通商口岸；民族工业畸形发展，未能形成独立完整的工业体系。</a:t>
            </a:r>
            <a:endParaRPr lang="zh-CN" altLang="en-US"/>
          </a:p>
          <a:p>
            <a:endParaRPr lang="zh-CN" altLang="en-US"/>
          </a:p>
          <a:p>
            <a:r>
              <a:rPr lang="zh-CN" altLang="en-US"/>
              <a:t>外因：受帝国主义、封建主义和官僚资本主义的压迫和束缚</a:t>
            </a:r>
            <a:endParaRPr lang="zh-CN"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r>
              <a:rPr lang="zh-CN" b="1" smtClean="0">
                <a:ln>
                  <a:noFill/>
                </a:ln>
                <a:effectLst/>
                <a:latin typeface="Times New Roman" panose="02020603050405020304" pitchFamily="18" charset="0"/>
                <a:ea typeface="黑体" panose="02010609060101010101" pitchFamily="2" charset="-122"/>
                <a:cs typeface="Times New Roman" panose="02020603050405020304" pitchFamily="18" charset="0"/>
                <a:sym typeface="+mn-ea"/>
              </a:rPr>
              <a:t>阶级分化：伴随着西方经济侵略，出现了买办阶层和产业工人。近代民族工业的兴起，也催生了早期的民族资产阶级，工人阶级的队伍也随之发展壮大。</a:t>
            </a:r>
            <a:endParaRPr lang="zh-CN"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sym typeface="+mn-ea"/>
              </a:rPr>
              <a:t>以“买办阶层”为载体</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sym typeface="+mn-ea"/>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sym typeface="+mn-ea"/>
              </a:rPr>
              <a:t>以不同时期的人物对近代中国经济中买办阶层扮演的角色及其评价为切入点。</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sym typeface="+mn-ea"/>
            </a:endParaRPr>
          </a:p>
          <a:p>
            <a:endParaRPr lang="zh-CN" altLang="en-US"/>
          </a:p>
          <a:p>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sym typeface="+mn-ea"/>
              </a:rPr>
              <a:t>尝试从来源、性质、目的等多方面</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sym typeface="+mn-ea"/>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sym typeface="+mn-ea"/>
              </a:rPr>
              <a:t>说明导致这些不同解释的原因。</a:t>
            </a:r>
            <a:endParaRPr lang="zh-CN" altLang="en-US" dirty="0">
              <a:solidFill>
                <a:srgbClr val="000000"/>
              </a:solidFill>
              <a:latin typeface="宋体" panose="02010600030101010101" pitchFamily="2" charset="-122"/>
              <a:ea typeface="Times New Roman" panose="02020603050405020304" pitchFamily="18" charset="0"/>
            </a:endParaRPr>
          </a:p>
          <a:p>
            <a:endParaRPr lang="zh-CN" alt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r>
              <a:rPr lang="zh-CN" altLang="en-US" b="1" dirty="0">
                <a:latin typeface="Times New Roman" panose="02020603050405020304" pitchFamily="18" charset="0"/>
                <a:ea typeface="黑体" panose="02010609060101010101" pitchFamily="2" charset="-122"/>
                <a:sym typeface="+mn-ea"/>
              </a:rPr>
              <a:t>（</a:t>
            </a:r>
            <a:r>
              <a:rPr lang="en-US" altLang="zh-CN" b="1" dirty="0">
                <a:latin typeface="Times New Roman" panose="02020603050405020304" pitchFamily="18" charset="0"/>
                <a:ea typeface="黑体" panose="02010609060101010101" pitchFamily="2" charset="-122"/>
                <a:sym typeface="+mn-ea"/>
              </a:rPr>
              <a:t>1972</a:t>
            </a:r>
            <a:r>
              <a:rPr lang="zh-CN" altLang="en-US" b="1" dirty="0">
                <a:latin typeface="Times New Roman" panose="02020603050405020304" pitchFamily="18" charset="0"/>
                <a:ea typeface="黑体" panose="02010609060101010101" pitchFamily="2" charset="-122"/>
                <a:sym typeface="+mn-ea"/>
              </a:rPr>
              <a:t>年、</a:t>
            </a:r>
            <a:r>
              <a:rPr lang="en-US" altLang="zh-CN" b="1" dirty="0">
                <a:latin typeface="Times New Roman" panose="02020603050405020304" pitchFamily="18" charset="0"/>
                <a:ea typeface="黑体" panose="02010609060101010101" pitchFamily="2" charset="-122"/>
                <a:sym typeface="+mn-ea"/>
              </a:rPr>
              <a:t>2011</a:t>
            </a:r>
            <a:r>
              <a:rPr lang="zh-CN" altLang="en-US" b="1" dirty="0">
                <a:latin typeface="Times New Roman" panose="02020603050405020304" pitchFamily="18" charset="0"/>
                <a:ea typeface="黑体" panose="02010609060101010101" pitchFamily="2" charset="-122"/>
                <a:sym typeface="+mn-ea"/>
              </a:rPr>
              <a:t>年）</a:t>
            </a:r>
            <a:endParaRPr lang="zh-CN" alt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r>
              <a:rPr lang="zh-CN" b="1" smtClean="0">
                <a:ln>
                  <a:noFill/>
                </a:ln>
                <a:effectLst/>
                <a:latin typeface="Times New Roman" panose="02020603050405020304" pitchFamily="18" charset="0"/>
                <a:ea typeface="黑体" panose="02010609060101010101" pitchFamily="2" charset="-122"/>
                <a:cs typeface="Times New Roman" panose="02020603050405020304" pitchFamily="18" charset="0"/>
                <a:sym typeface="+mn-ea"/>
              </a:rPr>
              <a:t>经济结构的变化补充：外国资本主义经济、民族资本主义经济</a:t>
            </a:r>
            <a:endParaRPr lang="zh-CN" b="1" smtClean="0">
              <a:ln>
                <a:noFill/>
              </a:ln>
              <a:effectLst/>
              <a:latin typeface="Times New Roman" panose="02020603050405020304" pitchFamily="18" charset="0"/>
              <a:ea typeface="黑体" panose="02010609060101010101" pitchFamily="2" charset="-122"/>
              <a:cs typeface="Times New Roman" panose="02020603050405020304" pitchFamily="18" charset="0"/>
              <a:sym typeface="+mn-ea"/>
            </a:endParaRPr>
          </a:p>
          <a:p>
            <a:endParaRPr lang="zh-CN" altLang="en-US"/>
          </a:p>
          <a:p>
            <a:endParaRPr lang="zh-CN" alt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r>
              <a:rPr lang="zh-CN" altLang="en-US">
                <a:sym typeface="+mn-ea"/>
              </a:rPr>
              <a:t>师夷长技以自强，学习西方的技术后，中国发展得越来越好；</a:t>
            </a:r>
            <a:r>
              <a:rPr lang="en-US" altLang="zh-CN">
                <a:sym typeface="+mn-ea"/>
              </a:rPr>
              <a:t>  </a:t>
            </a:r>
            <a:r>
              <a:rPr lang="zh-CN" altLang="en-US">
                <a:sym typeface="+mn-ea"/>
              </a:rPr>
              <a:t>问旨在【目的】</a:t>
            </a:r>
            <a:endParaRPr lang="zh-CN" altLang="en-US"/>
          </a:p>
          <a:p>
            <a:r>
              <a:rPr lang="en-US" altLang="zh-CN"/>
              <a:t>A</a:t>
            </a:r>
            <a:r>
              <a:rPr lang="zh-CN" altLang="en-US">
                <a:sym typeface="+mn-ea"/>
              </a:rPr>
              <a:t>【忽略材料</a:t>
            </a:r>
            <a:r>
              <a:rPr lang="en-US" altLang="zh-CN">
                <a:sym typeface="+mn-ea"/>
              </a:rPr>
              <a:t>“</a:t>
            </a:r>
            <a:r>
              <a:rPr lang="zh-CN" altLang="en-US">
                <a:sym typeface="+mn-ea"/>
              </a:rPr>
              <a:t>但</a:t>
            </a:r>
            <a:r>
              <a:rPr lang="en-US" altLang="zh-CN">
                <a:sym typeface="+mn-ea"/>
              </a:rPr>
              <a:t>”</a:t>
            </a:r>
            <a:r>
              <a:rPr lang="zh-CN" altLang="en-US">
                <a:sym typeface="+mn-ea"/>
              </a:rPr>
              <a:t>字内容】</a:t>
            </a:r>
            <a:endParaRPr lang="zh-CN" altLang="en-US">
              <a:sym typeface="+mn-ea"/>
            </a:endParaRPr>
          </a:p>
          <a:p>
            <a:r>
              <a:rPr lang="en-US" altLang="zh-CN"/>
              <a:t>B</a:t>
            </a:r>
            <a:r>
              <a:rPr lang="zh-CN" altLang="en-US">
                <a:sym typeface="+mn-ea"/>
              </a:rPr>
              <a:t>（没有提到；19C70S）</a:t>
            </a:r>
            <a:endParaRPr lang="zh-CN" altLang="en-US"/>
          </a:p>
          <a:p>
            <a:r>
              <a:rPr lang="en-US" altLang="zh-CN">
                <a:sym typeface="+mn-ea"/>
              </a:rPr>
              <a:t>C</a:t>
            </a:r>
            <a:r>
              <a:rPr lang="zh-CN" altLang="en-US">
                <a:sym typeface="+mn-ea"/>
              </a:rPr>
              <a:t>（民用企业，李鸿章轮船招商局！与洋人分利）</a:t>
            </a:r>
            <a:endParaRPr lang="zh-CN" altLang="en-US"/>
          </a:p>
          <a:p>
            <a:endParaRPr lang="en-US" altLang="zh-CN"/>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3841" y="1122675"/>
            <a:ext cx="9143048" cy="2388263"/>
          </a:xfrm>
          <a:prstGeom prst="rect">
            <a:avLst/>
          </a:prstGeo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3841" y="3603039"/>
            <a:ext cx="9143048" cy="165622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199765" indent="0" algn="ctr">
              <a:buNone/>
              <a:defRPr sz="1600"/>
            </a:lvl8pPr>
            <a:lvl9pPr marL="3656965" indent="0" algn="ctr">
              <a:buNone/>
              <a:defRPr sz="1600"/>
            </a:lvl9pPr>
          </a:lstStyle>
          <a:p>
            <a:r>
              <a:rPr lang="zh-CN" altLang="en-US" smtClean="0"/>
              <a:t>单击此处编辑母版副标题样式</a:t>
            </a:r>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a:xfrm>
            <a:off x="457200" y="1600200"/>
            <a:ext cx="8229600" cy="4526280"/>
          </a:xfrm>
          <a:prstGeom prst="rect">
            <a:avLst/>
          </a:prstGeo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763" y="1710213"/>
            <a:ext cx="10514505" cy="2853529"/>
          </a:xfrm>
          <a:prstGeom prst="rect">
            <a:avLst/>
          </a:prstGeo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763" y="4590738"/>
            <a:ext cx="10514505" cy="1500604"/>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199765" indent="0">
              <a:buNone/>
              <a:defRPr sz="1600">
                <a:solidFill>
                  <a:schemeClr val="tx1">
                    <a:tint val="75000"/>
                  </a:schemeClr>
                </a:solidFill>
              </a:defRPr>
            </a:lvl8pPr>
            <a:lvl9pPr marL="3656965" indent="0">
              <a:buNone/>
              <a:defRPr sz="1600">
                <a:solidFill>
                  <a:schemeClr val="tx1">
                    <a:tint val="75000"/>
                  </a:schemeClr>
                </a:solidFill>
              </a:defRPr>
            </a:lvl9pPr>
          </a:lstStyle>
          <a:p>
            <a:pPr lvl="0"/>
            <a:r>
              <a:rPr lang="zh-CN" altLang="en-US" smtClean="0"/>
              <a:t>单击此处编辑母版文本样式</a:t>
            </a:r>
            <a:endParaRPr lang="zh-CN" altLang="en-US" smtClean="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113" y="1826132"/>
            <a:ext cx="5181060" cy="4352547"/>
          </a:xfrm>
          <a:prstGeom prst="rect">
            <a:avLst/>
          </a:prstGeo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6171557" y="1826132"/>
            <a:ext cx="5181060" cy="4352547"/>
          </a:xfrm>
          <a:prstGeom prst="rect">
            <a:avLst/>
          </a:prstGeo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01" y="365226"/>
            <a:ext cx="10514505" cy="1325931"/>
          </a:xfrm>
          <a:prstGeom prst="rect">
            <a:avLst/>
          </a:prstGeo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1186650" y="1778932"/>
            <a:ext cx="4873066" cy="824141"/>
          </a:xfrm>
          <a:prstGeom prst="rect">
            <a:avLst/>
          </a:prstGeo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199765" indent="0">
              <a:buNone/>
              <a:defRPr sz="1800"/>
            </a:lvl8pPr>
            <a:lvl9pPr marL="3656965" indent="0">
              <a:buNone/>
              <a:defRPr sz="1800"/>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1186650" y="2666119"/>
            <a:ext cx="4873066" cy="3525263"/>
          </a:xfrm>
          <a:prstGeom prst="rect">
            <a:avLst/>
          </a:prstGeo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6256286" y="1778932"/>
            <a:ext cx="4897066" cy="824141"/>
          </a:xfrm>
          <a:prstGeom prst="rect">
            <a:avLst/>
          </a:prstGeo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199765" indent="0">
              <a:buNone/>
              <a:defRPr sz="1800"/>
            </a:lvl8pPr>
            <a:lvl9pPr marL="3656965" indent="0">
              <a:buNone/>
              <a:defRPr sz="1800"/>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6256286" y="2666119"/>
            <a:ext cx="4897066" cy="3525263"/>
          </a:xfrm>
          <a:prstGeom prst="rect">
            <a:avLst/>
          </a:prstGeo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r>
              <a:rPr lang="zh-CN" altLang="en-US" smtClean="0"/>
              <a:t>单击此处编辑母版标题样式</a:t>
            </a:r>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01" y="457327"/>
            <a:ext cx="3931827" cy="1600645"/>
          </a:xfrm>
          <a:prstGeom prst="rect">
            <a:avLst/>
          </a:prstGeo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2648" y="987699"/>
            <a:ext cx="6171557" cy="4874979"/>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839701" y="2057972"/>
            <a:ext cx="3931827" cy="3812647"/>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199765" indent="0">
              <a:buNone/>
              <a:defRPr sz="1000"/>
            </a:lvl8pPr>
            <a:lvl9pPr marL="3656965" indent="0">
              <a:buNone/>
              <a:defRPr sz="1000"/>
            </a:lvl9pPr>
          </a:lstStyle>
          <a:p>
            <a:pPr lvl="0"/>
            <a:r>
              <a:rPr lang="zh-CN" altLang="en-US" smtClean="0"/>
              <a:t>单击此处编辑母版文本样式</a:t>
            </a:r>
            <a:endParaRPr lang="zh-CN" altLang="en-US" smtClean="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01" y="457327"/>
            <a:ext cx="4164915" cy="1600645"/>
          </a:xfrm>
          <a:prstGeom prst="rect">
            <a:avLst/>
          </a:prstGeo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2648" y="457328"/>
            <a:ext cx="6171557" cy="5405351"/>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199765" indent="0">
              <a:buNone/>
              <a:defRPr sz="2000"/>
            </a:lvl8pPr>
            <a:lvl9pPr marL="3656965" indent="0">
              <a:buNone/>
              <a:defRPr sz="2000"/>
            </a:lvl9pPr>
          </a:lstStyle>
          <a:p>
            <a:endParaRPr lang="zh-CN" altLang="en-US"/>
          </a:p>
        </p:txBody>
      </p:sp>
      <p:sp>
        <p:nvSpPr>
          <p:cNvPr id="4" name="文本占位符 3"/>
          <p:cNvSpPr>
            <a:spLocks noGrp="1"/>
          </p:cNvSpPr>
          <p:nvPr>
            <p:ph type="body" sz="half" idx="2"/>
          </p:nvPr>
        </p:nvSpPr>
        <p:spPr>
          <a:xfrm>
            <a:off x="839701" y="2057972"/>
            <a:ext cx="4164915" cy="3812647"/>
          </a:xfrm>
          <a:prstGeom prst="rect">
            <a:avLst/>
          </a:prstGeom>
        </p:spPr>
        <p:txBody>
          <a:bodyPr/>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199765" indent="0">
              <a:buNone/>
              <a:defRPr sz="1400"/>
            </a:lvl8pPr>
            <a:lvl9pPr marL="3656965" indent="0">
              <a:buNone/>
              <a:defRPr sz="1400"/>
            </a:lvl9pPr>
          </a:lstStyle>
          <a:p>
            <a:pPr lvl="0"/>
            <a:r>
              <a:rPr lang="zh-CN" altLang="en-US" smtClean="0"/>
              <a:t>单击此处编辑母版文本样式</a:t>
            </a:r>
            <a:endParaRPr lang="zh-CN" altLang="en-US" smtClean="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1600200"/>
            <a:ext cx="8229600" cy="4526280"/>
          </a:xfrm>
          <a:prstGeom prst="rect">
            <a:avLst/>
          </a:prstGeo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3991" y="365226"/>
            <a:ext cx="2628626" cy="5813452"/>
          </a:xfrm>
          <a:prstGeom prst="rect">
            <a:avLst/>
          </a:prstGeo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113" y="365226"/>
            <a:ext cx="7733494" cy="5813452"/>
          </a:xfrm>
          <a:prstGeom prst="rect">
            <a:avLst/>
          </a:prstGeo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3841" y="1122675"/>
            <a:ext cx="9143048" cy="2388263"/>
          </a:xfrm>
          <a:prstGeom prst="rect">
            <a:avLst/>
          </a:prstGeo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3841" y="3603039"/>
            <a:ext cx="9143048" cy="165622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199765" indent="0" algn="ctr">
              <a:buNone/>
              <a:defRPr sz="1600"/>
            </a:lvl8pPr>
            <a:lvl9pPr marL="3656965" indent="0" algn="ctr">
              <a:buNone/>
              <a:defRPr sz="1600"/>
            </a:lvl9pPr>
          </a:lstStyle>
          <a:p>
            <a:r>
              <a:rPr lang="zh-CN" altLang="en-US" smtClean="0"/>
              <a:t>单击此处编辑母版副标题样式</a:t>
            </a:r>
            <a:endParaRPr lang="zh-CN" alt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a:xfrm>
            <a:off x="457200" y="1600200"/>
            <a:ext cx="8229600" cy="4526280"/>
          </a:xfrm>
          <a:prstGeom prst="rect">
            <a:avLst/>
          </a:prstGeo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763" y="1710213"/>
            <a:ext cx="10514505" cy="2853529"/>
          </a:xfrm>
          <a:prstGeom prst="rect">
            <a:avLst/>
          </a:prstGeo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763" y="4590738"/>
            <a:ext cx="10514505" cy="1500604"/>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199765" indent="0">
              <a:buNone/>
              <a:defRPr sz="1600">
                <a:solidFill>
                  <a:schemeClr val="tx1">
                    <a:tint val="75000"/>
                  </a:schemeClr>
                </a:solidFill>
              </a:defRPr>
            </a:lvl8pPr>
            <a:lvl9pPr marL="3656965" indent="0">
              <a:buNone/>
              <a:defRPr sz="1600">
                <a:solidFill>
                  <a:schemeClr val="tx1">
                    <a:tint val="75000"/>
                  </a:schemeClr>
                </a:solidFill>
              </a:defRPr>
            </a:lvl9pPr>
          </a:lstStyle>
          <a:p>
            <a:pPr lvl="0"/>
            <a:r>
              <a:rPr lang="zh-CN" altLang="en-US" smtClean="0"/>
              <a:t>单击此处编辑母版文本样式</a:t>
            </a:r>
            <a:endParaRPr lang="zh-CN" altLang="en-US" smtClean="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113" y="1826132"/>
            <a:ext cx="5181060" cy="4352547"/>
          </a:xfrm>
          <a:prstGeom prst="rect">
            <a:avLst/>
          </a:prstGeo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6171557" y="1826132"/>
            <a:ext cx="5181060" cy="4352547"/>
          </a:xfrm>
          <a:prstGeom prst="rect">
            <a:avLst/>
          </a:prstGeo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01" y="365226"/>
            <a:ext cx="10514505" cy="1325931"/>
          </a:xfrm>
          <a:prstGeom prst="rect">
            <a:avLst/>
          </a:prstGeo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1186650" y="1778932"/>
            <a:ext cx="4873066" cy="824141"/>
          </a:xfrm>
          <a:prstGeom prst="rect">
            <a:avLst/>
          </a:prstGeo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199765" indent="0">
              <a:buNone/>
              <a:defRPr sz="1800"/>
            </a:lvl8pPr>
            <a:lvl9pPr marL="3656965" indent="0">
              <a:buNone/>
              <a:defRPr sz="1800"/>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1186650" y="2666119"/>
            <a:ext cx="4873066" cy="3525263"/>
          </a:xfrm>
          <a:prstGeom prst="rect">
            <a:avLst/>
          </a:prstGeo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6256286" y="1778932"/>
            <a:ext cx="4897066" cy="824141"/>
          </a:xfrm>
          <a:prstGeom prst="rect">
            <a:avLst/>
          </a:prstGeo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199765" indent="0">
              <a:buNone/>
              <a:defRPr sz="1800"/>
            </a:lvl8pPr>
            <a:lvl9pPr marL="3656965" indent="0">
              <a:buNone/>
              <a:defRPr sz="1800"/>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6256286" y="2666119"/>
            <a:ext cx="4897066" cy="3525263"/>
          </a:xfrm>
          <a:prstGeom prst="rect">
            <a:avLst/>
          </a:prstGeo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r>
              <a:rPr lang="zh-CN" altLang="en-US" smtClean="0"/>
              <a:t>单击此处编辑母版标题样式</a:t>
            </a:r>
            <a:endParaRPr lang="zh-CN" altLang="en-U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01" y="457327"/>
            <a:ext cx="3931827" cy="1600645"/>
          </a:xfrm>
          <a:prstGeom prst="rect">
            <a:avLst/>
          </a:prstGeo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2648" y="987699"/>
            <a:ext cx="6171557" cy="4874979"/>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839701" y="2057972"/>
            <a:ext cx="3931827" cy="3812647"/>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199765" indent="0">
              <a:buNone/>
              <a:defRPr sz="1000"/>
            </a:lvl8pPr>
            <a:lvl9pPr marL="3656965" indent="0">
              <a:buNone/>
              <a:defRPr sz="1000"/>
            </a:lvl9pPr>
          </a:lstStyle>
          <a:p>
            <a:pPr lvl="0"/>
            <a:r>
              <a:rPr lang="zh-CN" altLang="en-US" smtClean="0"/>
              <a:t>单击此处编辑母版文本样式</a:t>
            </a:r>
            <a:endParaRPr lang="zh-CN" altLang="en-US" smtClean="0"/>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01" y="457327"/>
            <a:ext cx="4164915" cy="1600645"/>
          </a:xfrm>
          <a:prstGeom prst="rect">
            <a:avLst/>
          </a:prstGeo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2648" y="457328"/>
            <a:ext cx="6171557" cy="5405351"/>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199765" indent="0">
              <a:buNone/>
              <a:defRPr sz="2000"/>
            </a:lvl8pPr>
            <a:lvl9pPr marL="3656965" indent="0">
              <a:buNone/>
              <a:defRPr sz="2000"/>
            </a:lvl9pPr>
          </a:lstStyle>
          <a:p>
            <a:endParaRPr lang="zh-CN" altLang="en-US"/>
          </a:p>
        </p:txBody>
      </p:sp>
      <p:sp>
        <p:nvSpPr>
          <p:cNvPr id="4" name="文本占位符 3"/>
          <p:cNvSpPr>
            <a:spLocks noGrp="1"/>
          </p:cNvSpPr>
          <p:nvPr>
            <p:ph type="body" sz="half" idx="2"/>
          </p:nvPr>
        </p:nvSpPr>
        <p:spPr>
          <a:xfrm>
            <a:off x="839701" y="2057972"/>
            <a:ext cx="4164915" cy="3812647"/>
          </a:xfrm>
          <a:prstGeom prst="rect">
            <a:avLst/>
          </a:prstGeom>
        </p:spPr>
        <p:txBody>
          <a:bodyPr/>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199765" indent="0">
              <a:buNone/>
              <a:defRPr sz="1400"/>
            </a:lvl8pPr>
            <a:lvl9pPr marL="3656965" indent="0">
              <a:buNone/>
              <a:defRPr sz="1400"/>
            </a:lvl9pPr>
          </a:lstStyle>
          <a:p>
            <a:pPr lvl="0"/>
            <a:r>
              <a:rPr lang="zh-CN" altLang="en-US" smtClean="0"/>
              <a:t>单击此处编辑母版文本样式</a:t>
            </a:r>
            <a:endParaRPr lang="zh-CN" altLang="en-US" smtClean="0"/>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1600200"/>
            <a:ext cx="8229600" cy="4526280"/>
          </a:xfrm>
          <a:prstGeom prst="rect">
            <a:avLst/>
          </a:prstGeo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3991" y="365226"/>
            <a:ext cx="2628626" cy="5813452"/>
          </a:xfrm>
          <a:prstGeom prst="rect">
            <a:avLst/>
          </a:prstGeo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113" y="365226"/>
            <a:ext cx="7733494" cy="5813452"/>
          </a:xfrm>
          <a:prstGeom prst="rect">
            <a:avLst/>
          </a:prstGeo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3841" y="1122675"/>
            <a:ext cx="9143048" cy="2388263"/>
          </a:xfrm>
          <a:prstGeom prst="rect">
            <a:avLst/>
          </a:prstGeo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3841" y="3603039"/>
            <a:ext cx="9143048" cy="165622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199765" indent="0" algn="ctr">
              <a:buNone/>
              <a:defRPr sz="1600"/>
            </a:lvl8pPr>
            <a:lvl9pPr marL="3656965" indent="0" algn="ctr">
              <a:buNone/>
              <a:defRPr sz="1600"/>
            </a:lvl9pPr>
          </a:lstStyle>
          <a:p>
            <a:r>
              <a:rPr lang="zh-CN" altLang="en-US" smtClean="0"/>
              <a:t>单击此处编辑母版副标题样式</a:t>
            </a:r>
            <a:endParaRPr lang="zh-CN" altLang="en-US"/>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a:xfrm>
            <a:off x="457200" y="1600200"/>
            <a:ext cx="8229600" cy="4526280"/>
          </a:xfrm>
          <a:prstGeom prst="rect">
            <a:avLst/>
          </a:prstGeo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763" y="1710213"/>
            <a:ext cx="10514505" cy="2853529"/>
          </a:xfrm>
          <a:prstGeom prst="rect">
            <a:avLst/>
          </a:prstGeo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763" y="4590738"/>
            <a:ext cx="10514505" cy="1500604"/>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199765" indent="0">
              <a:buNone/>
              <a:defRPr sz="1600">
                <a:solidFill>
                  <a:schemeClr val="tx1">
                    <a:tint val="75000"/>
                  </a:schemeClr>
                </a:solidFill>
              </a:defRPr>
            </a:lvl8pPr>
            <a:lvl9pPr marL="3656965" indent="0">
              <a:buNone/>
              <a:defRPr sz="1600">
                <a:solidFill>
                  <a:schemeClr val="tx1">
                    <a:tint val="75000"/>
                  </a:schemeClr>
                </a:solidFill>
              </a:defRPr>
            </a:lvl9pPr>
          </a:lstStyle>
          <a:p>
            <a:pPr lvl="0"/>
            <a:r>
              <a:rPr lang="zh-CN" altLang="en-US" smtClean="0"/>
              <a:t>单击此处编辑母版文本样式</a:t>
            </a:r>
            <a:endParaRPr lang="zh-CN" altLang="en-US" smtClean="0"/>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113" y="1826132"/>
            <a:ext cx="5181060" cy="4352547"/>
          </a:xfrm>
          <a:prstGeom prst="rect">
            <a:avLst/>
          </a:prstGeo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6171557" y="1826132"/>
            <a:ext cx="5181060" cy="4352547"/>
          </a:xfrm>
          <a:prstGeom prst="rect">
            <a:avLst/>
          </a:prstGeo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01" y="365226"/>
            <a:ext cx="10514505" cy="1325931"/>
          </a:xfrm>
          <a:prstGeom prst="rect">
            <a:avLst/>
          </a:prstGeo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1186650" y="1778932"/>
            <a:ext cx="4873066" cy="824141"/>
          </a:xfrm>
          <a:prstGeom prst="rect">
            <a:avLst/>
          </a:prstGeo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199765" indent="0">
              <a:buNone/>
              <a:defRPr sz="1800"/>
            </a:lvl8pPr>
            <a:lvl9pPr marL="3656965" indent="0">
              <a:buNone/>
              <a:defRPr sz="1800"/>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1186650" y="2666119"/>
            <a:ext cx="4873066" cy="3525263"/>
          </a:xfrm>
          <a:prstGeom prst="rect">
            <a:avLst/>
          </a:prstGeo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6256286" y="1778932"/>
            <a:ext cx="4897066" cy="824141"/>
          </a:xfrm>
          <a:prstGeom prst="rect">
            <a:avLst/>
          </a:prstGeo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199765" indent="0">
              <a:buNone/>
              <a:defRPr sz="1800"/>
            </a:lvl8pPr>
            <a:lvl9pPr marL="3656965" indent="0">
              <a:buNone/>
              <a:defRPr sz="1800"/>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6256286" y="2666119"/>
            <a:ext cx="4897066" cy="3525263"/>
          </a:xfrm>
          <a:prstGeom prst="rect">
            <a:avLst/>
          </a:prstGeo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r>
              <a:rPr lang="zh-CN" altLang="en-US" smtClean="0"/>
              <a:t>单击此处编辑母版标题样式</a:t>
            </a:r>
            <a:endParaRPr lang="zh-CN" altLang="en-US"/>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01" y="457327"/>
            <a:ext cx="3931827" cy="1600645"/>
          </a:xfrm>
          <a:prstGeom prst="rect">
            <a:avLst/>
          </a:prstGeo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2648" y="987699"/>
            <a:ext cx="6171557" cy="4874979"/>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839701" y="2057972"/>
            <a:ext cx="3931827" cy="3812647"/>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199765" indent="0">
              <a:buNone/>
              <a:defRPr sz="1000"/>
            </a:lvl8pPr>
            <a:lvl9pPr marL="3656965" indent="0">
              <a:buNone/>
              <a:defRPr sz="1000"/>
            </a:lvl9pPr>
          </a:lstStyle>
          <a:p>
            <a:pPr lvl="0"/>
            <a:r>
              <a:rPr lang="zh-CN" altLang="en-US" smtClean="0"/>
              <a:t>单击此处编辑母版文本样式</a:t>
            </a:r>
            <a:endParaRPr lang="zh-CN" altLang="en-US" smtClean="0"/>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01" y="457327"/>
            <a:ext cx="4164915" cy="1600645"/>
          </a:xfrm>
          <a:prstGeom prst="rect">
            <a:avLst/>
          </a:prstGeo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2648" y="457328"/>
            <a:ext cx="6171557" cy="5405351"/>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199765" indent="0">
              <a:buNone/>
              <a:defRPr sz="2000"/>
            </a:lvl8pPr>
            <a:lvl9pPr marL="3656965" indent="0">
              <a:buNone/>
              <a:defRPr sz="2000"/>
            </a:lvl9pPr>
          </a:lstStyle>
          <a:p>
            <a:endParaRPr lang="zh-CN" altLang="en-US"/>
          </a:p>
        </p:txBody>
      </p:sp>
      <p:sp>
        <p:nvSpPr>
          <p:cNvPr id="4" name="文本占位符 3"/>
          <p:cNvSpPr>
            <a:spLocks noGrp="1"/>
          </p:cNvSpPr>
          <p:nvPr>
            <p:ph type="body" sz="half" idx="2"/>
          </p:nvPr>
        </p:nvSpPr>
        <p:spPr>
          <a:xfrm>
            <a:off x="839701" y="2057972"/>
            <a:ext cx="4164915" cy="3812647"/>
          </a:xfrm>
          <a:prstGeom prst="rect">
            <a:avLst/>
          </a:prstGeom>
        </p:spPr>
        <p:txBody>
          <a:bodyPr/>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199765" indent="0">
              <a:buNone/>
              <a:defRPr sz="1400"/>
            </a:lvl8pPr>
            <a:lvl9pPr marL="3656965" indent="0">
              <a:buNone/>
              <a:defRPr sz="1400"/>
            </a:lvl9pPr>
          </a:lstStyle>
          <a:p>
            <a:pPr lvl="0"/>
            <a:r>
              <a:rPr lang="zh-CN" altLang="en-US" smtClean="0"/>
              <a:t>单击此处编辑母版文本样式</a:t>
            </a:r>
            <a:endParaRPr lang="zh-CN" altLang="en-US" smtClean="0"/>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1600200"/>
            <a:ext cx="8229600" cy="4526280"/>
          </a:xfrm>
          <a:prstGeom prst="rect">
            <a:avLst/>
          </a:prstGeo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3991" y="365226"/>
            <a:ext cx="2628626" cy="5813452"/>
          </a:xfrm>
          <a:prstGeom prst="rect">
            <a:avLst/>
          </a:prstGeo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113" y="365226"/>
            <a:ext cx="7733494" cy="5813452"/>
          </a:xfrm>
          <a:prstGeom prst="rect">
            <a:avLst/>
          </a:prstGeo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8" Type="http://schemas.openxmlformats.org/officeDocument/2006/relationships/theme" Target="../theme/theme1.xml"/><Relationship Id="rId17" Type="http://schemas.openxmlformats.org/officeDocument/2006/relationships/slide" Target="../slides/slide86.xml"/><Relationship Id="rId16" Type="http://schemas.openxmlformats.org/officeDocument/2006/relationships/slide" Target="../slides/slide81.xml"/><Relationship Id="rId15" Type="http://schemas.openxmlformats.org/officeDocument/2006/relationships/slide" Target="../slides/slide30.xml"/><Relationship Id="rId14" Type="http://schemas.openxmlformats.org/officeDocument/2006/relationships/slide" Target="../slides/slide58.xml"/><Relationship Id="rId13" Type="http://schemas.openxmlformats.org/officeDocument/2006/relationships/slide" Target="../slides/slide2.xml"/><Relationship Id="rId12" Type="http://schemas.openxmlformats.org/officeDocument/2006/relationships/image" Target="../media/image1.png"/><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9" Type="http://schemas.openxmlformats.org/officeDocument/2006/relationships/slideLayout" Target="../slideLayouts/slideLayout20.xml"/><Relationship Id="rId8" Type="http://schemas.openxmlformats.org/officeDocument/2006/relationships/slideLayout" Target="../slideLayouts/slideLayout19.xml"/><Relationship Id="rId7" Type="http://schemas.openxmlformats.org/officeDocument/2006/relationships/slideLayout" Target="../slideLayouts/slideLayout18.xml"/><Relationship Id="rId6" Type="http://schemas.openxmlformats.org/officeDocument/2006/relationships/slideLayout" Target="../slideLayouts/slideLayout17.xml"/><Relationship Id="rId5" Type="http://schemas.openxmlformats.org/officeDocument/2006/relationships/slideLayout" Target="../slideLayouts/slideLayout16.xml"/><Relationship Id="rId4" Type="http://schemas.openxmlformats.org/officeDocument/2006/relationships/slideLayout" Target="../slideLayouts/slideLayout15.xml"/><Relationship Id="rId3" Type="http://schemas.openxmlformats.org/officeDocument/2006/relationships/slideLayout" Target="../slideLayouts/slideLayout14.xml"/><Relationship Id="rId2" Type="http://schemas.openxmlformats.org/officeDocument/2006/relationships/slideLayout" Target="../slideLayouts/slideLayout13.xml"/><Relationship Id="rId13" Type="http://schemas.openxmlformats.org/officeDocument/2006/relationships/theme" Target="../theme/theme2.xml"/><Relationship Id="rId12" Type="http://schemas.openxmlformats.org/officeDocument/2006/relationships/slide" Target="../slides/slide1.xml"/><Relationship Id="rId11" Type="http://schemas.openxmlformats.org/officeDocument/2006/relationships/slideLayout" Target="../slideLayouts/slideLayout22.xml"/><Relationship Id="rId10" Type="http://schemas.openxmlformats.org/officeDocument/2006/relationships/slideLayout" Target="../slideLayouts/slideLayout21.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9" Type="http://schemas.openxmlformats.org/officeDocument/2006/relationships/slideLayout" Target="../slideLayouts/slideLayout31.xml"/><Relationship Id="rId8" Type="http://schemas.openxmlformats.org/officeDocument/2006/relationships/slideLayout" Target="../slideLayouts/slideLayout30.xml"/><Relationship Id="rId7" Type="http://schemas.openxmlformats.org/officeDocument/2006/relationships/slideLayout" Target="../slideLayouts/slideLayout29.xml"/><Relationship Id="rId6" Type="http://schemas.openxmlformats.org/officeDocument/2006/relationships/slideLayout" Target="../slideLayouts/slideLayout28.xml"/><Relationship Id="rId5" Type="http://schemas.openxmlformats.org/officeDocument/2006/relationships/slideLayout" Target="../slideLayouts/slideLayout27.xml"/><Relationship Id="rId4" Type="http://schemas.openxmlformats.org/officeDocument/2006/relationships/slideLayout" Target="../slideLayouts/slideLayout26.xml"/><Relationship Id="rId3" Type="http://schemas.openxmlformats.org/officeDocument/2006/relationships/slideLayout" Target="../slideLayouts/slideLayout25.xml"/><Relationship Id="rId2" Type="http://schemas.openxmlformats.org/officeDocument/2006/relationships/slideLayout" Target="../slideLayouts/slideLayout24.xml"/><Relationship Id="rId12" Type="http://schemas.openxmlformats.org/officeDocument/2006/relationships/theme" Target="../theme/theme3.xml"/><Relationship Id="rId11" Type="http://schemas.openxmlformats.org/officeDocument/2006/relationships/slideLayout" Target="../slideLayouts/slideLayout33.xml"/><Relationship Id="rId10" Type="http://schemas.openxmlformats.org/officeDocument/2006/relationships/slideLayout" Target="../slideLayouts/slideLayout32.xml"/><Relationship Id="rId1" Type="http://schemas.openxmlformats.org/officeDocument/2006/relationships/slideLayout" Target="../slideLayouts/slideLayout23.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523800" name="矩形 11"/>
          <p:cNvSpPr/>
          <p:nvPr userDrawn="1"/>
        </p:nvSpPr>
        <p:spPr>
          <a:xfrm>
            <a:off x="1957388" y="1296988"/>
            <a:ext cx="7488237" cy="4929187"/>
          </a:xfrm>
          <a:prstGeom prst="rect">
            <a:avLst/>
          </a:prstGeom>
          <a:solidFill>
            <a:schemeClr val="tx1">
              <a:alpha val="10001"/>
            </a:schemeClr>
          </a:solidFill>
          <a:ln w="25400">
            <a:noFill/>
          </a:ln>
        </p:spPr>
        <p:txBody>
          <a:bodyPr lIns="91393" tIns="45696" rIns="91393" bIns="45696" anchor="ctr" anchorCtr="0"/>
          <a:lstStyle/>
          <a:p>
            <a:pPr lvl="0" algn="ctr" defTabSz="1217930">
              <a:lnSpc>
                <a:spcPct val="100000"/>
              </a:lnSpc>
            </a:pPr>
            <a:endParaRPr sz="2400" b="0" dirty="0">
              <a:solidFill>
                <a:srgbClr val="FFFFFF"/>
              </a:solidFill>
              <a:latin typeface="Arial" panose="020B0604020202020204" pitchFamily="34" charset="0"/>
              <a:ea typeface="黑体" panose="02010609060101010101" pitchFamily="2" charset="-122"/>
            </a:endParaRPr>
          </a:p>
        </p:txBody>
      </p:sp>
      <p:cxnSp>
        <p:nvCxnSpPr>
          <p:cNvPr id="13" name="直接连接符 9"/>
          <p:cNvCxnSpPr/>
          <p:nvPr/>
        </p:nvCxnSpPr>
        <p:spPr>
          <a:xfrm flipH="1">
            <a:off x="1924050" y="1270775"/>
            <a:ext cx="0" cy="4320000"/>
          </a:xfrm>
          <a:prstGeom prst="line">
            <a:avLst/>
          </a:prstGeom>
          <a:ln w="28575">
            <a:gradFill>
              <a:gsLst>
                <a:gs pos="20000">
                  <a:srgbClr val="91ABCB"/>
                </a:gs>
                <a:gs pos="42000">
                  <a:srgbClr val="304864"/>
                </a:gs>
                <a:gs pos="60000">
                  <a:srgbClr val="304864"/>
                </a:gs>
                <a:gs pos="1818">
                  <a:srgbClr val="D5DFEB"/>
                </a:gs>
                <a:gs pos="99091">
                  <a:srgbClr val="D5DFEB"/>
                </a:gs>
                <a:gs pos="81000">
                  <a:srgbClr val="91ABCB"/>
                </a:gs>
              </a:gsLst>
              <a:lin ang="5400000" scaled="1"/>
            </a:gradFill>
          </a:ln>
        </p:spPr>
        <p:style>
          <a:lnRef idx="1">
            <a:schemeClr val="accent1"/>
          </a:lnRef>
          <a:fillRef idx="0">
            <a:schemeClr val="accent1"/>
          </a:fillRef>
          <a:effectRef idx="0">
            <a:schemeClr val="accent1"/>
          </a:effectRef>
          <a:fontRef idx="minor">
            <a:schemeClr val="tx1"/>
          </a:fontRef>
        </p:style>
      </p:cxnSp>
      <p:sp>
        <p:nvSpPr>
          <p:cNvPr id="1523806" name="文本框 25"/>
          <p:cNvSpPr txBox="1"/>
          <p:nvPr userDrawn="1"/>
        </p:nvSpPr>
        <p:spPr>
          <a:xfrm>
            <a:off x="2030413" y="3376613"/>
            <a:ext cx="5903912" cy="2671762"/>
          </a:xfrm>
          <a:prstGeom prst="rect">
            <a:avLst/>
          </a:prstGeom>
          <a:noFill/>
          <a:ln w="9525">
            <a:noFill/>
          </a:ln>
        </p:spPr>
        <p:txBody>
          <a:bodyPr lIns="91393" tIns="45696" rIns="91393" bIns="45696">
            <a:spAutoFit/>
          </a:bodyPr>
          <a:lstStyle/>
          <a:p>
            <a:pPr lvl="0" defTabSz="1217930">
              <a:lnSpc>
                <a:spcPct val="130000"/>
              </a:lnSpc>
              <a:buNone/>
            </a:pPr>
            <a:r>
              <a:rPr lang="zh-CN" altLang="en-US" sz="2600" b="0" dirty="0">
                <a:solidFill>
                  <a:srgbClr val="595959"/>
                </a:solidFill>
                <a:latin typeface="黑体" panose="02010609060101010101" pitchFamily="2" charset="-122"/>
                <a:ea typeface="黑体" panose="02010609060101010101" pitchFamily="2" charset="-122"/>
              </a:rPr>
              <a:t>必备知识</a:t>
            </a:r>
            <a:r>
              <a:rPr lang="en-US" altLang="zh-CN" sz="2600" b="0">
                <a:solidFill>
                  <a:srgbClr val="595959"/>
                </a:solidFill>
                <a:latin typeface="宋体" panose="02010600030101010101" pitchFamily="2" charset="-122"/>
                <a:ea typeface="黑体" panose="02010609060101010101" pitchFamily="2" charset="-122"/>
              </a:rPr>
              <a:t>•</a:t>
            </a:r>
            <a:r>
              <a:rPr lang="zh-CN" altLang="en-US" sz="2600" b="0" dirty="0">
                <a:solidFill>
                  <a:srgbClr val="595959"/>
                </a:solidFill>
                <a:latin typeface="黑体" panose="02010609060101010101" pitchFamily="2" charset="-122"/>
                <a:ea typeface="黑体" panose="02010609060101010101" pitchFamily="2" charset="-122"/>
              </a:rPr>
              <a:t>知道高考考什么</a:t>
            </a:r>
            <a:endParaRPr lang="zh-CN" altLang="en-US" sz="2600" b="0" dirty="0">
              <a:solidFill>
                <a:srgbClr val="595959"/>
              </a:solidFill>
              <a:latin typeface="黑体" panose="02010609060101010101" pitchFamily="2" charset="-122"/>
              <a:ea typeface="黑体" panose="02010609060101010101" pitchFamily="2" charset="-122"/>
            </a:endParaRPr>
          </a:p>
          <a:p>
            <a:pPr lvl="0" defTabSz="1217930">
              <a:lnSpc>
                <a:spcPct val="130000"/>
              </a:lnSpc>
              <a:buNone/>
            </a:pPr>
            <a:r>
              <a:rPr lang="zh-CN" altLang="en-US" sz="2600" b="0" dirty="0">
                <a:solidFill>
                  <a:srgbClr val="595959"/>
                </a:solidFill>
                <a:latin typeface="黑体" panose="02010609060101010101" pitchFamily="2" charset="-122"/>
                <a:ea typeface="黑体" panose="02010609060101010101" pitchFamily="2" charset="-122"/>
              </a:rPr>
              <a:t>考点突破</a:t>
            </a:r>
            <a:r>
              <a:rPr lang="en-US" altLang="zh-CN" sz="2600" b="0">
                <a:solidFill>
                  <a:srgbClr val="595959"/>
                </a:solidFill>
                <a:latin typeface="宋体" panose="02010600030101010101" pitchFamily="2" charset="-122"/>
                <a:ea typeface="黑体" panose="02010609060101010101" pitchFamily="2" charset="-122"/>
              </a:rPr>
              <a:t>•</a:t>
            </a:r>
            <a:r>
              <a:rPr lang="zh-CN" altLang="en-US" sz="2600" b="0" dirty="0">
                <a:solidFill>
                  <a:srgbClr val="595959"/>
                </a:solidFill>
                <a:latin typeface="黑体" panose="02010609060101010101" pitchFamily="2" charset="-122"/>
                <a:ea typeface="黑体" panose="02010609060101010101" pitchFamily="2" charset="-122"/>
              </a:rPr>
              <a:t>提升能力怎么做</a:t>
            </a:r>
            <a:endParaRPr lang="zh-CN" altLang="en-US" sz="2600" b="0" dirty="0">
              <a:solidFill>
                <a:srgbClr val="595959"/>
              </a:solidFill>
              <a:latin typeface="黑体" panose="02010609060101010101" pitchFamily="2" charset="-122"/>
              <a:ea typeface="黑体" panose="02010609060101010101" pitchFamily="2" charset="-122"/>
            </a:endParaRPr>
          </a:p>
          <a:p>
            <a:pPr lvl="0" defTabSz="1217930">
              <a:lnSpc>
                <a:spcPct val="130000"/>
              </a:lnSpc>
              <a:buNone/>
            </a:pPr>
            <a:r>
              <a:rPr lang="zh-CN" altLang="en-US" sz="2600" b="0" dirty="0">
                <a:solidFill>
                  <a:srgbClr val="595959"/>
                </a:solidFill>
                <a:latin typeface="黑体" panose="02010609060101010101" pitchFamily="2" charset="-122"/>
                <a:ea typeface="黑体" panose="02010609060101010101" pitchFamily="2" charset="-122"/>
              </a:rPr>
              <a:t>研析真题</a:t>
            </a:r>
            <a:r>
              <a:rPr lang="en-US" altLang="zh-CN" sz="2600" b="0">
                <a:solidFill>
                  <a:srgbClr val="595959"/>
                </a:solidFill>
                <a:latin typeface="宋体" panose="02010600030101010101" pitchFamily="2" charset="-122"/>
                <a:ea typeface="黑体" panose="02010609060101010101" pitchFamily="2" charset="-122"/>
              </a:rPr>
              <a:t>•</a:t>
            </a:r>
            <a:r>
              <a:rPr lang="zh-CN" altLang="en-US" sz="2600" b="0" dirty="0">
                <a:solidFill>
                  <a:srgbClr val="595959"/>
                </a:solidFill>
                <a:latin typeface="黑体" panose="02010609060101010101" pitchFamily="2" charset="-122"/>
                <a:ea typeface="黑体" panose="02010609060101010101" pitchFamily="2" charset="-122"/>
              </a:rPr>
              <a:t>知道高考怎么考</a:t>
            </a:r>
            <a:endParaRPr lang="zh-CN" altLang="en-US" sz="2600" b="0" dirty="0">
              <a:solidFill>
                <a:srgbClr val="595959"/>
              </a:solidFill>
              <a:latin typeface="黑体" panose="02010609060101010101" pitchFamily="2" charset="-122"/>
              <a:ea typeface="黑体" panose="02010609060101010101" pitchFamily="2" charset="-122"/>
            </a:endParaRPr>
          </a:p>
          <a:p>
            <a:pPr lvl="0" defTabSz="1217930">
              <a:lnSpc>
                <a:spcPct val="130000"/>
              </a:lnSpc>
              <a:buNone/>
            </a:pPr>
            <a:r>
              <a:rPr lang="zh-CN" altLang="en-US" sz="2600" b="0" dirty="0">
                <a:solidFill>
                  <a:srgbClr val="595959"/>
                </a:solidFill>
                <a:latin typeface="黑体" panose="02010609060101010101" pitchFamily="2" charset="-122"/>
                <a:ea typeface="黑体" panose="02010609060101010101" pitchFamily="2" charset="-122"/>
              </a:rPr>
              <a:t>情境探究</a:t>
            </a:r>
            <a:r>
              <a:rPr lang="en-US" altLang="zh-CN" sz="2600" b="0">
                <a:solidFill>
                  <a:srgbClr val="595959"/>
                </a:solidFill>
                <a:latin typeface="宋体" panose="02010600030101010101" pitchFamily="2" charset="-122"/>
                <a:ea typeface="黑体" panose="02010609060101010101" pitchFamily="2" charset="-122"/>
              </a:rPr>
              <a:t>•</a:t>
            </a:r>
            <a:r>
              <a:rPr lang="zh-CN" altLang="en-US" sz="2600" b="0" dirty="0">
                <a:solidFill>
                  <a:srgbClr val="595959"/>
                </a:solidFill>
                <a:latin typeface="黑体" panose="02010609060101010101" pitchFamily="2" charset="-122"/>
                <a:ea typeface="黑体" panose="02010609060101010101" pitchFamily="2" charset="-122"/>
              </a:rPr>
              <a:t>学科素养培优</a:t>
            </a:r>
            <a:endParaRPr lang="zh-CN" altLang="en-US" sz="2600" b="0" dirty="0">
              <a:solidFill>
                <a:srgbClr val="595959"/>
              </a:solidFill>
              <a:latin typeface="黑体" panose="02010609060101010101" pitchFamily="2" charset="-122"/>
              <a:ea typeface="黑体" panose="02010609060101010101" pitchFamily="2" charset="-122"/>
            </a:endParaRPr>
          </a:p>
          <a:p>
            <a:pPr lvl="0" defTabSz="1217930">
              <a:lnSpc>
                <a:spcPct val="130000"/>
              </a:lnSpc>
              <a:buNone/>
            </a:pPr>
            <a:r>
              <a:rPr lang="zh-CN" altLang="en-US" sz="2600" b="0" dirty="0">
                <a:solidFill>
                  <a:srgbClr val="595959"/>
                </a:solidFill>
                <a:latin typeface="黑体" panose="02010609060101010101" pitchFamily="2" charset="-122"/>
                <a:ea typeface="黑体" panose="02010609060101010101" pitchFamily="2" charset="-122"/>
              </a:rPr>
              <a:t>专题能力提升练</a:t>
            </a:r>
            <a:endParaRPr lang="zh-CN" altLang="en-US" sz="2600" b="0" dirty="0">
              <a:solidFill>
                <a:srgbClr val="595959"/>
              </a:solidFill>
              <a:latin typeface="黑体" panose="02010609060101010101" pitchFamily="2" charset="-122"/>
              <a:ea typeface="黑体" panose="02010609060101010101" pitchFamily="2" charset="-122"/>
            </a:endParaRPr>
          </a:p>
        </p:txBody>
      </p:sp>
      <p:pic>
        <p:nvPicPr>
          <p:cNvPr id="1523814" name="Picture 23" descr="22"/>
          <p:cNvPicPr/>
          <p:nvPr userDrawn="1"/>
        </p:nvPicPr>
        <p:blipFill>
          <a:blip r:embed="rId12"/>
          <a:stretch>
            <a:fillRect/>
          </a:stretch>
        </p:blipFill>
        <p:spPr>
          <a:xfrm>
            <a:off x="6076950" y="4618038"/>
            <a:ext cx="520700" cy="331787"/>
          </a:xfrm>
          <a:prstGeom prst="rect">
            <a:avLst/>
          </a:prstGeom>
          <a:noFill/>
          <a:ln w="9525">
            <a:noFill/>
          </a:ln>
        </p:spPr>
      </p:pic>
      <p:pic>
        <p:nvPicPr>
          <p:cNvPr id="1523812" name="Picture 23" descr="22"/>
          <p:cNvPicPr/>
          <p:nvPr userDrawn="1"/>
        </p:nvPicPr>
        <p:blipFill>
          <a:blip r:embed="rId12"/>
          <a:stretch>
            <a:fillRect/>
          </a:stretch>
        </p:blipFill>
        <p:spPr>
          <a:xfrm>
            <a:off x="6056313" y="3573463"/>
            <a:ext cx="520700" cy="331787"/>
          </a:xfrm>
          <a:prstGeom prst="rect">
            <a:avLst/>
          </a:prstGeom>
          <a:noFill/>
          <a:ln w="9525">
            <a:noFill/>
          </a:ln>
        </p:spPr>
      </p:pic>
      <p:pic>
        <p:nvPicPr>
          <p:cNvPr id="1523813" name="Picture 23" descr="22"/>
          <p:cNvPicPr/>
          <p:nvPr userDrawn="1"/>
        </p:nvPicPr>
        <p:blipFill>
          <a:blip r:embed="rId12"/>
          <a:stretch>
            <a:fillRect/>
          </a:stretch>
        </p:blipFill>
        <p:spPr>
          <a:xfrm>
            <a:off x="6070600" y="4081463"/>
            <a:ext cx="520700" cy="331787"/>
          </a:xfrm>
          <a:prstGeom prst="rect">
            <a:avLst/>
          </a:prstGeom>
          <a:noFill/>
          <a:ln w="9525">
            <a:noFill/>
          </a:ln>
        </p:spPr>
      </p:pic>
      <p:sp>
        <p:nvSpPr>
          <p:cNvPr id="1523808" name="矩形 1523807">
            <a:hlinkClick r:id="rId13" action="ppaction://hlinksldjump"/>
          </p:cNvPr>
          <p:cNvSpPr/>
          <p:nvPr userDrawn="1"/>
        </p:nvSpPr>
        <p:spPr>
          <a:xfrm>
            <a:off x="2132013" y="3502025"/>
            <a:ext cx="4651375" cy="419100"/>
          </a:xfrm>
          <a:prstGeom prst="rect">
            <a:avLst/>
          </a:prstGeom>
          <a:solidFill>
            <a:srgbClr val="CC99FF">
              <a:alpha val="999"/>
            </a:srgbClr>
          </a:solidFill>
          <a:ln w="9525">
            <a:noFill/>
          </a:ln>
        </p:spPr>
        <p:txBody>
          <a:bodyPr/>
          <a:lstStyle/>
          <a:p>
            <a:endParaRPr lang="zh-CN" altLang="en-US"/>
          </a:p>
        </p:txBody>
      </p:sp>
      <p:sp>
        <p:nvSpPr>
          <p:cNvPr id="1523816" name="矩形 1523815">
            <a:hlinkClick r:id="rId14" action="ppaction://hlinksldjump"/>
          </p:cNvPr>
          <p:cNvSpPr/>
          <p:nvPr userDrawn="1"/>
        </p:nvSpPr>
        <p:spPr>
          <a:xfrm>
            <a:off x="2068513" y="4568825"/>
            <a:ext cx="4587875" cy="419100"/>
          </a:xfrm>
          <a:prstGeom prst="rect">
            <a:avLst/>
          </a:prstGeom>
          <a:solidFill>
            <a:srgbClr val="CC99FF">
              <a:alpha val="999"/>
            </a:srgbClr>
          </a:solidFill>
          <a:ln w="9525">
            <a:noFill/>
          </a:ln>
        </p:spPr>
        <p:txBody>
          <a:bodyPr/>
          <a:lstStyle/>
          <a:p>
            <a:endParaRPr lang="zh-CN" altLang="en-US"/>
          </a:p>
        </p:txBody>
      </p:sp>
      <p:sp>
        <p:nvSpPr>
          <p:cNvPr id="1523817" name="矩形 1523816">
            <a:hlinkClick r:id="rId15" action="ppaction://hlinksldjump"/>
          </p:cNvPr>
          <p:cNvSpPr/>
          <p:nvPr userDrawn="1"/>
        </p:nvSpPr>
        <p:spPr>
          <a:xfrm>
            <a:off x="2068513" y="4048125"/>
            <a:ext cx="4651375" cy="419100"/>
          </a:xfrm>
          <a:prstGeom prst="rect">
            <a:avLst/>
          </a:prstGeom>
          <a:solidFill>
            <a:srgbClr val="CC99FF">
              <a:alpha val="999"/>
            </a:srgbClr>
          </a:solidFill>
          <a:ln w="9525">
            <a:noFill/>
          </a:ln>
        </p:spPr>
        <p:txBody>
          <a:bodyPr/>
          <a:lstStyle/>
          <a:p>
            <a:endParaRPr lang="zh-CN" altLang="en-US"/>
          </a:p>
        </p:txBody>
      </p:sp>
      <p:pic>
        <p:nvPicPr>
          <p:cNvPr id="1523821" name="Picture 23" descr="22"/>
          <p:cNvPicPr/>
          <p:nvPr userDrawn="1"/>
        </p:nvPicPr>
        <p:blipFill>
          <a:blip r:embed="rId12"/>
          <a:stretch>
            <a:fillRect/>
          </a:stretch>
        </p:blipFill>
        <p:spPr>
          <a:xfrm>
            <a:off x="5708650" y="5113338"/>
            <a:ext cx="520700" cy="331787"/>
          </a:xfrm>
          <a:prstGeom prst="rect">
            <a:avLst/>
          </a:prstGeom>
          <a:noFill/>
          <a:ln w="9525">
            <a:noFill/>
          </a:ln>
        </p:spPr>
      </p:pic>
      <p:sp>
        <p:nvSpPr>
          <p:cNvPr id="1523822" name="矩形 1523821">
            <a:hlinkClick r:id="rId16" action="ppaction://hlinksldjump"/>
          </p:cNvPr>
          <p:cNvSpPr/>
          <p:nvPr userDrawn="1"/>
        </p:nvSpPr>
        <p:spPr>
          <a:xfrm>
            <a:off x="2005013" y="5076825"/>
            <a:ext cx="4562475" cy="419100"/>
          </a:xfrm>
          <a:prstGeom prst="rect">
            <a:avLst/>
          </a:prstGeom>
          <a:solidFill>
            <a:srgbClr val="CC99FF">
              <a:alpha val="999"/>
            </a:srgbClr>
          </a:solidFill>
          <a:ln w="9525">
            <a:noFill/>
          </a:ln>
        </p:spPr>
        <p:txBody>
          <a:bodyPr/>
          <a:lstStyle/>
          <a:p>
            <a:endParaRPr lang="zh-CN" altLang="en-US"/>
          </a:p>
        </p:txBody>
      </p:sp>
      <p:sp>
        <p:nvSpPr>
          <p:cNvPr id="1523824" name="矩形 1523823">
            <a:hlinkClick r:id="rId17" action="ppaction://hlinksldjump"/>
          </p:cNvPr>
          <p:cNvSpPr/>
          <p:nvPr userDrawn="1"/>
        </p:nvSpPr>
        <p:spPr>
          <a:xfrm>
            <a:off x="1992313" y="5597525"/>
            <a:ext cx="4651375" cy="419100"/>
          </a:xfrm>
          <a:prstGeom prst="rect">
            <a:avLst/>
          </a:prstGeom>
          <a:solidFill>
            <a:srgbClr val="CC99FF">
              <a:alpha val="999"/>
            </a:srgbClr>
          </a:solidFill>
          <a:ln w="9525">
            <a:noFill/>
          </a:ln>
        </p:spPr>
        <p:txBody>
          <a:bodyPr/>
          <a:lstStyle/>
          <a:p>
            <a:endParaRPr lang="zh-CN" altLang="en-US"/>
          </a:p>
        </p:txBody>
      </p:sp>
      <p:pic>
        <p:nvPicPr>
          <p:cNvPr id="1523825" name="Picture 23" descr="22"/>
          <p:cNvPicPr/>
          <p:nvPr userDrawn="1"/>
        </p:nvPicPr>
        <p:blipFill>
          <a:blip r:embed="rId12"/>
          <a:stretch>
            <a:fillRect/>
          </a:stretch>
        </p:blipFill>
        <p:spPr>
          <a:xfrm>
            <a:off x="4489450" y="5659438"/>
            <a:ext cx="520700" cy="331787"/>
          </a:xfrm>
          <a:prstGeom prst="rect">
            <a:avLst/>
          </a:prstGeom>
          <a:noFill/>
          <a:ln w="9525">
            <a:noFill/>
          </a:ln>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p:txStyles>
    <p:titleStyle>
      <a:lvl1pPr marL="0" lvl="0" indent="0" algn="l" defTabSz="914400" rtl="0" eaLnBrk="1" fontAlgn="base" latinLnBrk="0" hangingPunct="1">
        <a:lnSpc>
          <a:spcPct val="90000"/>
        </a:lnSpc>
        <a:spcBef>
          <a:spcPct val="0"/>
        </a:spcBef>
        <a:spcAft>
          <a:spcPct val="0"/>
        </a:spcAft>
        <a:buNone/>
        <a:defRPr sz="4400" b="0" i="0" u="none" kern="1200" baseline="0">
          <a:solidFill>
            <a:schemeClr val="tx1"/>
          </a:solidFill>
          <a:latin typeface="+mj-lt"/>
          <a:ea typeface="+mj-ea"/>
          <a:cs typeface="+mj-cs"/>
        </a:defRPr>
      </a:lvl1pPr>
    </p:titleStyle>
    <p:bodyStyle>
      <a:lvl1pPr marL="228600" lvl="0" indent="-228600" algn="l" defTabSz="914400" rtl="0" eaLnBrk="1" fontAlgn="base" latinLnBrk="0" hangingPunct="1">
        <a:lnSpc>
          <a:spcPct val="90000"/>
        </a:lnSpc>
        <a:spcBef>
          <a:spcPts val="990"/>
        </a:spcBef>
        <a:spcAft>
          <a:spcPct val="0"/>
        </a:spcAft>
        <a:buFont typeface="Arial" panose="020B0604020202020204" pitchFamily="34" charset="0"/>
        <a:buChar char="•"/>
        <a:defRPr sz="2900" b="0" i="0" u="none" kern="1200" baseline="0">
          <a:solidFill>
            <a:schemeClr val="tx1"/>
          </a:solidFill>
          <a:latin typeface="+mn-lt"/>
          <a:ea typeface="+mn-ea"/>
          <a:cs typeface="+mn-cs"/>
        </a:defRPr>
      </a:lvl1pPr>
      <a:lvl2pPr marL="685800" lvl="1" indent="-228600" algn="l" defTabSz="914400" rtl="0" eaLnBrk="1" fontAlgn="base" latinLnBrk="0" hangingPunct="1">
        <a:lnSpc>
          <a:spcPct val="90000"/>
        </a:lnSpc>
        <a:spcBef>
          <a:spcPts val="500"/>
        </a:spcBef>
        <a:spcAft>
          <a:spcPct val="0"/>
        </a:spcAft>
        <a:buFont typeface="Arial" panose="020B0604020202020204" pitchFamily="34" charset="0"/>
        <a:buChar char="•"/>
        <a:defRPr sz="2400" b="0" i="0" u="none" kern="1200" baseline="0">
          <a:solidFill>
            <a:schemeClr val="tx1"/>
          </a:solidFill>
          <a:latin typeface="+mn-lt"/>
          <a:ea typeface="+mn-ea"/>
          <a:cs typeface="+mn-cs"/>
        </a:defRPr>
      </a:lvl2pPr>
      <a:lvl3pPr marL="1144905" lvl="2" indent="-230505" algn="l" defTabSz="914400" rtl="0" eaLnBrk="1" fontAlgn="base" latinLnBrk="0" hangingPunct="1">
        <a:lnSpc>
          <a:spcPct val="90000"/>
        </a:lnSpc>
        <a:spcBef>
          <a:spcPts val="500"/>
        </a:spcBef>
        <a:spcAft>
          <a:spcPct val="0"/>
        </a:spcAft>
        <a:buFont typeface="Arial" panose="020B0604020202020204" pitchFamily="34" charset="0"/>
        <a:buChar char="•"/>
        <a:defRPr sz="2100" b="0" i="0" u="none" kern="1200" baseline="0">
          <a:solidFill>
            <a:schemeClr val="tx1"/>
          </a:solidFill>
          <a:latin typeface="+mn-lt"/>
          <a:ea typeface="+mn-ea"/>
          <a:cs typeface="+mn-cs"/>
        </a:defRPr>
      </a:lvl3pPr>
      <a:lvl4pPr marL="1600200" lvl="3" indent="-228600" algn="l" defTabSz="914400" rtl="0" eaLnBrk="1" fontAlgn="base" latinLnBrk="0" hangingPunct="1">
        <a:lnSpc>
          <a:spcPct val="90000"/>
        </a:lnSpc>
        <a:spcBef>
          <a:spcPts val="500"/>
        </a:spcBef>
        <a:spcAft>
          <a:spcPct val="0"/>
        </a:spcAft>
        <a:buFont typeface="Arial" panose="020B0604020202020204" pitchFamily="34" charset="0"/>
        <a:buChar char="•"/>
        <a:defRPr sz="1800" b="0" i="0" u="none" kern="1200" baseline="0">
          <a:solidFill>
            <a:schemeClr val="tx1"/>
          </a:solidFill>
          <a:latin typeface="+mn-lt"/>
          <a:ea typeface="+mn-ea"/>
          <a:cs typeface="+mn-cs"/>
        </a:defRPr>
      </a:lvl4pPr>
      <a:lvl5pPr marL="2057400" lvl="4" indent="-229870" algn="l" defTabSz="914400" rtl="0" eaLnBrk="1" fontAlgn="base" latinLnBrk="0" hangingPunct="1">
        <a:lnSpc>
          <a:spcPct val="90000"/>
        </a:lnSpc>
        <a:spcBef>
          <a:spcPts val="500"/>
        </a:spcBef>
        <a:spcAft>
          <a:spcPct val="0"/>
        </a:spcAft>
        <a:buFont typeface="Arial" panose="020B0604020202020204" pitchFamily="34" charset="0"/>
        <a:buChar char="•"/>
        <a:defRPr sz="1800" b="0" i="0" u="none" kern="1200" baseline="0">
          <a:solidFill>
            <a:schemeClr val="tx1"/>
          </a:solidFill>
          <a:latin typeface="+mn-lt"/>
          <a:ea typeface="+mn-ea"/>
          <a:cs typeface="+mn-cs"/>
        </a:defRPr>
      </a:lvl5pPr>
      <a:lvl6pPr marL="2514600" lvl="5" indent="-228600" algn="l" defTabSz="914400" rtl="0" eaLnBrk="1" fontAlgn="base" latinLnBrk="0" hangingPunct="1">
        <a:lnSpc>
          <a:spcPct val="90000"/>
        </a:lnSpc>
        <a:spcBef>
          <a:spcPts val="500"/>
        </a:spcBef>
        <a:spcAft>
          <a:spcPct val="0"/>
        </a:spcAft>
        <a:buFont typeface="Arial" panose="020B0604020202020204" pitchFamily="34" charset="0"/>
        <a:buChar char="•"/>
        <a:defRPr sz="1800" b="0" i="0" u="none" kern="1200" baseline="0">
          <a:solidFill>
            <a:schemeClr val="tx1"/>
          </a:solidFill>
          <a:latin typeface="+mn-lt"/>
          <a:ea typeface="+mn-ea"/>
          <a:cs typeface="+mn-cs"/>
        </a:defRPr>
      </a:lvl6pPr>
      <a:lvl7pPr marL="2971800" lvl="6" indent="-228600" algn="l" defTabSz="914400" rtl="0" eaLnBrk="1" fontAlgn="base" latinLnBrk="0" hangingPunct="1">
        <a:lnSpc>
          <a:spcPct val="90000"/>
        </a:lnSpc>
        <a:spcBef>
          <a:spcPts val="500"/>
        </a:spcBef>
        <a:spcAft>
          <a:spcPct val="0"/>
        </a:spcAft>
        <a:buFont typeface="Arial" panose="020B0604020202020204" pitchFamily="34" charset="0"/>
        <a:buChar char="•"/>
        <a:defRPr sz="1800" b="0" i="0" u="none" kern="1200" baseline="0">
          <a:solidFill>
            <a:schemeClr val="tx1"/>
          </a:solidFill>
          <a:latin typeface="+mn-lt"/>
          <a:ea typeface="+mn-ea"/>
          <a:cs typeface="+mn-cs"/>
        </a:defRPr>
      </a:lvl7pPr>
      <a:lvl8pPr marL="3429000" lvl="7" indent="-228600" algn="l" defTabSz="914400" rtl="0" eaLnBrk="1" fontAlgn="base" latinLnBrk="0" hangingPunct="1">
        <a:lnSpc>
          <a:spcPct val="90000"/>
        </a:lnSpc>
        <a:spcBef>
          <a:spcPts val="500"/>
        </a:spcBef>
        <a:spcAft>
          <a:spcPct val="0"/>
        </a:spcAft>
        <a:buFont typeface="Arial" panose="020B0604020202020204" pitchFamily="34" charset="0"/>
        <a:buChar char="•"/>
        <a:defRPr sz="1800" b="0" i="0" u="none" kern="1200" baseline="0">
          <a:solidFill>
            <a:schemeClr val="tx1"/>
          </a:solidFill>
          <a:latin typeface="+mn-lt"/>
          <a:ea typeface="+mn-ea"/>
          <a:cs typeface="+mn-cs"/>
        </a:defRPr>
      </a:lvl8pPr>
      <a:lvl9pPr marL="3886200" lvl="8" indent="-228600" algn="l" defTabSz="914400" rtl="0" eaLnBrk="1" fontAlgn="base" latinLnBrk="0" hangingPunct="1">
        <a:lnSpc>
          <a:spcPct val="90000"/>
        </a:lnSpc>
        <a:spcBef>
          <a:spcPts val="500"/>
        </a:spcBef>
        <a:spcAft>
          <a:spcPct val="0"/>
        </a:spcAft>
        <a:buFont typeface="Arial" panose="020B0604020202020204" pitchFamily="34" charset="0"/>
        <a:buChar char="•"/>
        <a:defRPr sz="1800" b="0" i="0" u="none" kern="1200" baseline="0">
          <a:solidFill>
            <a:schemeClr val="tx1"/>
          </a:solidFill>
          <a:latin typeface="+mn-lt"/>
          <a:ea typeface="+mn-ea"/>
          <a:cs typeface="+mn-cs"/>
        </a:defRPr>
      </a:lvl9pPr>
    </p:bodyStyle>
    <p:otherStyle>
      <a:lvl1pPr marL="0" lvl="0" indent="0" algn="l" defTabSz="914400" rtl="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1pPr>
      <a:lvl2pPr marL="457200" lvl="1" indent="0" algn="l" defTabSz="914400" rtl="0" eaLnBrk="1" fontAlgn="base" latinLnBrk="0" hangingPunct="1">
        <a:lnSpc>
          <a:spcPct val="150000"/>
        </a:lnSpc>
        <a:spcBef>
          <a:spcPct val="0"/>
        </a:spcBef>
        <a:spcAft>
          <a:spcPct val="0"/>
        </a:spcAft>
        <a:buNone/>
        <a:defRPr sz="2600" b="1" i="0" u="none" kern="1200" baseline="0">
          <a:solidFill>
            <a:schemeClr val="tx1"/>
          </a:solidFill>
          <a:latin typeface="宋体" panose="02010600030101010101" pitchFamily="2" charset="-122"/>
          <a:ea typeface="Times New Roman" panose="02020603050405020304" pitchFamily="18" charset="0"/>
          <a:cs typeface="+mn-cs"/>
        </a:defRPr>
      </a:lvl2pPr>
      <a:lvl3pPr marL="914400" lvl="2" indent="0" algn="l" defTabSz="914400" rtl="0" eaLnBrk="1" fontAlgn="base" latinLnBrk="0" hangingPunct="1">
        <a:lnSpc>
          <a:spcPct val="150000"/>
        </a:lnSpc>
        <a:spcBef>
          <a:spcPct val="0"/>
        </a:spcBef>
        <a:spcAft>
          <a:spcPct val="0"/>
        </a:spcAft>
        <a:buNone/>
        <a:defRPr sz="2600" b="1" i="0" u="none" kern="1200" baseline="0">
          <a:solidFill>
            <a:schemeClr val="tx1"/>
          </a:solidFill>
          <a:latin typeface="宋体" panose="02010600030101010101" pitchFamily="2" charset="-122"/>
          <a:ea typeface="Times New Roman" panose="02020603050405020304" pitchFamily="18" charset="0"/>
          <a:cs typeface="+mn-cs"/>
        </a:defRPr>
      </a:lvl3pPr>
      <a:lvl4pPr marL="1371600" lvl="3" indent="0" algn="l" defTabSz="914400" rtl="0" eaLnBrk="1" fontAlgn="base" latinLnBrk="0" hangingPunct="1">
        <a:lnSpc>
          <a:spcPct val="150000"/>
        </a:lnSpc>
        <a:spcBef>
          <a:spcPct val="0"/>
        </a:spcBef>
        <a:spcAft>
          <a:spcPct val="0"/>
        </a:spcAft>
        <a:buNone/>
        <a:defRPr sz="2600" b="1" i="0" u="none" kern="1200" baseline="0">
          <a:solidFill>
            <a:schemeClr val="tx1"/>
          </a:solidFill>
          <a:latin typeface="宋体" panose="02010600030101010101" pitchFamily="2" charset="-122"/>
          <a:ea typeface="Times New Roman" panose="02020603050405020304" pitchFamily="18" charset="0"/>
          <a:cs typeface="+mn-cs"/>
        </a:defRPr>
      </a:lvl4pPr>
      <a:lvl5pPr marL="1828800" lvl="4" indent="0" algn="l" defTabSz="914400" rtl="0" eaLnBrk="1" fontAlgn="base" latinLnBrk="0" hangingPunct="1">
        <a:lnSpc>
          <a:spcPct val="150000"/>
        </a:lnSpc>
        <a:spcBef>
          <a:spcPct val="0"/>
        </a:spcBef>
        <a:spcAft>
          <a:spcPct val="0"/>
        </a:spcAft>
        <a:buNone/>
        <a:defRPr sz="2600" b="1" i="0" u="none" kern="1200" baseline="0">
          <a:solidFill>
            <a:schemeClr val="tx1"/>
          </a:solidFill>
          <a:latin typeface="宋体" panose="02010600030101010101" pitchFamily="2" charset="-122"/>
          <a:ea typeface="Times New Roman" panose="02020603050405020304" pitchFamily="18" charset="0"/>
          <a:cs typeface="+mn-cs"/>
        </a:defRPr>
      </a:lvl5pPr>
      <a:lvl6pPr marL="2286000" lvl="5" indent="0" algn="l" defTabSz="914400" rtl="0" eaLnBrk="1" fontAlgn="base" latinLnBrk="0" hangingPunct="1">
        <a:lnSpc>
          <a:spcPct val="150000"/>
        </a:lnSpc>
        <a:spcBef>
          <a:spcPct val="0"/>
        </a:spcBef>
        <a:spcAft>
          <a:spcPct val="0"/>
        </a:spcAft>
        <a:buNone/>
        <a:defRPr sz="2600" b="1" i="0" u="none" kern="1200" baseline="0">
          <a:solidFill>
            <a:schemeClr val="tx1"/>
          </a:solidFill>
          <a:latin typeface="宋体" panose="02010600030101010101" pitchFamily="2" charset="-122"/>
          <a:ea typeface="Times New Roman" panose="02020603050405020304" pitchFamily="18" charset="0"/>
          <a:cs typeface="+mn-cs"/>
        </a:defRPr>
      </a:lvl6pPr>
      <a:lvl7pPr marL="2743200" lvl="6" indent="0" algn="l" defTabSz="914400" rtl="0" eaLnBrk="1" fontAlgn="base" latinLnBrk="0" hangingPunct="1">
        <a:lnSpc>
          <a:spcPct val="150000"/>
        </a:lnSpc>
        <a:spcBef>
          <a:spcPct val="0"/>
        </a:spcBef>
        <a:spcAft>
          <a:spcPct val="0"/>
        </a:spcAft>
        <a:buNone/>
        <a:defRPr sz="2600" b="1" i="0" u="none" kern="1200" baseline="0">
          <a:solidFill>
            <a:schemeClr val="tx1"/>
          </a:solidFill>
          <a:latin typeface="宋体" panose="02010600030101010101" pitchFamily="2" charset="-122"/>
          <a:ea typeface="Times New Roman" panose="02020603050405020304" pitchFamily="18" charset="0"/>
          <a:cs typeface="+mn-cs"/>
        </a:defRPr>
      </a:lvl7pPr>
      <a:lvl8pPr marL="3200400" lvl="7" indent="0" algn="l" defTabSz="914400" rtl="0" eaLnBrk="1" fontAlgn="base" latinLnBrk="0" hangingPunct="1">
        <a:lnSpc>
          <a:spcPct val="150000"/>
        </a:lnSpc>
        <a:spcBef>
          <a:spcPct val="0"/>
        </a:spcBef>
        <a:spcAft>
          <a:spcPct val="0"/>
        </a:spcAft>
        <a:buNone/>
        <a:defRPr sz="2600" b="1" i="0" u="none" kern="1200" baseline="0">
          <a:solidFill>
            <a:schemeClr val="tx1"/>
          </a:solidFill>
          <a:latin typeface="宋体" panose="02010600030101010101" pitchFamily="2" charset="-122"/>
          <a:ea typeface="Times New Roman" panose="02020603050405020304" pitchFamily="18" charset="0"/>
          <a:cs typeface="+mn-cs"/>
        </a:defRPr>
      </a:lvl8pPr>
      <a:lvl9pPr marL="3657600" lvl="8" indent="0" algn="l" defTabSz="914400" rtl="0" eaLnBrk="1" fontAlgn="base" latinLnBrk="0" hangingPunct="1">
        <a:lnSpc>
          <a:spcPct val="150000"/>
        </a:lnSpc>
        <a:spcBef>
          <a:spcPct val="0"/>
        </a:spcBef>
        <a:spcAft>
          <a:spcPct val="0"/>
        </a:spcAft>
        <a:buNone/>
        <a:defRPr sz="2600" b="1" i="0" u="none" kern="1200" baseline="0">
          <a:solidFill>
            <a:schemeClr val="tx1"/>
          </a:solidFill>
          <a:latin typeface="宋体" panose="02010600030101010101" pitchFamily="2" charset="-122"/>
          <a:ea typeface="Times New Roman" panose="02020603050405020304" pitchFamily="18" charset="0"/>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269187" name="矩形 2269186">
            <a:hlinkClick r:id="rId12" action="ppaction://hlinksldjump"/>
          </p:cNvPr>
          <p:cNvSpPr/>
          <p:nvPr userDrawn="1"/>
        </p:nvSpPr>
        <p:spPr>
          <a:xfrm>
            <a:off x="10223500" y="76200"/>
            <a:ext cx="1054100" cy="406400"/>
          </a:xfrm>
          <a:prstGeom prst="rect">
            <a:avLst/>
          </a:prstGeom>
          <a:solidFill>
            <a:srgbClr val="CC99FF">
              <a:alpha val="999"/>
            </a:srgbClr>
          </a:solidFill>
          <a:ln w="9525">
            <a:noFill/>
          </a:ln>
        </p:spPr>
        <p:txBody>
          <a:bodyPr/>
          <a:lstStyle/>
          <a:p>
            <a:endParaRPr lang="zh-CN" alt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p:txStyles>
    <p:titleStyle>
      <a:lvl1pPr marL="0" lvl="0" indent="0" algn="l" defTabSz="914400" rtl="0" eaLnBrk="1" fontAlgn="base" latinLnBrk="0" hangingPunct="1">
        <a:lnSpc>
          <a:spcPct val="90000"/>
        </a:lnSpc>
        <a:spcBef>
          <a:spcPct val="0"/>
        </a:spcBef>
        <a:spcAft>
          <a:spcPct val="0"/>
        </a:spcAft>
        <a:buNone/>
        <a:defRPr sz="4400" b="0" i="0" u="none" kern="1200" baseline="0">
          <a:solidFill>
            <a:schemeClr val="tx1"/>
          </a:solidFill>
          <a:latin typeface="+mj-lt"/>
          <a:ea typeface="+mj-ea"/>
          <a:cs typeface="+mj-cs"/>
        </a:defRPr>
      </a:lvl1pPr>
    </p:titleStyle>
    <p:bodyStyle>
      <a:lvl1pPr marL="228600" lvl="0" indent="-228600" algn="l" defTabSz="914400" rtl="0" eaLnBrk="1" fontAlgn="base" latinLnBrk="0" hangingPunct="1">
        <a:lnSpc>
          <a:spcPct val="90000"/>
        </a:lnSpc>
        <a:spcBef>
          <a:spcPts val="990"/>
        </a:spcBef>
        <a:spcAft>
          <a:spcPct val="0"/>
        </a:spcAft>
        <a:buFont typeface="Arial" panose="020B0604020202020204" pitchFamily="34" charset="0"/>
        <a:buChar char="•"/>
        <a:defRPr sz="2900" b="0" i="0" u="none" kern="1200" baseline="0">
          <a:solidFill>
            <a:schemeClr val="tx1"/>
          </a:solidFill>
          <a:latin typeface="+mn-lt"/>
          <a:ea typeface="+mn-ea"/>
          <a:cs typeface="+mn-cs"/>
        </a:defRPr>
      </a:lvl1pPr>
      <a:lvl2pPr marL="685800" lvl="1" indent="-228600" algn="l" defTabSz="914400" rtl="0" eaLnBrk="1" fontAlgn="base" latinLnBrk="0" hangingPunct="1">
        <a:lnSpc>
          <a:spcPct val="90000"/>
        </a:lnSpc>
        <a:spcBef>
          <a:spcPts val="500"/>
        </a:spcBef>
        <a:spcAft>
          <a:spcPct val="0"/>
        </a:spcAft>
        <a:buFont typeface="Arial" panose="020B0604020202020204" pitchFamily="34" charset="0"/>
        <a:buChar char="•"/>
        <a:defRPr sz="2400" b="0" i="0" u="none" kern="1200" baseline="0">
          <a:solidFill>
            <a:schemeClr val="tx1"/>
          </a:solidFill>
          <a:latin typeface="+mn-lt"/>
          <a:ea typeface="+mn-ea"/>
          <a:cs typeface="+mn-cs"/>
        </a:defRPr>
      </a:lvl2pPr>
      <a:lvl3pPr marL="1144905" lvl="2" indent="-230505" algn="l" defTabSz="914400" rtl="0" eaLnBrk="1" fontAlgn="base" latinLnBrk="0" hangingPunct="1">
        <a:lnSpc>
          <a:spcPct val="90000"/>
        </a:lnSpc>
        <a:spcBef>
          <a:spcPts val="500"/>
        </a:spcBef>
        <a:spcAft>
          <a:spcPct val="0"/>
        </a:spcAft>
        <a:buFont typeface="Arial" panose="020B0604020202020204" pitchFamily="34" charset="0"/>
        <a:buChar char="•"/>
        <a:defRPr sz="2100" b="0" i="0" u="none" kern="1200" baseline="0">
          <a:solidFill>
            <a:schemeClr val="tx1"/>
          </a:solidFill>
          <a:latin typeface="+mn-lt"/>
          <a:ea typeface="+mn-ea"/>
          <a:cs typeface="+mn-cs"/>
        </a:defRPr>
      </a:lvl3pPr>
      <a:lvl4pPr marL="1600200" lvl="3" indent="-228600" algn="l" defTabSz="914400" rtl="0" eaLnBrk="1" fontAlgn="base" latinLnBrk="0" hangingPunct="1">
        <a:lnSpc>
          <a:spcPct val="90000"/>
        </a:lnSpc>
        <a:spcBef>
          <a:spcPts val="500"/>
        </a:spcBef>
        <a:spcAft>
          <a:spcPct val="0"/>
        </a:spcAft>
        <a:buFont typeface="Arial" panose="020B0604020202020204" pitchFamily="34" charset="0"/>
        <a:buChar char="•"/>
        <a:defRPr sz="1800" b="0" i="0" u="none" kern="1200" baseline="0">
          <a:solidFill>
            <a:schemeClr val="tx1"/>
          </a:solidFill>
          <a:latin typeface="+mn-lt"/>
          <a:ea typeface="+mn-ea"/>
          <a:cs typeface="+mn-cs"/>
        </a:defRPr>
      </a:lvl4pPr>
      <a:lvl5pPr marL="2057400" lvl="4" indent="-229870" algn="l" defTabSz="914400" rtl="0" eaLnBrk="1" fontAlgn="base" latinLnBrk="0" hangingPunct="1">
        <a:lnSpc>
          <a:spcPct val="90000"/>
        </a:lnSpc>
        <a:spcBef>
          <a:spcPts val="500"/>
        </a:spcBef>
        <a:spcAft>
          <a:spcPct val="0"/>
        </a:spcAft>
        <a:buFont typeface="Arial" panose="020B0604020202020204" pitchFamily="34" charset="0"/>
        <a:buChar char="•"/>
        <a:defRPr sz="1800" b="0" i="0" u="none" kern="1200" baseline="0">
          <a:solidFill>
            <a:schemeClr val="tx1"/>
          </a:solidFill>
          <a:latin typeface="+mn-lt"/>
          <a:ea typeface="+mn-ea"/>
          <a:cs typeface="+mn-cs"/>
        </a:defRPr>
      </a:lvl5pPr>
      <a:lvl6pPr marL="2514600" lvl="5" indent="-228600" algn="l" defTabSz="914400" rtl="0" eaLnBrk="1" fontAlgn="base" latinLnBrk="0" hangingPunct="1">
        <a:lnSpc>
          <a:spcPct val="90000"/>
        </a:lnSpc>
        <a:spcBef>
          <a:spcPts val="500"/>
        </a:spcBef>
        <a:spcAft>
          <a:spcPct val="0"/>
        </a:spcAft>
        <a:buFont typeface="Arial" panose="020B0604020202020204" pitchFamily="34" charset="0"/>
        <a:buChar char="•"/>
        <a:defRPr sz="1800" b="0" i="0" u="none" kern="1200" baseline="0">
          <a:solidFill>
            <a:schemeClr val="tx1"/>
          </a:solidFill>
          <a:latin typeface="+mn-lt"/>
          <a:ea typeface="+mn-ea"/>
          <a:cs typeface="+mn-cs"/>
        </a:defRPr>
      </a:lvl6pPr>
      <a:lvl7pPr marL="2971800" lvl="6" indent="-228600" algn="l" defTabSz="914400" rtl="0" eaLnBrk="1" fontAlgn="base" latinLnBrk="0" hangingPunct="1">
        <a:lnSpc>
          <a:spcPct val="90000"/>
        </a:lnSpc>
        <a:spcBef>
          <a:spcPts val="500"/>
        </a:spcBef>
        <a:spcAft>
          <a:spcPct val="0"/>
        </a:spcAft>
        <a:buFont typeface="Arial" panose="020B0604020202020204" pitchFamily="34" charset="0"/>
        <a:buChar char="•"/>
        <a:defRPr sz="1800" b="0" i="0" u="none" kern="1200" baseline="0">
          <a:solidFill>
            <a:schemeClr val="tx1"/>
          </a:solidFill>
          <a:latin typeface="+mn-lt"/>
          <a:ea typeface="+mn-ea"/>
          <a:cs typeface="+mn-cs"/>
        </a:defRPr>
      </a:lvl7pPr>
      <a:lvl8pPr marL="3429000" lvl="7" indent="-228600" algn="l" defTabSz="914400" rtl="0" eaLnBrk="1" fontAlgn="base" latinLnBrk="0" hangingPunct="1">
        <a:lnSpc>
          <a:spcPct val="90000"/>
        </a:lnSpc>
        <a:spcBef>
          <a:spcPts val="500"/>
        </a:spcBef>
        <a:spcAft>
          <a:spcPct val="0"/>
        </a:spcAft>
        <a:buFont typeface="Arial" panose="020B0604020202020204" pitchFamily="34" charset="0"/>
        <a:buChar char="•"/>
        <a:defRPr sz="1800" b="0" i="0" u="none" kern="1200" baseline="0">
          <a:solidFill>
            <a:schemeClr val="tx1"/>
          </a:solidFill>
          <a:latin typeface="+mn-lt"/>
          <a:ea typeface="+mn-ea"/>
          <a:cs typeface="+mn-cs"/>
        </a:defRPr>
      </a:lvl8pPr>
      <a:lvl9pPr marL="3886200" lvl="8" indent="-228600" algn="l" defTabSz="914400" rtl="0" eaLnBrk="1" fontAlgn="base" latinLnBrk="0" hangingPunct="1">
        <a:lnSpc>
          <a:spcPct val="90000"/>
        </a:lnSpc>
        <a:spcBef>
          <a:spcPts val="500"/>
        </a:spcBef>
        <a:spcAft>
          <a:spcPct val="0"/>
        </a:spcAft>
        <a:buFont typeface="Arial" panose="020B0604020202020204" pitchFamily="34" charset="0"/>
        <a:buChar char="•"/>
        <a:defRPr sz="1800" b="0" i="0" u="none" kern="1200" baseline="0">
          <a:solidFill>
            <a:schemeClr val="tx1"/>
          </a:solidFill>
          <a:latin typeface="+mn-lt"/>
          <a:ea typeface="+mn-ea"/>
          <a:cs typeface="+mn-cs"/>
        </a:defRPr>
      </a:lvl9pPr>
    </p:bodyStyle>
    <p:otherStyle>
      <a:lvl1pPr marL="0" lvl="0" indent="0" algn="l" defTabSz="914400" rtl="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1pPr>
      <a:lvl2pPr marL="457200" lvl="1" indent="0" algn="l" defTabSz="914400" rtl="0" eaLnBrk="1" fontAlgn="base" latinLnBrk="0" hangingPunct="1">
        <a:lnSpc>
          <a:spcPct val="150000"/>
        </a:lnSpc>
        <a:spcBef>
          <a:spcPct val="0"/>
        </a:spcBef>
        <a:spcAft>
          <a:spcPct val="0"/>
        </a:spcAft>
        <a:buNone/>
        <a:defRPr sz="2600" b="1" i="0" u="none" kern="1200" baseline="0">
          <a:solidFill>
            <a:schemeClr val="tx1"/>
          </a:solidFill>
          <a:latin typeface="宋体" panose="02010600030101010101" pitchFamily="2" charset="-122"/>
          <a:ea typeface="Times New Roman" panose="02020603050405020304" pitchFamily="18" charset="0"/>
          <a:cs typeface="+mn-cs"/>
        </a:defRPr>
      </a:lvl2pPr>
      <a:lvl3pPr marL="914400" lvl="2" indent="0" algn="l" defTabSz="914400" rtl="0" eaLnBrk="1" fontAlgn="base" latinLnBrk="0" hangingPunct="1">
        <a:lnSpc>
          <a:spcPct val="150000"/>
        </a:lnSpc>
        <a:spcBef>
          <a:spcPct val="0"/>
        </a:spcBef>
        <a:spcAft>
          <a:spcPct val="0"/>
        </a:spcAft>
        <a:buNone/>
        <a:defRPr sz="2600" b="1" i="0" u="none" kern="1200" baseline="0">
          <a:solidFill>
            <a:schemeClr val="tx1"/>
          </a:solidFill>
          <a:latin typeface="宋体" panose="02010600030101010101" pitchFamily="2" charset="-122"/>
          <a:ea typeface="Times New Roman" panose="02020603050405020304" pitchFamily="18" charset="0"/>
          <a:cs typeface="+mn-cs"/>
        </a:defRPr>
      </a:lvl3pPr>
      <a:lvl4pPr marL="1371600" lvl="3" indent="0" algn="l" defTabSz="914400" rtl="0" eaLnBrk="1" fontAlgn="base" latinLnBrk="0" hangingPunct="1">
        <a:lnSpc>
          <a:spcPct val="150000"/>
        </a:lnSpc>
        <a:spcBef>
          <a:spcPct val="0"/>
        </a:spcBef>
        <a:spcAft>
          <a:spcPct val="0"/>
        </a:spcAft>
        <a:buNone/>
        <a:defRPr sz="2600" b="1" i="0" u="none" kern="1200" baseline="0">
          <a:solidFill>
            <a:schemeClr val="tx1"/>
          </a:solidFill>
          <a:latin typeface="宋体" panose="02010600030101010101" pitchFamily="2" charset="-122"/>
          <a:ea typeface="Times New Roman" panose="02020603050405020304" pitchFamily="18" charset="0"/>
          <a:cs typeface="+mn-cs"/>
        </a:defRPr>
      </a:lvl4pPr>
      <a:lvl5pPr marL="1828800" lvl="4" indent="0" algn="l" defTabSz="914400" rtl="0" eaLnBrk="1" fontAlgn="base" latinLnBrk="0" hangingPunct="1">
        <a:lnSpc>
          <a:spcPct val="150000"/>
        </a:lnSpc>
        <a:spcBef>
          <a:spcPct val="0"/>
        </a:spcBef>
        <a:spcAft>
          <a:spcPct val="0"/>
        </a:spcAft>
        <a:buNone/>
        <a:defRPr sz="2600" b="1" i="0" u="none" kern="1200" baseline="0">
          <a:solidFill>
            <a:schemeClr val="tx1"/>
          </a:solidFill>
          <a:latin typeface="宋体" panose="02010600030101010101" pitchFamily="2" charset="-122"/>
          <a:ea typeface="Times New Roman" panose="02020603050405020304" pitchFamily="18" charset="0"/>
          <a:cs typeface="+mn-cs"/>
        </a:defRPr>
      </a:lvl5pPr>
      <a:lvl6pPr marL="2286000" lvl="5" indent="0" algn="l" defTabSz="914400" rtl="0" eaLnBrk="1" fontAlgn="base" latinLnBrk="0" hangingPunct="1">
        <a:lnSpc>
          <a:spcPct val="150000"/>
        </a:lnSpc>
        <a:spcBef>
          <a:spcPct val="0"/>
        </a:spcBef>
        <a:spcAft>
          <a:spcPct val="0"/>
        </a:spcAft>
        <a:buNone/>
        <a:defRPr sz="2600" b="1" i="0" u="none" kern="1200" baseline="0">
          <a:solidFill>
            <a:schemeClr val="tx1"/>
          </a:solidFill>
          <a:latin typeface="宋体" panose="02010600030101010101" pitchFamily="2" charset="-122"/>
          <a:ea typeface="Times New Roman" panose="02020603050405020304" pitchFamily="18" charset="0"/>
          <a:cs typeface="+mn-cs"/>
        </a:defRPr>
      </a:lvl6pPr>
      <a:lvl7pPr marL="2743200" lvl="6" indent="0" algn="l" defTabSz="914400" rtl="0" eaLnBrk="1" fontAlgn="base" latinLnBrk="0" hangingPunct="1">
        <a:lnSpc>
          <a:spcPct val="150000"/>
        </a:lnSpc>
        <a:spcBef>
          <a:spcPct val="0"/>
        </a:spcBef>
        <a:spcAft>
          <a:spcPct val="0"/>
        </a:spcAft>
        <a:buNone/>
        <a:defRPr sz="2600" b="1" i="0" u="none" kern="1200" baseline="0">
          <a:solidFill>
            <a:schemeClr val="tx1"/>
          </a:solidFill>
          <a:latin typeface="宋体" panose="02010600030101010101" pitchFamily="2" charset="-122"/>
          <a:ea typeface="Times New Roman" panose="02020603050405020304" pitchFamily="18" charset="0"/>
          <a:cs typeface="+mn-cs"/>
        </a:defRPr>
      </a:lvl7pPr>
      <a:lvl8pPr marL="3200400" lvl="7" indent="0" algn="l" defTabSz="914400" rtl="0" eaLnBrk="1" fontAlgn="base" latinLnBrk="0" hangingPunct="1">
        <a:lnSpc>
          <a:spcPct val="150000"/>
        </a:lnSpc>
        <a:spcBef>
          <a:spcPct val="0"/>
        </a:spcBef>
        <a:spcAft>
          <a:spcPct val="0"/>
        </a:spcAft>
        <a:buNone/>
        <a:defRPr sz="2600" b="1" i="0" u="none" kern="1200" baseline="0">
          <a:solidFill>
            <a:schemeClr val="tx1"/>
          </a:solidFill>
          <a:latin typeface="宋体" panose="02010600030101010101" pitchFamily="2" charset="-122"/>
          <a:ea typeface="Times New Roman" panose="02020603050405020304" pitchFamily="18" charset="0"/>
          <a:cs typeface="+mn-cs"/>
        </a:defRPr>
      </a:lvl8pPr>
      <a:lvl9pPr marL="3657600" lvl="8" indent="0" algn="l" defTabSz="914400" rtl="0" eaLnBrk="1" fontAlgn="base" latinLnBrk="0" hangingPunct="1">
        <a:lnSpc>
          <a:spcPct val="150000"/>
        </a:lnSpc>
        <a:spcBef>
          <a:spcPct val="0"/>
        </a:spcBef>
        <a:spcAft>
          <a:spcPct val="0"/>
        </a:spcAft>
        <a:buNone/>
        <a:defRPr sz="2600" b="1" i="0" u="none" kern="1200" baseline="0">
          <a:solidFill>
            <a:schemeClr val="tx1"/>
          </a:solidFill>
          <a:latin typeface="宋体" panose="02010600030101010101" pitchFamily="2" charset="-122"/>
          <a:ea typeface="Times New Roman" panose="02020603050405020304" pitchFamily="18" charset="0"/>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269187" name="矩形 2269186">
            <a:hlinkClick r:id="" action="ppaction://noaction"/>
          </p:cNvPr>
          <p:cNvSpPr/>
          <p:nvPr userDrawn="1"/>
        </p:nvSpPr>
        <p:spPr>
          <a:xfrm>
            <a:off x="10223500" y="76200"/>
            <a:ext cx="1054100" cy="406400"/>
          </a:xfrm>
          <a:prstGeom prst="rect">
            <a:avLst/>
          </a:prstGeom>
          <a:solidFill>
            <a:srgbClr val="CC99FF">
              <a:alpha val="999"/>
            </a:srgbClr>
          </a:solidFill>
          <a:ln w="9525">
            <a:noFill/>
          </a:ln>
        </p:spPr>
        <p:txBody>
          <a:bodyPr/>
          <a:lstStyle/>
          <a:p>
            <a:endParaRPr lang="zh-CN" altLang="en-US"/>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sldNum="0" hdr="0"/>
  <p:txStyles>
    <p:titleStyle>
      <a:lvl1pPr marL="0" lvl="0" indent="0" algn="l" defTabSz="914400" rtl="0" eaLnBrk="1" fontAlgn="base" latinLnBrk="0" hangingPunct="1">
        <a:lnSpc>
          <a:spcPct val="90000"/>
        </a:lnSpc>
        <a:spcBef>
          <a:spcPct val="0"/>
        </a:spcBef>
        <a:spcAft>
          <a:spcPct val="0"/>
        </a:spcAft>
        <a:buNone/>
        <a:defRPr sz="4400" b="0" i="0" u="none" kern="1200" baseline="0">
          <a:solidFill>
            <a:schemeClr val="tx1"/>
          </a:solidFill>
          <a:latin typeface="+mj-lt"/>
          <a:ea typeface="+mj-ea"/>
          <a:cs typeface="+mj-cs"/>
        </a:defRPr>
      </a:lvl1pPr>
    </p:titleStyle>
    <p:bodyStyle>
      <a:lvl1pPr marL="228600" lvl="0" indent="-228600" algn="l" defTabSz="914400" rtl="0" eaLnBrk="1" fontAlgn="base" latinLnBrk="0" hangingPunct="1">
        <a:lnSpc>
          <a:spcPct val="90000"/>
        </a:lnSpc>
        <a:spcBef>
          <a:spcPts val="990"/>
        </a:spcBef>
        <a:spcAft>
          <a:spcPct val="0"/>
        </a:spcAft>
        <a:buFont typeface="Arial" panose="020B0604020202020204" pitchFamily="34" charset="0"/>
        <a:buChar char="•"/>
        <a:defRPr sz="2900" b="0" i="0" u="none" kern="1200" baseline="0">
          <a:solidFill>
            <a:schemeClr val="tx1"/>
          </a:solidFill>
          <a:latin typeface="+mn-lt"/>
          <a:ea typeface="+mn-ea"/>
          <a:cs typeface="+mn-cs"/>
        </a:defRPr>
      </a:lvl1pPr>
      <a:lvl2pPr marL="685800" lvl="1" indent="-228600" algn="l" defTabSz="914400" rtl="0" eaLnBrk="1" fontAlgn="base" latinLnBrk="0" hangingPunct="1">
        <a:lnSpc>
          <a:spcPct val="90000"/>
        </a:lnSpc>
        <a:spcBef>
          <a:spcPts val="500"/>
        </a:spcBef>
        <a:spcAft>
          <a:spcPct val="0"/>
        </a:spcAft>
        <a:buFont typeface="Arial" panose="020B0604020202020204" pitchFamily="34" charset="0"/>
        <a:buChar char="•"/>
        <a:defRPr sz="2400" b="0" i="0" u="none" kern="1200" baseline="0">
          <a:solidFill>
            <a:schemeClr val="tx1"/>
          </a:solidFill>
          <a:latin typeface="+mn-lt"/>
          <a:ea typeface="+mn-ea"/>
          <a:cs typeface="+mn-cs"/>
        </a:defRPr>
      </a:lvl2pPr>
      <a:lvl3pPr marL="1144905" lvl="2" indent="-230505" algn="l" defTabSz="914400" rtl="0" eaLnBrk="1" fontAlgn="base" latinLnBrk="0" hangingPunct="1">
        <a:lnSpc>
          <a:spcPct val="90000"/>
        </a:lnSpc>
        <a:spcBef>
          <a:spcPts val="500"/>
        </a:spcBef>
        <a:spcAft>
          <a:spcPct val="0"/>
        </a:spcAft>
        <a:buFont typeface="Arial" panose="020B0604020202020204" pitchFamily="34" charset="0"/>
        <a:buChar char="•"/>
        <a:defRPr sz="2100" b="0" i="0" u="none" kern="1200" baseline="0">
          <a:solidFill>
            <a:schemeClr val="tx1"/>
          </a:solidFill>
          <a:latin typeface="+mn-lt"/>
          <a:ea typeface="+mn-ea"/>
          <a:cs typeface="+mn-cs"/>
        </a:defRPr>
      </a:lvl3pPr>
      <a:lvl4pPr marL="1600200" lvl="3" indent="-228600" algn="l" defTabSz="914400" rtl="0" eaLnBrk="1" fontAlgn="base" latinLnBrk="0" hangingPunct="1">
        <a:lnSpc>
          <a:spcPct val="90000"/>
        </a:lnSpc>
        <a:spcBef>
          <a:spcPts val="500"/>
        </a:spcBef>
        <a:spcAft>
          <a:spcPct val="0"/>
        </a:spcAft>
        <a:buFont typeface="Arial" panose="020B0604020202020204" pitchFamily="34" charset="0"/>
        <a:buChar char="•"/>
        <a:defRPr sz="1800" b="0" i="0" u="none" kern="1200" baseline="0">
          <a:solidFill>
            <a:schemeClr val="tx1"/>
          </a:solidFill>
          <a:latin typeface="+mn-lt"/>
          <a:ea typeface="+mn-ea"/>
          <a:cs typeface="+mn-cs"/>
        </a:defRPr>
      </a:lvl4pPr>
      <a:lvl5pPr marL="2057400" lvl="4" indent="-229870" algn="l" defTabSz="914400" rtl="0" eaLnBrk="1" fontAlgn="base" latinLnBrk="0" hangingPunct="1">
        <a:lnSpc>
          <a:spcPct val="90000"/>
        </a:lnSpc>
        <a:spcBef>
          <a:spcPts val="500"/>
        </a:spcBef>
        <a:spcAft>
          <a:spcPct val="0"/>
        </a:spcAft>
        <a:buFont typeface="Arial" panose="020B0604020202020204" pitchFamily="34" charset="0"/>
        <a:buChar char="•"/>
        <a:defRPr sz="1800" b="0" i="0" u="none" kern="1200" baseline="0">
          <a:solidFill>
            <a:schemeClr val="tx1"/>
          </a:solidFill>
          <a:latin typeface="+mn-lt"/>
          <a:ea typeface="+mn-ea"/>
          <a:cs typeface="+mn-cs"/>
        </a:defRPr>
      </a:lvl5pPr>
      <a:lvl6pPr marL="2514600" lvl="5" indent="-228600" algn="l" defTabSz="914400" rtl="0" eaLnBrk="1" fontAlgn="base" latinLnBrk="0" hangingPunct="1">
        <a:lnSpc>
          <a:spcPct val="90000"/>
        </a:lnSpc>
        <a:spcBef>
          <a:spcPts val="500"/>
        </a:spcBef>
        <a:spcAft>
          <a:spcPct val="0"/>
        </a:spcAft>
        <a:buFont typeface="Arial" panose="020B0604020202020204" pitchFamily="34" charset="0"/>
        <a:buChar char="•"/>
        <a:defRPr sz="1800" b="0" i="0" u="none" kern="1200" baseline="0">
          <a:solidFill>
            <a:schemeClr val="tx1"/>
          </a:solidFill>
          <a:latin typeface="+mn-lt"/>
          <a:ea typeface="+mn-ea"/>
          <a:cs typeface="+mn-cs"/>
        </a:defRPr>
      </a:lvl6pPr>
      <a:lvl7pPr marL="2971800" lvl="6" indent="-228600" algn="l" defTabSz="914400" rtl="0" eaLnBrk="1" fontAlgn="base" latinLnBrk="0" hangingPunct="1">
        <a:lnSpc>
          <a:spcPct val="90000"/>
        </a:lnSpc>
        <a:spcBef>
          <a:spcPts val="500"/>
        </a:spcBef>
        <a:spcAft>
          <a:spcPct val="0"/>
        </a:spcAft>
        <a:buFont typeface="Arial" panose="020B0604020202020204" pitchFamily="34" charset="0"/>
        <a:buChar char="•"/>
        <a:defRPr sz="1800" b="0" i="0" u="none" kern="1200" baseline="0">
          <a:solidFill>
            <a:schemeClr val="tx1"/>
          </a:solidFill>
          <a:latin typeface="+mn-lt"/>
          <a:ea typeface="+mn-ea"/>
          <a:cs typeface="+mn-cs"/>
        </a:defRPr>
      </a:lvl7pPr>
      <a:lvl8pPr marL="3429000" lvl="7" indent="-228600" algn="l" defTabSz="914400" rtl="0" eaLnBrk="1" fontAlgn="base" latinLnBrk="0" hangingPunct="1">
        <a:lnSpc>
          <a:spcPct val="90000"/>
        </a:lnSpc>
        <a:spcBef>
          <a:spcPts val="500"/>
        </a:spcBef>
        <a:spcAft>
          <a:spcPct val="0"/>
        </a:spcAft>
        <a:buFont typeface="Arial" panose="020B0604020202020204" pitchFamily="34" charset="0"/>
        <a:buChar char="•"/>
        <a:defRPr sz="1800" b="0" i="0" u="none" kern="1200" baseline="0">
          <a:solidFill>
            <a:schemeClr val="tx1"/>
          </a:solidFill>
          <a:latin typeface="+mn-lt"/>
          <a:ea typeface="+mn-ea"/>
          <a:cs typeface="+mn-cs"/>
        </a:defRPr>
      </a:lvl8pPr>
      <a:lvl9pPr marL="3886200" lvl="8" indent="-228600" algn="l" defTabSz="914400" rtl="0" eaLnBrk="1" fontAlgn="base" latinLnBrk="0" hangingPunct="1">
        <a:lnSpc>
          <a:spcPct val="90000"/>
        </a:lnSpc>
        <a:spcBef>
          <a:spcPts val="500"/>
        </a:spcBef>
        <a:spcAft>
          <a:spcPct val="0"/>
        </a:spcAft>
        <a:buFont typeface="Arial" panose="020B0604020202020204" pitchFamily="34" charset="0"/>
        <a:buChar char="•"/>
        <a:defRPr sz="1800" b="0" i="0" u="none" kern="1200" baseline="0">
          <a:solidFill>
            <a:schemeClr val="tx1"/>
          </a:solidFill>
          <a:latin typeface="+mn-lt"/>
          <a:ea typeface="+mn-ea"/>
          <a:cs typeface="+mn-cs"/>
        </a:defRPr>
      </a:lvl9pPr>
    </p:bodyStyle>
    <p:otherStyle>
      <a:lvl1pPr marL="0" lvl="0" indent="0" algn="l" defTabSz="914400" rtl="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1pPr>
      <a:lvl2pPr marL="457200" lvl="1" indent="0" algn="l" defTabSz="914400" rtl="0" eaLnBrk="1" fontAlgn="base" latinLnBrk="0" hangingPunct="1">
        <a:lnSpc>
          <a:spcPct val="150000"/>
        </a:lnSpc>
        <a:spcBef>
          <a:spcPct val="0"/>
        </a:spcBef>
        <a:spcAft>
          <a:spcPct val="0"/>
        </a:spcAft>
        <a:buNone/>
        <a:defRPr sz="2600" b="1" i="0" u="none" kern="1200" baseline="0">
          <a:solidFill>
            <a:schemeClr val="tx1"/>
          </a:solidFill>
          <a:latin typeface="宋体" panose="02010600030101010101" pitchFamily="2" charset="-122"/>
          <a:ea typeface="Times New Roman" panose="02020603050405020304" pitchFamily="18" charset="0"/>
          <a:cs typeface="+mn-cs"/>
        </a:defRPr>
      </a:lvl2pPr>
      <a:lvl3pPr marL="914400" lvl="2" indent="0" algn="l" defTabSz="914400" rtl="0" eaLnBrk="1" fontAlgn="base" latinLnBrk="0" hangingPunct="1">
        <a:lnSpc>
          <a:spcPct val="150000"/>
        </a:lnSpc>
        <a:spcBef>
          <a:spcPct val="0"/>
        </a:spcBef>
        <a:spcAft>
          <a:spcPct val="0"/>
        </a:spcAft>
        <a:buNone/>
        <a:defRPr sz="2600" b="1" i="0" u="none" kern="1200" baseline="0">
          <a:solidFill>
            <a:schemeClr val="tx1"/>
          </a:solidFill>
          <a:latin typeface="宋体" panose="02010600030101010101" pitchFamily="2" charset="-122"/>
          <a:ea typeface="Times New Roman" panose="02020603050405020304" pitchFamily="18" charset="0"/>
          <a:cs typeface="+mn-cs"/>
        </a:defRPr>
      </a:lvl3pPr>
      <a:lvl4pPr marL="1371600" lvl="3" indent="0" algn="l" defTabSz="914400" rtl="0" eaLnBrk="1" fontAlgn="base" latinLnBrk="0" hangingPunct="1">
        <a:lnSpc>
          <a:spcPct val="150000"/>
        </a:lnSpc>
        <a:spcBef>
          <a:spcPct val="0"/>
        </a:spcBef>
        <a:spcAft>
          <a:spcPct val="0"/>
        </a:spcAft>
        <a:buNone/>
        <a:defRPr sz="2600" b="1" i="0" u="none" kern="1200" baseline="0">
          <a:solidFill>
            <a:schemeClr val="tx1"/>
          </a:solidFill>
          <a:latin typeface="宋体" panose="02010600030101010101" pitchFamily="2" charset="-122"/>
          <a:ea typeface="Times New Roman" panose="02020603050405020304" pitchFamily="18" charset="0"/>
          <a:cs typeface="+mn-cs"/>
        </a:defRPr>
      </a:lvl4pPr>
      <a:lvl5pPr marL="1828800" lvl="4" indent="0" algn="l" defTabSz="914400" rtl="0" eaLnBrk="1" fontAlgn="base" latinLnBrk="0" hangingPunct="1">
        <a:lnSpc>
          <a:spcPct val="150000"/>
        </a:lnSpc>
        <a:spcBef>
          <a:spcPct val="0"/>
        </a:spcBef>
        <a:spcAft>
          <a:spcPct val="0"/>
        </a:spcAft>
        <a:buNone/>
        <a:defRPr sz="2600" b="1" i="0" u="none" kern="1200" baseline="0">
          <a:solidFill>
            <a:schemeClr val="tx1"/>
          </a:solidFill>
          <a:latin typeface="宋体" panose="02010600030101010101" pitchFamily="2" charset="-122"/>
          <a:ea typeface="Times New Roman" panose="02020603050405020304" pitchFamily="18" charset="0"/>
          <a:cs typeface="+mn-cs"/>
        </a:defRPr>
      </a:lvl5pPr>
      <a:lvl6pPr marL="2286000" lvl="5" indent="0" algn="l" defTabSz="914400" rtl="0" eaLnBrk="1" fontAlgn="base" latinLnBrk="0" hangingPunct="1">
        <a:lnSpc>
          <a:spcPct val="150000"/>
        </a:lnSpc>
        <a:spcBef>
          <a:spcPct val="0"/>
        </a:spcBef>
        <a:spcAft>
          <a:spcPct val="0"/>
        </a:spcAft>
        <a:buNone/>
        <a:defRPr sz="2600" b="1" i="0" u="none" kern="1200" baseline="0">
          <a:solidFill>
            <a:schemeClr val="tx1"/>
          </a:solidFill>
          <a:latin typeface="宋体" panose="02010600030101010101" pitchFamily="2" charset="-122"/>
          <a:ea typeface="Times New Roman" panose="02020603050405020304" pitchFamily="18" charset="0"/>
          <a:cs typeface="+mn-cs"/>
        </a:defRPr>
      </a:lvl6pPr>
      <a:lvl7pPr marL="2743200" lvl="6" indent="0" algn="l" defTabSz="914400" rtl="0" eaLnBrk="1" fontAlgn="base" latinLnBrk="0" hangingPunct="1">
        <a:lnSpc>
          <a:spcPct val="150000"/>
        </a:lnSpc>
        <a:spcBef>
          <a:spcPct val="0"/>
        </a:spcBef>
        <a:spcAft>
          <a:spcPct val="0"/>
        </a:spcAft>
        <a:buNone/>
        <a:defRPr sz="2600" b="1" i="0" u="none" kern="1200" baseline="0">
          <a:solidFill>
            <a:schemeClr val="tx1"/>
          </a:solidFill>
          <a:latin typeface="宋体" panose="02010600030101010101" pitchFamily="2" charset="-122"/>
          <a:ea typeface="Times New Roman" panose="02020603050405020304" pitchFamily="18" charset="0"/>
          <a:cs typeface="+mn-cs"/>
        </a:defRPr>
      </a:lvl7pPr>
      <a:lvl8pPr marL="3200400" lvl="7" indent="0" algn="l" defTabSz="914400" rtl="0" eaLnBrk="1" fontAlgn="base" latinLnBrk="0" hangingPunct="1">
        <a:lnSpc>
          <a:spcPct val="150000"/>
        </a:lnSpc>
        <a:spcBef>
          <a:spcPct val="0"/>
        </a:spcBef>
        <a:spcAft>
          <a:spcPct val="0"/>
        </a:spcAft>
        <a:buNone/>
        <a:defRPr sz="2600" b="1" i="0" u="none" kern="1200" baseline="0">
          <a:solidFill>
            <a:schemeClr val="tx1"/>
          </a:solidFill>
          <a:latin typeface="宋体" panose="02010600030101010101" pitchFamily="2" charset="-122"/>
          <a:ea typeface="Times New Roman" panose="02020603050405020304" pitchFamily="18" charset="0"/>
          <a:cs typeface="+mn-cs"/>
        </a:defRPr>
      </a:lvl8pPr>
      <a:lvl9pPr marL="3657600" lvl="8" indent="0" algn="l" defTabSz="914400" rtl="0" eaLnBrk="1" fontAlgn="base" latinLnBrk="0" hangingPunct="1">
        <a:lnSpc>
          <a:spcPct val="150000"/>
        </a:lnSpc>
        <a:spcBef>
          <a:spcPct val="0"/>
        </a:spcBef>
        <a:spcAft>
          <a:spcPct val="0"/>
        </a:spcAft>
        <a:buNone/>
        <a:defRPr sz="2600" b="1" i="0" u="none" kern="1200" baseline="0">
          <a:solidFill>
            <a:schemeClr val="tx1"/>
          </a:solidFill>
          <a:latin typeface="宋体" panose="02010600030101010101" pitchFamily="2" charset="-122"/>
          <a:ea typeface="Times New Roman" panose="02020603050405020304" pitchFamily="18" charset="0"/>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18.xml"/><Relationship Id="rId1"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8.xml"/><Relationship Id="rId1" Type="http://schemas.openxmlformats.org/officeDocument/2006/relationships/image" Target="../media/image3.jpeg"/></Relationships>
</file>

<file path=ppt/slides/_rels/slide4.xml.rels><?xml version="1.0" encoding="UTF-8" standalone="yes"?>
<Relationships xmlns="http://schemas.openxmlformats.org/package/2006/relationships"><Relationship Id="rId5" Type="http://schemas.openxmlformats.org/officeDocument/2006/relationships/notesSlide" Target="../notesSlides/notesSlide2.xml"/><Relationship Id="rId4" Type="http://schemas.openxmlformats.org/officeDocument/2006/relationships/slideLayout" Target="../slideLayouts/slideLayout12.xml"/><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image" Target="../media/image4.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8.xml"/><Relationship Id="rId1" Type="http://schemas.openxmlformats.org/officeDocument/2006/relationships/image" Target="../media/image7.emf"/></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13.xml"/><Relationship Id="rId1" Type="http://schemas.openxmlformats.org/officeDocument/2006/relationships/image" Target="../media/image8.jpe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8.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2" Type="http://schemas.openxmlformats.org/officeDocument/2006/relationships/slideLayout" Target="../slideLayouts/slideLayout18.xml"/><Relationship Id="rId1" Type="http://schemas.openxmlformats.org/officeDocument/2006/relationships/image" Target="../media/image9.jpe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2.xml.rels><?xml version="1.0" encoding="UTF-8" standalone="yes"?>
<Relationships xmlns="http://schemas.openxmlformats.org/package/2006/relationships"><Relationship Id="rId4" Type="http://schemas.openxmlformats.org/officeDocument/2006/relationships/notesSlide" Target="../notesSlides/notesSlide15.xml"/><Relationship Id="rId3" Type="http://schemas.openxmlformats.org/officeDocument/2006/relationships/slideLayout" Target="../slideLayouts/slideLayout18.xml"/><Relationship Id="rId2" Type="http://schemas.openxmlformats.org/officeDocument/2006/relationships/tags" Target="../tags/tag2.xml"/><Relationship Id="rId1" Type="http://schemas.openxmlformats.org/officeDocument/2006/relationships/tags" Target="../tags/tag1.xml"/></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18.xml"/><Relationship Id="rId1" Type="http://schemas.openxmlformats.org/officeDocument/2006/relationships/tags" Target="../tags/tag3.xml"/></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18.xml"/><Relationship Id="rId1" Type="http://schemas.openxmlformats.org/officeDocument/2006/relationships/tags" Target="../tags/tag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8.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9.xml.rels><?xml version="1.0" encoding="UTF-8" standalone="yes"?>
<Relationships xmlns="http://schemas.openxmlformats.org/package/2006/relationships"><Relationship Id="rId2" Type="http://schemas.openxmlformats.org/officeDocument/2006/relationships/slideLayout" Target="../slideLayouts/slideLayout18.xml"/><Relationship Id="rId1" Type="http://schemas.openxmlformats.org/officeDocument/2006/relationships/image" Target="../media/image10.jpeg"/></Relationships>
</file>

<file path=ppt/slides/_rels/slide30.xml.rels><?xml version="1.0" encoding="UTF-8" standalone="yes"?>
<Relationships xmlns="http://schemas.openxmlformats.org/package/2006/relationships"><Relationship Id="rId2" Type="http://schemas.openxmlformats.org/officeDocument/2006/relationships/slideLayout" Target="../slideLayouts/slideLayout18.xml"/><Relationship Id="rId1" Type="http://schemas.openxmlformats.org/officeDocument/2006/relationships/tags" Target="../tags/tag5.xml"/></Relationships>
</file>

<file path=ppt/slides/_rels/slide31.xml.rels><?xml version="1.0" encoding="UTF-8" standalone="yes"?>
<Relationships xmlns="http://schemas.openxmlformats.org/package/2006/relationships"><Relationship Id="rId2" Type="http://schemas.openxmlformats.org/officeDocument/2006/relationships/slideLayout" Target="../slideLayouts/slideLayout18.xml"/><Relationship Id="rId1" Type="http://schemas.openxmlformats.org/officeDocument/2006/relationships/tags" Target="../tags/tag6.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4.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18.xml"/><Relationship Id="rId1" Type="http://schemas.openxmlformats.org/officeDocument/2006/relationships/tags" Target="../tags/tag7.xml"/></Relationships>
</file>

<file path=ppt/slides/_rels/slide35.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18.xml"/><Relationship Id="rId1" Type="http://schemas.openxmlformats.org/officeDocument/2006/relationships/tags" Target="../tags/tag8.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7.xml.rels><?xml version="1.0" encoding="UTF-8" standalone="yes"?>
<Relationships xmlns="http://schemas.openxmlformats.org/package/2006/relationships"><Relationship Id="rId4" Type="http://schemas.openxmlformats.org/officeDocument/2006/relationships/notesSlide" Target="../notesSlides/notesSlide21.xml"/><Relationship Id="rId3" Type="http://schemas.openxmlformats.org/officeDocument/2006/relationships/slideLayout" Target="../slideLayouts/slideLayout13.xml"/><Relationship Id="rId2" Type="http://schemas.openxmlformats.org/officeDocument/2006/relationships/image" Target="../media/image11.png"/><Relationship Id="rId1" Type="http://schemas.openxmlformats.org/officeDocument/2006/relationships/tags" Target="../tags/tag9.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8.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42.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18.xml"/><Relationship Id="rId1" Type="http://schemas.openxmlformats.org/officeDocument/2006/relationships/tags" Target="../tags/tag10.xml"/></Relationships>
</file>

<file path=ppt/slides/_rels/slide43.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18.xml"/><Relationship Id="rId1" Type="http://schemas.openxmlformats.org/officeDocument/2006/relationships/tags" Target="../tags/tag11.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8.xml"/></Relationships>
</file>

<file path=ppt/slides/_rels/slide45.xml.rels><?xml version="1.0" encoding="UTF-8" standalone="yes"?>
<Relationships xmlns="http://schemas.openxmlformats.org/package/2006/relationships"><Relationship Id="rId3" Type="http://schemas.openxmlformats.org/officeDocument/2006/relationships/notesSlide" Target="../notesSlides/notesSlide26.xml"/><Relationship Id="rId2" Type="http://schemas.openxmlformats.org/officeDocument/2006/relationships/slideLayout" Target="../slideLayouts/slideLayout14.xml"/><Relationship Id="rId1" Type="http://schemas.openxmlformats.org/officeDocument/2006/relationships/tags" Target="../tags/tag1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47.xml.rels><?xml version="1.0" encoding="UTF-8" standalone="yes"?>
<Relationships xmlns="http://schemas.openxmlformats.org/package/2006/relationships"><Relationship Id="rId2" Type="http://schemas.openxmlformats.org/officeDocument/2006/relationships/slideLayout" Target="../slideLayouts/slideLayout18.xml"/><Relationship Id="rId1" Type="http://schemas.openxmlformats.org/officeDocument/2006/relationships/tags" Target="../tags/tag13.xml"/></Relationships>
</file>

<file path=ppt/slides/_rels/slide48.xml.rels><?xml version="1.0" encoding="UTF-8" standalone="yes"?>
<Relationships xmlns="http://schemas.openxmlformats.org/package/2006/relationships"><Relationship Id="rId2" Type="http://schemas.openxmlformats.org/officeDocument/2006/relationships/slideLayout" Target="../slideLayouts/slideLayout18.xml"/><Relationship Id="rId1" Type="http://schemas.openxmlformats.org/officeDocument/2006/relationships/tags" Target="../tags/tag14.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50.xml.rels><?xml version="1.0" encoding="UTF-8" standalone="yes"?>
<Relationships xmlns="http://schemas.openxmlformats.org/package/2006/relationships"><Relationship Id="rId2" Type="http://schemas.openxmlformats.org/officeDocument/2006/relationships/slideLayout" Target="../slideLayouts/slideLayout18.xml"/><Relationship Id="rId1" Type="http://schemas.openxmlformats.org/officeDocument/2006/relationships/image" Target="../media/image12.jpeg"/></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58.xml.rels><?xml version="1.0" encoding="UTF-8" standalone="yes"?>
<Relationships xmlns="http://schemas.openxmlformats.org/package/2006/relationships"><Relationship Id="rId2" Type="http://schemas.openxmlformats.org/officeDocument/2006/relationships/slideLayout" Target="../slideLayouts/slideLayout18.xml"/><Relationship Id="rId1" Type="http://schemas.openxmlformats.org/officeDocument/2006/relationships/image" Target="../media/image13.png"/></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9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0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0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0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0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06.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07.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0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09.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1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1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1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1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1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1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16.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17.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1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19.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2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2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2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2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2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2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26.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27.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2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29.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3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3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3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3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3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3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36.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37.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3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39.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4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4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4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4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44.xml.rels><?xml version="1.0" encoding="UTF-8" standalone="yes"?>
<Relationships xmlns="http://schemas.openxmlformats.org/package/2006/relationships"><Relationship Id="rId4" Type="http://schemas.openxmlformats.org/officeDocument/2006/relationships/slideLayout" Target="../slideLayouts/slideLayout18.xml"/><Relationship Id="rId3" Type="http://schemas.openxmlformats.org/officeDocument/2006/relationships/image" Target="../media/image14.png"/><Relationship Id="rId2" Type="http://schemas.openxmlformats.org/officeDocument/2006/relationships/hyperlink" Target="http://www.jb1000.com/" TargetMode="External"/><Relationship Id="rId1" Type="http://schemas.openxmlformats.org/officeDocument/2006/relationships/image" Target="../media/image1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9" name="矩形 368658"/>
          <p:cNvSpPr/>
          <p:nvPr/>
        </p:nvSpPr>
        <p:spPr>
          <a:xfrm>
            <a:off x="2057400" y="1192213"/>
            <a:ext cx="6778625" cy="2260600"/>
          </a:xfrm>
          <a:prstGeom prst="rect">
            <a:avLst/>
          </a:prstGeom>
          <a:noFill/>
          <a:ln w="9525">
            <a:noFill/>
          </a:ln>
        </p:spPr>
        <p:txBody>
          <a:bodyPr lIns="117176" tIns="58589" rIns="117176" bIns="58589" anchor="ctr" anchorCtr="0">
            <a:spAutoFit/>
          </a:bodyPr>
          <a:lstStyle/>
          <a:p>
            <a:pPr algn="ctr" defTabSz="1171575" eaLnBrk="0" hangingPunct="0">
              <a:lnSpc>
                <a:spcPct val="130000"/>
              </a:lnSpc>
              <a:buNone/>
            </a:pPr>
            <a:r>
              <a:rPr lang="zh-CN" altLang="en-US" sz="3600" b="0" dirty="0">
                <a:latin typeface="黑体" panose="02010609060101010101" pitchFamily="2" charset="-122"/>
                <a:ea typeface="黑体" panose="02010609060101010101" pitchFamily="2" charset="-122"/>
              </a:rPr>
              <a:t>第二部分　中国近现代史</a:t>
            </a:r>
            <a:endParaRPr lang="zh-CN" altLang="en-US" sz="3600" b="0" dirty="0">
              <a:latin typeface="黑体" panose="02010609060101010101" pitchFamily="2" charset="-122"/>
              <a:ea typeface="黑体" panose="02010609060101010101" pitchFamily="2" charset="-122"/>
            </a:endParaRPr>
          </a:p>
          <a:p>
            <a:pPr algn="ctr" defTabSz="1171575" eaLnBrk="0" hangingPunct="0">
              <a:lnSpc>
                <a:spcPct val="130000"/>
              </a:lnSpc>
              <a:buNone/>
            </a:pPr>
            <a:r>
              <a:rPr lang="zh-CN" altLang="en-US" sz="3600" b="0" dirty="0">
                <a:latin typeface="黑体" panose="02010609060101010101" pitchFamily="2" charset="-122"/>
                <a:ea typeface="黑体" panose="02010609060101010101" pitchFamily="2" charset="-122"/>
              </a:rPr>
              <a:t>第</a:t>
            </a:r>
            <a:r>
              <a:rPr lang="en-US" altLang="zh-CN" sz="3600" b="0">
                <a:latin typeface="黑体" panose="02010609060101010101" pitchFamily="2" charset="-122"/>
                <a:ea typeface="黑体" panose="02010609060101010101" pitchFamily="2" charset="-122"/>
              </a:rPr>
              <a:t>5</a:t>
            </a:r>
            <a:r>
              <a:rPr lang="zh-CN" altLang="en-US" sz="3600" b="0" dirty="0">
                <a:latin typeface="黑体" panose="02010609060101010101" pitchFamily="2" charset="-122"/>
                <a:ea typeface="黑体" panose="02010609060101010101" pitchFamily="2" charset="-122"/>
              </a:rPr>
              <a:t>讲　中华民族的阵痛与转型</a:t>
            </a:r>
            <a:r>
              <a:rPr lang="en-US" altLang="zh-CN" sz="3600" b="0">
                <a:latin typeface="黑体" panose="02010609060101010101" pitchFamily="2" charset="-122"/>
                <a:ea typeface="黑体" panose="02010609060101010101" pitchFamily="2" charset="-122"/>
              </a:rPr>
              <a:t>(1840</a:t>
            </a:r>
            <a:r>
              <a:rPr lang="en-US" altLang="zh-CN" sz="3600" b="0">
                <a:latin typeface="宋体" panose="02010600030101010101" pitchFamily="2" charset="-122"/>
                <a:ea typeface="黑体" panose="02010609060101010101" pitchFamily="2" charset="-122"/>
              </a:rPr>
              <a:t>—</a:t>
            </a:r>
            <a:r>
              <a:rPr lang="en-US" altLang="zh-CN" sz="3600" b="0">
                <a:latin typeface="黑体" panose="02010609060101010101" pitchFamily="2" charset="-122"/>
                <a:ea typeface="黑体" panose="02010609060101010101" pitchFamily="2" charset="-122"/>
              </a:rPr>
              <a:t>1912</a:t>
            </a:r>
            <a:r>
              <a:rPr lang="zh-CN" altLang="en-US" sz="3600" b="0" dirty="0">
                <a:latin typeface="黑体" panose="02010609060101010101" pitchFamily="2" charset="-122"/>
                <a:ea typeface="黑体" panose="02010609060101010101" pitchFamily="2" charset="-122"/>
              </a:rPr>
              <a:t>年</a:t>
            </a:r>
            <a:r>
              <a:rPr lang="en-US" altLang="zh-CN" sz="3600" b="0">
                <a:latin typeface="黑体" panose="02010609060101010101" pitchFamily="2" charset="-122"/>
                <a:ea typeface="黑体" panose="02010609060101010101" pitchFamily="2" charset="-122"/>
              </a:rPr>
              <a:t>)</a:t>
            </a:r>
            <a:r>
              <a:rPr lang="en-US" altLang="zh-CN" sz="3600" b="0">
                <a:latin typeface="宋体" panose="02010600030101010101" pitchFamily="2" charset="-122"/>
                <a:ea typeface="黑体" panose="02010609060101010101" pitchFamily="2" charset="-122"/>
              </a:rPr>
              <a:t>——</a:t>
            </a:r>
            <a:r>
              <a:rPr lang="zh-CN" altLang="en-US" sz="3600" b="0" dirty="0">
                <a:latin typeface="黑体" panose="02010609060101010101" pitchFamily="2" charset="-122"/>
                <a:ea typeface="黑体" panose="02010609060101010101" pitchFamily="2" charset="-122"/>
              </a:rPr>
              <a:t>晚清</a:t>
            </a:r>
            <a:r>
              <a:rPr lang="en-US" altLang="zh-CN" sz="3600" b="0">
                <a:latin typeface="黑体" panose="02010609060101010101" pitchFamily="2" charset="-122"/>
                <a:ea typeface="黑体" panose="02010609060101010101" pitchFamily="2" charset="-122"/>
              </a:rPr>
              <a:t>70</a:t>
            </a:r>
            <a:r>
              <a:rPr lang="zh-CN" altLang="en-US" sz="3600" b="0" dirty="0">
                <a:latin typeface="黑体" panose="02010609060101010101" pitchFamily="2" charset="-122"/>
                <a:ea typeface="黑体" panose="02010609060101010101" pitchFamily="2" charset="-122"/>
              </a:rPr>
              <a:t>年</a:t>
            </a:r>
            <a:endParaRPr lang="zh-CN" altLang="en-US" sz="3600" b="0">
              <a:latin typeface="黑体" panose="02010609060101010101" pitchFamily="2" charset="-122"/>
              <a:ea typeface="黑体" panose="02010609060101010101" pitchFamily="2" charset="-122"/>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25510" name="文本框 2325509"/>
          <p:cNvSpPr txBox="1"/>
          <p:nvPr/>
        </p:nvSpPr>
        <p:spPr>
          <a:xfrm>
            <a:off x="1370013" y="63500"/>
            <a:ext cx="4627562" cy="446088"/>
          </a:xfrm>
          <a:prstGeom prst="rect">
            <a:avLst/>
          </a:prstGeom>
          <a:noFill/>
          <a:ln w="9525">
            <a:noFill/>
          </a:ln>
        </p:spPr>
        <p:txBody>
          <a:bodyPr lIns="117176" tIns="58589" rIns="117176" bIns="58589">
            <a:spAutoFit/>
          </a:bodyPr>
          <a:lstStyle/>
          <a:p>
            <a:pPr defTabSz="1171575">
              <a:lnSpc>
                <a:spcPct val="90000"/>
              </a:lnSpc>
            </a:pPr>
            <a:r>
              <a:rPr lang="zh-CN" altLang="en-US" sz="2400" dirty="0">
                <a:solidFill>
                  <a:schemeClr val="bg1"/>
                </a:solidFill>
                <a:latin typeface="宋体" panose="02010600030101010101" pitchFamily="2" charset="-122"/>
                <a:ea typeface="宋体" panose="02010600030101010101" pitchFamily="2" charset="-122"/>
                <a:cs typeface="Times New Roman" panose="02020603050405020304" pitchFamily="18" charset="0"/>
              </a:rPr>
              <a:t>必备知识</a:t>
            </a:r>
            <a:r>
              <a:rPr lang="en-US" altLang="zh-CN" sz="2400">
                <a:solidFill>
                  <a:schemeClr val="bg1"/>
                </a:solidFill>
                <a:latin typeface="宋体" panose="02010600030101010101" pitchFamily="2" charset="-122"/>
                <a:ea typeface="Times New Roman" panose="02020603050405020304" pitchFamily="18" charset="0"/>
              </a:rPr>
              <a:t>•</a:t>
            </a:r>
            <a:r>
              <a:rPr lang="zh-CN" altLang="en-US" sz="2400" dirty="0">
                <a:solidFill>
                  <a:schemeClr val="bg1"/>
                </a:solidFill>
                <a:latin typeface="宋体" panose="02010600030101010101" pitchFamily="2" charset="-122"/>
                <a:ea typeface="宋体" panose="02010600030101010101" pitchFamily="2" charset="-122"/>
                <a:cs typeface="Times New Roman" panose="02020603050405020304" pitchFamily="18" charset="0"/>
              </a:rPr>
              <a:t>知道高考考什么</a:t>
            </a:r>
            <a:endParaRPr lang="zh-CN" altLang="en-US" sz="2400" dirty="0">
              <a:solidFill>
                <a:schemeClr val="bg1"/>
              </a:solidFill>
              <a:latin typeface="宋体" panose="02010600030101010101" pitchFamily="2" charset="-122"/>
              <a:ea typeface="Times New Roman" panose="02020603050405020304" pitchFamily="18" charset="0"/>
            </a:endParaRPr>
          </a:p>
        </p:txBody>
      </p:sp>
      <p:sp>
        <p:nvSpPr>
          <p:cNvPr id="2325513" name="文本框 2325512"/>
          <p:cNvSpPr txBox="1"/>
          <p:nvPr/>
        </p:nvSpPr>
        <p:spPr>
          <a:xfrm>
            <a:off x="0" y="0"/>
            <a:ext cx="11634788" cy="712788"/>
          </a:xfrm>
          <a:prstGeom prst="rect">
            <a:avLst/>
          </a:prstGeom>
          <a:noFill/>
          <a:ln w="9525">
            <a:noFill/>
          </a:ln>
        </p:spPr>
        <p:txBody>
          <a:bodyPr lIns="117176" tIns="58589" rIns="117176" bIns="58589">
            <a:spAutoFit/>
          </a:bodyPr>
          <a:lstStyle/>
          <a:p>
            <a:pPr defTabSz="1171575"/>
            <a:r>
              <a:rPr lang="zh-CN" altLang="en-US">
                <a:solidFill>
                  <a:srgbClr val="0000FF"/>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FF"/>
                </a:solidFill>
                <a:latin typeface="宋体" panose="02010600030101010101" pitchFamily="2" charset="-122"/>
                <a:ea typeface="宋体" panose="02010600030101010101" pitchFamily="2" charset="-122"/>
                <a:cs typeface="Times New Roman" panose="02020603050405020304" pitchFamily="18" charset="0"/>
              </a:rPr>
              <a:t>连时空</a:t>
            </a:r>
            <a:r>
              <a:rPr lang="zh-CN" altLang="en-US">
                <a:solidFill>
                  <a:srgbClr val="0000FF"/>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FF"/>
                </a:solidFill>
                <a:latin typeface="宋体" panose="02010600030101010101" pitchFamily="2" charset="-122"/>
                <a:ea typeface="宋体" panose="02010600030101010101" pitchFamily="2" charset="-122"/>
                <a:cs typeface="Times New Roman" panose="02020603050405020304" pitchFamily="18" charset="0"/>
              </a:rPr>
              <a:t>纵横贯通</a:t>
            </a:r>
            <a:endParaRPr lang="zh-CN" altLang="en-US" dirty="0">
              <a:solidFill>
                <a:srgbClr val="0000FF"/>
              </a:solidFill>
              <a:latin typeface="宋体" panose="02010600030101010101" pitchFamily="2" charset="-122"/>
              <a:ea typeface="Times New Roman" panose="02020603050405020304" pitchFamily="18" charset="0"/>
            </a:endParaRPr>
          </a:p>
        </p:txBody>
      </p:sp>
      <p:sp>
        <p:nvSpPr>
          <p:cNvPr id="2325518" name="矩形 2325517"/>
          <p:cNvSpPr/>
          <p:nvPr/>
        </p:nvSpPr>
        <p:spPr>
          <a:xfrm>
            <a:off x="1409700" y="654050"/>
            <a:ext cx="3111500" cy="0"/>
          </a:xfrm>
          <a:prstGeom prst="rect">
            <a:avLst/>
          </a:prstGeom>
          <a:noFill/>
          <a:ln w="9525">
            <a:noFill/>
          </a:ln>
        </p:spPr>
        <p:txBody>
          <a:bodyPr/>
          <a:lstStyle/>
          <a:p>
            <a:endParaRPr lang="zh-CN" altLang="en-US"/>
          </a:p>
        </p:txBody>
      </p:sp>
      <p:sp>
        <p:nvSpPr>
          <p:cNvPr id="2325519" name="矩形 2325518"/>
          <p:cNvSpPr/>
          <p:nvPr/>
        </p:nvSpPr>
        <p:spPr>
          <a:xfrm>
            <a:off x="1409700" y="654050"/>
            <a:ext cx="3111500" cy="0"/>
          </a:xfrm>
          <a:prstGeom prst="rect">
            <a:avLst/>
          </a:prstGeom>
          <a:noFill/>
          <a:ln w="9525">
            <a:noFill/>
          </a:ln>
        </p:spPr>
        <p:txBody>
          <a:bodyPr wrap="none" lIns="117235" tIns="58618" rIns="117235" bIns="58618" anchor="ctr" anchorCtr="0">
            <a:spAutoFit/>
          </a:bodyPr>
          <a:lstStyle/>
          <a:p>
            <a:pPr>
              <a:lnSpc>
                <a:spcPct val="100000"/>
              </a:lnSpc>
            </a:pPr>
            <a:endParaRPr sz="1800" b="0" dirty="0">
              <a:latin typeface="Arial" panose="020B0604020202020204" pitchFamily="34" charset="0"/>
              <a:ea typeface="宋体" panose="02010600030101010101" pitchFamily="2" charset="-122"/>
            </a:endParaRPr>
          </a:p>
        </p:txBody>
      </p:sp>
      <p:pic>
        <p:nvPicPr>
          <p:cNvPr id="2325549" name="图片 2325548"/>
          <p:cNvPicPr>
            <a:picLocks noChangeAspect="1"/>
          </p:cNvPicPr>
          <p:nvPr/>
        </p:nvPicPr>
        <p:blipFill>
          <a:blip r:embed="rId1"/>
          <a:srcRect b="3726"/>
          <a:stretch>
            <a:fillRect/>
          </a:stretch>
        </p:blipFill>
        <p:spPr>
          <a:xfrm>
            <a:off x="544195" y="654050"/>
            <a:ext cx="10937875" cy="6136005"/>
          </a:xfrm>
          <a:prstGeom prst="rect">
            <a:avLst/>
          </a:prstGeom>
          <a:noFill/>
          <a:ln w="9525">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51139" name="文本框 2651138"/>
          <p:cNvSpPr txBox="1"/>
          <p:nvPr/>
        </p:nvSpPr>
        <p:spPr>
          <a:xfrm>
            <a:off x="198120" y="130810"/>
            <a:ext cx="11634788" cy="1917065"/>
          </a:xfrm>
          <a:prstGeom prst="rect">
            <a:avLst/>
          </a:prstGeom>
          <a:noFill/>
          <a:ln w="9525">
            <a:noFill/>
          </a:ln>
        </p:spPr>
        <p:txBody>
          <a:bodyPr lIns="117176" tIns="58589" rIns="117176" bIns="58589">
            <a:spAutoFit/>
          </a:bodyPr>
          <a:lstStyle/>
          <a:p>
            <a:pPr defTabSz="1171575"/>
            <a:r>
              <a:rPr lang="zh-CN" altLang="en-US">
                <a:solidFill>
                  <a:srgbClr val="0000FF"/>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FF"/>
                </a:solidFill>
                <a:latin typeface="宋体" panose="02010600030101010101" pitchFamily="2" charset="-122"/>
                <a:ea typeface="宋体" panose="02010600030101010101" pitchFamily="2" charset="-122"/>
                <a:cs typeface="Times New Roman" panose="02020603050405020304" pitchFamily="18" charset="0"/>
              </a:rPr>
              <a:t>理主干</a:t>
            </a:r>
            <a:r>
              <a:rPr lang="zh-CN" altLang="en-US">
                <a:solidFill>
                  <a:srgbClr val="0000FF"/>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FF"/>
                </a:solidFill>
                <a:latin typeface="宋体" panose="02010600030101010101" pitchFamily="2" charset="-122"/>
                <a:ea typeface="宋体" panose="02010600030101010101" pitchFamily="2" charset="-122"/>
                <a:cs typeface="Times New Roman" panose="02020603050405020304" pitchFamily="18" charset="0"/>
              </a:rPr>
              <a:t>知识为基</a:t>
            </a:r>
            <a:endParaRPr lang="zh-CN" altLang="en-US" dirty="0">
              <a:solidFill>
                <a:srgbClr val="0000FF"/>
              </a:solidFill>
              <a:latin typeface="宋体" panose="02010600030101010101" pitchFamily="2" charset="-122"/>
              <a:ea typeface="宋体" panose="02010600030101010101" pitchFamily="2" charset="-122"/>
              <a:cs typeface="Times New Roman" panose="02020603050405020304" pitchFamily="18" charset="0"/>
            </a:endParaRPr>
          </a:p>
          <a:p>
            <a:pPr defTabSz="1171575"/>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一、</a:t>
            </a:r>
            <a:r>
              <a:rPr lang="zh-CN" altLang="en-US" dirty="0">
                <a:solidFill>
                  <a:srgbClr val="FF0000"/>
                </a:solidFill>
                <a:latin typeface="微软雅黑" panose="020B0503020204020204" charset="-122"/>
                <a:ea typeface="微软雅黑" panose="020B0503020204020204" charset="-122"/>
                <a:cs typeface="微软雅黑" panose="020B0503020204020204" charset="-122"/>
              </a:rPr>
              <a:t>近代前期中国的沉沦与转型</a:t>
            </a:r>
            <a:r>
              <a:rPr lang="en-US" altLang="zh-CN">
                <a:solidFill>
                  <a:srgbClr val="FF0000"/>
                </a:solidFill>
                <a:latin typeface="微软雅黑" panose="020B0503020204020204" charset="-122"/>
                <a:ea typeface="微软雅黑" panose="020B0503020204020204" charset="-122"/>
                <a:cs typeface="微软雅黑" panose="020B0503020204020204" charset="-122"/>
              </a:rPr>
              <a:t>(1840-1894</a:t>
            </a:r>
            <a:r>
              <a:rPr lang="zh-CN" altLang="en-US" dirty="0">
                <a:solidFill>
                  <a:srgbClr val="FF0000"/>
                </a:solidFill>
                <a:latin typeface="微软雅黑" panose="020B0503020204020204" charset="-122"/>
                <a:ea typeface="微软雅黑" panose="020B0503020204020204" charset="-122"/>
                <a:cs typeface="微软雅黑" panose="020B0503020204020204" charset="-122"/>
              </a:rPr>
              <a:t>年</a:t>
            </a:r>
            <a:r>
              <a:rPr lang="en-US" altLang="zh-CN">
                <a:solidFill>
                  <a:srgbClr val="FF0000"/>
                </a:solidFill>
                <a:latin typeface="微软雅黑" panose="020B0503020204020204" charset="-122"/>
                <a:ea typeface="微软雅黑" panose="020B0503020204020204" charset="-122"/>
                <a:cs typeface="微软雅黑" panose="020B0503020204020204" charset="-122"/>
              </a:rPr>
              <a:t>)</a:t>
            </a:r>
            <a:endParaRPr lang="en-US" altLang="zh-CN">
              <a:solidFill>
                <a:srgbClr val="FF0000"/>
              </a:solidFill>
              <a:latin typeface="微软雅黑" panose="020B0503020204020204" charset="-122"/>
              <a:ea typeface="微软雅黑" panose="020B0503020204020204" charset="-122"/>
              <a:cs typeface="微软雅黑" panose="020B0503020204020204" charset="-122"/>
            </a:endParaRPr>
          </a:p>
          <a:p>
            <a:pPr defTabSz="1171575"/>
            <a:r>
              <a:rPr lang="en-US" altLang="zh-CN">
                <a:latin typeface="宋体" panose="02010600030101010101" pitchFamily="2" charset="-122"/>
                <a:ea typeface="宋体" panose="02010600030101010101" pitchFamily="2" charset="-122"/>
                <a:cs typeface="Times New Roman" panose="02020603050405020304" pitchFamily="18" charset="0"/>
              </a:rPr>
              <a:t> </a:t>
            </a:r>
            <a:endParaRPr lang="en-US" altLang="zh-CN">
              <a:latin typeface="宋体" panose="02010600030101010101" pitchFamily="2" charset="-122"/>
              <a:ea typeface="Times New Roman" panose="02020603050405020304" pitchFamily="18" charset="0"/>
            </a:endParaRPr>
          </a:p>
        </p:txBody>
      </p:sp>
      <p:pic>
        <p:nvPicPr>
          <p:cNvPr id="2651141" name="21lslt18.jpg" descr="id:2147504941;FounderCES"/>
          <p:cNvPicPr>
            <a:picLocks noChangeAspect="1"/>
          </p:cNvPicPr>
          <p:nvPr/>
        </p:nvPicPr>
        <p:blipFill>
          <a:blip r:embed="rId1"/>
          <a:stretch>
            <a:fillRect/>
          </a:stretch>
        </p:blipFill>
        <p:spPr>
          <a:xfrm>
            <a:off x="1228090" y="1380490"/>
            <a:ext cx="9296400" cy="5479415"/>
          </a:xfrm>
          <a:prstGeom prst="rect">
            <a:avLst/>
          </a:prstGeom>
          <a:noFill/>
          <a:ln w="9525">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p:cNvPicPr>
            <a:picLocks noChangeAspect="1"/>
          </p:cNvPicPr>
          <p:nvPr/>
        </p:nvPicPr>
        <p:blipFill>
          <a:blip r:embed="rId1"/>
          <a:stretch>
            <a:fillRect/>
          </a:stretch>
        </p:blipFill>
        <p:spPr>
          <a:xfrm>
            <a:off x="6024415" y="134007"/>
            <a:ext cx="3931107" cy="6480705"/>
          </a:xfrm>
          <a:prstGeom prst="rect">
            <a:avLst/>
          </a:prstGeom>
        </p:spPr>
      </p:pic>
      <p:pic>
        <p:nvPicPr>
          <p:cNvPr id="2" name="图片 1"/>
          <p:cNvPicPr>
            <a:picLocks noChangeAspect="1"/>
          </p:cNvPicPr>
          <p:nvPr/>
        </p:nvPicPr>
        <p:blipFill>
          <a:blip r:embed="rId2"/>
          <a:stretch>
            <a:fillRect/>
          </a:stretch>
        </p:blipFill>
        <p:spPr>
          <a:xfrm>
            <a:off x="671830" y="0"/>
            <a:ext cx="4589780" cy="6795135"/>
          </a:xfrm>
          <a:prstGeom prst="rect">
            <a:avLst/>
          </a:prstGeom>
        </p:spPr>
      </p:pic>
      <p:pic>
        <p:nvPicPr>
          <p:cNvPr id="3" name="图片 2"/>
          <p:cNvPicPr>
            <a:picLocks noChangeAspect="1"/>
          </p:cNvPicPr>
          <p:nvPr/>
        </p:nvPicPr>
        <p:blipFill>
          <a:blip r:embed="rId3"/>
          <a:stretch>
            <a:fillRect/>
          </a:stretch>
        </p:blipFill>
        <p:spPr>
          <a:xfrm>
            <a:off x="781685" y="-635"/>
            <a:ext cx="2092325" cy="536575"/>
          </a:xfrm>
          <a:prstGeom prst="rect">
            <a:avLst/>
          </a:prstGeom>
        </p:spPr>
      </p:pic>
      <p:sp>
        <p:nvSpPr>
          <p:cNvPr id="4" name="文本框 3"/>
          <p:cNvSpPr txBox="1"/>
          <p:nvPr/>
        </p:nvSpPr>
        <p:spPr>
          <a:xfrm>
            <a:off x="10173970" y="133985"/>
            <a:ext cx="2016760" cy="553085"/>
          </a:xfrm>
          <a:prstGeom prst="rect">
            <a:avLst/>
          </a:prstGeom>
          <a:noFill/>
        </p:spPr>
        <p:txBody>
          <a:bodyPr wrap="square" rtlCol="0">
            <a:spAutoFit/>
          </a:bodyPr>
          <a:lstStyle/>
          <a:p>
            <a:r>
              <a:rPr lang="zh-CN" altLang="en-US" sz="2000"/>
              <a:t>第一次鸦片战争</a:t>
            </a:r>
            <a:endParaRPr lang="zh-CN" altLang="en-US" sz="2000"/>
          </a:p>
        </p:txBody>
      </p:sp>
    </p:spTree>
  </p:cSld>
  <p:clrMapOvr>
    <a:masterClrMapping/>
  </p:clrMapOvr>
  <p:transition>
    <p:circl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xit" presetSubtype="4" fill="hold" nodeType="clickEffect">
                                  <p:stCondLst>
                                    <p:cond delay="0"/>
                                  </p:stCondLst>
                                  <p:childTnLst>
                                    <p:anim calcmode="lin" valueType="num">
                                      <p:cBhvr additive="base">
                                        <p:cTn id="6" dur="500"/>
                                        <p:tgtEl>
                                          <p:spTgt spid="3"/>
                                        </p:tgtEl>
                                        <p:attrNameLst>
                                          <p:attrName>ppt_x</p:attrName>
                                        </p:attrNameLst>
                                      </p:cBhvr>
                                      <p:tavLst>
                                        <p:tav tm="0">
                                          <p:val>
                                            <p:strVal val="ppt_x"/>
                                          </p:val>
                                        </p:tav>
                                        <p:tav tm="100000">
                                          <p:val>
                                            <p:strVal val="ppt_x"/>
                                          </p:val>
                                        </p:tav>
                                      </p:tavLst>
                                    </p:anim>
                                    <p:anim calcmode="lin" valueType="num">
                                      <p:cBhvr additive="base">
                                        <p:cTn id="7" dur="500"/>
                                        <p:tgtEl>
                                          <p:spTgt spid="3"/>
                                        </p:tgtEl>
                                        <p:attrNameLst>
                                          <p:attrName>ppt_y</p:attrName>
                                        </p:attrNameLst>
                                      </p:cBhvr>
                                      <p:tavLst>
                                        <p:tav tm="0">
                                          <p:val>
                                            <p:strVal val="ppt_y"/>
                                          </p:val>
                                        </p:tav>
                                        <p:tav tm="100000">
                                          <p:val>
                                            <p:strVal val="1+ppt_h/2"/>
                                          </p:val>
                                        </p:tav>
                                      </p:tavLst>
                                    </p:anim>
                                    <p:set>
                                      <p:cBhvr>
                                        <p:cTn id="8" dur="1" fill="hold">
                                          <p:stCondLst>
                                            <p:cond delay="499"/>
                                          </p:stCondLst>
                                        </p:cTn>
                                        <p:tgtEl>
                                          <p:spTgt spid="3"/>
                                        </p:tgtEl>
                                        <p:attrNameLst>
                                          <p:attrName>style.visibility</p:attrName>
                                        </p:attrNameLst>
                                      </p:cBhvr>
                                      <p:to>
                                        <p:strVal val="hidden"/>
                                      </p:to>
                                    </p:set>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97218" name="文本框 2697217"/>
          <p:cNvSpPr txBox="1"/>
          <p:nvPr/>
        </p:nvSpPr>
        <p:spPr>
          <a:xfrm>
            <a:off x="215900" y="733425"/>
            <a:ext cx="13171488" cy="3117215"/>
          </a:xfrm>
          <a:prstGeom prst="rect">
            <a:avLst/>
          </a:prstGeom>
          <a:noFill/>
          <a:ln w="9525">
            <a:noFill/>
          </a:ln>
        </p:spPr>
        <p:txBody>
          <a:bodyPr lIns="117176" tIns="58589" rIns="117176" bIns="58589">
            <a:spAutoFit/>
          </a:bodyPr>
          <a:lstStyle/>
          <a:p>
            <a:pPr defTabSz="1171575"/>
            <a:r>
              <a:rPr lang="en-US" altLang="zh-CN">
                <a:latin typeface="宋体" panose="02010600030101010101" pitchFamily="2" charset="-122"/>
                <a:ea typeface="宋体" panose="02010600030101010101" pitchFamily="2" charset="-122"/>
                <a:cs typeface="Times New Roman" panose="02020603050405020304" pitchFamily="18" charset="0"/>
              </a:rPr>
              <a:t>(</a:t>
            </a:r>
            <a:r>
              <a:rPr lang="zh-CN" altLang="en-US" dirty="0">
                <a:latin typeface="宋体" panose="02010600030101010101" pitchFamily="2" charset="-122"/>
                <a:ea typeface="宋体" panose="02010600030101010101" pitchFamily="2" charset="-122"/>
                <a:cs typeface="Times New Roman" panose="02020603050405020304" pitchFamily="18" charset="0"/>
              </a:rPr>
              <a:t>一</a:t>
            </a:r>
            <a:r>
              <a:rPr lang="en-US" altLang="zh-CN">
                <a:latin typeface="宋体" panose="02010600030101010101" pitchFamily="2" charset="-122"/>
                <a:ea typeface="宋体" panose="02010600030101010101" pitchFamily="2" charset="-122"/>
                <a:cs typeface="Times New Roman" panose="02020603050405020304" pitchFamily="18" charset="0"/>
              </a:rPr>
              <a:t>)</a:t>
            </a:r>
            <a:r>
              <a:rPr lang="zh-CN" altLang="en-US" dirty="0">
                <a:latin typeface="宋体" panose="02010600030101010101" pitchFamily="2" charset="-122"/>
                <a:ea typeface="宋体" panose="02010600030101010101" pitchFamily="2" charset="-122"/>
                <a:cs typeface="Times New Roman" panose="02020603050405020304" pitchFamily="18" charset="0"/>
              </a:rPr>
              <a:t>列强侵略与中国人民的抗争</a:t>
            </a:r>
            <a:endParaRPr lang="zh-CN" altLang="en-US" dirty="0">
              <a:latin typeface="宋体" panose="02010600030101010101" pitchFamily="2" charset="-122"/>
              <a:ea typeface="宋体" panose="02010600030101010101" pitchFamily="2" charset="-122"/>
              <a:cs typeface="Times New Roman" panose="02020603050405020304" pitchFamily="18" charset="0"/>
            </a:endParaRPr>
          </a:p>
          <a:p>
            <a:pPr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西方列强侵略</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endPar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鸦片战争</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(1840</a:t>
            </a:r>
            <a:r>
              <a:rPr lang="en-US" altLang="zh-CN">
                <a:solidFill>
                  <a:srgbClr val="000000"/>
                </a:solidFill>
                <a:latin typeface="宋体" panose="02010600030101010101" pitchFamily="2" charset="-122"/>
                <a:ea typeface="Times New Roman" panose="02020603050405020304" pitchFamily="18" charset="0"/>
              </a:rPr>
              <a:t>—</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1842</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年</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英国以禁烟运动为借口发动</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根本目的是</a:t>
            </a:r>
            <a:r>
              <a:rPr lang="en-US" altLang="zh-CN" u="sng">
                <a:solidFill>
                  <a:srgbClr val="000000"/>
                </a:solidFill>
                <a:latin typeface="宋体" panose="02010600030101010101" pitchFamily="2" charset="-122"/>
                <a:ea typeface="宋体" panose="02010600030101010101" pitchFamily="2" charset="-122"/>
                <a:cs typeface="Times New Roman" panose="02020603050405020304" pitchFamily="18" charset="0"/>
              </a:rPr>
              <a:t>_________</a:t>
            </a:r>
            <a:endParaRPr lang="en-US" altLang="zh-CN" u="sng">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defTabSz="1171575"/>
            <a:r>
              <a:rPr lang="en-US" altLang="zh-CN" u="sng">
                <a:solidFill>
                  <a:srgbClr val="000000"/>
                </a:solidFill>
                <a:latin typeface="宋体" panose="02010600030101010101" pitchFamily="2" charset="-122"/>
                <a:ea typeface="宋体" panose="02010600030101010101" pitchFamily="2" charset="-122"/>
                <a:cs typeface="Times New Roman" panose="02020603050405020304" pitchFamily="18" charset="0"/>
              </a:rPr>
              <a:t>_____</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。清政府战败</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签订了</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南京条约</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等一批不平等条约。</a:t>
            </a:r>
            <a:r>
              <a:rPr lang="en-US" altLang="zh-CN" u="sng">
                <a:solidFill>
                  <a:srgbClr val="000000"/>
                </a:solidFill>
                <a:latin typeface="宋体" panose="02010600030101010101" pitchFamily="2" charset="-122"/>
                <a:ea typeface="宋体" panose="02010600030101010101" pitchFamily="2" charset="-122"/>
                <a:cs typeface="Times New Roman" panose="02020603050405020304" pitchFamily="18" charset="0"/>
              </a:rPr>
              <a:t>________________</a:t>
            </a:r>
            <a:endParaRPr lang="en-US" altLang="zh-CN" u="sng">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defTabSz="1171575"/>
            <a:r>
              <a:rPr lang="en-US" altLang="zh-CN" u="sng">
                <a:solidFill>
                  <a:srgbClr val="000000"/>
                </a:solidFill>
                <a:latin typeface="宋体" panose="02010600030101010101" pitchFamily="2" charset="-122"/>
                <a:ea typeface="宋体" panose="02010600030101010101" pitchFamily="2" charset="-122"/>
                <a:cs typeface="Times New Roman" panose="02020603050405020304" pitchFamily="18" charset="0"/>
              </a:rPr>
              <a:t>______________________________________</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a:t>
            </a:r>
            <a:endParaRPr lang="zh-CN" altLang="en-US">
              <a:solidFill>
                <a:srgbClr val="000000"/>
              </a:solidFill>
              <a:latin typeface="宋体" panose="02010600030101010101" pitchFamily="2" charset="-122"/>
              <a:ea typeface="Times New Roman" panose="02020603050405020304" pitchFamily="18" charset="0"/>
            </a:endParaRPr>
          </a:p>
        </p:txBody>
      </p:sp>
      <p:sp>
        <p:nvSpPr>
          <p:cNvPr id="2697222" name="文本框 2697221"/>
          <p:cNvSpPr txBox="1"/>
          <p:nvPr/>
        </p:nvSpPr>
        <p:spPr>
          <a:xfrm>
            <a:off x="10237788" y="1865313"/>
            <a:ext cx="1952625" cy="712787"/>
          </a:xfrm>
          <a:prstGeom prst="rect">
            <a:avLst/>
          </a:prstGeom>
          <a:noFill/>
          <a:ln w="9525">
            <a:noFill/>
          </a:ln>
        </p:spPr>
        <p:txBody>
          <a:bodyPr lIns="117235" tIns="58618" rIns="117235" bIns="58618" anchor="b" anchorCtr="1">
            <a:spAutoFit/>
          </a:bodyPr>
          <a:lstStyle/>
          <a:p>
            <a:pPr defTabSz="1171575"/>
            <a:r>
              <a:rPr lang="zh-CN" altLang="en-US" dirty="0">
                <a:solidFill>
                  <a:srgbClr val="FF0000"/>
                </a:solidFill>
                <a:latin typeface="宋体" panose="02010600030101010101" pitchFamily="2" charset="-122"/>
                <a:ea typeface="宋体" panose="02010600030101010101" pitchFamily="2" charset="-122"/>
                <a:cs typeface="Times New Roman" panose="02020603050405020304" pitchFamily="18" charset="0"/>
              </a:rPr>
              <a:t>打开中国</a:t>
            </a:r>
            <a:endParaRPr lang="zh-CN" altLang="en-US" dirty="0">
              <a:solidFill>
                <a:srgbClr val="FF0000"/>
              </a:solidFill>
              <a:latin typeface="宋体" panose="02010600030101010101" pitchFamily="2" charset="-122"/>
              <a:ea typeface="Times New Roman" panose="02020603050405020304" pitchFamily="18" charset="0"/>
            </a:endParaRPr>
          </a:p>
        </p:txBody>
      </p:sp>
      <p:sp>
        <p:nvSpPr>
          <p:cNvPr id="2697223" name="文本框 2697222"/>
          <p:cNvSpPr txBox="1"/>
          <p:nvPr/>
        </p:nvSpPr>
        <p:spPr>
          <a:xfrm>
            <a:off x="187325" y="2462213"/>
            <a:ext cx="1123950" cy="712787"/>
          </a:xfrm>
          <a:prstGeom prst="rect">
            <a:avLst/>
          </a:prstGeom>
          <a:noFill/>
          <a:ln w="9525">
            <a:noFill/>
          </a:ln>
        </p:spPr>
        <p:txBody>
          <a:bodyPr lIns="117235" tIns="58618" rIns="117235" bIns="58618" anchor="b" anchorCtr="1">
            <a:spAutoFit/>
          </a:bodyPr>
          <a:lstStyle/>
          <a:p>
            <a:pPr defTabSz="1171575"/>
            <a:r>
              <a:rPr lang="zh-CN" altLang="en-US" dirty="0">
                <a:solidFill>
                  <a:srgbClr val="FF0000"/>
                </a:solidFill>
                <a:latin typeface="宋体" panose="02010600030101010101" pitchFamily="2" charset="-122"/>
                <a:ea typeface="宋体" panose="02010600030101010101" pitchFamily="2" charset="-122"/>
                <a:cs typeface="Times New Roman" panose="02020603050405020304" pitchFamily="18" charset="0"/>
              </a:rPr>
              <a:t>市场</a:t>
            </a:r>
            <a:endParaRPr lang="zh-CN" altLang="en-US" dirty="0">
              <a:solidFill>
                <a:srgbClr val="FF0000"/>
              </a:solidFill>
              <a:latin typeface="宋体" panose="02010600030101010101" pitchFamily="2" charset="-122"/>
              <a:ea typeface="Times New Roman" panose="02020603050405020304" pitchFamily="18" charset="0"/>
            </a:endParaRPr>
          </a:p>
        </p:txBody>
      </p:sp>
      <p:sp>
        <p:nvSpPr>
          <p:cNvPr id="2697224" name="文本框 2697223"/>
          <p:cNvSpPr txBox="1"/>
          <p:nvPr/>
        </p:nvSpPr>
        <p:spPr>
          <a:xfrm>
            <a:off x="8816975" y="2462213"/>
            <a:ext cx="3613150" cy="712787"/>
          </a:xfrm>
          <a:prstGeom prst="rect">
            <a:avLst/>
          </a:prstGeom>
          <a:noFill/>
          <a:ln w="9525">
            <a:noFill/>
          </a:ln>
        </p:spPr>
        <p:txBody>
          <a:bodyPr lIns="117235" tIns="58618" rIns="117235" bIns="58618" anchor="b" anchorCtr="1">
            <a:spAutoFit/>
          </a:bodyPr>
          <a:lstStyle/>
          <a:p>
            <a:pPr defTabSz="1171575"/>
            <a:r>
              <a:rPr lang="zh-CN" altLang="en-US" dirty="0">
                <a:solidFill>
                  <a:srgbClr val="FF0000"/>
                </a:solidFill>
                <a:latin typeface="宋体" panose="02010600030101010101" pitchFamily="2" charset="-122"/>
                <a:ea typeface="宋体" panose="02010600030101010101" pitchFamily="2" charset="-122"/>
                <a:cs typeface="Times New Roman" panose="02020603050405020304" pitchFamily="18" charset="0"/>
              </a:rPr>
              <a:t>鸦片战争成为中国</a:t>
            </a:r>
            <a:endParaRPr lang="zh-CN" altLang="en-US" dirty="0">
              <a:solidFill>
                <a:srgbClr val="FF0000"/>
              </a:solidFill>
              <a:latin typeface="宋体" panose="02010600030101010101" pitchFamily="2" charset="-122"/>
              <a:ea typeface="Times New Roman" panose="02020603050405020304" pitchFamily="18" charset="0"/>
            </a:endParaRPr>
          </a:p>
        </p:txBody>
      </p:sp>
      <p:sp>
        <p:nvSpPr>
          <p:cNvPr id="2697225" name="文本框 2697224"/>
          <p:cNvSpPr txBox="1"/>
          <p:nvPr/>
        </p:nvSpPr>
        <p:spPr>
          <a:xfrm>
            <a:off x="-485775" y="3059113"/>
            <a:ext cx="7969250" cy="712787"/>
          </a:xfrm>
          <a:prstGeom prst="rect">
            <a:avLst/>
          </a:prstGeom>
          <a:noFill/>
          <a:ln w="9525">
            <a:noFill/>
          </a:ln>
        </p:spPr>
        <p:txBody>
          <a:bodyPr lIns="117235" tIns="58618" rIns="117235" bIns="58618" anchor="b" anchorCtr="1">
            <a:spAutoFit/>
          </a:bodyPr>
          <a:lstStyle/>
          <a:p>
            <a:pPr defTabSz="1171575"/>
            <a:r>
              <a:rPr lang="zh-CN" altLang="en-US" dirty="0">
                <a:solidFill>
                  <a:srgbClr val="FF0000"/>
                </a:solidFill>
                <a:latin typeface="宋体" panose="02010600030101010101" pitchFamily="2" charset="-122"/>
                <a:ea typeface="宋体" panose="02010600030101010101" pitchFamily="2" charset="-122"/>
                <a:cs typeface="Times New Roman" panose="02020603050405020304" pitchFamily="18" charset="0"/>
              </a:rPr>
              <a:t>近代史的开端</a:t>
            </a:r>
            <a:r>
              <a:rPr lang="en-US" altLang="zh-CN">
                <a:solidFill>
                  <a:srgbClr val="FF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FF0000"/>
                </a:solidFill>
                <a:latin typeface="宋体" panose="02010600030101010101" pitchFamily="2" charset="-122"/>
                <a:ea typeface="宋体" panose="02010600030101010101" pitchFamily="2" charset="-122"/>
                <a:cs typeface="Times New Roman" panose="02020603050405020304" pitchFamily="18" charset="0"/>
              </a:rPr>
              <a:t>长期影响了近代中国的进程</a:t>
            </a:r>
            <a:endParaRPr lang="zh-CN" altLang="en-US" dirty="0">
              <a:solidFill>
                <a:srgbClr val="FF0000"/>
              </a:solidFill>
              <a:latin typeface="宋体" panose="02010600030101010101" pitchFamily="2" charset="-122"/>
              <a:ea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4452" name="图片 444451"/>
          <p:cNvPicPr>
            <a:picLocks noChangeAspect="1"/>
          </p:cNvPicPr>
          <p:nvPr/>
        </p:nvPicPr>
        <p:blipFill>
          <a:blip r:embed="rId1"/>
          <a:stretch>
            <a:fillRect/>
          </a:stretch>
        </p:blipFill>
        <p:spPr>
          <a:xfrm>
            <a:off x="359410" y="341630"/>
            <a:ext cx="10311765" cy="4123690"/>
          </a:xfrm>
          <a:prstGeom prst="rect">
            <a:avLst/>
          </a:prstGeom>
          <a:noFill/>
          <a:ln w="19050">
            <a:noFill/>
          </a:ln>
        </p:spPr>
      </p:pic>
      <p:sp>
        <p:nvSpPr>
          <p:cNvPr id="4" name="文本框 3"/>
          <p:cNvSpPr txBox="1"/>
          <p:nvPr/>
        </p:nvSpPr>
        <p:spPr>
          <a:xfrm>
            <a:off x="359410" y="4132580"/>
            <a:ext cx="11026775" cy="2158365"/>
          </a:xfrm>
          <a:prstGeom prst="rect">
            <a:avLst/>
          </a:prstGeom>
          <a:noFill/>
        </p:spPr>
        <p:txBody>
          <a:bodyPr wrap="square" rtlCol="0">
            <a:spAutoFit/>
          </a:bodyPr>
          <a:lstStyle/>
          <a:p>
            <a:pPr>
              <a:lnSpc>
                <a:spcPct val="120000"/>
              </a:lnSpc>
            </a:pPr>
            <a:r>
              <a:rPr lang="zh-CN" altLang="en-US" sz="2800">
                <a:latin typeface="微软雅黑" panose="020B0503020204020204" charset="-122"/>
                <a:ea typeface="微软雅黑" panose="020B0503020204020204" charset="-122"/>
                <a:cs typeface="微软雅黑" panose="020B0503020204020204" charset="-122"/>
              </a:rPr>
              <a:t>在与列强就条约问题进行外交谈判时，其对于符合世界发展潮流且不涉及国家主权的问题一直耿耿于怀，如五口通商、公使进京等；对于列强涉及国家主权问题的要求，却轻易答应，如割地赔款、协定关税等。这说明清政府：</a:t>
            </a:r>
            <a:endParaRPr lang="zh-CN" altLang="en-US" sz="2800">
              <a:latin typeface="微软雅黑" panose="020B0503020204020204" charset="-122"/>
              <a:ea typeface="微软雅黑" panose="020B0503020204020204" charset="-122"/>
              <a:cs typeface="微软雅黑" panose="020B0503020204020204" charset="-122"/>
            </a:endParaRPr>
          </a:p>
        </p:txBody>
      </p:sp>
      <p:sp>
        <p:nvSpPr>
          <p:cNvPr id="5" name="文本框 4"/>
          <p:cNvSpPr txBox="1"/>
          <p:nvPr/>
        </p:nvSpPr>
        <p:spPr>
          <a:xfrm>
            <a:off x="3651250" y="5553710"/>
            <a:ext cx="7650480" cy="737235"/>
          </a:xfrm>
          <a:prstGeom prst="rect">
            <a:avLst/>
          </a:prstGeom>
          <a:noFill/>
        </p:spPr>
        <p:txBody>
          <a:bodyPr wrap="none" rtlCol="0" anchor="t">
            <a:spAutoFit/>
          </a:bodyPr>
          <a:lstStyle/>
          <a:p>
            <a:r>
              <a:rPr lang="zh-CN" altLang="en-US" sz="2800">
                <a:solidFill>
                  <a:srgbClr val="FF0000"/>
                </a:solidFill>
                <a:latin typeface="微软雅黑" panose="020B0503020204020204" charset="-122"/>
                <a:ea typeface="微软雅黑" panose="020B0503020204020204" charset="-122"/>
                <a:sym typeface="+mn-ea"/>
              </a:rPr>
              <a:t>国家主权意识淡薄，且对世界发展潮流不甚了解</a:t>
            </a:r>
            <a:endParaRPr lang="zh-CN" altLang="en-US" sz="2800">
              <a:solidFill>
                <a:srgbClr val="FF0000"/>
              </a:solidFill>
              <a:latin typeface="微软雅黑" panose="020B0503020204020204" charset="-122"/>
              <a:ea typeface="微软雅黑" panose="020B0503020204020204" charset="-122"/>
              <a:sym typeface="+mn-ea"/>
            </a:endParaRPr>
          </a:p>
        </p:txBody>
      </p:sp>
    </p:spTree>
  </p:cSld>
  <p:clrMapOvr>
    <a:masterClrMapping/>
  </p:clrMapOvr>
  <p:transition>
    <p:circl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251460" y="227330"/>
            <a:ext cx="11687810" cy="3692525"/>
          </a:xfrm>
          <a:prstGeom prst="rect">
            <a:avLst/>
          </a:prstGeom>
          <a:noFill/>
        </p:spPr>
        <p:txBody>
          <a:bodyPr wrap="square" rtlCol="0">
            <a:spAutoFit/>
          </a:bodyPr>
          <a:lstStyle/>
          <a:p>
            <a:r>
              <a:rPr lang="zh-CN" altLang="en-US">
                <a:latin typeface="微软雅黑" panose="020B0503020204020204" charset="-122"/>
                <a:ea typeface="微软雅黑" panose="020B0503020204020204" charset="-122"/>
                <a:cs typeface="微软雅黑" panose="020B0503020204020204" charset="-122"/>
              </a:rPr>
              <a:t>【情境创设】（</a:t>
            </a:r>
            <a:r>
              <a:rPr lang="en-US" altLang="zh-CN">
                <a:latin typeface="微软雅黑" panose="020B0503020204020204" charset="-122"/>
                <a:ea typeface="微软雅黑" panose="020B0503020204020204" charset="-122"/>
                <a:cs typeface="微软雅黑" panose="020B0503020204020204" charset="-122"/>
              </a:rPr>
              <a:t>2019</a:t>
            </a:r>
            <a:r>
              <a:rPr lang="zh-CN" altLang="en-US">
                <a:latin typeface="微软雅黑" panose="020B0503020204020204" charset="-122"/>
                <a:ea typeface="微软雅黑" panose="020B0503020204020204" charset="-122"/>
                <a:cs typeface="微软雅黑" panose="020B0503020204020204" charset="-122"/>
              </a:rPr>
              <a:t>年广州市一模）在1843年的虎门谈判中，英方要求中国对香港贸易自由化。中方为此发布告示：“若内地商民愿赴该岛（香港）买卖，即就近报明各海关，应照新例完纳货税，请领牌照，乃方准出口营生；若不请牌照辄往买卖者，查出以私贩及违禁下海论罪。”这表明清政府</a:t>
            </a:r>
            <a:endParaRPr lang="zh-CN" altLang="en-US">
              <a:latin typeface="微软雅黑" panose="020B0503020204020204" charset="-122"/>
              <a:ea typeface="微软雅黑" panose="020B0503020204020204" charset="-122"/>
              <a:cs typeface="微软雅黑" panose="020B0503020204020204" charset="-122"/>
            </a:endParaRPr>
          </a:p>
          <a:p>
            <a:r>
              <a:rPr lang="zh-CN" altLang="en-US">
                <a:latin typeface="微软雅黑" panose="020B0503020204020204" charset="-122"/>
                <a:ea typeface="微软雅黑" panose="020B0503020204020204" charset="-122"/>
                <a:cs typeface="微软雅黑" panose="020B0503020204020204" charset="-122"/>
              </a:rPr>
              <a:t>A．捍卫国家领土主权完整                  B. 厉行闭关锁国政策</a:t>
            </a:r>
            <a:endParaRPr lang="zh-CN" altLang="en-US">
              <a:latin typeface="微软雅黑" panose="020B0503020204020204" charset="-122"/>
              <a:ea typeface="微软雅黑" panose="020B0503020204020204" charset="-122"/>
              <a:cs typeface="微软雅黑" panose="020B0503020204020204" charset="-122"/>
            </a:endParaRPr>
          </a:p>
          <a:p>
            <a:r>
              <a:rPr lang="zh-CN" altLang="en-US">
                <a:latin typeface="微软雅黑" panose="020B0503020204020204" charset="-122"/>
                <a:ea typeface="微软雅黑" panose="020B0503020204020204" charset="-122"/>
                <a:cs typeface="微软雅黑" panose="020B0503020204020204" charset="-122"/>
              </a:rPr>
              <a:t>C．同意实行“协定关税”                  D. 尝试维护国家权益</a:t>
            </a:r>
            <a:endParaRPr lang="zh-CN" altLang="en-US">
              <a:latin typeface="微软雅黑" panose="020B0503020204020204" charset="-122"/>
              <a:ea typeface="微软雅黑" panose="020B0503020204020204" charset="-122"/>
              <a:cs typeface="微软雅黑" panose="020B0503020204020204" charset="-122"/>
            </a:endParaRPr>
          </a:p>
        </p:txBody>
      </p:sp>
      <p:sp>
        <p:nvSpPr>
          <p:cNvPr id="3" name="文本框 2"/>
          <p:cNvSpPr txBox="1"/>
          <p:nvPr/>
        </p:nvSpPr>
        <p:spPr>
          <a:xfrm>
            <a:off x="205740" y="4234180"/>
            <a:ext cx="11733530" cy="1383665"/>
          </a:xfrm>
          <a:prstGeom prst="rect">
            <a:avLst/>
          </a:prstGeom>
          <a:noFill/>
        </p:spPr>
        <p:txBody>
          <a:bodyPr wrap="square" rtlCol="0">
            <a:spAutoFit/>
          </a:bodyPr>
          <a:lstStyle/>
          <a:p>
            <a:r>
              <a:rPr lang="zh-CN" altLang="en-US" sz="2800">
                <a:solidFill>
                  <a:srgbClr val="0000FF"/>
                </a:solidFill>
                <a:latin typeface="微软雅黑" panose="020B0503020204020204" charset="-122"/>
                <a:ea typeface="微软雅黑" panose="020B0503020204020204" charset="-122"/>
                <a:cs typeface="微软雅黑" panose="020B0503020204020204" charset="-122"/>
              </a:rPr>
              <a:t>对英国提出的要求清政府并未完全接受，而是</a:t>
            </a:r>
            <a:r>
              <a:rPr lang="zh-CN" altLang="en-US" sz="2800">
                <a:solidFill>
                  <a:srgbClr val="FF0000"/>
                </a:solidFill>
                <a:latin typeface="微软雅黑" panose="020B0503020204020204" charset="-122"/>
                <a:ea typeface="微软雅黑" panose="020B0503020204020204" charset="-122"/>
                <a:cs typeface="微软雅黑" panose="020B0503020204020204" charset="-122"/>
              </a:rPr>
              <a:t>制定相关规定仅给予有限的许可</a:t>
            </a:r>
            <a:r>
              <a:rPr lang="zh-CN" altLang="en-US" sz="2800">
                <a:solidFill>
                  <a:srgbClr val="0000FF"/>
                </a:solidFill>
                <a:latin typeface="微软雅黑" panose="020B0503020204020204" charset="-122"/>
                <a:ea typeface="微软雅黑" panose="020B0503020204020204" charset="-122"/>
                <a:cs typeface="微软雅黑" panose="020B0503020204020204" charset="-122"/>
              </a:rPr>
              <a:t>，这表明清政府尝试维护国家利益，因此D选项正确。</a:t>
            </a:r>
            <a:endParaRPr lang="zh-CN" altLang="en-US" sz="2800">
              <a:solidFill>
                <a:srgbClr val="0000FF"/>
              </a:solidFill>
              <a:latin typeface="微软雅黑" panose="020B0503020204020204" charset="-122"/>
              <a:ea typeface="微软雅黑" panose="020B0503020204020204" charset="-122"/>
              <a:cs typeface="微软雅黑" panose="020B050302020402020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97218" name="文本框 2697217"/>
          <p:cNvSpPr txBox="1"/>
          <p:nvPr/>
        </p:nvSpPr>
        <p:spPr>
          <a:xfrm>
            <a:off x="215900" y="733425"/>
            <a:ext cx="13171488" cy="3717925"/>
          </a:xfrm>
          <a:prstGeom prst="rect">
            <a:avLst/>
          </a:prstGeom>
          <a:noFill/>
          <a:ln w="9525">
            <a:noFill/>
          </a:ln>
        </p:spPr>
        <p:txBody>
          <a:bodyPr lIns="117176" tIns="58589" rIns="117176" bIns="58589">
            <a:spAutoFit/>
          </a:bodyPr>
          <a:lstStyle/>
          <a:p>
            <a:pPr defTabSz="1171575"/>
            <a:r>
              <a:rPr lang="en-US" altLang="zh-CN">
                <a:latin typeface="宋体" panose="02010600030101010101" pitchFamily="2" charset="-122"/>
                <a:ea typeface="宋体" panose="02010600030101010101" pitchFamily="2" charset="-122"/>
                <a:cs typeface="Times New Roman" panose="02020603050405020304" pitchFamily="18" charset="0"/>
              </a:rPr>
              <a:t>(</a:t>
            </a:r>
            <a:r>
              <a:rPr lang="zh-CN" altLang="en-US" dirty="0">
                <a:latin typeface="宋体" panose="02010600030101010101" pitchFamily="2" charset="-122"/>
                <a:ea typeface="宋体" panose="02010600030101010101" pitchFamily="2" charset="-122"/>
                <a:cs typeface="Times New Roman" panose="02020603050405020304" pitchFamily="18" charset="0"/>
              </a:rPr>
              <a:t>一</a:t>
            </a:r>
            <a:r>
              <a:rPr lang="en-US" altLang="zh-CN">
                <a:latin typeface="宋体" panose="02010600030101010101" pitchFamily="2" charset="-122"/>
                <a:ea typeface="宋体" panose="02010600030101010101" pitchFamily="2" charset="-122"/>
                <a:cs typeface="Times New Roman" panose="02020603050405020304" pitchFamily="18" charset="0"/>
              </a:rPr>
              <a:t>)</a:t>
            </a:r>
            <a:r>
              <a:rPr lang="zh-CN" altLang="en-US" dirty="0">
                <a:latin typeface="宋体" panose="02010600030101010101" pitchFamily="2" charset="-122"/>
                <a:ea typeface="宋体" panose="02010600030101010101" pitchFamily="2" charset="-122"/>
                <a:cs typeface="Times New Roman" panose="02020603050405020304" pitchFamily="18" charset="0"/>
              </a:rPr>
              <a:t>列强侵略与中国人民的抗争</a:t>
            </a:r>
            <a:endParaRPr lang="zh-CN" altLang="en-US" dirty="0">
              <a:latin typeface="宋体" panose="02010600030101010101" pitchFamily="2" charset="-122"/>
              <a:ea typeface="宋体" panose="02010600030101010101" pitchFamily="2" charset="-122"/>
              <a:cs typeface="Times New Roman" panose="02020603050405020304" pitchFamily="18" charset="0"/>
            </a:endParaRPr>
          </a:p>
          <a:p>
            <a:pPr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西方列强侵略</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endPar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(2)</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第二次鸦片战争</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(1856</a:t>
            </a:r>
            <a:r>
              <a:rPr lang="en-US" altLang="zh-CN">
                <a:solidFill>
                  <a:srgbClr val="000000"/>
                </a:solidFill>
                <a:latin typeface="宋体" panose="02010600030101010101" pitchFamily="2" charset="-122"/>
                <a:ea typeface="Times New Roman" panose="02020603050405020304" pitchFamily="18" charset="0"/>
              </a:rPr>
              <a:t>—</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1860</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年</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英法为进一步打开中国市场联合发动。清</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defTabSz="1171575"/>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政府与英、法分别签订</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天津条约</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后又与英、法、美、俄分别签订</a:t>
            </a:r>
            <a:r>
              <a:rPr lang="en-US" altLang="zh-CN" u="sng">
                <a:solidFill>
                  <a:srgbClr val="000000"/>
                </a:solidFill>
                <a:latin typeface="宋体" panose="02010600030101010101" pitchFamily="2" charset="-122"/>
                <a:ea typeface="宋体" panose="02010600030101010101" pitchFamily="2" charset="-122"/>
                <a:cs typeface="Times New Roman" panose="02020603050405020304" pitchFamily="18" charset="0"/>
              </a:rPr>
              <a:t>_________</a:t>
            </a:r>
            <a:endParaRPr lang="en-US" altLang="zh-CN" u="sng">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defTabSz="1171575"/>
            <a:r>
              <a:rPr lang="en-US" altLang="zh-CN" u="sng">
                <a:solidFill>
                  <a:srgbClr val="000000"/>
                </a:solidFill>
                <a:latin typeface="宋体" panose="02010600030101010101" pitchFamily="2" charset="-122"/>
                <a:ea typeface="宋体" panose="02010600030101010101" pitchFamily="2" charset="-122"/>
                <a:cs typeface="Times New Roman" panose="02020603050405020304" pitchFamily="18" charset="0"/>
              </a:rPr>
              <a:t>_____</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。从</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南京条约</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到</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北京条约</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中国的主权和领土完整受到严重侵害</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endPar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defTabSz="1171575"/>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中国从</a:t>
            </a:r>
            <a:r>
              <a:rPr lang="en-US" altLang="zh-CN" u="sng">
                <a:solidFill>
                  <a:srgbClr val="000000"/>
                </a:solidFill>
                <a:latin typeface="宋体" panose="02010600030101010101" pitchFamily="2" charset="-122"/>
                <a:ea typeface="宋体" panose="02010600030101010101" pitchFamily="2" charset="-122"/>
                <a:cs typeface="Times New Roman" panose="02020603050405020304" pitchFamily="18" charset="0"/>
              </a:rPr>
              <a:t>_________________________________________________________</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a:t>
            </a:r>
            <a:endParaRPr lang="zh-CN" altLang="en-US">
              <a:solidFill>
                <a:srgbClr val="000000"/>
              </a:solidFill>
              <a:latin typeface="宋体" panose="02010600030101010101" pitchFamily="2" charset="-122"/>
              <a:ea typeface="Times New Roman" panose="02020603050405020304" pitchFamily="18" charset="0"/>
            </a:endParaRPr>
          </a:p>
        </p:txBody>
      </p:sp>
      <p:sp>
        <p:nvSpPr>
          <p:cNvPr id="2697226" name="文本框 2697225"/>
          <p:cNvSpPr txBox="1"/>
          <p:nvPr/>
        </p:nvSpPr>
        <p:spPr>
          <a:xfrm>
            <a:off x="10253663" y="2489518"/>
            <a:ext cx="1952625" cy="712787"/>
          </a:xfrm>
          <a:prstGeom prst="rect">
            <a:avLst/>
          </a:prstGeom>
          <a:noFill/>
          <a:ln w="9525">
            <a:noFill/>
          </a:ln>
        </p:spPr>
        <p:txBody>
          <a:bodyPr lIns="117235" tIns="58618" rIns="117235" bIns="58618" anchor="b" anchorCtr="1">
            <a:spAutoFit/>
          </a:bodyPr>
          <a:lstStyle/>
          <a:p>
            <a:pPr defTabSz="1171575"/>
            <a:r>
              <a:rPr lang="en-US" altLang="zh-CN">
                <a:solidFill>
                  <a:srgbClr val="FF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FF0000"/>
                </a:solidFill>
                <a:latin typeface="宋体" panose="02010600030101010101" pitchFamily="2" charset="-122"/>
                <a:ea typeface="宋体" panose="02010600030101010101" pitchFamily="2" charset="-122"/>
                <a:cs typeface="Times New Roman" panose="02020603050405020304" pitchFamily="18" charset="0"/>
              </a:rPr>
              <a:t>北京条</a:t>
            </a:r>
            <a:endParaRPr lang="zh-CN" altLang="en-US" dirty="0">
              <a:solidFill>
                <a:srgbClr val="FF0000"/>
              </a:solidFill>
              <a:latin typeface="宋体" panose="02010600030101010101" pitchFamily="2" charset="-122"/>
              <a:ea typeface="Times New Roman" panose="02020603050405020304" pitchFamily="18" charset="0"/>
            </a:endParaRPr>
          </a:p>
        </p:txBody>
      </p:sp>
      <p:sp>
        <p:nvSpPr>
          <p:cNvPr id="2697227" name="文本框 2697226"/>
          <p:cNvSpPr txBox="1"/>
          <p:nvPr/>
        </p:nvSpPr>
        <p:spPr>
          <a:xfrm>
            <a:off x="215900" y="3073718"/>
            <a:ext cx="1123950" cy="712787"/>
          </a:xfrm>
          <a:prstGeom prst="rect">
            <a:avLst/>
          </a:prstGeom>
          <a:noFill/>
          <a:ln w="9525">
            <a:noFill/>
          </a:ln>
        </p:spPr>
        <p:txBody>
          <a:bodyPr lIns="117235" tIns="58618" rIns="117235" bIns="58618" anchor="b" anchorCtr="1">
            <a:spAutoFit/>
          </a:bodyPr>
          <a:lstStyle/>
          <a:p>
            <a:pPr defTabSz="1171575"/>
            <a:r>
              <a:rPr lang="zh-CN" altLang="en-US" dirty="0">
                <a:solidFill>
                  <a:srgbClr val="FF0000"/>
                </a:solidFill>
                <a:latin typeface="宋体" panose="02010600030101010101" pitchFamily="2" charset="-122"/>
                <a:ea typeface="宋体" panose="02010600030101010101" pitchFamily="2" charset="-122"/>
                <a:cs typeface="Times New Roman" panose="02020603050405020304" pitchFamily="18" charset="0"/>
              </a:rPr>
              <a:t>约</a:t>
            </a:r>
            <a:r>
              <a:rPr lang="en-US" altLang="zh-CN">
                <a:solidFill>
                  <a:srgbClr val="FF0000"/>
                </a:solidFill>
                <a:latin typeface="宋体" panose="02010600030101010101" pitchFamily="2" charset="-122"/>
                <a:ea typeface="宋体" panose="02010600030101010101" pitchFamily="2" charset="-122"/>
                <a:cs typeface="Times New Roman" panose="02020603050405020304" pitchFamily="18" charset="0"/>
              </a:rPr>
              <a:t>》</a:t>
            </a:r>
            <a:endParaRPr lang="en-US" altLang="zh-CN">
              <a:solidFill>
                <a:srgbClr val="FF0000"/>
              </a:solidFill>
              <a:latin typeface="宋体" panose="02010600030101010101" pitchFamily="2" charset="-122"/>
              <a:ea typeface="Times New Roman" panose="02020603050405020304" pitchFamily="18" charset="0"/>
            </a:endParaRPr>
          </a:p>
        </p:txBody>
      </p:sp>
      <p:sp>
        <p:nvSpPr>
          <p:cNvPr id="2697228" name="文本框 2697227"/>
          <p:cNvSpPr txBox="1"/>
          <p:nvPr/>
        </p:nvSpPr>
        <p:spPr>
          <a:xfrm>
            <a:off x="158750" y="3670618"/>
            <a:ext cx="11906250" cy="712787"/>
          </a:xfrm>
          <a:prstGeom prst="rect">
            <a:avLst/>
          </a:prstGeom>
          <a:noFill/>
          <a:ln w="9525">
            <a:noFill/>
          </a:ln>
        </p:spPr>
        <p:txBody>
          <a:bodyPr lIns="117235" tIns="58618" rIns="117235" bIns="58618" anchor="b" anchorCtr="1">
            <a:spAutoFit/>
          </a:bodyPr>
          <a:lstStyle/>
          <a:p>
            <a:pPr defTabSz="1171575"/>
            <a:r>
              <a:rPr lang="zh-CN" altLang="en-US" dirty="0">
                <a:solidFill>
                  <a:srgbClr val="FF0000"/>
                </a:solidFill>
                <a:latin typeface="宋体" panose="02010600030101010101" pitchFamily="2" charset="-122"/>
                <a:ea typeface="宋体" panose="02010600030101010101" pitchFamily="2" charset="-122"/>
                <a:cs typeface="Times New Roman" panose="02020603050405020304" pitchFamily="18" charset="0"/>
              </a:rPr>
              <a:t>一个主权独立、领土完整的封建国家演变为半殖民地半封建国家</a:t>
            </a:r>
            <a:endParaRPr lang="zh-CN" altLang="en-US" dirty="0">
              <a:solidFill>
                <a:srgbClr val="FF0000"/>
              </a:solidFill>
              <a:latin typeface="宋体" panose="02010600030101010101" pitchFamily="2" charset="-122"/>
              <a:ea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5722" name="矩形 535721"/>
          <p:cNvSpPr/>
          <p:nvPr/>
        </p:nvSpPr>
        <p:spPr>
          <a:xfrm>
            <a:off x="6306590" y="479419"/>
            <a:ext cx="3601450" cy="539900"/>
          </a:xfrm>
          <a:prstGeom prst="rect">
            <a:avLst/>
          </a:prstGeom>
          <a:noFill/>
          <a:ln w="19050">
            <a:noFill/>
          </a:ln>
        </p:spPr>
        <p:txBody>
          <a:bodyPr lIns="90024" tIns="46812" rIns="90024" bIns="46812" anchor="ctr"/>
          <a:lstStyle/>
          <a:p>
            <a:pPr defTabSz="0">
              <a:lnSpc>
                <a:spcPct val="105000"/>
              </a:lnSpc>
              <a:tabLst>
                <a:tab pos="2514600" algn="l"/>
              </a:tabLst>
            </a:pPr>
            <a:r>
              <a:rPr lang="en-US" altLang="zh-CN" sz="2400">
                <a:latin typeface="Times New Roman" panose="02020603050405020304" pitchFamily="18" charset="0"/>
                <a:ea typeface="宋体" panose="02010600030101010101" pitchFamily="2" charset="-122"/>
                <a:cs typeface="Times New Roman" panose="02020603050405020304" pitchFamily="18" charset="0"/>
              </a:rPr>
              <a:t>《</a:t>
            </a:r>
            <a:r>
              <a:rPr lang="zh-CN" altLang="en-US" sz="2400" dirty="0">
                <a:latin typeface="Times New Roman" panose="02020603050405020304" pitchFamily="18" charset="0"/>
                <a:ea typeface="宋体" panose="02010600030101010101" pitchFamily="2" charset="-122"/>
                <a:cs typeface="Times New Roman" panose="02020603050405020304" pitchFamily="18" charset="0"/>
              </a:rPr>
              <a:t>北京条约</a:t>
            </a:r>
            <a:r>
              <a:rPr lang="en-US" altLang="zh-CN" sz="2400">
                <a:latin typeface="Times New Roman" panose="02020603050405020304" pitchFamily="18" charset="0"/>
                <a:ea typeface="宋体" panose="02010600030101010101" pitchFamily="2" charset="-122"/>
                <a:cs typeface="Times New Roman" panose="02020603050405020304" pitchFamily="18" charset="0"/>
              </a:rPr>
              <a:t>》(1860</a:t>
            </a:r>
            <a:r>
              <a:rPr lang="zh-CN" altLang="en-US" sz="2400" dirty="0">
                <a:latin typeface="Times New Roman" panose="02020603050405020304" pitchFamily="18" charset="0"/>
                <a:ea typeface="宋体" panose="02010600030101010101" pitchFamily="2" charset="-122"/>
                <a:cs typeface="Times New Roman" panose="02020603050405020304" pitchFamily="18" charset="0"/>
              </a:rPr>
              <a:t>年</a:t>
            </a:r>
            <a:r>
              <a:rPr lang="en-US" altLang="zh-CN" sz="2400">
                <a:latin typeface="Times New Roman" panose="02020603050405020304" pitchFamily="18" charset="0"/>
                <a:ea typeface="宋体" panose="02010600030101010101" pitchFamily="2" charset="-122"/>
                <a:cs typeface="Times New Roman" panose="02020603050405020304" pitchFamily="18" charset="0"/>
              </a:rPr>
              <a:t>)</a:t>
            </a:r>
            <a:endParaRPr lang="en-US" altLang="zh-CN" b="0">
              <a:latin typeface="Arial" panose="020B0604020202020204" pitchFamily="34" charset="0"/>
              <a:ea typeface="宋体" panose="02010600030101010101" pitchFamily="2" charset="-122"/>
            </a:endParaRPr>
          </a:p>
        </p:txBody>
      </p:sp>
      <p:sp>
        <p:nvSpPr>
          <p:cNvPr id="535721" name="矩形 535720"/>
          <p:cNvSpPr/>
          <p:nvPr/>
        </p:nvSpPr>
        <p:spPr>
          <a:xfrm>
            <a:off x="2778185" y="479419"/>
            <a:ext cx="3528405" cy="539900"/>
          </a:xfrm>
          <a:prstGeom prst="rect">
            <a:avLst/>
          </a:prstGeom>
          <a:noFill/>
          <a:ln w="19050">
            <a:noFill/>
          </a:ln>
        </p:spPr>
        <p:txBody>
          <a:bodyPr lIns="90024" tIns="46812" rIns="90024" bIns="46812" anchor="ctr"/>
          <a:lstStyle/>
          <a:p>
            <a:pPr defTabSz="0">
              <a:lnSpc>
                <a:spcPct val="105000"/>
              </a:lnSpc>
              <a:tabLst>
                <a:tab pos="2514600" algn="l"/>
              </a:tabLst>
            </a:pPr>
            <a:r>
              <a:rPr lang="en-US" altLang="zh-CN" sz="2400">
                <a:latin typeface="Times New Roman" panose="02020603050405020304" pitchFamily="18" charset="0"/>
                <a:ea typeface="宋体" panose="02010600030101010101" pitchFamily="2" charset="-122"/>
                <a:cs typeface="Times New Roman" panose="02020603050405020304" pitchFamily="18" charset="0"/>
              </a:rPr>
              <a:t>《</a:t>
            </a:r>
            <a:r>
              <a:rPr lang="zh-CN" altLang="en-US" sz="2400" dirty="0">
                <a:latin typeface="Times New Roman" panose="02020603050405020304" pitchFamily="18" charset="0"/>
                <a:ea typeface="宋体" panose="02010600030101010101" pitchFamily="2" charset="-122"/>
                <a:cs typeface="Times New Roman" panose="02020603050405020304" pitchFamily="18" charset="0"/>
              </a:rPr>
              <a:t>天津条约</a:t>
            </a:r>
            <a:r>
              <a:rPr lang="en-US" altLang="zh-CN" sz="2400">
                <a:latin typeface="Times New Roman" panose="02020603050405020304" pitchFamily="18" charset="0"/>
                <a:ea typeface="宋体" panose="02010600030101010101" pitchFamily="2" charset="-122"/>
                <a:cs typeface="Times New Roman" panose="02020603050405020304" pitchFamily="18" charset="0"/>
              </a:rPr>
              <a:t>》(1858</a:t>
            </a:r>
            <a:r>
              <a:rPr lang="zh-CN" altLang="en-US" sz="2400" dirty="0">
                <a:latin typeface="Times New Roman" panose="02020603050405020304" pitchFamily="18" charset="0"/>
                <a:ea typeface="宋体" panose="02010600030101010101" pitchFamily="2" charset="-122"/>
                <a:cs typeface="Times New Roman" panose="02020603050405020304" pitchFamily="18" charset="0"/>
              </a:rPr>
              <a:t>年</a:t>
            </a:r>
            <a:r>
              <a:rPr lang="en-US" altLang="zh-CN" sz="2400">
                <a:latin typeface="Times New Roman" panose="02020603050405020304" pitchFamily="18" charset="0"/>
                <a:ea typeface="宋体" panose="02010600030101010101" pitchFamily="2" charset="-122"/>
                <a:cs typeface="Times New Roman" panose="02020603050405020304" pitchFamily="18" charset="0"/>
              </a:rPr>
              <a:t>)</a:t>
            </a:r>
            <a:endParaRPr lang="en-US" altLang="zh-CN" b="0">
              <a:latin typeface="Arial" panose="020B0604020202020204" pitchFamily="34" charset="0"/>
              <a:ea typeface="宋体" panose="02010600030101010101" pitchFamily="2" charset="-122"/>
            </a:endParaRPr>
          </a:p>
        </p:txBody>
      </p:sp>
      <p:sp>
        <p:nvSpPr>
          <p:cNvPr id="535720" name="矩形 535719"/>
          <p:cNvSpPr/>
          <p:nvPr/>
        </p:nvSpPr>
        <p:spPr>
          <a:xfrm>
            <a:off x="1822245" y="479419"/>
            <a:ext cx="955940" cy="539900"/>
          </a:xfrm>
          <a:prstGeom prst="rect">
            <a:avLst/>
          </a:prstGeom>
          <a:noFill/>
          <a:ln w="19050">
            <a:noFill/>
          </a:ln>
        </p:spPr>
        <p:txBody>
          <a:bodyPr lIns="90024" tIns="46812" rIns="90024" bIns="46812" anchor="ctr"/>
          <a:lstStyle>
            <a:lvl1pPr marL="342900" lvl="0" indent="-342900" algn="l" defTabSz="914400" rtl="0" eaLnBrk="1" fontAlgn="base" latinLnBrk="0" hangingPunct="1">
              <a:lnSpc>
                <a:spcPct val="100000"/>
              </a:lnSpc>
              <a:spcBef>
                <a:spcPct val="20000"/>
              </a:spcBef>
              <a:spcAft>
                <a:spcPct val="0"/>
              </a:spcAft>
              <a:buClr>
                <a:schemeClr val="bg2"/>
              </a:buClr>
              <a:buSzPct val="75000"/>
              <a:buFont typeface="Wingdings" panose="05000000000000000000" pitchFamily="2" charset="2"/>
              <a:buChar char="n"/>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accent2"/>
              </a:buClr>
              <a:buSzPct val="80000"/>
              <a:buFont typeface="Wingdings" panose="05000000000000000000" pitchFamily="2" charset="2"/>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bg2"/>
              </a:buClr>
              <a:buSzPct val="65000"/>
              <a:buFont typeface="Wingdings" panose="05000000000000000000" pitchFamily="2" charset="2"/>
              <a:buChar char="n"/>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accent2"/>
              </a:buClr>
              <a:buSzPct val="70000"/>
              <a:buFont typeface="Wingdings" panose="05000000000000000000" pitchFamily="2" charset="2"/>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bg2"/>
              </a:buClr>
              <a:buFont typeface="Wingdings" panose="05000000000000000000" pitchFamily="2" charset="2"/>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nSpc>
                <a:spcPct val="105000"/>
              </a:lnSpc>
              <a:buNone/>
            </a:pPr>
            <a:endParaRPr lang="zh-CN" altLang="en-US" b="0" dirty="0"/>
          </a:p>
        </p:txBody>
      </p:sp>
      <p:sp>
        <p:nvSpPr>
          <p:cNvPr id="535741" name="直接连接符 535740"/>
          <p:cNvSpPr/>
          <p:nvPr/>
        </p:nvSpPr>
        <p:spPr>
          <a:xfrm>
            <a:off x="1822245" y="1019319"/>
            <a:ext cx="8085795" cy="0"/>
          </a:xfrm>
          <a:prstGeom prst="line">
            <a:avLst/>
          </a:prstGeom>
          <a:ln w="19050" cap="flat" cmpd="sng">
            <a:solidFill>
              <a:schemeClr val="tx1"/>
            </a:solidFill>
            <a:prstDash val="solid"/>
            <a:headEnd type="none" w="med" len="med"/>
            <a:tailEnd type="none" w="med" len="med"/>
          </a:ln>
        </p:spPr>
      </p:sp>
      <p:sp>
        <p:nvSpPr>
          <p:cNvPr id="535743" name="直接连接符 535742"/>
          <p:cNvSpPr/>
          <p:nvPr/>
        </p:nvSpPr>
        <p:spPr>
          <a:xfrm>
            <a:off x="2778185" y="479419"/>
            <a:ext cx="0" cy="4430355"/>
          </a:xfrm>
          <a:prstGeom prst="line">
            <a:avLst/>
          </a:prstGeom>
          <a:ln w="19050" cap="flat" cmpd="sng">
            <a:solidFill>
              <a:schemeClr val="tx1"/>
            </a:solidFill>
            <a:prstDash val="solid"/>
            <a:headEnd type="none" w="med" len="med"/>
            <a:tailEnd type="none" w="med" len="med"/>
          </a:ln>
        </p:spPr>
      </p:sp>
      <p:sp>
        <p:nvSpPr>
          <p:cNvPr id="535746" name="直接连接符 535745"/>
          <p:cNvSpPr/>
          <p:nvPr/>
        </p:nvSpPr>
        <p:spPr>
          <a:xfrm>
            <a:off x="6306590" y="479419"/>
            <a:ext cx="0" cy="4430355"/>
          </a:xfrm>
          <a:prstGeom prst="line">
            <a:avLst/>
          </a:prstGeom>
          <a:ln w="19050" cap="flat" cmpd="sng">
            <a:solidFill>
              <a:schemeClr val="tx1"/>
            </a:solidFill>
            <a:prstDash val="solid"/>
            <a:headEnd type="none" w="med" len="med"/>
            <a:tailEnd type="none" w="med" len="med"/>
          </a:ln>
        </p:spPr>
      </p:sp>
      <p:sp>
        <p:nvSpPr>
          <p:cNvPr id="535750" name="直接连接符 535749"/>
          <p:cNvSpPr/>
          <p:nvPr/>
        </p:nvSpPr>
        <p:spPr>
          <a:xfrm>
            <a:off x="1822245" y="1559219"/>
            <a:ext cx="8085795" cy="0"/>
          </a:xfrm>
          <a:prstGeom prst="line">
            <a:avLst/>
          </a:prstGeom>
          <a:ln w="19050" cap="flat" cmpd="sng">
            <a:solidFill>
              <a:schemeClr val="tx1"/>
            </a:solidFill>
            <a:prstDash val="solid"/>
            <a:headEnd type="none" w="med" len="med"/>
            <a:tailEnd type="none" w="med" len="med"/>
          </a:ln>
        </p:spPr>
      </p:sp>
      <p:sp>
        <p:nvSpPr>
          <p:cNvPr id="535763" name="直接连接符 535762"/>
          <p:cNvSpPr/>
          <p:nvPr/>
        </p:nvSpPr>
        <p:spPr>
          <a:xfrm>
            <a:off x="1822245" y="2419883"/>
            <a:ext cx="8085795" cy="0"/>
          </a:xfrm>
          <a:prstGeom prst="line">
            <a:avLst/>
          </a:prstGeom>
          <a:ln w="19050" cap="flat" cmpd="sng">
            <a:solidFill>
              <a:schemeClr val="tx1"/>
            </a:solidFill>
            <a:prstDash val="solid"/>
            <a:headEnd type="none" w="med" len="med"/>
            <a:tailEnd type="none" w="med" len="med"/>
          </a:ln>
        </p:spPr>
      </p:sp>
      <p:sp>
        <p:nvSpPr>
          <p:cNvPr id="535776" name="直接连接符 535775"/>
          <p:cNvSpPr/>
          <p:nvPr/>
        </p:nvSpPr>
        <p:spPr>
          <a:xfrm>
            <a:off x="1822245" y="3664828"/>
            <a:ext cx="8085795" cy="0"/>
          </a:xfrm>
          <a:prstGeom prst="line">
            <a:avLst/>
          </a:prstGeom>
          <a:ln w="19050" cap="flat" cmpd="sng">
            <a:solidFill>
              <a:schemeClr val="tx1"/>
            </a:solidFill>
            <a:prstDash val="solid"/>
            <a:headEnd type="none" w="med" len="med"/>
            <a:tailEnd type="none" w="med" len="med"/>
          </a:ln>
        </p:spPr>
      </p:sp>
      <p:sp>
        <p:nvSpPr>
          <p:cNvPr id="535735" name="直接连接符 535734"/>
          <p:cNvSpPr/>
          <p:nvPr/>
        </p:nvSpPr>
        <p:spPr>
          <a:xfrm>
            <a:off x="1822245" y="479419"/>
            <a:ext cx="8085795" cy="0"/>
          </a:xfrm>
          <a:prstGeom prst="line">
            <a:avLst/>
          </a:prstGeom>
          <a:ln w="19050" cap="sq" cmpd="sng">
            <a:solidFill>
              <a:schemeClr val="tx1"/>
            </a:solidFill>
            <a:prstDash val="solid"/>
            <a:headEnd type="none" w="med" len="med"/>
            <a:tailEnd type="none" w="med" len="med"/>
          </a:ln>
        </p:spPr>
      </p:sp>
      <p:sp>
        <p:nvSpPr>
          <p:cNvPr id="535737" name="直接连接符 535736"/>
          <p:cNvSpPr/>
          <p:nvPr/>
        </p:nvSpPr>
        <p:spPr>
          <a:xfrm>
            <a:off x="1822245" y="479419"/>
            <a:ext cx="0" cy="4430355"/>
          </a:xfrm>
          <a:prstGeom prst="line">
            <a:avLst/>
          </a:prstGeom>
          <a:ln w="19050" cap="sq" cmpd="sng">
            <a:solidFill>
              <a:schemeClr val="tx1"/>
            </a:solidFill>
            <a:prstDash val="solid"/>
            <a:headEnd type="none" w="med" len="med"/>
            <a:tailEnd type="none" w="med" len="med"/>
          </a:ln>
        </p:spPr>
      </p:sp>
      <p:sp>
        <p:nvSpPr>
          <p:cNvPr id="535738" name="直接连接符 535737"/>
          <p:cNvSpPr/>
          <p:nvPr/>
        </p:nvSpPr>
        <p:spPr>
          <a:xfrm>
            <a:off x="9908040" y="479419"/>
            <a:ext cx="0" cy="4430355"/>
          </a:xfrm>
          <a:prstGeom prst="line">
            <a:avLst/>
          </a:prstGeom>
          <a:ln w="19050" cap="sq" cmpd="sng">
            <a:solidFill>
              <a:schemeClr val="tx1"/>
            </a:solidFill>
            <a:prstDash val="solid"/>
            <a:headEnd type="none" w="med" len="med"/>
            <a:tailEnd type="none" w="med" len="med"/>
          </a:ln>
        </p:spPr>
      </p:sp>
      <p:sp>
        <p:nvSpPr>
          <p:cNvPr id="535736" name="直接连接符 535735"/>
          <p:cNvSpPr/>
          <p:nvPr/>
        </p:nvSpPr>
        <p:spPr>
          <a:xfrm>
            <a:off x="1822245" y="4909774"/>
            <a:ext cx="8085795" cy="0"/>
          </a:xfrm>
          <a:prstGeom prst="line">
            <a:avLst/>
          </a:prstGeom>
          <a:ln w="19050" cap="sq" cmpd="sng">
            <a:solidFill>
              <a:schemeClr val="tx1"/>
            </a:solidFill>
            <a:prstDash val="solid"/>
            <a:headEnd type="none" w="med" len="med"/>
            <a:tailEnd type="none" w="med" len="med"/>
          </a:ln>
        </p:spPr>
      </p:sp>
      <p:sp>
        <p:nvSpPr>
          <p:cNvPr id="535881" name="矩形 535880"/>
          <p:cNvSpPr/>
          <p:nvPr/>
        </p:nvSpPr>
        <p:spPr>
          <a:xfrm>
            <a:off x="6306590" y="3664828"/>
            <a:ext cx="3601450" cy="1244946"/>
          </a:xfrm>
          <a:prstGeom prst="rect">
            <a:avLst/>
          </a:prstGeom>
          <a:noFill/>
          <a:ln w="19050">
            <a:noFill/>
          </a:ln>
        </p:spPr>
        <p:txBody>
          <a:bodyPr lIns="90024" tIns="46812" rIns="90024" bIns="46812" anchor="ctr"/>
          <a:lstStyle/>
          <a:p>
            <a:pPr defTabSz="0">
              <a:lnSpc>
                <a:spcPct val="105000"/>
              </a:lnSpc>
              <a:tabLst>
                <a:tab pos="2514600" algn="l"/>
              </a:tabLst>
            </a:pPr>
            <a:r>
              <a:rPr lang="zh-CN" altLang="en-US" sz="2400" dirty="0">
                <a:latin typeface="Times New Roman" panose="02020603050405020304" pitchFamily="18" charset="0"/>
                <a:ea typeface="宋体" panose="02010600030101010101" pitchFamily="2" charset="-122"/>
                <a:cs typeface="Times New Roman" panose="02020603050405020304" pitchFamily="18" charset="0"/>
              </a:rPr>
              <a:t>承认</a:t>
            </a:r>
            <a:r>
              <a:rPr lang="en-US" altLang="zh-CN" sz="2400">
                <a:latin typeface="Times New Roman" panose="02020603050405020304" pitchFamily="18" charset="0"/>
                <a:ea typeface="宋体" panose="02010600030101010101" pitchFamily="2" charset="-122"/>
                <a:cs typeface="Times New Roman" panose="02020603050405020304" pitchFamily="18" charset="0"/>
              </a:rPr>
              <a:t>《</a:t>
            </a:r>
            <a:r>
              <a:rPr lang="zh-CN" altLang="en-US" sz="2400" dirty="0">
                <a:latin typeface="Times New Roman" panose="02020603050405020304" pitchFamily="18" charset="0"/>
                <a:ea typeface="宋体" panose="02010600030101010101" pitchFamily="2" charset="-122"/>
                <a:cs typeface="Times New Roman" panose="02020603050405020304" pitchFamily="18" charset="0"/>
              </a:rPr>
              <a:t>天津条约</a:t>
            </a:r>
            <a:r>
              <a:rPr lang="en-US" altLang="zh-CN" sz="2400">
                <a:latin typeface="Times New Roman" panose="02020603050405020304" pitchFamily="18" charset="0"/>
                <a:ea typeface="宋体" panose="02010600030101010101" pitchFamily="2" charset="-122"/>
                <a:cs typeface="Times New Roman" panose="02020603050405020304" pitchFamily="18" charset="0"/>
              </a:rPr>
              <a:t>》</a:t>
            </a:r>
            <a:r>
              <a:rPr lang="zh-CN" altLang="en-US" sz="2400" dirty="0">
                <a:latin typeface="Times New Roman" panose="02020603050405020304" pitchFamily="18" charset="0"/>
                <a:ea typeface="宋体" panose="02010600030101010101" pitchFamily="2" charset="-122"/>
                <a:cs typeface="Times New Roman" panose="02020603050405020304" pitchFamily="18" charset="0"/>
              </a:rPr>
              <a:t>有效</a:t>
            </a:r>
            <a:endParaRPr lang="zh-CN" altLang="en-US" b="0" dirty="0">
              <a:latin typeface="Arial" panose="020B0604020202020204" pitchFamily="34" charset="0"/>
              <a:ea typeface="宋体" panose="02010600030101010101" pitchFamily="2" charset="-122"/>
            </a:endParaRPr>
          </a:p>
        </p:txBody>
      </p:sp>
      <p:sp>
        <p:nvSpPr>
          <p:cNvPr id="535882" name="矩形 535881"/>
          <p:cNvSpPr/>
          <p:nvPr/>
        </p:nvSpPr>
        <p:spPr>
          <a:xfrm>
            <a:off x="2778185" y="3664828"/>
            <a:ext cx="3528405" cy="1244946"/>
          </a:xfrm>
          <a:prstGeom prst="rect">
            <a:avLst/>
          </a:prstGeom>
          <a:noFill/>
          <a:ln w="19050">
            <a:noFill/>
          </a:ln>
        </p:spPr>
        <p:txBody>
          <a:bodyPr lIns="90024" tIns="46812" rIns="90024" bIns="46812" anchor="ctr"/>
          <a:lstStyle/>
          <a:p>
            <a:pPr algn="just" defTabSz="0">
              <a:lnSpc>
                <a:spcPct val="105000"/>
              </a:lnSpc>
              <a:tabLst>
                <a:tab pos="2514600" algn="l"/>
              </a:tabLst>
            </a:pPr>
            <a:r>
              <a:rPr lang="zh-CN" altLang="en-US" sz="2400" dirty="0">
                <a:latin typeface="Times New Roman" panose="02020603050405020304" pitchFamily="18" charset="0"/>
                <a:ea typeface="宋体" panose="02010600030101010101" pitchFamily="2" charset="-122"/>
                <a:cs typeface="Times New Roman" panose="02020603050405020304" pitchFamily="18" charset="0"/>
              </a:rPr>
              <a:t>允许外国公使进驻北京，允许外国人到中国内地游历、经商和传教</a:t>
            </a:r>
            <a:endParaRPr lang="zh-CN" altLang="en-US" b="0" dirty="0">
              <a:latin typeface="Arial" panose="020B0604020202020204" pitchFamily="34" charset="0"/>
              <a:ea typeface="宋体" panose="02010600030101010101" pitchFamily="2" charset="-122"/>
            </a:endParaRPr>
          </a:p>
        </p:txBody>
      </p:sp>
      <p:sp>
        <p:nvSpPr>
          <p:cNvPr id="535883" name="矩形 535882"/>
          <p:cNvSpPr/>
          <p:nvPr/>
        </p:nvSpPr>
        <p:spPr>
          <a:xfrm>
            <a:off x="1822245" y="3664828"/>
            <a:ext cx="955940" cy="1244946"/>
          </a:xfrm>
          <a:prstGeom prst="rect">
            <a:avLst/>
          </a:prstGeom>
          <a:noFill/>
          <a:ln w="19050">
            <a:noFill/>
          </a:ln>
        </p:spPr>
        <p:txBody>
          <a:bodyPr lIns="90024" tIns="46812" rIns="90024" bIns="46812" anchor="ctr"/>
          <a:lstStyle/>
          <a:p>
            <a:pPr defTabSz="0">
              <a:lnSpc>
                <a:spcPct val="105000"/>
              </a:lnSpc>
              <a:tabLst>
                <a:tab pos="2514600" algn="l"/>
              </a:tabLst>
            </a:pPr>
            <a:r>
              <a:rPr lang="zh-CN" altLang="en-US" sz="2400" dirty="0">
                <a:latin typeface="Times New Roman" panose="02020603050405020304" pitchFamily="18" charset="0"/>
                <a:ea typeface="宋体" panose="02010600030101010101" pitchFamily="2" charset="-122"/>
                <a:cs typeface="Times New Roman" panose="02020603050405020304" pitchFamily="18" charset="0"/>
              </a:rPr>
              <a:t>其他权利</a:t>
            </a:r>
            <a:endParaRPr lang="zh-CN" altLang="en-US" b="0" dirty="0">
              <a:latin typeface="Arial" panose="020B0604020202020204" pitchFamily="34" charset="0"/>
              <a:ea typeface="宋体" panose="02010600030101010101" pitchFamily="2" charset="-122"/>
            </a:endParaRPr>
          </a:p>
        </p:txBody>
      </p:sp>
      <p:sp>
        <p:nvSpPr>
          <p:cNvPr id="535884" name="矩形 535883"/>
          <p:cNvSpPr/>
          <p:nvPr/>
        </p:nvSpPr>
        <p:spPr>
          <a:xfrm>
            <a:off x="6306590" y="2419883"/>
            <a:ext cx="3601450" cy="1244946"/>
          </a:xfrm>
          <a:prstGeom prst="rect">
            <a:avLst/>
          </a:prstGeom>
          <a:noFill/>
          <a:ln w="19050">
            <a:noFill/>
          </a:ln>
        </p:spPr>
        <p:txBody>
          <a:bodyPr lIns="90024" tIns="46812" rIns="90024" bIns="46812" anchor="ctr"/>
          <a:lstStyle/>
          <a:p>
            <a:pPr defTabSz="0">
              <a:lnSpc>
                <a:spcPct val="105000"/>
              </a:lnSpc>
              <a:tabLst>
                <a:tab pos="2514600" algn="l"/>
              </a:tabLst>
            </a:pPr>
            <a:r>
              <a:rPr lang="zh-CN" altLang="en-US" sz="2400" dirty="0">
                <a:latin typeface="Times New Roman" panose="02020603050405020304" pitchFamily="18" charset="0"/>
                <a:ea typeface="宋体" panose="02010600030101010101" pitchFamily="2" charset="-122"/>
                <a:cs typeface="Times New Roman" panose="02020603050405020304" pitchFamily="18" charset="0"/>
              </a:rPr>
              <a:t>增开天津为商埠</a:t>
            </a:r>
            <a:endParaRPr lang="zh-CN" altLang="en-US" b="0" dirty="0">
              <a:latin typeface="Arial" panose="020B0604020202020204" pitchFamily="34" charset="0"/>
              <a:ea typeface="宋体" panose="02010600030101010101" pitchFamily="2" charset="-122"/>
            </a:endParaRPr>
          </a:p>
        </p:txBody>
      </p:sp>
      <p:sp>
        <p:nvSpPr>
          <p:cNvPr id="535885" name="矩形 535884"/>
          <p:cNvSpPr/>
          <p:nvPr/>
        </p:nvSpPr>
        <p:spPr>
          <a:xfrm>
            <a:off x="2778185" y="2419883"/>
            <a:ext cx="3528405" cy="1244946"/>
          </a:xfrm>
          <a:prstGeom prst="rect">
            <a:avLst/>
          </a:prstGeom>
          <a:noFill/>
          <a:ln w="19050">
            <a:noFill/>
          </a:ln>
        </p:spPr>
        <p:txBody>
          <a:bodyPr lIns="90024" tIns="46812" rIns="90024" bIns="46812" anchor="ctr"/>
          <a:lstStyle/>
          <a:p>
            <a:pPr algn="just" defTabSz="0">
              <a:lnSpc>
                <a:spcPct val="105000"/>
              </a:lnSpc>
              <a:tabLst>
                <a:tab pos="2514600" algn="l"/>
              </a:tabLst>
            </a:pPr>
            <a:r>
              <a:rPr lang="zh-CN" altLang="en-US" sz="2400" dirty="0">
                <a:latin typeface="Times New Roman" panose="02020603050405020304" pitchFamily="18" charset="0"/>
                <a:ea typeface="宋体" panose="02010600030101010101" pitchFamily="2" charset="-122"/>
                <a:cs typeface="Times New Roman" panose="02020603050405020304" pitchFamily="18" charset="0"/>
              </a:rPr>
              <a:t>增开沿海沿江十处通商口岸，外国军舰和商船可在长江各口岸通航</a:t>
            </a:r>
            <a:endParaRPr lang="zh-CN" altLang="en-US" b="0" dirty="0">
              <a:latin typeface="Arial" panose="020B0604020202020204" pitchFamily="34" charset="0"/>
              <a:ea typeface="宋体" panose="02010600030101010101" pitchFamily="2" charset="-122"/>
            </a:endParaRPr>
          </a:p>
        </p:txBody>
      </p:sp>
      <p:sp>
        <p:nvSpPr>
          <p:cNvPr id="535886" name="矩形 535885"/>
          <p:cNvSpPr/>
          <p:nvPr/>
        </p:nvSpPr>
        <p:spPr>
          <a:xfrm>
            <a:off x="1822245" y="2419883"/>
            <a:ext cx="955940" cy="1244946"/>
          </a:xfrm>
          <a:prstGeom prst="rect">
            <a:avLst/>
          </a:prstGeom>
          <a:noFill/>
          <a:ln w="19050">
            <a:noFill/>
          </a:ln>
        </p:spPr>
        <p:txBody>
          <a:bodyPr lIns="90024" tIns="46812" rIns="90024" bIns="46812" anchor="ctr"/>
          <a:lstStyle/>
          <a:p>
            <a:pPr defTabSz="0">
              <a:lnSpc>
                <a:spcPct val="105000"/>
              </a:lnSpc>
              <a:tabLst>
                <a:tab pos="2514600" algn="l"/>
              </a:tabLst>
            </a:pPr>
            <a:r>
              <a:rPr lang="zh-CN" altLang="en-US" sz="2400" dirty="0">
                <a:latin typeface="Times New Roman" panose="02020603050405020304" pitchFamily="18" charset="0"/>
                <a:ea typeface="宋体" panose="02010600030101010101" pitchFamily="2" charset="-122"/>
                <a:cs typeface="Times New Roman" panose="02020603050405020304" pitchFamily="18" charset="0"/>
              </a:rPr>
              <a:t>开埠</a:t>
            </a:r>
            <a:endParaRPr lang="zh-CN" altLang="en-US" b="0" dirty="0">
              <a:latin typeface="Arial" panose="020B0604020202020204" pitchFamily="34" charset="0"/>
              <a:ea typeface="宋体" panose="02010600030101010101" pitchFamily="2" charset="-122"/>
            </a:endParaRPr>
          </a:p>
        </p:txBody>
      </p:sp>
      <p:sp>
        <p:nvSpPr>
          <p:cNvPr id="535887" name="矩形 535886"/>
          <p:cNvSpPr/>
          <p:nvPr/>
        </p:nvSpPr>
        <p:spPr>
          <a:xfrm>
            <a:off x="6306590" y="1559219"/>
            <a:ext cx="3601450" cy="860664"/>
          </a:xfrm>
          <a:prstGeom prst="rect">
            <a:avLst/>
          </a:prstGeom>
          <a:noFill/>
          <a:ln w="19050">
            <a:noFill/>
          </a:ln>
        </p:spPr>
        <p:txBody>
          <a:bodyPr lIns="90024" tIns="46812" rIns="90024" bIns="46812" anchor="ctr"/>
          <a:lstStyle/>
          <a:p>
            <a:pPr algn="just" defTabSz="0">
              <a:lnSpc>
                <a:spcPct val="105000"/>
              </a:lnSpc>
              <a:tabLst>
                <a:tab pos="2514600" algn="l"/>
              </a:tabLst>
            </a:pPr>
            <a:r>
              <a:rPr lang="zh-CN" altLang="en-US" sz="2400" dirty="0">
                <a:latin typeface="Times New Roman" panose="02020603050405020304" pitchFamily="18" charset="0"/>
                <a:ea typeface="宋体" panose="02010600030101010101" pitchFamily="2" charset="-122"/>
                <a:cs typeface="Times New Roman" panose="02020603050405020304" pitchFamily="18" charset="0"/>
              </a:rPr>
              <a:t>对英、法赔款各增至</a:t>
            </a:r>
            <a:r>
              <a:rPr lang="en-US" altLang="zh-CN" sz="2400">
                <a:latin typeface="Times New Roman" panose="02020603050405020304" pitchFamily="18" charset="0"/>
                <a:ea typeface="宋体" panose="02010600030101010101" pitchFamily="2" charset="-122"/>
                <a:cs typeface="Times New Roman" panose="02020603050405020304" pitchFamily="18" charset="0"/>
              </a:rPr>
              <a:t>800</a:t>
            </a:r>
            <a:r>
              <a:rPr lang="zh-CN" altLang="en-US" sz="2400" dirty="0">
                <a:latin typeface="Times New Roman" panose="02020603050405020304" pitchFamily="18" charset="0"/>
                <a:ea typeface="宋体" panose="02010600030101010101" pitchFamily="2" charset="-122"/>
                <a:cs typeface="Times New Roman" panose="02020603050405020304" pitchFamily="18" charset="0"/>
              </a:rPr>
              <a:t>万两白银</a:t>
            </a:r>
            <a:endParaRPr lang="zh-CN" altLang="en-US" b="0" dirty="0">
              <a:latin typeface="Arial" panose="020B0604020202020204" pitchFamily="34" charset="0"/>
              <a:ea typeface="宋体" panose="02010600030101010101" pitchFamily="2" charset="-122"/>
            </a:endParaRPr>
          </a:p>
        </p:txBody>
      </p:sp>
      <p:sp>
        <p:nvSpPr>
          <p:cNvPr id="535888" name="矩形 535887"/>
          <p:cNvSpPr/>
          <p:nvPr/>
        </p:nvSpPr>
        <p:spPr>
          <a:xfrm>
            <a:off x="2778185" y="1559219"/>
            <a:ext cx="3528405" cy="860664"/>
          </a:xfrm>
          <a:prstGeom prst="rect">
            <a:avLst/>
          </a:prstGeom>
          <a:noFill/>
          <a:ln w="19050">
            <a:noFill/>
          </a:ln>
        </p:spPr>
        <p:txBody>
          <a:bodyPr lIns="90024" tIns="46812" rIns="90024" bIns="46812" anchor="ctr"/>
          <a:lstStyle/>
          <a:p>
            <a:pPr defTabSz="0">
              <a:lnSpc>
                <a:spcPct val="105000"/>
              </a:lnSpc>
              <a:tabLst>
                <a:tab pos="2514600" algn="l"/>
              </a:tabLst>
            </a:pPr>
            <a:r>
              <a:rPr lang="zh-CN" altLang="en-US" sz="2400" dirty="0">
                <a:latin typeface="Times New Roman" panose="02020603050405020304" pitchFamily="18" charset="0"/>
                <a:ea typeface="宋体" panose="02010600030101010101" pitchFamily="2" charset="-122"/>
                <a:cs typeface="Times New Roman" panose="02020603050405020304" pitchFamily="18" charset="0"/>
              </a:rPr>
              <a:t>赔偿英法巨额白银</a:t>
            </a:r>
            <a:endParaRPr lang="zh-CN" altLang="en-US" b="0" dirty="0">
              <a:latin typeface="Arial" panose="020B0604020202020204" pitchFamily="34" charset="0"/>
              <a:ea typeface="宋体" panose="02010600030101010101" pitchFamily="2" charset="-122"/>
            </a:endParaRPr>
          </a:p>
        </p:txBody>
      </p:sp>
      <p:sp>
        <p:nvSpPr>
          <p:cNvPr id="535889" name="矩形 535888"/>
          <p:cNvSpPr/>
          <p:nvPr/>
        </p:nvSpPr>
        <p:spPr>
          <a:xfrm>
            <a:off x="1822245" y="1559219"/>
            <a:ext cx="955940" cy="860664"/>
          </a:xfrm>
          <a:prstGeom prst="rect">
            <a:avLst/>
          </a:prstGeom>
          <a:noFill/>
          <a:ln w="19050">
            <a:noFill/>
          </a:ln>
        </p:spPr>
        <p:txBody>
          <a:bodyPr lIns="90024" tIns="46812" rIns="90024" bIns="46812" anchor="ctr"/>
          <a:lstStyle/>
          <a:p>
            <a:pPr defTabSz="0">
              <a:lnSpc>
                <a:spcPct val="105000"/>
              </a:lnSpc>
              <a:tabLst>
                <a:tab pos="2514600" algn="l"/>
              </a:tabLst>
            </a:pPr>
            <a:r>
              <a:rPr lang="zh-CN" altLang="en-US" sz="2400" dirty="0">
                <a:latin typeface="Times New Roman" panose="02020603050405020304" pitchFamily="18" charset="0"/>
                <a:ea typeface="宋体" panose="02010600030101010101" pitchFamily="2" charset="-122"/>
                <a:cs typeface="Times New Roman" panose="02020603050405020304" pitchFamily="18" charset="0"/>
              </a:rPr>
              <a:t>赔款</a:t>
            </a:r>
            <a:endParaRPr lang="zh-CN" altLang="en-US" b="0" dirty="0">
              <a:latin typeface="Arial" panose="020B0604020202020204" pitchFamily="34" charset="0"/>
              <a:ea typeface="宋体" panose="02010600030101010101" pitchFamily="2" charset="-122"/>
            </a:endParaRPr>
          </a:p>
        </p:txBody>
      </p:sp>
      <p:sp>
        <p:nvSpPr>
          <p:cNvPr id="535890" name="矩形 535889"/>
          <p:cNvSpPr/>
          <p:nvPr/>
        </p:nvSpPr>
        <p:spPr>
          <a:xfrm>
            <a:off x="6306590" y="1019319"/>
            <a:ext cx="3601450" cy="539900"/>
          </a:xfrm>
          <a:prstGeom prst="rect">
            <a:avLst/>
          </a:prstGeom>
          <a:noFill/>
          <a:ln w="19050">
            <a:noFill/>
          </a:ln>
        </p:spPr>
        <p:txBody>
          <a:bodyPr lIns="90024" tIns="46812" rIns="90024" bIns="46812" anchor="ctr"/>
          <a:lstStyle/>
          <a:p>
            <a:pPr defTabSz="0">
              <a:lnSpc>
                <a:spcPct val="105000"/>
              </a:lnSpc>
              <a:tabLst>
                <a:tab pos="2514600" algn="l"/>
              </a:tabLst>
            </a:pPr>
            <a:r>
              <a:rPr lang="zh-CN" altLang="en-US" sz="2400" dirty="0">
                <a:latin typeface="Times New Roman" panose="02020603050405020304" pitchFamily="18" charset="0"/>
                <a:ea typeface="宋体" panose="02010600030101010101" pitchFamily="2" charset="-122"/>
                <a:cs typeface="Times New Roman" panose="02020603050405020304" pitchFamily="18" charset="0"/>
              </a:rPr>
              <a:t>割九龙司地方一区给英国</a:t>
            </a:r>
            <a:endParaRPr lang="zh-CN" altLang="en-US" b="0" dirty="0">
              <a:latin typeface="Arial" panose="020B0604020202020204" pitchFamily="34" charset="0"/>
              <a:ea typeface="宋体" panose="02010600030101010101" pitchFamily="2" charset="-122"/>
            </a:endParaRPr>
          </a:p>
        </p:txBody>
      </p:sp>
      <p:sp>
        <p:nvSpPr>
          <p:cNvPr id="535891" name="矩形 535890"/>
          <p:cNvSpPr/>
          <p:nvPr/>
        </p:nvSpPr>
        <p:spPr>
          <a:xfrm>
            <a:off x="1822245" y="1019319"/>
            <a:ext cx="955940" cy="539900"/>
          </a:xfrm>
          <a:prstGeom prst="rect">
            <a:avLst/>
          </a:prstGeom>
          <a:noFill/>
          <a:ln w="19050">
            <a:noFill/>
          </a:ln>
        </p:spPr>
        <p:txBody>
          <a:bodyPr lIns="90024" tIns="46812" rIns="90024" bIns="46812" anchor="ctr"/>
          <a:lstStyle/>
          <a:p>
            <a:pPr defTabSz="0">
              <a:lnSpc>
                <a:spcPct val="105000"/>
              </a:lnSpc>
              <a:tabLst>
                <a:tab pos="2514600" algn="l"/>
              </a:tabLst>
            </a:pPr>
            <a:r>
              <a:rPr lang="zh-CN" altLang="en-US" sz="2400" dirty="0">
                <a:latin typeface="Times New Roman" panose="02020603050405020304" pitchFamily="18" charset="0"/>
                <a:ea typeface="宋体" panose="02010600030101010101" pitchFamily="2" charset="-122"/>
                <a:cs typeface="Times New Roman" panose="02020603050405020304" pitchFamily="18" charset="0"/>
              </a:rPr>
              <a:t>割地</a:t>
            </a:r>
            <a:endParaRPr lang="zh-CN" altLang="en-US" b="0" dirty="0">
              <a:latin typeface="Arial" panose="020B0604020202020204" pitchFamily="34" charset="0"/>
              <a:ea typeface="宋体" panose="02010600030101010101" pitchFamily="2" charset="-122"/>
            </a:endParaRPr>
          </a:p>
        </p:txBody>
      </p:sp>
      <p:grpSp>
        <p:nvGrpSpPr>
          <p:cNvPr id="535892" name="组合 535891"/>
          <p:cNvGrpSpPr/>
          <p:nvPr/>
        </p:nvGrpSpPr>
        <p:grpSpPr>
          <a:xfrm>
            <a:off x="2778185" y="1019319"/>
            <a:ext cx="3528405" cy="539900"/>
            <a:chOff x="855" y="1766"/>
            <a:chExt cx="2222" cy="340"/>
          </a:xfrm>
        </p:grpSpPr>
        <p:sp>
          <p:nvSpPr>
            <p:cNvPr id="535893" name="矩形 535892"/>
            <p:cNvSpPr/>
            <p:nvPr/>
          </p:nvSpPr>
          <p:spPr>
            <a:xfrm>
              <a:off x="855" y="1766"/>
              <a:ext cx="2222" cy="340"/>
            </a:xfrm>
            <a:prstGeom prst="rect">
              <a:avLst/>
            </a:prstGeom>
            <a:noFill/>
            <a:ln w="19050">
              <a:noFill/>
            </a:ln>
          </p:spPr>
          <p:txBody>
            <a:bodyPr lIns="90024" tIns="46812" rIns="90024" bIns="46812" anchor="ctr"/>
            <a:lstStyle>
              <a:lvl1pPr marL="342900" lvl="0" indent="-342900" algn="l" defTabSz="914400" rtl="0" eaLnBrk="1" fontAlgn="base" latinLnBrk="0" hangingPunct="1">
                <a:lnSpc>
                  <a:spcPct val="100000"/>
                </a:lnSpc>
                <a:spcBef>
                  <a:spcPct val="20000"/>
                </a:spcBef>
                <a:spcAft>
                  <a:spcPct val="0"/>
                </a:spcAft>
                <a:buClr>
                  <a:schemeClr val="bg2"/>
                </a:buClr>
                <a:buSzPct val="75000"/>
                <a:buFont typeface="Wingdings" panose="05000000000000000000" pitchFamily="2" charset="2"/>
                <a:buChar char="n"/>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accent2"/>
                </a:buClr>
                <a:buSzPct val="80000"/>
                <a:buFont typeface="Wingdings" panose="05000000000000000000" pitchFamily="2" charset="2"/>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bg2"/>
                </a:buClr>
                <a:buSzPct val="65000"/>
                <a:buFont typeface="Wingdings" panose="05000000000000000000" pitchFamily="2" charset="2"/>
                <a:buChar char="n"/>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accent2"/>
                </a:buClr>
                <a:buSzPct val="70000"/>
                <a:buFont typeface="Wingdings" panose="05000000000000000000" pitchFamily="2" charset="2"/>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bg2"/>
                </a:buClr>
                <a:buFont typeface="Wingdings" panose="05000000000000000000" pitchFamily="2" charset="2"/>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nSpc>
                  <a:spcPct val="105000"/>
                </a:lnSpc>
                <a:buNone/>
              </a:pPr>
              <a:endParaRPr lang="zh-CN" altLang="en-US" b="0" dirty="0"/>
            </a:p>
          </p:txBody>
        </p:sp>
        <p:sp>
          <p:nvSpPr>
            <p:cNvPr id="535894" name="直接连接符 535893"/>
            <p:cNvSpPr/>
            <p:nvPr/>
          </p:nvSpPr>
          <p:spPr>
            <a:xfrm>
              <a:off x="855" y="1766"/>
              <a:ext cx="2222" cy="340"/>
            </a:xfrm>
            <a:prstGeom prst="line">
              <a:avLst/>
            </a:prstGeom>
            <a:ln w="19050" cap="rnd" cmpd="sng">
              <a:solidFill>
                <a:schemeClr val="tx1"/>
              </a:solidFill>
              <a:prstDash val="solid"/>
              <a:headEnd type="none" w="med" len="med"/>
              <a:tailEnd type="none" w="med" len="med"/>
            </a:ln>
          </p:spPr>
        </p:sp>
      </p:grpSp>
      <p:sp>
        <p:nvSpPr>
          <p:cNvPr id="2" name="文本框 1"/>
          <p:cNvSpPr txBox="1"/>
          <p:nvPr/>
        </p:nvSpPr>
        <p:spPr>
          <a:xfrm>
            <a:off x="2371725" y="5207000"/>
            <a:ext cx="7447280" cy="691515"/>
          </a:xfrm>
          <a:prstGeom prst="rect">
            <a:avLst/>
          </a:prstGeom>
          <a:noFill/>
        </p:spPr>
        <p:txBody>
          <a:bodyPr wrap="none" rtlCol="0" anchor="t">
            <a:spAutoFit/>
          </a:bodyPr>
          <a:lstStyle/>
          <a:p>
            <a:r>
              <a:rPr lang="zh-CN" altLang="en-US">
                <a:solidFill>
                  <a:srgbClr val="FF0000"/>
                </a:solidFill>
                <a:latin typeface="微软雅黑" panose="020B0503020204020204" charset="-122"/>
                <a:ea typeface="微软雅黑" panose="020B0503020204020204" charset="-122"/>
                <a:cs typeface="微软雅黑" panose="020B0503020204020204" charset="-122"/>
                <a:sym typeface="+mn-ea"/>
              </a:rPr>
              <a:t>“不平等条约体系”客观上逼迫中国推进近代化。</a:t>
            </a:r>
            <a:endParaRPr lang="zh-CN" altLang="en-US">
              <a:solidFill>
                <a:srgbClr val="FF0000"/>
              </a:solidFill>
              <a:latin typeface="微软雅黑" panose="020B0503020204020204" charset="-122"/>
              <a:ea typeface="微软雅黑" panose="020B0503020204020204" charset="-122"/>
              <a:cs typeface="微软雅黑" panose="020B0503020204020204" charset="-122"/>
              <a:sym typeface="+mn-ea"/>
            </a:endParaRPr>
          </a:p>
        </p:txBody>
      </p:sp>
    </p:spTree>
  </p:cSld>
  <p:clrMapOvr>
    <a:masterClrMapping/>
  </p:clrMapOvr>
  <p:transition>
    <p:circl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535890"/>
                                        </p:tgtEl>
                                        <p:attrNameLst>
                                          <p:attrName>style.visibility</p:attrName>
                                        </p:attrNameLst>
                                      </p:cBhvr>
                                      <p:to>
                                        <p:strVal val="visible"/>
                                      </p:to>
                                    </p:set>
                                    <p:anim calcmode="lin" valueType="num">
                                      <p:cBhvr>
                                        <p:cTn id="7" dur="500" fill="hold"/>
                                        <p:tgtEl>
                                          <p:spTgt spid="535890"/>
                                        </p:tgtEl>
                                        <p:attrNameLst>
                                          <p:attrName>ppt_w</p:attrName>
                                        </p:attrNameLst>
                                      </p:cBhvr>
                                      <p:tavLst>
                                        <p:tav tm="0">
                                          <p:val>
                                            <p:fltVal val="0"/>
                                          </p:val>
                                        </p:tav>
                                        <p:tav tm="100000">
                                          <p:val>
                                            <p:strVal val="#ppt_w"/>
                                          </p:val>
                                        </p:tav>
                                      </p:tavLst>
                                    </p:anim>
                                    <p:anim calcmode="lin" valueType="num">
                                      <p:cBhvr>
                                        <p:cTn id="8" dur="500" fill="hold"/>
                                        <p:tgtEl>
                                          <p:spTgt spid="535890"/>
                                        </p:tgtEl>
                                        <p:attrNameLst>
                                          <p:attrName>ppt_h</p:attrName>
                                        </p:attrNameLst>
                                      </p:cBhvr>
                                      <p:tavLst>
                                        <p:tav tm="0">
                                          <p:val>
                                            <p:fltVal val="0"/>
                                          </p:val>
                                        </p:tav>
                                        <p:tav tm="100000">
                                          <p:val>
                                            <p:strVal val="#ppt_h"/>
                                          </p:val>
                                        </p:tav>
                                      </p:tavLst>
                                    </p:anim>
                                    <p:animEffect transition="in" filter="fade">
                                      <p:cBhvr>
                                        <p:cTn id="9" dur="500"/>
                                        <p:tgtEl>
                                          <p:spTgt spid="535890"/>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535888"/>
                                        </p:tgtEl>
                                        <p:attrNameLst>
                                          <p:attrName>style.visibility</p:attrName>
                                        </p:attrNameLst>
                                      </p:cBhvr>
                                      <p:to>
                                        <p:strVal val="visible"/>
                                      </p:to>
                                    </p:set>
                                    <p:anim calcmode="lin" valueType="num">
                                      <p:cBhvr>
                                        <p:cTn id="14" dur="500" fill="hold"/>
                                        <p:tgtEl>
                                          <p:spTgt spid="535888"/>
                                        </p:tgtEl>
                                        <p:attrNameLst>
                                          <p:attrName>ppt_w</p:attrName>
                                        </p:attrNameLst>
                                      </p:cBhvr>
                                      <p:tavLst>
                                        <p:tav tm="0">
                                          <p:val>
                                            <p:fltVal val="0"/>
                                          </p:val>
                                        </p:tav>
                                        <p:tav tm="100000">
                                          <p:val>
                                            <p:strVal val="#ppt_w"/>
                                          </p:val>
                                        </p:tav>
                                      </p:tavLst>
                                    </p:anim>
                                    <p:anim calcmode="lin" valueType="num">
                                      <p:cBhvr>
                                        <p:cTn id="15" dur="500" fill="hold"/>
                                        <p:tgtEl>
                                          <p:spTgt spid="535888"/>
                                        </p:tgtEl>
                                        <p:attrNameLst>
                                          <p:attrName>ppt_h</p:attrName>
                                        </p:attrNameLst>
                                      </p:cBhvr>
                                      <p:tavLst>
                                        <p:tav tm="0">
                                          <p:val>
                                            <p:fltVal val="0"/>
                                          </p:val>
                                        </p:tav>
                                        <p:tav tm="100000">
                                          <p:val>
                                            <p:strVal val="#ppt_h"/>
                                          </p:val>
                                        </p:tav>
                                      </p:tavLst>
                                    </p:anim>
                                    <p:animEffect transition="in" filter="fade">
                                      <p:cBhvr>
                                        <p:cTn id="16" dur="500"/>
                                        <p:tgtEl>
                                          <p:spTgt spid="535888"/>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535887"/>
                                        </p:tgtEl>
                                        <p:attrNameLst>
                                          <p:attrName>style.visibility</p:attrName>
                                        </p:attrNameLst>
                                      </p:cBhvr>
                                      <p:to>
                                        <p:strVal val="visible"/>
                                      </p:to>
                                    </p:set>
                                    <p:anim calcmode="lin" valueType="num">
                                      <p:cBhvr>
                                        <p:cTn id="21" dur="500" fill="hold"/>
                                        <p:tgtEl>
                                          <p:spTgt spid="535887"/>
                                        </p:tgtEl>
                                        <p:attrNameLst>
                                          <p:attrName>ppt_w</p:attrName>
                                        </p:attrNameLst>
                                      </p:cBhvr>
                                      <p:tavLst>
                                        <p:tav tm="0">
                                          <p:val>
                                            <p:fltVal val="0"/>
                                          </p:val>
                                        </p:tav>
                                        <p:tav tm="100000">
                                          <p:val>
                                            <p:strVal val="#ppt_w"/>
                                          </p:val>
                                        </p:tav>
                                      </p:tavLst>
                                    </p:anim>
                                    <p:anim calcmode="lin" valueType="num">
                                      <p:cBhvr>
                                        <p:cTn id="22" dur="500" fill="hold"/>
                                        <p:tgtEl>
                                          <p:spTgt spid="535887"/>
                                        </p:tgtEl>
                                        <p:attrNameLst>
                                          <p:attrName>ppt_h</p:attrName>
                                        </p:attrNameLst>
                                      </p:cBhvr>
                                      <p:tavLst>
                                        <p:tav tm="0">
                                          <p:val>
                                            <p:fltVal val="0"/>
                                          </p:val>
                                        </p:tav>
                                        <p:tav tm="100000">
                                          <p:val>
                                            <p:strVal val="#ppt_h"/>
                                          </p:val>
                                        </p:tav>
                                      </p:tavLst>
                                    </p:anim>
                                    <p:animEffect transition="in" filter="fade">
                                      <p:cBhvr>
                                        <p:cTn id="23" dur="500"/>
                                        <p:tgtEl>
                                          <p:spTgt spid="535887"/>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535885"/>
                                        </p:tgtEl>
                                        <p:attrNameLst>
                                          <p:attrName>style.visibility</p:attrName>
                                        </p:attrNameLst>
                                      </p:cBhvr>
                                      <p:to>
                                        <p:strVal val="visible"/>
                                      </p:to>
                                    </p:set>
                                    <p:anim calcmode="lin" valueType="num">
                                      <p:cBhvr>
                                        <p:cTn id="28" dur="500" fill="hold"/>
                                        <p:tgtEl>
                                          <p:spTgt spid="535885"/>
                                        </p:tgtEl>
                                        <p:attrNameLst>
                                          <p:attrName>ppt_w</p:attrName>
                                        </p:attrNameLst>
                                      </p:cBhvr>
                                      <p:tavLst>
                                        <p:tav tm="0">
                                          <p:val>
                                            <p:fltVal val="0"/>
                                          </p:val>
                                        </p:tav>
                                        <p:tav tm="100000">
                                          <p:val>
                                            <p:strVal val="#ppt_w"/>
                                          </p:val>
                                        </p:tav>
                                      </p:tavLst>
                                    </p:anim>
                                    <p:anim calcmode="lin" valueType="num">
                                      <p:cBhvr>
                                        <p:cTn id="29" dur="500" fill="hold"/>
                                        <p:tgtEl>
                                          <p:spTgt spid="535885"/>
                                        </p:tgtEl>
                                        <p:attrNameLst>
                                          <p:attrName>ppt_h</p:attrName>
                                        </p:attrNameLst>
                                      </p:cBhvr>
                                      <p:tavLst>
                                        <p:tav tm="0">
                                          <p:val>
                                            <p:fltVal val="0"/>
                                          </p:val>
                                        </p:tav>
                                        <p:tav tm="100000">
                                          <p:val>
                                            <p:strVal val="#ppt_h"/>
                                          </p:val>
                                        </p:tav>
                                      </p:tavLst>
                                    </p:anim>
                                    <p:animEffect transition="in" filter="fade">
                                      <p:cBhvr>
                                        <p:cTn id="30" dur="500"/>
                                        <p:tgtEl>
                                          <p:spTgt spid="535885"/>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535884"/>
                                        </p:tgtEl>
                                        <p:attrNameLst>
                                          <p:attrName>style.visibility</p:attrName>
                                        </p:attrNameLst>
                                      </p:cBhvr>
                                      <p:to>
                                        <p:strVal val="visible"/>
                                      </p:to>
                                    </p:set>
                                    <p:anim calcmode="lin" valueType="num">
                                      <p:cBhvr>
                                        <p:cTn id="35" dur="500" fill="hold"/>
                                        <p:tgtEl>
                                          <p:spTgt spid="535884"/>
                                        </p:tgtEl>
                                        <p:attrNameLst>
                                          <p:attrName>ppt_w</p:attrName>
                                        </p:attrNameLst>
                                      </p:cBhvr>
                                      <p:tavLst>
                                        <p:tav tm="0">
                                          <p:val>
                                            <p:fltVal val="0"/>
                                          </p:val>
                                        </p:tav>
                                        <p:tav tm="100000">
                                          <p:val>
                                            <p:strVal val="#ppt_w"/>
                                          </p:val>
                                        </p:tav>
                                      </p:tavLst>
                                    </p:anim>
                                    <p:anim calcmode="lin" valueType="num">
                                      <p:cBhvr>
                                        <p:cTn id="36" dur="500" fill="hold"/>
                                        <p:tgtEl>
                                          <p:spTgt spid="535884"/>
                                        </p:tgtEl>
                                        <p:attrNameLst>
                                          <p:attrName>ppt_h</p:attrName>
                                        </p:attrNameLst>
                                      </p:cBhvr>
                                      <p:tavLst>
                                        <p:tav tm="0">
                                          <p:val>
                                            <p:fltVal val="0"/>
                                          </p:val>
                                        </p:tav>
                                        <p:tav tm="100000">
                                          <p:val>
                                            <p:strVal val="#ppt_h"/>
                                          </p:val>
                                        </p:tav>
                                      </p:tavLst>
                                    </p:anim>
                                    <p:animEffect transition="in" filter="fade">
                                      <p:cBhvr>
                                        <p:cTn id="37" dur="500"/>
                                        <p:tgtEl>
                                          <p:spTgt spid="535884"/>
                                        </p:tgtEl>
                                      </p:cBhvr>
                                    </p:animEffect>
                                  </p:childTnLst>
                                </p:cTn>
                              </p:par>
                            </p:childTnLst>
                          </p:cTn>
                        </p:par>
                      </p:childTnLst>
                    </p:cTn>
                  </p:par>
                  <p:par>
                    <p:cTn id="38" fill="hold">
                      <p:stCondLst>
                        <p:cond delay="indefinite"/>
                      </p:stCondLst>
                      <p:childTnLst>
                        <p:par>
                          <p:cTn id="39" fill="hold">
                            <p:stCondLst>
                              <p:cond delay="0"/>
                            </p:stCondLst>
                            <p:childTnLst>
                              <p:par>
                                <p:cTn id="40" presetID="53" presetClass="entr" presetSubtype="16" fill="hold" grpId="0" nodeType="clickEffect">
                                  <p:stCondLst>
                                    <p:cond delay="0"/>
                                  </p:stCondLst>
                                  <p:childTnLst>
                                    <p:set>
                                      <p:cBhvr>
                                        <p:cTn id="41" dur="1" fill="hold">
                                          <p:stCondLst>
                                            <p:cond delay="0"/>
                                          </p:stCondLst>
                                        </p:cTn>
                                        <p:tgtEl>
                                          <p:spTgt spid="535882"/>
                                        </p:tgtEl>
                                        <p:attrNameLst>
                                          <p:attrName>style.visibility</p:attrName>
                                        </p:attrNameLst>
                                      </p:cBhvr>
                                      <p:to>
                                        <p:strVal val="visible"/>
                                      </p:to>
                                    </p:set>
                                    <p:anim calcmode="lin" valueType="num">
                                      <p:cBhvr>
                                        <p:cTn id="42" dur="500" fill="hold"/>
                                        <p:tgtEl>
                                          <p:spTgt spid="535882"/>
                                        </p:tgtEl>
                                        <p:attrNameLst>
                                          <p:attrName>ppt_w</p:attrName>
                                        </p:attrNameLst>
                                      </p:cBhvr>
                                      <p:tavLst>
                                        <p:tav tm="0">
                                          <p:val>
                                            <p:fltVal val="0"/>
                                          </p:val>
                                        </p:tav>
                                        <p:tav tm="100000">
                                          <p:val>
                                            <p:strVal val="#ppt_w"/>
                                          </p:val>
                                        </p:tav>
                                      </p:tavLst>
                                    </p:anim>
                                    <p:anim calcmode="lin" valueType="num">
                                      <p:cBhvr>
                                        <p:cTn id="43" dur="500" fill="hold"/>
                                        <p:tgtEl>
                                          <p:spTgt spid="535882"/>
                                        </p:tgtEl>
                                        <p:attrNameLst>
                                          <p:attrName>ppt_h</p:attrName>
                                        </p:attrNameLst>
                                      </p:cBhvr>
                                      <p:tavLst>
                                        <p:tav tm="0">
                                          <p:val>
                                            <p:fltVal val="0"/>
                                          </p:val>
                                        </p:tav>
                                        <p:tav tm="100000">
                                          <p:val>
                                            <p:strVal val="#ppt_h"/>
                                          </p:val>
                                        </p:tav>
                                      </p:tavLst>
                                    </p:anim>
                                    <p:animEffect transition="in" filter="fade">
                                      <p:cBhvr>
                                        <p:cTn id="44" dur="500"/>
                                        <p:tgtEl>
                                          <p:spTgt spid="535882"/>
                                        </p:tgtEl>
                                      </p:cBhvr>
                                    </p:animEffect>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2">
                                            <p:txEl>
                                              <p:pRg st="0" end="0"/>
                                            </p:txEl>
                                          </p:spTgt>
                                        </p:tgtEl>
                                        <p:attrNameLst>
                                          <p:attrName>style.visibility</p:attrName>
                                        </p:attrNameLst>
                                      </p:cBhvr>
                                      <p:to>
                                        <p:strVal val="visible"/>
                                      </p:to>
                                    </p:set>
                                    <p:anim calcmode="lin" valueType="num">
                                      <p:cBhvr additive="base">
                                        <p:cTn id="49"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5882" grpId="0"/>
      <p:bldP spid="535884" grpId="0"/>
      <p:bldP spid="535885" grpId="0"/>
      <p:bldP spid="535887" grpId="0"/>
      <p:bldP spid="535888" grpId="0"/>
      <p:bldP spid="535890"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6" name="文本框 11290"/>
          <p:cNvSpPr txBox="1"/>
          <p:nvPr/>
        </p:nvSpPr>
        <p:spPr>
          <a:xfrm>
            <a:off x="262549" y="152560"/>
            <a:ext cx="6701111" cy="737235"/>
          </a:xfrm>
          <a:prstGeom prst="rect">
            <a:avLst/>
          </a:prstGeom>
          <a:noFill/>
          <a:ln w="9525">
            <a:noFill/>
          </a:ln>
        </p:spPr>
        <p:txBody>
          <a:bodyPr wrap="square">
            <a:spAutoFit/>
          </a:bodyPr>
          <a:lstStyle/>
          <a:p>
            <a:pPr algn="l" eaLnBrk="0" hangingPunct="0">
              <a:spcBef>
                <a:spcPct val="50000"/>
              </a:spcBef>
            </a:pPr>
            <a:r>
              <a:rPr lang="en-US" altLang="zh-CN" sz="2800" b="1">
                <a:latin typeface="文鼎CS大隶书" charset="0"/>
              </a:rPr>
              <a:t>    </a:t>
            </a:r>
            <a:r>
              <a:rPr lang="zh-CN" altLang="en-US" sz="2800" b="1">
                <a:latin typeface="文鼎CS大隶书" charset="0"/>
              </a:rPr>
              <a:t>总理衙门</a:t>
            </a:r>
            <a:endParaRPr lang="zh-CN" altLang="en-US" sz="2800" b="1">
              <a:latin typeface="文鼎CS大隶书" charset="0"/>
            </a:endParaRPr>
          </a:p>
        </p:txBody>
      </p:sp>
      <p:pic>
        <p:nvPicPr>
          <p:cNvPr id="10247" name="图片 3" descr="timg (2)"/>
          <p:cNvPicPr>
            <a:picLocks noChangeAspect="1"/>
          </p:cNvPicPr>
          <p:nvPr/>
        </p:nvPicPr>
        <p:blipFill>
          <a:blip r:embed="rId1"/>
          <a:stretch>
            <a:fillRect/>
          </a:stretch>
        </p:blipFill>
        <p:spPr>
          <a:xfrm>
            <a:off x="180340" y="1226820"/>
            <a:ext cx="4091305" cy="4106545"/>
          </a:xfrm>
          <a:prstGeom prst="rect">
            <a:avLst/>
          </a:prstGeom>
          <a:noFill/>
          <a:ln w="9525">
            <a:noFill/>
          </a:ln>
        </p:spPr>
      </p:pic>
      <p:sp>
        <p:nvSpPr>
          <p:cNvPr id="62469" name="文本框 62468"/>
          <p:cNvSpPr txBox="1"/>
          <p:nvPr/>
        </p:nvSpPr>
        <p:spPr>
          <a:xfrm>
            <a:off x="2759710" y="152400"/>
            <a:ext cx="9282430" cy="885825"/>
          </a:xfrm>
          <a:prstGeom prst="rect">
            <a:avLst/>
          </a:prstGeom>
          <a:noFill/>
          <a:ln w="9525">
            <a:noFill/>
          </a:ln>
        </p:spPr>
        <p:txBody>
          <a:bodyPr wrap="square" lIns="0" tIns="0" rIns="0" bIns="0">
            <a:spAutoFit/>
          </a:bodyPr>
          <a:lstStyle/>
          <a:p>
            <a:pPr algn="l">
              <a:lnSpc>
                <a:spcPct val="120000"/>
              </a:lnSpc>
            </a:pPr>
            <a:r>
              <a:rPr lang="zh-CN" altLang="en-US" sz="2400" b="1" dirty="0">
                <a:solidFill>
                  <a:srgbClr val="FF0000"/>
                </a:solidFill>
                <a:latin typeface="微软雅黑" panose="020B0503020204020204" charset="-122"/>
                <a:ea typeface="微软雅黑" panose="020B0503020204020204" charset="-122"/>
                <a:cs typeface="微软雅黑" panose="020B0503020204020204" charset="-122"/>
              </a:rPr>
              <a:t>负责办理对外交涉以及通商、海关等事务，是清政府处理外交的中枢机构。</a:t>
            </a:r>
            <a:endParaRPr lang="zh-CN" altLang="en-US" sz="2400" b="1" dirty="0">
              <a:solidFill>
                <a:srgbClr val="FF0000"/>
              </a:solidFill>
              <a:latin typeface="微软雅黑" panose="020B0503020204020204" charset="-122"/>
              <a:ea typeface="微软雅黑" panose="020B0503020204020204" charset="-122"/>
              <a:cs typeface="微软雅黑" panose="020B0503020204020204" charset="-122"/>
            </a:endParaRPr>
          </a:p>
        </p:txBody>
      </p:sp>
      <p:sp>
        <p:nvSpPr>
          <p:cNvPr id="2" name="文本框 1"/>
          <p:cNvSpPr txBox="1"/>
          <p:nvPr/>
        </p:nvSpPr>
        <p:spPr>
          <a:xfrm>
            <a:off x="4271645" y="1226820"/>
            <a:ext cx="7770495" cy="4225925"/>
          </a:xfrm>
          <a:prstGeom prst="rect">
            <a:avLst/>
          </a:prstGeom>
          <a:noFill/>
        </p:spPr>
        <p:txBody>
          <a:bodyPr wrap="square" rtlCol="0">
            <a:spAutoFit/>
          </a:bodyPr>
          <a:lstStyle/>
          <a:p>
            <a:pPr>
              <a:lnSpc>
                <a:spcPct val="120000"/>
              </a:lnSpc>
            </a:pPr>
            <a:r>
              <a:rPr lang="zh-CN" altLang="en-US" sz="2800">
                <a:latin typeface="微软雅黑" panose="020B0503020204020204" charset="-122"/>
                <a:ea typeface="微软雅黑" panose="020B0503020204020204" charset="-122"/>
                <a:cs typeface="微软雅黑" panose="020B0503020204020204" charset="-122"/>
              </a:rPr>
              <a:t>“褆福”就是福安之意，语出《汉书·司马相如传》：“遐迩一体，中外褆福，不亦康乎？”1861年总理衙门成立，衙门正中的匾额上题有“中外褆福”四字。这真实地反映出</a:t>
            </a:r>
            <a:endParaRPr lang="zh-CN" altLang="en-US" sz="2800">
              <a:latin typeface="微软雅黑" panose="020B0503020204020204" charset="-122"/>
              <a:ea typeface="微软雅黑" panose="020B0503020204020204" charset="-122"/>
              <a:cs typeface="微软雅黑" panose="020B0503020204020204" charset="-122"/>
            </a:endParaRPr>
          </a:p>
          <a:p>
            <a:pPr>
              <a:lnSpc>
                <a:spcPct val="120000"/>
              </a:lnSpc>
            </a:pPr>
            <a:r>
              <a:rPr lang="zh-CN" altLang="en-US" sz="2800">
                <a:latin typeface="微软雅黑" panose="020B0503020204020204" charset="-122"/>
                <a:ea typeface="微软雅黑" panose="020B0503020204020204" charset="-122"/>
                <a:cs typeface="微软雅黑" panose="020B0503020204020204" charset="-122"/>
              </a:rPr>
              <a:t>A．晚清政权外交观念上逐渐与国际形势接轨</a:t>
            </a:r>
            <a:endParaRPr lang="zh-CN" altLang="en-US" sz="2800">
              <a:latin typeface="微软雅黑" panose="020B0503020204020204" charset="-122"/>
              <a:ea typeface="微软雅黑" panose="020B0503020204020204" charset="-122"/>
              <a:cs typeface="微软雅黑" panose="020B0503020204020204" charset="-122"/>
            </a:endParaRPr>
          </a:p>
          <a:p>
            <a:pPr>
              <a:lnSpc>
                <a:spcPct val="120000"/>
              </a:lnSpc>
            </a:pPr>
            <a:r>
              <a:rPr lang="zh-CN" altLang="en-US" sz="2800">
                <a:latin typeface="微软雅黑" panose="020B0503020204020204" charset="-122"/>
                <a:ea typeface="微软雅黑" panose="020B0503020204020204" charset="-122"/>
                <a:cs typeface="微软雅黑" panose="020B0503020204020204" charset="-122"/>
              </a:rPr>
              <a:t>B．总理衙门为中国外交近代化作出了重大贡献</a:t>
            </a:r>
            <a:endParaRPr lang="zh-CN" altLang="en-US" sz="2800">
              <a:latin typeface="微软雅黑" panose="020B0503020204020204" charset="-122"/>
              <a:ea typeface="微软雅黑" panose="020B0503020204020204" charset="-122"/>
              <a:cs typeface="微软雅黑" panose="020B0503020204020204" charset="-122"/>
            </a:endParaRPr>
          </a:p>
          <a:p>
            <a:pPr>
              <a:lnSpc>
                <a:spcPct val="120000"/>
              </a:lnSpc>
            </a:pPr>
            <a:r>
              <a:rPr lang="zh-CN" altLang="en-US" sz="2800">
                <a:latin typeface="微软雅黑" panose="020B0503020204020204" charset="-122"/>
                <a:ea typeface="微软雅黑" panose="020B0503020204020204" charset="-122"/>
                <a:cs typeface="微软雅黑" panose="020B0503020204020204" charset="-122"/>
              </a:rPr>
              <a:t>C．晚清政权对外宣示皇恩浩荡威恩远扬心态</a:t>
            </a:r>
            <a:endParaRPr lang="zh-CN" altLang="en-US" sz="2800">
              <a:latin typeface="微软雅黑" panose="020B0503020204020204" charset="-122"/>
              <a:ea typeface="微软雅黑" panose="020B0503020204020204" charset="-122"/>
              <a:cs typeface="微软雅黑" panose="020B0503020204020204" charset="-122"/>
            </a:endParaRPr>
          </a:p>
          <a:p>
            <a:pPr>
              <a:lnSpc>
                <a:spcPct val="120000"/>
              </a:lnSpc>
            </a:pPr>
            <a:r>
              <a:rPr lang="zh-CN" altLang="en-US" sz="2800">
                <a:latin typeface="微软雅黑" panose="020B0503020204020204" charset="-122"/>
                <a:ea typeface="微软雅黑" panose="020B0503020204020204" charset="-122"/>
                <a:cs typeface="微软雅黑" panose="020B0503020204020204" charset="-122"/>
              </a:rPr>
              <a:t>D．总理衙门是近代中国第一个对外交往机构</a:t>
            </a:r>
            <a:endParaRPr lang="zh-CN" altLang="en-US" sz="2800">
              <a:latin typeface="微软雅黑" panose="020B0503020204020204" charset="-122"/>
              <a:ea typeface="微软雅黑" panose="020B0503020204020204" charset="-122"/>
              <a:cs typeface="微软雅黑" panose="020B0503020204020204" charset="-122"/>
            </a:endParaRPr>
          </a:p>
        </p:txBody>
      </p:sp>
      <p:sp>
        <p:nvSpPr>
          <p:cNvPr id="3" name="文本框 2"/>
          <p:cNvSpPr txBox="1"/>
          <p:nvPr/>
        </p:nvSpPr>
        <p:spPr>
          <a:xfrm>
            <a:off x="180340" y="5521960"/>
            <a:ext cx="11725275" cy="1217295"/>
          </a:xfrm>
          <a:prstGeom prst="rect">
            <a:avLst/>
          </a:prstGeom>
          <a:noFill/>
          <a:ln w="9525">
            <a:noFill/>
          </a:ln>
        </p:spPr>
        <p:txBody>
          <a:bodyPr wrap="square" lIns="0" tIns="0" rIns="0" bIns="0">
            <a:spAutoFit/>
          </a:bodyPr>
          <a:lstStyle/>
          <a:p>
            <a:pPr algn="l">
              <a:lnSpc>
                <a:spcPct val="110000"/>
              </a:lnSpc>
            </a:pPr>
            <a:r>
              <a:rPr sz="2400" b="1" dirty="0">
                <a:solidFill>
                  <a:srgbClr val="0000FF"/>
                </a:solidFill>
                <a:latin typeface="微软雅黑" panose="020B0503020204020204" charset="-122"/>
                <a:ea typeface="微软雅黑" panose="020B0503020204020204" charset="-122"/>
                <a:cs typeface="微软雅黑" panose="020B0503020204020204" charset="-122"/>
              </a:rPr>
              <a:t>1861年成立的总理衙门，不再以天朝上国自居，而在衙门正中的匾额上题写“中外褆福”，明确</a:t>
            </a:r>
            <a:r>
              <a:rPr sz="2400" b="1" dirty="0">
                <a:solidFill>
                  <a:srgbClr val="FF0000"/>
                </a:solidFill>
                <a:latin typeface="微软雅黑" panose="020B0503020204020204" charset="-122"/>
                <a:ea typeface="微软雅黑" panose="020B0503020204020204" charset="-122"/>
                <a:cs typeface="微软雅黑" panose="020B0503020204020204" charset="-122"/>
              </a:rPr>
              <a:t>中外一体，祈求中外和好</a:t>
            </a:r>
            <a:r>
              <a:rPr sz="2400" b="1" dirty="0">
                <a:solidFill>
                  <a:srgbClr val="0000FF"/>
                </a:solidFill>
                <a:latin typeface="微软雅黑" panose="020B0503020204020204" charset="-122"/>
                <a:ea typeface="微软雅黑" panose="020B0503020204020204" charset="-122"/>
                <a:cs typeface="微软雅黑" panose="020B0503020204020204" charset="-122"/>
              </a:rPr>
              <a:t>，反映出晚清政权</a:t>
            </a:r>
            <a:r>
              <a:rPr sz="2400" b="1" dirty="0">
                <a:solidFill>
                  <a:srgbClr val="FF0000"/>
                </a:solidFill>
                <a:latin typeface="微软雅黑" panose="020B0503020204020204" charset="-122"/>
                <a:ea typeface="微软雅黑" panose="020B0503020204020204" charset="-122"/>
                <a:cs typeface="微软雅黑" panose="020B0503020204020204" charset="-122"/>
              </a:rPr>
              <a:t>外交观念上逐渐与国际形势接轨，</a:t>
            </a:r>
            <a:r>
              <a:rPr sz="2400" b="1" dirty="0">
                <a:solidFill>
                  <a:srgbClr val="0000FF"/>
                </a:solidFill>
                <a:latin typeface="微软雅黑" panose="020B0503020204020204" charset="-122"/>
                <a:ea typeface="微软雅黑" panose="020B0503020204020204" charset="-122"/>
                <a:cs typeface="微软雅黑" panose="020B0503020204020204" charset="-122"/>
              </a:rPr>
              <a:t>A项正确。</a:t>
            </a:r>
            <a:endParaRPr sz="2400" b="1" dirty="0">
              <a:solidFill>
                <a:srgbClr val="0000FF"/>
              </a:solidFill>
              <a:latin typeface="微软雅黑" panose="020B0503020204020204" charset="-122"/>
              <a:ea typeface="微软雅黑" panose="020B0503020204020204" charset="-122"/>
              <a:cs typeface="微软雅黑" panose="020B0503020204020204" charset="-122"/>
            </a:endParaRPr>
          </a:p>
        </p:txBody>
      </p:sp>
    </p:spTree>
  </p:cSld>
  <p:clrMapOvr>
    <a:masterClrMapping/>
  </p:clrMapOvr>
  <p:transition>
    <p:circl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2469"/>
                                        </p:tgtEl>
                                        <p:attrNameLst>
                                          <p:attrName>style.visibility</p:attrName>
                                        </p:attrNameLst>
                                      </p:cBhvr>
                                      <p:to>
                                        <p:strVal val="visible"/>
                                      </p:to>
                                    </p:set>
                                    <p:anim calcmode="lin" valueType="num">
                                      <p:cBhvr additive="base">
                                        <p:cTn id="13" dur="500" fill="hold"/>
                                        <p:tgtEl>
                                          <p:spTgt spid="62469"/>
                                        </p:tgtEl>
                                        <p:attrNameLst>
                                          <p:attrName>ppt_x</p:attrName>
                                        </p:attrNameLst>
                                      </p:cBhvr>
                                      <p:tavLst>
                                        <p:tav tm="0">
                                          <p:val>
                                            <p:strVal val="#ppt_x"/>
                                          </p:val>
                                        </p:tav>
                                        <p:tav tm="100000">
                                          <p:val>
                                            <p:strVal val="#ppt_x"/>
                                          </p:val>
                                        </p:tav>
                                      </p:tavLst>
                                    </p:anim>
                                    <p:anim calcmode="lin" valueType="num">
                                      <p:cBhvr additive="base">
                                        <p:cTn id="14" dur="500" fill="hold"/>
                                        <p:tgtEl>
                                          <p:spTgt spid="6246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additive="base">
                                        <p:cTn id="19" dur="500" fill="hold"/>
                                        <p:tgtEl>
                                          <p:spTgt spid="3"/>
                                        </p:tgtEl>
                                        <p:attrNameLst>
                                          <p:attrName>ppt_x</p:attrName>
                                        </p:attrNameLst>
                                      </p:cBhvr>
                                      <p:tavLst>
                                        <p:tav tm="0">
                                          <p:val>
                                            <p:strVal val="#ppt_x"/>
                                          </p:val>
                                        </p:tav>
                                        <p:tav tm="100000">
                                          <p:val>
                                            <p:strVal val="#ppt_x"/>
                                          </p:val>
                                        </p:tav>
                                      </p:tavLst>
                                    </p:anim>
                                    <p:anim calcmode="lin" valueType="num">
                                      <p:cBhvr additive="base">
                                        <p:cTn id="20"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469" grpId="0"/>
      <p:bldP spid="2" grpId="0"/>
      <p:bldP spid="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365760" y="272415"/>
            <a:ext cx="11459845" cy="5210810"/>
          </a:xfrm>
          <a:prstGeom prst="rect">
            <a:avLst/>
          </a:prstGeom>
          <a:noFill/>
        </p:spPr>
        <p:txBody>
          <a:bodyPr wrap="square" rtlCol="0">
            <a:spAutoFit/>
          </a:bodyPr>
          <a:lstStyle/>
          <a:p>
            <a:pPr>
              <a:lnSpc>
                <a:spcPct val="130000"/>
              </a:lnSpc>
            </a:pPr>
            <a:r>
              <a:rPr lang="zh-CN" sz="3200" smtClean="0">
                <a:ln>
                  <a:noFill/>
                </a:ln>
                <a:effectLst/>
                <a:latin typeface="Times New Roman" panose="02020603050405020304" pitchFamily="18" charset="0"/>
                <a:ea typeface="黑体" panose="02010609060101010101" pitchFamily="2" charset="-122"/>
                <a:sym typeface="+mn-ea"/>
              </a:rPr>
              <a:t>补充：边疆危机</a:t>
            </a:r>
            <a:endParaRPr lang="en-US" altLang="zh-CN" sz="3200" smtClean="0">
              <a:ln>
                <a:noFill/>
              </a:ln>
              <a:effectLst/>
              <a:latin typeface="微软雅黑" panose="020B0503020204020204" charset="-122"/>
              <a:ea typeface="微软雅黑" panose="020B0503020204020204" charset="-122"/>
              <a:cs typeface="微软雅黑" panose="020B0503020204020204" charset="-122"/>
              <a:sym typeface="+mn-ea"/>
            </a:endParaRPr>
          </a:p>
          <a:p>
            <a:pPr>
              <a:lnSpc>
                <a:spcPct val="130000"/>
              </a:lnSpc>
            </a:pPr>
            <a:r>
              <a:rPr lang="en-US" altLang="zh-CN" sz="3200" smtClean="0">
                <a:ln>
                  <a:noFill/>
                </a:ln>
                <a:effectLst/>
                <a:latin typeface="微软雅黑" panose="020B0503020204020204" charset="-122"/>
                <a:ea typeface="微软雅黑" panose="020B0503020204020204" charset="-122"/>
                <a:cs typeface="微软雅黑" panose="020B0503020204020204" charset="-122"/>
                <a:sym typeface="+mn-ea"/>
              </a:rPr>
              <a:t>       19</a:t>
            </a:r>
            <a:r>
              <a:rPr lang="zh-CN" sz="3200" smtClean="0">
                <a:ln>
                  <a:noFill/>
                </a:ln>
                <a:effectLst/>
                <a:latin typeface="微软雅黑" panose="020B0503020204020204" charset="-122"/>
                <a:ea typeface="微软雅黑" panose="020B0503020204020204" charset="-122"/>
                <a:cs typeface="微软雅黑" panose="020B0503020204020204" charset="-122"/>
                <a:sym typeface="+mn-ea"/>
              </a:rPr>
              <a:t>世纪</a:t>
            </a:r>
            <a:r>
              <a:rPr lang="en-US" altLang="zh-CN" sz="3200" smtClean="0">
                <a:ln>
                  <a:noFill/>
                </a:ln>
                <a:effectLst/>
                <a:latin typeface="微软雅黑" panose="020B0503020204020204" charset="-122"/>
                <a:ea typeface="微软雅黑" panose="020B0503020204020204" charset="-122"/>
                <a:cs typeface="微软雅黑" panose="020B0503020204020204" charset="-122"/>
                <a:sym typeface="+mn-ea"/>
              </a:rPr>
              <a:t>60</a:t>
            </a:r>
            <a:r>
              <a:rPr lang="zh-CN" sz="3200" smtClean="0">
                <a:ln>
                  <a:noFill/>
                </a:ln>
                <a:effectLst/>
                <a:latin typeface="微软雅黑" panose="020B0503020204020204" charset="-122"/>
                <a:ea typeface="微软雅黑" panose="020B0503020204020204" charset="-122"/>
                <a:cs typeface="微软雅黑" panose="020B0503020204020204" charset="-122"/>
                <a:sym typeface="+mn-ea"/>
              </a:rPr>
              <a:t>年代以后，中国西北、西南、东南边疆地区安全遇到了严重危机。俄国、英国、日本、法国加强了对中国的侵略。</a:t>
            </a:r>
            <a:r>
              <a:rPr lang="en-US" altLang="zh-CN" sz="3200" smtClean="0">
                <a:ln>
                  <a:noFill/>
                </a:ln>
                <a:effectLst/>
                <a:latin typeface="微软雅黑" panose="020B0503020204020204" charset="-122"/>
                <a:ea typeface="微软雅黑" panose="020B0503020204020204" charset="-122"/>
                <a:cs typeface="微软雅黑" panose="020B0503020204020204" charset="-122"/>
                <a:sym typeface="+mn-ea"/>
              </a:rPr>
              <a:t>1878</a:t>
            </a:r>
            <a:r>
              <a:rPr lang="zh-CN" sz="3200" smtClean="0">
                <a:ln>
                  <a:noFill/>
                </a:ln>
                <a:effectLst/>
                <a:latin typeface="微软雅黑" panose="020B0503020204020204" charset="-122"/>
                <a:ea typeface="微软雅黑" panose="020B0503020204020204" charset="-122"/>
                <a:cs typeface="微软雅黑" panose="020B0503020204020204" charset="-122"/>
                <a:sym typeface="+mn-ea"/>
              </a:rPr>
              <a:t>年</a:t>
            </a:r>
            <a:r>
              <a:rPr lang="en-US" altLang="zh-CN" sz="3200" smtClean="0">
                <a:ln>
                  <a:noFill/>
                </a:ln>
                <a:effectLst/>
                <a:latin typeface="微软雅黑" panose="020B0503020204020204" charset="-122"/>
                <a:ea typeface="微软雅黑" panose="020B0503020204020204" charset="-122"/>
                <a:cs typeface="微软雅黑" panose="020B0503020204020204" charset="-122"/>
                <a:sym typeface="+mn-ea"/>
              </a:rPr>
              <a:t>2</a:t>
            </a:r>
            <a:r>
              <a:rPr lang="zh-CN" sz="3200" smtClean="0">
                <a:ln>
                  <a:noFill/>
                </a:ln>
                <a:effectLst/>
                <a:latin typeface="微软雅黑" panose="020B0503020204020204" charset="-122"/>
                <a:ea typeface="微软雅黑" panose="020B0503020204020204" charset="-122"/>
                <a:cs typeface="微软雅黑" panose="020B0503020204020204" charset="-122"/>
                <a:sym typeface="+mn-ea"/>
              </a:rPr>
              <a:t>月收复新疆南北两路。</a:t>
            </a:r>
            <a:r>
              <a:rPr lang="en-US" altLang="zh-CN" sz="3200" smtClean="0">
                <a:ln>
                  <a:noFill/>
                </a:ln>
                <a:solidFill>
                  <a:srgbClr val="FF0000"/>
                </a:solidFill>
                <a:effectLst/>
                <a:latin typeface="微软雅黑" panose="020B0503020204020204" charset="-122"/>
                <a:ea typeface="微软雅黑" panose="020B0503020204020204" charset="-122"/>
                <a:cs typeface="微软雅黑" panose="020B0503020204020204" charset="-122"/>
                <a:sym typeface="+mn-ea"/>
              </a:rPr>
              <a:t>1884</a:t>
            </a:r>
            <a:r>
              <a:rPr lang="zh-CN" sz="3200" smtClean="0">
                <a:ln>
                  <a:noFill/>
                </a:ln>
                <a:solidFill>
                  <a:srgbClr val="FF0000"/>
                </a:solidFill>
                <a:effectLst/>
                <a:latin typeface="微软雅黑" panose="020B0503020204020204" charset="-122"/>
                <a:ea typeface="微软雅黑" panose="020B0503020204020204" charset="-122"/>
                <a:cs typeface="微软雅黑" panose="020B0503020204020204" charset="-122"/>
                <a:sym typeface="+mn-ea"/>
              </a:rPr>
              <a:t>年，清政府在新疆正式建省</a:t>
            </a:r>
            <a:r>
              <a:rPr lang="zh-CN" sz="3200" smtClean="0">
                <a:ln>
                  <a:noFill/>
                </a:ln>
                <a:effectLst/>
                <a:latin typeface="微软雅黑" panose="020B0503020204020204" charset="-122"/>
                <a:ea typeface="微软雅黑" panose="020B0503020204020204" charset="-122"/>
                <a:cs typeface="微软雅黑" panose="020B0503020204020204" charset="-122"/>
                <a:sym typeface="+mn-ea"/>
              </a:rPr>
              <a:t>，使西北边疆渡过了危机。</a:t>
            </a:r>
            <a:r>
              <a:rPr lang="en-US" altLang="zh-CN" sz="3200" smtClean="0">
                <a:ln>
                  <a:noFill/>
                </a:ln>
                <a:effectLst/>
                <a:latin typeface="微软雅黑" panose="020B0503020204020204" charset="-122"/>
                <a:ea typeface="微软雅黑" panose="020B0503020204020204" charset="-122"/>
                <a:cs typeface="微软雅黑" panose="020B0503020204020204" charset="-122"/>
                <a:sym typeface="+mn-ea"/>
              </a:rPr>
              <a:t>1883—1885</a:t>
            </a:r>
            <a:r>
              <a:rPr lang="zh-CN" sz="3200" smtClean="0">
                <a:ln>
                  <a:noFill/>
                </a:ln>
                <a:effectLst/>
                <a:latin typeface="微软雅黑" panose="020B0503020204020204" charset="-122"/>
                <a:ea typeface="微软雅黑" panose="020B0503020204020204" charset="-122"/>
                <a:cs typeface="微软雅黑" panose="020B0503020204020204" charset="-122"/>
                <a:sym typeface="+mn-ea"/>
              </a:rPr>
              <a:t>年中法战争，中法签订</a:t>
            </a:r>
            <a:r>
              <a:rPr lang="zh-CN" altLang="zh-CN" sz="3200" smtClean="0">
                <a:ln>
                  <a:noFill/>
                </a:ln>
                <a:effectLst/>
                <a:latin typeface="微软雅黑" panose="020B0503020204020204" charset="-122"/>
                <a:ea typeface="微软雅黑" panose="020B0503020204020204" charset="-122"/>
                <a:cs typeface="微软雅黑" panose="020B0503020204020204" charset="-122"/>
                <a:sym typeface="+mn-ea"/>
              </a:rPr>
              <a:t>《</a:t>
            </a:r>
            <a:r>
              <a:rPr lang="zh-CN" sz="3200" smtClean="0">
                <a:ln>
                  <a:noFill/>
                </a:ln>
                <a:effectLst/>
                <a:latin typeface="微软雅黑" panose="020B0503020204020204" charset="-122"/>
                <a:ea typeface="微软雅黑" panose="020B0503020204020204" charset="-122"/>
                <a:cs typeface="微软雅黑" panose="020B0503020204020204" charset="-122"/>
                <a:sym typeface="+mn-ea"/>
              </a:rPr>
              <a:t>越南条款</a:t>
            </a:r>
            <a:r>
              <a:rPr lang="zh-CN" altLang="zh-CN" sz="3200" smtClean="0">
                <a:ln>
                  <a:noFill/>
                </a:ln>
                <a:effectLst/>
                <a:latin typeface="微软雅黑" panose="020B0503020204020204" charset="-122"/>
                <a:ea typeface="微软雅黑" panose="020B0503020204020204" charset="-122"/>
                <a:cs typeface="微软雅黑" panose="020B0503020204020204" charset="-122"/>
                <a:sym typeface="+mn-ea"/>
              </a:rPr>
              <a:t>》</a:t>
            </a:r>
            <a:r>
              <a:rPr lang="zh-CN" sz="3200" smtClean="0">
                <a:ln>
                  <a:noFill/>
                </a:ln>
                <a:effectLst/>
                <a:latin typeface="微软雅黑" panose="020B0503020204020204" charset="-122"/>
                <a:ea typeface="微软雅黑" panose="020B0503020204020204" charset="-122"/>
                <a:cs typeface="微软雅黑" panose="020B0503020204020204" charset="-122"/>
                <a:sym typeface="+mn-ea"/>
              </a:rPr>
              <a:t>，承认法国占领</a:t>
            </a:r>
            <a:r>
              <a:rPr lang="zh-CN" sz="3200" smtClean="0">
                <a:ln>
                  <a:noFill/>
                </a:ln>
                <a:solidFill>
                  <a:srgbClr val="FF0000"/>
                </a:solidFill>
                <a:effectLst/>
                <a:latin typeface="微软雅黑" panose="020B0503020204020204" charset="-122"/>
                <a:ea typeface="微软雅黑" panose="020B0503020204020204" charset="-122"/>
                <a:cs typeface="微软雅黑" panose="020B0503020204020204" charset="-122"/>
                <a:sym typeface="+mn-ea"/>
              </a:rPr>
              <a:t>越南</a:t>
            </a:r>
            <a:r>
              <a:rPr lang="zh-CN" sz="3200" smtClean="0">
                <a:ln>
                  <a:noFill/>
                </a:ln>
                <a:effectLst/>
                <a:latin typeface="微软雅黑" panose="020B0503020204020204" charset="-122"/>
                <a:ea typeface="微软雅黑" panose="020B0503020204020204" charset="-122"/>
                <a:cs typeface="微软雅黑" panose="020B0503020204020204" charset="-122"/>
                <a:sym typeface="+mn-ea"/>
              </a:rPr>
              <a:t>。</a:t>
            </a:r>
            <a:endParaRPr kumimoji="0" lang="zh-CN" sz="3200" b="0" i="0" u="none" strike="noStrike" cap="none" normalizeH="0" baseline="0" smtClean="0">
              <a:ln>
                <a:noFill/>
              </a:ln>
              <a:solidFill>
                <a:schemeClr val="tx1"/>
              </a:solidFill>
              <a:effectLst/>
              <a:latin typeface="微软雅黑" panose="020B0503020204020204" charset="-122"/>
              <a:ea typeface="微软雅黑" panose="020B0503020204020204" charset="-122"/>
              <a:cs typeface="微软雅黑" panose="020B0503020204020204" charset="-122"/>
            </a:endParaRPr>
          </a:p>
          <a:p>
            <a:pPr algn="r">
              <a:lnSpc>
                <a:spcPct val="130000"/>
              </a:lnSpc>
            </a:pPr>
            <a:endParaRPr lang="en-US" altLang="zh-CN" sz="3200" smtClean="0">
              <a:ln>
                <a:noFill/>
              </a:ln>
              <a:effectLst/>
              <a:latin typeface="微软雅黑" panose="020B0503020204020204" charset="-122"/>
              <a:ea typeface="微软雅黑" panose="020B0503020204020204" charset="-122"/>
              <a:cs typeface="微软雅黑" panose="020B0503020204020204" charset="-122"/>
              <a:sym typeface="+mn-ea"/>
            </a:endParaRPr>
          </a:p>
          <a:p>
            <a:pPr algn="r">
              <a:lnSpc>
                <a:spcPct val="130000"/>
              </a:lnSpc>
            </a:pPr>
            <a:r>
              <a:rPr lang="en-US" altLang="zh-CN" sz="3200" smtClean="0">
                <a:ln>
                  <a:noFill/>
                </a:ln>
                <a:effectLst/>
                <a:latin typeface="微软雅黑" panose="020B0503020204020204" charset="-122"/>
                <a:ea typeface="微软雅黑" panose="020B0503020204020204" charset="-122"/>
                <a:cs typeface="微软雅黑" panose="020B0503020204020204" charset="-122"/>
                <a:sym typeface="+mn-ea"/>
              </a:rPr>
              <a:t>——</a:t>
            </a:r>
            <a:r>
              <a:rPr lang="zh-CN" sz="3200" smtClean="0">
                <a:ln>
                  <a:noFill/>
                </a:ln>
                <a:effectLst/>
                <a:latin typeface="微软雅黑" panose="020B0503020204020204" charset="-122"/>
                <a:ea typeface="微软雅黑" panose="020B0503020204020204" charset="-122"/>
                <a:cs typeface="微软雅黑" panose="020B0503020204020204" charset="-122"/>
                <a:sym typeface="+mn-ea"/>
              </a:rPr>
              <a:t>摘编自必修</a:t>
            </a:r>
            <a:r>
              <a:rPr lang="zh-CN" altLang="zh-CN" sz="3200" smtClean="0">
                <a:ln>
                  <a:noFill/>
                </a:ln>
                <a:effectLst/>
                <a:latin typeface="微软雅黑" panose="020B0503020204020204" charset="-122"/>
                <a:ea typeface="微软雅黑" panose="020B0503020204020204" charset="-122"/>
                <a:cs typeface="微软雅黑" panose="020B0503020204020204" charset="-122"/>
                <a:sym typeface="+mn-ea"/>
              </a:rPr>
              <a:t>《</a:t>
            </a:r>
            <a:r>
              <a:rPr lang="zh-CN" sz="3200" smtClean="0">
                <a:ln>
                  <a:noFill/>
                </a:ln>
                <a:effectLst/>
                <a:latin typeface="微软雅黑" panose="020B0503020204020204" charset="-122"/>
                <a:ea typeface="微软雅黑" panose="020B0503020204020204" charset="-122"/>
                <a:cs typeface="微软雅黑" panose="020B0503020204020204" charset="-122"/>
                <a:sym typeface="+mn-ea"/>
              </a:rPr>
              <a:t>中外历史纲要</a:t>
            </a:r>
            <a:r>
              <a:rPr lang="en-US" altLang="zh-CN" sz="3200" smtClean="0">
                <a:ln>
                  <a:noFill/>
                </a:ln>
                <a:effectLst/>
                <a:latin typeface="微软雅黑" panose="020B0503020204020204" charset="-122"/>
                <a:ea typeface="微软雅黑" panose="020B0503020204020204" charset="-122"/>
                <a:cs typeface="微软雅黑" panose="020B0503020204020204" charset="-122"/>
                <a:sym typeface="+mn-ea"/>
              </a:rPr>
              <a:t>(</a:t>
            </a:r>
            <a:r>
              <a:rPr lang="zh-CN" sz="3200" smtClean="0">
                <a:ln>
                  <a:noFill/>
                </a:ln>
                <a:effectLst/>
                <a:latin typeface="微软雅黑" panose="020B0503020204020204" charset="-122"/>
                <a:ea typeface="微软雅黑" panose="020B0503020204020204" charset="-122"/>
                <a:cs typeface="微软雅黑" panose="020B0503020204020204" charset="-122"/>
                <a:sym typeface="+mn-ea"/>
              </a:rPr>
              <a:t>上</a:t>
            </a:r>
            <a:r>
              <a:rPr lang="en-US" altLang="zh-CN" sz="3200" smtClean="0">
                <a:ln>
                  <a:noFill/>
                </a:ln>
                <a:effectLst/>
                <a:latin typeface="微软雅黑" panose="020B0503020204020204" charset="-122"/>
                <a:ea typeface="微软雅黑" panose="020B0503020204020204" charset="-122"/>
                <a:cs typeface="微软雅黑" panose="020B0503020204020204" charset="-122"/>
                <a:sym typeface="+mn-ea"/>
              </a:rPr>
              <a:t>)</a:t>
            </a:r>
            <a:r>
              <a:rPr lang="zh-CN" altLang="zh-CN" sz="3200" smtClean="0">
                <a:ln>
                  <a:noFill/>
                </a:ln>
                <a:effectLst/>
                <a:latin typeface="微软雅黑" panose="020B0503020204020204" charset="-122"/>
                <a:ea typeface="微软雅黑" panose="020B0503020204020204" charset="-122"/>
                <a:cs typeface="微软雅黑" panose="020B0503020204020204" charset="-122"/>
                <a:sym typeface="+mn-ea"/>
              </a:rPr>
              <a:t>》</a:t>
            </a:r>
            <a:endParaRPr lang="zh-CN" altLang="zh-CN" sz="3200" smtClean="0">
              <a:ln>
                <a:noFill/>
              </a:ln>
              <a:effectLst/>
              <a:latin typeface="微软雅黑" panose="020B0503020204020204" charset="-122"/>
              <a:ea typeface="微软雅黑" panose="020B0503020204020204" charset="-122"/>
              <a:cs typeface="微软雅黑" panose="020B0503020204020204" charset="-122"/>
              <a:sym typeface="+mn-ea"/>
            </a:endParaRPr>
          </a:p>
        </p:txBody>
      </p:sp>
      <p:sp>
        <p:nvSpPr>
          <p:cNvPr id="7" name="文本框 6"/>
          <p:cNvSpPr txBox="1"/>
          <p:nvPr/>
        </p:nvSpPr>
        <p:spPr>
          <a:xfrm>
            <a:off x="7091680" y="4102735"/>
            <a:ext cx="4194175" cy="632460"/>
          </a:xfrm>
          <a:prstGeom prst="rect">
            <a:avLst/>
          </a:prstGeom>
          <a:noFill/>
        </p:spPr>
        <p:txBody>
          <a:bodyPr wrap="square" rtlCol="0">
            <a:spAutoFit/>
          </a:bodyPr>
          <a:lstStyle/>
          <a:p>
            <a:pPr>
              <a:lnSpc>
                <a:spcPct val="110000"/>
              </a:lnSpc>
            </a:pPr>
            <a:r>
              <a:rPr lang="zh-CN" altLang="en-US" sz="3200">
                <a:solidFill>
                  <a:srgbClr val="0000FF"/>
                </a:solidFill>
                <a:latin typeface="微软雅黑" panose="020B0503020204020204" charset="-122"/>
                <a:ea typeface="微软雅黑" panose="020B0503020204020204" charset="-122"/>
                <a:cs typeface="微软雅黑" panose="020B0503020204020204" charset="-122"/>
              </a:rPr>
              <a:t>宗藩关系逐渐解体</a:t>
            </a:r>
            <a:endParaRPr lang="zh-CN" altLang="en-US" sz="3200">
              <a:solidFill>
                <a:srgbClr val="0000FF"/>
              </a:solidFill>
              <a:latin typeface="微软雅黑" panose="020B0503020204020204" charset="-122"/>
              <a:ea typeface="微软雅黑" panose="020B0503020204020204" charset="-122"/>
              <a:cs typeface="微软雅黑" panose="020B050302020402020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additive="base">
                                        <p:cTn id="7" dur="5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7">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227965" y="463550"/>
            <a:ext cx="11436985" cy="2889885"/>
          </a:xfrm>
          <a:prstGeom prst="rect">
            <a:avLst/>
          </a:prstGeom>
          <a:noFill/>
        </p:spPr>
        <p:txBody>
          <a:bodyPr wrap="square" rtlCol="0">
            <a:spAutoFit/>
          </a:bodyPr>
          <a:lstStyle/>
          <a:p>
            <a:pPr>
              <a:lnSpc>
                <a:spcPct val="130000"/>
              </a:lnSpc>
            </a:pPr>
            <a:r>
              <a:rPr lang="zh-CN" altLang="en-US" sz="2800">
                <a:latin typeface="微软雅黑" panose="020B0503020204020204" charset="-122"/>
                <a:ea typeface="微软雅黑" panose="020B0503020204020204" charset="-122"/>
                <a:cs typeface="微软雅黑" panose="020B0503020204020204" charset="-122"/>
                <a:sym typeface="+mn-ea"/>
              </a:rPr>
              <a:t>【情境创设】</a:t>
            </a:r>
            <a:r>
              <a:rPr lang="zh-CN" altLang="en-US" sz="2800">
                <a:latin typeface="微软雅黑" panose="020B0503020204020204" charset="-122"/>
                <a:ea typeface="微软雅黑" panose="020B0503020204020204" charset="-122"/>
                <a:cs typeface="微软雅黑" panose="020B0503020204020204" charset="-122"/>
              </a:rPr>
              <a:t>（</a:t>
            </a:r>
            <a:r>
              <a:rPr lang="en-US" altLang="zh-CN" sz="2800">
                <a:latin typeface="微软雅黑" panose="020B0503020204020204" charset="-122"/>
                <a:ea typeface="微软雅黑" panose="020B0503020204020204" charset="-122"/>
                <a:cs typeface="微软雅黑" panose="020B0503020204020204" charset="-122"/>
              </a:rPr>
              <a:t>2021</a:t>
            </a:r>
            <a:r>
              <a:rPr lang="zh-CN" altLang="en-US" sz="2800">
                <a:latin typeface="微软雅黑" panose="020B0503020204020204" charset="-122"/>
                <a:ea typeface="微软雅黑" panose="020B0503020204020204" charset="-122"/>
                <a:cs typeface="微软雅黑" panose="020B0503020204020204" charset="-122"/>
              </a:rPr>
              <a:t>年广州市一模）1891年，清政府从中央到地方一致决定建造甘肃至新疆电报线，虽线路绵长，经费紧张，工程困难，但“自创议以迄告成，为时仅历两载，而全省（新疆）贯通。”这反映了</a:t>
            </a:r>
            <a:endParaRPr lang="zh-CN" altLang="en-US" sz="2800">
              <a:latin typeface="微软雅黑" panose="020B0503020204020204" charset="-122"/>
              <a:ea typeface="微软雅黑" panose="020B0503020204020204" charset="-122"/>
              <a:cs typeface="微软雅黑" panose="020B0503020204020204" charset="-122"/>
            </a:endParaRPr>
          </a:p>
          <a:p>
            <a:pPr>
              <a:lnSpc>
                <a:spcPct val="130000"/>
              </a:lnSpc>
            </a:pPr>
            <a:r>
              <a:rPr lang="zh-CN" altLang="en-US" sz="2800">
                <a:latin typeface="微软雅黑" panose="020B0503020204020204" charset="-122"/>
                <a:ea typeface="微软雅黑" panose="020B0503020204020204" charset="-122"/>
                <a:cs typeface="微软雅黑" panose="020B0503020204020204" charset="-122"/>
              </a:rPr>
              <a:t>A．政府试图维护国家利益              B．民用通讯业的起步</a:t>
            </a:r>
            <a:endParaRPr lang="zh-CN" altLang="en-US" sz="2800">
              <a:latin typeface="微软雅黑" panose="020B0503020204020204" charset="-122"/>
              <a:ea typeface="微软雅黑" panose="020B0503020204020204" charset="-122"/>
              <a:cs typeface="微软雅黑" panose="020B0503020204020204" charset="-122"/>
            </a:endParaRPr>
          </a:p>
          <a:p>
            <a:pPr>
              <a:lnSpc>
                <a:spcPct val="130000"/>
              </a:lnSpc>
            </a:pPr>
            <a:r>
              <a:rPr lang="zh-CN" altLang="en-US" sz="2800">
                <a:latin typeface="微软雅黑" panose="020B0503020204020204" charset="-122"/>
                <a:ea typeface="微软雅黑" panose="020B0503020204020204" charset="-122"/>
                <a:cs typeface="微软雅黑" panose="020B0503020204020204" charset="-122"/>
              </a:rPr>
              <a:t>C．民族资本主义初步发展              D．中央集权遭遇挑战</a:t>
            </a:r>
            <a:endParaRPr lang="zh-CN" altLang="en-US" sz="2800">
              <a:latin typeface="微软雅黑" panose="020B0503020204020204" charset="-122"/>
              <a:ea typeface="微软雅黑" panose="020B0503020204020204" charset="-122"/>
              <a:cs typeface="微软雅黑" panose="020B0503020204020204" charset="-122"/>
            </a:endParaRPr>
          </a:p>
        </p:txBody>
      </p:sp>
      <p:sp>
        <p:nvSpPr>
          <p:cNvPr id="6" name="文本框 5"/>
          <p:cNvSpPr txBox="1"/>
          <p:nvPr/>
        </p:nvSpPr>
        <p:spPr>
          <a:xfrm>
            <a:off x="80010" y="3661410"/>
            <a:ext cx="11733530" cy="1899285"/>
          </a:xfrm>
          <a:prstGeom prst="rect">
            <a:avLst/>
          </a:prstGeom>
          <a:noFill/>
        </p:spPr>
        <p:txBody>
          <a:bodyPr wrap="square" rtlCol="0">
            <a:spAutoFit/>
          </a:bodyPr>
          <a:lstStyle/>
          <a:p>
            <a:pPr>
              <a:lnSpc>
                <a:spcPct val="140000"/>
              </a:lnSpc>
            </a:pPr>
            <a:r>
              <a:rPr lang="en-US" sz="2800">
                <a:solidFill>
                  <a:srgbClr val="0000FF"/>
                </a:solidFill>
                <a:latin typeface="微软雅黑" panose="020B0503020204020204" charset="-122"/>
                <a:ea typeface="微软雅黑" panose="020B0503020204020204" charset="-122"/>
                <a:cs typeface="微软雅黑" panose="020B0503020204020204" charset="-122"/>
              </a:rPr>
              <a:t>19</a:t>
            </a:r>
            <a:r>
              <a:rPr lang="zh-CN" altLang="en-US" sz="2800">
                <a:solidFill>
                  <a:srgbClr val="0000FF"/>
                </a:solidFill>
                <a:latin typeface="微软雅黑" panose="020B0503020204020204" charset="-122"/>
                <a:ea typeface="微软雅黑" panose="020B0503020204020204" charset="-122"/>
                <a:cs typeface="微软雅黑" panose="020B0503020204020204" charset="-122"/>
              </a:rPr>
              <a:t>世纪</a:t>
            </a:r>
            <a:r>
              <a:rPr lang="en-US" altLang="zh-CN" sz="2800">
                <a:solidFill>
                  <a:srgbClr val="0000FF"/>
                </a:solidFill>
                <a:latin typeface="微软雅黑" panose="020B0503020204020204" charset="-122"/>
                <a:ea typeface="微软雅黑" panose="020B0503020204020204" charset="-122"/>
                <a:cs typeface="微软雅黑" panose="020B0503020204020204" charset="-122"/>
              </a:rPr>
              <a:t>80</a:t>
            </a:r>
            <a:r>
              <a:rPr lang="zh-CN" altLang="en-US" sz="2800">
                <a:solidFill>
                  <a:srgbClr val="0000FF"/>
                </a:solidFill>
                <a:latin typeface="微软雅黑" panose="020B0503020204020204" charset="-122"/>
                <a:ea typeface="微软雅黑" panose="020B0503020204020204" charset="-122"/>
                <a:cs typeface="微软雅黑" panose="020B0503020204020204" charset="-122"/>
              </a:rPr>
              <a:t>年代，中国大多数省份陆续接通电报线路。</a:t>
            </a:r>
            <a:r>
              <a:rPr lang="en-US" altLang="zh-CN" sz="2800">
                <a:solidFill>
                  <a:srgbClr val="0000FF"/>
                </a:solidFill>
                <a:latin typeface="微软雅黑" panose="020B0503020204020204" charset="-122"/>
                <a:ea typeface="微软雅黑" panose="020B0503020204020204" charset="-122"/>
                <a:cs typeface="微软雅黑" panose="020B0503020204020204" charset="-122"/>
              </a:rPr>
              <a:t>1891</a:t>
            </a:r>
            <a:r>
              <a:rPr lang="zh-CN" altLang="en-US" sz="2800">
                <a:solidFill>
                  <a:srgbClr val="0000FF"/>
                </a:solidFill>
                <a:latin typeface="微软雅黑" panose="020B0503020204020204" charset="-122"/>
                <a:ea typeface="微软雅黑" panose="020B0503020204020204" charset="-122"/>
                <a:cs typeface="微软雅黑" panose="020B0503020204020204" charset="-122"/>
              </a:rPr>
              <a:t>年，俄、英两国蚕食帕米尔地区的</a:t>
            </a:r>
            <a:r>
              <a:rPr lang="zh-CN" altLang="en-US" sz="2800">
                <a:solidFill>
                  <a:srgbClr val="FF0000"/>
                </a:solidFill>
                <a:latin typeface="微软雅黑" panose="020B0503020204020204" charset="-122"/>
                <a:ea typeface="微软雅黑" panose="020B0503020204020204" charset="-122"/>
                <a:cs typeface="微软雅黑" panose="020B0503020204020204" charset="-122"/>
              </a:rPr>
              <a:t>边疆危机</a:t>
            </a:r>
            <a:r>
              <a:rPr lang="zh-CN" altLang="en-US" sz="2800">
                <a:solidFill>
                  <a:srgbClr val="0000FF"/>
                </a:solidFill>
                <a:latin typeface="微软雅黑" panose="020B0503020204020204" charset="-122"/>
                <a:ea typeface="微软雅黑" panose="020B0503020204020204" charset="-122"/>
                <a:cs typeface="微软雅黑" panose="020B0503020204020204" charset="-122"/>
              </a:rPr>
              <a:t>出现后，清政府才决定建设由甘肃通往新疆省城的电报线，以应对边境危机，</a:t>
            </a:r>
            <a:r>
              <a:rPr lang="zh-CN" altLang="en-US" sz="2800">
                <a:solidFill>
                  <a:srgbClr val="FF0000"/>
                </a:solidFill>
                <a:latin typeface="微软雅黑" panose="020B0503020204020204" charset="-122"/>
                <a:ea typeface="微软雅黑" panose="020B0503020204020204" charset="-122"/>
                <a:cs typeface="微软雅黑" panose="020B0503020204020204" charset="-122"/>
              </a:rPr>
              <a:t>力图维护国家利益</a:t>
            </a:r>
            <a:r>
              <a:rPr lang="zh-CN" altLang="en-US" sz="2800">
                <a:solidFill>
                  <a:srgbClr val="0000FF"/>
                </a:solidFill>
                <a:latin typeface="微软雅黑" panose="020B0503020204020204" charset="-122"/>
                <a:ea typeface="微软雅黑" panose="020B0503020204020204" charset="-122"/>
                <a:cs typeface="微软雅黑" panose="020B0503020204020204" charset="-122"/>
              </a:rPr>
              <a:t>，故选</a:t>
            </a:r>
            <a:r>
              <a:rPr lang="en-US" altLang="zh-CN" sz="2800">
                <a:solidFill>
                  <a:srgbClr val="0000FF"/>
                </a:solidFill>
                <a:latin typeface="微软雅黑" panose="020B0503020204020204" charset="-122"/>
                <a:ea typeface="微软雅黑" panose="020B0503020204020204" charset="-122"/>
                <a:cs typeface="微软雅黑" panose="020B0503020204020204" charset="-122"/>
              </a:rPr>
              <a:t>A</a:t>
            </a:r>
            <a:r>
              <a:rPr lang="zh-CN" altLang="en-US" sz="2800">
                <a:solidFill>
                  <a:srgbClr val="0000FF"/>
                </a:solidFill>
                <a:latin typeface="微软雅黑" panose="020B0503020204020204" charset="-122"/>
                <a:ea typeface="微软雅黑" panose="020B0503020204020204" charset="-122"/>
                <a:cs typeface="微软雅黑" panose="020B0503020204020204" charset="-122"/>
              </a:rPr>
              <a:t>。</a:t>
            </a:r>
            <a:endParaRPr lang="zh-CN" altLang="en-US" sz="2800">
              <a:solidFill>
                <a:srgbClr val="0000FF"/>
              </a:solidFill>
              <a:latin typeface="微软雅黑" panose="020B0503020204020204" charset="-122"/>
              <a:ea typeface="微软雅黑" panose="020B0503020204020204" charset="-122"/>
              <a:cs typeface="微软雅黑" panose="020B050302020402020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6">
                                            <p:txEl>
                                              <p:pRg st="0" end="0"/>
                                            </p:txEl>
                                          </p:spTgt>
                                        </p:tgtEl>
                                        <p:attrNameLst>
                                          <p:attrName>style.visibility</p:attrName>
                                        </p:attrNameLst>
                                      </p:cBhvr>
                                      <p:to>
                                        <p:strVal val="visible"/>
                                      </p:to>
                                    </p:set>
                                    <p:anim calcmode="lin" valueType="num">
                                      <p:cBhvr additive="base">
                                        <p:cTn id="13"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251460" y="2461260"/>
            <a:ext cx="11436985" cy="1938020"/>
          </a:xfrm>
          <a:prstGeom prst="rect">
            <a:avLst/>
          </a:prstGeom>
          <a:noFill/>
        </p:spPr>
        <p:txBody>
          <a:bodyPr wrap="square" rtlCol="0">
            <a:spAutoFit/>
          </a:bodyPr>
          <a:lstStyle/>
          <a:p>
            <a:pPr>
              <a:lnSpc>
                <a:spcPct val="100000"/>
              </a:lnSpc>
            </a:pPr>
            <a:r>
              <a:rPr lang="zh-CN" altLang="en-US" sz="2400" b="0">
                <a:latin typeface="微软雅黑" panose="020B0503020204020204" charset="-122"/>
                <a:ea typeface="微软雅黑" panose="020B0503020204020204" charset="-122"/>
                <a:cs typeface="微软雅黑" panose="020B0503020204020204" charset="-122"/>
              </a:rPr>
              <a:t>（</a:t>
            </a:r>
            <a:r>
              <a:rPr lang="en-US" altLang="zh-CN" sz="2400" b="0">
                <a:latin typeface="微软雅黑" panose="020B0503020204020204" charset="-122"/>
                <a:ea typeface="微软雅黑" panose="020B0503020204020204" charset="-122"/>
                <a:cs typeface="微软雅黑" panose="020B0503020204020204" charset="-122"/>
              </a:rPr>
              <a:t>2021</a:t>
            </a:r>
            <a:r>
              <a:rPr lang="zh-CN" altLang="en-US" sz="2400" b="0">
                <a:latin typeface="微软雅黑" panose="020B0503020204020204" charset="-122"/>
                <a:ea typeface="微软雅黑" panose="020B0503020204020204" charset="-122"/>
                <a:cs typeface="微软雅黑" panose="020B0503020204020204" charset="-122"/>
              </a:rPr>
              <a:t>年广州市一模）1891年，清政府从中央到地方一致决定建造甘肃至新疆电报线，虽线路绵长，经费紧张，工程困难，但“自创议以迄告成，为时仅历两载，而全省（新疆）贯通。”这反映了</a:t>
            </a:r>
            <a:endParaRPr lang="zh-CN" altLang="en-US" sz="2400" b="0">
              <a:latin typeface="微软雅黑" panose="020B0503020204020204" charset="-122"/>
              <a:ea typeface="微软雅黑" panose="020B0503020204020204" charset="-122"/>
              <a:cs typeface="微软雅黑" panose="020B0503020204020204" charset="-122"/>
            </a:endParaRPr>
          </a:p>
          <a:p>
            <a:pPr>
              <a:lnSpc>
                <a:spcPct val="100000"/>
              </a:lnSpc>
            </a:pPr>
            <a:r>
              <a:rPr lang="zh-CN" altLang="en-US" sz="2400">
                <a:solidFill>
                  <a:srgbClr val="FF0000"/>
                </a:solidFill>
                <a:latin typeface="微软雅黑" panose="020B0503020204020204" charset="-122"/>
                <a:ea typeface="微软雅黑" panose="020B0503020204020204" charset="-122"/>
                <a:cs typeface="微软雅黑" panose="020B0503020204020204" charset="-122"/>
              </a:rPr>
              <a:t>A．政府试图维护国家利益  </a:t>
            </a:r>
            <a:r>
              <a:rPr lang="zh-CN" altLang="en-US" sz="2400">
                <a:latin typeface="微软雅黑" panose="020B0503020204020204" charset="-122"/>
                <a:ea typeface="微软雅黑" panose="020B0503020204020204" charset="-122"/>
                <a:cs typeface="微软雅黑" panose="020B0503020204020204" charset="-122"/>
              </a:rPr>
              <a:t> </a:t>
            </a:r>
            <a:r>
              <a:rPr lang="zh-CN" altLang="en-US" sz="2400" b="0">
                <a:latin typeface="微软雅黑" panose="020B0503020204020204" charset="-122"/>
                <a:ea typeface="微软雅黑" panose="020B0503020204020204" charset="-122"/>
                <a:cs typeface="微软雅黑" panose="020B0503020204020204" charset="-122"/>
              </a:rPr>
              <a:t>           B．民用通讯业的起步</a:t>
            </a:r>
            <a:endParaRPr lang="zh-CN" altLang="en-US" sz="2400" b="0">
              <a:latin typeface="微软雅黑" panose="020B0503020204020204" charset="-122"/>
              <a:ea typeface="微软雅黑" panose="020B0503020204020204" charset="-122"/>
              <a:cs typeface="微软雅黑" panose="020B0503020204020204" charset="-122"/>
            </a:endParaRPr>
          </a:p>
          <a:p>
            <a:pPr>
              <a:lnSpc>
                <a:spcPct val="100000"/>
              </a:lnSpc>
            </a:pPr>
            <a:r>
              <a:rPr lang="zh-CN" altLang="en-US" sz="2400" b="0">
                <a:latin typeface="微软雅黑" panose="020B0503020204020204" charset="-122"/>
                <a:ea typeface="微软雅黑" panose="020B0503020204020204" charset="-122"/>
                <a:cs typeface="微软雅黑" panose="020B0503020204020204" charset="-122"/>
              </a:rPr>
              <a:t>C．民族资本主义初步发展              D．中央集权遭遇挑战</a:t>
            </a:r>
            <a:endParaRPr lang="zh-CN" altLang="en-US" sz="2400" b="0">
              <a:latin typeface="微软雅黑" panose="020B0503020204020204" charset="-122"/>
              <a:ea typeface="微软雅黑" panose="020B0503020204020204" charset="-122"/>
              <a:cs typeface="微软雅黑" panose="020B0503020204020204" charset="-122"/>
            </a:endParaRPr>
          </a:p>
        </p:txBody>
      </p:sp>
      <p:sp>
        <p:nvSpPr>
          <p:cNvPr id="2" name="文本框 1"/>
          <p:cNvSpPr txBox="1"/>
          <p:nvPr/>
        </p:nvSpPr>
        <p:spPr>
          <a:xfrm>
            <a:off x="251460" y="113030"/>
            <a:ext cx="11687810" cy="2306955"/>
          </a:xfrm>
          <a:prstGeom prst="rect">
            <a:avLst/>
          </a:prstGeom>
          <a:noFill/>
        </p:spPr>
        <p:txBody>
          <a:bodyPr wrap="square" rtlCol="0">
            <a:spAutoFit/>
          </a:bodyPr>
          <a:lstStyle/>
          <a:p>
            <a:pPr>
              <a:lnSpc>
                <a:spcPct val="100000"/>
              </a:lnSpc>
            </a:pPr>
            <a:r>
              <a:rPr lang="zh-CN" altLang="en-US" sz="2400" b="0">
                <a:latin typeface="微软雅黑" panose="020B0503020204020204" charset="-122"/>
                <a:ea typeface="微软雅黑" panose="020B0503020204020204" charset="-122"/>
                <a:cs typeface="微软雅黑" panose="020B0503020204020204" charset="-122"/>
              </a:rPr>
              <a:t>（</a:t>
            </a:r>
            <a:r>
              <a:rPr lang="en-US" altLang="zh-CN" sz="2400" b="0">
                <a:latin typeface="微软雅黑" panose="020B0503020204020204" charset="-122"/>
                <a:ea typeface="微软雅黑" panose="020B0503020204020204" charset="-122"/>
                <a:cs typeface="微软雅黑" panose="020B0503020204020204" charset="-122"/>
              </a:rPr>
              <a:t>2019</a:t>
            </a:r>
            <a:r>
              <a:rPr lang="zh-CN" altLang="en-US" sz="2400" b="0">
                <a:latin typeface="微软雅黑" panose="020B0503020204020204" charset="-122"/>
                <a:ea typeface="微软雅黑" panose="020B0503020204020204" charset="-122"/>
                <a:cs typeface="微软雅黑" panose="020B0503020204020204" charset="-122"/>
              </a:rPr>
              <a:t>年广州市一模）在1843年的虎门谈判中，英方要求中国对香港贸易自由化。中方为此发布告示：“若内地商民愿赴该岛（香港）买卖，即就近报明各海关，应照新例完纳货税，请领牌照，乃方准出口营生；若不请牌照辄往买卖者，查出以私贩及违禁下海论罪。”这表明清政府</a:t>
            </a:r>
            <a:endParaRPr lang="zh-CN" altLang="en-US" sz="2400" b="0">
              <a:latin typeface="微软雅黑" panose="020B0503020204020204" charset="-122"/>
              <a:ea typeface="微软雅黑" panose="020B0503020204020204" charset="-122"/>
              <a:cs typeface="微软雅黑" panose="020B0503020204020204" charset="-122"/>
            </a:endParaRPr>
          </a:p>
          <a:p>
            <a:pPr>
              <a:lnSpc>
                <a:spcPct val="100000"/>
              </a:lnSpc>
            </a:pPr>
            <a:r>
              <a:rPr lang="zh-CN" altLang="en-US" sz="2400" b="0">
                <a:latin typeface="微软雅黑" panose="020B0503020204020204" charset="-122"/>
                <a:ea typeface="微软雅黑" panose="020B0503020204020204" charset="-122"/>
                <a:cs typeface="微软雅黑" panose="020B0503020204020204" charset="-122"/>
              </a:rPr>
              <a:t>A．捍卫国家领土主权完整                  B. 厉行闭关锁国政策</a:t>
            </a:r>
            <a:endParaRPr lang="zh-CN" altLang="en-US" sz="2400" b="0">
              <a:latin typeface="微软雅黑" panose="020B0503020204020204" charset="-122"/>
              <a:ea typeface="微软雅黑" panose="020B0503020204020204" charset="-122"/>
              <a:cs typeface="微软雅黑" panose="020B0503020204020204" charset="-122"/>
            </a:endParaRPr>
          </a:p>
          <a:p>
            <a:pPr>
              <a:lnSpc>
                <a:spcPct val="100000"/>
              </a:lnSpc>
            </a:pPr>
            <a:r>
              <a:rPr lang="zh-CN" altLang="en-US" sz="2400" b="0">
                <a:latin typeface="微软雅黑" panose="020B0503020204020204" charset="-122"/>
                <a:ea typeface="微软雅黑" panose="020B0503020204020204" charset="-122"/>
                <a:cs typeface="微软雅黑" panose="020B0503020204020204" charset="-122"/>
              </a:rPr>
              <a:t>C．同意实行“协定关税”                  </a:t>
            </a:r>
            <a:r>
              <a:rPr lang="zh-CN" altLang="en-US" sz="2400">
                <a:solidFill>
                  <a:srgbClr val="FF0000"/>
                </a:solidFill>
                <a:latin typeface="微软雅黑" panose="020B0503020204020204" charset="-122"/>
                <a:ea typeface="微软雅黑" panose="020B0503020204020204" charset="-122"/>
                <a:cs typeface="微软雅黑" panose="020B0503020204020204" charset="-122"/>
              </a:rPr>
              <a:t>D. 尝试维护国家权益</a:t>
            </a:r>
            <a:endParaRPr lang="zh-CN" altLang="en-US" sz="2400">
              <a:solidFill>
                <a:srgbClr val="FF0000"/>
              </a:solidFill>
              <a:latin typeface="微软雅黑" panose="020B0503020204020204" charset="-122"/>
              <a:ea typeface="微软雅黑" panose="020B0503020204020204" charset="-122"/>
              <a:cs typeface="微软雅黑" panose="020B0503020204020204" charset="-122"/>
            </a:endParaRPr>
          </a:p>
        </p:txBody>
      </p:sp>
      <p:graphicFrame>
        <p:nvGraphicFramePr>
          <p:cNvPr id="3" name="表格 2"/>
          <p:cNvGraphicFramePr>
            <a:graphicFrameLocks noGrp="1"/>
          </p:cNvGraphicFramePr>
          <p:nvPr/>
        </p:nvGraphicFramePr>
        <p:xfrm>
          <a:off x="456565" y="4516755"/>
          <a:ext cx="11483340" cy="1995805"/>
        </p:xfrm>
        <a:graphic>
          <a:graphicData uri="http://schemas.openxmlformats.org/drawingml/2006/table">
            <a:tbl>
              <a:tblPr/>
              <a:tblGrid>
                <a:gridCol w="1658620"/>
                <a:gridCol w="9824720"/>
              </a:tblGrid>
              <a:tr h="1995805">
                <a:tc>
                  <a:txBody>
                    <a:bodyPr/>
                    <a:lstStyle/>
                    <a:p>
                      <a:pPr marL="0" marR="0" lvl="0" indent="0" algn="ctr" defTabSz="914400" rtl="0" eaLnBrk="1" fontAlgn="base" latinLnBrk="0" hangingPunct="1">
                        <a:lnSpc>
                          <a:spcPct val="150000"/>
                        </a:lnSpc>
                        <a:spcBef>
                          <a:spcPct val="0"/>
                        </a:spcBef>
                        <a:spcAft>
                          <a:spcPct val="0"/>
                        </a:spcAft>
                        <a:buClrTx/>
                        <a:buSzTx/>
                        <a:buFontTx/>
                        <a:buNone/>
                        <a:tabLst>
                          <a:tab pos="1619250" algn="l"/>
                        </a:tabLst>
                      </a:pPr>
                      <a:r>
                        <a:rPr kumimoji="0" lang="zh-CN" sz="2800" b="1" i="0" u="none" strike="noStrike" cap="none" normalizeH="0" baseline="0" smtClean="0">
                          <a:ln>
                            <a:noFill/>
                          </a:ln>
                          <a:solidFill>
                            <a:srgbClr val="FF0000"/>
                          </a:solidFill>
                          <a:effectLst/>
                          <a:latin typeface="微软雅黑" panose="020B0503020204020204" charset="-122"/>
                          <a:ea typeface="微软雅黑" panose="020B0503020204020204" charset="-122"/>
                          <a:cs typeface="Times New Roman" panose="02020603050405020304" pitchFamily="18" charset="0"/>
                        </a:rPr>
                        <a:t>感悟</a:t>
                      </a:r>
                      <a:endParaRPr kumimoji="0" lang="zh-CN" sz="2800" b="0" i="0" u="none" strike="noStrike" cap="none" normalizeH="0" baseline="0" smtClean="0">
                        <a:ln>
                          <a:noFill/>
                        </a:ln>
                        <a:solidFill>
                          <a:srgbClr val="FF0000"/>
                        </a:solidFill>
                        <a:effectLst/>
                        <a:latin typeface="微软雅黑" panose="020B0503020204020204" charset="-122"/>
                        <a:ea typeface="微软雅黑" panose="020B0503020204020204" charset="-122"/>
                        <a:cs typeface="Courier New" panose="02070309020205020404" pitchFamily="49" charset="0"/>
                      </a:endParaRPr>
                    </a:p>
                    <a:p>
                      <a:pPr marL="0" marR="0" lvl="0" indent="0" algn="ctr" defTabSz="914400" rtl="0" eaLnBrk="1" fontAlgn="base" latinLnBrk="0" hangingPunct="1">
                        <a:lnSpc>
                          <a:spcPct val="150000"/>
                        </a:lnSpc>
                        <a:spcBef>
                          <a:spcPct val="0"/>
                        </a:spcBef>
                        <a:spcAft>
                          <a:spcPct val="0"/>
                        </a:spcAft>
                        <a:buClrTx/>
                        <a:buSzTx/>
                        <a:buFontTx/>
                        <a:buNone/>
                        <a:tabLst>
                          <a:tab pos="1619250" algn="l"/>
                        </a:tabLst>
                      </a:pPr>
                      <a:r>
                        <a:rPr kumimoji="0" lang="zh-CN" sz="2800" b="1" i="0" u="none" strike="noStrike" cap="none" normalizeH="0" baseline="0" smtClean="0">
                          <a:ln>
                            <a:noFill/>
                          </a:ln>
                          <a:solidFill>
                            <a:srgbClr val="FF0000"/>
                          </a:solidFill>
                          <a:effectLst/>
                          <a:latin typeface="微软雅黑" panose="020B0503020204020204" charset="-122"/>
                          <a:ea typeface="微软雅黑" panose="020B0503020204020204" charset="-122"/>
                          <a:cs typeface="Times New Roman" panose="02020603050405020304" pitchFamily="18" charset="0"/>
                        </a:rPr>
                        <a:t>核心</a:t>
                      </a:r>
                      <a:endParaRPr kumimoji="0" lang="zh-CN" sz="2800" b="0" i="0" u="none" strike="noStrike" cap="none" normalizeH="0" baseline="0" smtClean="0">
                        <a:ln>
                          <a:noFill/>
                        </a:ln>
                        <a:solidFill>
                          <a:srgbClr val="FF0000"/>
                        </a:solidFill>
                        <a:effectLst/>
                        <a:latin typeface="微软雅黑" panose="020B0503020204020204" charset="-122"/>
                        <a:ea typeface="微软雅黑" panose="020B0503020204020204" charset="-122"/>
                        <a:cs typeface="Courier New" panose="02070309020205020404" pitchFamily="49" charset="0"/>
                      </a:endParaRPr>
                    </a:p>
                    <a:p>
                      <a:pPr marL="0" marR="0" lvl="0" indent="0" algn="ctr" defTabSz="914400" rtl="0" eaLnBrk="1" fontAlgn="base" latinLnBrk="0" hangingPunct="1">
                        <a:lnSpc>
                          <a:spcPct val="150000"/>
                        </a:lnSpc>
                        <a:spcBef>
                          <a:spcPct val="0"/>
                        </a:spcBef>
                        <a:spcAft>
                          <a:spcPct val="0"/>
                        </a:spcAft>
                        <a:buClrTx/>
                        <a:buSzTx/>
                        <a:buFontTx/>
                        <a:buNone/>
                        <a:tabLst>
                          <a:tab pos="1619250" algn="l"/>
                        </a:tabLst>
                      </a:pPr>
                      <a:r>
                        <a:rPr kumimoji="0" lang="zh-CN" sz="2800" b="1" i="0" u="none" strike="noStrike" cap="none" normalizeH="0" baseline="0" smtClean="0">
                          <a:ln>
                            <a:noFill/>
                          </a:ln>
                          <a:solidFill>
                            <a:srgbClr val="FF0000"/>
                          </a:solidFill>
                          <a:effectLst/>
                          <a:latin typeface="微软雅黑" panose="020B0503020204020204" charset="-122"/>
                          <a:ea typeface="微软雅黑" panose="020B0503020204020204" charset="-122"/>
                        </a:rPr>
                        <a:t>素养</a:t>
                      </a:r>
                      <a:endParaRPr kumimoji="0" lang="zh-CN" sz="2800" b="1" i="0" u="none" strike="noStrike" cap="none" normalizeH="0" baseline="0" smtClean="0">
                        <a:ln>
                          <a:noFill/>
                        </a:ln>
                        <a:solidFill>
                          <a:srgbClr val="FF0000"/>
                        </a:solidFill>
                        <a:effectLst/>
                        <a:latin typeface="微软雅黑" panose="020B0503020204020204" charset="-122"/>
                        <a:ea typeface="微软雅黑" panose="020B0503020204020204" charset="-122"/>
                        <a:cs typeface="Courier New" panose="02070309020205020404" pitchFamily="49" charset="0"/>
                      </a:endParaRPr>
                    </a:p>
                  </a:txBody>
                  <a:tcPr marL="67990" marR="6799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50000"/>
                        </a:lnSpc>
                        <a:spcBef>
                          <a:spcPct val="0"/>
                        </a:spcBef>
                        <a:spcAft>
                          <a:spcPct val="0"/>
                        </a:spcAft>
                        <a:buClrTx/>
                        <a:buSzTx/>
                        <a:buFontTx/>
                        <a:buNone/>
                        <a:tabLst>
                          <a:tab pos="1619250" algn="l"/>
                        </a:tabLst>
                      </a:pPr>
                      <a:endParaRPr kumimoji="0" lang="zh-CN" sz="2800" b="1" i="0" u="none" strike="noStrike" cap="none" normalizeH="0" baseline="0" smtClean="0">
                        <a:ln>
                          <a:noFill/>
                        </a:ln>
                        <a:solidFill>
                          <a:srgbClr val="FF0000"/>
                        </a:solidFill>
                        <a:effectLst/>
                        <a:latin typeface="微软雅黑" panose="020B0503020204020204" charset="-122"/>
                        <a:ea typeface="微软雅黑" panose="020B0503020204020204" charset="-122"/>
                        <a:cs typeface="微软雅黑" panose="020B0503020204020204" charset="-122"/>
                      </a:endParaRPr>
                    </a:p>
                  </a:txBody>
                  <a:tcPr marL="67990" marR="6799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
        <p:nvSpPr>
          <p:cNvPr id="7" name="文本框 6"/>
          <p:cNvSpPr txBox="1"/>
          <p:nvPr/>
        </p:nvSpPr>
        <p:spPr>
          <a:xfrm>
            <a:off x="2148205" y="4519295"/>
            <a:ext cx="9540240" cy="1891665"/>
          </a:xfrm>
          <a:prstGeom prst="rect">
            <a:avLst/>
          </a:prstGeom>
          <a:noFill/>
        </p:spPr>
        <p:txBody>
          <a:bodyPr wrap="square" rtlCol="0">
            <a:spAutoFit/>
          </a:bodyPr>
          <a:lstStyle/>
          <a:p>
            <a:pPr marL="0" marR="0" lvl="0" indent="0" algn="l" defTabSz="914400" rtl="0" eaLnBrk="1" fontAlgn="base" latinLnBrk="0" hangingPunct="1">
              <a:lnSpc>
                <a:spcPct val="150000"/>
              </a:lnSpc>
              <a:spcBef>
                <a:spcPct val="0"/>
              </a:spcBef>
              <a:spcAft>
                <a:spcPct val="0"/>
              </a:spcAft>
              <a:buClrTx/>
              <a:buSzTx/>
              <a:buFontTx/>
              <a:buNone/>
              <a:tabLst>
                <a:tab pos="1619250" algn="l"/>
              </a:tabLst>
            </a:pPr>
            <a:r>
              <a:rPr lang="zh-CN" smtClean="0">
                <a:ln>
                  <a:noFill/>
                </a:ln>
                <a:solidFill>
                  <a:srgbClr val="FF0000"/>
                </a:solidFill>
                <a:effectLst/>
                <a:latin typeface="微软雅黑" panose="020B0503020204020204" charset="-122"/>
                <a:ea typeface="微软雅黑" panose="020B0503020204020204" charset="-122"/>
                <a:cs typeface="微软雅黑" panose="020B0503020204020204" charset="-122"/>
                <a:sym typeface="+mn-ea"/>
              </a:rPr>
              <a:t>家国情怀</a:t>
            </a:r>
            <a:r>
              <a:rPr lang="en-US" altLang="zh-CN" smtClean="0">
                <a:ln>
                  <a:noFill/>
                </a:ln>
                <a:solidFill>
                  <a:srgbClr val="FF0000"/>
                </a:solidFill>
                <a:effectLst/>
                <a:latin typeface="微软雅黑" panose="020B0503020204020204" charset="-122"/>
                <a:ea typeface="微软雅黑" panose="020B0503020204020204" charset="-122"/>
                <a:cs typeface="微软雅黑" panose="020B0503020204020204" charset="-122"/>
                <a:sym typeface="+mn-ea"/>
              </a:rPr>
              <a:t>——</a:t>
            </a:r>
            <a:r>
              <a:rPr lang="zh-CN" smtClean="0">
                <a:ln>
                  <a:noFill/>
                </a:ln>
                <a:solidFill>
                  <a:srgbClr val="FF0000"/>
                </a:solidFill>
                <a:effectLst/>
                <a:latin typeface="微软雅黑" panose="020B0503020204020204" charset="-122"/>
                <a:ea typeface="微软雅黑" panose="020B0503020204020204" charset="-122"/>
                <a:cs typeface="微软雅黑" panose="020B0503020204020204" charset="-122"/>
                <a:sym typeface="+mn-ea"/>
              </a:rPr>
              <a:t>民族意识的萌发</a:t>
            </a:r>
            <a:endParaRPr kumimoji="0" lang="zh-CN" b="0" i="0" u="none" strike="noStrike" cap="none" normalizeH="0" baseline="0" smtClean="0">
              <a:ln>
                <a:noFill/>
              </a:ln>
              <a:solidFill>
                <a:srgbClr val="FF0000"/>
              </a:solidFill>
              <a:effectLst/>
              <a:latin typeface="微软雅黑" panose="020B0503020204020204" charset="-122"/>
              <a:ea typeface="微软雅黑" panose="020B0503020204020204" charset="-122"/>
              <a:cs typeface="微软雅黑" panose="020B0503020204020204" charset="-122"/>
            </a:endParaRPr>
          </a:p>
          <a:p>
            <a:pPr marL="0" marR="0" lvl="0" indent="0" algn="l" defTabSz="914400" rtl="0" eaLnBrk="1" fontAlgn="base" latinLnBrk="0" hangingPunct="1">
              <a:lnSpc>
                <a:spcPct val="150000"/>
              </a:lnSpc>
              <a:spcBef>
                <a:spcPct val="0"/>
              </a:spcBef>
              <a:spcAft>
                <a:spcPct val="0"/>
              </a:spcAft>
              <a:buClrTx/>
              <a:buSzTx/>
              <a:buFontTx/>
              <a:buNone/>
              <a:tabLst>
                <a:tab pos="1619250" algn="l"/>
              </a:tabLst>
            </a:pPr>
            <a:r>
              <a:rPr lang="zh-CN" smtClean="0">
                <a:ln>
                  <a:noFill/>
                </a:ln>
                <a:solidFill>
                  <a:srgbClr val="FF0000"/>
                </a:solidFill>
                <a:effectLst/>
                <a:latin typeface="微软雅黑" panose="020B0503020204020204" charset="-122"/>
                <a:ea typeface="微软雅黑" panose="020B0503020204020204" charset="-122"/>
                <a:cs typeface="微软雅黑" panose="020B0503020204020204" charset="-122"/>
                <a:sym typeface="+mn-ea"/>
              </a:rPr>
              <a:t>先进的中国人从天朝上国的美梦中惊醒，反对外来侵略、保家卫国的民族意识开始觉醒。</a:t>
            </a:r>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1"/>
      <p:bldP spid="7" grpId="0"/>
      <p:bldP spid="7" grpId="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16002" name="文本框 2816001"/>
          <p:cNvSpPr txBox="1"/>
          <p:nvPr/>
        </p:nvSpPr>
        <p:spPr>
          <a:xfrm>
            <a:off x="241300" y="123825"/>
            <a:ext cx="11949430" cy="4318000"/>
          </a:xfrm>
          <a:prstGeom prst="rect">
            <a:avLst/>
          </a:prstGeom>
          <a:noFill/>
          <a:ln w="9525">
            <a:noFill/>
          </a:ln>
        </p:spPr>
        <p:txBody>
          <a:bodyPr wrap="square" lIns="117176" tIns="58589" rIns="117176" bIns="58589">
            <a:spAutoFit/>
          </a:bodyPr>
          <a:lstStyle/>
          <a:p>
            <a:pPr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2.</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中国人民的抗争</a:t>
            </a:r>
            <a:r>
              <a:rPr lang="en-US" altLang="zh-CN">
                <a:solidFill>
                  <a:srgbClr val="000000"/>
                </a:solidFill>
                <a:latin typeface="宋体" panose="02010600030101010101" pitchFamily="2" charset="-122"/>
                <a:ea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太平天国运动</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endPar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性质</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中国近代反封建反侵略的农民战争。</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(2)</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评价。</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defTabSz="1171575"/>
            <a:r>
              <a:rPr lang="en-US" altLang="zh-CN" dirty="0">
                <a:solidFill>
                  <a:srgbClr val="000000"/>
                </a:solidFill>
                <a:latin typeface="宋体" panose="02010600030101010101" pitchFamily="2" charset="-122"/>
                <a:ea typeface="宋体" panose="02010600030101010101" pitchFamily="2" charset="-122"/>
                <a:cs typeface="Times New Roman" panose="02020603050405020304" pitchFamily="18" charset="0"/>
              </a:rPr>
              <a:t>①</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由于</a:t>
            </a:r>
            <a:r>
              <a:rPr lang="en-US" altLang="zh-CN" u="sng">
                <a:solidFill>
                  <a:srgbClr val="000000"/>
                </a:solidFill>
                <a:latin typeface="宋体" panose="02010600030101010101" pitchFamily="2" charset="-122"/>
                <a:ea typeface="宋体" panose="02010600030101010101" pitchFamily="2" charset="-122"/>
                <a:cs typeface="Times New Roman" panose="02020603050405020304" pitchFamily="18" charset="0"/>
              </a:rPr>
              <a:t>______________________________________</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太平天国运动最终失败。</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defTabSz="1171575"/>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但太平天国运动沉重打击了清王朝的统治</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加速了中国历史发展的进程。</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defTabSz="1171575"/>
            <a:r>
              <a:rPr lang="en-US" altLang="zh-CN" dirty="0">
                <a:solidFill>
                  <a:srgbClr val="000000"/>
                </a:solidFill>
                <a:latin typeface="宋体" panose="02010600030101010101" pitchFamily="2" charset="-122"/>
                <a:ea typeface="宋体" panose="02010600030101010101" pitchFamily="2" charset="-122"/>
                <a:cs typeface="Times New Roman" panose="02020603050405020304" pitchFamily="18" charset="0"/>
              </a:rPr>
              <a:t>②</a:t>
            </a:r>
            <a:r>
              <a:rPr lang="zh-CN" altLang="en-US" dirty="0">
                <a:solidFill>
                  <a:srgbClr val="FF0000"/>
                </a:solidFill>
                <a:latin typeface="微软雅黑" panose="020B0503020204020204" charset="-122"/>
                <a:ea typeface="微软雅黑" panose="020B0503020204020204" charset="-122"/>
                <a:cs typeface="Times New Roman" panose="02020603050405020304" pitchFamily="18" charset="0"/>
              </a:rPr>
              <a:t>引起权力结构的变化</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u="sng" dirty="0">
                <a:solidFill>
                  <a:srgbClr val="FF0000"/>
                </a:solidFill>
                <a:latin typeface="宋体" panose="02010600030101010101" pitchFamily="2" charset="-122"/>
                <a:ea typeface="宋体" panose="02010600030101010101" pitchFamily="2" charset="-122"/>
                <a:cs typeface="Times New Roman" panose="02020603050405020304" pitchFamily="18" charset="0"/>
              </a:rPr>
              <a:t>湘</a:t>
            </a:r>
            <a:r>
              <a:rPr lang="zh-CN" altLang="en-US" dirty="0">
                <a:solidFill>
                  <a:srgbClr val="FF0000"/>
                </a:solidFill>
                <a:latin typeface="宋体" panose="02010600030101010101" pitchFamily="2" charset="-122"/>
                <a:ea typeface="宋体" panose="02010600030101010101" pitchFamily="2" charset="-122"/>
                <a:cs typeface="Times New Roman" panose="02020603050405020304" pitchFamily="18" charset="0"/>
              </a:rPr>
              <a:t>淮系官僚集团形成、</a:t>
            </a:r>
            <a:r>
              <a:rPr lang="zh-CN" altLang="en-US" u="sng" dirty="0">
                <a:solidFill>
                  <a:srgbClr val="FF0000"/>
                </a:solidFill>
                <a:latin typeface="宋体" panose="02010600030101010101" pitchFamily="2" charset="-122"/>
                <a:ea typeface="宋体" panose="02010600030101010101" pitchFamily="2" charset="-122"/>
                <a:cs typeface="Times New Roman" panose="02020603050405020304" pitchFamily="18" charset="0"/>
              </a:rPr>
              <a:t>汉人</a:t>
            </a:r>
            <a:r>
              <a:rPr lang="zh-CN" altLang="en-US" dirty="0">
                <a:solidFill>
                  <a:srgbClr val="FF0000"/>
                </a:solidFill>
                <a:latin typeface="宋体" panose="02010600030101010101" pitchFamily="2" charset="-122"/>
                <a:ea typeface="宋体" panose="02010600030101010101" pitchFamily="2" charset="-122"/>
                <a:cs typeface="Times New Roman" panose="02020603050405020304" pitchFamily="18" charset="0"/>
              </a:rPr>
              <a:t>的权力增长、中央权力下移</a:t>
            </a:r>
            <a:r>
              <a:rPr lang="en-US" altLang="zh-CN">
                <a:solidFill>
                  <a:srgbClr val="FF0000"/>
                </a:solidFill>
                <a:latin typeface="宋体" panose="02010600030101010101" pitchFamily="2" charset="-122"/>
                <a:ea typeface="宋体" panose="02010600030101010101" pitchFamily="2" charset="-122"/>
                <a:cs typeface="Times New Roman" panose="02020603050405020304" pitchFamily="18" charset="0"/>
              </a:rPr>
              <a:t>,</a:t>
            </a:r>
            <a:endParaRPr lang="en-US" altLang="zh-CN">
              <a:solidFill>
                <a:srgbClr val="FF0000"/>
              </a:solidFill>
              <a:latin typeface="宋体" panose="02010600030101010101" pitchFamily="2" charset="-122"/>
              <a:ea typeface="宋体" panose="02010600030101010101" pitchFamily="2" charset="-122"/>
              <a:cs typeface="Times New Roman" panose="02020603050405020304" pitchFamily="18" charset="0"/>
            </a:endParaRPr>
          </a:p>
          <a:p>
            <a:pPr defTabSz="1171575"/>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对此后中国历史的发展产生重大影响。（</a:t>
            </a:r>
            <a:r>
              <a:rPr lang="zh-CN" smtClean="0">
                <a:latin typeface="Times New Roman" panose="02020603050405020304" pitchFamily="18" charset="0"/>
                <a:ea typeface="宋体" panose="02010600030101010101" pitchFamily="2" charset="-122"/>
                <a:cs typeface="Times New Roman" panose="02020603050405020304" pitchFamily="18" charset="0"/>
                <a:sym typeface="+mn-ea"/>
              </a:rPr>
              <a:t>摘编自必修</a:t>
            </a:r>
            <a:r>
              <a:rPr lang="zh-CN" altLang="zh-CN" smtClean="0">
                <a:latin typeface="Times New Roman" panose="02020603050405020304" pitchFamily="18" charset="0"/>
                <a:ea typeface="宋体" panose="02010600030101010101" pitchFamily="2" charset="-122"/>
                <a:cs typeface="Times New Roman" panose="02020603050405020304" pitchFamily="18" charset="0"/>
                <a:sym typeface="+mn-ea"/>
              </a:rPr>
              <a:t>《</a:t>
            </a:r>
            <a:r>
              <a:rPr lang="zh-CN" smtClean="0">
                <a:latin typeface="Times New Roman" panose="02020603050405020304" pitchFamily="18" charset="0"/>
                <a:ea typeface="宋体" panose="02010600030101010101" pitchFamily="2" charset="-122"/>
                <a:cs typeface="Times New Roman" panose="02020603050405020304" pitchFamily="18" charset="0"/>
                <a:sym typeface="+mn-ea"/>
              </a:rPr>
              <a:t>中外历史纲要</a:t>
            </a:r>
            <a:r>
              <a:rPr lang="en-US" altLang="zh-CN" smtClean="0">
                <a:latin typeface="Times New Roman" panose="02020603050405020304" pitchFamily="18" charset="0"/>
                <a:ea typeface="宋体" panose="02010600030101010101" pitchFamily="2" charset="-122"/>
                <a:cs typeface="Courier New" panose="02070309020205020404" pitchFamily="49" charset="0"/>
                <a:sym typeface="+mn-ea"/>
              </a:rPr>
              <a:t>(</a:t>
            </a:r>
            <a:r>
              <a:rPr lang="zh-CN" smtClean="0">
                <a:latin typeface="Times New Roman" panose="02020603050405020304" pitchFamily="18" charset="0"/>
                <a:ea typeface="宋体" panose="02010600030101010101" pitchFamily="2" charset="-122"/>
                <a:cs typeface="Times New Roman" panose="02020603050405020304" pitchFamily="18" charset="0"/>
                <a:sym typeface="+mn-ea"/>
              </a:rPr>
              <a:t>上</a:t>
            </a:r>
            <a:r>
              <a:rPr lang="en-US" altLang="zh-CN" smtClean="0">
                <a:latin typeface="Times New Roman" panose="02020603050405020304" pitchFamily="18" charset="0"/>
                <a:ea typeface="宋体" panose="02010600030101010101" pitchFamily="2" charset="-122"/>
                <a:cs typeface="Courier New" panose="02070309020205020404" pitchFamily="49" charset="0"/>
                <a:sym typeface="+mn-ea"/>
              </a:rPr>
              <a:t>)</a:t>
            </a:r>
            <a:r>
              <a:rPr lang="zh-CN" altLang="zh-CN" smtClean="0">
                <a:latin typeface="Times New Roman" panose="02020603050405020304" pitchFamily="18" charset="0"/>
                <a:ea typeface="宋体" panose="02010600030101010101" pitchFamily="2" charset="-122"/>
                <a:cs typeface="Times New Roman" panose="02020603050405020304" pitchFamily="18" charset="0"/>
                <a:sym typeface="+mn-ea"/>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a:t>
            </a:r>
            <a:endParaRPr lang="zh-CN" altLang="en-US">
              <a:solidFill>
                <a:srgbClr val="000000"/>
              </a:solidFill>
              <a:latin typeface="宋体" panose="02010600030101010101" pitchFamily="2" charset="-122"/>
              <a:ea typeface="Times New Roman" panose="02020603050405020304" pitchFamily="18" charset="0"/>
            </a:endParaRPr>
          </a:p>
        </p:txBody>
      </p:sp>
      <p:sp>
        <p:nvSpPr>
          <p:cNvPr id="2816003" name="文本框 2816002"/>
          <p:cNvSpPr txBox="1"/>
          <p:nvPr/>
        </p:nvSpPr>
        <p:spPr>
          <a:xfrm>
            <a:off x="285750" y="1848485"/>
            <a:ext cx="8483600" cy="716915"/>
          </a:xfrm>
          <a:prstGeom prst="rect">
            <a:avLst/>
          </a:prstGeom>
          <a:noFill/>
          <a:ln w="9525">
            <a:noFill/>
          </a:ln>
        </p:spPr>
        <p:txBody>
          <a:bodyPr lIns="117235" tIns="58618" rIns="117235" bIns="58618" anchor="b" anchorCtr="1">
            <a:spAutoFit/>
          </a:bodyPr>
          <a:lstStyle/>
          <a:p>
            <a:pPr defTabSz="1171575"/>
            <a:r>
              <a:rPr lang="zh-CN" altLang="en-US" dirty="0">
                <a:solidFill>
                  <a:srgbClr val="FF0000"/>
                </a:solidFill>
                <a:latin typeface="宋体" panose="02010600030101010101" pitchFamily="2" charset="-122"/>
                <a:ea typeface="宋体" panose="02010600030101010101" pitchFamily="2" charset="-122"/>
                <a:cs typeface="Times New Roman" panose="02020603050405020304" pitchFamily="18" charset="0"/>
              </a:rPr>
              <a:t>农民阶级的局限性</a:t>
            </a:r>
            <a:r>
              <a:rPr lang="en-US" altLang="zh-CN">
                <a:solidFill>
                  <a:srgbClr val="FF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FF0000"/>
                </a:solidFill>
                <a:latin typeface="微软雅黑" panose="020B0503020204020204" charset="-122"/>
                <a:ea typeface="微软雅黑" panose="020B0503020204020204" charset="-122"/>
                <a:cs typeface="Times New Roman" panose="02020603050405020304" pitchFamily="18" charset="0"/>
              </a:rPr>
              <a:t>没有科学的理论作指导</a:t>
            </a:r>
            <a:endParaRPr lang="zh-CN" altLang="en-US" dirty="0">
              <a:solidFill>
                <a:srgbClr val="FF0000"/>
              </a:solidFill>
              <a:latin typeface="微软雅黑" panose="020B0503020204020204" charset="-122"/>
              <a:ea typeface="微软雅黑" panose="020B0503020204020204" charset="-122"/>
            </a:endParaRPr>
          </a:p>
        </p:txBody>
      </p:sp>
      <p:sp>
        <p:nvSpPr>
          <p:cNvPr id="2" name="文本框 1"/>
          <p:cNvSpPr txBox="1"/>
          <p:nvPr/>
        </p:nvSpPr>
        <p:spPr>
          <a:xfrm>
            <a:off x="241300" y="4553585"/>
            <a:ext cx="11896725" cy="1291590"/>
          </a:xfrm>
          <a:prstGeom prst="rect">
            <a:avLst/>
          </a:prstGeom>
          <a:noFill/>
        </p:spPr>
        <p:txBody>
          <a:bodyPr wrap="square" rtlCol="0">
            <a:spAutoFit/>
          </a:bodyPr>
          <a:lstStyle/>
          <a:p>
            <a:r>
              <a:rPr lang="zh-CN" altLang="en-US">
                <a:latin typeface="楷体" panose="02010609060101010101" charset="-122"/>
                <a:ea typeface="楷体" panose="02010609060101010101" charset="-122"/>
                <a:cs typeface="楷体" panose="02010609060101010101" charset="-122"/>
                <a:sym typeface="+mn-ea"/>
              </a:rPr>
              <a:t>汉人官僚、湘军的创立者曾国藩：</a:t>
            </a:r>
            <a:r>
              <a:rPr lang="en-US" altLang="zh-CN">
                <a:latin typeface="楷体" panose="02010609060101010101" charset="-122"/>
                <a:ea typeface="楷体" panose="02010609060101010101" charset="-122"/>
                <a:cs typeface="楷体" panose="02010609060101010101" charset="-122"/>
                <a:sym typeface="+mn-ea"/>
              </a:rPr>
              <a:t>“火轮船必为中外官民通行之物，可以</a:t>
            </a:r>
            <a:r>
              <a:rPr lang="zh-CN" altLang="en-US">
                <a:latin typeface="楷体" panose="02010609060101010101" charset="-122"/>
                <a:ea typeface="楷体" panose="02010609060101010101" charset="-122"/>
                <a:cs typeface="楷体" panose="02010609060101010101" charset="-122"/>
              </a:rPr>
              <a:t>剿发捻（</a:t>
            </a:r>
            <a:r>
              <a:rPr lang="en-US" altLang="zh-CN">
                <a:latin typeface="楷体" panose="02010609060101010101" charset="-122"/>
                <a:ea typeface="楷体" panose="02010609060101010101" charset="-122"/>
                <a:cs typeface="楷体" panose="02010609060101010101" charset="-122"/>
              </a:rPr>
              <a:t>‘</a:t>
            </a:r>
            <a:r>
              <a:rPr lang="zh-CN" altLang="en-US">
                <a:latin typeface="楷体" panose="02010609060101010101" charset="-122"/>
                <a:ea typeface="楷体" panose="02010609060101010101" charset="-122"/>
                <a:cs typeface="楷体" panose="02010609060101010101" charset="-122"/>
              </a:rPr>
              <a:t>发</a:t>
            </a:r>
            <a:r>
              <a:rPr lang="en-US" altLang="zh-CN">
                <a:latin typeface="楷体" panose="02010609060101010101" charset="-122"/>
                <a:ea typeface="楷体" panose="02010609060101010101" charset="-122"/>
                <a:cs typeface="楷体" panose="02010609060101010101" charset="-122"/>
              </a:rPr>
              <a:t>’</a:t>
            </a:r>
            <a:r>
              <a:rPr lang="zh-CN" altLang="en-US">
                <a:latin typeface="楷体" panose="02010609060101010101" charset="-122"/>
                <a:ea typeface="楷体" panose="02010609060101010101" charset="-122"/>
                <a:cs typeface="楷体" panose="02010609060101010101" charset="-122"/>
              </a:rPr>
              <a:t>指太平军、</a:t>
            </a:r>
            <a:r>
              <a:rPr lang="en-US" altLang="zh-CN">
                <a:latin typeface="楷体" panose="02010609060101010101" charset="-122"/>
                <a:ea typeface="楷体" panose="02010609060101010101" charset="-122"/>
                <a:cs typeface="楷体" panose="02010609060101010101" charset="-122"/>
              </a:rPr>
              <a:t>‘</a:t>
            </a:r>
            <a:r>
              <a:rPr lang="zh-CN" altLang="en-US">
                <a:latin typeface="楷体" panose="02010609060101010101" charset="-122"/>
                <a:ea typeface="楷体" panose="02010609060101010101" charset="-122"/>
                <a:cs typeface="楷体" panose="02010609060101010101" charset="-122"/>
              </a:rPr>
              <a:t>捻</a:t>
            </a:r>
            <a:r>
              <a:rPr lang="en-US" altLang="zh-CN">
                <a:latin typeface="楷体" panose="02010609060101010101" charset="-122"/>
                <a:ea typeface="楷体" panose="02010609060101010101" charset="-122"/>
                <a:cs typeface="楷体" panose="02010609060101010101" charset="-122"/>
              </a:rPr>
              <a:t>’</a:t>
            </a:r>
            <a:r>
              <a:rPr lang="zh-CN" altLang="en-US">
                <a:latin typeface="楷体" panose="02010609060101010101" charset="-122"/>
                <a:ea typeface="楷体" panose="02010609060101010101" charset="-122"/>
                <a:cs typeface="楷体" panose="02010609060101010101" charset="-122"/>
              </a:rPr>
              <a:t>指捻军起义军），可以勤远略（抵抗外国侵略）。</a:t>
            </a:r>
            <a:r>
              <a:rPr lang="en-US" altLang="zh-CN">
                <a:latin typeface="楷体" panose="02010609060101010101" charset="-122"/>
                <a:ea typeface="楷体" panose="02010609060101010101" charset="-122"/>
                <a:cs typeface="楷体" panose="02010609060101010101" charset="-122"/>
              </a:rPr>
              <a:t>”</a:t>
            </a:r>
            <a:endParaRPr lang="en-US" altLang="zh-CN">
              <a:latin typeface="楷体" panose="02010609060101010101" charset="-122"/>
              <a:ea typeface="楷体" panose="02010609060101010101" charset="-122"/>
              <a:cs typeface="楷体" panose="02010609060101010101" charset="-122"/>
            </a:endParaRPr>
          </a:p>
        </p:txBody>
      </p:sp>
      <p:sp>
        <p:nvSpPr>
          <p:cNvPr id="100" name="文本框 99"/>
          <p:cNvSpPr txBox="1"/>
          <p:nvPr/>
        </p:nvSpPr>
        <p:spPr>
          <a:xfrm>
            <a:off x="241300" y="5956935"/>
            <a:ext cx="12318365" cy="645160"/>
          </a:xfrm>
          <a:prstGeom prst="rect">
            <a:avLst/>
          </a:prstGeom>
          <a:noFill/>
          <a:ln w="9525">
            <a:noFill/>
          </a:ln>
        </p:spPr>
        <p:txBody>
          <a:bodyPr wrap="square">
            <a:spAutoFit/>
          </a:bodyPr>
          <a:lstStyle/>
          <a:p>
            <a:r>
              <a:rPr lang="zh-CN" altLang="en-US" sz="2400" dirty="0">
                <a:solidFill>
                  <a:srgbClr val="FF0000"/>
                </a:solidFill>
                <a:latin typeface="微软雅黑" panose="020B0503020204020204" charset="-122"/>
                <a:ea typeface="微软雅黑" panose="020B0503020204020204" charset="-122"/>
                <a:cs typeface="Times New Roman" panose="02020603050405020304" pitchFamily="18" charset="0"/>
                <a:sym typeface="+mn-ea"/>
              </a:rPr>
              <a:t>由汉族地方官僚为主导的洋务运动兴起，目的是为了解决内忧外患，维护清朝的统治。</a:t>
            </a:r>
            <a:endParaRPr lang="zh-CN" altLang="en-US" sz="2400" dirty="0">
              <a:solidFill>
                <a:srgbClr val="FF0000"/>
              </a:solidFill>
              <a:latin typeface="微软雅黑" panose="020B0503020204020204" charset="-122"/>
              <a:ea typeface="微软雅黑" panose="020B0503020204020204" charset="-122"/>
              <a:cs typeface="Times New Roman" panose="02020603050405020304" pitchFamily="18" charset="0"/>
              <a:sym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0"/>
                                        </p:tgtEl>
                                        <p:attrNameLst>
                                          <p:attrName>style.visibility</p:attrName>
                                        </p:attrNameLst>
                                      </p:cBhvr>
                                      <p:to>
                                        <p:strVal val="visible"/>
                                      </p:to>
                                    </p:set>
                                    <p:anim calcmode="lin" valueType="num">
                                      <p:cBhvr additive="base">
                                        <p:cTn id="13" dur="500" fill="hold"/>
                                        <p:tgtEl>
                                          <p:spTgt spid="100"/>
                                        </p:tgtEl>
                                        <p:attrNameLst>
                                          <p:attrName>ppt_x</p:attrName>
                                        </p:attrNameLst>
                                      </p:cBhvr>
                                      <p:tavLst>
                                        <p:tav tm="0">
                                          <p:val>
                                            <p:strVal val="#ppt_x"/>
                                          </p:val>
                                        </p:tav>
                                        <p:tav tm="100000">
                                          <p:val>
                                            <p:strVal val="#ppt_x"/>
                                          </p:val>
                                        </p:tav>
                                      </p:tavLst>
                                    </p:anim>
                                    <p:anim calcmode="lin" valueType="num">
                                      <p:cBhvr additive="base">
                                        <p:cTn id="14" dur="500" fill="hold"/>
                                        <p:tgtEl>
                                          <p:spTgt spid="10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00"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17026" name="文本框 2817025"/>
          <p:cNvSpPr txBox="1"/>
          <p:nvPr/>
        </p:nvSpPr>
        <p:spPr>
          <a:xfrm>
            <a:off x="241300" y="809625"/>
            <a:ext cx="13514388" cy="3094038"/>
          </a:xfrm>
          <a:prstGeom prst="rect">
            <a:avLst/>
          </a:prstGeom>
          <a:noFill/>
          <a:ln w="9525">
            <a:noFill/>
          </a:ln>
        </p:spPr>
        <p:txBody>
          <a:bodyPr lIns="117176" tIns="58589" rIns="117176" bIns="58589">
            <a:spAutoFit/>
          </a:bodyPr>
          <a:lstStyle/>
          <a:p>
            <a:pPr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二</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经济结构的变动与近代化的起步</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自然经济逐步解体</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endPar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原因</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鸦片战争后</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西方资本主义列强入侵</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外国商品冲击。</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(2)</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影响</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破坏了中国的自然经济</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中国被迫卷入</a:t>
            </a:r>
            <a:r>
              <a:rPr lang="en-US" altLang="zh-CN" u="sng">
                <a:solidFill>
                  <a:srgbClr val="000000"/>
                </a:solidFill>
                <a:latin typeface="宋体" panose="02010600030101010101" pitchFamily="2" charset="-122"/>
                <a:ea typeface="宋体" panose="02010600030101010101" pitchFamily="2" charset="-122"/>
                <a:cs typeface="Times New Roman" panose="02020603050405020304" pitchFamily="18" charset="0"/>
              </a:rPr>
              <a:t>_________________</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为近代民族</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defTabSz="1171575"/>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资本主义的产生提供了条件</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自由劳动力、国内市场</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a:t>
            </a:r>
            <a:endParaRPr lang="zh-CN" altLang="en-US">
              <a:solidFill>
                <a:srgbClr val="000000"/>
              </a:solidFill>
              <a:latin typeface="宋体" panose="02010600030101010101" pitchFamily="2" charset="-122"/>
              <a:ea typeface="Times New Roman" panose="02020603050405020304" pitchFamily="18" charset="0"/>
            </a:endParaRPr>
          </a:p>
        </p:txBody>
      </p:sp>
      <p:sp>
        <p:nvSpPr>
          <p:cNvPr id="2817027" name="文本框 2817026"/>
          <p:cNvSpPr txBox="1"/>
          <p:nvPr/>
        </p:nvSpPr>
        <p:spPr>
          <a:xfrm>
            <a:off x="6283325" y="2538413"/>
            <a:ext cx="4591050" cy="712787"/>
          </a:xfrm>
          <a:prstGeom prst="rect">
            <a:avLst/>
          </a:prstGeom>
          <a:noFill/>
          <a:ln w="9525">
            <a:noFill/>
          </a:ln>
        </p:spPr>
        <p:txBody>
          <a:bodyPr lIns="117235" tIns="58618" rIns="117235" bIns="58618" anchor="b" anchorCtr="1">
            <a:spAutoFit/>
          </a:bodyPr>
          <a:lstStyle/>
          <a:p>
            <a:pPr defTabSz="1171575"/>
            <a:r>
              <a:rPr lang="zh-CN" altLang="en-US" dirty="0">
                <a:solidFill>
                  <a:srgbClr val="FF0000"/>
                </a:solidFill>
                <a:latin typeface="宋体" panose="02010600030101010101" pitchFamily="2" charset="-122"/>
                <a:ea typeface="宋体" panose="02010600030101010101" pitchFamily="2" charset="-122"/>
                <a:cs typeface="Times New Roman" panose="02020603050405020304" pitchFamily="18" charset="0"/>
              </a:rPr>
              <a:t>资本主义世界市场</a:t>
            </a:r>
            <a:endParaRPr lang="zh-CN" altLang="en-US" dirty="0">
              <a:solidFill>
                <a:srgbClr val="FF0000"/>
              </a:solidFill>
              <a:latin typeface="宋体" panose="02010600030101010101" pitchFamily="2" charset="-122"/>
              <a:ea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817027"/>
                                        </p:tgtEl>
                                        <p:attrNameLst>
                                          <p:attrName>style.visibility</p:attrName>
                                        </p:attrNameLst>
                                      </p:cBhvr>
                                      <p:to>
                                        <p:strVal val="visible"/>
                                      </p:to>
                                    </p:set>
                                    <p:animEffect transition="in" filter="blinds(horizontal)">
                                      <p:cBhvr>
                                        <p:cTn id="7" dur="500"/>
                                        <p:tgtEl>
                                          <p:spTgt spid="28170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1702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18050" name="文本框 2818049"/>
          <p:cNvSpPr txBox="1"/>
          <p:nvPr/>
        </p:nvSpPr>
        <p:spPr>
          <a:xfrm>
            <a:off x="241300" y="809625"/>
            <a:ext cx="13209588" cy="4318000"/>
          </a:xfrm>
          <a:prstGeom prst="rect">
            <a:avLst/>
          </a:prstGeom>
          <a:noFill/>
          <a:ln w="9525">
            <a:noFill/>
          </a:ln>
        </p:spPr>
        <p:txBody>
          <a:bodyPr lIns="117176" tIns="58589" rIns="117176" bIns="58589">
            <a:spAutoFit/>
          </a:bodyPr>
          <a:lstStyle/>
          <a:p>
            <a:pPr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2.</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洋务运动</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endPar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概况</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:19</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世纪</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60</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年代到</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90</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年代</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洋务派以“自强” “求富”为口号</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掀起了洋</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defTabSz="1171575"/>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务运动。他们创办了一批近代军事工业和民用工业</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甲午中日战争中国战败</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宣</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defTabSz="1171575"/>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告了洋务运动的失败。</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(2)</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评价。</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defTabSz="1171575"/>
            <a:r>
              <a:rPr lang="en-US" altLang="zh-CN" dirty="0">
                <a:solidFill>
                  <a:srgbClr val="000000"/>
                </a:solidFill>
                <a:latin typeface="宋体" panose="02010600030101010101" pitchFamily="2" charset="-122"/>
                <a:ea typeface="宋体" panose="02010600030101010101" pitchFamily="2" charset="-122"/>
                <a:cs typeface="Times New Roman" panose="02020603050405020304" pitchFamily="18" charset="0"/>
              </a:rPr>
              <a:t>①</a:t>
            </a:r>
            <a:r>
              <a:rPr lang="zh-CN" altLang="en-US" dirty="0">
                <a:solidFill>
                  <a:srgbClr val="FF0000"/>
                </a:solidFill>
                <a:latin typeface="宋体" panose="02010600030101010101" pitchFamily="2" charset="-122"/>
                <a:ea typeface="宋体" panose="02010600030101010101" pitchFamily="2" charset="-122"/>
                <a:cs typeface="Times New Roman" panose="02020603050405020304" pitchFamily="18" charset="0"/>
              </a:rPr>
              <a:t>迈出了中国</a:t>
            </a:r>
            <a:r>
              <a:rPr lang="zh-CN" altLang="en-US" dirty="0">
                <a:solidFill>
                  <a:srgbClr val="FF0000"/>
                </a:solidFill>
                <a:latin typeface="微软雅黑" panose="020B0503020204020204" charset="-122"/>
                <a:ea typeface="微软雅黑" panose="020B0503020204020204" charset="-122"/>
                <a:cs typeface="Times New Roman" panose="02020603050405020304" pitchFamily="18" charset="0"/>
              </a:rPr>
              <a:t>近代化</a:t>
            </a:r>
            <a:r>
              <a:rPr lang="zh-CN" altLang="en-US" dirty="0">
                <a:solidFill>
                  <a:srgbClr val="FF0000"/>
                </a:solidFill>
                <a:latin typeface="宋体" panose="02010600030101010101" pitchFamily="2" charset="-122"/>
                <a:ea typeface="宋体" panose="02010600030101010101" pitchFamily="2" charset="-122"/>
                <a:cs typeface="Times New Roman" panose="02020603050405020304" pitchFamily="18" charset="0"/>
              </a:rPr>
              <a:t>的</a:t>
            </a:r>
            <a:r>
              <a:rPr lang="zh-CN" altLang="en-US" dirty="0">
                <a:solidFill>
                  <a:srgbClr val="FF0000"/>
                </a:solidFill>
                <a:latin typeface="微软雅黑" panose="020B0503020204020204" charset="-122"/>
                <a:ea typeface="微软雅黑" panose="020B0503020204020204" charset="-122"/>
                <a:cs typeface="Times New Roman" panose="02020603050405020304" pitchFamily="18" charset="0"/>
              </a:rPr>
              <a:t>第一步</a:t>
            </a:r>
            <a:r>
              <a:rPr lang="en-US" altLang="zh-CN">
                <a:solidFill>
                  <a:srgbClr val="FF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FF0000"/>
                </a:solidFill>
                <a:latin typeface="宋体" panose="02010600030101010101" pitchFamily="2" charset="-122"/>
                <a:ea typeface="宋体" panose="02010600030101010101" pitchFamily="2" charset="-122"/>
                <a:cs typeface="Times New Roman" panose="02020603050405020304" pitchFamily="18" charset="0"/>
              </a:rPr>
              <a:t>刺激了中国</a:t>
            </a:r>
            <a:r>
              <a:rPr lang="zh-CN" altLang="en-US" dirty="0">
                <a:solidFill>
                  <a:srgbClr val="FF0000"/>
                </a:solidFill>
                <a:latin typeface="微软雅黑" panose="020B0503020204020204" charset="-122"/>
                <a:ea typeface="微软雅黑" panose="020B0503020204020204" charset="-122"/>
                <a:cs typeface="Times New Roman" panose="02020603050405020304" pitchFamily="18" charset="0"/>
              </a:rPr>
              <a:t>民族资本主义</a:t>
            </a:r>
            <a:r>
              <a:rPr lang="zh-CN" altLang="en-US" dirty="0">
                <a:solidFill>
                  <a:srgbClr val="FF0000"/>
                </a:solidFill>
                <a:latin typeface="宋体" panose="02010600030101010101" pitchFamily="2" charset="-122"/>
                <a:ea typeface="宋体" panose="02010600030101010101" pitchFamily="2" charset="-122"/>
                <a:cs typeface="Times New Roman" panose="02020603050405020304" pitchFamily="18" charset="0"/>
              </a:rPr>
              <a:t>的</a:t>
            </a:r>
            <a:r>
              <a:rPr lang="zh-CN" altLang="en-US" dirty="0">
                <a:solidFill>
                  <a:srgbClr val="FF0000"/>
                </a:solidFill>
                <a:latin typeface="微软雅黑" panose="020B0503020204020204" charset="-122"/>
                <a:ea typeface="微软雅黑" panose="020B0503020204020204" charset="-122"/>
                <a:cs typeface="Times New Roman" panose="02020603050405020304" pitchFamily="18" charset="0"/>
              </a:rPr>
              <a:t>产生</a:t>
            </a:r>
            <a:r>
              <a:rPr lang="zh-CN" altLang="en-US" dirty="0">
                <a:solidFill>
                  <a:srgbClr val="FF0000"/>
                </a:solidFill>
                <a:latin typeface="宋体" panose="02010600030101010101" pitchFamily="2" charset="-122"/>
                <a:ea typeface="宋体" panose="02010600030101010101" pitchFamily="2" charset="-122"/>
                <a:cs typeface="Times New Roman" panose="02020603050405020304" pitchFamily="18" charset="0"/>
              </a:rPr>
              <a:t>。</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defTabSz="1171575"/>
            <a:r>
              <a:rPr lang="en-US" altLang="zh-CN" dirty="0">
                <a:solidFill>
                  <a:srgbClr val="000000"/>
                </a:solidFill>
                <a:latin typeface="宋体" panose="02010600030101010101" pitchFamily="2" charset="-122"/>
                <a:ea typeface="宋体" panose="02010600030101010101" pitchFamily="2" charset="-122"/>
                <a:cs typeface="Times New Roman" panose="02020603050405020304" pitchFamily="18" charset="0"/>
              </a:rPr>
              <a:t>②</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其根本目的是</a:t>
            </a:r>
            <a:r>
              <a:rPr lang="en-US" altLang="zh-CN" u="sng">
                <a:solidFill>
                  <a:srgbClr val="000000"/>
                </a:solidFill>
                <a:latin typeface="宋体" panose="02010600030101010101" pitchFamily="2" charset="-122"/>
                <a:ea typeface="宋体" panose="02010600030101010101" pitchFamily="2" charset="-122"/>
                <a:cs typeface="Times New Roman" panose="02020603050405020304" pitchFamily="18" charset="0"/>
              </a:rPr>
              <a:t>____________________</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只学习西方科技</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不能使中国走向富强。</a:t>
            </a:r>
            <a:endParaRPr lang="zh-CN" altLang="en-US">
              <a:solidFill>
                <a:srgbClr val="000000"/>
              </a:solidFill>
              <a:latin typeface="宋体" panose="02010600030101010101" pitchFamily="2" charset="-122"/>
              <a:ea typeface="Times New Roman" panose="02020603050405020304" pitchFamily="18" charset="0"/>
            </a:endParaRPr>
          </a:p>
        </p:txBody>
      </p:sp>
      <p:sp>
        <p:nvSpPr>
          <p:cNvPr id="2818051" name="文本框 2818050"/>
          <p:cNvSpPr txBox="1"/>
          <p:nvPr/>
        </p:nvSpPr>
        <p:spPr>
          <a:xfrm>
            <a:off x="1766888" y="4329113"/>
            <a:ext cx="5203825" cy="712787"/>
          </a:xfrm>
          <a:prstGeom prst="rect">
            <a:avLst/>
          </a:prstGeom>
          <a:noFill/>
          <a:ln w="9525">
            <a:noFill/>
          </a:ln>
        </p:spPr>
        <p:txBody>
          <a:bodyPr lIns="117235" tIns="58618" rIns="117235" bIns="58618" anchor="b" anchorCtr="1">
            <a:spAutoFit/>
          </a:bodyPr>
          <a:lstStyle/>
          <a:p>
            <a:pPr defTabSz="1171575"/>
            <a:r>
              <a:rPr lang="zh-CN" altLang="en-US" dirty="0">
                <a:solidFill>
                  <a:srgbClr val="FF0000"/>
                </a:solidFill>
                <a:latin typeface="宋体" panose="02010600030101010101" pitchFamily="2" charset="-122"/>
                <a:ea typeface="宋体" panose="02010600030101010101" pitchFamily="2" charset="-122"/>
                <a:cs typeface="Times New Roman" panose="02020603050405020304" pitchFamily="18" charset="0"/>
              </a:rPr>
              <a:t>维护封建君主专制制度</a:t>
            </a:r>
            <a:endParaRPr lang="zh-CN" altLang="en-US" dirty="0">
              <a:solidFill>
                <a:srgbClr val="FF0000"/>
              </a:solidFill>
              <a:latin typeface="宋体" panose="02010600030101010101" pitchFamily="2" charset="-122"/>
              <a:ea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818051"/>
                                        </p:tgtEl>
                                        <p:attrNameLst>
                                          <p:attrName>style.visibility</p:attrName>
                                        </p:attrNameLst>
                                      </p:cBhvr>
                                      <p:to>
                                        <p:strVal val="visible"/>
                                      </p:to>
                                    </p:set>
                                    <p:animEffect transition="in" filter="blinds(horizontal)">
                                      <p:cBhvr>
                                        <p:cTn id="7" dur="500"/>
                                        <p:tgtEl>
                                          <p:spTgt spid="28180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18051"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76418" name="文本框 2876417"/>
          <p:cNvSpPr txBox="1"/>
          <p:nvPr/>
        </p:nvSpPr>
        <p:spPr>
          <a:xfrm>
            <a:off x="241300" y="809625"/>
            <a:ext cx="13654088" cy="3117215"/>
          </a:xfrm>
          <a:prstGeom prst="rect">
            <a:avLst/>
          </a:prstGeom>
          <a:noFill/>
          <a:ln w="9525">
            <a:noFill/>
          </a:ln>
        </p:spPr>
        <p:txBody>
          <a:bodyPr lIns="117176" tIns="58589" rIns="117176" bIns="58589">
            <a:spAutoFit/>
          </a:bodyPr>
          <a:lstStyle/>
          <a:p>
            <a:pPr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3.</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民族资本主义的产生</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endPar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产生</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:19</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世纪六七十年代</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在</a:t>
            </a:r>
            <a:r>
              <a:rPr lang="zh-CN" altLang="en-US" dirty="0">
                <a:solidFill>
                  <a:srgbClr val="FF0000"/>
                </a:solidFill>
                <a:latin typeface="微软雅黑" panose="020B0503020204020204" charset="-122"/>
                <a:ea typeface="微软雅黑" panose="020B0503020204020204" charset="-122"/>
                <a:cs typeface="Times New Roman" panose="02020603050405020304" pitchFamily="18" charset="0"/>
              </a:rPr>
              <a:t>外商企业和洋务运动</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的刺激下</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中国民族资本主</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defTabSz="1171575"/>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义产生。</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(2)</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影响</a:t>
            </a:r>
            <a:r>
              <a:rPr lang="en-US" altLang="zh-CN">
                <a:solidFill>
                  <a:srgbClr val="FF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FF0000"/>
                </a:solidFill>
                <a:latin typeface="微软雅黑" panose="020B0503020204020204" charset="-122"/>
                <a:ea typeface="微软雅黑" panose="020B0503020204020204" charset="-122"/>
                <a:cs typeface="Times New Roman" panose="02020603050405020304" pitchFamily="18" charset="0"/>
              </a:rPr>
              <a:t>顺应了工业文明的潮流和趋势</a:t>
            </a:r>
            <a:r>
              <a:rPr lang="en-US" altLang="zh-CN">
                <a:solidFill>
                  <a:srgbClr val="FF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FF0000"/>
                </a:solidFill>
                <a:latin typeface="宋体" panose="02010600030101010101" pitchFamily="2" charset="-122"/>
                <a:ea typeface="宋体" panose="02010600030101010101" pitchFamily="2" charset="-122"/>
                <a:cs typeface="Times New Roman" panose="02020603050405020304" pitchFamily="18" charset="0"/>
              </a:rPr>
              <a:t>无产阶级队伍壮大</a:t>
            </a:r>
            <a:r>
              <a:rPr lang="en-US" altLang="zh-CN">
                <a:solidFill>
                  <a:srgbClr val="FF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FF0000"/>
                </a:solidFill>
                <a:latin typeface="宋体" panose="02010600030101010101" pitchFamily="2" charset="-122"/>
                <a:ea typeface="宋体" panose="02010600030101010101" pitchFamily="2" charset="-122"/>
                <a:cs typeface="Times New Roman" panose="02020603050405020304" pitchFamily="18" charset="0"/>
              </a:rPr>
              <a:t>民族资产阶级产生</a:t>
            </a:r>
            <a:r>
              <a:rPr lang="en-US" altLang="zh-CN">
                <a:solidFill>
                  <a:srgbClr val="FF0000"/>
                </a:solidFill>
                <a:latin typeface="宋体" panose="02010600030101010101" pitchFamily="2" charset="-122"/>
                <a:ea typeface="宋体" panose="02010600030101010101" pitchFamily="2" charset="-122"/>
                <a:cs typeface="Times New Roman" panose="02020603050405020304" pitchFamily="18" charset="0"/>
              </a:rPr>
              <a:t>,</a:t>
            </a:r>
            <a:endParaRPr lang="en-US" altLang="zh-CN">
              <a:solidFill>
                <a:srgbClr val="FF0000"/>
              </a:solidFill>
              <a:latin typeface="宋体" panose="02010600030101010101" pitchFamily="2" charset="-122"/>
              <a:ea typeface="宋体" panose="02010600030101010101" pitchFamily="2" charset="-122"/>
              <a:cs typeface="Times New Roman" panose="02020603050405020304" pitchFamily="18" charset="0"/>
            </a:endParaRPr>
          </a:p>
          <a:p>
            <a:pPr defTabSz="1171575"/>
            <a:r>
              <a:rPr lang="zh-CN" altLang="en-US" dirty="0">
                <a:solidFill>
                  <a:srgbClr val="FF0000"/>
                </a:solidFill>
                <a:latin typeface="宋体" panose="02010600030101010101" pitchFamily="2" charset="-122"/>
                <a:ea typeface="宋体" panose="02010600030101010101" pitchFamily="2" charset="-122"/>
                <a:cs typeface="Times New Roman" panose="02020603050405020304" pitchFamily="18" charset="0"/>
              </a:rPr>
              <a:t>成为中国社会新的革命力量。</a:t>
            </a:r>
            <a:endParaRPr lang="zh-CN" altLang="en-US" dirty="0">
              <a:solidFill>
                <a:srgbClr val="FF0000"/>
              </a:solidFill>
              <a:latin typeface="宋体" panose="02010600030101010101" pitchFamily="2" charset="-122"/>
              <a:ea typeface="宋体" panose="02010600030101010101" pitchFamily="2" charset="-122"/>
              <a:cs typeface="Times New Roman" panose="02020603050405020304" pitchFamily="18" charset="0"/>
            </a:endParaRPr>
          </a:p>
        </p:txBody>
      </p:sp>
      <p:sp>
        <p:nvSpPr>
          <p:cNvPr id="2" name="文本框 1"/>
          <p:cNvSpPr txBox="1"/>
          <p:nvPr/>
        </p:nvSpPr>
        <p:spPr>
          <a:xfrm>
            <a:off x="4683125" y="950595"/>
            <a:ext cx="2824480" cy="691515"/>
          </a:xfrm>
          <a:prstGeom prst="rect">
            <a:avLst/>
          </a:prstGeom>
          <a:noFill/>
        </p:spPr>
        <p:txBody>
          <a:bodyPr wrap="none" rtlCol="0" anchor="t">
            <a:spAutoFit/>
          </a:bodyPr>
          <a:lstStyle/>
          <a:p>
            <a:r>
              <a:rPr lang="zh-CN" altLang="en-US" dirty="0">
                <a:solidFill>
                  <a:srgbClr val="FF0000"/>
                </a:solidFill>
                <a:latin typeface="微软雅黑" panose="020B0503020204020204" charset="-122"/>
                <a:ea typeface="微软雅黑" panose="020B0503020204020204" charset="-122"/>
                <a:cs typeface="Times New Roman" panose="02020603050405020304" pitchFamily="18" charset="0"/>
                <a:sym typeface="+mn-ea"/>
              </a:rPr>
              <a:t>小农经济逐渐瓦解</a:t>
            </a:r>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77442" name="文本框 2877441"/>
          <p:cNvSpPr txBox="1"/>
          <p:nvPr/>
        </p:nvSpPr>
        <p:spPr>
          <a:xfrm>
            <a:off x="241300" y="809625"/>
            <a:ext cx="13577888" cy="5475288"/>
          </a:xfrm>
          <a:prstGeom prst="rect">
            <a:avLst/>
          </a:prstGeom>
          <a:noFill/>
          <a:ln w="9525">
            <a:noFill/>
          </a:ln>
        </p:spPr>
        <p:txBody>
          <a:bodyPr lIns="117176" tIns="58589" rIns="117176" bIns="58589">
            <a:spAutoFit/>
          </a:bodyPr>
          <a:lstStyle/>
          <a:p>
            <a:pPr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三</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思想和社会生活的近代化</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向西方学习”思潮</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endPar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新思潮”萌发</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林则徐是近代中国开眼看世界的第一人。魏源著</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海国图</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defTabSz="1171575"/>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志</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阐述了“师夷长技以制夷”的思想。这些仁人志士</a:t>
            </a:r>
            <a:r>
              <a:rPr lang="en-US" altLang="zh-CN" u="sng">
                <a:solidFill>
                  <a:srgbClr val="000000"/>
                </a:solidFill>
                <a:latin typeface="宋体" panose="02010600030101010101" pitchFamily="2" charset="-122"/>
                <a:ea typeface="宋体" panose="02010600030101010101" pitchFamily="2" charset="-122"/>
                <a:cs typeface="Times New Roman" panose="02020603050405020304" pitchFamily="18" charset="0"/>
              </a:rPr>
              <a:t>_____________________</a:t>
            </a:r>
            <a:endParaRPr lang="en-US" altLang="zh-CN" u="sng">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defTabSz="1171575"/>
            <a:r>
              <a:rPr lang="en-US" altLang="zh-CN" u="sng">
                <a:solidFill>
                  <a:srgbClr val="000000"/>
                </a:solidFill>
                <a:latin typeface="宋体" panose="02010600030101010101" pitchFamily="2" charset="-122"/>
                <a:ea typeface="宋体" panose="02010600030101010101" pitchFamily="2" charset="-122"/>
                <a:cs typeface="Times New Roman" panose="02020603050405020304" pitchFamily="18" charset="0"/>
              </a:rPr>
              <a:t>_______________</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(2)“</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中体西用”</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第二次鸦片战争后</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以曾国藩、李鸿章等为代表的洋务派提出</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defTabSz="1171575"/>
            <a:r>
              <a:rPr lang="en-US" altLang="zh-CN" u="sng">
                <a:solidFill>
                  <a:srgbClr val="000000"/>
                </a:solidFill>
                <a:latin typeface="宋体" panose="02010600030101010101" pitchFamily="2" charset="-122"/>
                <a:ea typeface="宋体" panose="02010600030101010101" pitchFamily="2" charset="-122"/>
                <a:cs typeface="Times New Roman" panose="02020603050405020304" pitchFamily="18" charset="0"/>
              </a:rPr>
              <a:t>____________________________</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该思想成为洋务运动的指导思想。</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(3)</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早期维新思想</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以王韬、郑观应为代表</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主张发展民族工商业</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与外国进行商</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defTabSz="1171575"/>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战</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主张兴办学校</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学习西方自然科学知识</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主张革新</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实行君主立宪制度。</a:t>
            </a:r>
            <a:endParaRPr lang="zh-CN" altLang="en-US">
              <a:solidFill>
                <a:srgbClr val="000000"/>
              </a:solidFill>
              <a:latin typeface="宋体" panose="02010600030101010101" pitchFamily="2" charset="-122"/>
              <a:ea typeface="Times New Roman" panose="02020603050405020304" pitchFamily="18" charset="0"/>
            </a:endParaRPr>
          </a:p>
        </p:txBody>
      </p:sp>
      <p:sp>
        <p:nvSpPr>
          <p:cNvPr id="2877443" name="文本框 2877442"/>
          <p:cNvSpPr txBox="1"/>
          <p:nvPr/>
        </p:nvSpPr>
        <p:spPr>
          <a:xfrm>
            <a:off x="8281988" y="2538413"/>
            <a:ext cx="3908425" cy="712787"/>
          </a:xfrm>
          <a:prstGeom prst="rect">
            <a:avLst/>
          </a:prstGeom>
          <a:noFill/>
          <a:ln w="9525">
            <a:noFill/>
          </a:ln>
        </p:spPr>
        <p:txBody>
          <a:bodyPr lIns="117235" tIns="58618" rIns="117235" bIns="58618" anchor="b" anchorCtr="1">
            <a:spAutoFit/>
          </a:bodyPr>
          <a:lstStyle/>
          <a:p>
            <a:pPr defTabSz="1171575"/>
            <a:r>
              <a:rPr lang="zh-CN" altLang="en-US" dirty="0">
                <a:solidFill>
                  <a:srgbClr val="FF0000"/>
                </a:solidFill>
                <a:latin typeface="宋体" panose="02010600030101010101" pitchFamily="2" charset="-122"/>
                <a:ea typeface="宋体" panose="02010600030101010101" pitchFamily="2" charset="-122"/>
                <a:cs typeface="Times New Roman" panose="02020603050405020304" pitchFamily="18" charset="0"/>
              </a:rPr>
              <a:t>初步提出了向西方学习</a:t>
            </a:r>
            <a:endParaRPr lang="zh-CN" altLang="en-US" dirty="0">
              <a:solidFill>
                <a:srgbClr val="FF0000"/>
              </a:solidFill>
              <a:latin typeface="宋体" panose="02010600030101010101" pitchFamily="2" charset="-122"/>
              <a:ea typeface="Times New Roman" panose="02020603050405020304" pitchFamily="18" charset="0"/>
            </a:endParaRPr>
          </a:p>
        </p:txBody>
      </p:sp>
      <p:sp>
        <p:nvSpPr>
          <p:cNvPr id="2877444" name="文本框 2877443"/>
          <p:cNvSpPr txBox="1"/>
          <p:nvPr/>
        </p:nvSpPr>
        <p:spPr>
          <a:xfrm>
            <a:off x="-119062" y="3135313"/>
            <a:ext cx="3451225" cy="712787"/>
          </a:xfrm>
          <a:prstGeom prst="rect">
            <a:avLst/>
          </a:prstGeom>
          <a:noFill/>
          <a:ln w="9525">
            <a:noFill/>
          </a:ln>
        </p:spPr>
        <p:txBody>
          <a:bodyPr lIns="117235" tIns="58618" rIns="117235" bIns="58618" anchor="b" anchorCtr="1">
            <a:spAutoFit/>
          </a:bodyPr>
          <a:lstStyle/>
          <a:p>
            <a:pPr defTabSz="1171575"/>
            <a:r>
              <a:rPr lang="zh-CN" altLang="en-US" dirty="0">
                <a:solidFill>
                  <a:srgbClr val="FF0000"/>
                </a:solidFill>
                <a:latin typeface="宋体" panose="02010600030101010101" pitchFamily="2" charset="-122"/>
                <a:ea typeface="宋体" panose="02010600030101010101" pitchFamily="2" charset="-122"/>
                <a:cs typeface="Times New Roman" panose="02020603050405020304" pitchFamily="18" charset="0"/>
              </a:rPr>
              <a:t>以求自强的主张</a:t>
            </a:r>
            <a:endParaRPr lang="zh-CN" altLang="en-US" dirty="0">
              <a:solidFill>
                <a:srgbClr val="FF0000"/>
              </a:solidFill>
              <a:latin typeface="宋体" panose="02010600030101010101" pitchFamily="2" charset="-122"/>
              <a:ea typeface="Times New Roman" panose="02020603050405020304" pitchFamily="18" charset="0"/>
            </a:endParaRPr>
          </a:p>
        </p:txBody>
      </p:sp>
      <p:sp>
        <p:nvSpPr>
          <p:cNvPr id="2877445" name="文本框 2877444"/>
          <p:cNvSpPr txBox="1"/>
          <p:nvPr/>
        </p:nvSpPr>
        <p:spPr>
          <a:xfrm>
            <a:off x="98425" y="4329113"/>
            <a:ext cx="5187950" cy="712787"/>
          </a:xfrm>
          <a:prstGeom prst="rect">
            <a:avLst/>
          </a:prstGeom>
          <a:noFill/>
          <a:ln w="9525">
            <a:noFill/>
          </a:ln>
        </p:spPr>
        <p:txBody>
          <a:bodyPr lIns="117235" tIns="58618" rIns="117235" bIns="58618" anchor="b" anchorCtr="1">
            <a:spAutoFit/>
          </a:bodyPr>
          <a:lstStyle/>
          <a:p>
            <a:pPr defTabSz="1171575"/>
            <a:r>
              <a:rPr lang="en-US" altLang="zh-CN" dirty="0">
                <a:solidFill>
                  <a:srgbClr val="FF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FF0000"/>
                </a:solidFill>
                <a:latin typeface="宋体" panose="02010600030101010101" pitchFamily="2" charset="-122"/>
                <a:ea typeface="宋体" panose="02010600030101010101" pitchFamily="2" charset="-122"/>
                <a:cs typeface="Times New Roman" panose="02020603050405020304" pitchFamily="18" charset="0"/>
              </a:rPr>
              <a:t>中学为体</a:t>
            </a:r>
            <a:r>
              <a:rPr lang="en-US" altLang="zh-CN">
                <a:solidFill>
                  <a:srgbClr val="FF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FF0000"/>
                </a:solidFill>
                <a:latin typeface="宋体" panose="02010600030101010101" pitchFamily="2" charset="-122"/>
                <a:ea typeface="宋体" panose="02010600030101010101" pitchFamily="2" charset="-122"/>
                <a:cs typeface="Times New Roman" panose="02020603050405020304" pitchFamily="18" charset="0"/>
              </a:rPr>
              <a:t>西学为用”的思想</a:t>
            </a:r>
            <a:endParaRPr lang="zh-CN" altLang="en-US" dirty="0">
              <a:solidFill>
                <a:srgbClr val="FF0000"/>
              </a:solidFill>
              <a:latin typeface="宋体" panose="02010600030101010101" pitchFamily="2" charset="-122"/>
              <a:ea typeface="Times New Roman" panose="02020603050405020304" pitchFamily="18" charset="0"/>
            </a:endParaRPr>
          </a:p>
        </p:txBody>
      </p:sp>
      <p:sp>
        <p:nvSpPr>
          <p:cNvPr id="2" name="文本框 1"/>
          <p:cNvSpPr txBox="1"/>
          <p:nvPr/>
        </p:nvSpPr>
        <p:spPr>
          <a:xfrm>
            <a:off x="4368165" y="1463040"/>
            <a:ext cx="5625465" cy="691515"/>
          </a:xfrm>
          <a:prstGeom prst="rect">
            <a:avLst/>
          </a:prstGeom>
          <a:noFill/>
        </p:spPr>
        <p:txBody>
          <a:bodyPr wrap="square" rtlCol="0" anchor="t">
            <a:spAutoFit/>
          </a:bodyPr>
          <a:lstStyle/>
          <a:p>
            <a:pPr defTabSz="1171575"/>
            <a:r>
              <a:rPr lang="zh-CN" altLang="en-US">
                <a:solidFill>
                  <a:srgbClr val="0000FF"/>
                </a:solidFill>
                <a:latin typeface="微软雅黑" panose="020B0503020204020204" charset="-122"/>
                <a:ea typeface="微软雅黑" panose="020B0503020204020204" charset="-122"/>
                <a:cs typeface="Times New Roman" panose="02020603050405020304" pitchFamily="18" charset="0"/>
                <a:sym typeface="+mn-ea"/>
              </a:rPr>
              <a:t>主持编译的</a:t>
            </a:r>
            <a:r>
              <a:rPr lang="en-US" altLang="zh-CN">
                <a:solidFill>
                  <a:srgbClr val="0000FF"/>
                </a:solidFill>
                <a:latin typeface="微软雅黑" panose="020B0503020204020204" charset="-122"/>
                <a:ea typeface="微软雅黑" panose="020B0503020204020204" charset="-122"/>
                <a:cs typeface="Times New Roman" panose="02020603050405020304" pitchFamily="18" charset="0"/>
                <a:sym typeface="+mn-ea"/>
              </a:rPr>
              <a:t>《</a:t>
            </a:r>
            <a:r>
              <a:rPr lang="zh-CN" altLang="en-US" dirty="0">
                <a:solidFill>
                  <a:srgbClr val="0000FF"/>
                </a:solidFill>
                <a:latin typeface="微软雅黑" panose="020B0503020204020204" charset="-122"/>
                <a:ea typeface="微软雅黑" panose="020B0503020204020204" charset="-122"/>
                <a:cs typeface="Times New Roman" panose="02020603050405020304" pitchFamily="18" charset="0"/>
                <a:sym typeface="+mn-ea"/>
              </a:rPr>
              <a:t>四洲志</a:t>
            </a:r>
            <a:r>
              <a:rPr lang="en-US" altLang="zh-CN">
                <a:solidFill>
                  <a:srgbClr val="0000FF"/>
                </a:solidFill>
                <a:latin typeface="微软雅黑" panose="020B0503020204020204" charset="-122"/>
                <a:ea typeface="微软雅黑" panose="020B0503020204020204" charset="-122"/>
                <a:cs typeface="Times New Roman" panose="02020603050405020304" pitchFamily="18" charset="0"/>
                <a:sym typeface="+mn-ea"/>
              </a:rPr>
              <a:t>》</a:t>
            </a:r>
            <a:r>
              <a:rPr lang="zh-CN" altLang="en-US">
                <a:solidFill>
                  <a:srgbClr val="0000FF"/>
                </a:solidFill>
                <a:latin typeface="微软雅黑" panose="020B0503020204020204" charset="-122"/>
                <a:ea typeface="微软雅黑" panose="020B0503020204020204" charset="-122"/>
                <a:cs typeface="Times New Roman" panose="02020603050405020304" pitchFamily="18" charset="0"/>
                <a:sym typeface="+mn-ea"/>
              </a:rPr>
              <a:t>、《各国律例》</a:t>
            </a:r>
            <a:endParaRPr lang="zh-CN" altLang="en-US">
              <a:solidFill>
                <a:srgbClr val="0000FF"/>
              </a:solidFill>
              <a:latin typeface="微软雅黑" panose="020B0503020204020204" charset="-122"/>
              <a:ea typeface="微软雅黑" panose="020B0503020204020204" charset="-122"/>
              <a:cs typeface="Times New Roman" panose="02020603050405020304" pitchFamily="18" charset="0"/>
              <a:sym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 presetClass="entr" presetSubtype="10" fill="hold" grpId="0" nodeType="clickEffect">
                                  <p:stCondLst>
                                    <p:cond delay="0"/>
                                  </p:stCondLst>
                                  <p:childTnLst>
                                    <p:set>
                                      <p:cBhvr>
                                        <p:cTn id="12" dur="1" fill="hold">
                                          <p:stCondLst>
                                            <p:cond delay="0"/>
                                          </p:stCondLst>
                                        </p:cTn>
                                        <p:tgtEl>
                                          <p:spTgt spid="2877443"/>
                                        </p:tgtEl>
                                        <p:attrNameLst>
                                          <p:attrName>style.visibility</p:attrName>
                                        </p:attrNameLst>
                                      </p:cBhvr>
                                      <p:to>
                                        <p:strVal val="visible"/>
                                      </p:to>
                                    </p:set>
                                    <p:animEffect transition="in" filter="blinds(horizontal)">
                                      <p:cBhvr>
                                        <p:cTn id="13" dur="500"/>
                                        <p:tgtEl>
                                          <p:spTgt spid="2877443"/>
                                        </p:tgtEl>
                                      </p:cBhvr>
                                    </p:animEffect>
                                  </p:childTnLst>
                                </p:cTn>
                              </p:par>
                              <p:par>
                                <p:cTn id="14" presetID="3" presetClass="entr" presetSubtype="10" fill="hold" grpId="0" nodeType="withEffect">
                                  <p:stCondLst>
                                    <p:cond delay="0"/>
                                  </p:stCondLst>
                                  <p:childTnLst>
                                    <p:set>
                                      <p:cBhvr>
                                        <p:cTn id="15" dur="1" fill="hold">
                                          <p:stCondLst>
                                            <p:cond delay="0"/>
                                          </p:stCondLst>
                                        </p:cTn>
                                        <p:tgtEl>
                                          <p:spTgt spid="2877444"/>
                                        </p:tgtEl>
                                        <p:attrNameLst>
                                          <p:attrName>style.visibility</p:attrName>
                                        </p:attrNameLst>
                                      </p:cBhvr>
                                      <p:to>
                                        <p:strVal val="visible"/>
                                      </p:to>
                                    </p:set>
                                    <p:animEffect transition="in" filter="blinds(horizontal)">
                                      <p:cBhvr>
                                        <p:cTn id="16" dur="500"/>
                                        <p:tgtEl>
                                          <p:spTgt spid="2877444"/>
                                        </p:tgtEl>
                                      </p:cBhvr>
                                    </p:animEffect>
                                  </p:childTnLst>
                                </p:cTn>
                              </p:par>
                            </p:childTnLst>
                          </p:cTn>
                        </p:par>
                      </p:childTnLst>
                    </p:cTn>
                  </p:par>
                  <p:par>
                    <p:cTn id="17" fill="hold">
                      <p:stCondLst>
                        <p:cond delay="indefinite"/>
                      </p:stCondLst>
                      <p:childTnLst>
                        <p:par>
                          <p:cTn id="18" fill="hold">
                            <p:stCondLst>
                              <p:cond delay="0"/>
                            </p:stCondLst>
                            <p:childTnLst>
                              <p:par>
                                <p:cTn id="19" presetID="3" presetClass="entr" presetSubtype="10" fill="hold" grpId="0" nodeType="clickEffect">
                                  <p:stCondLst>
                                    <p:cond delay="0"/>
                                  </p:stCondLst>
                                  <p:childTnLst>
                                    <p:set>
                                      <p:cBhvr>
                                        <p:cTn id="20" dur="1" fill="hold">
                                          <p:stCondLst>
                                            <p:cond delay="0"/>
                                          </p:stCondLst>
                                        </p:cTn>
                                        <p:tgtEl>
                                          <p:spTgt spid="2877445"/>
                                        </p:tgtEl>
                                        <p:attrNameLst>
                                          <p:attrName>style.visibility</p:attrName>
                                        </p:attrNameLst>
                                      </p:cBhvr>
                                      <p:to>
                                        <p:strVal val="visible"/>
                                      </p:to>
                                    </p:set>
                                    <p:animEffect transition="in" filter="blinds(horizontal)">
                                      <p:cBhvr>
                                        <p:cTn id="21" dur="500"/>
                                        <p:tgtEl>
                                          <p:spTgt spid="28774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77443" grpId="0"/>
      <p:bldP spid="2877444" grpId="0"/>
      <p:bldP spid="2877445" grpId="0"/>
      <p:bldP spid="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147291" y="3213748"/>
            <a:ext cx="11651671" cy="3020060"/>
          </a:xfrm>
          <a:prstGeom prst="rect">
            <a:avLst/>
          </a:prstGeom>
          <a:noFill/>
          <a:ln w="9525">
            <a:noFill/>
          </a:ln>
        </p:spPr>
        <p:txBody>
          <a:bodyPr wrap="square">
            <a:spAutoFit/>
          </a:bodyPr>
          <a:lstStyle/>
          <a:p>
            <a:pPr algn="ctr" defTabSz="685800">
              <a:lnSpc>
                <a:spcPct val="170000"/>
              </a:lnSpc>
            </a:pPr>
            <a:r>
              <a:rPr lang="zh-CN" altLang="en-US" sz="2800" b="1" dirty="0">
                <a:latin typeface="微软雅黑" panose="020B0503020204020204" charset="-122"/>
                <a:ea typeface="微软雅黑" panose="020B0503020204020204" charset="-122"/>
                <a:cs typeface="微软雅黑" panose="020B0503020204020204" charset="-122"/>
              </a:rPr>
              <a:t>社会生活变迁的特点</a:t>
            </a:r>
            <a:endParaRPr lang="zh-CN" altLang="en-US" sz="2800" dirty="0">
              <a:latin typeface="微软雅黑" panose="020B0503020204020204" charset="-122"/>
              <a:ea typeface="微软雅黑" panose="020B0503020204020204" charset="-122"/>
              <a:cs typeface="微软雅黑" panose="020B0503020204020204" charset="-122"/>
            </a:endParaRPr>
          </a:p>
          <a:p>
            <a:pPr defTabSz="685800">
              <a:lnSpc>
                <a:spcPct val="170000"/>
              </a:lnSpc>
            </a:pPr>
            <a:r>
              <a:rPr lang="en-US" altLang="zh-CN" sz="2800">
                <a:latin typeface="微软雅黑" panose="020B0503020204020204" charset="-122"/>
                <a:ea typeface="微软雅黑" panose="020B0503020204020204" charset="-122"/>
                <a:cs typeface="微软雅黑" panose="020B0503020204020204" charset="-122"/>
              </a:rPr>
              <a:t>(1)</a:t>
            </a:r>
            <a:r>
              <a:rPr lang="zh-CN" altLang="en-US" sz="2800" dirty="0">
                <a:latin typeface="微软雅黑" panose="020B0503020204020204" charset="-122"/>
                <a:ea typeface="微软雅黑" panose="020B0503020204020204" charset="-122"/>
                <a:cs typeface="微软雅黑" panose="020B0503020204020204" charset="-122"/>
              </a:rPr>
              <a:t>从原因看</a:t>
            </a:r>
            <a:r>
              <a:rPr lang="en-US" altLang="zh-CN" sz="2800">
                <a:latin typeface="微软雅黑" panose="020B0503020204020204" charset="-122"/>
                <a:ea typeface="微软雅黑" panose="020B0503020204020204" charset="-122"/>
                <a:cs typeface="微软雅黑" panose="020B0503020204020204" charset="-122"/>
              </a:rPr>
              <a:t>：</a:t>
            </a:r>
            <a:endParaRPr lang="en-US" altLang="zh-CN" sz="2800">
              <a:latin typeface="微软雅黑" panose="020B0503020204020204" charset="-122"/>
              <a:ea typeface="微软雅黑" panose="020B0503020204020204" charset="-122"/>
              <a:cs typeface="微软雅黑" panose="020B0503020204020204" charset="-122"/>
            </a:endParaRPr>
          </a:p>
          <a:p>
            <a:pPr defTabSz="685800">
              <a:lnSpc>
                <a:spcPct val="170000"/>
              </a:lnSpc>
            </a:pPr>
            <a:r>
              <a:rPr lang="en-US" altLang="zh-CN" sz="2800">
                <a:latin typeface="微软雅黑" panose="020B0503020204020204" charset="-122"/>
                <a:ea typeface="微软雅黑" panose="020B0503020204020204" charset="-122"/>
                <a:cs typeface="微软雅黑" panose="020B0503020204020204" charset="-122"/>
              </a:rPr>
              <a:t>(2)</a:t>
            </a:r>
            <a:r>
              <a:rPr lang="zh-CN" altLang="en-US" sz="2800" dirty="0">
                <a:latin typeface="微软雅黑" panose="020B0503020204020204" charset="-122"/>
                <a:ea typeface="微软雅黑" panose="020B0503020204020204" charset="-122"/>
                <a:cs typeface="微软雅黑" panose="020B0503020204020204" charset="-122"/>
                <a:sym typeface="+mn-ea"/>
              </a:rPr>
              <a:t>从地域看：</a:t>
            </a:r>
            <a:endParaRPr lang="en-US" altLang="zh-CN" sz="2800">
              <a:latin typeface="微软雅黑" panose="020B0503020204020204" charset="-122"/>
              <a:ea typeface="微软雅黑" panose="020B0503020204020204" charset="-122"/>
              <a:cs typeface="微软雅黑" panose="020B0503020204020204" charset="-122"/>
            </a:endParaRPr>
          </a:p>
          <a:p>
            <a:pPr defTabSz="685800">
              <a:lnSpc>
                <a:spcPct val="170000"/>
              </a:lnSpc>
            </a:pPr>
            <a:r>
              <a:rPr lang="en-US" altLang="zh-CN" sz="2800">
                <a:latin typeface="微软雅黑" panose="020B0503020204020204" charset="-122"/>
                <a:ea typeface="微软雅黑" panose="020B0503020204020204" charset="-122"/>
                <a:cs typeface="微软雅黑" panose="020B0503020204020204" charset="-122"/>
              </a:rPr>
              <a:t>(3)</a:t>
            </a:r>
            <a:r>
              <a:rPr lang="zh-CN" altLang="en-US" sz="2800" dirty="0">
                <a:latin typeface="微软雅黑" panose="020B0503020204020204" charset="-122"/>
                <a:ea typeface="微软雅黑" panose="020B0503020204020204" charset="-122"/>
                <a:cs typeface="微软雅黑" panose="020B0503020204020204" charset="-122"/>
                <a:sym typeface="+mn-ea"/>
              </a:rPr>
              <a:t>从程度看：</a:t>
            </a:r>
            <a:endParaRPr lang="zh-CN" altLang="en-US" sz="2800" dirty="0">
              <a:latin typeface="微软雅黑" panose="020B0503020204020204" charset="-122"/>
              <a:ea typeface="微软雅黑" panose="020B0503020204020204" charset="-122"/>
              <a:cs typeface="微软雅黑" panose="020B0503020204020204" charset="-122"/>
            </a:endParaRPr>
          </a:p>
        </p:txBody>
      </p:sp>
      <p:sp>
        <p:nvSpPr>
          <p:cNvPr id="3" name="文本框 2"/>
          <p:cNvSpPr txBox="1"/>
          <p:nvPr/>
        </p:nvSpPr>
        <p:spPr>
          <a:xfrm>
            <a:off x="2350512" y="3945192"/>
            <a:ext cx="6228080" cy="823595"/>
          </a:xfrm>
          <a:prstGeom prst="rect">
            <a:avLst/>
          </a:prstGeom>
          <a:noFill/>
        </p:spPr>
        <p:txBody>
          <a:bodyPr wrap="none" rtlCol="0" anchor="t">
            <a:spAutoFit/>
          </a:bodyPr>
          <a:lstStyle/>
          <a:p>
            <a:pPr defTabSz="685800">
              <a:lnSpc>
                <a:spcPct val="170000"/>
              </a:lnSpc>
            </a:pPr>
            <a:r>
              <a:rPr lang="zh-CN" altLang="en-US" sz="2800" dirty="0">
                <a:latin typeface="微软雅黑" panose="020B0503020204020204" charset="-122"/>
                <a:ea typeface="微软雅黑" panose="020B0503020204020204" charset="-122"/>
                <a:cs typeface="微软雅黑" panose="020B0503020204020204" charset="-122"/>
                <a:sym typeface="+mn-ea"/>
              </a:rPr>
              <a:t>西方工业文明的传入改变了</a:t>
            </a:r>
            <a:r>
              <a:rPr lang="zh-CN" altLang="en-US" sz="2800" dirty="0" smtClean="0">
                <a:latin typeface="微软雅黑" panose="020B0503020204020204" charset="-122"/>
                <a:ea typeface="微软雅黑" panose="020B0503020204020204" charset="-122"/>
                <a:cs typeface="微软雅黑" panose="020B0503020204020204" charset="-122"/>
                <a:sym typeface="+mn-ea"/>
              </a:rPr>
              <a:t>社会生活</a:t>
            </a:r>
            <a:r>
              <a:rPr lang="zh-CN" altLang="en-US" sz="2800" dirty="0">
                <a:latin typeface="微软雅黑" panose="020B0503020204020204" charset="-122"/>
                <a:ea typeface="微软雅黑" panose="020B0503020204020204" charset="-122"/>
                <a:cs typeface="微软雅黑" panose="020B0503020204020204" charset="-122"/>
                <a:sym typeface="+mn-ea"/>
              </a:rPr>
              <a:t>。</a:t>
            </a:r>
            <a:endParaRPr lang="zh-CN" altLang="en-US" sz="2800" dirty="0">
              <a:latin typeface="微软雅黑" panose="020B0503020204020204" charset="-122"/>
              <a:ea typeface="微软雅黑" panose="020B0503020204020204" charset="-122"/>
              <a:cs typeface="微软雅黑" panose="020B0503020204020204" charset="-122"/>
              <a:sym typeface="+mn-ea"/>
            </a:endParaRPr>
          </a:p>
        </p:txBody>
      </p:sp>
      <p:sp>
        <p:nvSpPr>
          <p:cNvPr id="7" name="文本框 6"/>
          <p:cNvSpPr txBox="1"/>
          <p:nvPr/>
        </p:nvSpPr>
        <p:spPr>
          <a:xfrm>
            <a:off x="2350512" y="4869998"/>
            <a:ext cx="9198287" cy="607695"/>
          </a:xfrm>
          <a:prstGeom prst="rect">
            <a:avLst/>
          </a:prstGeom>
          <a:noFill/>
        </p:spPr>
        <p:txBody>
          <a:bodyPr wrap="square" rtlCol="0" anchor="t">
            <a:spAutoFit/>
          </a:bodyPr>
          <a:lstStyle/>
          <a:p>
            <a:pPr algn="l" defTabSz="685800">
              <a:lnSpc>
                <a:spcPct val="120000"/>
              </a:lnSpc>
            </a:pPr>
            <a:r>
              <a:rPr sz="2800">
                <a:latin typeface="微软雅黑" panose="020B0503020204020204" charset="-122"/>
                <a:ea typeface="微软雅黑" panose="020B0503020204020204" charset="-122"/>
                <a:cs typeface="微软雅黑" panose="020B0503020204020204" charset="-122"/>
                <a:sym typeface="+mn-ea"/>
              </a:rPr>
              <a:t>由通商口岸城市、沿海城市向内地和市镇推进。</a:t>
            </a:r>
            <a:endParaRPr sz="2800">
              <a:latin typeface="微软雅黑" panose="020B0503020204020204" charset="-122"/>
              <a:ea typeface="微软雅黑" panose="020B0503020204020204" charset="-122"/>
              <a:cs typeface="微软雅黑" panose="020B0503020204020204" charset="-122"/>
              <a:sym typeface="+mn-ea"/>
            </a:endParaRPr>
          </a:p>
        </p:txBody>
      </p:sp>
      <p:sp>
        <p:nvSpPr>
          <p:cNvPr id="8" name="文本框 7"/>
          <p:cNvSpPr txBox="1"/>
          <p:nvPr/>
        </p:nvSpPr>
        <p:spPr>
          <a:xfrm>
            <a:off x="2350518" y="5590656"/>
            <a:ext cx="9510674" cy="1124585"/>
          </a:xfrm>
          <a:prstGeom prst="rect">
            <a:avLst/>
          </a:prstGeom>
          <a:noFill/>
        </p:spPr>
        <p:txBody>
          <a:bodyPr wrap="square" rtlCol="0" anchor="t">
            <a:spAutoFit/>
          </a:bodyPr>
          <a:lstStyle/>
          <a:p>
            <a:pPr algn="l" defTabSz="685800">
              <a:lnSpc>
                <a:spcPct val="120000"/>
              </a:lnSpc>
            </a:pPr>
            <a:r>
              <a:rPr sz="2800" dirty="0" err="1">
                <a:latin typeface="微软雅黑" panose="020B0503020204020204" charset="-122"/>
                <a:ea typeface="微软雅黑" panose="020B0503020204020204" charset="-122"/>
                <a:cs typeface="微软雅黑" panose="020B0503020204020204" charset="-122"/>
                <a:sym typeface="+mn-ea"/>
              </a:rPr>
              <a:t>空间范围</a:t>
            </a:r>
            <a:r>
              <a:rPr lang="zh-CN" sz="2800" dirty="0">
                <a:latin typeface="微软雅黑" panose="020B0503020204020204" charset="-122"/>
                <a:ea typeface="微软雅黑" panose="020B0503020204020204" charset="-122"/>
                <a:cs typeface="微软雅黑" panose="020B0503020204020204" charset="-122"/>
                <a:sym typeface="+mn-ea"/>
              </a:rPr>
              <a:t>：</a:t>
            </a:r>
            <a:r>
              <a:rPr sz="2800" dirty="0" err="1" smtClean="0">
                <a:latin typeface="微软雅黑" panose="020B0503020204020204" charset="-122"/>
                <a:ea typeface="微软雅黑" panose="020B0503020204020204" charset="-122"/>
                <a:cs typeface="微软雅黑" panose="020B0503020204020204" charset="-122"/>
                <a:sym typeface="+mn-ea"/>
              </a:rPr>
              <a:t>城市和沿海地区较为显著</a:t>
            </a:r>
            <a:r>
              <a:rPr lang="zh-CN" altLang="en-US" sz="2800" dirty="0" smtClean="0">
                <a:latin typeface="微软雅黑" panose="020B0503020204020204" charset="-122"/>
                <a:ea typeface="微软雅黑" panose="020B0503020204020204" charset="-122"/>
                <a:cs typeface="微软雅黑" panose="020B0503020204020204" charset="-122"/>
                <a:sym typeface="+mn-ea"/>
              </a:rPr>
              <a:t>，</a:t>
            </a:r>
            <a:r>
              <a:rPr sz="2800" dirty="0" err="1" smtClean="0">
                <a:latin typeface="微软雅黑" panose="020B0503020204020204" charset="-122"/>
                <a:ea typeface="微软雅黑" panose="020B0503020204020204" charset="-122"/>
                <a:cs typeface="微软雅黑" panose="020B0503020204020204" charset="-122"/>
                <a:sym typeface="+mn-ea"/>
              </a:rPr>
              <a:t>农村和内地变化缓慢</a:t>
            </a:r>
            <a:r>
              <a:rPr lang="zh-CN" altLang="en-US" sz="2800" dirty="0" smtClean="0">
                <a:latin typeface="微软雅黑" panose="020B0503020204020204" charset="-122"/>
                <a:ea typeface="微软雅黑" panose="020B0503020204020204" charset="-122"/>
                <a:cs typeface="微软雅黑" panose="020B0503020204020204" charset="-122"/>
                <a:sym typeface="+mn-ea"/>
              </a:rPr>
              <a:t>；</a:t>
            </a:r>
            <a:r>
              <a:rPr sz="2800" dirty="0" err="1" smtClean="0">
                <a:latin typeface="微软雅黑" panose="020B0503020204020204" charset="-122"/>
                <a:ea typeface="微软雅黑" panose="020B0503020204020204" charset="-122"/>
                <a:cs typeface="微软雅黑" panose="020B0503020204020204" charset="-122"/>
                <a:sym typeface="+mn-ea"/>
              </a:rPr>
              <a:t>主体</a:t>
            </a:r>
            <a:r>
              <a:rPr lang="zh-CN" sz="2800" dirty="0">
                <a:latin typeface="微软雅黑" panose="020B0503020204020204" charset="-122"/>
                <a:ea typeface="微软雅黑" panose="020B0503020204020204" charset="-122"/>
                <a:cs typeface="微软雅黑" panose="020B0503020204020204" charset="-122"/>
                <a:sym typeface="+mn-ea"/>
              </a:rPr>
              <a:t>：</a:t>
            </a:r>
            <a:r>
              <a:rPr sz="2800" dirty="0" err="1" smtClean="0">
                <a:latin typeface="微软雅黑" panose="020B0503020204020204" charset="-122"/>
                <a:ea typeface="微软雅黑" panose="020B0503020204020204" charset="-122"/>
                <a:cs typeface="微软雅黑" panose="020B0503020204020204" charset="-122"/>
                <a:sym typeface="+mn-ea"/>
              </a:rPr>
              <a:t>市民阶层接受较快</a:t>
            </a:r>
            <a:r>
              <a:rPr lang="zh-CN" altLang="en-US" sz="2800" dirty="0" smtClean="0">
                <a:latin typeface="微软雅黑" panose="020B0503020204020204" charset="-122"/>
                <a:ea typeface="微软雅黑" panose="020B0503020204020204" charset="-122"/>
                <a:cs typeface="微软雅黑" panose="020B0503020204020204" charset="-122"/>
                <a:sym typeface="+mn-ea"/>
              </a:rPr>
              <a:t>，</a:t>
            </a:r>
            <a:r>
              <a:rPr sz="2800" dirty="0" err="1" smtClean="0">
                <a:latin typeface="微软雅黑" panose="020B0503020204020204" charset="-122"/>
                <a:ea typeface="微软雅黑" panose="020B0503020204020204" charset="-122"/>
                <a:cs typeface="微软雅黑" panose="020B0503020204020204" charset="-122"/>
                <a:sym typeface="+mn-ea"/>
              </a:rPr>
              <a:t>农民阶层接受较慢</a:t>
            </a:r>
            <a:r>
              <a:rPr sz="2800" dirty="0">
                <a:latin typeface="微软雅黑" panose="020B0503020204020204" charset="-122"/>
                <a:ea typeface="微软雅黑" panose="020B0503020204020204" charset="-122"/>
                <a:cs typeface="微软雅黑" panose="020B0503020204020204" charset="-122"/>
                <a:sym typeface="+mn-ea"/>
              </a:rPr>
              <a:t>。</a:t>
            </a:r>
            <a:endParaRPr sz="2800" dirty="0">
              <a:latin typeface="微软雅黑" panose="020B0503020204020204" charset="-122"/>
              <a:ea typeface="微软雅黑" panose="020B0503020204020204" charset="-122"/>
              <a:cs typeface="微软雅黑" panose="020B0503020204020204" charset="-122"/>
              <a:sym typeface="+mn-ea"/>
            </a:endParaRPr>
          </a:p>
        </p:txBody>
      </p:sp>
      <p:sp>
        <p:nvSpPr>
          <p:cNvPr id="4" name="文本框 3"/>
          <p:cNvSpPr txBox="1"/>
          <p:nvPr/>
        </p:nvSpPr>
        <p:spPr>
          <a:xfrm>
            <a:off x="241300" y="212725"/>
            <a:ext cx="14809788" cy="1917065"/>
          </a:xfrm>
          <a:prstGeom prst="rect">
            <a:avLst/>
          </a:prstGeom>
          <a:noFill/>
          <a:ln w="9525">
            <a:noFill/>
          </a:ln>
        </p:spPr>
        <p:txBody>
          <a:bodyPr lIns="117176" tIns="58589" rIns="117176" bIns="58589">
            <a:spAutoFit/>
          </a:bodyPr>
          <a:lstStyle/>
          <a:p>
            <a:pPr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2.</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社会生活近代化的开始</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endPar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鸦片战争后</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西式服装、饮食、建筑等开始在中国的</a:t>
            </a:r>
            <a:r>
              <a:rPr lang="zh-CN" altLang="en-US" dirty="0">
                <a:solidFill>
                  <a:srgbClr val="0000FF"/>
                </a:solidFill>
                <a:latin typeface="微软雅黑" panose="020B0503020204020204" charset="-122"/>
                <a:ea typeface="微软雅黑" panose="020B0503020204020204" charset="-122"/>
                <a:cs typeface="Times New Roman" panose="02020603050405020304" pitchFamily="18" charset="0"/>
              </a:rPr>
              <a:t>通商口岸和大城市</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出现。</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(2)19</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世纪</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60-90</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年代</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铁路、有线电报、报刊等在中国出现。</a:t>
            </a:r>
            <a:endParaRPr lang="zh-CN" altLang="en-US">
              <a:solidFill>
                <a:srgbClr val="000000"/>
              </a:solidFill>
              <a:latin typeface="宋体" panose="02010600030101010101" pitchFamily="2" charset="-122"/>
              <a:ea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500" fill="hold"/>
                                        <p:tgtEl>
                                          <p:spTgt spid="8"/>
                                        </p:tgtEl>
                                        <p:attrNameLst>
                                          <p:attrName>ppt_x</p:attrName>
                                        </p:attrNameLst>
                                      </p:cBhvr>
                                      <p:tavLst>
                                        <p:tav tm="0">
                                          <p:val>
                                            <p:strVal val="#ppt_x"/>
                                          </p:val>
                                        </p:tav>
                                        <p:tav tm="100000">
                                          <p:val>
                                            <p:strVal val="#ppt_x"/>
                                          </p:val>
                                        </p:tav>
                                      </p:tavLst>
                                    </p:anim>
                                    <p:anim calcmode="lin" valueType="num">
                                      <p:cBhvr additive="base">
                                        <p:cTn id="2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7" grpId="0"/>
      <p:bldP spid="8"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83586" name="文本框 2883585"/>
          <p:cNvSpPr txBox="1"/>
          <p:nvPr/>
        </p:nvSpPr>
        <p:spPr>
          <a:xfrm>
            <a:off x="157480" y="259080"/>
            <a:ext cx="11710988" cy="716915"/>
          </a:xfrm>
          <a:prstGeom prst="rect">
            <a:avLst/>
          </a:prstGeom>
          <a:noFill/>
          <a:ln w="9525">
            <a:noFill/>
          </a:ln>
        </p:spPr>
        <p:txBody>
          <a:bodyPr lIns="117176" tIns="58589" rIns="117176" bIns="58589">
            <a:spAutoFit/>
          </a:bodyPr>
          <a:lstStyle/>
          <a:p>
            <a:pPr defTabSz="1171575"/>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二、</a:t>
            </a:r>
            <a:r>
              <a:rPr lang="zh-CN" altLang="en-US" dirty="0">
                <a:solidFill>
                  <a:srgbClr val="FF0000"/>
                </a:solidFill>
                <a:latin typeface="微软雅黑" panose="020B0503020204020204" charset="-122"/>
                <a:ea typeface="微软雅黑" panose="020B0503020204020204" charset="-122"/>
                <a:cs typeface="微软雅黑" panose="020B0503020204020204" charset="-122"/>
              </a:rPr>
              <a:t>民族危机的加剧和近代化的突破</a:t>
            </a:r>
            <a:r>
              <a:rPr lang="en-US" altLang="zh-CN">
                <a:solidFill>
                  <a:srgbClr val="FF0000"/>
                </a:solidFill>
                <a:latin typeface="微软雅黑" panose="020B0503020204020204" charset="-122"/>
                <a:ea typeface="微软雅黑" panose="020B0503020204020204" charset="-122"/>
                <a:cs typeface="微软雅黑" panose="020B0503020204020204" charset="-122"/>
              </a:rPr>
              <a:t>(1894-1912</a:t>
            </a:r>
            <a:r>
              <a:rPr lang="zh-CN" altLang="en-US" dirty="0">
                <a:solidFill>
                  <a:srgbClr val="FF0000"/>
                </a:solidFill>
                <a:latin typeface="微软雅黑" panose="020B0503020204020204" charset="-122"/>
                <a:ea typeface="微软雅黑" panose="020B0503020204020204" charset="-122"/>
                <a:cs typeface="微软雅黑" panose="020B0503020204020204" charset="-122"/>
              </a:rPr>
              <a:t>年</a:t>
            </a:r>
            <a:r>
              <a:rPr lang="en-US" altLang="zh-CN">
                <a:solidFill>
                  <a:srgbClr val="FF0000"/>
                </a:solidFill>
                <a:latin typeface="微软雅黑" panose="020B0503020204020204" charset="-122"/>
                <a:ea typeface="微软雅黑" panose="020B0503020204020204" charset="-122"/>
                <a:cs typeface="微软雅黑" panose="020B0503020204020204" charset="-122"/>
              </a:rPr>
              <a:t>)</a:t>
            </a:r>
            <a:endParaRPr lang="en-US" altLang="zh-CN">
              <a:solidFill>
                <a:srgbClr val="FF0000"/>
              </a:solidFill>
              <a:latin typeface="微软雅黑" panose="020B0503020204020204" charset="-122"/>
              <a:ea typeface="微软雅黑" panose="020B0503020204020204" charset="-122"/>
              <a:cs typeface="微软雅黑" panose="020B0503020204020204" charset="-122"/>
            </a:endParaRPr>
          </a:p>
        </p:txBody>
      </p:sp>
      <p:pic>
        <p:nvPicPr>
          <p:cNvPr id="2883590" name="21lslt19.jpg" descr="id:2147504948;FounderCES"/>
          <p:cNvPicPr>
            <a:picLocks noChangeAspect="1"/>
          </p:cNvPicPr>
          <p:nvPr/>
        </p:nvPicPr>
        <p:blipFill>
          <a:blip r:embed="rId1"/>
          <a:stretch>
            <a:fillRect/>
          </a:stretch>
        </p:blipFill>
        <p:spPr>
          <a:xfrm>
            <a:off x="591185" y="1040130"/>
            <a:ext cx="10640695" cy="5601970"/>
          </a:xfrm>
          <a:prstGeom prst="rect">
            <a:avLst/>
          </a:prstGeom>
          <a:noFill/>
          <a:ln w="9525">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84610" name="文本框 2884609"/>
          <p:cNvSpPr txBox="1"/>
          <p:nvPr/>
        </p:nvSpPr>
        <p:spPr>
          <a:xfrm>
            <a:off x="165100" y="788988"/>
            <a:ext cx="13627100" cy="5475287"/>
          </a:xfrm>
          <a:prstGeom prst="rect">
            <a:avLst/>
          </a:prstGeom>
          <a:noFill/>
          <a:ln w="9525">
            <a:noFill/>
          </a:ln>
        </p:spPr>
        <p:txBody>
          <a:bodyPr lIns="117176" tIns="58589" rIns="117176" bIns="58589">
            <a:spAutoFit/>
          </a:bodyPr>
          <a:lstStyle/>
          <a:p>
            <a:pPr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一</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民族危机的加剧与抗争探索</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列强侵华</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endPar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甲午中日战争</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(1894</a:t>
            </a:r>
            <a:r>
              <a:rPr lang="en-US" altLang="zh-CN">
                <a:solidFill>
                  <a:srgbClr val="000000"/>
                </a:solidFill>
                <a:latin typeface="宋体" panose="02010600030101010101" pitchFamily="2" charset="-122"/>
                <a:ea typeface="Times New Roman" panose="02020603050405020304" pitchFamily="18" charset="0"/>
              </a:rPr>
              <a:t>—</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1895</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年</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):1894</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年</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日本发动侵华战争</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清政府战败</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被迫</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defTabSz="1171575"/>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签订</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马关条约</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中国半殖民地化程度大大加深</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FF0000"/>
                </a:solidFill>
                <a:latin typeface="宋体" panose="02010600030101010101" pitchFamily="2" charset="-122"/>
                <a:ea typeface="宋体" panose="02010600030101010101" pitchFamily="2" charset="-122"/>
                <a:cs typeface="Times New Roman" panose="02020603050405020304" pitchFamily="18" charset="0"/>
              </a:rPr>
              <a:t>列强趁机掀起了瓜分中国的狂</a:t>
            </a:r>
            <a:endParaRPr lang="zh-CN" altLang="en-US" dirty="0">
              <a:solidFill>
                <a:srgbClr val="FF0000"/>
              </a:solidFill>
              <a:latin typeface="宋体" panose="02010600030101010101" pitchFamily="2" charset="-122"/>
              <a:ea typeface="宋体" panose="02010600030101010101" pitchFamily="2" charset="-122"/>
              <a:cs typeface="Times New Roman" panose="02020603050405020304" pitchFamily="18" charset="0"/>
            </a:endParaRPr>
          </a:p>
          <a:p>
            <a:pPr defTabSz="1171575"/>
            <a:r>
              <a:rPr lang="zh-CN" altLang="en-US" dirty="0">
                <a:solidFill>
                  <a:srgbClr val="FF0000"/>
                </a:solidFill>
                <a:latin typeface="宋体" panose="02010600030101010101" pitchFamily="2" charset="-122"/>
                <a:ea typeface="宋体" panose="02010600030101010101" pitchFamily="2" charset="-122"/>
                <a:cs typeface="Times New Roman" panose="02020603050405020304" pitchFamily="18" charset="0"/>
              </a:rPr>
              <a:t>潮</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FF"/>
                </a:solidFill>
                <a:latin typeface="宋体" panose="02010600030101010101" pitchFamily="2" charset="-122"/>
                <a:ea typeface="宋体" panose="02010600030101010101" pitchFamily="2" charset="-122"/>
                <a:cs typeface="Times New Roman" panose="02020603050405020304" pitchFamily="18" charset="0"/>
              </a:rPr>
              <a:t>中华民族面临空前的生存危机。</a:t>
            </a:r>
            <a:endParaRPr lang="zh-CN" altLang="en-US" dirty="0">
              <a:solidFill>
                <a:srgbClr val="0000FF"/>
              </a:solidFill>
              <a:latin typeface="宋体" panose="02010600030101010101" pitchFamily="2" charset="-122"/>
              <a:ea typeface="宋体" panose="02010600030101010101" pitchFamily="2" charset="-122"/>
              <a:cs typeface="Times New Roman" panose="02020603050405020304" pitchFamily="18" charset="0"/>
            </a:endParaRPr>
          </a:p>
          <a:p>
            <a:pPr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(2)</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八国联军侵华</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(1900</a:t>
            </a:r>
            <a:r>
              <a:rPr lang="en-US" altLang="zh-CN">
                <a:solidFill>
                  <a:srgbClr val="000000"/>
                </a:solidFill>
                <a:latin typeface="宋体" panose="02010600030101010101" pitchFamily="2" charset="-122"/>
                <a:ea typeface="Times New Roman" panose="02020603050405020304" pitchFamily="18" charset="0"/>
              </a:rPr>
              <a:t>—</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1901</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年</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defTabSz="1171575"/>
            <a:r>
              <a:rPr lang="en-US" altLang="zh-CN" dirty="0">
                <a:solidFill>
                  <a:srgbClr val="000000"/>
                </a:solidFill>
                <a:latin typeface="宋体" panose="02010600030101010101" pitchFamily="2" charset="-122"/>
                <a:ea typeface="宋体" panose="02010600030101010101" pitchFamily="2" charset="-122"/>
                <a:cs typeface="Times New Roman" panose="02020603050405020304" pitchFamily="18" charset="0"/>
              </a:rPr>
              <a:t>①</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原因</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义和团运动危及列强在华利益。</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defTabSz="1171575"/>
            <a:r>
              <a:rPr lang="en-US" altLang="zh-CN" dirty="0">
                <a:solidFill>
                  <a:srgbClr val="000000"/>
                </a:solidFill>
                <a:latin typeface="宋体" panose="02010600030101010101" pitchFamily="2" charset="-122"/>
                <a:ea typeface="宋体" panose="02010600030101010101" pitchFamily="2" charset="-122"/>
                <a:cs typeface="Times New Roman" panose="02020603050405020304" pitchFamily="18" charset="0"/>
              </a:rPr>
              <a:t>②</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结果</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:1901</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年中国被迫签订</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辛丑条约</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defTabSz="1171575"/>
            <a:r>
              <a:rPr lang="en-US" altLang="zh-CN" dirty="0">
                <a:solidFill>
                  <a:srgbClr val="000000"/>
                </a:solidFill>
                <a:latin typeface="宋体" panose="02010600030101010101" pitchFamily="2" charset="-122"/>
                <a:ea typeface="宋体" panose="02010600030101010101" pitchFamily="2" charset="-122"/>
                <a:cs typeface="Times New Roman" panose="02020603050405020304" pitchFamily="18" charset="0"/>
              </a:rPr>
              <a:t>③</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影响</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辛丑条约</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的签订</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标志着</a:t>
            </a:r>
            <a:r>
              <a:rPr lang="en-US" altLang="zh-CN" u="sng">
                <a:solidFill>
                  <a:srgbClr val="000000"/>
                </a:solidFill>
                <a:latin typeface="宋体" panose="02010600030101010101" pitchFamily="2" charset="-122"/>
                <a:ea typeface="宋体" panose="02010600030101010101" pitchFamily="2" charset="-122"/>
                <a:cs typeface="Times New Roman" panose="02020603050405020304" pitchFamily="18" charset="0"/>
              </a:rPr>
              <a:t>______________________________</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的深渊。</a:t>
            </a:r>
            <a:endParaRPr lang="zh-CN" altLang="en-US">
              <a:solidFill>
                <a:srgbClr val="000000"/>
              </a:solidFill>
              <a:latin typeface="宋体" panose="02010600030101010101" pitchFamily="2" charset="-122"/>
              <a:ea typeface="Times New Roman" panose="02020603050405020304" pitchFamily="18" charset="0"/>
            </a:endParaRPr>
          </a:p>
        </p:txBody>
      </p:sp>
      <p:sp>
        <p:nvSpPr>
          <p:cNvPr id="2884611" name="文本框 2884610"/>
          <p:cNvSpPr txBox="1"/>
          <p:nvPr/>
        </p:nvSpPr>
        <p:spPr>
          <a:xfrm>
            <a:off x="4625975" y="5497513"/>
            <a:ext cx="6940550" cy="712787"/>
          </a:xfrm>
          <a:prstGeom prst="rect">
            <a:avLst/>
          </a:prstGeom>
          <a:noFill/>
          <a:ln w="9525">
            <a:noFill/>
          </a:ln>
        </p:spPr>
        <p:txBody>
          <a:bodyPr lIns="117235" tIns="58618" rIns="117235" bIns="58618" anchor="b" anchorCtr="1">
            <a:spAutoFit/>
          </a:bodyPr>
          <a:lstStyle/>
          <a:p>
            <a:pPr defTabSz="1171575"/>
            <a:r>
              <a:rPr lang="zh-CN" altLang="en-US" dirty="0">
                <a:solidFill>
                  <a:srgbClr val="FF0000"/>
                </a:solidFill>
                <a:latin typeface="宋体" panose="02010600030101010101" pitchFamily="2" charset="-122"/>
                <a:ea typeface="宋体" panose="02010600030101010101" pitchFamily="2" charset="-122"/>
                <a:cs typeface="Times New Roman" panose="02020603050405020304" pitchFamily="18" charset="0"/>
              </a:rPr>
              <a:t>中国完全陷入半殖民地半封建社会</a:t>
            </a:r>
            <a:endParaRPr lang="zh-CN" altLang="en-US" dirty="0">
              <a:solidFill>
                <a:srgbClr val="FF0000"/>
              </a:solidFill>
              <a:latin typeface="宋体" panose="02010600030101010101" pitchFamily="2" charset="-122"/>
              <a:ea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884611"/>
                                        </p:tgtEl>
                                        <p:attrNameLst>
                                          <p:attrName>style.visibility</p:attrName>
                                        </p:attrNameLst>
                                      </p:cBhvr>
                                      <p:to>
                                        <p:strVal val="visible"/>
                                      </p:to>
                                    </p:set>
                                    <p:animEffect transition="in" filter="blinds(horizontal)">
                                      <p:cBhvr>
                                        <p:cTn id="7" dur="500"/>
                                        <p:tgtEl>
                                          <p:spTgt spid="28846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84611"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表格 1"/>
          <p:cNvGraphicFramePr/>
          <p:nvPr>
            <p:custDataLst>
              <p:tags r:id="rId1"/>
            </p:custDataLst>
          </p:nvPr>
        </p:nvGraphicFramePr>
        <p:xfrm>
          <a:off x="236220" y="342265"/>
          <a:ext cx="5236845" cy="6047740"/>
        </p:xfrm>
        <a:graphic>
          <a:graphicData uri="http://schemas.openxmlformats.org/drawingml/2006/table">
            <a:tbl>
              <a:tblPr firstRow="1" bandRow="1">
                <a:tableStyleId>{5940675A-B579-460E-94D1-54222C63F5DA}</a:tableStyleId>
              </a:tblPr>
              <a:tblGrid>
                <a:gridCol w="5236845"/>
              </a:tblGrid>
              <a:tr h="690245">
                <a:tc>
                  <a:txBody>
                    <a:bodyPr/>
                    <a:lstStyle/>
                    <a:p>
                      <a:pPr algn="ctr">
                        <a:buNone/>
                      </a:pPr>
                      <a:r>
                        <a:rPr lang="en-US" altLang="zh-CN" sz="2800" b="1">
                          <a:latin typeface="微软雅黑" panose="020B0503020204020204" charset="-122"/>
                          <a:ea typeface="微软雅黑" panose="020B0503020204020204" charset="-122"/>
                          <a:cs typeface="Times New Roman" panose="02020603050405020304" pitchFamily="18" charset="0"/>
                        </a:rPr>
                        <a:t>1895</a:t>
                      </a:r>
                      <a:r>
                        <a:rPr lang="zh-CN" altLang="en-US" sz="2800" b="1">
                          <a:latin typeface="微软雅黑" panose="020B0503020204020204" charset="-122"/>
                          <a:ea typeface="微软雅黑" panose="020B0503020204020204" charset="-122"/>
                          <a:cs typeface="Times New Roman" panose="02020603050405020304" pitchFamily="18" charset="0"/>
                        </a:rPr>
                        <a:t>年《马关条约》内容</a:t>
                      </a:r>
                      <a:endParaRPr lang="zh-CN" altLang="en-US" sz="2800" b="1">
                        <a:latin typeface="微软雅黑" panose="020B0503020204020204" charset="-122"/>
                        <a:ea typeface="微软雅黑" panose="020B0503020204020204" charset="-122"/>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1558925">
                <a:tc>
                  <a:txBody>
                    <a:bodyPr/>
                    <a:lstStyle/>
                    <a:p>
                      <a:pPr>
                        <a:buNone/>
                      </a:pPr>
                      <a:endParaRPr lang="en-US" sz="2800" b="1">
                        <a:latin typeface="微软雅黑" panose="020B0503020204020204" charset="-122"/>
                        <a:ea typeface="微软雅黑" panose="020B0503020204020204" charset="-122"/>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690245">
                <a:tc>
                  <a:txBody>
                    <a:bodyPr/>
                    <a:lstStyle/>
                    <a:p>
                      <a:pPr>
                        <a:buNone/>
                      </a:pPr>
                      <a:endParaRPr lang="en-US" altLang="en-US" sz="2800" b="1">
                        <a:latin typeface="微软雅黑" panose="020B0503020204020204" charset="-122"/>
                        <a:ea typeface="微软雅黑" panose="020B0503020204020204" charset="-122"/>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1379855">
                <a:tc>
                  <a:txBody>
                    <a:bodyPr/>
                    <a:lstStyle/>
                    <a:p>
                      <a:pPr>
                        <a:buNone/>
                      </a:pPr>
                      <a:endParaRPr lang="en-US" altLang="en-US" sz="2800" b="1">
                        <a:latin typeface="微软雅黑" panose="020B0503020204020204" charset="-122"/>
                        <a:ea typeface="微软雅黑" panose="020B0503020204020204" charset="-122"/>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1728470">
                <a:tc>
                  <a:txBody>
                    <a:bodyPr/>
                    <a:lstStyle/>
                    <a:p>
                      <a:pPr>
                        <a:buNone/>
                      </a:pPr>
                      <a:endParaRPr lang="en-US" altLang="en-US" sz="2800" b="1">
                        <a:latin typeface="微软雅黑" panose="020B0503020204020204" charset="-122"/>
                        <a:ea typeface="微软雅黑" panose="020B0503020204020204" charset="-122"/>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bl>
          </a:graphicData>
        </a:graphic>
      </p:graphicFrame>
      <p:graphicFrame>
        <p:nvGraphicFramePr>
          <p:cNvPr id="6" name="表格 5"/>
          <p:cNvGraphicFramePr/>
          <p:nvPr>
            <p:custDataLst>
              <p:tags r:id="rId2"/>
            </p:custDataLst>
          </p:nvPr>
        </p:nvGraphicFramePr>
        <p:xfrm>
          <a:off x="5825490" y="139065"/>
          <a:ext cx="6123940" cy="6720205"/>
        </p:xfrm>
        <a:graphic>
          <a:graphicData uri="http://schemas.openxmlformats.org/drawingml/2006/table">
            <a:tbl>
              <a:tblPr firstRow="1" bandRow="1">
                <a:tableStyleId>{5940675A-B579-460E-94D1-54222C63F5DA}</a:tableStyleId>
              </a:tblPr>
              <a:tblGrid>
                <a:gridCol w="6123940"/>
              </a:tblGrid>
              <a:tr h="646430">
                <a:tc>
                  <a:txBody>
                    <a:bodyPr/>
                    <a:lstStyle/>
                    <a:p>
                      <a:pPr algn="ctr">
                        <a:buClrTx/>
                        <a:buSzTx/>
                        <a:buFontTx/>
                        <a:buNone/>
                      </a:pPr>
                      <a:r>
                        <a:rPr lang="en-US" altLang="zh-CN" sz="2400" b="1">
                          <a:latin typeface="微软雅黑" panose="020B0503020204020204" charset="-122"/>
                          <a:ea typeface="微软雅黑" panose="020B0503020204020204" charset="-122"/>
                          <a:cs typeface="Times New Roman" panose="02020603050405020304" pitchFamily="18" charset="0"/>
                        </a:rPr>
                        <a:t>1901</a:t>
                      </a:r>
                      <a:r>
                        <a:rPr lang="zh-CN" altLang="en-US" sz="2400" b="1">
                          <a:latin typeface="微软雅黑" panose="020B0503020204020204" charset="-122"/>
                          <a:ea typeface="微软雅黑" panose="020B0503020204020204" charset="-122"/>
                          <a:cs typeface="Times New Roman" panose="02020603050405020304" pitchFamily="18" charset="0"/>
                        </a:rPr>
                        <a:t>年《辛丑条约》内容</a:t>
                      </a:r>
                      <a:endParaRPr lang="zh-CN" altLang="en-US" sz="2400" b="1">
                        <a:latin typeface="微软雅黑" panose="020B0503020204020204" charset="-122"/>
                        <a:ea typeface="微软雅黑" panose="020B0503020204020204" charset="-122"/>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1291590">
                <a:tc>
                  <a:txBody>
                    <a:bodyPr/>
                    <a:lstStyle/>
                    <a:p>
                      <a:pPr algn="l">
                        <a:buClrTx/>
                        <a:buSzTx/>
                        <a:buFontTx/>
                        <a:buNone/>
                      </a:pPr>
                      <a:endParaRPr lang="zh-CN" altLang="en-US" sz="2400" b="1">
                        <a:latin typeface="微软雅黑" panose="020B0503020204020204" charset="-122"/>
                        <a:ea typeface="微软雅黑" panose="020B0503020204020204" charset="-122"/>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1291590">
                <a:tc>
                  <a:txBody>
                    <a:bodyPr/>
                    <a:lstStyle/>
                    <a:p>
                      <a:pPr algn="l">
                        <a:buClrTx/>
                        <a:buSzTx/>
                        <a:buFontTx/>
                        <a:buNone/>
                      </a:pPr>
                      <a:endParaRPr lang="zh-CN" altLang="en-US" sz="2400" b="1">
                        <a:latin typeface="微软雅黑" panose="020B0503020204020204" charset="-122"/>
                        <a:ea typeface="微软雅黑" panose="020B0503020204020204" charset="-122"/>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1308735">
                <a:tc>
                  <a:txBody>
                    <a:bodyPr/>
                    <a:lstStyle/>
                    <a:p>
                      <a:pPr algn="l">
                        <a:buClrTx/>
                        <a:buSzTx/>
                        <a:buFontTx/>
                        <a:buNone/>
                      </a:pPr>
                      <a:endParaRPr lang="zh-CN" altLang="en-US" sz="2400" b="1">
                        <a:latin typeface="微软雅黑" panose="020B0503020204020204" charset="-122"/>
                        <a:ea typeface="微软雅黑" panose="020B0503020204020204" charset="-122"/>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1308735">
                <a:tc>
                  <a:txBody>
                    <a:bodyPr/>
                    <a:lstStyle/>
                    <a:p>
                      <a:pPr algn="l">
                        <a:buClrTx/>
                        <a:buSzTx/>
                        <a:buFontTx/>
                        <a:buNone/>
                      </a:pPr>
                      <a:endParaRPr lang="zh-CN" altLang="en-US" sz="2400" b="1">
                        <a:latin typeface="微软雅黑" panose="020B0503020204020204" charset="-122"/>
                        <a:ea typeface="微软雅黑" panose="020B0503020204020204" charset="-122"/>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873125">
                <a:tc>
                  <a:txBody>
                    <a:bodyPr/>
                    <a:lstStyle/>
                    <a:p>
                      <a:pPr algn="l">
                        <a:buClrTx/>
                        <a:buSzTx/>
                        <a:buFontTx/>
                        <a:buNone/>
                      </a:pPr>
                      <a:endParaRPr lang="zh-CN" altLang="en-US" sz="2400" b="1">
                        <a:latin typeface="微软雅黑" panose="020B0503020204020204" charset="-122"/>
                        <a:ea typeface="微软雅黑" panose="020B0503020204020204" charset="-122"/>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bl>
          </a:graphicData>
        </a:graphic>
      </p:graphicFrame>
      <p:sp>
        <p:nvSpPr>
          <p:cNvPr id="7" name="文本框 6"/>
          <p:cNvSpPr txBox="1"/>
          <p:nvPr/>
        </p:nvSpPr>
        <p:spPr>
          <a:xfrm>
            <a:off x="278765" y="1102360"/>
            <a:ext cx="5080000" cy="1291590"/>
          </a:xfrm>
          <a:prstGeom prst="rect">
            <a:avLst/>
          </a:prstGeom>
          <a:noFill/>
        </p:spPr>
        <p:txBody>
          <a:bodyPr wrap="square" rtlCol="0">
            <a:spAutoFit/>
          </a:bodyPr>
          <a:lstStyle/>
          <a:p>
            <a:r>
              <a:rPr lang="en-US">
                <a:latin typeface="微软雅黑" panose="020B0503020204020204" charset="-122"/>
                <a:ea typeface="微软雅黑" panose="020B0503020204020204" charset="-122"/>
                <a:cs typeface="Times New Roman" panose="02020603050405020304" pitchFamily="18" charset="0"/>
                <a:sym typeface="+mn-ea"/>
              </a:rPr>
              <a:t>割辽东半岛、台湾全岛及所有附属各岛屿、澎湖列岛给日本</a:t>
            </a:r>
            <a:endParaRPr lang="zh-CN" altLang="en-US"/>
          </a:p>
        </p:txBody>
      </p:sp>
      <p:sp>
        <p:nvSpPr>
          <p:cNvPr id="8" name="文本框 7"/>
          <p:cNvSpPr txBox="1"/>
          <p:nvPr/>
        </p:nvSpPr>
        <p:spPr>
          <a:xfrm>
            <a:off x="278765" y="2550795"/>
            <a:ext cx="5080000" cy="691515"/>
          </a:xfrm>
          <a:prstGeom prst="rect">
            <a:avLst/>
          </a:prstGeom>
          <a:noFill/>
        </p:spPr>
        <p:txBody>
          <a:bodyPr wrap="square" rtlCol="0">
            <a:spAutoFit/>
          </a:bodyPr>
          <a:lstStyle/>
          <a:p>
            <a:pPr>
              <a:buNone/>
            </a:pPr>
            <a:r>
              <a:rPr lang="en-US">
                <a:latin typeface="微软雅黑" panose="020B0503020204020204" charset="-122"/>
                <a:ea typeface="微软雅黑" panose="020B0503020204020204" charset="-122"/>
                <a:cs typeface="Times New Roman" panose="02020603050405020304" pitchFamily="18" charset="0"/>
                <a:sym typeface="+mn-ea"/>
              </a:rPr>
              <a:t>赔偿日本军费二亿两白银</a:t>
            </a:r>
            <a:endParaRPr lang="zh-CN" altLang="en-US"/>
          </a:p>
        </p:txBody>
      </p:sp>
      <p:sp>
        <p:nvSpPr>
          <p:cNvPr id="9" name="文本框 8"/>
          <p:cNvSpPr txBox="1"/>
          <p:nvPr/>
        </p:nvSpPr>
        <p:spPr>
          <a:xfrm>
            <a:off x="314960" y="3399155"/>
            <a:ext cx="5080000" cy="1291590"/>
          </a:xfrm>
          <a:prstGeom prst="rect">
            <a:avLst/>
          </a:prstGeom>
          <a:noFill/>
        </p:spPr>
        <p:txBody>
          <a:bodyPr wrap="square" rtlCol="0">
            <a:spAutoFit/>
          </a:bodyPr>
          <a:lstStyle/>
          <a:p>
            <a:pPr>
              <a:buNone/>
            </a:pPr>
            <a:r>
              <a:rPr lang="en-US">
                <a:latin typeface="微软雅黑" panose="020B0503020204020204" charset="-122"/>
                <a:ea typeface="微软雅黑" panose="020B0503020204020204" charset="-122"/>
                <a:cs typeface="Times New Roman" panose="02020603050405020304" pitchFamily="18" charset="0"/>
                <a:sym typeface="+mn-ea"/>
              </a:rPr>
              <a:t>开放沙市、重庆、苏州、杭州为商埠</a:t>
            </a:r>
            <a:endParaRPr lang="zh-CN" altLang="en-US"/>
          </a:p>
        </p:txBody>
      </p:sp>
      <p:sp>
        <p:nvSpPr>
          <p:cNvPr id="10" name="文本框 9"/>
          <p:cNvSpPr txBox="1"/>
          <p:nvPr/>
        </p:nvSpPr>
        <p:spPr>
          <a:xfrm>
            <a:off x="278765" y="4847590"/>
            <a:ext cx="5194300" cy="1291590"/>
          </a:xfrm>
          <a:prstGeom prst="rect">
            <a:avLst/>
          </a:prstGeom>
          <a:noFill/>
        </p:spPr>
        <p:txBody>
          <a:bodyPr wrap="square" rtlCol="0">
            <a:spAutoFit/>
          </a:bodyPr>
          <a:lstStyle/>
          <a:p>
            <a:pPr>
              <a:buNone/>
            </a:pPr>
            <a:r>
              <a:rPr lang="en-US">
                <a:latin typeface="微软雅黑" panose="020B0503020204020204" charset="-122"/>
                <a:ea typeface="微软雅黑" panose="020B0503020204020204" charset="-122"/>
                <a:cs typeface="Times New Roman" panose="02020603050405020304" pitchFamily="18" charset="0"/>
                <a:sym typeface="+mn-ea"/>
              </a:rPr>
              <a:t>日本可以在中国通商口岸投资设厂，产品运销中国内地免收内地税</a:t>
            </a:r>
            <a:endParaRPr lang="zh-CN" altLang="en-US"/>
          </a:p>
        </p:txBody>
      </p:sp>
      <p:sp>
        <p:nvSpPr>
          <p:cNvPr id="11" name="文本框 10"/>
          <p:cNvSpPr txBox="1"/>
          <p:nvPr/>
        </p:nvSpPr>
        <p:spPr>
          <a:xfrm>
            <a:off x="6057265" y="758825"/>
            <a:ext cx="5765800" cy="1291590"/>
          </a:xfrm>
          <a:prstGeom prst="rect">
            <a:avLst/>
          </a:prstGeom>
          <a:noFill/>
        </p:spPr>
        <p:txBody>
          <a:bodyPr wrap="square" rtlCol="0">
            <a:spAutoFit/>
          </a:bodyPr>
          <a:lstStyle/>
          <a:p>
            <a:pPr algn="l">
              <a:buClrTx/>
              <a:buSzTx/>
              <a:buFontTx/>
              <a:buNone/>
            </a:pPr>
            <a:r>
              <a:rPr lang="zh-CN" altLang="en-US">
                <a:latin typeface="微软雅黑" panose="020B0503020204020204" charset="-122"/>
                <a:ea typeface="微软雅黑" panose="020B0503020204020204" charset="-122"/>
                <a:cs typeface="Times New Roman" panose="02020603050405020304" pitchFamily="18" charset="0"/>
                <a:sym typeface="+mn-ea"/>
              </a:rPr>
              <a:t>清政府赔偿各国白银本息合计9.8亿两，以关税、盐税作抵押</a:t>
            </a:r>
            <a:endParaRPr lang="zh-CN" altLang="en-US"/>
          </a:p>
        </p:txBody>
      </p:sp>
      <p:sp>
        <p:nvSpPr>
          <p:cNvPr id="12" name="文本框 11"/>
          <p:cNvSpPr txBox="1"/>
          <p:nvPr/>
        </p:nvSpPr>
        <p:spPr>
          <a:xfrm>
            <a:off x="6057265" y="2164715"/>
            <a:ext cx="5765800" cy="1050290"/>
          </a:xfrm>
          <a:prstGeom prst="rect">
            <a:avLst/>
          </a:prstGeom>
          <a:noFill/>
        </p:spPr>
        <p:txBody>
          <a:bodyPr wrap="square" rtlCol="0">
            <a:spAutoFit/>
          </a:bodyPr>
          <a:lstStyle/>
          <a:p>
            <a:pPr algn="l">
              <a:lnSpc>
                <a:spcPct val="120000"/>
              </a:lnSpc>
              <a:buClrTx/>
              <a:buSzTx/>
              <a:buFontTx/>
              <a:buNone/>
            </a:pPr>
            <a:r>
              <a:rPr lang="zh-CN" altLang="en-US">
                <a:latin typeface="微软雅黑" panose="020B0503020204020204" charset="-122"/>
                <a:ea typeface="微软雅黑" panose="020B0503020204020204" charset="-122"/>
                <a:cs typeface="Times New Roman" panose="02020603050405020304" pitchFamily="18" charset="0"/>
                <a:sym typeface="+mn-ea"/>
              </a:rPr>
              <a:t>在东交民巷设立“使馆界”，界内不许中国人居住，各国驻兵保护</a:t>
            </a:r>
            <a:endParaRPr lang="zh-CN" altLang="en-US"/>
          </a:p>
        </p:txBody>
      </p:sp>
      <p:sp>
        <p:nvSpPr>
          <p:cNvPr id="13" name="文本框 12"/>
          <p:cNvSpPr txBox="1"/>
          <p:nvPr/>
        </p:nvSpPr>
        <p:spPr>
          <a:xfrm>
            <a:off x="6004560" y="3329305"/>
            <a:ext cx="5765800" cy="1291590"/>
          </a:xfrm>
          <a:prstGeom prst="rect">
            <a:avLst/>
          </a:prstGeom>
          <a:noFill/>
        </p:spPr>
        <p:txBody>
          <a:bodyPr wrap="square" rtlCol="0">
            <a:spAutoFit/>
          </a:bodyPr>
          <a:lstStyle/>
          <a:p>
            <a:pPr algn="l">
              <a:buClrTx/>
              <a:buSzTx/>
              <a:buFontTx/>
              <a:buNone/>
            </a:pPr>
            <a:r>
              <a:rPr lang="zh-CN" altLang="en-US">
                <a:latin typeface="微软雅黑" panose="020B0503020204020204" charset="-122"/>
                <a:ea typeface="微软雅黑" panose="020B0503020204020204" charset="-122"/>
                <a:cs typeface="Times New Roman" panose="02020603050405020304" pitchFamily="18" charset="0"/>
                <a:sym typeface="+mn-ea"/>
              </a:rPr>
              <a:t>拆毁北京至大沽炮台，准许各国派兵驻守北京至山海关铁路沿线战略要地</a:t>
            </a:r>
            <a:endParaRPr lang="zh-CN" altLang="en-US"/>
          </a:p>
        </p:txBody>
      </p:sp>
      <p:sp>
        <p:nvSpPr>
          <p:cNvPr id="14" name="文本框 13"/>
          <p:cNvSpPr txBox="1"/>
          <p:nvPr/>
        </p:nvSpPr>
        <p:spPr>
          <a:xfrm>
            <a:off x="5941060" y="4697095"/>
            <a:ext cx="5998210" cy="1124585"/>
          </a:xfrm>
          <a:prstGeom prst="rect">
            <a:avLst/>
          </a:prstGeom>
          <a:noFill/>
        </p:spPr>
        <p:txBody>
          <a:bodyPr wrap="square" rtlCol="0">
            <a:spAutoFit/>
          </a:bodyPr>
          <a:lstStyle/>
          <a:p>
            <a:pPr algn="l">
              <a:lnSpc>
                <a:spcPct val="140000"/>
              </a:lnSpc>
              <a:buClrTx/>
              <a:buSzTx/>
              <a:buFontTx/>
              <a:buNone/>
            </a:pPr>
            <a:r>
              <a:rPr lang="zh-CN" altLang="en-US" sz="2400">
                <a:latin typeface="微软雅黑" panose="020B0503020204020204" charset="-122"/>
                <a:ea typeface="微软雅黑" panose="020B0503020204020204" charset="-122"/>
                <a:cs typeface="Times New Roman" panose="02020603050405020304" pitchFamily="18" charset="0"/>
                <a:sym typeface="+mn-ea"/>
              </a:rPr>
              <a:t>惩办义和团运动中参加反帝斗争的官员，永远禁止中国人成立或参加反帝性质的组织</a:t>
            </a:r>
            <a:endParaRPr lang="zh-CN" altLang="en-US" sz="2400">
              <a:latin typeface="微软雅黑" panose="020B0503020204020204" charset="-122"/>
              <a:ea typeface="微软雅黑" panose="020B0503020204020204" charset="-122"/>
              <a:cs typeface="Times New Roman" panose="02020603050405020304" pitchFamily="18" charset="0"/>
              <a:sym typeface="+mn-ea"/>
            </a:endParaRPr>
          </a:p>
        </p:txBody>
      </p:sp>
      <p:sp>
        <p:nvSpPr>
          <p:cNvPr id="15" name="文本框 14"/>
          <p:cNvSpPr txBox="1"/>
          <p:nvPr/>
        </p:nvSpPr>
        <p:spPr>
          <a:xfrm>
            <a:off x="5939155" y="6050280"/>
            <a:ext cx="5998210" cy="645160"/>
          </a:xfrm>
          <a:prstGeom prst="rect">
            <a:avLst/>
          </a:prstGeom>
          <a:noFill/>
        </p:spPr>
        <p:txBody>
          <a:bodyPr wrap="square" rtlCol="0">
            <a:spAutoFit/>
          </a:bodyPr>
          <a:lstStyle/>
          <a:p>
            <a:pPr algn="l">
              <a:buClrTx/>
              <a:buSzTx/>
              <a:buFontTx/>
              <a:buNone/>
            </a:pPr>
            <a:r>
              <a:rPr lang="zh-CN" altLang="en-US" sz="2400">
                <a:latin typeface="微软雅黑" panose="020B0503020204020204" charset="-122"/>
                <a:ea typeface="微软雅黑" panose="020B0503020204020204" charset="-122"/>
                <a:cs typeface="Times New Roman" panose="02020603050405020304" pitchFamily="18" charset="0"/>
                <a:sym typeface="+mn-ea"/>
              </a:rPr>
              <a:t>改总理衙门为外务部，位居六部之上</a:t>
            </a:r>
            <a:endParaRPr lang="zh-CN" altLang="en-US" sz="2400">
              <a:latin typeface="微软雅黑" panose="020B0503020204020204" charset="-122"/>
              <a:ea typeface="微软雅黑" panose="020B0503020204020204" charset="-122"/>
              <a:cs typeface="Times New Roman" panose="02020603050405020304" pitchFamily="18" charset="0"/>
              <a:sym typeface="+mn-ea"/>
            </a:endParaRPr>
          </a:p>
        </p:txBody>
      </p:sp>
    </p:spTree>
  </p:cSld>
  <p:clrMapOvr>
    <a:masterClrMapping/>
  </p:clrMapOvr>
  <p:transition>
    <p:circl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500" fill="hold"/>
                                        <p:tgtEl>
                                          <p:spTgt spid="9"/>
                                        </p:tgtEl>
                                        <p:attrNameLst>
                                          <p:attrName>ppt_x</p:attrName>
                                        </p:attrNameLst>
                                      </p:cBhvr>
                                      <p:tavLst>
                                        <p:tav tm="0">
                                          <p:val>
                                            <p:strVal val="#ppt_x"/>
                                          </p:val>
                                        </p:tav>
                                        <p:tav tm="100000">
                                          <p:val>
                                            <p:strVal val="#ppt_x"/>
                                          </p:val>
                                        </p:tav>
                                      </p:tavLst>
                                    </p:anim>
                                    <p:anim calcmode="lin" valueType="num">
                                      <p:cBhvr additive="base">
                                        <p:cTn id="20"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500" fill="hold"/>
                                        <p:tgtEl>
                                          <p:spTgt spid="10"/>
                                        </p:tgtEl>
                                        <p:attrNameLst>
                                          <p:attrName>ppt_x</p:attrName>
                                        </p:attrNameLst>
                                      </p:cBhvr>
                                      <p:tavLst>
                                        <p:tav tm="0">
                                          <p:val>
                                            <p:strVal val="#ppt_x"/>
                                          </p:val>
                                        </p:tav>
                                        <p:tav tm="100000">
                                          <p:val>
                                            <p:strVal val="#ppt_x"/>
                                          </p:val>
                                        </p:tav>
                                      </p:tavLst>
                                    </p:anim>
                                    <p:anim calcmode="lin" valueType="num">
                                      <p:cBhvr additive="base">
                                        <p:cTn id="26"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500" fill="hold"/>
                                        <p:tgtEl>
                                          <p:spTgt spid="11"/>
                                        </p:tgtEl>
                                        <p:attrNameLst>
                                          <p:attrName>ppt_x</p:attrName>
                                        </p:attrNameLst>
                                      </p:cBhvr>
                                      <p:tavLst>
                                        <p:tav tm="0">
                                          <p:val>
                                            <p:strVal val="#ppt_x"/>
                                          </p:val>
                                        </p:tav>
                                        <p:tav tm="100000">
                                          <p:val>
                                            <p:strVal val="#ppt_x"/>
                                          </p:val>
                                        </p:tav>
                                      </p:tavLst>
                                    </p:anim>
                                    <p:anim calcmode="lin" valueType="num">
                                      <p:cBhvr additive="base">
                                        <p:cTn id="32"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additive="base">
                                        <p:cTn id="37" dur="500" fill="hold"/>
                                        <p:tgtEl>
                                          <p:spTgt spid="12"/>
                                        </p:tgtEl>
                                        <p:attrNameLst>
                                          <p:attrName>ppt_x</p:attrName>
                                        </p:attrNameLst>
                                      </p:cBhvr>
                                      <p:tavLst>
                                        <p:tav tm="0">
                                          <p:val>
                                            <p:strVal val="#ppt_x"/>
                                          </p:val>
                                        </p:tav>
                                        <p:tav tm="100000">
                                          <p:val>
                                            <p:strVal val="#ppt_x"/>
                                          </p:val>
                                        </p:tav>
                                      </p:tavLst>
                                    </p:anim>
                                    <p:anim calcmode="lin" valueType="num">
                                      <p:cBhvr additive="base">
                                        <p:cTn id="3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13"/>
                                        </p:tgtEl>
                                        <p:attrNameLst>
                                          <p:attrName>style.visibility</p:attrName>
                                        </p:attrNameLst>
                                      </p:cBhvr>
                                      <p:to>
                                        <p:strVal val="visible"/>
                                      </p:to>
                                    </p:set>
                                    <p:anim calcmode="lin" valueType="num">
                                      <p:cBhvr additive="base">
                                        <p:cTn id="43" dur="500" fill="hold"/>
                                        <p:tgtEl>
                                          <p:spTgt spid="13"/>
                                        </p:tgtEl>
                                        <p:attrNameLst>
                                          <p:attrName>ppt_x</p:attrName>
                                        </p:attrNameLst>
                                      </p:cBhvr>
                                      <p:tavLst>
                                        <p:tav tm="0">
                                          <p:val>
                                            <p:strVal val="#ppt_x"/>
                                          </p:val>
                                        </p:tav>
                                        <p:tav tm="100000">
                                          <p:val>
                                            <p:strVal val="#ppt_x"/>
                                          </p:val>
                                        </p:tav>
                                      </p:tavLst>
                                    </p:anim>
                                    <p:anim calcmode="lin" valueType="num">
                                      <p:cBhvr additive="base">
                                        <p:cTn id="44"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500" fill="hold"/>
                                        <p:tgtEl>
                                          <p:spTgt spid="14"/>
                                        </p:tgtEl>
                                        <p:attrNameLst>
                                          <p:attrName>ppt_x</p:attrName>
                                        </p:attrNameLst>
                                      </p:cBhvr>
                                      <p:tavLst>
                                        <p:tav tm="0">
                                          <p:val>
                                            <p:strVal val="#ppt_x"/>
                                          </p:val>
                                        </p:tav>
                                        <p:tav tm="100000">
                                          <p:val>
                                            <p:strVal val="#ppt_x"/>
                                          </p:val>
                                        </p:tav>
                                      </p:tavLst>
                                    </p:anim>
                                    <p:anim calcmode="lin" valueType="num">
                                      <p:cBhvr additive="base">
                                        <p:cTn id="50"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15"/>
                                        </p:tgtEl>
                                        <p:attrNameLst>
                                          <p:attrName>style.visibility</p:attrName>
                                        </p:attrNameLst>
                                      </p:cBhvr>
                                      <p:to>
                                        <p:strVal val="visible"/>
                                      </p:to>
                                    </p:set>
                                    <p:anim calcmode="lin" valueType="num">
                                      <p:cBhvr additive="base">
                                        <p:cTn id="55" dur="500" fill="hold"/>
                                        <p:tgtEl>
                                          <p:spTgt spid="15"/>
                                        </p:tgtEl>
                                        <p:attrNameLst>
                                          <p:attrName>ppt_x</p:attrName>
                                        </p:attrNameLst>
                                      </p:cBhvr>
                                      <p:tavLst>
                                        <p:tav tm="0">
                                          <p:val>
                                            <p:strVal val="#ppt_x"/>
                                          </p:val>
                                        </p:tav>
                                        <p:tav tm="100000">
                                          <p:val>
                                            <p:strVal val="#ppt_x"/>
                                          </p:val>
                                        </p:tav>
                                      </p:tavLst>
                                    </p:anim>
                                    <p:anim calcmode="lin" valueType="num">
                                      <p:cBhvr additive="base">
                                        <p:cTn id="56"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P spid="10" grpId="0"/>
      <p:bldP spid="11" grpId="0"/>
      <p:bldP spid="12" grpId="0"/>
      <p:bldP spid="13" grpId="0"/>
      <p:bldP spid="14" grpId="0"/>
      <p:bldP spid="15"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85634" name="文本框 2885633"/>
          <p:cNvSpPr txBox="1"/>
          <p:nvPr/>
        </p:nvSpPr>
        <p:spPr>
          <a:xfrm>
            <a:off x="165100" y="420688"/>
            <a:ext cx="12025313" cy="712787"/>
          </a:xfrm>
          <a:prstGeom prst="rect">
            <a:avLst/>
          </a:prstGeom>
          <a:noFill/>
          <a:ln w="9525">
            <a:noFill/>
          </a:ln>
        </p:spPr>
        <p:txBody>
          <a:bodyPr lIns="117176" tIns="58589" rIns="117176" bIns="58589">
            <a:spAutoFit/>
          </a:bodyPr>
          <a:lstStyle/>
          <a:p>
            <a:pPr defTabSz="1171575"/>
            <a:r>
              <a:rPr lang="en-US" altLang="zh-CN">
                <a:latin typeface="宋体" panose="02010600030101010101" pitchFamily="2" charset="-122"/>
                <a:ea typeface="宋体" panose="02010600030101010101" pitchFamily="2" charset="-122"/>
                <a:cs typeface="Times New Roman" panose="02020603050405020304" pitchFamily="18" charset="0"/>
              </a:rPr>
              <a:t>2.</a:t>
            </a:r>
            <a:r>
              <a:rPr lang="zh-CN" altLang="en-US" dirty="0">
                <a:latin typeface="宋体" panose="02010600030101010101" pitchFamily="2" charset="-122"/>
                <a:ea typeface="宋体" panose="02010600030101010101" pitchFamily="2" charset="-122"/>
                <a:cs typeface="Times New Roman" panose="02020603050405020304" pitchFamily="18" charset="0"/>
              </a:rPr>
              <a:t>抗争与探索</a:t>
            </a:r>
            <a:r>
              <a:rPr lang="en-US" altLang="zh-CN">
                <a:latin typeface="宋体" panose="02010600030101010101" pitchFamily="2" charset="-122"/>
                <a:ea typeface="宋体" panose="02010600030101010101" pitchFamily="2" charset="-122"/>
                <a:cs typeface="Times New Roman" panose="02020603050405020304" pitchFamily="18" charset="0"/>
              </a:rPr>
              <a:t>:</a:t>
            </a:r>
            <a:endParaRPr lang="en-US" altLang="zh-CN">
              <a:latin typeface="宋体" panose="02010600030101010101" pitchFamily="2" charset="-122"/>
              <a:ea typeface="Times New Roman" panose="02020603050405020304" pitchFamily="18" charset="0"/>
            </a:endParaRPr>
          </a:p>
        </p:txBody>
      </p:sp>
      <p:graphicFrame>
        <p:nvGraphicFramePr>
          <p:cNvPr id="2885770" name="表格 2885769"/>
          <p:cNvGraphicFramePr/>
          <p:nvPr>
            <p:custDataLst>
              <p:tags r:id="rId1"/>
            </p:custDataLst>
          </p:nvPr>
        </p:nvGraphicFramePr>
        <p:xfrm>
          <a:off x="728663" y="1219200"/>
          <a:ext cx="10947400" cy="1542113"/>
        </p:xfrm>
        <a:graphic>
          <a:graphicData uri="http://schemas.openxmlformats.org/drawingml/2006/table">
            <a:tbl>
              <a:tblPr/>
              <a:tblGrid>
                <a:gridCol w="1117600"/>
                <a:gridCol w="1563688"/>
                <a:gridCol w="8266112"/>
              </a:tblGrid>
              <a:tr h="552450">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10000"/>
                        </a:lnSpc>
                        <a:spcBef>
                          <a:spcPct val="0"/>
                        </a:spcBef>
                        <a:buFontTx/>
                        <a:buNone/>
                      </a:pPr>
                      <a:r>
                        <a:rPr lang="zh-CN" altLang="en-US" sz="2600" b="1" dirty="0">
                          <a:latin typeface="宋体" panose="02010600030101010101" pitchFamily="2" charset="-122"/>
                          <a:cs typeface="Times New Roman" panose="02020603050405020304" pitchFamily="18" charset="0"/>
                        </a:rPr>
                        <a:t>阶级</a:t>
                      </a:r>
                      <a:endParaRPr lang="zh-CN" altLang="en-US" sz="2600" b="1" dirty="0">
                        <a:latin typeface="宋体" panose="02010600030101010101" pitchFamily="2" charset="-122"/>
                        <a:ea typeface="Times New Roman" panose="02020603050405020304" pitchFamily="18" charset="0"/>
                      </a:endParaRPr>
                    </a:p>
                  </a:txBody>
                  <a:tcPr marL="117235" marR="117235" marT="58618" marB="58618" anchor="ctr">
                    <a:lnL w="28575" cap="flat" cmpd="sng">
                      <a:solidFill>
                        <a:schemeClr val="tx1"/>
                      </a:solidFill>
                      <a:prstDash val="solid"/>
                      <a:headEnd type="none" w="med" len="med"/>
                      <a:tailEnd type="none" w="med" len="med"/>
                    </a:lnL>
                    <a:lnR w="19050"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9050" cap="flat" cmpd="sng">
                      <a:solidFill>
                        <a:schemeClr val="tx1"/>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10000"/>
                        </a:lnSpc>
                        <a:spcBef>
                          <a:spcPct val="0"/>
                        </a:spcBef>
                        <a:buFontTx/>
                        <a:buNone/>
                      </a:pPr>
                      <a:r>
                        <a:rPr lang="zh-CN" altLang="en-US" sz="2600" b="1" dirty="0">
                          <a:latin typeface="宋体" panose="02010600030101010101" pitchFamily="2" charset="-122"/>
                          <a:cs typeface="Times New Roman" panose="02020603050405020304" pitchFamily="18" charset="0"/>
                        </a:rPr>
                        <a:t>事件</a:t>
                      </a:r>
                      <a:endParaRPr lang="zh-CN" altLang="en-US" sz="2600" b="1" dirty="0">
                        <a:latin typeface="宋体" panose="02010600030101010101" pitchFamily="2" charset="-122"/>
                        <a:ea typeface="Times New Roman" panose="02020603050405020304" pitchFamily="18" charset="0"/>
                      </a:endParaRPr>
                    </a:p>
                  </a:txBody>
                  <a:tcPr marL="117235" marR="117235" marT="58618" marB="58618" anchor="ctr">
                    <a:lnL w="19050" cap="flat" cmpd="sng">
                      <a:solidFill>
                        <a:schemeClr val="tx1"/>
                      </a:solidFill>
                      <a:prstDash val="solid"/>
                      <a:headEnd type="none" w="med" len="med"/>
                      <a:tailEnd type="none" w="med" len="med"/>
                    </a:lnL>
                    <a:lnR w="19050"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9050" cap="flat" cmpd="sng">
                      <a:solidFill>
                        <a:schemeClr val="tx1"/>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10000"/>
                        </a:lnSpc>
                        <a:spcBef>
                          <a:spcPct val="0"/>
                        </a:spcBef>
                        <a:buFontTx/>
                        <a:buNone/>
                      </a:pPr>
                      <a:r>
                        <a:rPr lang="zh-CN" altLang="en-US" sz="2600" b="1" dirty="0">
                          <a:latin typeface="宋体" panose="02010600030101010101" pitchFamily="2" charset="-122"/>
                          <a:cs typeface="Times New Roman" panose="02020603050405020304" pitchFamily="18" charset="0"/>
                        </a:rPr>
                        <a:t>意义</a:t>
                      </a:r>
                      <a:endParaRPr lang="zh-CN" altLang="en-US" sz="2600" b="1" dirty="0">
                        <a:latin typeface="宋体" panose="02010600030101010101" pitchFamily="2" charset="-122"/>
                        <a:ea typeface="Times New Roman" panose="02020603050405020304" pitchFamily="18" charset="0"/>
                      </a:endParaRPr>
                    </a:p>
                  </a:txBody>
                  <a:tcPr marL="117235" marR="117235" marT="58618" marB="58618" anchor="ctr">
                    <a:lnL w="1905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9050" cap="flat" cmpd="sng">
                      <a:solidFill>
                        <a:schemeClr val="tx1"/>
                      </a:solidFill>
                      <a:prstDash val="solid"/>
                      <a:headEnd type="none" w="med" len="med"/>
                      <a:tailEnd type="none" w="med" len="med"/>
                    </a:lnB>
                    <a:lnTlToBr>
                      <a:noFill/>
                    </a:lnTlToBr>
                    <a:lnBlToTr>
                      <a:noFill/>
                    </a:lnBlToTr>
                    <a:noFill/>
                  </a:tcPr>
                </a:tc>
              </a:tr>
              <a:tr h="989013">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10000"/>
                        </a:lnSpc>
                        <a:spcBef>
                          <a:spcPct val="0"/>
                        </a:spcBef>
                        <a:buFontTx/>
                        <a:buNone/>
                      </a:pPr>
                      <a:r>
                        <a:rPr lang="zh-CN" altLang="en-US" sz="2600" b="1" dirty="0">
                          <a:latin typeface="宋体" panose="02010600030101010101" pitchFamily="2" charset="-122"/>
                          <a:cs typeface="Times New Roman" panose="02020603050405020304" pitchFamily="18" charset="0"/>
                        </a:rPr>
                        <a:t>资产</a:t>
                      </a:r>
                      <a:endParaRPr lang="zh-CN" altLang="en-US" sz="2600" b="1" dirty="0">
                        <a:latin typeface="宋体" panose="02010600030101010101" pitchFamily="2" charset="-122"/>
                        <a:cs typeface="Times New Roman" panose="02020603050405020304" pitchFamily="18" charset="0"/>
                      </a:endParaRPr>
                    </a:p>
                    <a:p>
                      <a:pPr marL="0" lvl="0" indent="0" algn="ctr" eaLnBrk="0" hangingPunct="0">
                        <a:lnSpc>
                          <a:spcPct val="110000"/>
                        </a:lnSpc>
                        <a:spcBef>
                          <a:spcPct val="0"/>
                        </a:spcBef>
                        <a:buFontTx/>
                        <a:buNone/>
                      </a:pPr>
                      <a:r>
                        <a:rPr lang="zh-CN" altLang="en-US" sz="2600" b="1" dirty="0">
                          <a:latin typeface="宋体" panose="02010600030101010101" pitchFamily="2" charset="-122"/>
                          <a:cs typeface="Times New Roman" panose="02020603050405020304" pitchFamily="18" charset="0"/>
                        </a:rPr>
                        <a:t>阶级</a:t>
                      </a:r>
                      <a:endParaRPr lang="zh-CN" altLang="en-US" sz="2600" b="1" dirty="0">
                        <a:latin typeface="宋体" panose="02010600030101010101" pitchFamily="2" charset="-122"/>
                        <a:ea typeface="Times New Roman" panose="02020603050405020304" pitchFamily="18" charset="0"/>
                      </a:endParaRPr>
                    </a:p>
                  </a:txBody>
                  <a:tcPr marL="117235" marR="117235" marT="58618" marB="58618" anchor="ctr">
                    <a:lnL w="28575" cap="flat" cmpd="sng">
                      <a:solidFill>
                        <a:schemeClr val="tx1"/>
                      </a:solidFill>
                      <a:prstDash val="solid"/>
                      <a:headEnd type="none" w="med" len="med"/>
                      <a:tailEnd type="none" w="med" len="med"/>
                    </a:lnL>
                    <a:lnR w="19050" cap="flat" cmpd="sng">
                      <a:solidFill>
                        <a:schemeClr val="tx1"/>
                      </a:solidFill>
                      <a:prstDash val="solid"/>
                      <a:headEnd type="none" w="med" len="med"/>
                      <a:tailEnd type="none" w="med" len="med"/>
                    </a:lnR>
                    <a:lnT w="19050" cap="flat" cmpd="sng">
                      <a:solidFill>
                        <a:schemeClr val="tx1"/>
                      </a:solidFill>
                      <a:prstDash val="solid"/>
                      <a:headEnd type="none" w="med" len="med"/>
                      <a:tailEnd type="none" w="med" len="med"/>
                    </a:lnT>
                    <a:lnB w="19050" cap="flat" cmpd="sng">
                      <a:solidFill>
                        <a:schemeClr val="tx1"/>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10000"/>
                        </a:lnSpc>
                        <a:spcBef>
                          <a:spcPct val="0"/>
                        </a:spcBef>
                        <a:buFontTx/>
                        <a:buNone/>
                      </a:pPr>
                      <a:r>
                        <a:rPr lang="zh-CN" altLang="en-US" sz="2600" b="1" dirty="0">
                          <a:latin typeface="宋体" panose="02010600030101010101" pitchFamily="2" charset="-122"/>
                          <a:cs typeface="Times New Roman" panose="02020603050405020304" pitchFamily="18" charset="0"/>
                        </a:rPr>
                        <a:t>戊戌</a:t>
                      </a:r>
                      <a:endParaRPr lang="zh-CN" altLang="en-US" sz="2600" b="1" dirty="0">
                        <a:latin typeface="宋体" panose="02010600030101010101" pitchFamily="2" charset="-122"/>
                        <a:cs typeface="Times New Roman" panose="02020603050405020304" pitchFamily="18" charset="0"/>
                      </a:endParaRPr>
                    </a:p>
                    <a:p>
                      <a:pPr marL="0" lvl="0" indent="0" algn="ctr" eaLnBrk="0" hangingPunct="0">
                        <a:lnSpc>
                          <a:spcPct val="110000"/>
                        </a:lnSpc>
                        <a:spcBef>
                          <a:spcPct val="0"/>
                        </a:spcBef>
                        <a:buFontTx/>
                        <a:buNone/>
                      </a:pPr>
                      <a:r>
                        <a:rPr lang="zh-CN" altLang="en-US" sz="2600" b="1" dirty="0">
                          <a:latin typeface="宋体" panose="02010600030101010101" pitchFamily="2" charset="-122"/>
                          <a:cs typeface="Times New Roman" panose="02020603050405020304" pitchFamily="18" charset="0"/>
                        </a:rPr>
                        <a:t>变法</a:t>
                      </a:r>
                      <a:endParaRPr lang="zh-CN" altLang="en-US" sz="2600" b="1" dirty="0">
                        <a:latin typeface="宋体" panose="02010600030101010101" pitchFamily="2" charset="-122"/>
                        <a:ea typeface="Times New Roman" panose="02020603050405020304" pitchFamily="18" charset="0"/>
                      </a:endParaRPr>
                    </a:p>
                  </a:txBody>
                  <a:tcPr marL="117235" marR="117235" marT="58618" marB="58618" anchor="ctr">
                    <a:lnL w="19050" cap="flat" cmpd="sng">
                      <a:solidFill>
                        <a:schemeClr val="tx1"/>
                      </a:solidFill>
                      <a:prstDash val="solid"/>
                      <a:headEnd type="none" w="med" len="med"/>
                      <a:tailEnd type="none" w="med" len="med"/>
                    </a:lnL>
                    <a:lnR w="19050" cap="flat" cmpd="sng">
                      <a:solidFill>
                        <a:schemeClr val="tx1"/>
                      </a:solidFill>
                      <a:prstDash val="solid"/>
                      <a:headEnd type="none" w="med" len="med"/>
                      <a:tailEnd type="none" w="med" len="med"/>
                    </a:lnR>
                    <a:lnT w="19050" cap="flat" cmpd="sng">
                      <a:solidFill>
                        <a:schemeClr val="tx1"/>
                      </a:solidFill>
                      <a:prstDash val="solid"/>
                      <a:headEnd type="none" w="med" len="med"/>
                      <a:tailEnd type="none" w="med" len="med"/>
                    </a:lnT>
                    <a:lnB w="19050" cap="flat" cmpd="sng">
                      <a:solidFill>
                        <a:schemeClr val="tx1"/>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10000"/>
                        </a:lnSpc>
                        <a:spcBef>
                          <a:spcPct val="0"/>
                        </a:spcBef>
                        <a:buFontTx/>
                        <a:buNone/>
                      </a:pPr>
                      <a:r>
                        <a:rPr lang="en-US" altLang="zh-CN" sz="2600" b="1" u="sng">
                          <a:latin typeface="宋体" panose="02010600030101010101" pitchFamily="2" charset="-122"/>
                          <a:cs typeface="Times New Roman" panose="02020603050405020304" pitchFamily="18" charset="0"/>
                        </a:rPr>
                        <a:t>_________________________</a:t>
                      </a:r>
                      <a:r>
                        <a:rPr lang="en-US" altLang="zh-CN" sz="2600" b="1">
                          <a:latin typeface="宋体" panose="02010600030101010101" pitchFamily="2" charset="-122"/>
                          <a:cs typeface="Times New Roman" panose="02020603050405020304" pitchFamily="18" charset="0"/>
                        </a:rPr>
                        <a:t>,</a:t>
                      </a:r>
                      <a:r>
                        <a:rPr lang="zh-CN" altLang="en-US" sz="2600" b="1" dirty="0">
                          <a:latin typeface="宋体" panose="02010600030101010101" pitchFamily="2" charset="-122"/>
                          <a:cs typeface="Times New Roman" panose="02020603050405020304" pitchFamily="18" charset="0"/>
                        </a:rPr>
                        <a:t>是中国近代</a:t>
                      </a:r>
                      <a:r>
                        <a:rPr lang="en-US" altLang="zh-CN" sz="2600" b="1" u="sng">
                          <a:latin typeface="宋体" panose="02010600030101010101" pitchFamily="2" charset="-122"/>
                          <a:cs typeface="Times New Roman" panose="02020603050405020304" pitchFamily="18" charset="0"/>
                        </a:rPr>
                        <a:t>_________</a:t>
                      </a:r>
                      <a:endParaRPr lang="en-US" altLang="zh-CN" sz="2600" b="1" u="sng">
                        <a:latin typeface="宋体" panose="02010600030101010101" pitchFamily="2" charset="-122"/>
                        <a:cs typeface="Times New Roman" panose="02020603050405020304" pitchFamily="18" charset="0"/>
                      </a:endParaRPr>
                    </a:p>
                    <a:p>
                      <a:pPr marL="0" lvl="0" indent="0">
                        <a:lnSpc>
                          <a:spcPct val="110000"/>
                        </a:lnSpc>
                        <a:spcBef>
                          <a:spcPct val="0"/>
                        </a:spcBef>
                        <a:buFontTx/>
                        <a:buNone/>
                      </a:pPr>
                      <a:r>
                        <a:rPr lang="en-US" altLang="zh-CN" sz="2600" b="1" u="sng">
                          <a:latin typeface="宋体" panose="02010600030101010101" pitchFamily="2" charset="-122"/>
                          <a:cs typeface="Times New Roman" panose="02020603050405020304" pitchFamily="18" charset="0"/>
                        </a:rPr>
                        <a:t>_________</a:t>
                      </a:r>
                      <a:endParaRPr lang="zh-CN" altLang="en-US" sz="2600" b="1" u="sng">
                        <a:latin typeface="宋体" panose="02010600030101010101" pitchFamily="2" charset="-122"/>
                        <a:ea typeface="Times New Roman" panose="02020603050405020304" pitchFamily="18" charset="0"/>
                      </a:endParaRPr>
                    </a:p>
                  </a:txBody>
                  <a:tcPr marL="117235" marR="117235" marT="58618" marB="58618" anchor="ctr">
                    <a:lnL w="1905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9050" cap="flat" cmpd="sng">
                      <a:solidFill>
                        <a:schemeClr val="tx1"/>
                      </a:solidFill>
                      <a:prstDash val="solid"/>
                      <a:headEnd type="none" w="med" len="med"/>
                      <a:tailEnd type="none" w="med" len="med"/>
                    </a:lnT>
                    <a:lnB w="19050" cap="flat" cmpd="sng">
                      <a:solidFill>
                        <a:schemeClr val="tx1"/>
                      </a:solidFill>
                      <a:prstDash val="solid"/>
                      <a:headEnd type="none" w="med" len="med"/>
                      <a:tailEnd type="none" w="med" len="med"/>
                    </a:lnB>
                    <a:lnTlToBr>
                      <a:noFill/>
                    </a:lnTlToBr>
                    <a:lnBlToTr>
                      <a:noFill/>
                    </a:lnBlToTr>
                    <a:noFill/>
                  </a:tcPr>
                </a:tc>
              </a:tr>
            </a:tbl>
          </a:graphicData>
        </a:graphic>
      </p:graphicFrame>
      <p:sp>
        <p:nvSpPr>
          <p:cNvPr id="2885766" name="文本框 2885765"/>
          <p:cNvSpPr txBox="1"/>
          <p:nvPr/>
        </p:nvSpPr>
        <p:spPr>
          <a:xfrm>
            <a:off x="1482725" y="1594485"/>
            <a:ext cx="8261350" cy="716915"/>
          </a:xfrm>
          <a:prstGeom prst="rect">
            <a:avLst/>
          </a:prstGeom>
          <a:noFill/>
          <a:ln w="9525">
            <a:noFill/>
          </a:ln>
        </p:spPr>
        <p:txBody>
          <a:bodyPr lIns="117235" tIns="58618" rIns="117235" bIns="58618" anchor="b" anchorCtr="1">
            <a:spAutoFit/>
          </a:bodyPr>
          <a:lstStyle/>
          <a:p>
            <a:pPr defTabSz="1171575"/>
            <a:r>
              <a:rPr lang="zh-CN" altLang="en-US" dirty="0">
                <a:solidFill>
                  <a:srgbClr val="FF0000"/>
                </a:solidFill>
                <a:latin typeface="宋体" panose="02010600030101010101" pitchFamily="2" charset="-122"/>
                <a:ea typeface="宋体" panose="02010600030101010101" pitchFamily="2" charset="-122"/>
                <a:cs typeface="Times New Roman" panose="02020603050405020304" pitchFamily="18" charset="0"/>
              </a:rPr>
              <a:t>是一次</a:t>
            </a:r>
            <a:r>
              <a:rPr lang="zh-CN" altLang="en-US" dirty="0">
                <a:solidFill>
                  <a:srgbClr val="FF0000"/>
                </a:solidFill>
                <a:latin typeface="微软雅黑" panose="020B0503020204020204" charset="-122"/>
                <a:ea typeface="微软雅黑" panose="020B0503020204020204" charset="-122"/>
                <a:cs typeface="Times New Roman" panose="02020603050405020304" pitchFamily="18" charset="0"/>
              </a:rPr>
              <a:t>救亡图存</a:t>
            </a:r>
            <a:r>
              <a:rPr lang="zh-CN" altLang="en-US" dirty="0">
                <a:solidFill>
                  <a:srgbClr val="FF0000"/>
                </a:solidFill>
                <a:latin typeface="宋体" panose="02010600030101010101" pitchFamily="2" charset="-122"/>
                <a:ea typeface="宋体" panose="02010600030101010101" pitchFamily="2" charset="-122"/>
                <a:cs typeface="Times New Roman" panose="02020603050405020304" pitchFamily="18" charset="0"/>
              </a:rPr>
              <a:t>的爱国运动</a:t>
            </a:r>
            <a:endParaRPr lang="zh-CN" altLang="en-US" dirty="0">
              <a:solidFill>
                <a:srgbClr val="FF0000"/>
              </a:solidFill>
              <a:latin typeface="宋体" panose="02010600030101010101" pitchFamily="2" charset="-122"/>
              <a:ea typeface="Times New Roman" panose="02020603050405020304" pitchFamily="18" charset="0"/>
            </a:endParaRPr>
          </a:p>
        </p:txBody>
      </p:sp>
      <p:sp>
        <p:nvSpPr>
          <p:cNvPr id="2885767" name="文本框 2885766"/>
          <p:cNvSpPr txBox="1"/>
          <p:nvPr/>
        </p:nvSpPr>
        <p:spPr>
          <a:xfrm>
            <a:off x="8743950" y="1598613"/>
            <a:ext cx="3060700" cy="712787"/>
          </a:xfrm>
          <a:prstGeom prst="rect">
            <a:avLst/>
          </a:prstGeom>
          <a:noFill/>
          <a:ln w="9525">
            <a:noFill/>
          </a:ln>
        </p:spPr>
        <p:txBody>
          <a:bodyPr lIns="117235" tIns="58618" rIns="117235" bIns="58618" anchor="b" anchorCtr="1">
            <a:spAutoFit/>
          </a:bodyPr>
          <a:lstStyle/>
          <a:p>
            <a:pPr defTabSz="1171575"/>
            <a:r>
              <a:rPr lang="zh-CN" altLang="en-US" dirty="0">
                <a:solidFill>
                  <a:srgbClr val="FF0000"/>
                </a:solidFill>
                <a:latin typeface="宋体" panose="02010600030101010101" pitchFamily="2" charset="-122"/>
                <a:ea typeface="宋体" panose="02010600030101010101" pitchFamily="2" charset="-122"/>
                <a:cs typeface="Times New Roman" panose="02020603050405020304" pitchFamily="18" charset="0"/>
              </a:rPr>
              <a:t>一次思想</a:t>
            </a:r>
            <a:endParaRPr lang="zh-CN" altLang="en-US" dirty="0">
              <a:solidFill>
                <a:srgbClr val="FF0000"/>
              </a:solidFill>
              <a:latin typeface="宋体" panose="02010600030101010101" pitchFamily="2" charset="-122"/>
              <a:ea typeface="Times New Roman" panose="02020603050405020304" pitchFamily="18" charset="0"/>
            </a:endParaRPr>
          </a:p>
        </p:txBody>
      </p:sp>
      <p:sp>
        <p:nvSpPr>
          <p:cNvPr id="2885768" name="文本框 2885767"/>
          <p:cNvSpPr txBox="1"/>
          <p:nvPr/>
        </p:nvSpPr>
        <p:spPr>
          <a:xfrm>
            <a:off x="2749550" y="2005013"/>
            <a:ext cx="3060700" cy="712787"/>
          </a:xfrm>
          <a:prstGeom prst="rect">
            <a:avLst/>
          </a:prstGeom>
          <a:noFill/>
          <a:ln w="9525">
            <a:noFill/>
          </a:ln>
        </p:spPr>
        <p:txBody>
          <a:bodyPr lIns="117235" tIns="58618" rIns="117235" bIns="58618" anchor="b" anchorCtr="1">
            <a:spAutoFit/>
          </a:bodyPr>
          <a:lstStyle/>
          <a:p>
            <a:pPr defTabSz="1171575"/>
            <a:r>
              <a:rPr lang="zh-CN" altLang="en-US" dirty="0">
                <a:solidFill>
                  <a:srgbClr val="FF0000"/>
                </a:solidFill>
                <a:latin typeface="宋体" panose="02010600030101010101" pitchFamily="2" charset="-122"/>
                <a:ea typeface="宋体" panose="02010600030101010101" pitchFamily="2" charset="-122"/>
                <a:cs typeface="Times New Roman" panose="02020603050405020304" pitchFamily="18" charset="0"/>
              </a:rPr>
              <a:t>解放潮流</a:t>
            </a:r>
            <a:endParaRPr lang="zh-CN" altLang="en-US" dirty="0">
              <a:solidFill>
                <a:srgbClr val="FF0000"/>
              </a:solidFill>
              <a:latin typeface="宋体" panose="02010600030101010101" pitchFamily="2" charset="-122"/>
              <a:ea typeface="Times New Roman" panose="02020603050405020304" pitchFamily="18" charset="0"/>
            </a:endParaRPr>
          </a:p>
        </p:txBody>
      </p:sp>
      <p:sp>
        <p:nvSpPr>
          <p:cNvPr id="2" name="文本框 1"/>
          <p:cNvSpPr txBox="1"/>
          <p:nvPr/>
        </p:nvSpPr>
        <p:spPr>
          <a:xfrm>
            <a:off x="294005" y="3589655"/>
            <a:ext cx="11896725" cy="2491740"/>
          </a:xfrm>
          <a:prstGeom prst="rect">
            <a:avLst/>
          </a:prstGeom>
          <a:noFill/>
        </p:spPr>
        <p:txBody>
          <a:bodyPr wrap="square" rtlCol="0">
            <a:spAutoFit/>
          </a:bodyPr>
          <a:lstStyle/>
          <a:p>
            <a:r>
              <a:rPr lang="en-US" altLang="zh-CN">
                <a:latin typeface="楷体" panose="02010609060101010101" charset="-122"/>
                <a:ea typeface="楷体" panose="02010609060101010101" charset="-122"/>
                <a:cs typeface="楷体" panose="02010609060101010101" charset="-122"/>
              </a:rPr>
              <a:t>    </a:t>
            </a:r>
            <a:r>
              <a:rPr lang="zh-CN" altLang="en-US">
                <a:latin typeface="楷体" panose="02010609060101010101" charset="-122"/>
                <a:ea typeface="楷体" panose="02010609060101010101" charset="-122"/>
                <a:cs typeface="楷体" panose="02010609060101010101" charset="-122"/>
              </a:rPr>
              <a:t>1897年，严复在天津创办《国闻报》，介绍西方社会进化论名著《天演论》，借达尔文的进化论，阐明自己的维新变法主张，认为只要实行变法，就会“自强保种”，符合“天演”和进化，否则将会走向灭亡。</a:t>
            </a:r>
            <a:endParaRPr lang="zh-CN" altLang="en-US">
              <a:latin typeface="楷体" panose="02010609060101010101" charset="-122"/>
              <a:ea typeface="楷体" panose="02010609060101010101" charset="-122"/>
              <a:cs typeface="楷体" panose="02010609060101010101" charset="-122"/>
            </a:endParaRPr>
          </a:p>
          <a:p>
            <a:pPr algn="r"/>
            <a:r>
              <a:rPr lang="en-US" altLang="zh-CN">
                <a:latin typeface="楷体" panose="02010609060101010101" charset="-122"/>
                <a:ea typeface="楷体" panose="02010609060101010101" charset="-122"/>
                <a:cs typeface="楷体" panose="02010609060101010101" charset="-122"/>
              </a:rPr>
              <a:t> ——</a:t>
            </a:r>
            <a:r>
              <a:rPr lang="zh-CN" altLang="en-US">
                <a:latin typeface="楷体" panose="02010609060101010101" charset="-122"/>
                <a:ea typeface="楷体" panose="02010609060101010101" charset="-122"/>
                <a:cs typeface="楷体" panose="02010609060101010101" charset="-122"/>
              </a:rPr>
              <a:t>选修一《历史上重大改革回眸》</a:t>
            </a:r>
            <a:endParaRPr lang="zh-CN" altLang="en-US">
              <a:latin typeface="楷体" panose="02010609060101010101" charset="-122"/>
              <a:ea typeface="楷体" panose="02010609060101010101" charset="-122"/>
              <a:cs typeface="楷体" panose="02010609060101010101"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885766"/>
                                        </p:tgtEl>
                                        <p:attrNameLst>
                                          <p:attrName>style.visibility</p:attrName>
                                        </p:attrNameLst>
                                      </p:cBhvr>
                                      <p:to>
                                        <p:strVal val="visible"/>
                                      </p:to>
                                    </p:set>
                                    <p:animEffect transition="in" filter="blinds(horizontal)">
                                      <p:cBhvr>
                                        <p:cTn id="7" dur="500"/>
                                        <p:tgtEl>
                                          <p:spTgt spid="2885766"/>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885767"/>
                                        </p:tgtEl>
                                        <p:attrNameLst>
                                          <p:attrName>style.visibility</p:attrName>
                                        </p:attrNameLst>
                                      </p:cBhvr>
                                      <p:to>
                                        <p:strVal val="visible"/>
                                      </p:to>
                                    </p:set>
                                    <p:animEffect transition="in" filter="blinds(horizontal)">
                                      <p:cBhvr>
                                        <p:cTn id="12" dur="500"/>
                                        <p:tgtEl>
                                          <p:spTgt spid="2885767"/>
                                        </p:tgtEl>
                                      </p:cBhvr>
                                    </p:animEffect>
                                  </p:childTnLst>
                                </p:cTn>
                              </p:par>
                              <p:par>
                                <p:cTn id="13" presetID="3" presetClass="entr" presetSubtype="10" fill="hold" grpId="0" nodeType="withEffect">
                                  <p:stCondLst>
                                    <p:cond delay="0"/>
                                  </p:stCondLst>
                                  <p:childTnLst>
                                    <p:set>
                                      <p:cBhvr>
                                        <p:cTn id="14" dur="1" fill="hold">
                                          <p:stCondLst>
                                            <p:cond delay="0"/>
                                          </p:stCondLst>
                                        </p:cTn>
                                        <p:tgtEl>
                                          <p:spTgt spid="2885768"/>
                                        </p:tgtEl>
                                        <p:attrNameLst>
                                          <p:attrName>style.visibility</p:attrName>
                                        </p:attrNameLst>
                                      </p:cBhvr>
                                      <p:to>
                                        <p:strVal val="visible"/>
                                      </p:to>
                                    </p:set>
                                    <p:animEffect transition="in" filter="blinds(horizontal)">
                                      <p:cBhvr>
                                        <p:cTn id="15" dur="500"/>
                                        <p:tgtEl>
                                          <p:spTgt spid="2885768"/>
                                        </p:tgtEl>
                                      </p:cBhvr>
                                    </p:animEffect>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2"/>
                                        </p:tgtEl>
                                        <p:attrNameLst>
                                          <p:attrName>style.visibility</p:attrName>
                                        </p:attrNameLst>
                                      </p:cBhvr>
                                      <p:to>
                                        <p:strVal val="visible"/>
                                      </p:to>
                                    </p:set>
                                    <p:anim calcmode="lin" valueType="num">
                                      <p:cBhvr additive="base">
                                        <p:cTn id="20" dur="500" fill="hold"/>
                                        <p:tgtEl>
                                          <p:spTgt spid="2"/>
                                        </p:tgtEl>
                                        <p:attrNameLst>
                                          <p:attrName>ppt_x</p:attrName>
                                        </p:attrNameLst>
                                      </p:cBhvr>
                                      <p:tavLst>
                                        <p:tav tm="0">
                                          <p:val>
                                            <p:strVal val="#ppt_x"/>
                                          </p:val>
                                        </p:tav>
                                        <p:tav tm="100000">
                                          <p:val>
                                            <p:strVal val="#ppt_x"/>
                                          </p:val>
                                        </p:tav>
                                      </p:tavLst>
                                    </p:anim>
                                    <p:anim calcmode="lin" valueType="num">
                                      <p:cBhvr additive="base">
                                        <p:cTn id="21"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85766" grpId="0"/>
      <p:bldP spid="2885767" grpId="0"/>
      <p:bldP spid="2885768" grpId="0"/>
      <p:bldP spid="2"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85634" name="文本框 2885633"/>
          <p:cNvSpPr txBox="1"/>
          <p:nvPr/>
        </p:nvSpPr>
        <p:spPr>
          <a:xfrm>
            <a:off x="165100" y="91440"/>
            <a:ext cx="12025630" cy="716915"/>
          </a:xfrm>
          <a:prstGeom prst="rect">
            <a:avLst/>
          </a:prstGeom>
          <a:noFill/>
          <a:ln w="9525">
            <a:noFill/>
          </a:ln>
        </p:spPr>
        <p:txBody>
          <a:bodyPr wrap="square" lIns="117176" tIns="58589" rIns="117176" bIns="58589">
            <a:spAutoFit/>
          </a:bodyPr>
          <a:lstStyle/>
          <a:p>
            <a:pPr defTabSz="1171575"/>
            <a:r>
              <a:rPr lang="en-US" altLang="zh-CN">
                <a:latin typeface="宋体" panose="02010600030101010101" pitchFamily="2" charset="-122"/>
                <a:ea typeface="宋体" panose="02010600030101010101" pitchFamily="2" charset="-122"/>
                <a:cs typeface="Times New Roman" panose="02020603050405020304" pitchFamily="18" charset="0"/>
              </a:rPr>
              <a:t>2.</a:t>
            </a:r>
            <a:r>
              <a:rPr lang="zh-CN" altLang="en-US" dirty="0">
                <a:latin typeface="宋体" panose="02010600030101010101" pitchFamily="2" charset="-122"/>
                <a:ea typeface="宋体" panose="02010600030101010101" pitchFamily="2" charset="-122"/>
                <a:cs typeface="Times New Roman" panose="02020603050405020304" pitchFamily="18" charset="0"/>
              </a:rPr>
              <a:t>抗争与探索</a:t>
            </a:r>
            <a:r>
              <a:rPr lang="en-US" altLang="zh-CN">
                <a:latin typeface="宋体" panose="02010600030101010101" pitchFamily="2" charset="-122"/>
                <a:ea typeface="宋体" panose="02010600030101010101" pitchFamily="2" charset="-122"/>
                <a:cs typeface="Times New Roman" panose="02020603050405020304" pitchFamily="18" charset="0"/>
              </a:rPr>
              <a:t>:</a:t>
            </a:r>
            <a:endParaRPr lang="en-US" altLang="zh-CN">
              <a:latin typeface="宋体" panose="02010600030101010101" pitchFamily="2" charset="-122"/>
              <a:ea typeface="Times New Roman" panose="02020603050405020304" pitchFamily="18" charset="0"/>
            </a:endParaRPr>
          </a:p>
        </p:txBody>
      </p:sp>
      <p:graphicFrame>
        <p:nvGraphicFramePr>
          <p:cNvPr id="2885770" name="表格 2885769"/>
          <p:cNvGraphicFramePr/>
          <p:nvPr>
            <p:custDataLst>
              <p:tags r:id="rId1"/>
            </p:custDataLst>
          </p:nvPr>
        </p:nvGraphicFramePr>
        <p:xfrm>
          <a:off x="728980" y="889635"/>
          <a:ext cx="10947400" cy="4945713"/>
        </p:xfrm>
        <a:graphic>
          <a:graphicData uri="http://schemas.openxmlformats.org/drawingml/2006/table">
            <a:tbl>
              <a:tblPr/>
              <a:tblGrid>
                <a:gridCol w="1117600"/>
                <a:gridCol w="1564005"/>
                <a:gridCol w="8265795"/>
              </a:tblGrid>
              <a:tr h="552450">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10000"/>
                        </a:lnSpc>
                        <a:spcBef>
                          <a:spcPct val="0"/>
                        </a:spcBef>
                        <a:buFontTx/>
                        <a:buNone/>
                      </a:pPr>
                      <a:r>
                        <a:rPr lang="zh-CN" altLang="en-US" sz="2600" b="1" dirty="0">
                          <a:latin typeface="宋体" panose="02010600030101010101" pitchFamily="2" charset="-122"/>
                          <a:cs typeface="Times New Roman" panose="02020603050405020304" pitchFamily="18" charset="0"/>
                        </a:rPr>
                        <a:t>阶级</a:t>
                      </a:r>
                      <a:endParaRPr lang="zh-CN" altLang="en-US" sz="2600" b="1" dirty="0">
                        <a:latin typeface="宋体" panose="02010600030101010101" pitchFamily="2" charset="-122"/>
                        <a:ea typeface="Times New Roman" panose="02020603050405020304" pitchFamily="18" charset="0"/>
                      </a:endParaRPr>
                    </a:p>
                  </a:txBody>
                  <a:tcPr marL="117235" marR="117235" marT="58618" marB="58618" anchor="ctr">
                    <a:lnL w="28575" cap="flat" cmpd="sng">
                      <a:solidFill>
                        <a:schemeClr val="tx1"/>
                      </a:solidFill>
                      <a:prstDash val="solid"/>
                      <a:headEnd type="none" w="med" len="med"/>
                      <a:tailEnd type="none" w="med" len="med"/>
                    </a:lnL>
                    <a:lnR w="19050"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9050" cap="flat" cmpd="sng">
                      <a:solidFill>
                        <a:schemeClr val="tx1"/>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10000"/>
                        </a:lnSpc>
                        <a:spcBef>
                          <a:spcPct val="0"/>
                        </a:spcBef>
                        <a:buFontTx/>
                        <a:buNone/>
                      </a:pPr>
                      <a:r>
                        <a:rPr lang="zh-CN" altLang="en-US" sz="2600" b="1" dirty="0">
                          <a:latin typeface="宋体" panose="02010600030101010101" pitchFamily="2" charset="-122"/>
                          <a:cs typeface="Times New Roman" panose="02020603050405020304" pitchFamily="18" charset="0"/>
                        </a:rPr>
                        <a:t>事件</a:t>
                      </a:r>
                      <a:endParaRPr lang="zh-CN" altLang="en-US" sz="2600" b="1" dirty="0">
                        <a:latin typeface="宋体" panose="02010600030101010101" pitchFamily="2" charset="-122"/>
                        <a:ea typeface="Times New Roman" panose="02020603050405020304" pitchFamily="18" charset="0"/>
                      </a:endParaRPr>
                    </a:p>
                  </a:txBody>
                  <a:tcPr marL="117235" marR="117235" marT="58618" marB="58618" anchor="ctr">
                    <a:lnL w="19050" cap="flat" cmpd="sng">
                      <a:solidFill>
                        <a:schemeClr val="tx1"/>
                      </a:solidFill>
                      <a:prstDash val="solid"/>
                      <a:headEnd type="none" w="med" len="med"/>
                      <a:tailEnd type="none" w="med" len="med"/>
                    </a:lnL>
                    <a:lnR w="19050"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9050" cap="flat" cmpd="sng">
                      <a:solidFill>
                        <a:schemeClr val="tx1"/>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10000"/>
                        </a:lnSpc>
                        <a:spcBef>
                          <a:spcPct val="0"/>
                        </a:spcBef>
                        <a:buFontTx/>
                        <a:buNone/>
                      </a:pPr>
                      <a:r>
                        <a:rPr lang="zh-CN" altLang="en-US" sz="2600" b="1" dirty="0">
                          <a:latin typeface="宋体" panose="02010600030101010101" pitchFamily="2" charset="-122"/>
                          <a:cs typeface="Times New Roman" panose="02020603050405020304" pitchFamily="18" charset="0"/>
                        </a:rPr>
                        <a:t>意义</a:t>
                      </a:r>
                      <a:endParaRPr lang="zh-CN" altLang="en-US" sz="2600" b="1" dirty="0">
                        <a:latin typeface="宋体" panose="02010600030101010101" pitchFamily="2" charset="-122"/>
                        <a:ea typeface="Times New Roman" panose="02020603050405020304" pitchFamily="18" charset="0"/>
                      </a:endParaRPr>
                    </a:p>
                  </a:txBody>
                  <a:tcPr marL="117235" marR="117235" marT="58618" marB="58618" anchor="ctr">
                    <a:lnL w="1905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9050" cap="flat" cmpd="sng">
                      <a:solidFill>
                        <a:schemeClr val="tx1"/>
                      </a:solidFill>
                      <a:prstDash val="solid"/>
                      <a:headEnd type="none" w="med" len="med"/>
                      <a:tailEnd type="none" w="med" len="med"/>
                    </a:lnB>
                    <a:lnTlToBr>
                      <a:noFill/>
                    </a:lnTlToBr>
                    <a:lnBlToTr>
                      <a:noFill/>
                    </a:lnBlToTr>
                    <a:noFill/>
                  </a:tcPr>
                </a:tc>
              </a:tr>
              <a:tr h="989013">
                <a:tc rowSpan="2">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10000"/>
                        </a:lnSpc>
                        <a:spcBef>
                          <a:spcPct val="0"/>
                        </a:spcBef>
                        <a:buFontTx/>
                        <a:buNone/>
                      </a:pPr>
                      <a:r>
                        <a:rPr lang="zh-CN" altLang="en-US" sz="2600" b="1" dirty="0">
                          <a:latin typeface="宋体" panose="02010600030101010101" pitchFamily="2" charset="-122"/>
                          <a:cs typeface="Times New Roman" panose="02020603050405020304" pitchFamily="18" charset="0"/>
                        </a:rPr>
                        <a:t>资产</a:t>
                      </a:r>
                      <a:endParaRPr lang="zh-CN" altLang="en-US" sz="2600" b="1" dirty="0">
                        <a:latin typeface="宋体" panose="02010600030101010101" pitchFamily="2" charset="-122"/>
                        <a:cs typeface="Times New Roman" panose="02020603050405020304" pitchFamily="18" charset="0"/>
                      </a:endParaRPr>
                    </a:p>
                    <a:p>
                      <a:pPr marL="0" lvl="0" indent="0" algn="ctr" eaLnBrk="0" hangingPunct="0">
                        <a:lnSpc>
                          <a:spcPct val="110000"/>
                        </a:lnSpc>
                        <a:spcBef>
                          <a:spcPct val="0"/>
                        </a:spcBef>
                        <a:buFontTx/>
                        <a:buNone/>
                      </a:pPr>
                      <a:r>
                        <a:rPr lang="zh-CN" altLang="en-US" sz="2600" b="1" dirty="0">
                          <a:latin typeface="宋体" panose="02010600030101010101" pitchFamily="2" charset="-122"/>
                          <a:cs typeface="Times New Roman" panose="02020603050405020304" pitchFamily="18" charset="0"/>
                        </a:rPr>
                        <a:t>阶级</a:t>
                      </a:r>
                      <a:endParaRPr lang="zh-CN" altLang="en-US" sz="2600" b="1" dirty="0">
                        <a:latin typeface="宋体" panose="02010600030101010101" pitchFamily="2" charset="-122"/>
                        <a:ea typeface="Times New Roman" panose="02020603050405020304" pitchFamily="18" charset="0"/>
                      </a:endParaRPr>
                    </a:p>
                  </a:txBody>
                  <a:tcPr marL="117235" marR="117235" marT="58618" marB="58618" anchor="ctr">
                    <a:lnL w="28575" cap="flat" cmpd="sng">
                      <a:solidFill>
                        <a:schemeClr val="tx1"/>
                      </a:solidFill>
                      <a:prstDash val="solid"/>
                      <a:headEnd type="none" w="med" len="med"/>
                      <a:tailEnd type="none" w="med" len="med"/>
                    </a:lnL>
                    <a:lnR w="19050" cap="flat" cmpd="sng">
                      <a:solidFill>
                        <a:schemeClr val="tx1"/>
                      </a:solidFill>
                      <a:prstDash val="solid"/>
                      <a:headEnd type="none" w="med" len="med"/>
                      <a:tailEnd type="none" w="med" len="med"/>
                    </a:lnR>
                    <a:lnT w="19050" cap="flat" cmpd="sng">
                      <a:solidFill>
                        <a:schemeClr val="tx1"/>
                      </a:solidFill>
                      <a:prstDash val="solid"/>
                      <a:headEnd type="none" w="med" len="med"/>
                      <a:tailEnd type="none" w="med" len="med"/>
                    </a:lnT>
                    <a:lnB w="19050" cap="flat" cmpd="sng">
                      <a:solidFill>
                        <a:schemeClr val="tx1"/>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10000"/>
                        </a:lnSpc>
                        <a:spcBef>
                          <a:spcPct val="0"/>
                        </a:spcBef>
                        <a:buFontTx/>
                        <a:buNone/>
                      </a:pPr>
                      <a:r>
                        <a:rPr lang="zh-CN" altLang="en-US" sz="2600" b="1" dirty="0">
                          <a:latin typeface="宋体" panose="02010600030101010101" pitchFamily="2" charset="-122"/>
                          <a:cs typeface="Times New Roman" panose="02020603050405020304" pitchFamily="18" charset="0"/>
                        </a:rPr>
                        <a:t>戊戌</a:t>
                      </a:r>
                      <a:endParaRPr lang="zh-CN" altLang="en-US" sz="2600" b="1" dirty="0">
                        <a:latin typeface="宋体" panose="02010600030101010101" pitchFamily="2" charset="-122"/>
                        <a:cs typeface="Times New Roman" panose="02020603050405020304" pitchFamily="18" charset="0"/>
                      </a:endParaRPr>
                    </a:p>
                    <a:p>
                      <a:pPr marL="0" lvl="0" indent="0" algn="ctr" eaLnBrk="0" hangingPunct="0">
                        <a:lnSpc>
                          <a:spcPct val="110000"/>
                        </a:lnSpc>
                        <a:spcBef>
                          <a:spcPct val="0"/>
                        </a:spcBef>
                        <a:buFontTx/>
                        <a:buNone/>
                      </a:pPr>
                      <a:r>
                        <a:rPr lang="zh-CN" altLang="en-US" sz="2600" b="1" dirty="0">
                          <a:latin typeface="宋体" panose="02010600030101010101" pitchFamily="2" charset="-122"/>
                          <a:cs typeface="Times New Roman" panose="02020603050405020304" pitchFamily="18" charset="0"/>
                        </a:rPr>
                        <a:t>变法</a:t>
                      </a:r>
                      <a:endParaRPr lang="zh-CN" altLang="en-US" sz="2600" b="1" dirty="0">
                        <a:latin typeface="宋体" panose="02010600030101010101" pitchFamily="2" charset="-122"/>
                        <a:ea typeface="Times New Roman" panose="02020603050405020304" pitchFamily="18" charset="0"/>
                      </a:endParaRPr>
                    </a:p>
                  </a:txBody>
                  <a:tcPr marL="117235" marR="117235" marT="58618" marB="58618" anchor="ctr">
                    <a:lnL w="19050" cap="flat" cmpd="sng">
                      <a:solidFill>
                        <a:schemeClr val="tx1"/>
                      </a:solidFill>
                      <a:prstDash val="solid"/>
                      <a:headEnd type="none" w="med" len="med"/>
                      <a:tailEnd type="none" w="med" len="med"/>
                    </a:lnL>
                    <a:lnR w="19050" cap="flat" cmpd="sng">
                      <a:solidFill>
                        <a:schemeClr val="tx1"/>
                      </a:solidFill>
                      <a:prstDash val="solid"/>
                      <a:headEnd type="none" w="med" len="med"/>
                      <a:tailEnd type="none" w="med" len="med"/>
                    </a:lnR>
                    <a:lnT w="19050" cap="flat" cmpd="sng">
                      <a:solidFill>
                        <a:schemeClr val="tx1"/>
                      </a:solidFill>
                      <a:prstDash val="solid"/>
                      <a:headEnd type="none" w="med" len="med"/>
                      <a:tailEnd type="none" w="med" len="med"/>
                    </a:lnT>
                    <a:lnB w="19050" cap="flat" cmpd="sng">
                      <a:solidFill>
                        <a:schemeClr val="tx1"/>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10000"/>
                        </a:lnSpc>
                        <a:spcBef>
                          <a:spcPct val="0"/>
                        </a:spcBef>
                        <a:buFontTx/>
                        <a:buNone/>
                      </a:pPr>
                      <a:r>
                        <a:rPr lang="en-US" altLang="zh-CN" sz="2600" b="1" u="sng">
                          <a:latin typeface="宋体" panose="02010600030101010101" pitchFamily="2" charset="-122"/>
                          <a:cs typeface="Times New Roman" panose="02020603050405020304" pitchFamily="18" charset="0"/>
                        </a:rPr>
                        <a:t>_________________________</a:t>
                      </a:r>
                      <a:r>
                        <a:rPr lang="en-US" altLang="zh-CN" sz="2600" b="1">
                          <a:latin typeface="宋体" panose="02010600030101010101" pitchFamily="2" charset="-122"/>
                          <a:cs typeface="Times New Roman" panose="02020603050405020304" pitchFamily="18" charset="0"/>
                        </a:rPr>
                        <a:t>,</a:t>
                      </a:r>
                      <a:r>
                        <a:rPr lang="zh-CN" altLang="en-US" sz="2600" b="1" dirty="0">
                          <a:latin typeface="宋体" panose="02010600030101010101" pitchFamily="2" charset="-122"/>
                          <a:cs typeface="Times New Roman" panose="02020603050405020304" pitchFamily="18" charset="0"/>
                        </a:rPr>
                        <a:t>是中国近代</a:t>
                      </a:r>
                      <a:r>
                        <a:rPr lang="en-US" altLang="zh-CN" sz="2600" b="1" u="sng">
                          <a:latin typeface="宋体" panose="02010600030101010101" pitchFamily="2" charset="-122"/>
                          <a:cs typeface="Times New Roman" panose="02020603050405020304" pitchFamily="18" charset="0"/>
                        </a:rPr>
                        <a:t>_________</a:t>
                      </a:r>
                      <a:endParaRPr lang="en-US" altLang="zh-CN" sz="2600" b="1" u="sng">
                        <a:latin typeface="宋体" panose="02010600030101010101" pitchFamily="2" charset="-122"/>
                        <a:cs typeface="Times New Roman" panose="02020603050405020304" pitchFamily="18" charset="0"/>
                      </a:endParaRPr>
                    </a:p>
                    <a:p>
                      <a:pPr marL="0" lvl="0" indent="0">
                        <a:lnSpc>
                          <a:spcPct val="110000"/>
                        </a:lnSpc>
                        <a:spcBef>
                          <a:spcPct val="0"/>
                        </a:spcBef>
                        <a:buFontTx/>
                        <a:buNone/>
                      </a:pPr>
                      <a:r>
                        <a:rPr lang="en-US" altLang="zh-CN" sz="2600" b="1" u="sng">
                          <a:latin typeface="宋体" panose="02010600030101010101" pitchFamily="2" charset="-122"/>
                          <a:cs typeface="Times New Roman" panose="02020603050405020304" pitchFamily="18" charset="0"/>
                        </a:rPr>
                        <a:t>_________</a:t>
                      </a:r>
                      <a:endParaRPr lang="zh-CN" altLang="en-US" sz="2600" b="1" u="sng">
                        <a:latin typeface="宋体" panose="02010600030101010101" pitchFamily="2" charset="-122"/>
                        <a:ea typeface="Times New Roman" panose="02020603050405020304" pitchFamily="18" charset="0"/>
                      </a:endParaRPr>
                    </a:p>
                  </a:txBody>
                  <a:tcPr marL="117235" marR="117235" marT="58618" marB="58618" anchor="ctr">
                    <a:lnL w="1905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9050" cap="flat" cmpd="sng">
                      <a:solidFill>
                        <a:schemeClr val="tx1"/>
                      </a:solidFill>
                      <a:prstDash val="solid"/>
                      <a:headEnd type="none" w="med" len="med"/>
                      <a:tailEnd type="none" w="med" len="med"/>
                    </a:lnT>
                    <a:lnB w="19050" cap="flat" cmpd="sng">
                      <a:solidFill>
                        <a:schemeClr val="tx1"/>
                      </a:solidFill>
                      <a:prstDash val="solid"/>
                      <a:headEnd type="none" w="med" len="med"/>
                      <a:tailEnd type="none" w="med" len="med"/>
                    </a:lnB>
                    <a:lnTlToBr>
                      <a:noFill/>
                    </a:lnTlToBr>
                    <a:lnBlToTr>
                      <a:noFill/>
                    </a:lnBlToTr>
                    <a:noFill/>
                  </a:tcPr>
                </a:tc>
              </a:tr>
              <a:tr h="989012">
                <a:tc vMerge="1">
                  <a:tcPr>
                    <a:lnL w="28575" cap="flat" cmpd="sng">
                      <a:solidFill>
                        <a:schemeClr val="tx1"/>
                      </a:solidFill>
                      <a:prstDash val="solid"/>
                      <a:headEnd type="none" w="med" len="med"/>
                      <a:tailEnd type="none" w="med" len="med"/>
                    </a:lnL>
                    <a:lnR w="19050" cap="flat" cmpd="sng">
                      <a:solidFill>
                        <a:schemeClr val="tx1"/>
                      </a:solidFill>
                      <a:prstDash val="solid"/>
                      <a:headEnd type="none" w="med" len="med"/>
                      <a:tailEnd type="none" w="med" len="med"/>
                    </a:lnR>
                    <a:lnB w="19050" cap="flat" cmpd="sng">
                      <a:solidFill>
                        <a:schemeClr val="tx1"/>
                      </a:solidFill>
                      <a:prstDash val="solid"/>
                      <a:headEnd type="none" w="med" len="med"/>
                      <a:tailEnd type="none" w="med" len="med"/>
                    </a:lnB>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10000"/>
                        </a:lnSpc>
                        <a:spcBef>
                          <a:spcPct val="0"/>
                        </a:spcBef>
                        <a:buFontTx/>
                        <a:buNone/>
                      </a:pPr>
                      <a:r>
                        <a:rPr lang="zh-CN" altLang="en-US" sz="2600" b="1" dirty="0">
                          <a:latin typeface="宋体" panose="02010600030101010101" pitchFamily="2" charset="-122"/>
                          <a:cs typeface="Times New Roman" panose="02020603050405020304" pitchFamily="18" charset="0"/>
                        </a:rPr>
                        <a:t>辛亥</a:t>
                      </a:r>
                      <a:endParaRPr lang="zh-CN" altLang="en-US" sz="2600" b="1" dirty="0">
                        <a:latin typeface="宋体" panose="02010600030101010101" pitchFamily="2" charset="-122"/>
                        <a:cs typeface="Times New Roman" panose="02020603050405020304" pitchFamily="18" charset="0"/>
                      </a:endParaRPr>
                    </a:p>
                    <a:p>
                      <a:pPr marL="0" lvl="0" indent="0" algn="ctr" eaLnBrk="0" hangingPunct="0">
                        <a:lnSpc>
                          <a:spcPct val="110000"/>
                        </a:lnSpc>
                        <a:spcBef>
                          <a:spcPct val="0"/>
                        </a:spcBef>
                        <a:buFontTx/>
                        <a:buNone/>
                      </a:pPr>
                      <a:r>
                        <a:rPr lang="zh-CN" altLang="en-US" sz="2600" b="1" dirty="0">
                          <a:latin typeface="宋体" panose="02010600030101010101" pitchFamily="2" charset="-122"/>
                          <a:cs typeface="Times New Roman" panose="02020603050405020304" pitchFamily="18" charset="0"/>
                        </a:rPr>
                        <a:t>革命</a:t>
                      </a:r>
                      <a:endParaRPr lang="zh-CN" altLang="en-US" sz="2600" b="1" dirty="0">
                        <a:latin typeface="宋体" panose="02010600030101010101" pitchFamily="2" charset="-122"/>
                        <a:ea typeface="Times New Roman" panose="02020603050405020304" pitchFamily="18" charset="0"/>
                      </a:endParaRPr>
                    </a:p>
                  </a:txBody>
                  <a:tcPr marL="117235" marR="117235" marT="58618" marB="58618" anchor="ctr">
                    <a:lnL w="19050" cap="flat" cmpd="sng">
                      <a:solidFill>
                        <a:schemeClr val="tx1"/>
                      </a:solidFill>
                      <a:prstDash val="solid"/>
                      <a:headEnd type="none" w="med" len="med"/>
                      <a:tailEnd type="none" w="med" len="med"/>
                    </a:lnL>
                    <a:lnR w="19050" cap="flat" cmpd="sng">
                      <a:solidFill>
                        <a:schemeClr val="tx1"/>
                      </a:solidFill>
                      <a:prstDash val="solid"/>
                      <a:headEnd type="none" w="med" len="med"/>
                      <a:tailEnd type="none" w="med" len="med"/>
                    </a:lnR>
                    <a:lnT w="19050" cap="flat" cmpd="sng">
                      <a:solidFill>
                        <a:schemeClr val="tx1"/>
                      </a:solidFill>
                      <a:prstDash val="solid"/>
                      <a:headEnd type="none" w="med" len="med"/>
                      <a:tailEnd type="none" w="med" len="med"/>
                    </a:lnT>
                    <a:lnB w="19050" cap="flat" cmpd="sng">
                      <a:solidFill>
                        <a:schemeClr val="tx1"/>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10000"/>
                        </a:lnSpc>
                        <a:spcBef>
                          <a:spcPct val="0"/>
                        </a:spcBef>
                        <a:buFontTx/>
                        <a:buNone/>
                      </a:pPr>
                      <a:r>
                        <a:rPr lang="zh-CN" altLang="en-US" sz="2600" b="1" dirty="0">
                          <a:latin typeface="宋体" panose="02010600030101010101" pitchFamily="2" charset="-122"/>
                          <a:cs typeface="Times New Roman" panose="02020603050405020304" pitchFamily="18" charset="0"/>
                        </a:rPr>
                        <a:t>推翻了</a:t>
                      </a:r>
                      <a:r>
                        <a:rPr lang="en-US" altLang="zh-CN" sz="2600" b="1" u="sng">
                          <a:latin typeface="宋体" panose="02010600030101010101" pitchFamily="2" charset="-122"/>
                          <a:cs typeface="Times New Roman" panose="02020603050405020304" pitchFamily="18" charset="0"/>
                        </a:rPr>
                        <a:t>_________________</a:t>
                      </a:r>
                      <a:r>
                        <a:rPr lang="en-US" altLang="zh-CN" sz="2600" b="1">
                          <a:latin typeface="宋体" panose="02010600030101010101" pitchFamily="2" charset="-122"/>
                          <a:cs typeface="Times New Roman" panose="02020603050405020304" pitchFamily="18" charset="0"/>
                        </a:rPr>
                        <a:t>,</a:t>
                      </a:r>
                      <a:r>
                        <a:rPr lang="zh-CN" altLang="en-US" sz="2600" b="1" dirty="0">
                          <a:latin typeface="宋体" panose="02010600030101010101" pitchFamily="2" charset="-122"/>
                          <a:cs typeface="Times New Roman" panose="02020603050405020304" pitchFamily="18" charset="0"/>
                        </a:rPr>
                        <a:t>建立了资产阶级共和国</a:t>
                      </a:r>
                      <a:r>
                        <a:rPr lang="en-US" altLang="zh-CN" sz="2600" b="1">
                          <a:latin typeface="宋体" panose="02010600030101010101" pitchFamily="2" charset="-122"/>
                          <a:cs typeface="Times New Roman" panose="02020603050405020304" pitchFamily="18" charset="0"/>
                        </a:rPr>
                        <a:t>;</a:t>
                      </a:r>
                      <a:endParaRPr lang="en-US" altLang="zh-CN" sz="2600" b="1">
                        <a:latin typeface="宋体" panose="02010600030101010101" pitchFamily="2" charset="-122"/>
                        <a:cs typeface="Times New Roman" panose="02020603050405020304" pitchFamily="18" charset="0"/>
                      </a:endParaRPr>
                    </a:p>
                    <a:p>
                      <a:pPr marL="0" lvl="0" indent="0">
                        <a:lnSpc>
                          <a:spcPct val="110000"/>
                        </a:lnSpc>
                        <a:spcBef>
                          <a:spcPct val="0"/>
                        </a:spcBef>
                        <a:buFontTx/>
                        <a:buNone/>
                      </a:pPr>
                      <a:r>
                        <a:rPr lang="zh-CN" altLang="en-US" sz="2600" b="1" dirty="0">
                          <a:latin typeface="宋体" panose="02010600030101010101" pitchFamily="2" charset="-122"/>
                          <a:cs typeface="Times New Roman" panose="02020603050405020304" pitchFamily="18" charset="0"/>
                        </a:rPr>
                        <a:t>推动了中国民主化进程</a:t>
                      </a:r>
                      <a:r>
                        <a:rPr lang="en-US" altLang="zh-CN" sz="2600" b="1">
                          <a:latin typeface="宋体" panose="02010600030101010101" pitchFamily="2" charset="-122"/>
                          <a:cs typeface="Times New Roman" panose="02020603050405020304" pitchFamily="18" charset="0"/>
                        </a:rPr>
                        <a:t>;</a:t>
                      </a:r>
                      <a:r>
                        <a:rPr lang="zh-CN" altLang="en-US" sz="2600" b="1" dirty="0">
                          <a:latin typeface="宋体" panose="02010600030101010101" pitchFamily="2" charset="-122"/>
                          <a:cs typeface="Times New Roman" panose="02020603050405020304" pitchFamily="18" charset="0"/>
                        </a:rPr>
                        <a:t>但未改变中国的社会性质</a:t>
                      </a:r>
                      <a:endParaRPr lang="zh-CN" altLang="en-US" sz="2600" b="1" dirty="0">
                        <a:latin typeface="宋体" panose="02010600030101010101" pitchFamily="2" charset="-122"/>
                        <a:ea typeface="Times New Roman" panose="02020603050405020304" pitchFamily="18" charset="0"/>
                      </a:endParaRPr>
                    </a:p>
                  </a:txBody>
                  <a:tcPr marL="117235" marR="117235" marT="58618" marB="58618" anchor="ctr">
                    <a:lnL w="1905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9050" cap="flat" cmpd="sng">
                      <a:solidFill>
                        <a:schemeClr val="tx1"/>
                      </a:solidFill>
                      <a:prstDash val="solid"/>
                      <a:headEnd type="none" w="med" len="med"/>
                      <a:tailEnd type="none" w="med" len="med"/>
                    </a:lnT>
                    <a:lnB w="19050" cap="flat" cmpd="sng">
                      <a:solidFill>
                        <a:schemeClr val="tx1"/>
                      </a:solidFill>
                      <a:prstDash val="solid"/>
                      <a:headEnd type="none" w="med" len="med"/>
                      <a:tailEnd type="none" w="med" len="med"/>
                    </a:lnB>
                    <a:lnTlToBr>
                      <a:noFill/>
                    </a:lnTlToBr>
                    <a:lnBlToTr>
                      <a:noFill/>
                    </a:lnBlToTr>
                    <a:noFill/>
                  </a:tcPr>
                </a:tc>
              </a:tr>
              <a:tr h="989013">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10000"/>
                        </a:lnSpc>
                        <a:spcBef>
                          <a:spcPct val="0"/>
                        </a:spcBef>
                        <a:buFontTx/>
                        <a:buNone/>
                      </a:pPr>
                      <a:r>
                        <a:rPr lang="zh-CN" altLang="en-US" sz="2600" b="1" dirty="0">
                          <a:latin typeface="宋体" panose="02010600030101010101" pitchFamily="2" charset="-122"/>
                          <a:cs typeface="Times New Roman" panose="02020603050405020304" pitchFamily="18" charset="0"/>
                        </a:rPr>
                        <a:t>农民</a:t>
                      </a:r>
                      <a:endParaRPr lang="zh-CN" altLang="en-US" sz="2600" b="1" dirty="0">
                        <a:latin typeface="宋体" panose="02010600030101010101" pitchFamily="2" charset="-122"/>
                        <a:cs typeface="Times New Roman" panose="02020603050405020304" pitchFamily="18" charset="0"/>
                      </a:endParaRPr>
                    </a:p>
                    <a:p>
                      <a:pPr marL="0" lvl="0" indent="0" algn="ctr" eaLnBrk="0" hangingPunct="0">
                        <a:lnSpc>
                          <a:spcPct val="110000"/>
                        </a:lnSpc>
                        <a:spcBef>
                          <a:spcPct val="0"/>
                        </a:spcBef>
                        <a:buFontTx/>
                        <a:buNone/>
                      </a:pPr>
                      <a:r>
                        <a:rPr lang="zh-CN" altLang="en-US" sz="2600" b="1" dirty="0">
                          <a:latin typeface="宋体" panose="02010600030101010101" pitchFamily="2" charset="-122"/>
                          <a:cs typeface="Times New Roman" panose="02020603050405020304" pitchFamily="18" charset="0"/>
                        </a:rPr>
                        <a:t>阶级</a:t>
                      </a:r>
                      <a:endParaRPr lang="zh-CN" altLang="en-US" sz="2600" b="1" dirty="0">
                        <a:latin typeface="宋体" panose="02010600030101010101" pitchFamily="2" charset="-122"/>
                        <a:ea typeface="Times New Roman" panose="02020603050405020304" pitchFamily="18" charset="0"/>
                      </a:endParaRPr>
                    </a:p>
                  </a:txBody>
                  <a:tcPr marL="117235" marR="117235" marT="58618" marB="58618" anchor="ctr">
                    <a:lnL w="28575" cap="flat" cmpd="sng">
                      <a:solidFill>
                        <a:schemeClr val="tx1"/>
                      </a:solidFill>
                      <a:prstDash val="solid"/>
                      <a:headEnd type="none" w="med" len="med"/>
                      <a:tailEnd type="none" w="med" len="med"/>
                    </a:lnL>
                    <a:lnR w="19050" cap="flat" cmpd="sng">
                      <a:solidFill>
                        <a:schemeClr val="tx1"/>
                      </a:solidFill>
                      <a:prstDash val="solid"/>
                      <a:headEnd type="none" w="med" len="med"/>
                      <a:tailEnd type="none" w="med" len="med"/>
                    </a:lnR>
                    <a:lnT w="19050" cap="flat" cmpd="sng">
                      <a:solidFill>
                        <a:schemeClr val="tx1"/>
                      </a:solidFill>
                      <a:prstDash val="solid"/>
                      <a:headEnd type="none" w="med" len="med"/>
                      <a:tailEnd type="none" w="med" len="med"/>
                    </a:lnT>
                    <a:lnB w="19050" cap="flat" cmpd="sng">
                      <a:solidFill>
                        <a:schemeClr val="tx1"/>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10000"/>
                        </a:lnSpc>
                        <a:spcBef>
                          <a:spcPct val="0"/>
                        </a:spcBef>
                        <a:buFontTx/>
                        <a:buNone/>
                      </a:pPr>
                      <a:r>
                        <a:rPr lang="zh-CN" altLang="en-US" sz="2600" b="1" dirty="0">
                          <a:latin typeface="宋体" panose="02010600030101010101" pitchFamily="2" charset="-122"/>
                          <a:cs typeface="Times New Roman" panose="02020603050405020304" pitchFamily="18" charset="0"/>
                        </a:rPr>
                        <a:t>义和团</a:t>
                      </a:r>
                      <a:endParaRPr lang="zh-CN" altLang="en-US" sz="2600" b="1" dirty="0">
                        <a:latin typeface="宋体" panose="02010600030101010101" pitchFamily="2" charset="-122"/>
                        <a:cs typeface="Times New Roman" panose="02020603050405020304" pitchFamily="18" charset="0"/>
                      </a:endParaRPr>
                    </a:p>
                    <a:p>
                      <a:pPr marL="0" lvl="0" indent="0" algn="ctr" eaLnBrk="0" hangingPunct="0">
                        <a:lnSpc>
                          <a:spcPct val="110000"/>
                        </a:lnSpc>
                        <a:spcBef>
                          <a:spcPct val="0"/>
                        </a:spcBef>
                        <a:buFontTx/>
                        <a:buNone/>
                      </a:pPr>
                      <a:r>
                        <a:rPr lang="zh-CN" altLang="en-US" sz="2600" b="1" dirty="0">
                          <a:latin typeface="宋体" panose="02010600030101010101" pitchFamily="2" charset="-122"/>
                          <a:cs typeface="Times New Roman" panose="02020603050405020304" pitchFamily="18" charset="0"/>
                        </a:rPr>
                        <a:t>运动</a:t>
                      </a:r>
                      <a:endParaRPr lang="zh-CN" altLang="en-US" sz="2600" b="1" dirty="0">
                        <a:latin typeface="宋体" panose="02010600030101010101" pitchFamily="2" charset="-122"/>
                        <a:ea typeface="Times New Roman" panose="02020603050405020304" pitchFamily="18" charset="0"/>
                      </a:endParaRPr>
                    </a:p>
                  </a:txBody>
                  <a:tcPr marL="117235" marR="117235" marT="58618" marB="58618" anchor="ctr">
                    <a:lnL w="19050" cap="flat" cmpd="sng">
                      <a:solidFill>
                        <a:schemeClr val="tx1"/>
                      </a:solidFill>
                      <a:prstDash val="solid"/>
                      <a:headEnd type="none" w="med" len="med"/>
                      <a:tailEnd type="none" w="med" len="med"/>
                    </a:lnL>
                    <a:lnR w="19050" cap="flat" cmpd="sng">
                      <a:solidFill>
                        <a:schemeClr val="tx1"/>
                      </a:solidFill>
                      <a:prstDash val="solid"/>
                      <a:headEnd type="none" w="med" len="med"/>
                      <a:tailEnd type="none" w="med" len="med"/>
                    </a:lnR>
                    <a:lnT w="19050" cap="flat" cmpd="sng">
                      <a:solidFill>
                        <a:schemeClr val="tx1"/>
                      </a:solidFill>
                      <a:prstDash val="solid"/>
                      <a:headEnd type="none" w="med" len="med"/>
                      <a:tailEnd type="none" w="med" len="med"/>
                    </a:lnT>
                    <a:lnB w="19050" cap="flat" cmpd="sng">
                      <a:solidFill>
                        <a:schemeClr val="tx1"/>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10000"/>
                        </a:lnSpc>
                        <a:spcBef>
                          <a:spcPct val="0"/>
                        </a:spcBef>
                        <a:buFontTx/>
                        <a:buNone/>
                      </a:pPr>
                      <a:r>
                        <a:rPr lang="zh-CN" altLang="en-US" sz="2600" b="1" dirty="0">
                          <a:latin typeface="宋体" panose="02010600030101010101" pitchFamily="2" charset="-122"/>
                          <a:cs typeface="Times New Roman" panose="02020603050405020304" pitchFamily="18" charset="0"/>
                        </a:rPr>
                        <a:t>阻止了列强瓜分中国的阴谋</a:t>
                      </a:r>
                      <a:r>
                        <a:rPr lang="en-US" altLang="zh-CN" sz="2600" b="1">
                          <a:latin typeface="宋体" panose="02010600030101010101" pitchFamily="2" charset="-122"/>
                          <a:cs typeface="Times New Roman" panose="02020603050405020304" pitchFamily="18" charset="0"/>
                        </a:rPr>
                        <a:t>;</a:t>
                      </a:r>
                      <a:r>
                        <a:rPr lang="zh-CN" altLang="en-US" sz="2600" b="1" dirty="0">
                          <a:latin typeface="宋体" panose="02010600030101010101" pitchFamily="2" charset="-122"/>
                          <a:cs typeface="Times New Roman" panose="02020603050405020304" pitchFamily="18" charset="0"/>
                        </a:rPr>
                        <a:t>体现了中国人民反侵略</a:t>
                      </a:r>
                      <a:endParaRPr lang="zh-CN" altLang="en-US" sz="2600" b="1" dirty="0">
                        <a:latin typeface="宋体" panose="02010600030101010101" pitchFamily="2" charset="-122"/>
                        <a:cs typeface="Times New Roman" panose="02020603050405020304" pitchFamily="18" charset="0"/>
                      </a:endParaRPr>
                    </a:p>
                    <a:p>
                      <a:pPr marL="0" lvl="0" indent="0">
                        <a:lnSpc>
                          <a:spcPct val="110000"/>
                        </a:lnSpc>
                        <a:spcBef>
                          <a:spcPct val="0"/>
                        </a:spcBef>
                        <a:buFontTx/>
                        <a:buNone/>
                      </a:pPr>
                      <a:r>
                        <a:rPr lang="zh-CN" altLang="en-US" sz="2600" b="1" dirty="0">
                          <a:latin typeface="宋体" panose="02010600030101010101" pitchFamily="2" charset="-122"/>
                          <a:cs typeface="Times New Roman" panose="02020603050405020304" pitchFamily="18" charset="0"/>
                        </a:rPr>
                        <a:t>的英勇斗争精神</a:t>
                      </a:r>
                      <a:endParaRPr lang="zh-CN" altLang="en-US" sz="2600" b="1" dirty="0">
                        <a:latin typeface="宋体" panose="02010600030101010101" pitchFamily="2" charset="-122"/>
                        <a:ea typeface="Times New Roman" panose="02020603050405020304" pitchFamily="18" charset="0"/>
                      </a:endParaRPr>
                    </a:p>
                  </a:txBody>
                  <a:tcPr marL="117235" marR="117235" marT="58618" marB="58618" anchor="ctr">
                    <a:lnL w="1905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9050" cap="flat" cmpd="sng">
                      <a:solidFill>
                        <a:schemeClr val="tx1"/>
                      </a:solidFill>
                      <a:prstDash val="solid"/>
                      <a:headEnd type="none" w="med" len="med"/>
                      <a:tailEnd type="none" w="med" len="med"/>
                    </a:lnT>
                    <a:lnB w="19050" cap="flat" cmpd="sng">
                      <a:solidFill>
                        <a:schemeClr val="tx1"/>
                      </a:solidFill>
                      <a:prstDash val="solid"/>
                      <a:headEnd type="none" w="med" len="med"/>
                      <a:tailEnd type="none" w="med" len="med"/>
                    </a:lnB>
                    <a:lnTlToBr>
                      <a:noFill/>
                    </a:lnTlToBr>
                    <a:lnBlToTr>
                      <a:noFill/>
                    </a:lnBlToTr>
                    <a:noFill/>
                  </a:tcPr>
                </a:tc>
              </a:tr>
              <a:tr h="1425575">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10000"/>
                        </a:lnSpc>
                        <a:spcBef>
                          <a:spcPct val="0"/>
                        </a:spcBef>
                        <a:buFontTx/>
                        <a:buNone/>
                      </a:pPr>
                      <a:r>
                        <a:rPr lang="zh-CN" altLang="en-US" sz="2600" b="1" dirty="0">
                          <a:latin typeface="宋体" panose="02010600030101010101" pitchFamily="2" charset="-122"/>
                          <a:cs typeface="Times New Roman" panose="02020603050405020304" pitchFamily="18" charset="0"/>
                        </a:rPr>
                        <a:t>地主</a:t>
                      </a:r>
                      <a:endParaRPr lang="zh-CN" altLang="en-US" sz="2600" b="1" dirty="0">
                        <a:latin typeface="宋体" panose="02010600030101010101" pitchFamily="2" charset="-122"/>
                        <a:cs typeface="Times New Roman" panose="02020603050405020304" pitchFamily="18" charset="0"/>
                      </a:endParaRPr>
                    </a:p>
                    <a:p>
                      <a:pPr marL="0" lvl="0" indent="0" algn="ctr" eaLnBrk="0" hangingPunct="0">
                        <a:lnSpc>
                          <a:spcPct val="110000"/>
                        </a:lnSpc>
                        <a:spcBef>
                          <a:spcPct val="0"/>
                        </a:spcBef>
                        <a:buFontTx/>
                        <a:buNone/>
                      </a:pPr>
                      <a:r>
                        <a:rPr lang="zh-CN" altLang="en-US" sz="2600" b="1" dirty="0">
                          <a:latin typeface="宋体" panose="02010600030101010101" pitchFamily="2" charset="-122"/>
                          <a:cs typeface="Times New Roman" panose="02020603050405020304" pitchFamily="18" charset="0"/>
                        </a:rPr>
                        <a:t>阶级</a:t>
                      </a:r>
                      <a:endParaRPr lang="zh-CN" altLang="en-US" sz="2600" b="1" dirty="0">
                        <a:latin typeface="宋体" panose="02010600030101010101" pitchFamily="2" charset="-122"/>
                        <a:ea typeface="Times New Roman" panose="02020603050405020304" pitchFamily="18" charset="0"/>
                      </a:endParaRPr>
                    </a:p>
                  </a:txBody>
                  <a:tcPr marL="117235" marR="117235" marT="58618" marB="58618" anchor="ctr">
                    <a:lnL w="28575" cap="flat" cmpd="sng">
                      <a:solidFill>
                        <a:schemeClr val="tx1"/>
                      </a:solidFill>
                      <a:prstDash val="solid"/>
                      <a:headEnd type="none" w="med" len="med"/>
                      <a:tailEnd type="none" w="med" len="med"/>
                    </a:lnL>
                    <a:lnR w="19050" cap="flat" cmpd="sng">
                      <a:solidFill>
                        <a:schemeClr val="tx1"/>
                      </a:solidFill>
                      <a:prstDash val="solid"/>
                      <a:headEnd type="none" w="med" len="med"/>
                      <a:tailEnd type="none" w="med" len="med"/>
                    </a:lnR>
                    <a:lnT w="1905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10000"/>
                        </a:lnSpc>
                        <a:spcBef>
                          <a:spcPct val="0"/>
                        </a:spcBef>
                        <a:buFontTx/>
                        <a:buNone/>
                      </a:pPr>
                      <a:r>
                        <a:rPr lang="zh-CN" altLang="en-US" sz="2600" b="1" dirty="0">
                          <a:latin typeface="宋体" panose="02010600030101010101" pitchFamily="2" charset="-122"/>
                          <a:cs typeface="Times New Roman" panose="02020603050405020304" pitchFamily="18" charset="0"/>
                        </a:rPr>
                        <a:t>清末</a:t>
                      </a:r>
                      <a:endParaRPr lang="zh-CN" altLang="en-US" sz="2600" b="1" dirty="0">
                        <a:latin typeface="宋体" panose="02010600030101010101" pitchFamily="2" charset="-122"/>
                        <a:cs typeface="Times New Roman" panose="02020603050405020304" pitchFamily="18" charset="0"/>
                      </a:endParaRPr>
                    </a:p>
                    <a:p>
                      <a:pPr marL="0" lvl="0" indent="0" algn="ctr" eaLnBrk="0" hangingPunct="0">
                        <a:lnSpc>
                          <a:spcPct val="110000"/>
                        </a:lnSpc>
                        <a:spcBef>
                          <a:spcPct val="0"/>
                        </a:spcBef>
                        <a:buFontTx/>
                        <a:buNone/>
                      </a:pPr>
                      <a:r>
                        <a:rPr lang="zh-CN" altLang="en-US" sz="2600" b="1" dirty="0">
                          <a:latin typeface="宋体" panose="02010600030101010101" pitchFamily="2" charset="-122"/>
                          <a:cs typeface="Times New Roman" panose="02020603050405020304" pitchFamily="18" charset="0"/>
                        </a:rPr>
                        <a:t>新政</a:t>
                      </a:r>
                      <a:endParaRPr lang="zh-CN" altLang="en-US" sz="2600" b="1" dirty="0">
                        <a:latin typeface="宋体" panose="02010600030101010101" pitchFamily="2" charset="-122"/>
                        <a:ea typeface="Times New Roman" panose="02020603050405020304" pitchFamily="18" charset="0"/>
                      </a:endParaRPr>
                    </a:p>
                  </a:txBody>
                  <a:tcPr marL="117235" marR="117235" marT="58618" marB="58618" anchor="ctr">
                    <a:lnL w="19050" cap="flat" cmpd="sng">
                      <a:solidFill>
                        <a:schemeClr val="tx1"/>
                      </a:solidFill>
                      <a:prstDash val="solid"/>
                      <a:headEnd type="none" w="med" len="med"/>
                      <a:tailEnd type="none" w="med" len="med"/>
                    </a:lnL>
                    <a:lnR w="19050" cap="flat" cmpd="sng">
                      <a:solidFill>
                        <a:schemeClr val="tx1"/>
                      </a:solidFill>
                      <a:prstDash val="solid"/>
                      <a:headEnd type="none" w="med" len="med"/>
                      <a:tailEnd type="none" w="med" len="med"/>
                    </a:lnR>
                    <a:lnT w="1905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10000"/>
                        </a:lnSpc>
                        <a:spcBef>
                          <a:spcPct val="0"/>
                        </a:spcBef>
                        <a:buFontTx/>
                        <a:buNone/>
                      </a:pPr>
                      <a:r>
                        <a:rPr lang="zh-CN" altLang="en-US" sz="2600" b="1" dirty="0">
                          <a:latin typeface="宋体" panose="02010600030101010101" pitchFamily="2" charset="-122"/>
                          <a:cs typeface="Times New Roman" panose="02020603050405020304" pitchFamily="18" charset="0"/>
                        </a:rPr>
                        <a:t>一些措施在客观上对传播民主革命思想和</a:t>
                      </a:r>
                      <a:r>
                        <a:rPr lang="zh-CN" altLang="en-US" sz="2600" b="1" dirty="0">
                          <a:solidFill>
                            <a:srgbClr val="0000FF"/>
                          </a:solidFill>
                          <a:latin typeface="宋体" panose="02010600030101010101" pitchFamily="2" charset="-122"/>
                          <a:cs typeface="Times New Roman" panose="02020603050405020304" pitchFamily="18" charset="0"/>
                        </a:rPr>
                        <a:t>发展工商</a:t>
                      </a:r>
                      <a:endParaRPr lang="zh-CN" altLang="en-US" sz="2600" b="1" dirty="0">
                        <a:solidFill>
                          <a:srgbClr val="0000FF"/>
                        </a:solidFill>
                        <a:latin typeface="宋体" panose="02010600030101010101" pitchFamily="2" charset="-122"/>
                        <a:cs typeface="Times New Roman" panose="02020603050405020304" pitchFamily="18" charset="0"/>
                      </a:endParaRPr>
                    </a:p>
                    <a:p>
                      <a:pPr marL="0" lvl="0" indent="0">
                        <a:lnSpc>
                          <a:spcPct val="110000"/>
                        </a:lnSpc>
                        <a:spcBef>
                          <a:spcPct val="0"/>
                        </a:spcBef>
                        <a:buFontTx/>
                        <a:buNone/>
                      </a:pPr>
                      <a:r>
                        <a:rPr lang="zh-CN" altLang="en-US" sz="2600" b="1" dirty="0">
                          <a:solidFill>
                            <a:srgbClr val="0000FF"/>
                          </a:solidFill>
                          <a:latin typeface="宋体" panose="02010600030101010101" pitchFamily="2" charset="-122"/>
                          <a:cs typeface="Times New Roman" panose="02020603050405020304" pitchFamily="18" charset="0"/>
                        </a:rPr>
                        <a:t>业</a:t>
                      </a:r>
                      <a:r>
                        <a:rPr lang="zh-CN" altLang="en-US" sz="2600" b="1" dirty="0">
                          <a:latin typeface="宋体" panose="02010600030101010101" pitchFamily="2" charset="-122"/>
                          <a:cs typeface="Times New Roman" panose="02020603050405020304" pitchFamily="18" charset="0"/>
                        </a:rPr>
                        <a:t>起了一定的推动作用</a:t>
                      </a:r>
                      <a:r>
                        <a:rPr lang="en-US" altLang="zh-CN" sz="2600" b="1">
                          <a:latin typeface="宋体" panose="02010600030101010101" pitchFamily="2" charset="-122"/>
                          <a:cs typeface="Times New Roman" panose="02020603050405020304" pitchFamily="18" charset="0"/>
                        </a:rPr>
                        <a:t>;</a:t>
                      </a:r>
                      <a:r>
                        <a:rPr lang="zh-CN" altLang="en-US" sz="2600" b="1" dirty="0">
                          <a:latin typeface="宋体" panose="02010600030101010101" pitchFamily="2" charset="-122"/>
                          <a:cs typeface="Times New Roman" panose="02020603050405020304" pitchFamily="18" charset="0"/>
                        </a:rPr>
                        <a:t>有些措施则激起人民的反</a:t>
                      </a:r>
                      <a:endParaRPr lang="zh-CN" altLang="en-US" sz="2600" b="1" dirty="0">
                        <a:latin typeface="宋体" panose="02010600030101010101" pitchFamily="2" charset="-122"/>
                        <a:cs typeface="Times New Roman" panose="02020603050405020304" pitchFamily="18" charset="0"/>
                      </a:endParaRPr>
                    </a:p>
                    <a:p>
                      <a:pPr marL="0" lvl="0" indent="0">
                        <a:lnSpc>
                          <a:spcPct val="110000"/>
                        </a:lnSpc>
                        <a:spcBef>
                          <a:spcPct val="0"/>
                        </a:spcBef>
                        <a:buFontTx/>
                        <a:buNone/>
                      </a:pPr>
                      <a:r>
                        <a:rPr lang="zh-CN" altLang="en-US" sz="2600" b="1" dirty="0">
                          <a:latin typeface="宋体" panose="02010600030101010101" pitchFamily="2" charset="-122"/>
                          <a:cs typeface="Times New Roman" panose="02020603050405020304" pitchFamily="18" charset="0"/>
                        </a:rPr>
                        <a:t>抗</a:t>
                      </a:r>
                      <a:r>
                        <a:rPr lang="en-US" altLang="zh-CN" sz="2600" b="1">
                          <a:latin typeface="宋体" panose="02010600030101010101" pitchFamily="2" charset="-122"/>
                          <a:cs typeface="Times New Roman" panose="02020603050405020304" pitchFamily="18" charset="0"/>
                        </a:rPr>
                        <a:t>,</a:t>
                      </a:r>
                      <a:r>
                        <a:rPr lang="zh-CN" altLang="en-US" sz="2600" b="1" dirty="0">
                          <a:solidFill>
                            <a:srgbClr val="0000FF"/>
                          </a:solidFill>
                          <a:latin typeface="宋体" panose="02010600030101010101" pitchFamily="2" charset="-122"/>
                          <a:cs typeface="Times New Roman" panose="02020603050405020304" pitchFamily="18" charset="0"/>
                        </a:rPr>
                        <a:t>客观上促进了</a:t>
                      </a:r>
                      <a:r>
                        <a:rPr lang="zh-CN" altLang="en-US" sz="2600" b="1" dirty="0">
                          <a:solidFill>
                            <a:srgbClr val="0000FF"/>
                          </a:solidFill>
                          <a:latin typeface="宋体" panose="02010600030101010101" pitchFamily="2" charset="-122"/>
                          <a:cs typeface="Times New Roman" panose="02020603050405020304" pitchFamily="18" charset="0"/>
                          <a:sym typeface="+mn-ea"/>
                        </a:rPr>
                        <a:t>辛亥</a:t>
                      </a:r>
                      <a:r>
                        <a:rPr lang="zh-CN" altLang="en-US" sz="2600" b="1" dirty="0">
                          <a:solidFill>
                            <a:srgbClr val="0000FF"/>
                          </a:solidFill>
                          <a:latin typeface="宋体" panose="02010600030101010101" pitchFamily="2" charset="-122"/>
                          <a:cs typeface="Times New Roman" panose="02020603050405020304" pitchFamily="18" charset="0"/>
                        </a:rPr>
                        <a:t>革命的发生（反清思想盛行）</a:t>
                      </a:r>
                      <a:endParaRPr lang="zh-CN" altLang="en-US" sz="2600" b="1" dirty="0">
                        <a:solidFill>
                          <a:srgbClr val="0000FF"/>
                        </a:solidFill>
                        <a:latin typeface="宋体" panose="02010600030101010101" pitchFamily="2" charset="-122"/>
                        <a:ea typeface="Times New Roman" panose="02020603050405020304" pitchFamily="18" charset="0"/>
                        <a:cs typeface="Times New Roman" panose="02020603050405020304" pitchFamily="18" charset="0"/>
                      </a:endParaRPr>
                    </a:p>
                  </a:txBody>
                  <a:tcPr marL="117235" marR="117235" marT="58618" marB="58618" anchor="ctr">
                    <a:lnL w="1905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905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r>
            </a:tbl>
          </a:graphicData>
        </a:graphic>
      </p:graphicFrame>
      <p:sp>
        <p:nvSpPr>
          <p:cNvPr id="2885766" name="文本框 2885765"/>
          <p:cNvSpPr txBox="1"/>
          <p:nvPr/>
        </p:nvSpPr>
        <p:spPr>
          <a:xfrm>
            <a:off x="1482725" y="1264920"/>
            <a:ext cx="8261350" cy="716915"/>
          </a:xfrm>
          <a:prstGeom prst="rect">
            <a:avLst/>
          </a:prstGeom>
          <a:noFill/>
          <a:ln w="9525">
            <a:noFill/>
          </a:ln>
        </p:spPr>
        <p:txBody>
          <a:bodyPr wrap="square" lIns="117235" tIns="58618" rIns="117235" bIns="58618" anchor="b" anchorCtr="1">
            <a:spAutoFit/>
          </a:bodyPr>
          <a:lstStyle/>
          <a:p>
            <a:pPr defTabSz="1171575"/>
            <a:r>
              <a:rPr lang="zh-CN" altLang="en-US" dirty="0">
                <a:solidFill>
                  <a:srgbClr val="FF0000"/>
                </a:solidFill>
                <a:latin typeface="宋体" panose="02010600030101010101" pitchFamily="2" charset="-122"/>
                <a:ea typeface="宋体" panose="02010600030101010101" pitchFamily="2" charset="-122"/>
                <a:cs typeface="Times New Roman" panose="02020603050405020304" pitchFamily="18" charset="0"/>
              </a:rPr>
              <a:t>是一次救亡图存的爱国运动</a:t>
            </a:r>
            <a:endParaRPr lang="zh-CN" altLang="en-US" dirty="0">
              <a:solidFill>
                <a:srgbClr val="FF0000"/>
              </a:solidFill>
              <a:latin typeface="宋体" panose="02010600030101010101" pitchFamily="2" charset="-122"/>
              <a:ea typeface="Times New Roman" panose="02020603050405020304" pitchFamily="18" charset="0"/>
            </a:endParaRPr>
          </a:p>
        </p:txBody>
      </p:sp>
      <p:sp>
        <p:nvSpPr>
          <p:cNvPr id="2885767" name="文本框 2885766"/>
          <p:cNvSpPr txBox="1"/>
          <p:nvPr/>
        </p:nvSpPr>
        <p:spPr>
          <a:xfrm>
            <a:off x="8743950" y="1264920"/>
            <a:ext cx="3060700" cy="716915"/>
          </a:xfrm>
          <a:prstGeom prst="rect">
            <a:avLst/>
          </a:prstGeom>
          <a:noFill/>
          <a:ln w="9525">
            <a:noFill/>
          </a:ln>
        </p:spPr>
        <p:txBody>
          <a:bodyPr wrap="square" lIns="117235" tIns="58618" rIns="117235" bIns="58618" anchor="b" anchorCtr="1">
            <a:spAutoFit/>
          </a:bodyPr>
          <a:lstStyle/>
          <a:p>
            <a:pPr defTabSz="1171575"/>
            <a:r>
              <a:rPr lang="zh-CN" altLang="en-US" dirty="0">
                <a:solidFill>
                  <a:srgbClr val="FF0000"/>
                </a:solidFill>
                <a:latin typeface="宋体" panose="02010600030101010101" pitchFamily="2" charset="-122"/>
                <a:ea typeface="宋体" panose="02010600030101010101" pitchFamily="2" charset="-122"/>
                <a:cs typeface="Times New Roman" panose="02020603050405020304" pitchFamily="18" charset="0"/>
              </a:rPr>
              <a:t>一次思想</a:t>
            </a:r>
            <a:endParaRPr lang="zh-CN" altLang="en-US" dirty="0">
              <a:solidFill>
                <a:srgbClr val="FF0000"/>
              </a:solidFill>
              <a:latin typeface="宋体" panose="02010600030101010101" pitchFamily="2" charset="-122"/>
              <a:ea typeface="Times New Roman" panose="02020603050405020304" pitchFamily="18" charset="0"/>
            </a:endParaRPr>
          </a:p>
        </p:txBody>
      </p:sp>
      <p:sp>
        <p:nvSpPr>
          <p:cNvPr id="2885768" name="文本框 2885767"/>
          <p:cNvSpPr txBox="1"/>
          <p:nvPr/>
        </p:nvSpPr>
        <p:spPr>
          <a:xfrm>
            <a:off x="2749550" y="1671320"/>
            <a:ext cx="3060700" cy="716915"/>
          </a:xfrm>
          <a:prstGeom prst="rect">
            <a:avLst/>
          </a:prstGeom>
          <a:noFill/>
          <a:ln w="9525">
            <a:noFill/>
          </a:ln>
        </p:spPr>
        <p:txBody>
          <a:bodyPr wrap="square" lIns="117235" tIns="58618" rIns="117235" bIns="58618" anchor="b" anchorCtr="1">
            <a:spAutoFit/>
          </a:bodyPr>
          <a:lstStyle/>
          <a:p>
            <a:pPr defTabSz="1171575"/>
            <a:r>
              <a:rPr lang="zh-CN" altLang="en-US" dirty="0">
                <a:solidFill>
                  <a:srgbClr val="FF0000"/>
                </a:solidFill>
                <a:latin typeface="宋体" panose="02010600030101010101" pitchFamily="2" charset="-122"/>
                <a:ea typeface="宋体" panose="02010600030101010101" pitchFamily="2" charset="-122"/>
                <a:cs typeface="Times New Roman" panose="02020603050405020304" pitchFamily="18" charset="0"/>
              </a:rPr>
              <a:t>解放潮流</a:t>
            </a:r>
            <a:endParaRPr lang="zh-CN" altLang="en-US" dirty="0">
              <a:solidFill>
                <a:srgbClr val="FF0000"/>
              </a:solidFill>
              <a:latin typeface="宋体" panose="02010600030101010101" pitchFamily="2" charset="-122"/>
              <a:ea typeface="Times New Roman" panose="02020603050405020304" pitchFamily="18" charset="0"/>
            </a:endParaRPr>
          </a:p>
        </p:txBody>
      </p:sp>
      <p:sp>
        <p:nvSpPr>
          <p:cNvPr id="2885769" name="文本框 2885768"/>
          <p:cNvSpPr txBox="1"/>
          <p:nvPr/>
        </p:nvSpPr>
        <p:spPr>
          <a:xfrm>
            <a:off x="3107055" y="2255520"/>
            <a:ext cx="5661025" cy="716915"/>
          </a:xfrm>
          <a:prstGeom prst="rect">
            <a:avLst/>
          </a:prstGeom>
          <a:noFill/>
          <a:ln w="9525">
            <a:noFill/>
          </a:ln>
        </p:spPr>
        <p:txBody>
          <a:bodyPr wrap="square" lIns="117235" tIns="58618" rIns="117235" bIns="58618" anchor="b" anchorCtr="1">
            <a:spAutoFit/>
          </a:bodyPr>
          <a:lstStyle/>
          <a:p>
            <a:pPr defTabSz="1171575"/>
            <a:r>
              <a:rPr lang="zh-CN" altLang="en-US" dirty="0">
                <a:solidFill>
                  <a:srgbClr val="FF0000"/>
                </a:solidFill>
                <a:latin typeface="宋体" panose="02010600030101010101" pitchFamily="2" charset="-122"/>
                <a:ea typeface="宋体" panose="02010600030101010101" pitchFamily="2" charset="-122"/>
                <a:cs typeface="Times New Roman" panose="02020603050405020304" pitchFamily="18" charset="0"/>
              </a:rPr>
              <a:t>封建君主专制制度</a:t>
            </a:r>
            <a:endParaRPr lang="zh-CN" altLang="en-US" dirty="0">
              <a:solidFill>
                <a:srgbClr val="FF0000"/>
              </a:solidFill>
              <a:latin typeface="宋体" panose="02010600030101010101" pitchFamily="2" charset="-122"/>
              <a:ea typeface="Times New Roman" panose="02020603050405020304" pitchFamily="18" charset="0"/>
            </a:endParaRPr>
          </a:p>
        </p:txBody>
      </p:sp>
      <p:sp>
        <p:nvSpPr>
          <p:cNvPr id="3" name="文本框 2"/>
          <p:cNvSpPr txBox="1"/>
          <p:nvPr/>
        </p:nvSpPr>
        <p:spPr>
          <a:xfrm>
            <a:off x="3284220" y="5916295"/>
            <a:ext cx="6576695" cy="716915"/>
          </a:xfrm>
          <a:prstGeom prst="rect">
            <a:avLst/>
          </a:prstGeom>
          <a:noFill/>
          <a:ln w="9525">
            <a:noFill/>
          </a:ln>
        </p:spPr>
        <p:txBody>
          <a:bodyPr wrap="square" lIns="117235" tIns="58618" rIns="117235" bIns="58618" anchor="b" anchorCtr="1">
            <a:spAutoFit/>
          </a:bodyPr>
          <a:lstStyle/>
          <a:p>
            <a:pPr defTabSz="1171575"/>
            <a:r>
              <a:rPr lang="zh-CN" altLang="en-US" dirty="0">
                <a:solidFill>
                  <a:srgbClr val="FF0000"/>
                </a:solidFill>
                <a:latin typeface="宋体" panose="02010600030101010101" pitchFamily="2" charset="-122"/>
                <a:ea typeface="宋体" panose="02010600030101010101" pitchFamily="2" charset="-122"/>
                <a:cs typeface="Times New Roman" panose="02020603050405020304" pitchFamily="18" charset="0"/>
              </a:rPr>
              <a:t>政治改革：预备立宪</a:t>
            </a:r>
            <a:r>
              <a:rPr lang="en-US" altLang="zh-CN" dirty="0">
                <a:solidFill>
                  <a:srgbClr val="FF0000"/>
                </a:solidFill>
                <a:latin typeface="宋体" panose="02010600030101010101" pitchFamily="2" charset="-122"/>
                <a:ea typeface="宋体" panose="02010600030101010101" pitchFamily="2" charset="-122"/>
                <a:cs typeface="Times New Roman" panose="02020603050405020304" pitchFamily="18" charset="0"/>
              </a:rPr>
              <a:t>1906</a:t>
            </a:r>
            <a:r>
              <a:rPr lang="zh-CN" altLang="en-US" dirty="0">
                <a:solidFill>
                  <a:srgbClr val="FF0000"/>
                </a:solidFill>
                <a:latin typeface="宋体" panose="02010600030101010101" pitchFamily="2" charset="-122"/>
                <a:ea typeface="宋体" panose="02010600030101010101" pitchFamily="2" charset="-122"/>
                <a:cs typeface="Times New Roman" panose="02020603050405020304" pitchFamily="18" charset="0"/>
              </a:rPr>
              <a:t>年</a:t>
            </a:r>
            <a:endParaRPr lang="zh-CN" altLang="en-US" dirty="0">
              <a:solidFill>
                <a:srgbClr val="FF0000"/>
              </a:solidFill>
              <a:latin typeface="宋体" panose="02010600030101010101" pitchFamily="2" charset="-122"/>
              <a:ea typeface="宋体" panose="02010600030101010101" pitchFamily="2" charset="-122"/>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aphicFrame>
        <p:nvGraphicFramePr>
          <p:cNvPr id="2" name="表格 1"/>
          <p:cNvGraphicFramePr>
            <a:graphicFrameLocks noGrp="1"/>
          </p:cNvGraphicFramePr>
          <p:nvPr/>
        </p:nvGraphicFramePr>
        <p:xfrm>
          <a:off x="522605" y="176530"/>
          <a:ext cx="10978515" cy="3215005"/>
        </p:xfrm>
        <a:graphic>
          <a:graphicData uri="http://schemas.openxmlformats.org/drawingml/2006/table">
            <a:tbl>
              <a:tblPr/>
              <a:tblGrid>
                <a:gridCol w="1079500"/>
                <a:gridCol w="9899015"/>
              </a:tblGrid>
              <a:tr h="3215005">
                <a:tc>
                  <a:txBody>
                    <a:bodyPr/>
                    <a:lstStyle/>
                    <a:p>
                      <a:pPr marL="0" marR="0" lvl="0" indent="0" algn="ctr" defTabSz="914400" rtl="0" eaLnBrk="1" fontAlgn="base" latinLnBrk="0" hangingPunct="1">
                        <a:lnSpc>
                          <a:spcPct val="110000"/>
                        </a:lnSpc>
                        <a:spcBef>
                          <a:spcPct val="0"/>
                        </a:spcBef>
                        <a:spcAft>
                          <a:spcPct val="0"/>
                        </a:spcAft>
                        <a:buClrTx/>
                        <a:buSzTx/>
                        <a:buFontTx/>
                        <a:buNone/>
                        <a:tabLst>
                          <a:tab pos="1619250" algn="l"/>
                        </a:tabLst>
                      </a:pPr>
                      <a:r>
                        <a:rPr kumimoji="0" lang="zh-CN" sz="2400" b="1"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cs typeface="Times New Roman" panose="02020603050405020304" pitchFamily="18" charset="0"/>
                        </a:rPr>
                        <a:t>拓展</a:t>
                      </a:r>
                      <a:endParaRPr kumimoji="0" lang="zh-CN" sz="2400" b="0" i="0" u="none" strike="noStrike" cap="none" normalizeH="0" baseline="0" smtClean="0">
                        <a:ln>
                          <a:noFill/>
                        </a:ln>
                        <a:solidFill>
                          <a:schemeClr val="tx1"/>
                        </a:solidFill>
                        <a:effectLst/>
                        <a:latin typeface="宋体" panose="02010600030101010101" pitchFamily="2" charset="-122"/>
                        <a:ea typeface="黑体" panose="02010609060101010101" pitchFamily="2" charset="-122"/>
                        <a:cs typeface="Courier New" panose="02070309020205020404" pitchFamily="49" charset="0"/>
                      </a:endParaRPr>
                    </a:p>
                    <a:p>
                      <a:pPr marL="0" marR="0" lvl="0" indent="0" algn="ctr" defTabSz="914400" rtl="0" eaLnBrk="1" fontAlgn="base" latinLnBrk="0" hangingPunct="1">
                        <a:lnSpc>
                          <a:spcPct val="110000"/>
                        </a:lnSpc>
                        <a:spcBef>
                          <a:spcPct val="0"/>
                        </a:spcBef>
                        <a:spcAft>
                          <a:spcPct val="0"/>
                        </a:spcAft>
                        <a:buClrTx/>
                        <a:buSzTx/>
                        <a:buFontTx/>
                        <a:buNone/>
                        <a:tabLst>
                          <a:tab pos="1619250" algn="l"/>
                        </a:tabLst>
                      </a:pPr>
                      <a:r>
                        <a:rPr kumimoji="0" lang="zh-CN" sz="2400" b="1"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cs typeface="Times New Roman" panose="02020603050405020304" pitchFamily="18" charset="0"/>
                        </a:rPr>
                        <a:t>教材</a:t>
                      </a:r>
                      <a:endParaRPr kumimoji="0" lang="zh-CN" sz="24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Courier New" panose="02070309020205020404" pitchFamily="49" charset="0"/>
                      </a:endParaRPr>
                    </a:p>
                    <a:p>
                      <a:pPr marL="0" marR="0" lvl="0" indent="0" algn="ctr" defTabSz="914400" rtl="0" eaLnBrk="1" fontAlgn="base" latinLnBrk="0" hangingPunct="1">
                        <a:lnSpc>
                          <a:spcPct val="110000"/>
                        </a:lnSpc>
                        <a:spcBef>
                          <a:spcPct val="0"/>
                        </a:spcBef>
                        <a:spcAft>
                          <a:spcPct val="0"/>
                        </a:spcAft>
                        <a:buClrTx/>
                        <a:buSzTx/>
                        <a:buFontTx/>
                        <a:buNone/>
                        <a:tabLst>
                          <a:tab pos="1619250" algn="l"/>
                        </a:tabLst>
                      </a:pPr>
                      <a:r>
                        <a:rPr kumimoji="0" lang="zh-CN" sz="2400" b="1"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rPr>
                        <a:t>宽度</a:t>
                      </a:r>
                      <a:endParaRPr kumimoji="0" lang="zh-CN" sz="24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Courier New" panose="02070309020205020404" pitchFamily="49" charset="0"/>
                      </a:endParaRPr>
                    </a:p>
                  </a:txBody>
                  <a:tcPr marL="36255" marR="36255"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10000"/>
                        </a:lnSpc>
                        <a:spcBef>
                          <a:spcPct val="0"/>
                        </a:spcBef>
                        <a:spcAft>
                          <a:spcPct val="0"/>
                        </a:spcAft>
                        <a:buClrTx/>
                        <a:buSzTx/>
                        <a:buFontTx/>
                        <a:buNone/>
                        <a:tabLst>
                          <a:tab pos="1619250" algn="l"/>
                        </a:tabLst>
                      </a:pPr>
                      <a:r>
                        <a:rPr kumimoji="0" lang="zh-CN" sz="2400" b="1"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cs typeface="Times New Roman" panose="02020603050405020304" pitchFamily="18" charset="0"/>
                        </a:rPr>
                        <a:t>清末</a:t>
                      </a:r>
                      <a:r>
                        <a:rPr kumimoji="0" lang="en-US" sz="2400" b="1" i="0" u="none" strike="noStrike" cap="none" normalizeH="0" baseline="0" smtClean="0">
                          <a:ln>
                            <a:noFill/>
                          </a:ln>
                          <a:solidFill>
                            <a:schemeClr val="tx1"/>
                          </a:solidFill>
                          <a:effectLst/>
                          <a:latin typeface="宋体" panose="02010600030101010101" pitchFamily="2" charset="-122"/>
                          <a:ea typeface="黑体" panose="02010609060101010101" pitchFamily="2" charset="-122"/>
                          <a:cs typeface="Times New Roman" panose="02020603050405020304" pitchFamily="18" charset="0"/>
                        </a:rPr>
                        <a:t>“</a:t>
                      </a:r>
                      <a:r>
                        <a:rPr kumimoji="0" lang="zh-CN" sz="2400" b="1"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cs typeface="Times New Roman" panose="02020603050405020304" pitchFamily="18" charset="0"/>
                        </a:rPr>
                        <a:t>新政</a:t>
                      </a:r>
                      <a:r>
                        <a:rPr kumimoji="0" lang="en-US" sz="2400" b="1" i="0" u="none" strike="noStrike" cap="none" normalizeH="0" baseline="0" smtClean="0">
                          <a:ln>
                            <a:noFill/>
                          </a:ln>
                          <a:solidFill>
                            <a:schemeClr val="tx1"/>
                          </a:solidFill>
                          <a:effectLst/>
                          <a:latin typeface="宋体" panose="02010600030101010101" pitchFamily="2" charset="-122"/>
                          <a:ea typeface="黑体" panose="02010609060101010101" pitchFamily="2" charset="-122"/>
                          <a:cs typeface="Times New Roman" panose="02020603050405020304" pitchFamily="18" charset="0"/>
                        </a:rPr>
                        <a:t>”</a:t>
                      </a:r>
                      <a:r>
                        <a:rPr kumimoji="0" lang="zh-CN" sz="2400" b="1"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cs typeface="Times New Roman" panose="02020603050405020304" pitchFamily="18" charset="0"/>
                        </a:rPr>
                        <a:t>和预备立宪</a:t>
                      </a:r>
                      <a:endParaRPr kumimoji="0" lang="zh-CN" sz="2400" b="0" i="0" u="none" strike="noStrike" cap="none" normalizeH="0" baseline="0" smtClean="0">
                        <a:ln>
                          <a:noFill/>
                        </a:ln>
                        <a:solidFill>
                          <a:schemeClr val="tx1"/>
                        </a:solidFill>
                        <a:effectLst/>
                        <a:latin typeface="宋体" panose="02010600030101010101" pitchFamily="2" charset="-122"/>
                        <a:ea typeface="黑体" panose="02010609060101010101" pitchFamily="2" charset="-122"/>
                        <a:cs typeface="Courier New" panose="02070309020205020404" pitchFamily="49" charset="0"/>
                      </a:endParaRPr>
                    </a:p>
                    <a:p>
                      <a:pPr marL="0" marR="0" lvl="0" indent="0" algn="l" defTabSz="914400" rtl="0" eaLnBrk="1" fontAlgn="base" latinLnBrk="0" hangingPunct="1">
                        <a:lnSpc>
                          <a:spcPct val="110000"/>
                        </a:lnSpc>
                        <a:spcBef>
                          <a:spcPct val="0"/>
                        </a:spcBef>
                        <a:spcAft>
                          <a:spcPct val="0"/>
                        </a:spcAft>
                        <a:buClrTx/>
                        <a:buSzTx/>
                        <a:buFontTx/>
                        <a:buNone/>
                        <a:tabLst>
                          <a:tab pos="1619250" algn="l"/>
                        </a:tabLst>
                      </a:pPr>
                      <a:r>
                        <a:rPr kumimoji="0" lang="zh-CN" sz="2400" b="1"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cs typeface="Times New Roman" panose="02020603050405020304" pitchFamily="18" charset="0"/>
                        </a:rPr>
                        <a:t>预备立宪是清末</a:t>
                      </a:r>
                      <a:r>
                        <a:rPr kumimoji="0" lang="en-US" sz="2400" b="1" i="0" u="none" strike="noStrike" cap="none" normalizeH="0" baseline="0" smtClean="0">
                          <a:ln>
                            <a:noFill/>
                          </a:ln>
                          <a:solidFill>
                            <a:schemeClr val="tx1"/>
                          </a:solidFill>
                          <a:effectLst/>
                          <a:latin typeface="宋体" panose="02010600030101010101" pitchFamily="2" charset="-122"/>
                          <a:ea typeface="黑体" panose="02010609060101010101" pitchFamily="2" charset="-122"/>
                          <a:cs typeface="Times New Roman" panose="02020603050405020304" pitchFamily="18" charset="0"/>
                        </a:rPr>
                        <a:t>“</a:t>
                      </a:r>
                      <a:r>
                        <a:rPr kumimoji="0" lang="zh-CN" sz="2400" b="1"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cs typeface="Times New Roman" panose="02020603050405020304" pitchFamily="18" charset="0"/>
                        </a:rPr>
                        <a:t>新政</a:t>
                      </a:r>
                      <a:r>
                        <a:rPr kumimoji="0" lang="en-US" sz="2400" b="1" i="0" u="none" strike="noStrike" cap="none" normalizeH="0" baseline="0" smtClean="0">
                          <a:ln>
                            <a:noFill/>
                          </a:ln>
                          <a:solidFill>
                            <a:schemeClr val="tx1"/>
                          </a:solidFill>
                          <a:effectLst/>
                          <a:latin typeface="宋体" panose="02010600030101010101" pitchFamily="2" charset="-122"/>
                          <a:ea typeface="黑体" panose="02010609060101010101" pitchFamily="2" charset="-122"/>
                          <a:cs typeface="Times New Roman" panose="02020603050405020304" pitchFamily="18" charset="0"/>
                        </a:rPr>
                        <a:t>”</a:t>
                      </a:r>
                      <a:r>
                        <a:rPr kumimoji="0" lang="zh-CN" sz="2400" b="1"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cs typeface="Times New Roman" panose="02020603050405020304" pitchFamily="18" charset="0"/>
                        </a:rPr>
                        <a:t>的继续和深入，清政府准备实行君主立宪，政治体制改革被纳入宪政的轨道。二者的共同点：</a:t>
                      </a:r>
                      <a:endParaRPr kumimoji="0" lang="zh-CN" sz="2400" b="0" i="0" u="none" strike="noStrike" cap="none" normalizeH="0" baseline="0" smtClean="0">
                        <a:ln>
                          <a:noFill/>
                        </a:ln>
                        <a:solidFill>
                          <a:schemeClr val="tx1"/>
                        </a:solidFill>
                        <a:effectLst/>
                        <a:latin typeface="宋体" panose="02010600030101010101" pitchFamily="2" charset="-122"/>
                        <a:ea typeface="黑体" panose="02010609060101010101" pitchFamily="2" charset="-122"/>
                        <a:cs typeface="Courier New" panose="02070309020205020404" pitchFamily="49" charset="0"/>
                      </a:endParaRPr>
                    </a:p>
                    <a:p>
                      <a:pPr marL="0" marR="0" lvl="0" indent="0" algn="l" defTabSz="914400" rtl="0" eaLnBrk="1" fontAlgn="base" latinLnBrk="0" hangingPunct="1">
                        <a:lnSpc>
                          <a:spcPct val="110000"/>
                        </a:lnSpc>
                        <a:spcBef>
                          <a:spcPct val="0"/>
                        </a:spcBef>
                        <a:spcAft>
                          <a:spcPct val="0"/>
                        </a:spcAft>
                        <a:buClrTx/>
                        <a:buSzTx/>
                        <a:buFontTx/>
                        <a:buNone/>
                        <a:tabLst>
                          <a:tab pos="1619250" algn="l"/>
                        </a:tabLst>
                      </a:pPr>
                      <a:r>
                        <a:rPr kumimoji="0" lang="en-US" altLang="zh-CN" sz="2400" b="1"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cs typeface="Courier New" panose="02070309020205020404" pitchFamily="49" charset="0"/>
                        </a:rPr>
                        <a:t>(1)</a:t>
                      </a:r>
                      <a:r>
                        <a:rPr kumimoji="0" lang="zh-CN" sz="2400" b="1"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cs typeface="Times New Roman" panose="02020603050405020304" pitchFamily="18" charset="0"/>
                        </a:rPr>
                        <a:t>主观目的的反动性：</a:t>
                      </a:r>
                      <a:r>
                        <a:rPr kumimoji="0" lang="zh-CN" sz="2400" b="1" i="0" u="none" strike="noStrike" cap="none" normalizeH="0" baseline="0" smtClean="0">
                          <a:ln>
                            <a:noFill/>
                          </a:ln>
                          <a:solidFill>
                            <a:srgbClr val="FF0000"/>
                          </a:solidFill>
                          <a:effectLst/>
                          <a:latin typeface="Times New Roman" panose="02020603050405020304" pitchFamily="18" charset="0"/>
                          <a:ea typeface="黑体" panose="02010609060101010101" pitchFamily="2" charset="-122"/>
                          <a:cs typeface="Times New Roman" panose="02020603050405020304" pitchFamily="18" charset="0"/>
                        </a:rPr>
                        <a:t>取悦列强，遏制革命形势和维护封建统治</a:t>
                      </a:r>
                      <a:r>
                        <a:rPr kumimoji="0" lang="zh-CN" sz="2400" b="1"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cs typeface="Times New Roman" panose="02020603050405020304" pitchFamily="18" charset="0"/>
                        </a:rPr>
                        <a:t>。</a:t>
                      </a:r>
                      <a:endParaRPr kumimoji="0" lang="zh-CN" sz="2400" b="0" i="0" u="none" strike="noStrike" cap="none" normalizeH="0" baseline="0" smtClean="0">
                        <a:ln>
                          <a:noFill/>
                        </a:ln>
                        <a:solidFill>
                          <a:schemeClr val="tx1"/>
                        </a:solidFill>
                        <a:effectLst/>
                        <a:latin typeface="宋体" panose="02010600030101010101" pitchFamily="2" charset="-122"/>
                        <a:ea typeface="黑体" panose="02010609060101010101" pitchFamily="2" charset="-122"/>
                        <a:cs typeface="Courier New" panose="02070309020205020404" pitchFamily="49" charset="0"/>
                      </a:endParaRPr>
                    </a:p>
                    <a:p>
                      <a:pPr marL="0" marR="0" lvl="0" indent="0" algn="l" defTabSz="914400" rtl="0" eaLnBrk="1" fontAlgn="base" latinLnBrk="0" hangingPunct="1">
                        <a:lnSpc>
                          <a:spcPct val="110000"/>
                        </a:lnSpc>
                        <a:spcBef>
                          <a:spcPct val="0"/>
                        </a:spcBef>
                        <a:spcAft>
                          <a:spcPct val="0"/>
                        </a:spcAft>
                        <a:buClrTx/>
                        <a:buSzTx/>
                        <a:buFontTx/>
                        <a:buNone/>
                        <a:tabLst>
                          <a:tab pos="1619250" algn="l"/>
                        </a:tabLst>
                      </a:pPr>
                      <a:r>
                        <a:rPr kumimoji="0" lang="en-US" altLang="zh-CN" sz="2400" b="1"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cs typeface="Courier New" panose="02070309020205020404" pitchFamily="49" charset="0"/>
                        </a:rPr>
                        <a:t>(2)</a:t>
                      </a:r>
                      <a:r>
                        <a:rPr kumimoji="0" lang="zh-CN" sz="2400" b="1"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cs typeface="Times New Roman" panose="02020603050405020304" pitchFamily="18" charset="0"/>
                        </a:rPr>
                        <a:t>活动本质的封建落后性：仍未超出</a:t>
                      </a:r>
                      <a:r>
                        <a:rPr kumimoji="0" lang="en-US" sz="2400" b="1" i="0" u="none" strike="noStrike" cap="none" normalizeH="0" baseline="0" smtClean="0">
                          <a:ln>
                            <a:noFill/>
                          </a:ln>
                          <a:solidFill>
                            <a:schemeClr val="tx1"/>
                          </a:solidFill>
                          <a:effectLst/>
                          <a:latin typeface="宋体" panose="02010600030101010101" pitchFamily="2" charset="-122"/>
                          <a:ea typeface="黑体" panose="02010609060101010101" pitchFamily="2" charset="-122"/>
                          <a:cs typeface="Times New Roman" panose="02020603050405020304" pitchFamily="18" charset="0"/>
                        </a:rPr>
                        <a:t>“</a:t>
                      </a:r>
                      <a:r>
                        <a:rPr kumimoji="0" lang="zh-CN" sz="2400" b="1"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cs typeface="Times New Roman" panose="02020603050405020304" pitchFamily="18" charset="0"/>
                        </a:rPr>
                        <a:t>中体西用</a:t>
                      </a:r>
                      <a:r>
                        <a:rPr kumimoji="0" lang="en-US" sz="2400" b="1" i="0" u="none" strike="noStrike" cap="none" normalizeH="0" baseline="0" smtClean="0">
                          <a:ln>
                            <a:noFill/>
                          </a:ln>
                          <a:solidFill>
                            <a:schemeClr val="tx1"/>
                          </a:solidFill>
                          <a:effectLst/>
                          <a:latin typeface="宋体" panose="02010600030101010101" pitchFamily="2" charset="-122"/>
                          <a:ea typeface="黑体" panose="02010609060101010101" pitchFamily="2" charset="-122"/>
                          <a:cs typeface="Times New Roman" panose="02020603050405020304" pitchFamily="18" charset="0"/>
                        </a:rPr>
                        <a:t>”</a:t>
                      </a:r>
                      <a:r>
                        <a:rPr kumimoji="0" lang="zh-CN" sz="2400" b="1"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cs typeface="Times New Roman" panose="02020603050405020304" pitchFamily="18" charset="0"/>
                        </a:rPr>
                        <a:t>的范畴。</a:t>
                      </a:r>
                      <a:endParaRPr kumimoji="0" lang="zh-CN" sz="2400" b="0" i="0" u="none" strike="noStrike" cap="none" normalizeH="0" baseline="0" smtClean="0">
                        <a:ln>
                          <a:noFill/>
                        </a:ln>
                        <a:solidFill>
                          <a:schemeClr val="tx1"/>
                        </a:solidFill>
                        <a:effectLst/>
                        <a:latin typeface="宋体" panose="02010600030101010101" pitchFamily="2" charset="-122"/>
                        <a:ea typeface="黑体" panose="02010609060101010101" pitchFamily="2" charset="-122"/>
                        <a:cs typeface="Courier New" panose="02070309020205020404" pitchFamily="49" charset="0"/>
                      </a:endParaRPr>
                    </a:p>
                    <a:p>
                      <a:pPr marL="0" marR="0" lvl="0" indent="0" algn="l" defTabSz="914400" rtl="0" eaLnBrk="1" fontAlgn="base" latinLnBrk="0" hangingPunct="1">
                        <a:lnSpc>
                          <a:spcPct val="110000"/>
                        </a:lnSpc>
                        <a:spcBef>
                          <a:spcPct val="0"/>
                        </a:spcBef>
                        <a:spcAft>
                          <a:spcPct val="0"/>
                        </a:spcAft>
                        <a:buClrTx/>
                        <a:buSzTx/>
                        <a:buFontTx/>
                        <a:buNone/>
                        <a:tabLst>
                          <a:tab pos="1619250" algn="l"/>
                        </a:tabLst>
                      </a:pPr>
                      <a:r>
                        <a:rPr kumimoji="0" lang="en-US" altLang="zh-CN" sz="2400" b="1"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cs typeface="Courier New" panose="02070309020205020404" pitchFamily="49" charset="0"/>
                        </a:rPr>
                        <a:t>(3)</a:t>
                      </a:r>
                      <a:r>
                        <a:rPr kumimoji="0" lang="zh-CN" sz="2400" b="1"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cs typeface="Times New Roman" panose="02020603050405020304" pitchFamily="18" charset="0"/>
                        </a:rPr>
                        <a:t>客观影响的进步性：清政府的一些措施，客观上有利于中国的近代化。</a:t>
                      </a:r>
                      <a:endParaRPr kumimoji="0" lang="zh-CN" sz="2400" b="0" i="0" u="none" strike="noStrike" cap="none" normalizeH="0" baseline="0" smtClean="0">
                        <a:ln>
                          <a:noFill/>
                        </a:ln>
                        <a:solidFill>
                          <a:schemeClr val="tx1"/>
                        </a:solidFill>
                        <a:effectLst/>
                        <a:latin typeface="宋体" panose="02010600030101010101" pitchFamily="2" charset="-122"/>
                        <a:ea typeface="黑体" panose="02010609060101010101" pitchFamily="2" charset="-122"/>
                        <a:cs typeface="Courier New" panose="02070309020205020404" pitchFamily="49" charset="0"/>
                      </a:endParaRPr>
                    </a:p>
                    <a:p>
                      <a:pPr marL="0" marR="0" lvl="0" indent="0" algn="l" defTabSz="914400" rtl="0" eaLnBrk="1" fontAlgn="base" latinLnBrk="0" hangingPunct="1">
                        <a:lnSpc>
                          <a:spcPct val="110000"/>
                        </a:lnSpc>
                        <a:spcBef>
                          <a:spcPct val="0"/>
                        </a:spcBef>
                        <a:spcAft>
                          <a:spcPct val="0"/>
                        </a:spcAft>
                        <a:buClrTx/>
                        <a:buSzTx/>
                        <a:buFontTx/>
                        <a:buNone/>
                        <a:tabLst>
                          <a:tab pos="1619250" algn="l"/>
                        </a:tabLst>
                      </a:pPr>
                      <a:r>
                        <a:rPr kumimoji="0" lang="en-US" altLang="zh-CN" sz="2400" b="1"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cs typeface="Courier New" panose="02070309020205020404" pitchFamily="49" charset="0"/>
                        </a:rPr>
                        <a:t>(4)</a:t>
                      </a:r>
                      <a:r>
                        <a:rPr kumimoji="0" lang="zh-CN" sz="2400" b="1"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cs typeface="Times New Roman" panose="02020603050405020304" pitchFamily="18" charset="0"/>
                        </a:rPr>
                        <a:t>实际作用的背离性：</a:t>
                      </a:r>
                      <a:r>
                        <a:rPr kumimoji="0" lang="zh-CN" sz="2400" b="1" i="0" u="none" strike="noStrike" cap="none" normalizeH="0" baseline="0" smtClean="0">
                          <a:ln>
                            <a:noFill/>
                          </a:ln>
                          <a:solidFill>
                            <a:srgbClr val="FF0000"/>
                          </a:solidFill>
                          <a:effectLst/>
                          <a:latin typeface="Times New Roman" panose="02020603050405020304" pitchFamily="18" charset="0"/>
                          <a:ea typeface="黑体" panose="02010609060101010101" pitchFamily="2" charset="-122"/>
                          <a:cs typeface="Times New Roman" panose="02020603050405020304" pitchFamily="18" charset="0"/>
                        </a:rPr>
                        <a:t>清政府的努力适得其反，不但削弱了自身统治，还促进了革命形势的高涨。</a:t>
                      </a:r>
                      <a:endParaRPr kumimoji="0" lang="zh-CN" sz="2400" b="1" i="0" u="none" strike="noStrike" cap="none" normalizeH="0" baseline="0" smtClean="0">
                        <a:ln>
                          <a:noFill/>
                        </a:ln>
                        <a:solidFill>
                          <a:srgbClr val="FF0000"/>
                        </a:solidFill>
                        <a:effectLst/>
                        <a:latin typeface="Times New Roman" panose="02020603050405020304" pitchFamily="18" charset="0"/>
                        <a:ea typeface="黑体" panose="02010609060101010101" pitchFamily="2" charset="-122"/>
                        <a:cs typeface="Times New Roman" panose="02020603050405020304" pitchFamily="18" charset="0"/>
                      </a:endParaRPr>
                    </a:p>
                  </a:txBody>
                  <a:tcPr marL="36255" marR="36255"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
        <p:nvSpPr>
          <p:cNvPr id="3" name="文本框 2"/>
          <p:cNvSpPr txBox="1"/>
          <p:nvPr/>
        </p:nvSpPr>
        <p:spPr>
          <a:xfrm>
            <a:off x="419735" y="3827780"/>
            <a:ext cx="11457305" cy="2776220"/>
          </a:xfrm>
          <a:prstGeom prst="rect">
            <a:avLst/>
          </a:prstGeom>
          <a:noFill/>
        </p:spPr>
        <p:txBody>
          <a:bodyPr wrap="square" rtlCol="0">
            <a:spAutoFit/>
          </a:bodyPr>
          <a:p>
            <a:pPr marL="0" marR="0" lvl="0" indent="0" algn="l" defTabSz="914400" rtl="0" eaLnBrk="1" fontAlgn="base" latinLnBrk="0" hangingPunct="1">
              <a:lnSpc>
                <a:spcPct val="120000"/>
              </a:lnSpc>
              <a:spcBef>
                <a:spcPct val="0"/>
              </a:spcBef>
              <a:spcAft>
                <a:spcPct val="0"/>
              </a:spcAft>
              <a:buClrTx/>
              <a:buSzTx/>
              <a:buFontTx/>
              <a:buNone/>
              <a:tabLst>
                <a:tab pos="1619250" algn="l"/>
              </a:tabLst>
            </a:pPr>
            <a:r>
              <a:rPr lang="zh-CN" smtClean="0">
                <a:ln>
                  <a:noFill/>
                </a:ln>
                <a:effectLst/>
                <a:latin typeface="Times New Roman" panose="02020603050405020304" pitchFamily="18" charset="0"/>
                <a:ea typeface="黑体" panose="02010609060101010101" pitchFamily="2" charset="-122"/>
                <a:cs typeface="Times New Roman" panose="02020603050405020304" pitchFamily="18" charset="0"/>
                <a:sym typeface="+mn-ea"/>
              </a:rPr>
              <a:t>清政府的</a:t>
            </a:r>
            <a:r>
              <a:rPr lang="en-US" smtClean="0">
                <a:ln>
                  <a:noFill/>
                </a:ln>
                <a:effectLst/>
                <a:ea typeface="宋体" panose="02010600030101010101" pitchFamily="2" charset="-122"/>
                <a:cs typeface="Times New Roman" panose="02020603050405020304" pitchFamily="18" charset="0"/>
                <a:sym typeface="+mn-ea"/>
              </a:rPr>
              <a:t>“</a:t>
            </a:r>
            <a:r>
              <a:rPr lang="zh-CN" smtClean="0">
                <a:ln>
                  <a:noFill/>
                </a:ln>
                <a:effectLst/>
                <a:latin typeface="Times New Roman" panose="02020603050405020304" pitchFamily="18" charset="0"/>
                <a:ea typeface="黑体" panose="02010609060101010101" pitchFamily="2" charset="-122"/>
                <a:sym typeface="+mn-ea"/>
              </a:rPr>
              <a:t>预备立宪</a:t>
            </a:r>
            <a:r>
              <a:rPr lang="en-US" smtClean="0">
                <a:ln>
                  <a:noFill/>
                </a:ln>
                <a:effectLst/>
                <a:ea typeface="宋体" panose="02010600030101010101" pitchFamily="2" charset="-122"/>
                <a:cs typeface="Times New Roman" panose="02020603050405020304" pitchFamily="18" charset="0"/>
                <a:sym typeface="+mn-ea"/>
              </a:rPr>
              <a:t>”</a:t>
            </a:r>
            <a:endParaRPr kumimoji="0" lang="zh-CN"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Courier New" panose="02070309020205020404" pitchFamily="49" charset="0"/>
            </a:endParaRPr>
          </a:p>
          <a:p>
            <a:pPr marL="0" marR="0" lvl="0" algn="l" defTabSz="914400" rtl="0" eaLnBrk="1" fontAlgn="base" latinLnBrk="0" hangingPunct="1">
              <a:lnSpc>
                <a:spcPct val="110000"/>
              </a:lnSpc>
              <a:buClrTx/>
              <a:buSzTx/>
              <a:buFontTx/>
              <a:buNone/>
              <a:tabLst>
                <a:tab pos="1619250" algn="l"/>
              </a:tabLst>
            </a:pPr>
            <a:r>
              <a:rPr lang="zh-CN" smtClean="0">
                <a:ln>
                  <a:noFill/>
                </a:ln>
                <a:effectLst/>
                <a:latin typeface="Times New Roman" panose="02020603050405020304" pitchFamily="18" charset="0"/>
                <a:ea typeface="宋体" panose="02010600030101010101" pitchFamily="2" charset="-122"/>
                <a:cs typeface="Times New Roman" panose="02020603050405020304" pitchFamily="18" charset="0"/>
                <a:sym typeface="+mn-ea"/>
              </a:rPr>
              <a:t>在革命运动推动下，</a:t>
            </a:r>
            <a:r>
              <a:rPr lang="en-US" altLang="zh-CN" smtClean="0">
                <a:ln>
                  <a:noFill/>
                </a:ln>
                <a:effectLst/>
                <a:latin typeface="Times New Roman" panose="02020603050405020304" pitchFamily="18" charset="0"/>
                <a:ea typeface="宋体" panose="02010600030101010101" pitchFamily="2" charset="-122"/>
                <a:cs typeface="Courier New" panose="02070309020205020404" pitchFamily="49" charset="0"/>
                <a:sym typeface="+mn-ea"/>
              </a:rPr>
              <a:t>1906</a:t>
            </a:r>
            <a:r>
              <a:rPr lang="zh-CN" smtClean="0">
                <a:ln>
                  <a:noFill/>
                </a:ln>
                <a:effectLst/>
                <a:latin typeface="Times New Roman" panose="02020603050405020304" pitchFamily="18" charset="0"/>
                <a:ea typeface="宋体" panose="02010600030101010101" pitchFamily="2" charset="-122"/>
                <a:cs typeface="Times New Roman" panose="02020603050405020304" pitchFamily="18" charset="0"/>
                <a:sym typeface="+mn-ea"/>
              </a:rPr>
              <a:t>年</a:t>
            </a:r>
            <a:r>
              <a:rPr lang="en-US" altLang="zh-CN" smtClean="0">
                <a:ln>
                  <a:noFill/>
                </a:ln>
                <a:effectLst/>
                <a:latin typeface="Times New Roman" panose="02020603050405020304" pitchFamily="18" charset="0"/>
                <a:ea typeface="宋体" panose="02010600030101010101" pitchFamily="2" charset="-122"/>
                <a:cs typeface="Courier New" panose="02070309020205020404" pitchFamily="49" charset="0"/>
                <a:sym typeface="+mn-ea"/>
              </a:rPr>
              <a:t>9</a:t>
            </a:r>
            <a:r>
              <a:rPr lang="zh-CN" smtClean="0">
                <a:ln>
                  <a:noFill/>
                </a:ln>
                <a:effectLst/>
                <a:latin typeface="Times New Roman" panose="02020603050405020304" pitchFamily="18" charset="0"/>
                <a:ea typeface="宋体" panose="02010600030101010101" pitchFamily="2" charset="-122"/>
                <a:cs typeface="Times New Roman" panose="02020603050405020304" pitchFamily="18" charset="0"/>
                <a:sym typeface="+mn-ea"/>
              </a:rPr>
              <a:t>月，清政府宣布预备立宪。立宪派成立了预备立宪公会，积极推进立宪运动。</a:t>
            </a:r>
            <a:r>
              <a:rPr lang="en-US" altLang="zh-CN" smtClean="0">
                <a:ln>
                  <a:noFill/>
                </a:ln>
                <a:effectLst/>
                <a:latin typeface="Times New Roman" panose="02020603050405020304" pitchFamily="18" charset="0"/>
                <a:ea typeface="宋体" panose="02010600030101010101" pitchFamily="2" charset="-122"/>
                <a:cs typeface="Courier New" panose="02070309020205020404" pitchFamily="49" charset="0"/>
                <a:sym typeface="+mn-ea"/>
              </a:rPr>
              <a:t>1908</a:t>
            </a:r>
            <a:r>
              <a:rPr lang="zh-CN" smtClean="0">
                <a:ln>
                  <a:noFill/>
                </a:ln>
                <a:effectLst/>
                <a:latin typeface="Times New Roman" panose="02020603050405020304" pitchFamily="18" charset="0"/>
                <a:ea typeface="宋体" panose="02010600030101010101" pitchFamily="2" charset="-122"/>
                <a:cs typeface="Times New Roman" panose="02020603050405020304" pitchFamily="18" charset="0"/>
                <a:sym typeface="+mn-ea"/>
              </a:rPr>
              <a:t>年</a:t>
            </a:r>
            <a:r>
              <a:rPr lang="en-US" altLang="zh-CN" smtClean="0">
                <a:ln>
                  <a:noFill/>
                </a:ln>
                <a:effectLst/>
                <a:latin typeface="Times New Roman" panose="02020603050405020304" pitchFamily="18" charset="0"/>
                <a:ea typeface="宋体" panose="02010600030101010101" pitchFamily="2" charset="-122"/>
                <a:cs typeface="Courier New" panose="02070309020205020404" pitchFamily="49" charset="0"/>
                <a:sym typeface="+mn-ea"/>
              </a:rPr>
              <a:t>8</a:t>
            </a:r>
            <a:r>
              <a:rPr lang="zh-CN" smtClean="0">
                <a:ln>
                  <a:noFill/>
                </a:ln>
                <a:effectLst/>
                <a:latin typeface="Times New Roman" panose="02020603050405020304" pitchFamily="18" charset="0"/>
                <a:ea typeface="宋体" panose="02010600030101010101" pitchFamily="2" charset="-122"/>
                <a:cs typeface="Times New Roman" panose="02020603050405020304" pitchFamily="18" charset="0"/>
                <a:sym typeface="+mn-ea"/>
              </a:rPr>
              <a:t>月，清政府颁布</a:t>
            </a:r>
            <a:r>
              <a:rPr lang="zh-CN" altLang="zh-CN" smtClean="0">
                <a:ln>
                  <a:noFill/>
                </a:ln>
                <a:effectLst/>
                <a:latin typeface="Times New Roman" panose="02020603050405020304" pitchFamily="18" charset="0"/>
                <a:ea typeface="宋体" panose="02010600030101010101" pitchFamily="2" charset="-122"/>
                <a:cs typeface="Times New Roman" panose="02020603050405020304" pitchFamily="18" charset="0"/>
                <a:sym typeface="+mn-ea"/>
              </a:rPr>
              <a:t>《</a:t>
            </a:r>
            <a:r>
              <a:rPr lang="zh-CN" smtClean="0">
                <a:ln>
                  <a:noFill/>
                </a:ln>
                <a:effectLst/>
                <a:latin typeface="Times New Roman" panose="02020603050405020304" pitchFamily="18" charset="0"/>
                <a:ea typeface="宋体" panose="02010600030101010101" pitchFamily="2" charset="-122"/>
                <a:cs typeface="Times New Roman" panose="02020603050405020304" pitchFamily="18" charset="0"/>
                <a:sym typeface="+mn-ea"/>
              </a:rPr>
              <a:t>钦定宪法大纲</a:t>
            </a:r>
            <a:r>
              <a:rPr lang="zh-CN" altLang="zh-CN" smtClean="0">
                <a:ln>
                  <a:noFill/>
                </a:ln>
                <a:effectLst/>
                <a:latin typeface="Times New Roman" panose="02020603050405020304" pitchFamily="18" charset="0"/>
                <a:ea typeface="宋体" panose="02010600030101010101" pitchFamily="2" charset="-122"/>
                <a:cs typeface="Times New Roman" panose="02020603050405020304" pitchFamily="18" charset="0"/>
                <a:sym typeface="+mn-ea"/>
              </a:rPr>
              <a:t>》</a:t>
            </a:r>
            <a:r>
              <a:rPr lang="zh-CN" smtClean="0">
                <a:ln>
                  <a:noFill/>
                </a:ln>
                <a:effectLst/>
                <a:latin typeface="Times New Roman" panose="02020603050405020304" pitchFamily="18" charset="0"/>
                <a:ea typeface="宋体" panose="02010600030101010101" pitchFamily="2" charset="-122"/>
                <a:cs typeface="Times New Roman" panose="02020603050405020304" pitchFamily="18" charset="0"/>
                <a:sym typeface="+mn-ea"/>
              </a:rPr>
              <a:t>，作为制定</a:t>
            </a:r>
            <a:r>
              <a:rPr lang="en-US" smtClean="0">
                <a:ln>
                  <a:noFill/>
                </a:ln>
                <a:effectLst/>
                <a:ea typeface="宋体" panose="02010600030101010101" pitchFamily="2" charset="-122"/>
                <a:cs typeface="Times New Roman" panose="02020603050405020304" pitchFamily="18" charset="0"/>
                <a:sym typeface="+mn-ea"/>
              </a:rPr>
              <a:t>“</a:t>
            </a:r>
            <a:r>
              <a:rPr lang="zh-CN" smtClean="0">
                <a:ln>
                  <a:noFill/>
                </a:ln>
                <a:effectLst/>
                <a:latin typeface="Times New Roman" panose="02020603050405020304" pitchFamily="18" charset="0"/>
                <a:ea typeface="宋体" panose="02010600030101010101" pitchFamily="2" charset="-122"/>
                <a:cs typeface="Times New Roman" panose="02020603050405020304" pitchFamily="18" charset="0"/>
                <a:sym typeface="+mn-ea"/>
              </a:rPr>
              <a:t>宪法</a:t>
            </a:r>
            <a:r>
              <a:rPr lang="en-US" smtClean="0">
                <a:ln>
                  <a:noFill/>
                </a:ln>
                <a:effectLst/>
                <a:ea typeface="宋体" panose="02010600030101010101" pitchFamily="2" charset="-122"/>
                <a:cs typeface="Times New Roman" panose="02020603050405020304" pitchFamily="18" charset="0"/>
                <a:sym typeface="+mn-ea"/>
              </a:rPr>
              <a:t>”</a:t>
            </a:r>
            <a:r>
              <a:rPr lang="zh-CN" smtClean="0">
                <a:ln>
                  <a:noFill/>
                </a:ln>
                <a:effectLst/>
                <a:latin typeface="Times New Roman" panose="02020603050405020304" pitchFamily="18" charset="0"/>
                <a:ea typeface="宋体" panose="02010600030101010101" pitchFamily="2" charset="-122"/>
                <a:cs typeface="Times New Roman" panose="02020603050405020304" pitchFamily="18" charset="0"/>
                <a:sym typeface="+mn-ea"/>
              </a:rPr>
              <a:t>的准备。</a:t>
            </a:r>
            <a:r>
              <a:rPr lang="en-US" altLang="zh-CN" smtClean="0">
                <a:ln>
                  <a:noFill/>
                </a:ln>
                <a:effectLst/>
                <a:latin typeface="Times New Roman" panose="02020603050405020304" pitchFamily="18" charset="0"/>
                <a:ea typeface="宋体" panose="02010600030101010101" pitchFamily="2" charset="-122"/>
                <a:cs typeface="Courier New" panose="02070309020205020404" pitchFamily="49" charset="0"/>
                <a:sym typeface="+mn-ea"/>
              </a:rPr>
              <a:t>1911</a:t>
            </a:r>
            <a:r>
              <a:rPr lang="zh-CN" smtClean="0">
                <a:ln>
                  <a:noFill/>
                </a:ln>
                <a:effectLst/>
                <a:latin typeface="Times New Roman" panose="02020603050405020304" pitchFamily="18" charset="0"/>
                <a:ea typeface="宋体" panose="02010600030101010101" pitchFamily="2" charset="-122"/>
                <a:cs typeface="Times New Roman" panose="02020603050405020304" pitchFamily="18" charset="0"/>
                <a:sym typeface="+mn-ea"/>
              </a:rPr>
              <a:t>年</a:t>
            </a:r>
            <a:r>
              <a:rPr lang="en-US" altLang="zh-CN" smtClean="0">
                <a:ln>
                  <a:noFill/>
                </a:ln>
                <a:effectLst/>
                <a:latin typeface="Times New Roman" panose="02020603050405020304" pitchFamily="18" charset="0"/>
                <a:ea typeface="宋体" panose="02010600030101010101" pitchFamily="2" charset="-122"/>
                <a:cs typeface="Courier New" panose="02070309020205020404" pitchFamily="49" charset="0"/>
                <a:sym typeface="+mn-ea"/>
              </a:rPr>
              <a:t>5</a:t>
            </a:r>
            <a:r>
              <a:rPr lang="zh-CN" smtClean="0">
                <a:ln>
                  <a:noFill/>
                </a:ln>
                <a:effectLst/>
                <a:latin typeface="Times New Roman" panose="02020603050405020304" pitchFamily="18" charset="0"/>
                <a:ea typeface="宋体" panose="02010600030101010101" pitchFamily="2" charset="-122"/>
                <a:cs typeface="Times New Roman" panose="02020603050405020304" pitchFamily="18" charset="0"/>
                <a:sym typeface="+mn-ea"/>
              </a:rPr>
              <a:t>月，</a:t>
            </a:r>
            <a:r>
              <a:rPr lang="zh-CN" sz="2400" smtClean="0">
                <a:ln>
                  <a:noFill/>
                </a:ln>
                <a:solidFill>
                  <a:srgbClr val="FF0000"/>
                </a:solidFill>
                <a:effectLst/>
                <a:latin typeface="Times New Roman" panose="02020603050405020304" pitchFamily="18" charset="0"/>
                <a:ea typeface="黑体" panose="02010609060101010101" pitchFamily="2" charset="-122"/>
                <a:cs typeface="Times New Roman" panose="02020603050405020304" pitchFamily="18" charset="0"/>
                <a:sym typeface="+mn-ea"/>
              </a:rPr>
              <a:t>清政府组织“皇族内阁”，不少立宪派人士认识到清政府实无诚意推行立宪，转而支持革命。</a:t>
            </a:r>
            <a:endParaRPr kumimoji="0" lang="zh-CN" sz="2400" i="0" u="none" strike="noStrike" cap="none" normalizeH="0" baseline="0" smtClean="0">
              <a:ln>
                <a:noFill/>
              </a:ln>
              <a:solidFill>
                <a:srgbClr val="FF0000"/>
              </a:solidFill>
              <a:effectLst/>
              <a:latin typeface="Times New Roman" panose="02020603050405020304" pitchFamily="18" charset="0"/>
              <a:ea typeface="黑体" panose="02010609060101010101" pitchFamily="2" charset="-122"/>
              <a:cs typeface="Times New Roman" panose="02020603050405020304" pitchFamily="18" charset="0"/>
            </a:endParaRPr>
          </a:p>
          <a:p>
            <a:pPr marL="0" marR="0" lvl="0" indent="0" algn="r" defTabSz="914400" rtl="0" eaLnBrk="1" fontAlgn="base" latinLnBrk="0" hangingPunct="1">
              <a:lnSpc>
                <a:spcPct val="120000"/>
              </a:lnSpc>
              <a:spcBef>
                <a:spcPct val="0"/>
              </a:spcBef>
              <a:spcAft>
                <a:spcPct val="0"/>
              </a:spcAft>
              <a:buClrTx/>
              <a:buSzTx/>
              <a:buFontTx/>
              <a:buNone/>
              <a:tabLst>
                <a:tab pos="1619250" algn="l"/>
              </a:tabLst>
            </a:pPr>
            <a:r>
              <a:rPr lang="en-US" altLang="zh-CN" smtClean="0">
                <a:ln>
                  <a:noFill/>
                </a:ln>
                <a:effectLst/>
                <a:latin typeface="Times New Roman" panose="02020603050405020304" pitchFamily="18" charset="0"/>
                <a:ea typeface="宋体" panose="02010600030101010101" pitchFamily="2" charset="-122"/>
                <a:cs typeface="Courier New" panose="02070309020205020404" pitchFamily="49" charset="0"/>
                <a:sym typeface="+mn-ea"/>
              </a:rPr>
              <a:t>——</a:t>
            </a:r>
            <a:r>
              <a:rPr lang="zh-CN" smtClean="0">
                <a:ln>
                  <a:noFill/>
                </a:ln>
                <a:effectLst/>
                <a:latin typeface="Times New Roman" panose="02020603050405020304" pitchFamily="18" charset="0"/>
                <a:ea typeface="宋体" panose="02010600030101010101" pitchFamily="2" charset="-122"/>
                <a:cs typeface="Times New Roman" panose="02020603050405020304" pitchFamily="18" charset="0"/>
                <a:sym typeface="+mn-ea"/>
              </a:rPr>
              <a:t>摘编自必修</a:t>
            </a:r>
            <a:r>
              <a:rPr lang="zh-CN" altLang="zh-CN" smtClean="0">
                <a:ln>
                  <a:noFill/>
                </a:ln>
                <a:effectLst/>
                <a:latin typeface="Times New Roman" panose="02020603050405020304" pitchFamily="18" charset="0"/>
                <a:ea typeface="宋体" panose="02010600030101010101" pitchFamily="2" charset="-122"/>
                <a:cs typeface="Times New Roman" panose="02020603050405020304" pitchFamily="18" charset="0"/>
                <a:sym typeface="+mn-ea"/>
              </a:rPr>
              <a:t>《</a:t>
            </a:r>
            <a:r>
              <a:rPr lang="zh-CN" smtClean="0">
                <a:ln>
                  <a:noFill/>
                </a:ln>
                <a:effectLst/>
                <a:latin typeface="Times New Roman" panose="02020603050405020304" pitchFamily="18" charset="0"/>
                <a:ea typeface="宋体" panose="02010600030101010101" pitchFamily="2" charset="-122"/>
                <a:cs typeface="Times New Roman" panose="02020603050405020304" pitchFamily="18" charset="0"/>
                <a:sym typeface="+mn-ea"/>
              </a:rPr>
              <a:t>中外历史纲要</a:t>
            </a:r>
            <a:r>
              <a:rPr lang="en-US" altLang="zh-CN" smtClean="0">
                <a:ln>
                  <a:noFill/>
                </a:ln>
                <a:effectLst/>
                <a:latin typeface="Times New Roman" panose="02020603050405020304" pitchFamily="18" charset="0"/>
                <a:ea typeface="宋体" panose="02010600030101010101" pitchFamily="2" charset="-122"/>
                <a:cs typeface="Courier New" panose="02070309020205020404" pitchFamily="49" charset="0"/>
                <a:sym typeface="+mn-ea"/>
              </a:rPr>
              <a:t>(</a:t>
            </a:r>
            <a:r>
              <a:rPr lang="zh-CN" smtClean="0">
                <a:ln>
                  <a:noFill/>
                </a:ln>
                <a:effectLst/>
                <a:latin typeface="Times New Roman" panose="02020603050405020304" pitchFamily="18" charset="0"/>
                <a:ea typeface="宋体" panose="02010600030101010101" pitchFamily="2" charset="-122"/>
                <a:cs typeface="Times New Roman" panose="02020603050405020304" pitchFamily="18" charset="0"/>
                <a:sym typeface="+mn-ea"/>
              </a:rPr>
              <a:t>上</a:t>
            </a:r>
            <a:r>
              <a:rPr lang="en-US" altLang="zh-CN" smtClean="0">
                <a:ln>
                  <a:noFill/>
                </a:ln>
                <a:effectLst/>
                <a:latin typeface="Times New Roman" panose="02020603050405020304" pitchFamily="18" charset="0"/>
                <a:ea typeface="宋体" panose="02010600030101010101" pitchFamily="2" charset="-122"/>
                <a:cs typeface="Courier New" panose="02070309020205020404" pitchFamily="49" charset="0"/>
                <a:sym typeface="+mn-ea"/>
              </a:rPr>
              <a:t>)</a:t>
            </a:r>
            <a:r>
              <a:rPr lang="zh-CN" altLang="zh-CN" smtClean="0">
                <a:ln>
                  <a:noFill/>
                </a:ln>
                <a:effectLst/>
                <a:latin typeface="Times New Roman" panose="02020603050405020304" pitchFamily="18" charset="0"/>
                <a:ea typeface="宋体" panose="02010600030101010101" pitchFamily="2" charset="-122"/>
                <a:cs typeface="Times New Roman" panose="02020603050405020304" pitchFamily="18" charset="0"/>
                <a:sym typeface="+mn-ea"/>
              </a:rPr>
              <a:t>》</a:t>
            </a:r>
            <a:endParaRPr lang="zh-CN" altLang="en-US"/>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86658" name="文本框 2886657"/>
          <p:cNvSpPr txBox="1"/>
          <p:nvPr/>
        </p:nvSpPr>
        <p:spPr>
          <a:xfrm>
            <a:off x="152400" y="788353"/>
            <a:ext cx="12966700" cy="3717925"/>
          </a:xfrm>
          <a:prstGeom prst="rect">
            <a:avLst/>
          </a:prstGeom>
          <a:noFill/>
          <a:ln w="9525">
            <a:noFill/>
          </a:ln>
        </p:spPr>
        <p:txBody>
          <a:bodyPr lIns="117176" tIns="58589" rIns="117176" bIns="58589">
            <a:spAutoFit/>
          </a:bodyPr>
          <a:lstStyle/>
          <a:p>
            <a:pPr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二</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民族资本主义的初步发展与社会生活的变迁</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民族资本主义的初步发展</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endPar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原因</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列强资本输出进一步瓦解了中国的自然经济</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甲午中日战争后</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清政府放</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defTabSz="1171575"/>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宽了对</a:t>
            </a:r>
            <a:r>
              <a:rPr lang="en-US" altLang="zh-CN" u="sng">
                <a:solidFill>
                  <a:srgbClr val="000000"/>
                </a:solidFill>
                <a:latin typeface="宋体" panose="02010600030101010101" pitchFamily="2" charset="-122"/>
                <a:ea typeface="宋体" panose="02010600030101010101" pitchFamily="2" charset="-122"/>
                <a:cs typeface="Times New Roman" panose="02020603050405020304" pitchFamily="18" charset="0"/>
              </a:rPr>
              <a:t>_________</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的限制</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社会上兴起了实业救国的思潮。</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(2)</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表现</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棉纺织业等</a:t>
            </a:r>
            <a:r>
              <a:rPr lang="zh-CN" altLang="en-US" dirty="0">
                <a:solidFill>
                  <a:srgbClr val="0000FF"/>
                </a:solidFill>
                <a:latin typeface="宋体" panose="02010600030101010101" pitchFamily="2" charset="-122"/>
                <a:ea typeface="宋体" panose="02010600030101010101" pitchFamily="2" charset="-122"/>
                <a:cs typeface="Times New Roman" panose="02020603050405020304" pitchFamily="18" charset="0"/>
              </a:rPr>
              <a:t>轻工业</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发展尤为迅速。</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defTabSz="1171575"/>
            <a:r>
              <a:rPr lang="zh-CN" altLang="en-US" dirty="0">
                <a:solidFill>
                  <a:srgbClr val="0000FF"/>
                </a:solidFill>
                <a:latin typeface="宋体" panose="02010600030101010101" pitchFamily="2" charset="-122"/>
                <a:ea typeface="宋体" panose="02010600030101010101" pitchFamily="2" charset="-122"/>
                <a:cs typeface="Times New Roman" panose="02020603050405020304" pitchFamily="18" charset="0"/>
              </a:rPr>
              <a:t>局限在轻工业的原因：</a:t>
            </a:r>
            <a:endParaRPr lang="zh-CN" altLang="en-US" dirty="0">
              <a:solidFill>
                <a:srgbClr val="0000FF"/>
              </a:solidFill>
              <a:latin typeface="宋体" panose="02010600030101010101" pitchFamily="2" charset="-122"/>
              <a:ea typeface="宋体" panose="02010600030101010101" pitchFamily="2" charset="-122"/>
              <a:cs typeface="Times New Roman" panose="02020603050405020304" pitchFamily="18" charset="0"/>
            </a:endParaRPr>
          </a:p>
        </p:txBody>
      </p:sp>
      <p:sp>
        <p:nvSpPr>
          <p:cNvPr id="2886659" name="文本框 2886658"/>
          <p:cNvSpPr txBox="1"/>
          <p:nvPr/>
        </p:nvSpPr>
        <p:spPr>
          <a:xfrm>
            <a:off x="400050" y="2513013"/>
            <a:ext cx="3263900" cy="712787"/>
          </a:xfrm>
          <a:prstGeom prst="rect">
            <a:avLst/>
          </a:prstGeom>
          <a:noFill/>
          <a:ln w="9525">
            <a:noFill/>
          </a:ln>
        </p:spPr>
        <p:txBody>
          <a:bodyPr lIns="117235" tIns="58618" rIns="117235" bIns="58618" anchor="b" anchorCtr="1">
            <a:spAutoFit/>
          </a:bodyPr>
          <a:lstStyle/>
          <a:p>
            <a:pPr defTabSz="1171575"/>
            <a:r>
              <a:rPr lang="zh-CN" altLang="en-US" dirty="0">
                <a:solidFill>
                  <a:srgbClr val="FF0000"/>
                </a:solidFill>
                <a:latin typeface="宋体" panose="02010600030101010101" pitchFamily="2" charset="-122"/>
                <a:ea typeface="宋体" panose="02010600030101010101" pitchFamily="2" charset="-122"/>
                <a:cs typeface="Times New Roman" panose="02020603050405020304" pitchFamily="18" charset="0"/>
              </a:rPr>
              <a:t>民间设厂</a:t>
            </a:r>
            <a:endParaRPr lang="zh-CN" altLang="en-US" dirty="0">
              <a:solidFill>
                <a:srgbClr val="FF0000"/>
              </a:solidFill>
              <a:latin typeface="宋体" panose="02010600030101010101" pitchFamily="2" charset="-122"/>
              <a:ea typeface="Times New Roman" panose="02020603050405020304" pitchFamily="18" charset="0"/>
            </a:endParaRPr>
          </a:p>
        </p:txBody>
      </p:sp>
      <p:sp>
        <p:nvSpPr>
          <p:cNvPr id="2" name="文本框 1"/>
          <p:cNvSpPr txBox="1"/>
          <p:nvPr/>
        </p:nvSpPr>
        <p:spPr>
          <a:xfrm>
            <a:off x="1089660" y="4620895"/>
            <a:ext cx="8817610" cy="691515"/>
          </a:xfrm>
          <a:prstGeom prst="rect">
            <a:avLst/>
          </a:prstGeom>
          <a:noFill/>
        </p:spPr>
        <p:txBody>
          <a:bodyPr wrap="none" rtlCol="0" anchor="t">
            <a:spAutoFit/>
          </a:bodyPr>
          <a:lstStyle/>
          <a:p>
            <a:r>
              <a:rPr lang="zh-CN" altLang="en-US">
                <a:solidFill>
                  <a:srgbClr val="0000FF"/>
                </a:solidFill>
                <a:sym typeface="+mn-ea"/>
              </a:rPr>
              <a:t>重工业基础薄弱，民族工业资金少，规模小，技术力量薄弱</a:t>
            </a:r>
            <a:endParaRPr lang="zh-CN" altLang="en-US">
              <a:solidFill>
                <a:srgbClr val="0000FF"/>
              </a:solidFill>
              <a:sym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886659"/>
                                        </p:tgtEl>
                                        <p:attrNameLst>
                                          <p:attrName>style.visibility</p:attrName>
                                        </p:attrNameLst>
                                      </p:cBhvr>
                                      <p:to>
                                        <p:strVal val="visible"/>
                                      </p:to>
                                    </p:set>
                                    <p:animEffect transition="in" filter="blinds(horizontal)">
                                      <p:cBhvr>
                                        <p:cTn id="7" dur="500"/>
                                        <p:tgtEl>
                                          <p:spTgt spid="2886659"/>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ppt_x"/>
                                          </p:val>
                                        </p:tav>
                                        <p:tav tm="100000">
                                          <p:val>
                                            <p:strVal val="#ppt_x"/>
                                          </p:val>
                                        </p:tav>
                                      </p:tavLst>
                                    </p:anim>
                                    <p:anim calcmode="lin" valueType="num">
                                      <p:cBhvr additive="base">
                                        <p:cTn id="1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86659" grpId="0"/>
      <p:bldP spid="2"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87682" name="文本框 2887681"/>
          <p:cNvSpPr txBox="1"/>
          <p:nvPr/>
        </p:nvSpPr>
        <p:spPr>
          <a:xfrm>
            <a:off x="165100" y="788988"/>
            <a:ext cx="12966700" cy="3689350"/>
          </a:xfrm>
          <a:prstGeom prst="rect">
            <a:avLst/>
          </a:prstGeom>
          <a:noFill/>
          <a:ln w="9525">
            <a:noFill/>
          </a:ln>
        </p:spPr>
        <p:txBody>
          <a:bodyPr lIns="117176" tIns="58589" rIns="117176" bIns="58589">
            <a:spAutoFit/>
          </a:bodyPr>
          <a:lstStyle/>
          <a:p>
            <a:pPr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2.</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社会生活的变迁</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endPar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风俗习惯的变迁</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维新派主张“断发易服”“废止缠足”</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并改革传统的婚姻制</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defTabSz="1171575"/>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度。</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(2)</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交通事业的进步</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辛亥革命前夕</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中国已建成多条铁路</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奠定了中国近代铁路网</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defTabSz="1171575"/>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的基本格局。</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(3)</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通讯工具的变迁</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清朝晚期电报、电话开始出现。</a:t>
            </a:r>
            <a:endParaRPr lang="zh-CN" altLang="en-US">
              <a:solidFill>
                <a:srgbClr val="000000"/>
              </a:solidFill>
              <a:latin typeface="宋体" panose="02010600030101010101" pitchFamily="2" charset="-122"/>
              <a:ea typeface="Times New Roman" panose="02020603050405020304" pitchFamily="18" charset="0"/>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88706" name="文本框 2888705"/>
          <p:cNvSpPr txBox="1"/>
          <p:nvPr/>
        </p:nvSpPr>
        <p:spPr>
          <a:xfrm>
            <a:off x="139700" y="788988"/>
            <a:ext cx="13462000" cy="5518150"/>
          </a:xfrm>
          <a:prstGeom prst="rect">
            <a:avLst/>
          </a:prstGeom>
          <a:noFill/>
          <a:ln w="9525">
            <a:noFill/>
          </a:ln>
        </p:spPr>
        <p:txBody>
          <a:bodyPr lIns="117176" tIns="58589" rIns="117176" bIns="58589">
            <a:spAutoFit/>
          </a:bodyPr>
          <a:lstStyle/>
          <a:p>
            <a:pPr defTabSz="1171575"/>
            <a:r>
              <a:rPr lang="en-US" altLang="zh-CN" dirty="0">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三</a:t>
            </a:r>
            <a:r>
              <a:rPr lang="en-US" altLang="zh-CN" dirty="0">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思想解放运动与近代化</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defTabSz="1171575"/>
            <a:r>
              <a:rPr lang="en-US" altLang="zh-CN" dirty="0">
                <a:solidFill>
                  <a:srgbClr val="000000"/>
                </a:solidFill>
                <a:latin typeface="宋体" panose="02010600030101010101" pitchFamily="2" charset="-122"/>
                <a:ea typeface="宋体" panose="02010600030101010101" pitchFamily="2" charset="-122"/>
                <a:cs typeface="Times New Roman" panose="02020603050405020304" pitchFamily="18" charset="0"/>
              </a:rPr>
              <a:t>1.</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维新思想</a:t>
            </a:r>
            <a:r>
              <a:rPr lang="en-US" altLang="zh-CN" dirty="0">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甲午中日战争后</a:t>
            </a:r>
            <a:r>
              <a:rPr lang="en-US" altLang="zh-CN" dirty="0">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救亡图存成为时代最强音</a:t>
            </a:r>
            <a:r>
              <a:rPr lang="en-US" altLang="zh-CN" dirty="0">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资产阶级维新派登上政</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defTabSz="1171575"/>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治舞台</a:t>
            </a:r>
            <a:r>
              <a:rPr lang="en-US" altLang="zh-CN" dirty="0">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大力宣传维新变法思想</a:t>
            </a:r>
            <a:r>
              <a:rPr lang="en-US" altLang="zh-CN" dirty="0">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主张实行</a:t>
            </a:r>
            <a:r>
              <a:rPr lang="en-US" altLang="zh-CN" u="sng" dirty="0">
                <a:solidFill>
                  <a:srgbClr val="000000"/>
                </a:solidFill>
                <a:latin typeface="宋体" panose="02010600030101010101" pitchFamily="2" charset="-122"/>
                <a:ea typeface="宋体" panose="02010600030101010101" pitchFamily="2" charset="-122"/>
                <a:cs typeface="Times New Roman" panose="02020603050405020304" pitchFamily="18" charset="0"/>
              </a:rPr>
              <a:t>___________</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FF0000"/>
                </a:solidFill>
                <a:latin typeface="微软雅黑" panose="020B0503020204020204" charset="-122"/>
                <a:ea typeface="微软雅黑" panose="020B0503020204020204" charset="-122"/>
                <a:cs typeface="微软雅黑" panose="020B0503020204020204" charset="-122"/>
              </a:rPr>
              <a:t>这是中国近代一次思想</a:t>
            </a:r>
            <a:endParaRPr lang="zh-CN" altLang="en-US" dirty="0">
              <a:solidFill>
                <a:srgbClr val="FF0000"/>
              </a:solidFill>
              <a:latin typeface="微软雅黑" panose="020B0503020204020204" charset="-122"/>
              <a:ea typeface="微软雅黑" panose="020B0503020204020204" charset="-122"/>
              <a:cs typeface="微软雅黑" panose="020B0503020204020204" charset="-122"/>
            </a:endParaRPr>
          </a:p>
          <a:p>
            <a:pPr defTabSz="1171575"/>
            <a:r>
              <a:rPr lang="zh-CN" altLang="en-US" dirty="0">
                <a:solidFill>
                  <a:srgbClr val="FF0000"/>
                </a:solidFill>
                <a:latin typeface="微软雅黑" panose="020B0503020204020204" charset="-122"/>
                <a:ea typeface="微软雅黑" panose="020B0503020204020204" charset="-122"/>
                <a:cs typeface="微软雅黑" panose="020B0503020204020204" charset="-122"/>
              </a:rPr>
              <a:t>解放潮流</a:t>
            </a:r>
            <a:r>
              <a:rPr lang="en-US" altLang="zh-CN" dirty="0">
                <a:solidFill>
                  <a:srgbClr val="FF0000"/>
                </a:solidFill>
                <a:latin typeface="微软雅黑" panose="020B0503020204020204" charset="-122"/>
                <a:ea typeface="微软雅黑" panose="020B0503020204020204" charset="-122"/>
                <a:cs typeface="微软雅黑" panose="020B0503020204020204" charset="-122"/>
              </a:rPr>
              <a:t>,</a:t>
            </a:r>
            <a:r>
              <a:rPr lang="zh-CN" altLang="en-US" dirty="0">
                <a:solidFill>
                  <a:srgbClr val="FF0000"/>
                </a:solidFill>
                <a:latin typeface="微软雅黑" panose="020B0503020204020204" charset="-122"/>
                <a:ea typeface="微软雅黑" panose="020B0503020204020204" charset="-122"/>
                <a:cs typeface="微软雅黑" panose="020B0503020204020204" charset="-122"/>
              </a:rPr>
              <a:t>中国</a:t>
            </a:r>
            <a:r>
              <a:rPr lang="zh-CN" altLang="en-US" u="sng" dirty="0">
                <a:solidFill>
                  <a:srgbClr val="FF0000"/>
                </a:solidFill>
                <a:latin typeface="微软雅黑" panose="020B0503020204020204" charset="-122"/>
                <a:ea typeface="微软雅黑" panose="020B0503020204020204" charset="-122"/>
                <a:cs typeface="微软雅黑" panose="020B0503020204020204" charset="-122"/>
              </a:rPr>
              <a:t>政治民主化</a:t>
            </a:r>
            <a:r>
              <a:rPr lang="zh-CN" altLang="en-US" dirty="0">
                <a:solidFill>
                  <a:srgbClr val="FF0000"/>
                </a:solidFill>
                <a:latin typeface="微软雅黑" panose="020B0503020204020204" charset="-122"/>
                <a:ea typeface="微软雅黑" panose="020B0503020204020204" charset="-122"/>
                <a:cs typeface="微软雅黑" panose="020B0503020204020204" charset="-122"/>
              </a:rPr>
              <a:t>由此开始</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defTabSz="1171575"/>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defTabSz="1171575"/>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defTabSz="1171575"/>
            <a:r>
              <a:rPr lang="en-US" altLang="zh-CN" dirty="0">
                <a:solidFill>
                  <a:srgbClr val="000000"/>
                </a:solidFill>
                <a:latin typeface="宋体" panose="02010600030101010101" pitchFamily="2" charset="-122"/>
                <a:ea typeface="宋体" panose="02010600030101010101" pitchFamily="2" charset="-122"/>
                <a:cs typeface="Times New Roman" panose="02020603050405020304" pitchFamily="18" charset="0"/>
              </a:rPr>
              <a:t>2.</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民主共和思想</a:t>
            </a:r>
            <a:r>
              <a:rPr lang="en-US" altLang="zh-CN" dirty="0">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以孙中山为代表的资产阶级革命派提出</a:t>
            </a:r>
            <a:r>
              <a:rPr lang="en-US" altLang="zh-CN" u="sng" dirty="0">
                <a:solidFill>
                  <a:srgbClr val="000000"/>
                </a:solidFill>
                <a:latin typeface="宋体" panose="02010600030101010101" pitchFamily="2" charset="-122"/>
                <a:ea typeface="宋体" panose="02010600030101010101" pitchFamily="2" charset="-122"/>
                <a:cs typeface="Times New Roman" panose="02020603050405020304" pitchFamily="18" charset="0"/>
              </a:rPr>
              <a:t>_____________________</a:t>
            </a:r>
            <a:endParaRPr lang="en-US" altLang="zh-CN" u="sng"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defTabSz="1171575"/>
            <a:r>
              <a:rPr lang="en-US" altLang="zh-CN" u="sng" dirty="0">
                <a:solidFill>
                  <a:srgbClr val="000000"/>
                </a:solidFill>
                <a:latin typeface="宋体" panose="02010600030101010101" pitchFamily="2" charset="-122"/>
                <a:ea typeface="宋体" panose="02010600030101010101" pitchFamily="2" charset="-122"/>
                <a:cs typeface="Times New Roman" panose="02020603050405020304" pitchFamily="18" charset="0"/>
              </a:rPr>
              <a:t>____________________</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的思想</a:t>
            </a:r>
            <a:r>
              <a:rPr lang="en-US" altLang="zh-CN" dirty="0">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主张推翻清朝统治</a:t>
            </a:r>
            <a:r>
              <a:rPr lang="en-US" altLang="zh-CN" dirty="0">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建立资产阶级民主共和国</a:t>
            </a:r>
            <a:r>
              <a:rPr lang="en-US" altLang="zh-CN" dirty="0">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辛</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defTabSz="1171575"/>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亥革命使民主共和观念逐渐深入人心。</a:t>
            </a:r>
            <a:endParaRPr lang="zh-CN" altLang="en-US" dirty="0">
              <a:solidFill>
                <a:srgbClr val="000000"/>
              </a:solidFill>
              <a:latin typeface="宋体" panose="02010600030101010101" pitchFamily="2" charset="-122"/>
              <a:ea typeface="Times New Roman" panose="02020603050405020304" pitchFamily="18" charset="0"/>
            </a:endParaRPr>
          </a:p>
        </p:txBody>
      </p:sp>
      <p:sp>
        <p:nvSpPr>
          <p:cNvPr id="2888707" name="文本框 2888706"/>
          <p:cNvSpPr txBox="1"/>
          <p:nvPr/>
        </p:nvSpPr>
        <p:spPr>
          <a:xfrm>
            <a:off x="5643563" y="1916113"/>
            <a:ext cx="3165475" cy="712787"/>
          </a:xfrm>
          <a:prstGeom prst="rect">
            <a:avLst/>
          </a:prstGeom>
          <a:noFill/>
          <a:ln w="9525">
            <a:noFill/>
          </a:ln>
        </p:spPr>
        <p:txBody>
          <a:bodyPr lIns="117235" tIns="58618" rIns="117235" bIns="58618" anchor="b" anchorCtr="1">
            <a:spAutoFit/>
          </a:bodyPr>
          <a:lstStyle/>
          <a:p>
            <a:pPr defTabSz="1171575"/>
            <a:r>
              <a:rPr lang="zh-CN" altLang="en-US" dirty="0">
                <a:solidFill>
                  <a:srgbClr val="FF0000"/>
                </a:solidFill>
                <a:latin typeface="宋体" panose="02010600030101010101" pitchFamily="2" charset="-122"/>
                <a:ea typeface="宋体" panose="02010600030101010101" pitchFamily="2" charset="-122"/>
                <a:cs typeface="Times New Roman" panose="02020603050405020304" pitchFamily="18" charset="0"/>
              </a:rPr>
              <a:t>君主立宪制</a:t>
            </a:r>
            <a:endParaRPr lang="zh-CN" altLang="en-US" dirty="0">
              <a:solidFill>
                <a:srgbClr val="FF0000"/>
              </a:solidFill>
              <a:latin typeface="宋体" panose="02010600030101010101" pitchFamily="2" charset="-122"/>
              <a:ea typeface="Times New Roman" panose="02020603050405020304" pitchFamily="18" charset="0"/>
            </a:endParaRPr>
          </a:p>
        </p:txBody>
      </p:sp>
      <p:sp>
        <p:nvSpPr>
          <p:cNvPr id="2888708" name="文本框 2888707"/>
          <p:cNvSpPr txBox="1"/>
          <p:nvPr/>
        </p:nvSpPr>
        <p:spPr>
          <a:xfrm>
            <a:off x="7277100" y="4252278"/>
            <a:ext cx="5689600" cy="712787"/>
          </a:xfrm>
          <a:prstGeom prst="rect">
            <a:avLst/>
          </a:prstGeom>
          <a:noFill/>
          <a:ln w="9525">
            <a:noFill/>
          </a:ln>
        </p:spPr>
        <p:txBody>
          <a:bodyPr lIns="117235" tIns="58618" rIns="117235" bIns="58618" anchor="b" anchorCtr="1">
            <a:spAutoFit/>
          </a:bodyPr>
          <a:lstStyle/>
          <a:p>
            <a:pPr defTabSz="1171575"/>
            <a:r>
              <a:rPr lang="en-US" altLang="zh-CN" dirty="0">
                <a:solidFill>
                  <a:srgbClr val="FF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FF0000"/>
                </a:solidFill>
                <a:latin typeface="宋体" panose="02010600030101010101" pitchFamily="2" charset="-122"/>
                <a:ea typeface="宋体" panose="02010600030101010101" pitchFamily="2" charset="-122"/>
                <a:cs typeface="Times New Roman" panose="02020603050405020304" pitchFamily="18" charset="0"/>
              </a:rPr>
              <a:t>驱除鞑虏</a:t>
            </a:r>
            <a:r>
              <a:rPr lang="en-US" altLang="zh-CN">
                <a:solidFill>
                  <a:srgbClr val="FF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FF0000"/>
                </a:solidFill>
                <a:latin typeface="宋体" panose="02010600030101010101" pitchFamily="2" charset="-122"/>
                <a:ea typeface="宋体" panose="02010600030101010101" pitchFamily="2" charset="-122"/>
                <a:cs typeface="Times New Roman" panose="02020603050405020304" pitchFamily="18" charset="0"/>
              </a:rPr>
              <a:t>恢复中华</a:t>
            </a:r>
            <a:r>
              <a:rPr lang="en-US" altLang="zh-CN">
                <a:solidFill>
                  <a:srgbClr val="FF0000"/>
                </a:solidFill>
                <a:latin typeface="宋体" panose="02010600030101010101" pitchFamily="2" charset="-122"/>
                <a:ea typeface="宋体" panose="02010600030101010101" pitchFamily="2" charset="-122"/>
                <a:cs typeface="Times New Roman" panose="02020603050405020304" pitchFamily="18" charset="0"/>
              </a:rPr>
              <a:t>,</a:t>
            </a:r>
            <a:endParaRPr lang="en-US" altLang="zh-CN">
              <a:solidFill>
                <a:srgbClr val="FF0000"/>
              </a:solidFill>
              <a:latin typeface="宋体" panose="02010600030101010101" pitchFamily="2" charset="-122"/>
              <a:ea typeface="Times New Roman" panose="02020603050405020304" pitchFamily="18" charset="0"/>
            </a:endParaRPr>
          </a:p>
        </p:txBody>
      </p:sp>
      <p:sp>
        <p:nvSpPr>
          <p:cNvPr id="2888709" name="文本框 2888708"/>
          <p:cNvSpPr txBox="1"/>
          <p:nvPr/>
        </p:nvSpPr>
        <p:spPr>
          <a:xfrm>
            <a:off x="-652462" y="4849178"/>
            <a:ext cx="5114925" cy="712787"/>
          </a:xfrm>
          <a:prstGeom prst="rect">
            <a:avLst/>
          </a:prstGeom>
          <a:noFill/>
          <a:ln w="9525">
            <a:noFill/>
          </a:ln>
        </p:spPr>
        <p:txBody>
          <a:bodyPr lIns="117235" tIns="58618" rIns="117235" bIns="58618" anchor="b" anchorCtr="1">
            <a:spAutoFit/>
          </a:bodyPr>
          <a:lstStyle/>
          <a:p>
            <a:pPr defTabSz="1171575"/>
            <a:r>
              <a:rPr lang="zh-CN" altLang="en-US" dirty="0">
                <a:solidFill>
                  <a:srgbClr val="FF0000"/>
                </a:solidFill>
                <a:latin typeface="宋体" panose="02010600030101010101" pitchFamily="2" charset="-122"/>
                <a:ea typeface="宋体" panose="02010600030101010101" pitchFamily="2" charset="-122"/>
                <a:cs typeface="Times New Roman" panose="02020603050405020304" pitchFamily="18" charset="0"/>
              </a:rPr>
              <a:t>创立民国</a:t>
            </a:r>
            <a:r>
              <a:rPr lang="en-US" altLang="zh-CN">
                <a:solidFill>
                  <a:srgbClr val="FF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FF0000"/>
                </a:solidFill>
                <a:latin typeface="宋体" panose="02010600030101010101" pitchFamily="2" charset="-122"/>
                <a:ea typeface="宋体" panose="02010600030101010101" pitchFamily="2" charset="-122"/>
                <a:cs typeface="Times New Roman" panose="02020603050405020304" pitchFamily="18" charset="0"/>
              </a:rPr>
              <a:t>平均地权”</a:t>
            </a:r>
            <a:endParaRPr lang="zh-CN" altLang="en-US" dirty="0">
              <a:solidFill>
                <a:srgbClr val="FF0000"/>
              </a:solidFill>
              <a:latin typeface="宋体" panose="02010600030101010101" pitchFamily="2" charset="-122"/>
              <a:ea typeface="Times New Roman" panose="02020603050405020304" pitchFamily="18" charset="0"/>
            </a:endParaRPr>
          </a:p>
        </p:txBody>
      </p:sp>
      <p:sp>
        <p:nvSpPr>
          <p:cNvPr id="2" name="文本框 1"/>
          <p:cNvSpPr txBox="1"/>
          <p:nvPr/>
        </p:nvSpPr>
        <p:spPr>
          <a:xfrm>
            <a:off x="628015" y="3624580"/>
            <a:ext cx="11127740" cy="716915"/>
          </a:xfrm>
          <a:prstGeom prst="rect">
            <a:avLst/>
          </a:prstGeom>
          <a:noFill/>
          <a:ln w="9525">
            <a:noFill/>
          </a:ln>
        </p:spPr>
        <p:txBody>
          <a:bodyPr wrap="square" lIns="117235" tIns="58618" rIns="117235" bIns="58618" anchor="b" anchorCtr="1">
            <a:spAutoFit/>
          </a:bodyPr>
          <a:lstStyle/>
          <a:p>
            <a:pPr defTabSz="1171575"/>
            <a:r>
              <a:rPr lang="en-US" altLang="zh-CN" dirty="0">
                <a:solidFill>
                  <a:srgbClr val="0000FF"/>
                </a:solidFill>
                <a:latin typeface="微软雅黑" panose="020B0503020204020204" charset="-122"/>
                <a:ea typeface="微软雅黑" panose="020B0503020204020204" charset="-122"/>
                <a:cs typeface="微软雅黑" panose="020B0503020204020204" charset="-122"/>
              </a:rPr>
              <a:t>1905</a:t>
            </a:r>
            <a:r>
              <a:rPr lang="zh-CN" altLang="en-US" dirty="0">
                <a:solidFill>
                  <a:srgbClr val="0000FF"/>
                </a:solidFill>
                <a:latin typeface="微软雅黑" panose="020B0503020204020204" charset="-122"/>
                <a:ea typeface="微软雅黑" panose="020B0503020204020204" charset="-122"/>
                <a:cs typeface="微软雅黑" panose="020B0503020204020204" charset="-122"/>
              </a:rPr>
              <a:t>年同盟会纲领，后被阐发为三民主义，成为资产阶级革命的指导思想。</a:t>
            </a:r>
            <a:endParaRPr lang="zh-CN" altLang="en-US" dirty="0">
              <a:solidFill>
                <a:srgbClr val="0000FF"/>
              </a:solidFill>
              <a:latin typeface="微软雅黑" panose="020B0503020204020204" charset="-122"/>
              <a:ea typeface="微软雅黑" panose="020B0503020204020204" charset="-122"/>
              <a:cs typeface="微软雅黑" panose="020B050302020402020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888707"/>
                                        </p:tgtEl>
                                        <p:attrNameLst>
                                          <p:attrName>style.visibility</p:attrName>
                                        </p:attrNameLst>
                                      </p:cBhvr>
                                      <p:to>
                                        <p:strVal val="visible"/>
                                      </p:to>
                                    </p:set>
                                    <p:animEffect transition="in" filter="blinds(horizontal)">
                                      <p:cBhvr>
                                        <p:cTn id="7" dur="500"/>
                                        <p:tgtEl>
                                          <p:spTgt spid="2888707"/>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888708"/>
                                        </p:tgtEl>
                                        <p:attrNameLst>
                                          <p:attrName>style.visibility</p:attrName>
                                        </p:attrNameLst>
                                      </p:cBhvr>
                                      <p:to>
                                        <p:strVal val="visible"/>
                                      </p:to>
                                    </p:set>
                                    <p:animEffect transition="in" filter="blinds(horizontal)">
                                      <p:cBhvr>
                                        <p:cTn id="12" dur="500"/>
                                        <p:tgtEl>
                                          <p:spTgt spid="2888708"/>
                                        </p:tgtEl>
                                      </p:cBhvr>
                                    </p:animEffect>
                                  </p:childTnLst>
                                </p:cTn>
                              </p:par>
                              <p:par>
                                <p:cTn id="13" presetID="3" presetClass="entr" presetSubtype="10" fill="hold" grpId="0" nodeType="withEffect">
                                  <p:stCondLst>
                                    <p:cond delay="0"/>
                                  </p:stCondLst>
                                  <p:childTnLst>
                                    <p:set>
                                      <p:cBhvr>
                                        <p:cTn id="14" dur="1" fill="hold">
                                          <p:stCondLst>
                                            <p:cond delay="0"/>
                                          </p:stCondLst>
                                        </p:cTn>
                                        <p:tgtEl>
                                          <p:spTgt spid="2888709"/>
                                        </p:tgtEl>
                                        <p:attrNameLst>
                                          <p:attrName>style.visibility</p:attrName>
                                        </p:attrNameLst>
                                      </p:cBhvr>
                                      <p:to>
                                        <p:strVal val="visible"/>
                                      </p:to>
                                    </p:set>
                                    <p:animEffect transition="in" filter="blinds(horizontal)">
                                      <p:cBhvr>
                                        <p:cTn id="15" dur="500"/>
                                        <p:tgtEl>
                                          <p:spTgt spid="2888709"/>
                                        </p:tgtEl>
                                      </p:cBhvr>
                                    </p:animEffect>
                                  </p:childTnLst>
                                </p:cTn>
                              </p:par>
                            </p:childTnLst>
                          </p:cTn>
                        </p:par>
                      </p:childTnLst>
                    </p:cTn>
                  </p:par>
                  <p:par>
                    <p:cTn id="16" fill="hold">
                      <p:stCondLst>
                        <p:cond delay="indefinite"/>
                      </p:stCondLst>
                      <p:childTnLst>
                        <p:par>
                          <p:cTn id="17" fill="hold">
                            <p:stCondLst>
                              <p:cond delay="0"/>
                            </p:stCondLst>
                            <p:childTnLst>
                              <p:par>
                                <p:cTn id="18" presetID="3" presetClass="entr" presetSubtype="10" fill="hold" grpId="0" nodeType="click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blinds(horizontal)">
                                      <p:cBhvr>
                                        <p:cTn id="20"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88707" grpId="0"/>
      <p:bldP spid="2888708" grpId="0"/>
      <p:bldP spid="2888709" grpId="0"/>
      <p:bldP spid="2"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03362" name="文本框 2703361"/>
          <p:cNvSpPr txBox="1"/>
          <p:nvPr/>
        </p:nvSpPr>
        <p:spPr>
          <a:xfrm>
            <a:off x="165735" y="66040"/>
            <a:ext cx="11634788" cy="712788"/>
          </a:xfrm>
          <a:prstGeom prst="rect">
            <a:avLst/>
          </a:prstGeom>
          <a:noFill/>
          <a:ln w="9525">
            <a:noFill/>
          </a:ln>
        </p:spPr>
        <p:txBody>
          <a:bodyPr lIns="117176" tIns="58589" rIns="117176" bIns="58589">
            <a:spAutoFit/>
          </a:bodyPr>
          <a:lstStyle/>
          <a:p>
            <a:pPr defTabSz="1171575">
              <a:buNone/>
            </a:pPr>
            <a:r>
              <a:rPr lang="en-US" altLang="zh-CN">
                <a:latin typeface="宋体" panose="02010600030101010101" pitchFamily="2" charset="-122"/>
                <a:ea typeface="NEU-BZ-S92" charset="-122"/>
              </a:rPr>
              <a:t>▶</a:t>
            </a:r>
            <a:r>
              <a:rPr lang="zh-CN" altLang="en-US">
                <a:solidFill>
                  <a:srgbClr val="0000FF"/>
                </a:solidFill>
                <a:latin typeface="宋体" panose="02010600030101010101" pitchFamily="2" charset="-122"/>
                <a:ea typeface="NEU-BZ-S92" charset="-122"/>
              </a:rPr>
              <a:t>【</a:t>
            </a:r>
            <a:r>
              <a:rPr lang="zh-CN" altLang="en-US" dirty="0">
                <a:solidFill>
                  <a:srgbClr val="0000FF"/>
                </a:solidFill>
                <a:latin typeface="宋体" panose="02010600030101010101" pitchFamily="2" charset="-122"/>
                <a:ea typeface="NEU-BZ-S92" charset="-122"/>
              </a:rPr>
              <a:t>串联总结</a:t>
            </a:r>
            <a:r>
              <a:rPr lang="zh-CN" altLang="en-US">
                <a:solidFill>
                  <a:srgbClr val="0000FF"/>
                </a:solidFill>
                <a:latin typeface="宋体" panose="02010600030101010101" pitchFamily="2" charset="-122"/>
                <a:ea typeface="NEU-BZ-S92" charset="-122"/>
              </a:rPr>
              <a:t>】</a:t>
            </a:r>
            <a:r>
              <a:rPr lang="zh-CN" altLang="en-US" dirty="0">
                <a:latin typeface="宋体" panose="02010600030101010101" pitchFamily="2" charset="-122"/>
                <a:ea typeface="宋体" panose="02010600030101010101" pitchFamily="2" charset="-122"/>
                <a:cs typeface="Times New Roman" panose="02020603050405020304" pitchFamily="18" charset="0"/>
              </a:rPr>
              <a:t>数字法认识晚清七十年的历史</a:t>
            </a:r>
            <a:endParaRPr lang="zh-CN" altLang="en-US">
              <a:latin typeface="宋体" panose="02010600030101010101" pitchFamily="2" charset="-122"/>
              <a:ea typeface="Times New Roman" panose="02020603050405020304" pitchFamily="18" charset="0"/>
            </a:endParaRPr>
          </a:p>
        </p:txBody>
      </p:sp>
      <p:pic>
        <p:nvPicPr>
          <p:cNvPr id="2703367" name="21lslt20.jpg" descr="id:2147504963;FounderCES"/>
          <p:cNvPicPr>
            <a:picLocks noChangeAspect="1"/>
          </p:cNvPicPr>
          <p:nvPr/>
        </p:nvPicPr>
        <p:blipFill>
          <a:blip r:embed="rId1"/>
          <a:stretch>
            <a:fillRect/>
          </a:stretch>
        </p:blipFill>
        <p:spPr>
          <a:xfrm>
            <a:off x="2148205" y="704215"/>
            <a:ext cx="8298180" cy="6070600"/>
          </a:xfrm>
          <a:prstGeom prst="rect">
            <a:avLst/>
          </a:prstGeom>
          <a:noFill/>
          <a:ln w="9525">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07114" name="文本框 2607113"/>
          <p:cNvSpPr txBox="1"/>
          <p:nvPr/>
        </p:nvSpPr>
        <p:spPr>
          <a:xfrm>
            <a:off x="294640" y="184785"/>
            <a:ext cx="11634788" cy="1276350"/>
          </a:xfrm>
          <a:prstGeom prst="rect">
            <a:avLst/>
          </a:prstGeom>
          <a:noFill/>
          <a:ln w="9525">
            <a:noFill/>
          </a:ln>
        </p:spPr>
        <p:txBody>
          <a:bodyPr lIns="117176" tIns="58589" rIns="117176" bIns="58589">
            <a:spAutoFit/>
          </a:bodyPr>
          <a:lstStyle/>
          <a:p>
            <a:pPr algn="ctr" defTabSz="1171575">
              <a:lnSpc>
                <a:spcPct val="130000"/>
              </a:lnSpc>
            </a:pP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考向一　晚清时期的政治</a:t>
            </a:r>
            <a:endParaRPr lang="zh-CN" altLang="en-US">
              <a:solidFill>
                <a:srgbClr val="0000FF"/>
              </a:solidFill>
              <a:latin typeface="宋体" panose="02010600030101010101" pitchFamily="2" charset="-122"/>
              <a:ea typeface="宋体" panose="02010600030101010101" pitchFamily="2" charset="-122"/>
              <a:cs typeface="Times New Roman" panose="02020603050405020304" pitchFamily="18" charset="0"/>
            </a:endParaRPr>
          </a:p>
          <a:p>
            <a:pPr defTabSz="1171575">
              <a:lnSpc>
                <a:spcPct val="130000"/>
              </a:lnSpc>
            </a:pPr>
            <a:r>
              <a:rPr lang="zh-CN" altLang="en-US">
                <a:solidFill>
                  <a:srgbClr val="0000FF"/>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FF"/>
                </a:solidFill>
                <a:latin typeface="宋体" panose="02010600030101010101" pitchFamily="2" charset="-122"/>
                <a:ea typeface="宋体" panose="02010600030101010101" pitchFamily="2" charset="-122"/>
                <a:cs typeface="Times New Roman" panose="02020603050405020304" pitchFamily="18" charset="0"/>
              </a:rPr>
              <a:t>析考点</a:t>
            </a:r>
            <a:r>
              <a:rPr lang="zh-CN" altLang="en-US">
                <a:solidFill>
                  <a:srgbClr val="0000FF"/>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FF"/>
                </a:solidFill>
                <a:latin typeface="宋体" panose="02010600030101010101" pitchFamily="2" charset="-122"/>
                <a:ea typeface="宋体" panose="02010600030101010101" pitchFamily="2" charset="-122"/>
                <a:cs typeface="Times New Roman" panose="02020603050405020304" pitchFamily="18" charset="0"/>
              </a:rPr>
              <a:t>主题突破  </a:t>
            </a:r>
            <a:r>
              <a:rPr lang="zh-CN" altLang="en-US" dirty="0">
                <a:latin typeface="宋体" panose="02010600030101010101" pitchFamily="2" charset="-122"/>
                <a:ea typeface="宋体" panose="02010600030101010101" pitchFamily="2" charset="-122"/>
                <a:cs typeface="Times New Roman" panose="02020603050405020304" pitchFamily="18" charset="0"/>
              </a:rPr>
              <a:t>　一、对近代列强侵华的综合</a:t>
            </a:r>
            <a:r>
              <a:rPr lang="zh-CN" altLang="en-US" sz="3200" dirty="0">
                <a:solidFill>
                  <a:srgbClr val="0000FF"/>
                </a:solidFill>
                <a:latin typeface="微软雅黑" panose="020B0503020204020204" charset="-122"/>
                <a:ea typeface="微软雅黑" panose="020B0503020204020204" charset="-122"/>
                <a:cs typeface="微软雅黑" panose="020B0503020204020204" charset="-122"/>
              </a:rPr>
              <a:t>认识 </a:t>
            </a:r>
            <a:endParaRPr lang="zh-CN" altLang="en-US" sz="3200" dirty="0">
              <a:solidFill>
                <a:srgbClr val="0000FF"/>
              </a:solidFill>
              <a:latin typeface="微软雅黑" panose="020B0503020204020204" charset="-122"/>
              <a:ea typeface="微软雅黑" panose="020B0503020204020204" charset="-122"/>
              <a:cs typeface="微软雅黑" panose="020B0503020204020204" charset="-122"/>
            </a:endParaRPr>
          </a:p>
        </p:txBody>
      </p:sp>
      <p:graphicFrame>
        <p:nvGraphicFramePr>
          <p:cNvPr id="2607228" name="表格 2607227"/>
          <p:cNvGraphicFramePr/>
          <p:nvPr>
            <p:custDataLst>
              <p:tags r:id="rId1"/>
            </p:custDataLst>
          </p:nvPr>
        </p:nvGraphicFramePr>
        <p:xfrm>
          <a:off x="506095" y="1567815"/>
          <a:ext cx="11350625" cy="5027295"/>
        </p:xfrm>
        <a:graphic>
          <a:graphicData uri="http://schemas.openxmlformats.org/drawingml/2006/table">
            <a:tbl>
              <a:tblPr/>
              <a:tblGrid>
                <a:gridCol w="1612265"/>
                <a:gridCol w="9738360"/>
              </a:tblGrid>
              <a:tr h="750570">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just">
                        <a:lnSpc>
                          <a:spcPct val="100000"/>
                        </a:lnSpc>
                        <a:spcBef>
                          <a:spcPct val="0"/>
                        </a:spcBef>
                        <a:buFontTx/>
                        <a:buNone/>
                      </a:pPr>
                      <a:r>
                        <a:rPr lang="zh-CN" altLang="en-US" sz="2600" b="1" dirty="0">
                          <a:latin typeface="宋体" panose="02010600030101010101" pitchFamily="2" charset="-122"/>
                          <a:cs typeface="Times New Roman" panose="02020603050405020304" pitchFamily="18" charset="0"/>
                        </a:rPr>
                        <a:t>从</a:t>
                      </a:r>
                      <a:r>
                        <a:rPr lang="zh-CN" altLang="en-US" sz="2600" b="1" dirty="0">
                          <a:solidFill>
                            <a:srgbClr val="0000FF"/>
                          </a:solidFill>
                          <a:latin typeface="宋体" panose="02010600030101010101" pitchFamily="2" charset="-122"/>
                          <a:cs typeface="Times New Roman" panose="02020603050405020304" pitchFamily="18" charset="0"/>
                        </a:rPr>
                        <a:t>起因</a:t>
                      </a:r>
                      <a:r>
                        <a:rPr lang="zh-CN" altLang="en-US" sz="2600" b="1" dirty="0">
                          <a:latin typeface="宋体" panose="02010600030101010101" pitchFamily="2" charset="-122"/>
                          <a:cs typeface="Times New Roman" panose="02020603050405020304" pitchFamily="18" charset="0"/>
                        </a:rPr>
                        <a:t>看</a:t>
                      </a:r>
                      <a:endParaRPr lang="zh-CN" altLang="en-US" sz="2600" b="1" dirty="0">
                        <a:latin typeface="宋体" panose="02010600030101010101" pitchFamily="2" charset="-122"/>
                        <a:ea typeface="Times New Roman" panose="02020603050405020304" pitchFamily="18" charset="0"/>
                      </a:endParaRPr>
                    </a:p>
                  </a:txBody>
                  <a:tcPr marL="117235" marR="117235" marT="58618" marB="58618" anchor="ct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sz="2600" b="1" dirty="0">
                          <a:latin typeface="宋体" panose="02010600030101010101" pitchFamily="2" charset="-122"/>
                          <a:cs typeface="Times New Roman" panose="02020603050405020304" pitchFamily="18" charset="0"/>
                        </a:rPr>
                        <a:t>与</a:t>
                      </a:r>
                      <a:r>
                        <a:rPr lang="zh-CN" altLang="en-US" sz="2600" b="1" dirty="0">
                          <a:solidFill>
                            <a:srgbClr val="FF0000"/>
                          </a:solidFill>
                          <a:latin typeface="黑体" panose="02010609060101010101" pitchFamily="2" charset="-122"/>
                          <a:ea typeface="黑体" panose="02010609060101010101" pitchFamily="2" charset="-122"/>
                          <a:cs typeface="Times New Roman" panose="02020603050405020304" pitchFamily="18" charset="0"/>
                        </a:rPr>
                        <a:t>世界资本主义发展</a:t>
                      </a:r>
                      <a:r>
                        <a:rPr lang="zh-CN" altLang="en-US" sz="2600" b="1" dirty="0">
                          <a:latin typeface="宋体" panose="02010600030101010101" pitchFamily="2" charset="-122"/>
                          <a:cs typeface="Times New Roman" panose="02020603050405020304" pitchFamily="18" charset="0"/>
                        </a:rPr>
                        <a:t>阶段和程度紧密相关</a:t>
                      </a:r>
                      <a:r>
                        <a:rPr lang="en-US" altLang="zh-CN" sz="2600" b="1">
                          <a:latin typeface="宋体" panose="02010600030101010101" pitchFamily="2" charset="-122"/>
                          <a:cs typeface="Times New Roman" panose="02020603050405020304" pitchFamily="18" charset="0"/>
                        </a:rPr>
                        <a:t>,</a:t>
                      </a:r>
                      <a:r>
                        <a:rPr lang="zh-CN" altLang="en-US" sz="2600" b="1" dirty="0">
                          <a:latin typeface="宋体" panose="02010600030101010101" pitchFamily="2" charset="-122"/>
                          <a:cs typeface="Times New Roman" panose="02020603050405020304" pitchFamily="18" charset="0"/>
                        </a:rPr>
                        <a:t>具有明显的阶段特征</a:t>
                      </a:r>
                      <a:endParaRPr lang="zh-CN" altLang="en-US" sz="2600" b="1" dirty="0">
                        <a:latin typeface="宋体" panose="02010600030101010101" pitchFamily="2" charset="-122"/>
                        <a:ea typeface="Times New Roman" panose="02020603050405020304" pitchFamily="18" charset="0"/>
                      </a:endParaRPr>
                    </a:p>
                  </a:txBody>
                  <a:tcPr marL="117235" marR="117235" marT="58618" marB="58618" anchor="ct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1425575">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just">
                        <a:lnSpc>
                          <a:spcPct val="100000"/>
                        </a:lnSpc>
                        <a:spcBef>
                          <a:spcPct val="0"/>
                        </a:spcBef>
                        <a:buFontTx/>
                        <a:buNone/>
                      </a:pPr>
                      <a:r>
                        <a:rPr lang="zh-CN" altLang="en-US" sz="2600" b="1" dirty="0">
                          <a:latin typeface="宋体" panose="02010600030101010101" pitchFamily="2" charset="-122"/>
                          <a:cs typeface="Times New Roman" panose="02020603050405020304" pitchFamily="18" charset="0"/>
                        </a:rPr>
                        <a:t>从发动者看</a:t>
                      </a:r>
                      <a:endParaRPr lang="zh-CN" altLang="en-US" sz="2600" b="1" dirty="0">
                        <a:latin typeface="宋体" panose="02010600030101010101" pitchFamily="2" charset="-122"/>
                        <a:ea typeface="Times New Roman" panose="02020603050405020304" pitchFamily="18" charset="0"/>
                      </a:endParaRPr>
                    </a:p>
                  </a:txBody>
                  <a:tcPr marL="117235" marR="117235" marT="58618" marB="58618" anchor="ct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en-US" altLang="zh-CN" sz="2600" b="1">
                          <a:latin typeface="宋体" panose="02010600030101010101" pitchFamily="2" charset="-122"/>
                          <a:cs typeface="Times New Roman" panose="02020603050405020304" pitchFamily="18" charset="0"/>
                        </a:rPr>
                        <a:t>(1)</a:t>
                      </a:r>
                      <a:r>
                        <a:rPr lang="zh-CN" altLang="en-US" sz="2600" b="1" dirty="0">
                          <a:latin typeface="宋体" panose="02010600030101010101" pitchFamily="2" charset="-122"/>
                          <a:cs typeface="Times New Roman" panose="02020603050405020304" pitchFamily="18" charset="0"/>
                        </a:rPr>
                        <a:t>侵华国家</a:t>
                      </a:r>
                      <a:r>
                        <a:rPr lang="zh-CN" altLang="en-US" sz="2600" b="1" dirty="0">
                          <a:solidFill>
                            <a:srgbClr val="FF0000"/>
                          </a:solidFill>
                          <a:latin typeface="宋体" panose="02010600030101010101" pitchFamily="2" charset="-122"/>
                          <a:cs typeface="Times New Roman" panose="02020603050405020304" pitchFamily="18" charset="0"/>
                        </a:rPr>
                        <a:t>从一国到多国</a:t>
                      </a:r>
                      <a:r>
                        <a:rPr lang="en-US" altLang="zh-CN" sz="2600" b="1">
                          <a:solidFill>
                            <a:srgbClr val="FF0000"/>
                          </a:solidFill>
                          <a:latin typeface="宋体" panose="02010600030101010101" pitchFamily="2" charset="-122"/>
                          <a:cs typeface="Times New Roman" panose="02020603050405020304" pitchFamily="18" charset="0"/>
                        </a:rPr>
                        <a:t>,</a:t>
                      </a:r>
                      <a:r>
                        <a:rPr lang="zh-CN" altLang="en-US" sz="2600" b="1" dirty="0">
                          <a:solidFill>
                            <a:srgbClr val="FF0000"/>
                          </a:solidFill>
                          <a:latin typeface="宋体" panose="02010600030101010101" pitchFamily="2" charset="-122"/>
                          <a:cs typeface="Times New Roman" panose="02020603050405020304" pitchFamily="18" charset="0"/>
                        </a:rPr>
                        <a:t>再从多国到一国</a:t>
                      </a:r>
                      <a:endParaRPr lang="zh-CN" altLang="en-US" sz="2600" b="1" dirty="0">
                        <a:latin typeface="宋体" panose="02010600030101010101" pitchFamily="2" charset="-122"/>
                        <a:cs typeface="Times New Roman" panose="02020603050405020304" pitchFamily="18" charset="0"/>
                      </a:endParaRPr>
                    </a:p>
                    <a:p>
                      <a:pPr marL="0" lvl="0" indent="0" eaLnBrk="0" hangingPunct="0">
                        <a:lnSpc>
                          <a:spcPct val="100000"/>
                        </a:lnSpc>
                        <a:spcBef>
                          <a:spcPct val="0"/>
                        </a:spcBef>
                        <a:buFontTx/>
                        <a:buNone/>
                      </a:pPr>
                      <a:r>
                        <a:rPr lang="en-US" altLang="zh-CN" sz="2600" b="1">
                          <a:latin typeface="宋体" panose="02010600030101010101" pitchFamily="2" charset="-122"/>
                          <a:cs typeface="Times New Roman" panose="02020603050405020304" pitchFamily="18" charset="0"/>
                        </a:rPr>
                        <a:t>(2)</a:t>
                      </a:r>
                      <a:r>
                        <a:rPr lang="zh-CN" altLang="en-US" sz="2600" b="1" dirty="0">
                          <a:latin typeface="宋体" panose="02010600030101010101" pitchFamily="2" charset="-122"/>
                          <a:cs typeface="Times New Roman" panose="02020603050405020304" pitchFamily="18" charset="0"/>
                        </a:rPr>
                        <a:t>地域上由</a:t>
                      </a:r>
                      <a:r>
                        <a:rPr lang="zh-CN" altLang="en-US" sz="2600" b="1" dirty="0">
                          <a:solidFill>
                            <a:srgbClr val="FF0000"/>
                          </a:solidFill>
                          <a:latin typeface="宋体" panose="02010600030101010101" pitchFamily="2" charset="-122"/>
                          <a:cs typeface="Times New Roman" panose="02020603050405020304" pitchFamily="18" charset="0"/>
                        </a:rPr>
                        <a:t>以欧洲列强为主到以日、美为主</a:t>
                      </a:r>
                      <a:r>
                        <a:rPr lang="en-US" altLang="zh-CN" sz="2600" b="1">
                          <a:latin typeface="宋体" panose="02010600030101010101" pitchFamily="2" charset="-122"/>
                          <a:cs typeface="Times New Roman" panose="02020603050405020304" pitchFamily="18" charset="0"/>
                        </a:rPr>
                        <a:t>,</a:t>
                      </a:r>
                      <a:r>
                        <a:rPr lang="zh-CN" altLang="en-US" sz="2600" b="1" dirty="0">
                          <a:latin typeface="宋体" panose="02010600030101010101" pitchFamily="2" charset="-122"/>
                          <a:cs typeface="Times New Roman" panose="02020603050405020304" pitchFamily="18" charset="0"/>
                        </a:rPr>
                        <a:t>反映了近代国际</a:t>
                      </a:r>
                      <a:endParaRPr lang="zh-CN" altLang="en-US" sz="2600" b="1" dirty="0">
                        <a:latin typeface="宋体" panose="02010600030101010101" pitchFamily="2" charset="-122"/>
                        <a:cs typeface="Times New Roman" panose="02020603050405020304" pitchFamily="18" charset="0"/>
                      </a:endParaRPr>
                    </a:p>
                    <a:p>
                      <a:pPr marL="0" lvl="0" indent="0" eaLnBrk="0" hangingPunct="0">
                        <a:lnSpc>
                          <a:spcPct val="100000"/>
                        </a:lnSpc>
                        <a:spcBef>
                          <a:spcPct val="0"/>
                        </a:spcBef>
                        <a:buFontTx/>
                        <a:buNone/>
                      </a:pPr>
                      <a:r>
                        <a:rPr lang="zh-CN" altLang="en-US" sz="2600" b="1" dirty="0">
                          <a:latin typeface="宋体" panose="02010600030101010101" pitchFamily="2" charset="-122"/>
                          <a:cs typeface="Times New Roman" panose="02020603050405020304" pitchFamily="18" charset="0"/>
                        </a:rPr>
                        <a:t>关系由</a:t>
                      </a:r>
                      <a:r>
                        <a:rPr lang="zh-CN" altLang="en-US" sz="2600" b="1" dirty="0">
                          <a:solidFill>
                            <a:srgbClr val="FF0000"/>
                          </a:solidFill>
                          <a:latin typeface="黑体" panose="02010609060101010101" pitchFamily="2" charset="-122"/>
                          <a:ea typeface="黑体" panose="02010609060101010101" pitchFamily="2" charset="-122"/>
                          <a:cs typeface="Times New Roman" panose="02020603050405020304" pitchFamily="18" charset="0"/>
                        </a:rPr>
                        <a:t>以欧洲为中心</a:t>
                      </a:r>
                      <a:r>
                        <a:rPr lang="zh-CN" altLang="en-US" sz="2600" b="1" dirty="0">
                          <a:latin typeface="宋体" panose="02010600030101010101" pitchFamily="2" charset="-122"/>
                          <a:cs typeface="Times New Roman" panose="02020603050405020304" pitchFamily="18" charset="0"/>
                        </a:rPr>
                        <a:t>到</a:t>
                      </a:r>
                      <a:r>
                        <a:rPr lang="zh-CN" altLang="en-US" sz="2600" b="1" dirty="0">
                          <a:solidFill>
                            <a:srgbClr val="FF0000"/>
                          </a:solidFill>
                          <a:latin typeface="黑体" panose="02010609060101010101" pitchFamily="2" charset="-122"/>
                          <a:ea typeface="黑体" panose="02010609060101010101" pitchFamily="2" charset="-122"/>
                          <a:cs typeface="Times New Roman" panose="02020603050405020304" pitchFamily="18" charset="0"/>
                        </a:rPr>
                        <a:t>向欧洲两侧转移</a:t>
                      </a:r>
                      <a:r>
                        <a:rPr lang="zh-CN" altLang="en-US" sz="2600" b="1" dirty="0">
                          <a:latin typeface="宋体" panose="02010600030101010101" pitchFamily="2" charset="-122"/>
                          <a:cs typeface="Times New Roman" panose="02020603050405020304" pitchFamily="18" charset="0"/>
                        </a:rPr>
                        <a:t>的变化</a:t>
                      </a:r>
                      <a:endParaRPr lang="zh-CN" altLang="en-US" sz="2600" b="1" dirty="0">
                        <a:latin typeface="宋体" panose="02010600030101010101" pitchFamily="2" charset="-122"/>
                        <a:ea typeface="Times New Roman" panose="02020603050405020304" pitchFamily="18" charset="0"/>
                      </a:endParaRPr>
                    </a:p>
                  </a:txBody>
                  <a:tcPr marL="117235" marR="117235" marT="58618" marB="58618" anchor="ct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992505">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just">
                        <a:lnSpc>
                          <a:spcPct val="100000"/>
                        </a:lnSpc>
                        <a:spcBef>
                          <a:spcPct val="0"/>
                        </a:spcBef>
                        <a:buFontTx/>
                        <a:buNone/>
                      </a:pPr>
                      <a:r>
                        <a:rPr lang="zh-CN" altLang="en-US" sz="2600" b="1" dirty="0">
                          <a:latin typeface="宋体" panose="02010600030101010101" pitchFamily="2" charset="-122"/>
                          <a:cs typeface="Times New Roman" panose="02020603050405020304" pitchFamily="18" charset="0"/>
                        </a:rPr>
                        <a:t>从结果看</a:t>
                      </a:r>
                      <a:endParaRPr lang="zh-CN" altLang="en-US" sz="2600" b="1" dirty="0">
                        <a:latin typeface="宋体" panose="02010600030101010101" pitchFamily="2" charset="-122"/>
                        <a:ea typeface="Times New Roman" panose="02020603050405020304" pitchFamily="18" charset="0"/>
                      </a:endParaRPr>
                    </a:p>
                  </a:txBody>
                  <a:tcPr marL="117235" marR="117235" marT="58618" marB="58618" anchor="ct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sz="2600" b="1" dirty="0">
                          <a:latin typeface="宋体" panose="02010600030101010101" pitchFamily="2" charset="-122"/>
                          <a:cs typeface="Times New Roman" panose="02020603050405020304" pitchFamily="18" charset="0"/>
                        </a:rPr>
                        <a:t>除了日本全面侵华战争外</a:t>
                      </a:r>
                      <a:r>
                        <a:rPr lang="en-US" altLang="zh-CN" sz="2600" b="1">
                          <a:latin typeface="宋体" panose="02010600030101010101" pitchFamily="2" charset="-122"/>
                          <a:cs typeface="Times New Roman" panose="02020603050405020304" pitchFamily="18" charset="0"/>
                        </a:rPr>
                        <a:t>,</a:t>
                      </a:r>
                      <a:r>
                        <a:rPr lang="zh-CN" altLang="en-US" sz="2600" b="1" dirty="0">
                          <a:latin typeface="宋体" panose="02010600030101010101" pitchFamily="2" charset="-122"/>
                          <a:cs typeface="Times New Roman" panose="02020603050405020304" pitchFamily="18" charset="0"/>
                        </a:rPr>
                        <a:t>其他均以中国的失败而告终</a:t>
                      </a:r>
                      <a:r>
                        <a:rPr lang="en-US" altLang="zh-CN" sz="2600" b="1">
                          <a:latin typeface="宋体" panose="02010600030101010101" pitchFamily="2" charset="-122"/>
                          <a:cs typeface="Times New Roman" panose="02020603050405020304" pitchFamily="18" charset="0"/>
                        </a:rPr>
                        <a:t>,</a:t>
                      </a:r>
                      <a:r>
                        <a:rPr lang="zh-CN" altLang="en-US" sz="2600" b="1" dirty="0">
                          <a:latin typeface="宋体" panose="02010600030101010101" pitchFamily="2" charset="-122"/>
                          <a:cs typeface="Times New Roman" panose="02020603050405020304" pitchFamily="18" charset="0"/>
                        </a:rPr>
                        <a:t>说明了</a:t>
                      </a:r>
                      <a:endParaRPr lang="zh-CN" altLang="en-US" sz="2600" b="1" dirty="0">
                        <a:latin typeface="宋体" panose="02010600030101010101" pitchFamily="2" charset="-122"/>
                        <a:cs typeface="Times New Roman" panose="02020603050405020304" pitchFamily="18" charset="0"/>
                      </a:endParaRPr>
                    </a:p>
                    <a:p>
                      <a:pPr marL="0" lvl="0" indent="0">
                        <a:lnSpc>
                          <a:spcPct val="100000"/>
                        </a:lnSpc>
                        <a:spcBef>
                          <a:spcPct val="0"/>
                        </a:spcBef>
                        <a:buFontTx/>
                        <a:buNone/>
                      </a:pPr>
                      <a:r>
                        <a:rPr lang="zh-CN" altLang="en-US" sz="2600" b="1" dirty="0">
                          <a:latin typeface="宋体" panose="02010600030101010101" pitchFamily="2" charset="-122"/>
                          <a:cs typeface="Times New Roman" panose="02020603050405020304" pitchFamily="18" charset="0"/>
                        </a:rPr>
                        <a:t>只有</a:t>
                      </a:r>
                      <a:r>
                        <a:rPr lang="zh-CN" altLang="en-US" sz="2600" b="1" dirty="0">
                          <a:solidFill>
                            <a:srgbClr val="FF0000"/>
                          </a:solidFill>
                          <a:latin typeface="黑体" panose="02010609060101010101" pitchFamily="2" charset="-122"/>
                          <a:ea typeface="黑体" panose="02010609060101010101" pitchFamily="2" charset="-122"/>
                          <a:cs typeface="Times New Roman" panose="02020603050405020304" pitchFamily="18" charset="0"/>
                        </a:rPr>
                        <a:t>全民族抗击外来侵略</a:t>
                      </a:r>
                      <a:r>
                        <a:rPr lang="en-US" altLang="zh-CN" sz="2600" b="1">
                          <a:latin typeface="宋体" panose="02010600030101010101" pitchFamily="2" charset="-122"/>
                          <a:cs typeface="Times New Roman" panose="02020603050405020304" pitchFamily="18" charset="0"/>
                        </a:rPr>
                        <a:t>,</a:t>
                      </a:r>
                      <a:r>
                        <a:rPr lang="zh-CN" altLang="en-US" sz="2600" b="1" dirty="0">
                          <a:latin typeface="宋体" panose="02010600030101010101" pitchFamily="2" charset="-122"/>
                          <a:cs typeface="Times New Roman" panose="02020603050405020304" pitchFamily="18" charset="0"/>
                        </a:rPr>
                        <a:t>才能取得胜利</a:t>
                      </a:r>
                      <a:endParaRPr lang="zh-CN" altLang="en-US" sz="2600" b="1" dirty="0">
                        <a:latin typeface="宋体" panose="02010600030101010101" pitchFamily="2" charset="-122"/>
                        <a:ea typeface="Times New Roman" panose="02020603050405020304" pitchFamily="18" charset="0"/>
                      </a:endParaRPr>
                    </a:p>
                  </a:txBody>
                  <a:tcPr marL="117235" marR="117235" marT="58618" marB="58618" anchor="ct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1858645">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just">
                        <a:lnSpc>
                          <a:spcPct val="100000"/>
                        </a:lnSpc>
                        <a:spcBef>
                          <a:spcPct val="0"/>
                        </a:spcBef>
                        <a:buFontTx/>
                        <a:buNone/>
                      </a:pPr>
                      <a:r>
                        <a:rPr lang="zh-CN" altLang="en-US" sz="2600" b="1" dirty="0">
                          <a:latin typeface="宋体" panose="02010600030101010101" pitchFamily="2" charset="-122"/>
                          <a:cs typeface="Times New Roman" panose="02020603050405020304" pitchFamily="18" charset="0"/>
                        </a:rPr>
                        <a:t>从列强侵华的</a:t>
                      </a:r>
                      <a:r>
                        <a:rPr lang="zh-CN" altLang="en-US" sz="2600" b="1" dirty="0">
                          <a:solidFill>
                            <a:srgbClr val="0000FF"/>
                          </a:solidFill>
                          <a:latin typeface="宋体" panose="02010600030101010101" pitchFamily="2" charset="-122"/>
                          <a:cs typeface="Times New Roman" panose="02020603050405020304" pitchFamily="18" charset="0"/>
                        </a:rPr>
                        <a:t>影响</a:t>
                      </a:r>
                      <a:r>
                        <a:rPr lang="zh-CN" altLang="en-US" sz="2600" b="1" dirty="0">
                          <a:latin typeface="宋体" panose="02010600030101010101" pitchFamily="2" charset="-122"/>
                          <a:cs typeface="Times New Roman" panose="02020603050405020304" pitchFamily="18" charset="0"/>
                        </a:rPr>
                        <a:t>和世界范围看</a:t>
                      </a:r>
                      <a:endParaRPr lang="zh-CN" altLang="en-US" sz="2600" b="1" dirty="0">
                        <a:latin typeface="宋体" panose="02010600030101010101" pitchFamily="2" charset="-122"/>
                        <a:ea typeface="Times New Roman" panose="02020603050405020304" pitchFamily="18" charset="0"/>
                      </a:endParaRPr>
                    </a:p>
                  </a:txBody>
                  <a:tcPr marL="117235" marR="117235" marT="58618" marB="58618" anchor="ct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en-US" altLang="zh-CN" sz="2600" b="1">
                          <a:latin typeface="宋体" panose="02010600030101010101" pitchFamily="2" charset="-122"/>
                          <a:cs typeface="Times New Roman" panose="02020603050405020304" pitchFamily="18" charset="0"/>
                        </a:rPr>
                        <a:t>(1)</a:t>
                      </a:r>
                      <a:r>
                        <a:rPr lang="zh-CN" altLang="en-US" sz="2600" b="1" dirty="0">
                          <a:latin typeface="宋体" panose="02010600030101010101" pitchFamily="2" charset="-122"/>
                          <a:cs typeface="Times New Roman" panose="02020603050405020304" pitchFamily="18" charset="0"/>
                        </a:rPr>
                        <a:t>实质上体现了西方国家</a:t>
                      </a:r>
                      <a:r>
                        <a:rPr lang="zh-CN" altLang="en-US" sz="2600" b="1" dirty="0">
                          <a:solidFill>
                            <a:srgbClr val="FF0000"/>
                          </a:solidFill>
                          <a:latin typeface="黑体" panose="02010609060101010101" pitchFamily="2" charset="-122"/>
                          <a:ea typeface="黑体" panose="02010609060101010101" pitchFamily="2" charset="-122"/>
                          <a:cs typeface="Times New Roman" panose="02020603050405020304" pitchFamily="18" charset="0"/>
                        </a:rPr>
                        <a:t>以先进的生产方式征服</a:t>
                      </a:r>
                      <a:r>
                        <a:rPr lang="zh-CN" altLang="en-US" sz="2600" b="1" dirty="0">
                          <a:latin typeface="宋体" panose="02010600030101010101" pitchFamily="2" charset="-122"/>
                          <a:cs typeface="Times New Roman" panose="02020603050405020304" pitchFamily="18" charset="0"/>
                        </a:rPr>
                        <a:t>世界、改造世</a:t>
                      </a:r>
                      <a:endParaRPr lang="zh-CN" altLang="en-US" sz="2600" b="1" dirty="0">
                        <a:latin typeface="宋体" panose="02010600030101010101" pitchFamily="2" charset="-122"/>
                        <a:cs typeface="Times New Roman" panose="02020603050405020304" pitchFamily="18" charset="0"/>
                      </a:endParaRPr>
                    </a:p>
                    <a:p>
                      <a:pPr marL="0" lvl="0" indent="0">
                        <a:lnSpc>
                          <a:spcPct val="100000"/>
                        </a:lnSpc>
                        <a:spcBef>
                          <a:spcPct val="0"/>
                        </a:spcBef>
                        <a:buFontTx/>
                        <a:buNone/>
                      </a:pPr>
                      <a:r>
                        <a:rPr lang="zh-CN" altLang="en-US" sz="2600" b="1" dirty="0">
                          <a:latin typeface="宋体" panose="02010600030101010101" pitchFamily="2" charset="-122"/>
                          <a:cs typeface="Times New Roman" panose="02020603050405020304" pitchFamily="18" charset="0"/>
                        </a:rPr>
                        <a:t>界的过程；</a:t>
                      </a:r>
                      <a:endParaRPr lang="zh-CN" altLang="en-US" sz="2600" b="1" dirty="0">
                        <a:latin typeface="宋体" panose="02010600030101010101" pitchFamily="2" charset="-122"/>
                        <a:cs typeface="Times New Roman" panose="02020603050405020304" pitchFamily="18" charset="0"/>
                      </a:endParaRPr>
                    </a:p>
                    <a:p>
                      <a:pPr marL="0" lvl="0" indent="0" eaLnBrk="0" hangingPunct="0">
                        <a:lnSpc>
                          <a:spcPct val="100000"/>
                        </a:lnSpc>
                        <a:spcBef>
                          <a:spcPct val="0"/>
                        </a:spcBef>
                        <a:buFontTx/>
                        <a:buNone/>
                      </a:pPr>
                      <a:r>
                        <a:rPr lang="en-US" altLang="zh-CN" sz="2600" b="1">
                          <a:latin typeface="宋体" panose="02010600030101010101" pitchFamily="2" charset="-122"/>
                          <a:cs typeface="Times New Roman" panose="02020603050405020304" pitchFamily="18" charset="0"/>
                        </a:rPr>
                        <a:t>(2)</a:t>
                      </a:r>
                      <a:r>
                        <a:rPr lang="zh-CN" altLang="en-US" sz="2600" b="1" dirty="0">
                          <a:latin typeface="宋体" panose="02010600030101010101" pitchFamily="2" charset="-122"/>
                          <a:cs typeface="Times New Roman" panose="02020603050405020304" pitchFamily="18" charset="0"/>
                        </a:rPr>
                        <a:t>对中国而言</a:t>
                      </a:r>
                      <a:r>
                        <a:rPr lang="en-US" altLang="zh-CN" sz="2600" b="1">
                          <a:latin typeface="宋体" panose="02010600030101010101" pitchFamily="2" charset="-122"/>
                          <a:cs typeface="Times New Roman" panose="02020603050405020304" pitchFamily="18" charset="0"/>
                        </a:rPr>
                        <a:t>,</a:t>
                      </a:r>
                      <a:r>
                        <a:rPr lang="zh-CN" altLang="en-US" sz="2600" b="1" dirty="0">
                          <a:latin typeface="宋体" panose="02010600030101010101" pitchFamily="2" charset="-122"/>
                          <a:cs typeface="Times New Roman" panose="02020603050405020304" pitchFamily="18" charset="0"/>
                        </a:rPr>
                        <a:t>西方列强的侵略是近代中国贫困和落后的根源</a:t>
                      </a:r>
                      <a:r>
                        <a:rPr lang="en-US" altLang="zh-CN" sz="2600" b="1">
                          <a:latin typeface="宋体" panose="02010600030101010101" pitchFamily="2" charset="-122"/>
                          <a:cs typeface="Times New Roman" panose="02020603050405020304" pitchFamily="18" charset="0"/>
                        </a:rPr>
                        <a:t>,</a:t>
                      </a:r>
                      <a:endParaRPr lang="en-US" altLang="zh-CN" sz="2600" b="1">
                        <a:latin typeface="宋体" panose="02010600030101010101" pitchFamily="2" charset="-122"/>
                        <a:cs typeface="Times New Roman" panose="02020603050405020304" pitchFamily="18" charset="0"/>
                      </a:endParaRPr>
                    </a:p>
                    <a:p>
                      <a:pPr marL="0" lvl="0" indent="0" eaLnBrk="0" hangingPunct="0">
                        <a:lnSpc>
                          <a:spcPct val="100000"/>
                        </a:lnSpc>
                        <a:spcBef>
                          <a:spcPct val="0"/>
                        </a:spcBef>
                        <a:buFontTx/>
                        <a:buNone/>
                      </a:pPr>
                      <a:r>
                        <a:rPr lang="zh-CN" altLang="en-US" sz="2600" b="1" dirty="0">
                          <a:solidFill>
                            <a:srgbClr val="FF0000"/>
                          </a:solidFill>
                          <a:latin typeface="黑体" panose="02010609060101010101" pitchFamily="2" charset="-122"/>
                          <a:ea typeface="黑体" panose="02010609060101010101" pitchFamily="2" charset="-122"/>
                          <a:cs typeface="Times New Roman" panose="02020603050405020304" pitchFamily="18" charset="0"/>
                        </a:rPr>
                        <a:t>客观上推动了中国社会的近代化进程</a:t>
                      </a:r>
                      <a:r>
                        <a:rPr lang="zh-CN" altLang="en-US" sz="2600" b="1" dirty="0">
                          <a:latin typeface="宋体" panose="02010600030101010101" pitchFamily="2" charset="-122"/>
                          <a:cs typeface="Times New Roman" panose="02020603050405020304" pitchFamily="18" charset="0"/>
                        </a:rPr>
                        <a:t>。</a:t>
                      </a:r>
                      <a:endParaRPr lang="zh-CN" altLang="en-US" sz="2600" b="1" dirty="0">
                        <a:latin typeface="宋体" panose="02010600030101010101" pitchFamily="2" charset="-122"/>
                        <a:ea typeface="Times New Roman" panose="02020603050405020304" pitchFamily="18" charset="0"/>
                      </a:endParaRPr>
                    </a:p>
                  </a:txBody>
                  <a:tcPr marL="117235" marR="117235" marT="58618" marB="58618" anchor="ct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r>
            </a:tbl>
          </a:graphicData>
        </a:graphic>
      </p:graphicFrame>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77762" name="文本框 2677761"/>
          <p:cNvSpPr txBox="1"/>
          <p:nvPr/>
        </p:nvSpPr>
        <p:spPr>
          <a:xfrm>
            <a:off x="277495" y="278765"/>
            <a:ext cx="11634788" cy="712788"/>
          </a:xfrm>
          <a:prstGeom prst="rect">
            <a:avLst/>
          </a:prstGeom>
          <a:noFill/>
          <a:ln w="9525">
            <a:noFill/>
          </a:ln>
        </p:spPr>
        <p:txBody>
          <a:bodyPr lIns="117176" tIns="58589" rIns="117176" bIns="58589">
            <a:spAutoFit/>
          </a:bodyPr>
          <a:lstStyle/>
          <a:p>
            <a:pPr defTabSz="1171575"/>
            <a:r>
              <a:rPr lang="zh-CN" altLang="en-US">
                <a:solidFill>
                  <a:srgbClr val="3333FF"/>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3333FF"/>
                </a:solidFill>
                <a:latin typeface="宋体" panose="02010600030101010101" pitchFamily="2" charset="-122"/>
                <a:ea typeface="宋体" panose="02010600030101010101" pitchFamily="2" charset="-122"/>
                <a:cs typeface="Times New Roman" panose="02020603050405020304" pitchFamily="18" charset="0"/>
              </a:rPr>
              <a:t>拓展延伸</a:t>
            </a:r>
            <a:r>
              <a:rPr lang="zh-CN" altLang="en-US">
                <a:solidFill>
                  <a:srgbClr val="3333FF"/>
                </a:solidFill>
                <a:latin typeface="宋体" panose="02010600030101010101" pitchFamily="2" charset="-122"/>
                <a:ea typeface="宋体" panose="02010600030101010101" pitchFamily="2" charset="-122"/>
                <a:cs typeface="Times New Roman" panose="02020603050405020304" pitchFamily="18" charset="0"/>
              </a:rPr>
              <a:t>】</a:t>
            </a:r>
            <a:r>
              <a:rPr lang="en-US" altLang="zh-CN">
                <a:latin typeface="宋体" panose="02010600030101010101" pitchFamily="2" charset="-122"/>
                <a:ea typeface="宋体" panose="02010600030101010101" pitchFamily="2" charset="-122"/>
                <a:cs typeface="Times New Roman" panose="02020603050405020304" pitchFamily="18" charset="0"/>
              </a:rPr>
              <a:t>19</a:t>
            </a:r>
            <a:r>
              <a:rPr lang="zh-CN" altLang="en-US" dirty="0">
                <a:latin typeface="宋体" panose="02010600030101010101" pitchFamily="2" charset="-122"/>
                <a:ea typeface="宋体" panose="02010600030101010101" pitchFamily="2" charset="-122"/>
                <a:cs typeface="Times New Roman" panose="02020603050405020304" pitchFamily="18" charset="0"/>
              </a:rPr>
              <a:t>世纪末</a:t>
            </a:r>
            <a:r>
              <a:rPr lang="en-US" altLang="zh-CN">
                <a:latin typeface="宋体" panose="02010600030101010101" pitchFamily="2" charset="-122"/>
                <a:ea typeface="宋体" panose="02010600030101010101" pitchFamily="2" charset="-122"/>
                <a:cs typeface="Times New Roman" panose="02020603050405020304" pitchFamily="18" charset="0"/>
              </a:rPr>
              <a:t>20</a:t>
            </a:r>
            <a:r>
              <a:rPr lang="zh-CN" altLang="en-US" dirty="0">
                <a:latin typeface="宋体" panose="02010600030101010101" pitchFamily="2" charset="-122"/>
                <a:ea typeface="宋体" panose="02010600030101010101" pitchFamily="2" charset="-122"/>
                <a:cs typeface="Times New Roman" panose="02020603050405020304" pitchFamily="18" charset="0"/>
              </a:rPr>
              <a:t>世纪初列强侵华的影响</a:t>
            </a:r>
            <a:endParaRPr lang="zh-CN" altLang="en-US">
              <a:latin typeface="宋体" panose="02010600030101010101" pitchFamily="2" charset="-122"/>
              <a:ea typeface="Times New Roman" panose="02020603050405020304" pitchFamily="18" charset="0"/>
            </a:endParaRPr>
          </a:p>
        </p:txBody>
      </p:sp>
      <p:graphicFrame>
        <p:nvGraphicFramePr>
          <p:cNvPr id="2677862" name="表格 2677861"/>
          <p:cNvGraphicFramePr/>
          <p:nvPr>
            <p:custDataLst>
              <p:tags r:id="rId1"/>
            </p:custDataLst>
          </p:nvPr>
        </p:nvGraphicFramePr>
        <p:xfrm>
          <a:off x="400050" y="1210310"/>
          <a:ext cx="11204575" cy="5113655"/>
        </p:xfrm>
        <a:graphic>
          <a:graphicData uri="http://schemas.openxmlformats.org/drawingml/2006/table">
            <a:tbl>
              <a:tblPr/>
              <a:tblGrid>
                <a:gridCol w="3703955"/>
                <a:gridCol w="7500620"/>
              </a:tblGrid>
              <a:tr h="698500">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sz="2600" b="1" dirty="0">
                          <a:latin typeface="宋体" panose="02010600030101010101" pitchFamily="2" charset="-122"/>
                          <a:cs typeface="Times New Roman" panose="02020603050405020304" pitchFamily="18" charset="0"/>
                        </a:rPr>
                        <a:t>列强经济侵华方式</a:t>
                      </a:r>
                      <a:endParaRPr lang="zh-CN" altLang="en-US" sz="2600" b="1" dirty="0">
                        <a:latin typeface="宋体" panose="02010600030101010101" pitchFamily="2" charset="-122"/>
                        <a:ea typeface="Times New Roman" panose="02020603050405020304" pitchFamily="18" charset="0"/>
                      </a:endParaRPr>
                    </a:p>
                  </a:txBody>
                  <a:tcPr marL="117235" marR="117235" marT="58618" marB="58618" anchor="ct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endParaRPr lang="zh-CN" altLang="en-US" sz="2600" b="1" dirty="0">
                        <a:latin typeface="宋体" panose="02010600030101010101" pitchFamily="2" charset="-122"/>
                        <a:ea typeface="Times New Roman" panose="02020603050405020304" pitchFamily="18" charset="0"/>
                      </a:endParaRPr>
                    </a:p>
                  </a:txBody>
                  <a:tcPr marL="117235" marR="117235" marT="58618" marB="58618" anchor="ct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1778635">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sz="2600" b="1" dirty="0">
                          <a:latin typeface="宋体" panose="02010600030101010101" pitchFamily="2" charset="-122"/>
                          <a:cs typeface="Times New Roman" panose="02020603050405020304" pitchFamily="18" charset="0"/>
                        </a:rPr>
                        <a:t>民族危机程度</a:t>
                      </a:r>
                      <a:endParaRPr lang="zh-CN" altLang="en-US" sz="2600" b="1" dirty="0">
                        <a:latin typeface="宋体" panose="02010600030101010101" pitchFamily="2" charset="-122"/>
                        <a:ea typeface="Times New Roman" panose="02020603050405020304" pitchFamily="18" charset="0"/>
                      </a:endParaRPr>
                    </a:p>
                  </a:txBody>
                  <a:tcPr marL="117235" marR="117235" marT="58618" marB="58618" anchor="ct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endParaRPr lang="zh-CN" altLang="en-US" sz="2600" b="1" dirty="0">
                        <a:latin typeface="宋体" panose="02010600030101010101" pitchFamily="2" charset="-122"/>
                        <a:ea typeface="Times New Roman" panose="02020603050405020304" pitchFamily="18" charset="0"/>
                      </a:endParaRPr>
                    </a:p>
                  </a:txBody>
                  <a:tcPr marL="117235" marR="117235" marT="58618" marB="58618" anchor="ct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1239520">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sz="2600" b="1" dirty="0">
                          <a:latin typeface="宋体" panose="02010600030101010101" pitchFamily="2" charset="-122"/>
                          <a:cs typeface="Times New Roman" panose="02020603050405020304" pitchFamily="18" charset="0"/>
                        </a:rPr>
                        <a:t>民族资本主义发展历程</a:t>
                      </a:r>
                      <a:endParaRPr lang="zh-CN" altLang="en-US" sz="2600" b="1" dirty="0">
                        <a:latin typeface="宋体" panose="02010600030101010101" pitchFamily="2" charset="-122"/>
                        <a:ea typeface="Times New Roman" panose="02020603050405020304" pitchFamily="18" charset="0"/>
                      </a:endParaRPr>
                    </a:p>
                  </a:txBody>
                  <a:tcPr marL="117235" marR="117235" marT="58618" marB="58618" anchor="ct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endParaRPr lang="zh-CN" altLang="en-US" sz="2600" b="1" dirty="0">
                        <a:latin typeface="宋体" panose="02010600030101010101" pitchFamily="2" charset="-122"/>
                        <a:ea typeface="Times New Roman" panose="02020603050405020304" pitchFamily="18" charset="0"/>
                      </a:endParaRPr>
                    </a:p>
                  </a:txBody>
                  <a:tcPr marL="117235" marR="117235" marT="58618" marB="58618" anchor="ct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698500">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sz="2600" b="1" dirty="0">
                          <a:latin typeface="宋体" panose="02010600030101010101" pitchFamily="2" charset="-122"/>
                          <a:cs typeface="Times New Roman" panose="02020603050405020304" pitchFamily="18" charset="0"/>
                        </a:rPr>
                        <a:t>学习内容</a:t>
                      </a:r>
                      <a:endParaRPr lang="zh-CN" altLang="en-US" sz="2600" b="1" dirty="0">
                        <a:latin typeface="宋体" panose="02010600030101010101" pitchFamily="2" charset="-122"/>
                        <a:ea typeface="Times New Roman" panose="02020603050405020304" pitchFamily="18" charset="0"/>
                      </a:endParaRPr>
                    </a:p>
                  </a:txBody>
                  <a:tcPr marL="117235" marR="117235" marT="58618" marB="58618" anchor="ct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endParaRPr lang="zh-CN" altLang="en-US" sz="2600" b="1" dirty="0">
                        <a:latin typeface="宋体" panose="02010600030101010101" pitchFamily="2" charset="-122"/>
                        <a:ea typeface="Times New Roman" panose="02020603050405020304" pitchFamily="18" charset="0"/>
                      </a:endParaRPr>
                    </a:p>
                  </a:txBody>
                  <a:tcPr marL="117235" marR="117235" marT="58618" marB="58618" anchor="ct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698500">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sz="2600" b="1" dirty="0">
                          <a:latin typeface="宋体" panose="02010600030101010101" pitchFamily="2" charset="-122"/>
                          <a:cs typeface="Times New Roman" panose="02020603050405020304" pitchFamily="18" charset="0"/>
                        </a:rPr>
                        <a:t>革命力量</a:t>
                      </a:r>
                      <a:endParaRPr lang="zh-CN" altLang="en-US" sz="2600" b="1" dirty="0">
                        <a:latin typeface="宋体" panose="02010600030101010101" pitchFamily="2" charset="-122"/>
                        <a:ea typeface="Times New Roman" panose="02020603050405020304" pitchFamily="18" charset="0"/>
                      </a:endParaRPr>
                    </a:p>
                  </a:txBody>
                  <a:tcPr marL="117235" marR="117235" marT="58618" marB="58618" anchor="ct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endParaRPr lang="zh-CN" altLang="en-US" sz="2600" b="1" dirty="0">
                        <a:latin typeface="宋体" panose="02010600030101010101" pitchFamily="2" charset="-122"/>
                        <a:ea typeface="Times New Roman" panose="02020603050405020304" pitchFamily="18" charset="0"/>
                      </a:endParaRPr>
                    </a:p>
                  </a:txBody>
                  <a:tcPr marL="117235" marR="117235" marT="58618" marB="58618" anchor="ct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r>
            </a:tbl>
          </a:graphicData>
        </a:graphic>
      </p:graphicFrame>
      <p:sp>
        <p:nvSpPr>
          <p:cNvPr id="2" name="文本框 1"/>
          <p:cNvSpPr txBox="1"/>
          <p:nvPr/>
        </p:nvSpPr>
        <p:spPr>
          <a:xfrm>
            <a:off x="4155440" y="1210310"/>
            <a:ext cx="5828665" cy="691515"/>
          </a:xfrm>
          <a:prstGeom prst="rect">
            <a:avLst/>
          </a:prstGeom>
          <a:noFill/>
        </p:spPr>
        <p:txBody>
          <a:bodyPr wrap="none" rtlCol="0" anchor="t">
            <a:spAutoFit/>
          </a:bodyPr>
          <a:lstStyle/>
          <a:p>
            <a:r>
              <a:rPr lang="zh-CN" altLang="en-US" dirty="0">
                <a:solidFill>
                  <a:srgbClr val="0000FF"/>
                </a:solidFill>
                <a:latin typeface="黑体" panose="02010609060101010101" pitchFamily="2" charset="-122"/>
                <a:ea typeface="黑体" panose="02010609060101010101" pitchFamily="2" charset="-122"/>
                <a:cs typeface="Times New Roman" panose="02020603050405020304" pitchFamily="18" charset="0"/>
                <a:sym typeface="+mn-ea"/>
              </a:rPr>
              <a:t>由以商品输出为主转为以资本输出为主</a:t>
            </a:r>
            <a:endParaRPr lang="zh-CN" altLang="en-US" dirty="0">
              <a:solidFill>
                <a:srgbClr val="0000FF"/>
              </a:solidFill>
              <a:latin typeface="黑体" panose="02010609060101010101" pitchFamily="2" charset="-122"/>
              <a:ea typeface="黑体" panose="02010609060101010101" pitchFamily="2" charset="-122"/>
              <a:cs typeface="Times New Roman" panose="02020603050405020304" pitchFamily="18" charset="0"/>
              <a:sym typeface="+mn-ea"/>
            </a:endParaRPr>
          </a:p>
        </p:txBody>
      </p:sp>
      <p:sp>
        <p:nvSpPr>
          <p:cNvPr id="3" name="文本框 2"/>
          <p:cNvSpPr txBox="1"/>
          <p:nvPr/>
        </p:nvSpPr>
        <p:spPr>
          <a:xfrm>
            <a:off x="4155440" y="1901825"/>
            <a:ext cx="7449820" cy="1770380"/>
          </a:xfrm>
          <a:prstGeom prst="rect">
            <a:avLst/>
          </a:prstGeom>
          <a:noFill/>
        </p:spPr>
        <p:txBody>
          <a:bodyPr wrap="square" rtlCol="0" anchor="t">
            <a:spAutoFit/>
          </a:bodyPr>
          <a:lstStyle/>
          <a:p>
            <a:pPr algn="l">
              <a:lnSpc>
                <a:spcPct val="140000"/>
              </a:lnSpc>
            </a:pPr>
            <a:r>
              <a:rPr lang="zh-CN" altLang="en-US" dirty="0">
                <a:solidFill>
                  <a:srgbClr val="0000FF"/>
                </a:solidFill>
                <a:latin typeface="黑体" panose="02010609060101010101" pitchFamily="2" charset="-122"/>
                <a:ea typeface="黑体" panose="02010609060101010101" pitchFamily="2" charset="-122"/>
                <a:cs typeface="Times New Roman" panose="02020603050405020304" pitchFamily="18" charset="0"/>
                <a:sym typeface="+mn-ea"/>
              </a:rPr>
              <a:t>中国社会半殖民地半封建化程度大大加深,列强掀起瓜分中国的狂潮,中国进而完全陷入半殖民地半封建社会的深渊</a:t>
            </a:r>
            <a:endParaRPr lang="zh-CN" altLang="en-US" dirty="0">
              <a:solidFill>
                <a:srgbClr val="0000FF"/>
              </a:solidFill>
              <a:latin typeface="黑体" panose="02010609060101010101" pitchFamily="2" charset="-122"/>
              <a:ea typeface="黑体" panose="02010609060101010101" pitchFamily="2" charset="-122"/>
              <a:cs typeface="Times New Roman" panose="02020603050405020304" pitchFamily="18" charset="0"/>
              <a:sym typeface="+mn-ea"/>
            </a:endParaRPr>
          </a:p>
        </p:txBody>
      </p:sp>
      <p:sp>
        <p:nvSpPr>
          <p:cNvPr id="4" name="文本框 3"/>
          <p:cNvSpPr txBox="1"/>
          <p:nvPr/>
        </p:nvSpPr>
        <p:spPr>
          <a:xfrm>
            <a:off x="4154805" y="3764280"/>
            <a:ext cx="7449820" cy="1210945"/>
          </a:xfrm>
          <a:prstGeom prst="rect">
            <a:avLst/>
          </a:prstGeom>
          <a:noFill/>
        </p:spPr>
        <p:txBody>
          <a:bodyPr wrap="square" rtlCol="0" anchor="t">
            <a:spAutoFit/>
          </a:bodyPr>
          <a:lstStyle/>
          <a:p>
            <a:pPr algn="l">
              <a:lnSpc>
                <a:spcPct val="140000"/>
              </a:lnSpc>
            </a:pPr>
            <a:r>
              <a:rPr lang="zh-CN" altLang="en-US" dirty="0">
                <a:solidFill>
                  <a:srgbClr val="0000FF"/>
                </a:solidFill>
                <a:latin typeface="黑体" panose="02010609060101010101" pitchFamily="2" charset="-122"/>
                <a:ea typeface="黑体" panose="02010609060101010101" pitchFamily="2" charset="-122"/>
                <a:cs typeface="Times New Roman" panose="02020603050405020304" pitchFamily="18" charset="0"/>
                <a:sym typeface="+mn-ea"/>
              </a:rPr>
              <a:t>民族资本主义获得初步发展,民族资产阶级开始登上政治舞台,领导戊戌变法、辛亥革命</a:t>
            </a:r>
            <a:endParaRPr lang="zh-CN" altLang="en-US" dirty="0">
              <a:solidFill>
                <a:srgbClr val="0000FF"/>
              </a:solidFill>
              <a:latin typeface="黑体" panose="02010609060101010101" pitchFamily="2" charset="-122"/>
              <a:ea typeface="黑体" panose="02010609060101010101" pitchFamily="2" charset="-122"/>
              <a:cs typeface="Times New Roman" panose="02020603050405020304" pitchFamily="18" charset="0"/>
              <a:sym typeface="+mn-ea"/>
            </a:endParaRPr>
          </a:p>
        </p:txBody>
      </p:sp>
      <p:sp>
        <p:nvSpPr>
          <p:cNvPr id="5" name="文本框 4"/>
          <p:cNvSpPr txBox="1"/>
          <p:nvPr/>
        </p:nvSpPr>
        <p:spPr>
          <a:xfrm>
            <a:off x="4238625" y="4944745"/>
            <a:ext cx="7449820" cy="650875"/>
          </a:xfrm>
          <a:prstGeom prst="rect">
            <a:avLst/>
          </a:prstGeom>
          <a:noFill/>
        </p:spPr>
        <p:txBody>
          <a:bodyPr wrap="square" rtlCol="0" anchor="t">
            <a:spAutoFit/>
          </a:bodyPr>
          <a:lstStyle/>
          <a:p>
            <a:pPr algn="l">
              <a:lnSpc>
                <a:spcPct val="140000"/>
              </a:lnSpc>
            </a:pPr>
            <a:r>
              <a:rPr lang="zh-CN" altLang="en-US" dirty="0">
                <a:solidFill>
                  <a:srgbClr val="0000FF"/>
                </a:solidFill>
                <a:latin typeface="黑体" panose="02010609060101010101" pitchFamily="2" charset="-122"/>
                <a:ea typeface="黑体" panose="02010609060101010101" pitchFamily="2" charset="-122"/>
                <a:cs typeface="Times New Roman" panose="02020603050405020304" pitchFamily="18" charset="0"/>
                <a:sym typeface="+mn-ea"/>
              </a:rPr>
              <a:t>由学习器物到学习制度再到学习思想文化</a:t>
            </a:r>
            <a:endParaRPr lang="zh-CN" altLang="en-US" dirty="0">
              <a:solidFill>
                <a:srgbClr val="0000FF"/>
              </a:solidFill>
              <a:latin typeface="黑体" panose="02010609060101010101" pitchFamily="2" charset="-122"/>
              <a:ea typeface="黑体" panose="02010609060101010101" pitchFamily="2" charset="-122"/>
              <a:cs typeface="Times New Roman" panose="02020603050405020304" pitchFamily="18" charset="0"/>
              <a:sym typeface="+mn-ea"/>
            </a:endParaRPr>
          </a:p>
        </p:txBody>
      </p:sp>
      <p:sp>
        <p:nvSpPr>
          <p:cNvPr id="6" name="文本框 5"/>
          <p:cNvSpPr txBox="1"/>
          <p:nvPr/>
        </p:nvSpPr>
        <p:spPr>
          <a:xfrm>
            <a:off x="4238625" y="5595620"/>
            <a:ext cx="7449820" cy="650875"/>
          </a:xfrm>
          <a:prstGeom prst="rect">
            <a:avLst/>
          </a:prstGeom>
          <a:noFill/>
        </p:spPr>
        <p:txBody>
          <a:bodyPr wrap="square" rtlCol="0" anchor="t">
            <a:spAutoFit/>
          </a:bodyPr>
          <a:lstStyle/>
          <a:p>
            <a:pPr algn="l">
              <a:lnSpc>
                <a:spcPct val="140000"/>
              </a:lnSpc>
            </a:pPr>
            <a:r>
              <a:rPr lang="zh-CN" altLang="en-US" dirty="0">
                <a:solidFill>
                  <a:srgbClr val="0000FF"/>
                </a:solidFill>
                <a:latin typeface="黑体" panose="02010609060101010101" pitchFamily="2" charset="-122"/>
                <a:ea typeface="黑体" panose="02010609060101010101" pitchFamily="2" charset="-122"/>
                <a:cs typeface="Times New Roman" panose="02020603050405020304" pitchFamily="18" charset="0"/>
                <a:sym typeface="+mn-ea"/>
              </a:rPr>
              <a:t>中华民族觉醒,更多阶级投入救亡图存行列</a:t>
            </a:r>
            <a:endParaRPr lang="zh-CN" altLang="en-US" dirty="0">
              <a:solidFill>
                <a:srgbClr val="0000FF"/>
              </a:solidFill>
              <a:latin typeface="黑体" panose="02010609060101010101" pitchFamily="2" charset="-122"/>
              <a:ea typeface="黑体" panose="02010609060101010101" pitchFamily="2" charset="-122"/>
              <a:cs typeface="Times New Roman" panose="02020603050405020304" pitchFamily="18" charset="0"/>
              <a:sym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fill="hold"/>
                                        <p:tgtEl>
                                          <p:spTgt spid="4"/>
                                        </p:tgtEl>
                                        <p:attrNameLst>
                                          <p:attrName>ppt_x</p:attrName>
                                        </p:attrNameLst>
                                      </p:cBhvr>
                                      <p:tavLst>
                                        <p:tav tm="0">
                                          <p:val>
                                            <p:strVal val="#ppt_x"/>
                                          </p:val>
                                        </p:tav>
                                        <p:tav tm="100000">
                                          <p:val>
                                            <p:strVal val="#ppt_x"/>
                                          </p:val>
                                        </p:tav>
                                      </p:tavLst>
                                    </p:anim>
                                    <p:anim calcmode="lin" valueType="num">
                                      <p:cBhvr additive="base">
                                        <p:cTn id="20"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additive="base">
                                        <p:cTn id="25" dur="500" fill="hold"/>
                                        <p:tgtEl>
                                          <p:spTgt spid="5"/>
                                        </p:tgtEl>
                                        <p:attrNameLst>
                                          <p:attrName>ppt_x</p:attrName>
                                        </p:attrNameLst>
                                      </p:cBhvr>
                                      <p:tavLst>
                                        <p:tav tm="0">
                                          <p:val>
                                            <p:strVal val="#ppt_x"/>
                                          </p:val>
                                        </p:tav>
                                        <p:tav tm="100000">
                                          <p:val>
                                            <p:strVal val="#ppt_x"/>
                                          </p:val>
                                        </p:tav>
                                      </p:tavLst>
                                    </p:anim>
                                    <p:anim calcmode="lin" valueType="num">
                                      <p:cBhvr additive="base">
                                        <p:cTn id="26"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additive="base">
                                        <p:cTn id="31" dur="500" fill="hold"/>
                                        <p:tgtEl>
                                          <p:spTgt spid="6"/>
                                        </p:tgtEl>
                                        <p:attrNameLst>
                                          <p:attrName>ppt_x</p:attrName>
                                        </p:attrNameLst>
                                      </p:cBhvr>
                                      <p:tavLst>
                                        <p:tav tm="0">
                                          <p:val>
                                            <p:strVal val="#ppt_x"/>
                                          </p:val>
                                        </p:tav>
                                        <p:tav tm="100000">
                                          <p:val>
                                            <p:strVal val="#ppt_x"/>
                                          </p:val>
                                        </p:tav>
                                      </p:tavLst>
                                    </p:anim>
                                    <p:anim calcmode="lin" valueType="num">
                                      <p:cBhvr additive="base">
                                        <p:cTn id="32"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P spid="6"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89730" name="文本框 2889729"/>
          <p:cNvSpPr txBox="1"/>
          <p:nvPr/>
        </p:nvSpPr>
        <p:spPr>
          <a:xfrm>
            <a:off x="182880" y="112395"/>
            <a:ext cx="11634788" cy="1917065"/>
          </a:xfrm>
          <a:prstGeom prst="rect">
            <a:avLst/>
          </a:prstGeom>
          <a:noFill/>
          <a:ln w="9525">
            <a:noFill/>
          </a:ln>
        </p:spPr>
        <p:txBody>
          <a:bodyPr lIns="117176" tIns="58589" rIns="117176" bIns="58589">
            <a:spAutoFit/>
          </a:bodyPr>
          <a:lstStyle/>
          <a:p>
            <a:pPr defTabSz="1171575"/>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二、</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19</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世纪</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60</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年代中国政局的变动</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defTabSz="1171575"/>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a:t>
            </a:r>
            <a:r>
              <a:rPr lang="zh-CN" altLang="en-US" dirty="0">
                <a:solidFill>
                  <a:srgbClr val="0000FF"/>
                </a:solidFill>
                <a:latin typeface="宋体" panose="02010600030101010101" pitchFamily="2" charset="-122"/>
                <a:ea typeface="宋体" panose="02010600030101010101" pitchFamily="2" charset="-122"/>
                <a:cs typeface="Times New Roman" panose="02020603050405020304" pitchFamily="18" charset="0"/>
              </a:rPr>
              <a:t>变局</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之困</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外敌入侵</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两种不同文明之间的较量</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defTabSz="1171575"/>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　　</a:t>
            </a:r>
            <a:endParaRPr lang="zh-CN" altLang="en-US">
              <a:solidFill>
                <a:srgbClr val="000000"/>
              </a:solidFill>
              <a:latin typeface="宋体" panose="02010600030101010101" pitchFamily="2" charset="-122"/>
              <a:ea typeface="Times New Roman" panose="02020603050405020304" pitchFamily="18" charset="0"/>
            </a:endParaRPr>
          </a:p>
        </p:txBody>
      </p:sp>
      <p:sp>
        <p:nvSpPr>
          <p:cNvPr id="2" name="文本框 1"/>
          <p:cNvSpPr txBox="1"/>
          <p:nvPr/>
        </p:nvSpPr>
        <p:spPr>
          <a:xfrm>
            <a:off x="320675" y="1367155"/>
            <a:ext cx="11642725" cy="3091815"/>
          </a:xfrm>
          <a:prstGeom prst="rect">
            <a:avLst/>
          </a:prstGeom>
          <a:noFill/>
        </p:spPr>
        <p:txBody>
          <a:bodyPr wrap="square" rtlCol="0">
            <a:spAutoFit/>
          </a:bodyPr>
          <a:lstStyle/>
          <a:p>
            <a:r>
              <a:rPr lang="zh-CN" altLang="en-US">
                <a:latin typeface="微软雅黑" panose="020B0503020204020204" charset="-122"/>
                <a:ea typeface="微软雅黑" panose="020B0503020204020204" charset="-122"/>
                <a:cs typeface="微软雅黑" panose="020B0503020204020204" charset="-122"/>
              </a:rPr>
              <a:t>【华附高三四校联考历史】近代“变局”一词出现于鸦片战争后，如1856年薛福成上书曾国藩时说：“方今中外之势，古今之变局也”，此后朝野上下逐渐使用“变局”一词。这反映出中国</a:t>
            </a:r>
            <a:endParaRPr lang="zh-CN" altLang="en-US">
              <a:latin typeface="微软雅黑" panose="020B0503020204020204" charset="-122"/>
              <a:ea typeface="微软雅黑" panose="020B0503020204020204" charset="-122"/>
              <a:cs typeface="微软雅黑" panose="020B0503020204020204" charset="-122"/>
            </a:endParaRPr>
          </a:p>
          <a:p>
            <a:r>
              <a:rPr lang="zh-CN" altLang="en-US">
                <a:latin typeface="微软雅黑" panose="020B0503020204020204" charset="-122"/>
                <a:ea typeface="微软雅黑" panose="020B0503020204020204" charset="-122"/>
                <a:cs typeface="微软雅黑" panose="020B0503020204020204" charset="-122"/>
              </a:rPr>
              <a:t>A. 民族危机日益加深	</a:t>
            </a:r>
            <a:r>
              <a:rPr lang="en-US" altLang="zh-CN">
                <a:latin typeface="微软雅黑" panose="020B0503020204020204" charset="-122"/>
                <a:ea typeface="微软雅黑" panose="020B0503020204020204" charset="-122"/>
                <a:cs typeface="微软雅黑" panose="020B0503020204020204" charset="-122"/>
              </a:rPr>
              <a:t>           </a:t>
            </a:r>
            <a:r>
              <a:rPr lang="zh-CN" altLang="en-US">
                <a:latin typeface="微软雅黑" panose="020B0503020204020204" charset="-122"/>
                <a:ea typeface="微软雅黑" panose="020B0503020204020204" charset="-122"/>
                <a:cs typeface="微软雅黑" panose="020B0503020204020204" charset="-122"/>
              </a:rPr>
              <a:t>B. 民族意识开始觉醒</a:t>
            </a:r>
            <a:endParaRPr lang="zh-CN" altLang="en-US">
              <a:latin typeface="微软雅黑" panose="020B0503020204020204" charset="-122"/>
              <a:ea typeface="微软雅黑" panose="020B0503020204020204" charset="-122"/>
              <a:cs typeface="微软雅黑" panose="020B0503020204020204" charset="-122"/>
            </a:endParaRPr>
          </a:p>
          <a:p>
            <a:r>
              <a:rPr lang="zh-CN" altLang="en-US">
                <a:latin typeface="微软雅黑" panose="020B0503020204020204" charset="-122"/>
                <a:ea typeface="微软雅黑" panose="020B0503020204020204" charset="-122"/>
                <a:cs typeface="微软雅黑" panose="020B0503020204020204" charset="-122"/>
              </a:rPr>
              <a:t>C. 逐渐了解世界潮流</a:t>
            </a:r>
            <a:r>
              <a:rPr lang="zh-CN" altLang="en-US">
                <a:latin typeface="微软雅黑" panose="020B0503020204020204" charset="-122"/>
                <a:ea typeface="微软雅黑" panose="020B0503020204020204" charset="-122"/>
                <a:cs typeface="微软雅黑" panose="020B0503020204020204" charset="-122"/>
                <a:sym typeface="+mn-ea"/>
              </a:rPr>
              <a:t>	</a:t>
            </a:r>
            <a:r>
              <a:rPr lang="en-US" altLang="zh-CN">
                <a:latin typeface="微软雅黑" panose="020B0503020204020204" charset="-122"/>
                <a:ea typeface="微软雅黑" panose="020B0503020204020204" charset="-122"/>
                <a:cs typeface="微软雅黑" panose="020B0503020204020204" charset="-122"/>
                <a:sym typeface="+mn-ea"/>
              </a:rPr>
              <a:t>         </a:t>
            </a:r>
            <a:r>
              <a:rPr lang="zh-CN" altLang="en-US">
                <a:latin typeface="微软雅黑" panose="020B0503020204020204" charset="-122"/>
                <a:ea typeface="微软雅黑" panose="020B0503020204020204" charset="-122"/>
                <a:cs typeface="微软雅黑" panose="020B0503020204020204" charset="-122"/>
              </a:rPr>
              <a:t>	D. 学习西方成为共识</a:t>
            </a:r>
            <a:endParaRPr lang="zh-CN" altLang="en-US">
              <a:latin typeface="微软雅黑" panose="020B0503020204020204" charset="-122"/>
              <a:ea typeface="微软雅黑" panose="020B0503020204020204" charset="-122"/>
              <a:cs typeface="微软雅黑" panose="020B0503020204020204" charset="-122"/>
            </a:endParaRPr>
          </a:p>
        </p:txBody>
      </p:sp>
      <p:sp>
        <p:nvSpPr>
          <p:cNvPr id="3" name="文本框 2"/>
          <p:cNvSpPr txBox="1"/>
          <p:nvPr/>
        </p:nvSpPr>
        <p:spPr>
          <a:xfrm>
            <a:off x="320675" y="4458970"/>
            <a:ext cx="11642725" cy="2171065"/>
          </a:xfrm>
          <a:prstGeom prst="rect">
            <a:avLst/>
          </a:prstGeom>
          <a:noFill/>
        </p:spPr>
        <p:txBody>
          <a:bodyPr wrap="square" rtlCol="0">
            <a:spAutoFit/>
          </a:bodyPr>
          <a:lstStyle/>
          <a:p>
            <a:pPr>
              <a:lnSpc>
                <a:spcPct val="130000"/>
              </a:lnSpc>
            </a:pPr>
            <a:r>
              <a:rPr lang="zh-CN" altLang="en-US">
                <a:solidFill>
                  <a:srgbClr val="0000FF"/>
                </a:solidFill>
                <a:latin typeface="微软雅黑" panose="020B0503020204020204" charset="-122"/>
                <a:ea typeface="微软雅黑" panose="020B0503020204020204" charset="-122"/>
                <a:cs typeface="微软雅黑" panose="020B0503020204020204" charset="-122"/>
              </a:rPr>
              <a:t>【答案】C  详解：根据“此后朝野上下逐渐使用“变局”一词”可以看出，在</a:t>
            </a:r>
            <a:r>
              <a:rPr lang="zh-CN" altLang="en-US">
                <a:solidFill>
                  <a:srgbClr val="FF0000"/>
                </a:solidFill>
                <a:latin typeface="微软雅黑" panose="020B0503020204020204" charset="-122"/>
                <a:ea typeface="微软雅黑" panose="020B0503020204020204" charset="-122"/>
                <a:cs typeface="微软雅黑" panose="020B0503020204020204" charset="-122"/>
              </a:rPr>
              <a:t>这之前清政府对于外部并不了解，而承认变局，说明其已经逐渐了解世界潮流，</a:t>
            </a:r>
            <a:r>
              <a:rPr lang="zh-CN" altLang="en-US">
                <a:solidFill>
                  <a:srgbClr val="0000FF"/>
                </a:solidFill>
                <a:latin typeface="微软雅黑" panose="020B0503020204020204" charset="-122"/>
                <a:ea typeface="微软雅黑" panose="020B0503020204020204" charset="-122"/>
                <a:cs typeface="微软雅黑" panose="020B0503020204020204" charset="-122"/>
              </a:rPr>
              <a:t>C正确。材料不能体现出民族危机，排除A；材料与民族意识无关，排除B；共识的说法错误，排除D。</a:t>
            </a:r>
            <a:endParaRPr lang="zh-CN" altLang="en-US">
              <a:solidFill>
                <a:srgbClr val="0000FF"/>
              </a:solidFill>
              <a:latin typeface="微软雅黑" panose="020B0503020204020204" charset="-122"/>
              <a:ea typeface="微软雅黑" panose="020B0503020204020204" charset="-122"/>
              <a:cs typeface="微软雅黑" panose="020B050302020402020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89730" name="文本框 2889729"/>
          <p:cNvSpPr txBox="1"/>
          <p:nvPr/>
        </p:nvSpPr>
        <p:spPr>
          <a:xfrm>
            <a:off x="182880" y="112395"/>
            <a:ext cx="11634788" cy="1917065"/>
          </a:xfrm>
          <a:prstGeom prst="rect">
            <a:avLst/>
          </a:prstGeom>
          <a:noFill/>
          <a:ln w="9525">
            <a:noFill/>
          </a:ln>
        </p:spPr>
        <p:txBody>
          <a:bodyPr lIns="117176" tIns="58589" rIns="117176" bIns="58589">
            <a:spAutoFit/>
          </a:bodyPr>
          <a:lstStyle/>
          <a:p>
            <a:pPr defTabSz="1171575"/>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二、</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19</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世纪</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60</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年代中国政局的变动</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defTabSz="1171575"/>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a:t>
            </a:r>
            <a:r>
              <a:rPr lang="zh-CN" altLang="en-US" dirty="0">
                <a:solidFill>
                  <a:srgbClr val="0000FF"/>
                </a:solidFill>
                <a:latin typeface="宋体" panose="02010600030101010101" pitchFamily="2" charset="-122"/>
                <a:ea typeface="宋体" panose="02010600030101010101" pitchFamily="2" charset="-122"/>
                <a:cs typeface="Times New Roman" panose="02020603050405020304" pitchFamily="18" charset="0"/>
              </a:rPr>
              <a:t>变局</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之困</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外敌入侵</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两种不同文明之间的较量</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defTabSz="1171575"/>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　　</a:t>
            </a:r>
            <a:endParaRPr lang="zh-CN" altLang="en-US">
              <a:solidFill>
                <a:srgbClr val="000000"/>
              </a:solidFill>
              <a:latin typeface="宋体" panose="02010600030101010101" pitchFamily="2" charset="-122"/>
              <a:ea typeface="Times New Roman" panose="02020603050405020304" pitchFamily="18" charset="0"/>
            </a:endParaRPr>
          </a:p>
        </p:txBody>
      </p:sp>
      <p:sp>
        <p:nvSpPr>
          <p:cNvPr id="2" name="文本框 1"/>
          <p:cNvSpPr txBox="1"/>
          <p:nvPr/>
        </p:nvSpPr>
        <p:spPr>
          <a:xfrm>
            <a:off x="320675" y="1367155"/>
            <a:ext cx="11642725" cy="2306320"/>
          </a:xfrm>
          <a:prstGeom prst="rect">
            <a:avLst/>
          </a:prstGeom>
          <a:noFill/>
        </p:spPr>
        <p:txBody>
          <a:bodyPr wrap="square" rtlCol="0">
            <a:spAutoFit/>
          </a:bodyPr>
          <a:lstStyle/>
          <a:p>
            <a:pPr>
              <a:lnSpc>
                <a:spcPct val="120000"/>
              </a:lnSpc>
            </a:pPr>
            <a:r>
              <a:rPr lang="zh-CN" altLang="en-US" sz="2400">
                <a:latin typeface="微软雅黑" panose="020B0503020204020204" charset="-122"/>
                <a:ea typeface="微软雅黑" panose="020B0503020204020204" charset="-122"/>
                <a:cs typeface="微软雅黑" panose="020B0503020204020204" charset="-122"/>
              </a:rPr>
              <a:t>【华附高三四校联考历史】近代“变局”一词出现于鸦片战争后，如1856年薛福成上书曾国藩时说：“方今中外之势，古今之变局也”，此后朝野上下逐渐使用“变局”一词。这反映出中国</a:t>
            </a:r>
            <a:endParaRPr lang="zh-CN" altLang="en-US" sz="2400">
              <a:latin typeface="微软雅黑" panose="020B0503020204020204" charset="-122"/>
              <a:ea typeface="微软雅黑" panose="020B0503020204020204" charset="-122"/>
              <a:cs typeface="微软雅黑" panose="020B0503020204020204" charset="-122"/>
            </a:endParaRPr>
          </a:p>
          <a:p>
            <a:pPr>
              <a:lnSpc>
                <a:spcPct val="120000"/>
              </a:lnSpc>
            </a:pPr>
            <a:r>
              <a:rPr lang="zh-CN" altLang="en-US" sz="2400">
                <a:latin typeface="微软雅黑" panose="020B0503020204020204" charset="-122"/>
                <a:ea typeface="微软雅黑" panose="020B0503020204020204" charset="-122"/>
                <a:cs typeface="微软雅黑" panose="020B0503020204020204" charset="-122"/>
              </a:rPr>
              <a:t>A. 民族危机日益加深	</a:t>
            </a:r>
            <a:r>
              <a:rPr lang="en-US" altLang="zh-CN" sz="2400">
                <a:latin typeface="微软雅黑" panose="020B0503020204020204" charset="-122"/>
                <a:ea typeface="微软雅黑" panose="020B0503020204020204" charset="-122"/>
                <a:cs typeface="微软雅黑" panose="020B0503020204020204" charset="-122"/>
              </a:rPr>
              <a:t>           </a:t>
            </a:r>
            <a:r>
              <a:rPr lang="zh-CN" altLang="en-US" sz="2400">
                <a:latin typeface="微软雅黑" panose="020B0503020204020204" charset="-122"/>
                <a:ea typeface="微软雅黑" panose="020B0503020204020204" charset="-122"/>
                <a:cs typeface="微软雅黑" panose="020B0503020204020204" charset="-122"/>
              </a:rPr>
              <a:t>B. 民族意识开始觉醒</a:t>
            </a:r>
            <a:endParaRPr lang="zh-CN" altLang="en-US" sz="2400">
              <a:latin typeface="微软雅黑" panose="020B0503020204020204" charset="-122"/>
              <a:ea typeface="微软雅黑" panose="020B0503020204020204" charset="-122"/>
              <a:cs typeface="微软雅黑" panose="020B0503020204020204" charset="-122"/>
            </a:endParaRPr>
          </a:p>
          <a:p>
            <a:pPr>
              <a:lnSpc>
                <a:spcPct val="120000"/>
              </a:lnSpc>
            </a:pPr>
            <a:r>
              <a:rPr lang="zh-CN" altLang="en-US" sz="2400">
                <a:solidFill>
                  <a:srgbClr val="FF0000"/>
                </a:solidFill>
                <a:latin typeface="微软雅黑" panose="020B0503020204020204" charset="-122"/>
                <a:ea typeface="微软雅黑" panose="020B0503020204020204" charset="-122"/>
                <a:cs typeface="微软雅黑" panose="020B0503020204020204" charset="-122"/>
              </a:rPr>
              <a:t>C. 逐渐了解世界潮流</a:t>
            </a:r>
            <a:r>
              <a:rPr lang="zh-CN" altLang="en-US" sz="2400">
                <a:latin typeface="微软雅黑" panose="020B0503020204020204" charset="-122"/>
                <a:ea typeface="微软雅黑" panose="020B0503020204020204" charset="-122"/>
                <a:cs typeface="微软雅黑" panose="020B0503020204020204" charset="-122"/>
                <a:sym typeface="+mn-ea"/>
              </a:rPr>
              <a:t>	</a:t>
            </a:r>
            <a:r>
              <a:rPr lang="en-US" altLang="zh-CN" sz="2400">
                <a:latin typeface="微软雅黑" panose="020B0503020204020204" charset="-122"/>
                <a:ea typeface="微软雅黑" panose="020B0503020204020204" charset="-122"/>
                <a:cs typeface="微软雅黑" panose="020B0503020204020204" charset="-122"/>
                <a:sym typeface="+mn-ea"/>
              </a:rPr>
              <a:t>         </a:t>
            </a:r>
            <a:r>
              <a:rPr lang="zh-CN" altLang="en-US" sz="2400">
                <a:latin typeface="微软雅黑" panose="020B0503020204020204" charset="-122"/>
                <a:ea typeface="微软雅黑" panose="020B0503020204020204" charset="-122"/>
                <a:cs typeface="微软雅黑" panose="020B0503020204020204" charset="-122"/>
              </a:rPr>
              <a:t>	</a:t>
            </a:r>
            <a:r>
              <a:rPr lang="en-US" altLang="zh-CN" sz="2400">
                <a:latin typeface="微软雅黑" panose="020B0503020204020204" charset="-122"/>
                <a:ea typeface="微软雅黑" panose="020B0503020204020204" charset="-122"/>
                <a:cs typeface="微软雅黑" panose="020B0503020204020204" charset="-122"/>
              </a:rPr>
              <a:t> </a:t>
            </a:r>
            <a:r>
              <a:rPr lang="zh-CN" altLang="en-US" sz="2400">
                <a:latin typeface="微软雅黑" panose="020B0503020204020204" charset="-122"/>
                <a:ea typeface="微软雅黑" panose="020B0503020204020204" charset="-122"/>
                <a:cs typeface="微软雅黑" panose="020B0503020204020204" charset="-122"/>
              </a:rPr>
              <a:t>D. 学习西方成为共识</a:t>
            </a:r>
            <a:endParaRPr lang="zh-CN" altLang="en-US" sz="2400">
              <a:latin typeface="微软雅黑" panose="020B0503020204020204" charset="-122"/>
              <a:ea typeface="微软雅黑" panose="020B0503020204020204" charset="-122"/>
              <a:cs typeface="微软雅黑" panose="020B0503020204020204" charset="-122"/>
            </a:endParaRPr>
          </a:p>
        </p:txBody>
      </p:sp>
      <p:sp>
        <p:nvSpPr>
          <p:cNvPr id="6" name="文本框 5"/>
          <p:cNvSpPr txBox="1"/>
          <p:nvPr/>
        </p:nvSpPr>
        <p:spPr>
          <a:xfrm>
            <a:off x="320675" y="4234815"/>
            <a:ext cx="11679555" cy="2009775"/>
          </a:xfrm>
          <a:prstGeom prst="rect">
            <a:avLst/>
          </a:prstGeom>
          <a:noFill/>
        </p:spPr>
        <p:txBody>
          <a:bodyPr wrap="square" rtlCol="0">
            <a:spAutoFit/>
          </a:bodyPr>
          <a:lstStyle/>
          <a:p>
            <a:pPr>
              <a:lnSpc>
                <a:spcPct val="130000"/>
              </a:lnSpc>
            </a:pPr>
            <a:r>
              <a:rPr lang="zh-CN" altLang="en-US" sz="2400" b="1">
                <a:latin typeface="微软雅黑" panose="020B0503020204020204" charset="-122"/>
                <a:ea typeface="微软雅黑" panose="020B0503020204020204" charset="-122"/>
                <a:cs typeface="微软雅黑" panose="020B0503020204020204" charset="-122"/>
              </a:rPr>
              <a:t>【2021深圳一模T6】1889年，李鸿章为格致书院亲拟考题：“各国立约通商，本为彼此人民往来营生起见。今设有一国，议欲禁止有约之国人民来往，其理与公法相背否，能详考博证之欤？”此考题的命制意图最有可能为</a:t>
            </a:r>
            <a:endParaRPr lang="zh-CN" altLang="en-US" sz="2400" b="1">
              <a:latin typeface="微软雅黑" panose="020B0503020204020204" charset="-122"/>
              <a:ea typeface="微软雅黑" panose="020B0503020204020204" charset="-122"/>
              <a:cs typeface="微软雅黑" panose="020B0503020204020204" charset="-122"/>
            </a:endParaRPr>
          </a:p>
          <a:p>
            <a:pPr>
              <a:lnSpc>
                <a:spcPct val="130000"/>
              </a:lnSpc>
            </a:pPr>
            <a:r>
              <a:rPr lang="zh-CN" altLang="en-US" sz="2400" b="1">
                <a:latin typeface="微软雅黑" panose="020B0503020204020204" charset="-122"/>
                <a:ea typeface="微软雅黑" panose="020B0503020204020204" charset="-122"/>
                <a:cs typeface="微软雅黑" panose="020B0503020204020204" charset="-122"/>
              </a:rPr>
              <a:t>A．强化商战意识  </a:t>
            </a:r>
            <a:r>
              <a:rPr lang="en-US" altLang="zh-CN" sz="2400" b="1">
                <a:latin typeface="微软雅黑" panose="020B0503020204020204" charset="-122"/>
                <a:ea typeface="微软雅黑" panose="020B0503020204020204" charset="-122"/>
                <a:cs typeface="微软雅黑" panose="020B0503020204020204" charset="-122"/>
              </a:rPr>
              <a:t> </a:t>
            </a:r>
            <a:r>
              <a:rPr lang="zh-CN" altLang="en-US" sz="2400" b="1">
                <a:latin typeface="微软雅黑" panose="020B0503020204020204" charset="-122"/>
                <a:ea typeface="微软雅黑" panose="020B0503020204020204" charset="-122"/>
                <a:cs typeface="微软雅黑" panose="020B0503020204020204" charset="-122"/>
              </a:rPr>
              <a:t> B．激发爱国精神  </a:t>
            </a:r>
            <a:r>
              <a:rPr lang="en-US" altLang="zh-CN" sz="2400" b="1">
                <a:latin typeface="微软雅黑" panose="020B0503020204020204" charset="-122"/>
                <a:ea typeface="微软雅黑" panose="020B0503020204020204" charset="-122"/>
                <a:cs typeface="微软雅黑" panose="020B0503020204020204" charset="-122"/>
              </a:rPr>
              <a:t> </a:t>
            </a:r>
            <a:r>
              <a:rPr lang="zh-CN" altLang="en-US" sz="2400" b="1">
                <a:latin typeface="微软雅黑" panose="020B0503020204020204" charset="-122"/>
                <a:ea typeface="微软雅黑" panose="020B0503020204020204" charset="-122"/>
                <a:cs typeface="微软雅黑" panose="020B0503020204020204" charset="-122"/>
              </a:rPr>
              <a:t> </a:t>
            </a:r>
            <a:r>
              <a:rPr lang="zh-CN" altLang="en-US" sz="2400" b="1">
                <a:solidFill>
                  <a:srgbClr val="FF0000"/>
                </a:solidFill>
                <a:latin typeface="微软雅黑" panose="020B0503020204020204" charset="-122"/>
                <a:ea typeface="微软雅黑" panose="020B0503020204020204" charset="-122"/>
                <a:cs typeface="微软雅黑" panose="020B0503020204020204" charset="-122"/>
              </a:rPr>
              <a:t>C．培养世界视野</a:t>
            </a:r>
            <a:r>
              <a:rPr lang="zh-CN" altLang="en-US" sz="2400" b="1">
                <a:latin typeface="微软雅黑" panose="020B0503020204020204" charset="-122"/>
                <a:ea typeface="微软雅黑" panose="020B0503020204020204" charset="-122"/>
                <a:cs typeface="微软雅黑" panose="020B0503020204020204" charset="-122"/>
              </a:rPr>
              <a:t>  </a:t>
            </a:r>
            <a:r>
              <a:rPr lang="en-US" altLang="zh-CN" sz="2400" b="1">
                <a:latin typeface="微软雅黑" panose="020B0503020204020204" charset="-122"/>
                <a:ea typeface="微软雅黑" panose="020B0503020204020204" charset="-122"/>
                <a:cs typeface="微软雅黑" panose="020B0503020204020204" charset="-122"/>
              </a:rPr>
              <a:t> </a:t>
            </a:r>
            <a:r>
              <a:rPr lang="zh-CN" altLang="en-US" sz="2400" b="1">
                <a:latin typeface="微软雅黑" panose="020B0503020204020204" charset="-122"/>
                <a:ea typeface="微软雅黑" panose="020B0503020204020204" charset="-122"/>
                <a:cs typeface="微软雅黑" panose="020B0503020204020204" charset="-122"/>
              </a:rPr>
              <a:t> D．树立法治观念</a:t>
            </a:r>
            <a:endParaRPr lang="zh-CN" altLang="en-US" sz="2400" b="1">
              <a:latin typeface="微软雅黑" panose="020B0503020204020204" charset="-122"/>
              <a:ea typeface="微软雅黑" panose="020B0503020204020204" charset="-122"/>
              <a:cs typeface="微软雅黑" panose="020B050302020402020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89730" name="文本框 2889729"/>
          <p:cNvSpPr txBox="1"/>
          <p:nvPr/>
        </p:nvSpPr>
        <p:spPr>
          <a:xfrm>
            <a:off x="194945" y="386715"/>
            <a:ext cx="11634788" cy="1717040"/>
          </a:xfrm>
          <a:prstGeom prst="rect">
            <a:avLst/>
          </a:prstGeom>
          <a:noFill/>
          <a:ln w="9525">
            <a:noFill/>
          </a:ln>
        </p:spPr>
        <p:txBody>
          <a:bodyPr lIns="117176" tIns="58589" rIns="117176" bIns="58589">
            <a:spAutoFit/>
          </a:bodyPr>
          <a:lstStyle/>
          <a:p>
            <a:pPr defTabSz="1171575">
              <a:lnSpc>
                <a:spcPct val="100000"/>
              </a:lnSpc>
            </a:pP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二、</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19</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世纪</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60</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年代中国政局的变动</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defTabSz="1171575">
              <a:lnSpc>
                <a:spcPct val="100000"/>
              </a:lnSpc>
            </a:pP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变局之困</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外敌入侵</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两种不同文明之间的较量</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defTabSz="1171575">
              <a:lnSpc>
                <a:spcPct val="100000"/>
              </a:lnSpc>
            </a:pP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2.</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具体表现</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endPar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defTabSz="1171575">
              <a:lnSpc>
                <a:spcPct val="100000"/>
              </a:lnSpc>
            </a:pP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政治上。</a:t>
            </a:r>
            <a:endParaRPr lang="zh-CN" altLang="en-US">
              <a:solidFill>
                <a:srgbClr val="000000"/>
              </a:solidFill>
              <a:latin typeface="宋体" panose="02010600030101010101" pitchFamily="2" charset="-122"/>
              <a:ea typeface="Times New Roman" panose="02020603050405020304" pitchFamily="18" charset="0"/>
            </a:endParaRPr>
          </a:p>
        </p:txBody>
      </p:sp>
      <p:graphicFrame>
        <p:nvGraphicFramePr>
          <p:cNvPr id="2889803" name="表格 2889802"/>
          <p:cNvGraphicFramePr/>
          <p:nvPr>
            <p:custDataLst>
              <p:tags r:id="rId1"/>
            </p:custDataLst>
          </p:nvPr>
        </p:nvGraphicFramePr>
        <p:xfrm>
          <a:off x="282893" y="2150745"/>
          <a:ext cx="11105515" cy="4470400"/>
        </p:xfrm>
        <a:graphic>
          <a:graphicData uri="http://schemas.openxmlformats.org/drawingml/2006/table">
            <a:tbl>
              <a:tblPr/>
              <a:tblGrid>
                <a:gridCol w="1884045"/>
                <a:gridCol w="9221470"/>
              </a:tblGrid>
              <a:tr h="600075">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600" b="1" dirty="0">
                          <a:solidFill>
                            <a:srgbClr val="000000"/>
                          </a:solidFill>
                          <a:latin typeface="宋体" panose="02010600030101010101" pitchFamily="2" charset="-122"/>
                          <a:cs typeface="Times New Roman" panose="02020603050405020304" pitchFamily="18" charset="0"/>
                        </a:rPr>
                        <a:t>社会性质</a:t>
                      </a:r>
                      <a:endParaRPr lang="zh-CN" altLang="en-US" sz="2600" b="1" dirty="0">
                        <a:solidFill>
                          <a:srgbClr val="000000"/>
                        </a:solidFill>
                        <a:latin typeface="宋体" panose="02010600030101010101" pitchFamily="2" charset="-122"/>
                        <a:ea typeface="Times New Roman" panose="02020603050405020304" pitchFamily="18" charset="0"/>
                      </a:endParaRPr>
                    </a:p>
                  </a:txBody>
                  <a:tcPr marL="117235" marR="117235" marT="58618" marB="58618" anchor="ct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sz="2600" b="1" dirty="0">
                          <a:solidFill>
                            <a:srgbClr val="000000"/>
                          </a:solidFill>
                          <a:latin typeface="宋体" panose="02010600030101010101" pitchFamily="2" charset="-122"/>
                          <a:cs typeface="Times New Roman" panose="02020603050405020304" pitchFamily="18" charset="0"/>
                        </a:rPr>
                        <a:t>中国开始沦为半殖民地半封建社会</a:t>
                      </a:r>
                      <a:endParaRPr lang="zh-CN" altLang="en-US" sz="2600" b="1" dirty="0">
                        <a:solidFill>
                          <a:srgbClr val="000000"/>
                        </a:solidFill>
                        <a:latin typeface="宋体" panose="02010600030101010101" pitchFamily="2" charset="-122"/>
                        <a:ea typeface="Times New Roman" panose="02020603050405020304" pitchFamily="18" charset="0"/>
                      </a:endParaRPr>
                    </a:p>
                  </a:txBody>
                  <a:tcPr marL="117235" marR="117235" marT="58618" marB="58618" anchor="ct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830580">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600" b="1" dirty="0">
                          <a:solidFill>
                            <a:srgbClr val="000000"/>
                          </a:solidFill>
                          <a:latin typeface="宋体" panose="02010600030101010101" pitchFamily="2" charset="-122"/>
                          <a:cs typeface="Times New Roman" panose="02020603050405020304" pitchFamily="18" charset="0"/>
                        </a:rPr>
                        <a:t>国内政局</a:t>
                      </a:r>
                      <a:endParaRPr lang="zh-CN" altLang="en-US" sz="2600" b="1" dirty="0">
                        <a:solidFill>
                          <a:srgbClr val="000000"/>
                        </a:solidFill>
                        <a:latin typeface="宋体" panose="02010600030101010101" pitchFamily="2" charset="-122"/>
                        <a:ea typeface="Times New Roman" panose="02020603050405020304" pitchFamily="18" charset="0"/>
                      </a:endParaRPr>
                    </a:p>
                  </a:txBody>
                  <a:tcPr marL="117235" marR="117235" marT="58618" marB="58618" anchor="ct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sz="2600" b="1" dirty="0">
                          <a:solidFill>
                            <a:srgbClr val="000000"/>
                          </a:solidFill>
                          <a:latin typeface="宋体" panose="02010600030101010101" pitchFamily="2" charset="-122"/>
                          <a:cs typeface="Times New Roman" panose="02020603050405020304" pitchFamily="18" charset="0"/>
                        </a:rPr>
                        <a:t>满洲贵族势力削弱</a:t>
                      </a:r>
                      <a:r>
                        <a:rPr lang="en-US" altLang="zh-CN" sz="2600" b="1">
                          <a:solidFill>
                            <a:srgbClr val="000000"/>
                          </a:solidFill>
                          <a:latin typeface="宋体" panose="02010600030101010101" pitchFamily="2" charset="-122"/>
                          <a:cs typeface="Times New Roman" panose="02020603050405020304" pitchFamily="18" charset="0"/>
                        </a:rPr>
                        <a:t>,</a:t>
                      </a:r>
                      <a:r>
                        <a:rPr lang="zh-CN" altLang="en-US" sz="2600" b="1" dirty="0">
                          <a:solidFill>
                            <a:srgbClr val="000000"/>
                          </a:solidFill>
                          <a:latin typeface="宋体" panose="02010600030101010101" pitchFamily="2" charset="-122"/>
                          <a:cs typeface="Times New Roman" panose="02020603050405020304" pitchFamily="18" charset="0"/>
                        </a:rPr>
                        <a:t>以曾国藩、李鸿章为代表的汉族地方官僚地主势力增强</a:t>
                      </a:r>
                      <a:r>
                        <a:rPr lang="en-US" altLang="zh-CN" sz="2600" b="1">
                          <a:solidFill>
                            <a:srgbClr val="000000"/>
                          </a:solidFill>
                          <a:latin typeface="宋体" panose="02010600030101010101" pitchFamily="2" charset="-122"/>
                          <a:cs typeface="Times New Roman" panose="02020603050405020304" pitchFamily="18" charset="0"/>
                        </a:rPr>
                        <a:t>,</a:t>
                      </a:r>
                      <a:r>
                        <a:rPr lang="zh-CN" altLang="en-US" sz="2600" b="1" dirty="0">
                          <a:solidFill>
                            <a:srgbClr val="000000"/>
                          </a:solidFill>
                          <a:latin typeface="宋体" panose="02010600030101010101" pitchFamily="2" charset="-122"/>
                          <a:cs typeface="Times New Roman" panose="02020603050405020304" pitchFamily="18" charset="0"/>
                        </a:rPr>
                        <a:t>洋人势力干涉内政</a:t>
                      </a:r>
                      <a:endParaRPr lang="zh-CN" altLang="en-US" sz="2600" b="1" dirty="0">
                        <a:solidFill>
                          <a:srgbClr val="000000"/>
                        </a:solidFill>
                        <a:latin typeface="宋体" panose="02010600030101010101" pitchFamily="2" charset="-122"/>
                        <a:ea typeface="Times New Roman" panose="02020603050405020304" pitchFamily="18" charset="0"/>
                      </a:endParaRPr>
                    </a:p>
                  </a:txBody>
                  <a:tcPr marL="117235" marR="117235" marT="58618" marB="58618" anchor="ct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767080">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600" b="1" dirty="0">
                          <a:solidFill>
                            <a:srgbClr val="000000"/>
                          </a:solidFill>
                          <a:latin typeface="宋体" panose="02010600030101010101" pitchFamily="2" charset="-122"/>
                          <a:cs typeface="Times New Roman" panose="02020603050405020304" pitchFamily="18" charset="0"/>
                        </a:rPr>
                        <a:t>斗争性质</a:t>
                      </a:r>
                      <a:endParaRPr lang="zh-CN" altLang="en-US" sz="2600" b="1" dirty="0">
                        <a:solidFill>
                          <a:srgbClr val="000000"/>
                        </a:solidFill>
                        <a:latin typeface="宋体" panose="02010600030101010101" pitchFamily="2" charset="-122"/>
                        <a:ea typeface="Times New Roman" panose="02020603050405020304" pitchFamily="18" charset="0"/>
                      </a:endParaRPr>
                    </a:p>
                  </a:txBody>
                  <a:tcPr marL="117235" marR="117235" marT="58618" marB="58618" anchor="ct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sz="2600" b="1" dirty="0">
                          <a:solidFill>
                            <a:srgbClr val="000000"/>
                          </a:solidFill>
                          <a:latin typeface="宋体" panose="02010600030101010101" pitchFamily="2" charset="-122"/>
                          <a:cs typeface="Times New Roman" panose="02020603050405020304" pitchFamily="18" charset="0"/>
                        </a:rPr>
                        <a:t>进入反封建反侵略的旧民主主义革命时期</a:t>
                      </a:r>
                      <a:r>
                        <a:rPr lang="en-US" altLang="zh-CN" sz="2600" b="1">
                          <a:solidFill>
                            <a:srgbClr val="000000"/>
                          </a:solidFill>
                          <a:latin typeface="宋体" panose="02010600030101010101" pitchFamily="2" charset="-122"/>
                          <a:cs typeface="Times New Roman" panose="02020603050405020304" pitchFamily="18" charset="0"/>
                        </a:rPr>
                        <a:t>,</a:t>
                      </a:r>
                      <a:r>
                        <a:rPr lang="zh-CN" altLang="en-US" sz="2600" b="1" dirty="0">
                          <a:solidFill>
                            <a:srgbClr val="000000"/>
                          </a:solidFill>
                          <a:latin typeface="宋体" panose="02010600030101010101" pitchFamily="2" charset="-122"/>
                          <a:cs typeface="Times New Roman" panose="02020603050405020304" pitchFamily="18" charset="0"/>
                        </a:rPr>
                        <a:t>太平天国运动是</a:t>
                      </a:r>
                      <a:r>
                        <a:rPr lang="zh-CN" altLang="en-US" sz="2600" b="1" dirty="0">
                          <a:solidFill>
                            <a:srgbClr val="FF0000"/>
                          </a:solidFill>
                          <a:latin typeface="微软雅黑" panose="020B0503020204020204" charset="-122"/>
                          <a:ea typeface="微软雅黑" panose="020B0503020204020204" charset="-122"/>
                          <a:cs typeface="Times New Roman" panose="02020603050405020304" pitchFamily="18" charset="0"/>
                        </a:rPr>
                        <a:t>民主革命</a:t>
                      </a:r>
                      <a:r>
                        <a:rPr lang="zh-CN" altLang="en-US" sz="2600" b="1" dirty="0">
                          <a:solidFill>
                            <a:srgbClr val="000000"/>
                          </a:solidFill>
                          <a:latin typeface="宋体" panose="02010600030101010101" pitchFamily="2" charset="-122"/>
                          <a:cs typeface="Times New Roman" panose="02020603050405020304" pitchFamily="18" charset="0"/>
                        </a:rPr>
                        <a:t>的先声</a:t>
                      </a:r>
                      <a:endParaRPr lang="zh-CN" altLang="en-US" sz="2600" b="1" dirty="0">
                        <a:solidFill>
                          <a:srgbClr val="000000"/>
                        </a:solidFill>
                        <a:latin typeface="宋体" panose="02010600030101010101" pitchFamily="2" charset="-122"/>
                        <a:ea typeface="Times New Roman" panose="02020603050405020304" pitchFamily="18" charset="0"/>
                      </a:endParaRPr>
                    </a:p>
                  </a:txBody>
                  <a:tcPr marL="117235" marR="117235" marT="58618" marB="58618" anchor="ct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2051685">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600" b="1" dirty="0">
                          <a:solidFill>
                            <a:srgbClr val="000000"/>
                          </a:solidFill>
                          <a:latin typeface="宋体" panose="02010600030101010101" pitchFamily="2" charset="-122"/>
                          <a:cs typeface="Times New Roman" panose="02020603050405020304" pitchFamily="18" charset="0"/>
                        </a:rPr>
                        <a:t>社会阶层</a:t>
                      </a:r>
                      <a:endParaRPr lang="zh-CN" altLang="en-US" sz="2600" b="1" dirty="0">
                        <a:solidFill>
                          <a:srgbClr val="000000"/>
                        </a:solidFill>
                        <a:latin typeface="宋体" panose="02010600030101010101" pitchFamily="2" charset="-122"/>
                        <a:ea typeface="Times New Roman" panose="02020603050405020304" pitchFamily="18" charset="0"/>
                      </a:endParaRPr>
                    </a:p>
                  </a:txBody>
                  <a:tcPr marL="117235" marR="117235" marT="58618" marB="58618" anchor="ct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sz="2600" b="1" dirty="0">
                          <a:solidFill>
                            <a:srgbClr val="FF0000"/>
                          </a:solidFill>
                          <a:latin typeface="宋体" panose="02010600030101010101" pitchFamily="2" charset="-122"/>
                          <a:cs typeface="Times New Roman" panose="02020603050405020304" pitchFamily="18" charset="0"/>
                        </a:rPr>
                        <a:t>买办</a:t>
                      </a:r>
                      <a:r>
                        <a:rPr lang="zh-CN" altLang="en-US" sz="2600" b="1" dirty="0">
                          <a:solidFill>
                            <a:srgbClr val="000000"/>
                          </a:solidFill>
                          <a:latin typeface="宋体" panose="02010600030101010101" pitchFamily="2" charset="-122"/>
                          <a:cs typeface="Times New Roman" panose="02020603050405020304" pitchFamily="18" charset="0"/>
                        </a:rPr>
                        <a:t>作为一个新兴的社会阶层兴起</a:t>
                      </a:r>
                      <a:r>
                        <a:rPr lang="zh-CN" altLang="en-US" sz="2600" b="1" dirty="0">
                          <a:solidFill>
                            <a:srgbClr val="FF0000"/>
                          </a:solidFill>
                          <a:latin typeface="宋体" panose="02010600030101010101" pitchFamily="2" charset="-122"/>
                          <a:cs typeface="Times New Roman" panose="02020603050405020304" pitchFamily="18" charset="0"/>
                        </a:rPr>
                        <a:t>【补、拓】</a:t>
                      </a:r>
                      <a:endParaRPr lang="zh-CN" altLang="en-US" sz="2600" b="1" dirty="0">
                        <a:solidFill>
                          <a:srgbClr val="FF0000"/>
                        </a:solidFill>
                        <a:latin typeface="宋体" panose="02010600030101010101" pitchFamily="2" charset="-122"/>
                        <a:cs typeface="Times New Roman" panose="02020603050405020304" pitchFamily="18" charset="0"/>
                      </a:endParaRPr>
                    </a:p>
                    <a:p>
                      <a:pPr marL="0" lvl="0" indent="0">
                        <a:lnSpc>
                          <a:spcPct val="100000"/>
                        </a:lnSpc>
                        <a:spcBef>
                          <a:spcPct val="0"/>
                        </a:spcBef>
                        <a:buFontTx/>
                        <a:buNone/>
                      </a:pPr>
                      <a:endParaRPr lang="zh-CN" altLang="en-US" sz="2600" b="1" dirty="0">
                        <a:solidFill>
                          <a:srgbClr val="000000"/>
                        </a:solidFill>
                        <a:latin typeface="宋体" panose="02010600030101010101" pitchFamily="2" charset="-122"/>
                        <a:ea typeface="Times New Roman" panose="02020603050405020304" pitchFamily="18" charset="0"/>
                        <a:cs typeface="Times New Roman" panose="02020603050405020304" pitchFamily="18" charset="0"/>
                      </a:endParaRPr>
                    </a:p>
                    <a:p>
                      <a:pPr marL="0" lvl="0" indent="0">
                        <a:lnSpc>
                          <a:spcPct val="100000"/>
                        </a:lnSpc>
                        <a:spcBef>
                          <a:spcPct val="0"/>
                        </a:spcBef>
                        <a:buFontTx/>
                        <a:buNone/>
                      </a:pPr>
                      <a:endParaRPr lang="zh-CN" altLang="en-US" sz="2600" b="1" dirty="0">
                        <a:solidFill>
                          <a:srgbClr val="000000"/>
                        </a:solidFill>
                        <a:latin typeface="宋体" panose="02010600030101010101" pitchFamily="2" charset="-122"/>
                        <a:ea typeface="Times New Roman" panose="02020603050405020304" pitchFamily="18" charset="0"/>
                      </a:endParaRPr>
                    </a:p>
                    <a:p>
                      <a:pPr marL="0" lvl="0" indent="0">
                        <a:lnSpc>
                          <a:spcPct val="100000"/>
                        </a:lnSpc>
                        <a:spcBef>
                          <a:spcPct val="0"/>
                        </a:spcBef>
                        <a:buFontTx/>
                        <a:buNone/>
                      </a:pPr>
                      <a:endParaRPr lang="zh-CN" altLang="en-US" sz="2600" b="1" dirty="0">
                        <a:solidFill>
                          <a:srgbClr val="000000"/>
                        </a:solidFill>
                        <a:latin typeface="宋体" panose="02010600030101010101" pitchFamily="2" charset="-122"/>
                        <a:ea typeface="Times New Roman" panose="02020603050405020304" pitchFamily="18" charset="0"/>
                      </a:endParaRPr>
                    </a:p>
                  </a:txBody>
                  <a:tcPr marL="117235" marR="117235" marT="58618" marB="58618" anchor="ct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r>
            </a:tbl>
          </a:graphicData>
        </a:graphic>
      </p:graphicFrame>
      <p:sp>
        <p:nvSpPr>
          <p:cNvPr id="3" name="文本框 2"/>
          <p:cNvSpPr txBox="1"/>
          <p:nvPr/>
        </p:nvSpPr>
        <p:spPr>
          <a:xfrm>
            <a:off x="2233295" y="5218430"/>
            <a:ext cx="8956040" cy="1308735"/>
          </a:xfrm>
          <a:prstGeom prst="rect">
            <a:avLst/>
          </a:prstGeom>
          <a:noFill/>
        </p:spPr>
        <p:txBody>
          <a:bodyPr wrap="square" rtlCol="0">
            <a:spAutoFit/>
          </a:bodyPr>
          <a:lstStyle/>
          <a:p>
            <a:pPr>
              <a:lnSpc>
                <a:spcPct val="110000"/>
              </a:lnSpc>
            </a:pPr>
            <a:r>
              <a:rPr lang="zh-CN" sz="2400" smtClean="0">
                <a:ln>
                  <a:noFill/>
                </a:ln>
                <a:effectLst/>
                <a:latin typeface="微软雅黑" panose="020B0503020204020204" charset="-122"/>
                <a:ea typeface="微软雅黑" panose="020B0503020204020204" charset="-122"/>
                <a:cs typeface="Times New Roman" panose="02020603050405020304" pitchFamily="18" charset="0"/>
                <a:sym typeface="+mn-ea"/>
              </a:rPr>
              <a:t>伴随着西方经济侵略，出现了买办阶层和</a:t>
            </a:r>
            <a:r>
              <a:rPr lang="zh-CN" sz="2400" smtClean="0">
                <a:ln>
                  <a:noFill/>
                </a:ln>
                <a:solidFill>
                  <a:srgbClr val="FF0000"/>
                </a:solidFill>
                <a:effectLst/>
                <a:latin typeface="微软雅黑" panose="020B0503020204020204" charset="-122"/>
                <a:ea typeface="微软雅黑" panose="020B0503020204020204" charset="-122"/>
                <a:cs typeface="Times New Roman" panose="02020603050405020304" pitchFamily="18" charset="0"/>
                <a:sym typeface="+mn-ea"/>
              </a:rPr>
              <a:t>产业工人</a:t>
            </a:r>
            <a:r>
              <a:rPr lang="zh-CN" sz="2400" smtClean="0">
                <a:ln>
                  <a:noFill/>
                </a:ln>
                <a:effectLst/>
                <a:latin typeface="微软雅黑" panose="020B0503020204020204" charset="-122"/>
                <a:ea typeface="微软雅黑" panose="020B0503020204020204" charset="-122"/>
                <a:cs typeface="Times New Roman" panose="02020603050405020304" pitchFamily="18" charset="0"/>
                <a:sym typeface="+mn-ea"/>
              </a:rPr>
              <a:t>。近代民族工业的兴起，也催生了早期的</a:t>
            </a:r>
            <a:r>
              <a:rPr lang="zh-CN" sz="2400" smtClean="0">
                <a:ln>
                  <a:noFill/>
                </a:ln>
                <a:solidFill>
                  <a:srgbClr val="FF0000"/>
                </a:solidFill>
                <a:effectLst/>
                <a:latin typeface="微软雅黑" panose="020B0503020204020204" charset="-122"/>
                <a:ea typeface="微软雅黑" panose="020B0503020204020204" charset="-122"/>
                <a:cs typeface="Times New Roman" panose="02020603050405020304" pitchFamily="18" charset="0"/>
                <a:sym typeface="+mn-ea"/>
              </a:rPr>
              <a:t>民族资产阶级，工人阶级</a:t>
            </a:r>
            <a:r>
              <a:rPr lang="zh-CN" sz="2400" smtClean="0">
                <a:ln>
                  <a:noFill/>
                </a:ln>
                <a:effectLst/>
                <a:latin typeface="微软雅黑" panose="020B0503020204020204" charset="-122"/>
                <a:ea typeface="微软雅黑" panose="020B0503020204020204" charset="-122"/>
                <a:cs typeface="Times New Roman" panose="02020603050405020304" pitchFamily="18" charset="0"/>
                <a:sym typeface="+mn-ea"/>
              </a:rPr>
              <a:t>的队伍也随之发展壮大。</a:t>
            </a:r>
            <a:endParaRPr lang="zh-CN" altLang="en-US" sz="2400">
              <a:latin typeface="微软雅黑" panose="020B0503020204020204" charset="-122"/>
              <a:ea typeface="微软雅黑" panose="020B050302020402020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3" grpId="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4624" name="文本框 2664623"/>
          <p:cNvSpPr txBox="1"/>
          <p:nvPr/>
        </p:nvSpPr>
        <p:spPr>
          <a:xfrm>
            <a:off x="0" y="-94615"/>
            <a:ext cx="11634788" cy="578485"/>
          </a:xfrm>
          <a:prstGeom prst="rect">
            <a:avLst/>
          </a:prstGeom>
          <a:noFill/>
          <a:ln w="9525">
            <a:noFill/>
          </a:ln>
        </p:spPr>
        <p:txBody>
          <a:bodyPr lIns="117176" tIns="58589" rIns="117176" bIns="58589">
            <a:spAutoFit/>
          </a:bodyPr>
          <a:lstStyle/>
          <a:p>
            <a:pPr defTabSz="1171575"/>
            <a:r>
              <a:rPr lang="zh-CN" altLang="en-US" sz="2000">
                <a:solidFill>
                  <a:srgbClr val="0000FF"/>
                </a:solidFill>
                <a:latin typeface="宋体" panose="02010600030101010101" pitchFamily="2" charset="-122"/>
                <a:ea typeface="宋体" panose="02010600030101010101" pitchFamily="2" charset="-122"/>
                <a:cs typeface="Times New Roman" panose="02020603050405020304" pitchFamily="18" charset="0"/>
              </a:rPr>
              <a:t>【</a:t>
            </a:r>
            <a:r>
              <a:rPr lang="zh-CN" altLang="en-US" sz="2000" dirty="0">
                <a:solidFill>
                  <a:srgbClr val="0000FF"/>
                </a:solidFill>
                <a:latin typeface="宋体" panose="02010600030101010101" pitchFamily="2" charset="-122"/>
                <a:ea typeface="宋体" panose="02010600030101010101" pitchFamily="2" charset="-122"/>
                <a:cs typeface="Times New Roman" panose="02020603050405020304" pitchFamily="18" charset="0"/>
              </a:rPr>
              <a:t>情境</a:t>
            </a:r>
            <a:r>
              <a:rPr lang="zh-CN" altLang="en-US" sz="2000">
                <a:solidFill>
                  <a:srgbClr val="0000FF"/>
                </a:solidFill>
                <a:latin typeface="宋体" panose="02010600030101010101" pitchFamily="2" charset="-122"/>
                <a:ea typeface="宋体" panose="02010600030101010101" pitchFamily="2" charset="-122"/>
                <a:cs typeface="Times New Roman" panose="02020603050405020304" pitchFamily="18" charset="0"/>
              </a:rPr>
              <a:t>】</a:t>
            </a:r>
            <a:r>
              <a:rPr lang="zh-CN" altLang="en-US" sz="2000">
                <a:solidFill>
                  <a:srgbClr val="000000"/>
                </a:solidFill>
                <a:latin typeface="宋体" panose="02010600030101010101" pitchFamily="2" charset="-122"/>
                <a:ea typeface="宋体" panose="02010600030101010101" pitchFamily="2" charset="-122"/>
                <a:cs typeface="Times New Roman" panose="02020603050405020304" pitchFamily="18" charset="0"/>
              </a:rPr>
              <a:t> </a:t>
            </a:r>
            <a:r>
              <a:rPr lang="zh-CN" altLang="en-US" sz="2000" dirty="0">
                <a:solidFill>
                  <a:srgbClr val="000000"/>
                </a:solidFill>
                <a:latin typeface="宋体" panose="02010600030101010101" pitchFamily="2" charset="-122"/>
                <a:ea typeface="宋体" panose="02010600030101010101" pitchFamily="2" charset="-122"/>
                <a:cs typeface="Times New Roman" panose="02020603050405020304" pitchFamily="18" charset="0"/>
              </a:rPr>
              <a:t>对“买办”的认知与</a:t>
            </a:r>
            <a:r>
              <a:rPr lang="zh-CN" altLang="en-US" sz="2000" dirty="0">
                <a:solidFill>
                  <a:srgbClr val="FF0000"/>
                </a:solidFill>
                <a:latin typeface="微软雅黑" panose="020B0503020204020204" charset="-122"/>
                <a:ea typeface="微软雅黑" panose="020B0503020204020204" charset="-122"/>
                <a:cs typeface="Times New Roman" panose="02020603050405020304" pitchFamily="18" charset="0"/>
              </a:rPr>
              <a:t>研究</a:t>
            </a:r>
            <a:r>
              <a:rPr lang="zh-CN" altLang="en-US" sz="2000" dirty="0">
                <a:solidFill>
                  <a:srgbClr val="000000"/>
                </a:solidFill>
                <a:latin typeface="宋体" panose="02010600030101010101" pitchFamily="2" charset="-122"/>
                <a:ea typeface="宋体" panose="02010600030101010101" pitchFamily="2" charset="-122"/>
                <a:cs typeface="Times New Roman" panose="02020603050405020304" pitchFamily="18" charset="0"/>
              </a:rPr>
              <a:t>简表</a:t>
            </a:r>
            <a:endParaRPr lang="zh-CN" altLang="en-US" sz="2000"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p:txBody>
      </p:sp>
      <p:graphicFrame>
        <p:nvGraphicFramePr>
          <p:cNvPr id="2664681" name="表格 2664680"/>
          <p:cNvGraphicFramePr/>
          <p:nvPr>
            <p:custDataLst>
              <p:tags r:id="rId1"/>
            </p:custDataLst>
          </p:nvPr>
        </p:nvGraphicFramePr>
        <p:xfrm>
          <a:off x="257810" y="411480"/>
          <a:ext cx="11509375" cy="5628005"/>
        </p:xfrm>
        <a:graphic>
          <a:graphicData uri="http://schemas.openxmlformats.org/drawingml/2006/table">
            <a:tbl>
              <a:tblPr/>
              <a:tblGrid>
                <a:gridCol w="1360805"/>
                <a:gridCol w="4806315"/>
                <a:gridCol w="5342255"/>
              </a:tblGrid>
              <a:tr h="512763">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000" b="1" dirty="0">
                          <a:solidFill>
                            <a:srgbClr val="000000"/>
                          </a:solidFill>
                          <a:latin typeface="宋体" panose="02010600030101010101" pitchFamily="2" charset="-122"/>
                          <a:cs typeface="Times New Roman" panose="02020603050405020304" pitchFamily="18" charset="0"/>
                        </a:rPr>
                        <a:t>时间 </a:t>
                      </a:r>
                      <a:endParaRPr lang="zh-CN" altLang="en-US" sz="2000" b="1" dirty="0">
                        <a:solidFill>
                          <a:srgbClr val="000000"/>
                        </a:solidFill>
                        <a:latin typeface="宋体" panose="02010600030101010101" pitchFamily="2" charset="-122"/>
                        <a:cs typeface="Times New Roman" panose="02020603050405020304" pitchFamily="18" charset="0"/>
                      </a:endParaRPr>
                    </a:p>
                  </a:txBody>
                  <a:tcPr marL="117235" marR="117235" marT="58618" marB="58618" anchor="ctr">
                    <a:lnL w="28575" cap="flat" cmpd="sng">
                      <a:solidFill>
                        <a:schemeClr val="tx1"/>
                      </a:solidFill>
                      <a:prstDash val="solid"/>
                      <a:headEnd type="none" w="med" len="med"/>
                      <a:tailEnd type="none" w="med" len="med"/>
                    </a:lnL>
                    <a:lnR w="0" cap="flat" cmpd="sng">
                      <a:solidFill>
                        <a:srgbClr val="000000"/>
                      </a:solidFill>
                      <a:prstDash val="solid"/>
                      <a:headEnd type="none" w="med" len="med"/>
                      <a:tailEnd type="none" w="med" len="med"/>
                    </a:lnR>
                    <a:lnT w="28575" cap="flat" cmpd="sng">
                      <a:solidFill>
                        <a:schemeClr val="tx1"/>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000" b="1" dirty="0">
                          <a:solidFill>
                            <a:srgbClr val="000000"/>
                          </a:solidFill>
                          <a:latin typeface="宋体" panose="02010600030101010101" pitchFamily="2" charset="-122"/>
                          <a:cs typeface="Times New Roman" panose="02020603050405020304" pitchFamily="18" charset="0"/>
                        </a:rPr>
                        <a:t>人物、著作 </a:t>
                      </a:r>
                      <a:endParaRPr lang="zh-CN" altLang="en-US" sz="2000" b="1" dirty="0">
                        <a:solidFill>
                          <a:srgbClr val="000000"/>
                        </a:solidFill>
                        <a:latin typeface="宋体" panose="02010600030101010101" pitchFamily="2" charset="-122"/>
                        <a:cs typeface="Times New Roman" panose="02020603050405020304" pitchFamily="18" charset="0"/>
                      </a:endParaRPr>
                    </a:p>
                  </a:txBody>
                  <a:tcPr marL="117235" marR="117235" marT="58618" marB="58618" anchor="ctr">
                    <a:lnL w="0" cap="flat" cmpd="sng">
                      <a:solidFill>
                        <a:srgbClr val="000000"/>
                      </a:solidFill>
                      <a:prstDash val="solid"/>
                      <a:headEnd type="none" w="med" len="med"/>
                      <a:tailEnd type="none" w="med" len="med"/>
                    </a:lnL>
                    <a:lnR w="0" cap="flat" cmpd="sng">
                      <a:solidFill>
                        <a:srgbClr val="000000"/>
                      </a:solidFill>
                      <a:prstDash val="solid"/>
                      <a:headEnd type="none" w="med" len="med"/>
                      <a:tailEnd type="none" w="med" len="med"/>
                    </a:lnR>
                    <a:lnT w="28575" cap="flat" cmpd="sng">
                      <a:solidFill>
                        <a:schemeClr val="tx1"/>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000" b="1" dirty="0">
                          <a:solidFill>
                            <a:srgbClr val="000000"/>
                          </a:solidFill>
                          <a:latin typeface="宋体" panose="02010600030101010101" pitchFamily="2" charset="-122"/>
                          <a:cs typeface="Times New Roman" panose="02020603050405020304" pitchFamily="18" charset="0"/>
                        </a:rPr>
                        <a:t>主要观点 </a:t>
                      </a:r>
                      <a:endParaRPr lang="zh-CN" altLang="en-US" sz="2000" b="1" dirty="0">
                        <a:solidFill>
                          <a:srgbClr val="000000"/>
                        </a:solidFill>
                        <a:latin typeface="宋体" panose="02010600030101010101" pitchFamily="2" charset="-122"/>
                        <a:cs typeface="Times New Roman" panose="02020603050405020304" pitchFamily="18" charset="0"/>
                      </a:endParaRPr>
                    </a:p>
                  </a:txBody>
                  <a:tcPr marL="117235" marR="117235" marT="58618" marB="58618" anchor="ctr">
                    <a:lnL w="0" cap="flat" cmpd="sng">
                      <a:solidFill>
                        <a:srgbClr val="000000"/>
                      </a:solidFill>
                      <a:prstDash val="solid"/>
                      <a:headEnd type="none" w="med" len="med"/>
                      <a:tailEnd type="none" w="med" len="med"/>
                    </a:lnL>
                    <a:lnR w="28575"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tr>
              <a:tr h="513080">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000" b="1" dirty="0">
                          <a:solidFill>
                            <a:srgbClr val="000000"/>
                          </a:solidFill>
                          <a:latin typeface="宋体" panose="02010600030101010101" pitchFamily="2" charset="-122"/>
                          <a:cs typeface="Times New Roman" panose="02020603050405020304" pitchFamily="18" charset="0"/>
                        </a:rPr>
                        <a:t>晚清</a:t>
                      </a:r>
                      <a:endParaRPr lang="zh-CN" altLang="en-US" sz="2000" b="1" dirty="0">
                        <a:solidFill>
                          <a:srgbClr val="000000"/>
                        </a:solidFill>
                        <a:latin typeface="宋体" panose="02010600030101010101" pitchFamily="2" charset="-122"/>
                        <a:cs typeface="Times New Roman" panose="02020603050405020304" pitchFamily="18" charset="0"/>
                      </a:endParaRPr>
                    </a:p>
                  </a:txBody>
                  <a:tcPr marL="117235" marR="117235" marT="58618" marB="58618" anchor="ctr">
                    <a:lnL w="28575" cap="flat" cmpd="sng">
                      <a:solidFill>
                        <a:schemeClr val="tx1"/>
                      </a:solidFill>
                      <a:prstDash val="solid"/>
                      <a:headEnd type="none" w="med" len="med"/>
                      <a:tailEnd type="none" w="med" len="med"/>
                    </a:lnL>
                    <a:lnR w="0" cap="flat" cmpd="sng">
                      <a:solidFill>
                        <a:srgbClr val="000000"/>
                      </a:solidFill>
                      <a:prstDash val="solid"/>
                      <a:headEnd type="none" w="med" len="med"/>
                      <a:tailEnd type="none" w="med" len="med"/>
                    </a:lnR>
                    <a:lnT w="0" cap="flat" cmpd="sng">
                      <a:solidFill>
                        <a:srgbClr val="000000"/>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000" b="1" dirty="0">
                          <a:solidFill>
                            <a:srgbClr val="000000"/>
                          </a:solidFill>
                          <a:latin typeface="宋体" panose="02010600030101010101" pitchFamily="2" charset="-122"/>
                          <a:cs typeface="Times New Roman" panose="02020603050405020304" pitchFamily="18" charset="0"/>
                        </a:rPr>
                        <a:t>林则徐</a:t>
                      </a:r>
                      <a:endParaRPr lang="zh-CN" altLang="en-US" sz="2000" b="1" dirty="0">
                        <a:solidFill>
                          <a:srgbClr val="000000"/>
                        </a:solidFill>
                        <a:latin typeface="宋体" panose="02010600030101010101" pitchFamily="2" charset="-122"/>
                        <a:cs typeface="Times New Roman" panose="02020603050405020304" pitchFamily="18" charset="0"/>
                      </a:endParaRPr>
                    </a:p>
                  </a:txBody>
                  <a:tcPr marL="117235" marR="117235" marT="58618" marB="58618" anchor="ctr">
                    <a:lnL w="0" cap="flat" cmpd="sng">
                      <a:solidFill>
                        <a:srgbClr val="000000"/>
                      </a:solidFill>
                      <a:prstDash val="solid"/>
                      <a:headEnd type="none" w="med" len="med"/>
                      <a:tailEnd type="none" w="med" len="med"/>
                    </a:lnL>
                    <a:lnR w="0" cap="flat" cmpd="sng">
                      <a:solidFill>
                        <a:srgbClr val="000000"/>
                      </a:solidFill>
                      <a:prstDash val="solid"/>
                      <a:headEnd type="none" w="med" len="med"/>
                      <a:tailEnd type="none" w="med" len="med"/>
                    </a:lnR>
                    <a:lnT w="0" cap="flat" cmpd="sng">
                      <a:solidFill>
                        <a:srgbClr val="000000"/>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000" b="1" dirty="0">
                          <a:solidFill>
                            <a:srgbClr val="000000"/>
                          </a:solidFill>
                          <a:latin typeface="宋体" panose="02010600030101010101" pitchFamily="2" charset="-122"/>
                          <a:cs typeface="Times New Roman" panose="02020603050405020304" pitchFamily="18" charset="0"/>
                        </a:rPr>
                        <a:t>买办等本系汉奸 </a:t>
                      </a:r>
                      <a:endParaRPr lang="zh-CN" altLang="en-US" sz="2000" b="1" dirty="0">
                        <a:solidFill>
                          <a:srgbClr val="000000"/>
                        </a:solidFill>
                        <a:latin typeface="宋体" panose="02010600030101010101" pitchFamily="2" charset="-122"/>
                        <a:cs typeface="Times New Roman" panose="02020603050405020304" pitchFamily="18" charset="0"/>
                      </a:endParaRPr>
                    </a:p>
                  </a:txBody>
                  <a:tcPr marL="117235" marR="117235" marT="58618" marB="58618" anchor="ctr">
                    <a:lnL w="0" cap="flat" cmpd="sng">
                      <a:solidFill>
                        <a:srgbClr val="000000"/>
                      </a:solidFill>
                      <a:prstDash val="solid"/>
                      <a:headEnd type="none" w="med" len="med"/>
                      <a:tailEnd type="none" w="med" len="med"/>
                    </a:lnL>
                    <a:lnR w="28575" cap="flat" cmpd="sng">
                      <a:solidFill>
                        <a:schemeClr val="tx1"/>
                      </a:solidFill>
                      <a:prstDash val="solid"/>
                      <a:headEnd type="none" w="med" len="med"/>
                      <a:tailEnd type="none" w="med" len="med"/>
                    </a:lnR>
                    <a:lnT w="0" cap="flat" cmpd="sng">
                      <a:solidFill>
                        <a:srgbClr val="000000"/>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tr>
              <a:tr h="512763">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en-US" altLang="zh-CN" sz="2000" b="1">
                          <a:solidFill>
                            <a:srgbClr val="000000"/>
                          </a:solidFill>
                          <a:latin typeface="宋体" panose="02010600030101010101" pitchFamily="2" charset="-122"/>
                          <a:cs typeface="Times New Roman" panose="02020603050405020304" pitchFamily="18" charset="0"/>
                        </a:rPr>
                        <a:t>1920</a:t>
                      </a:r>
                      <a:r>
                        <a:rPr lang="zh-CN" altLang="en-US" sz="2000" b="1" dirty="0">
                          <a:solidFill>
                            <a:srgbClr val="000000"/>
                          </a:solidFill>
                          <a:latin typeface="宋体" panose="02010600030101010101" pitchFamily="2" charset="-122"/>
                          <a:cs typeface="Times New Roman" panose="02020603050405020304" pitchFamily="18" charset="0"/>
                        </a:rPr>
                        <a:t>年</a:t>
                      </a:r>
                      <a:endParaRPr lang="zh-CN" altLang="en-US" sz="2000" b="1" dirty="0">
                        <a:solidFill>
                          <a:srgbClr val="000000"/>
                        </a:solidFill>
                        <a:latin typeface="宋体" panose="02010600030101010101" pitchFamily="2" charset="-122"/>
                        <a:cs typeface="Times New Roman" panose="02020603050405020304" pitchFamily="18" charset="0"/>
                      </a:endParaRPr>
                    </a:p>
                  </a:txBody>
                  <a:tcPr marL="117235" marR="117235" marT="58618" marB="58618" anchor="ctr">
                    <a:lnL w="28575" cap="flat" cmpd="sng">
                      <a:solidFill>
                        <a:schemeClr val="tx1"/>
                      </a:solidFill>
                      <a:prstDash val="solid"/>
                      <a:headEnd type="none" w="med" len="med"/>
                      <a:tailEnd type="none" w="med" len="med"/>
                    </a:lnL>
                    <a:lnR w="0" cap="flat" cmpd="sng">
                      <a:solidFill>
                        <a:srgbClr val="000000"/>
                      </a:solidFill>
                      <a:prstDash val="solid"/>
                      <a:headEnd type="none" w="med" len="med"/>
                      <a:tailEnd type="none" w="med" len="med"/>
                    </a:lnR>
                    <a:lnT w="0" cap="flat" cmpd="sng">
                      <a:solidFill>
                        <a:srgbClr val="000000"/>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000" b="1" dirty="0">
                          <a:solidFill>
                            <a:srgbClr val="000000"/>
                          </a:solidFill>
                          <a:latin typeface="宋体" panose="02010600030101010101" pitchFamily="2" charset="-122"/>
                          <a:cs typeface="Times New Roman" panose="02020603050405020304" pitchFamily="18" charset="0"/>
                        </a:rPr>
                        <a:t>陈独秀 </a:t>
                      </a:r>
                      <a:endParaRPr lang="zh-CN" altLang="en-US" sz="2000" b="1" dirty="0">
                        <a:solidFill>
                          <a:srgbClr val="000000"/>
                        </a:solidFill>
                        <a:latin typeface="宋体" panose="02010600030101010101" pitchFamily="2" charset="-122"/>
                        <a:cs typeface="Times New Roman" panose="02020603050405020304" pitchFamily="18" charset="0"/>
                      </a:endParaRPr>
                    </a:p>
                  </a:txBody>
                  <a:tcPr marL="117235" marR="117235" marT="58618" marB="58618" anchor="ctr">
                    <a:lnL w="0" cap="flat" cmpd="sng">
                      <a:solidFill>
                        <a:srgbClr val="000000"/>
                      </a:solidFill>
                      <a:prstDash val="solid"/>
                      <a:headEnd type="none" w="med" len="med"/>
                      <a:tailEnd type="none" w="med" len="med"/>
                    </a:lnL>
                    <a:lnR w="0" cap="flat" cmpd="sng">
                      <a:solidFill>
                        <a:srgbClr val="000000"/>
                      </a:solidFill>
                      <a:prstDash val="solid"/>
                      <a:headEnd type="none" w="med" len="med"/>
                      <a:tailEnd type="none" w="med" len="med"/>
                    </a:lnR>
                    <a:lnT w="0" cap="flat" cmpd="sng">
                      <a:solidFill>
                        <a:srgbClr val="000000"/>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000" b="1" dirty="0">
                          <a:solidFill>
                            <a:srgbClr val="000000"/>
                          </a:solidFill>
                          <a:latin typeface="宋体" panose="02010600030101010101" pitchFamily="2" charset="-122"/>
                          <a:cs typeface="Times New Roman" panose="02020603050405020304" pitchFamily="18" charset="0"/>
                        </a:rPr>
                        <a:t>买办帮着外国资本家掠夺中国人 </a:t>
                      </a:r>
                      <a:endParaRPr lang="zh-CN" altLang="en-US" sz="2000" b="1" dirty="0">
                        <a:solidFill>
                          <a:srgbClr val="000000"/>
                        </a:solidFill>
                        <a:latin typeface="宋体" panose="02010600030101010101" pitchFamily="2" charset="-122"/>
                        <a:cs typeface="Times New Roman" panose="02020603050405020304" pitchFamily="18" charset="0"/>
                      </a:endParaRPr>
                    </a:p>
                  </a:txBody>
                  <a:tcPr marL="117235" marR="117235" marT="58618" marB="58618" anchor="ctr">
                    <a:lnL w="0" cap="flat" cmpd="sng">
                      <a:solidFill>
                        <a:srgbClr val="000000"/>
                      </a:solidFill>
                      <a:prstDash val="solid"/>
                      <a:headEnd type="none" w="med" len="med"/>
                      <a:tailEnd type="none" w="med" len="med"/>
                    </a:lnL>
                    <a:lnR w="28575" cap="flat" cmpd="sng">
                      <a:solidFill>
                        <a:schemeClr val="tx1"/>
                      </a:solidFill>
                      <a:prstDash val="solid"/>
                      <a:headEnd type="none" w="med" len="med"/>
                      <a:tailEnd type="none" w="med" len="med"/>
                    </a:lnR>
                    <a:lnT w="0" cap="flat" cmpd="sng">
                      <a:solidFill>
                        <a:srgbClr val="000000"/>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tr>
              <a:tr h="512762">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en-US" altLang="zh-CN" sz="2000" b="1">
                          <a:solidFill>
                            <a:srgbClr val="000000"/>
                          </a:solidFill>
                          <a:latin typeface="宋体" panose="02010600030101010101" pitchFamily="2" charset="-122"/>
                          <a:cs typeface="Times New Roman" panose="02020603050405020304" pitchFamily="18" charset="0"/>
                        </a:rPr>
                        <a:t>1927</a:t>
                      </a:r>
                      <a:r>
                        <a:rPr lang="zh-CN" altLang="en-US" sz="2000" b="1" dirty="0">
                          <a:solidFill>
                            <a:srgbClr val="000000"/>
                          </a:solidFill>
                          <a:latin typeface="宋体" panose="02010600030101010101" pitchFamily="2" charset="-122"/>
                          <a:cs typeface="Times New Roman" panose="02020603050405020304" pitchFamily="18" charset="0"/>
                        </a:rPr>
                        <a:t>年</a:t>
                      </a:r>
                      <a:endParaRPr lang="zh-CN" altLang="en-US" sz="2000" b="1" dirty="0">
                        <a:solidFill>
                          <a:srgbClr val="000000"/>
                        </a:solidFill>
                        <a:latin typeface="宋体" panose="02010600030101010101" pitchFamily="2" charset="-122"/>
                        <a:cs typeface="Times New Roman" panose="02020603050405020304" pitchFamily="18" charset="0"/>
                      </a:endParaRPr>
                    </a:p>
                  </a:txBody>
                  <a:tcPr marL="117235" marR="117235" marT="58618" marB="58618" anchor="ctr">
                    <a:lnL w="28575" cap="flat" cmpd="sng">
                      <a:solidFill>
                        <a:schemeClr val="tx1"/>
                      </a:solidFill>
                      <a:prstDash val="solid"/>
                      <a:headEnd type="none" w="med" len="med"/>
                      <a:tailEnd type="none" w="med" len="med"/>
                    </a:lnL>
                    <a:lnR w="0" cap="flat" cmpd="sng">
                      <a:solidFill>
                        <a:srgbClr val="000000"/>
                      </a:solidFill>
                      <a:prstDash val="solid"/>
                      <a:headEnd type="none" w="med" len="med"/>
                      <a:tailEnd type="none" w="med" len="med"/>
                    </a:lnR>
                    <a:lnT w="0" cap="flat" cmpd="sng">
                      <a:solidFill>
                        <a:srgbClr val="000000"/>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sz="2000" b="1" dirty="0">
                          <a:solidFill>
                            <a:srgbClr val="000000"/>
                          </a:solidFill>
                          <a:latin typeface="宋体" panose="02010600030101010101" pitchFamily="2" charset="-122"/>
                          <a:cs typeface="Times New Roman" panose="02020603050405020304" pitchFamily="18" charset="0"/>
                        </a:rPr>
                        <a:t>沙为楷</a:t>
                      </a:r>
                      <a:r>
                        <a:rPr lang="en-US" altLang="zh-CN" sz="2000" b="1">
                          <a:solidFill>
                            <a:srgbClr val="000000"/>
                          </a:solidFill>
                          <a:latin typeface="宋体" panose="02010600030101010101" pitchFamily="2" charset="-122"/>
                          <a:cs typeface="Times New Roman" panose="02020603050405020304" pitchFamily="18" charset="0"/>
                        </a:rPr>
                        <a:t>《</a:t>
                      </a:r>
                      <a:r>
                        <a:rPr lang="zh-CN" altLang="en-US" sz="2000" b="1" dirty="0">
                          <a:solidFill>
                            <a:srgbClr val="000000"/>
                          </a:solidFill>
                          <a:latin typeface="宋体" panose="02010600030101010101" pitchFamily="2" charset="-122"/>
                          <a:cs typeface="Times New Roman" panose="02020603050405020304" pitchFamily="18" charset="0"/>
                        </a:rPr>
                        <a:t>中国买办制</a:t>
                      </a:r>
                      <a:r>
                        <a:rPr lang="en-US" altLang="zh-CN" sz="2000" b="1">
                          <a:solidFill>
                            <a:srgbClr val="000000"/>
                          </a:solidFill>
                          <a:latin typeface="宋体" panose="02010600030101010101" pitchFamily="2" charset="-122"/>
                          <a:cs typeface="Times New Roman" panose="02020603050405020304" pitchFamily="18" charset="0"/>
                        </a:rPr>
                        <a:t>》</a:t>
                      </a:r>
                      <a:endParaRPr lang="en-US" altLang="zh-CN" sz="2000" b="1">
                        <a:solidFill>
                          <a:srgbClr val="000000"/>
                        </a:solidFill>
                        <a:latin typeface="宋体" panose="02010600030101010101" pitchFamily="2" charset="-122"/>
                        <a:cs typeface="Times New Roman" panose="02020603050405020304" pitchFamily="18" charset="0"/>
                      </a:endParaRPr>
                    </a:p>
                  </a:txBody>
                  <a:tcPr marL="117235" marR="117235" marT="58618" marB="58618" anchor="ctr">
                    <a:lnL w="0" cap="flat" cmpd="sng">
                      <a:solidFill>
                        <a:srgbClr val="000000"/>
                      </a:solidFill>
                      <a:prstDash val="solid"/>
                      <a:headEnd type="none" w="med" len="med"/>
                      <a:tailEnd type="none" w="med" len="med"/>
                    </a:lnL>
                    <a:lnR w="0" cap="flat" cmpd="sng">
                      <a:solidFill>
                        <a:srgbClr val="000000"/>
                      </a:solidFill>
                      <a:prstDash val="solid"/>
                      <a:headEnd type="none" w="med" len="med"/>
                      <a:tailEnd type="none" w="med" len="med"/>
                    </a:lnR>
                    <a:lnT w="0" cap="flat" cmpd="sng">
                      <a:solidFill>
                        <a:srgbClr val="000000"/>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000" b="1" dirty="0">
                          <a:solidFill>
                            <a:srgbClr val="000000"/>
                          </a:solidFill>
                          <a:latin typeface="宋体" panose="02010600030101010101" pitchFamily="2" charset="-122"/>
                          <a:cs typeface="Times New Roman" panose="02020603050405020304" pitchFamily="18" charset="0"/>
                        </a:rPr>
                        <a:t>买办使中国的工商业凋零</a:t>
                      </a:r>
                      <a:endParaRPr lang="zh-CN" altLang="en-US" sz="2000" b="1" dirty="0">
                        <a:solidFill>
                          <a:srgbClr val="000000"/>
                        </a:solidFill>
                        <a:latin typeface="宋体" panose="02010600030101010101" pitchFamily="2" charset="-122"/>
                        <a:cs typeface="Times New Roman" panose="02020603050405020304" pitchFamily="18" charset="0"/>
                      </a:endParaRPr>
                    </a:p>
                  </a:txBody>
                  <a:tcPr marL="117235" marR="117235" marT="58618" marB="58618" anchor="ctr">
                    <a:lnL w="0" cap="flat" cmpd="sng">
                      <a:solidFill>
                        <a:srgbClr val="000000"/>
                      </a:solidFill>
                      <a:prstDash val="solid"/>
                      <a:headEnd type="none" w="med" len="med"/>
                      <a:tailEnd type="none" w="med" len="med"/>
                    </a:lnL>
                    <a:lnR w="28575" cap="flat" cmpd="sng">
                      <a:solidFill>
                        <a:schemeClr val="tx1"/>
                      </a:solidFill>
                      <a:prstDash val="solid"/>
                      <a:headEnd type="none" w="med" len="med"/>
                      <a:tailEnd type="none" w="med" len="med"/>
                    </a:lnR>
                    <a:lnT w="0" cap="flat" cmpd="sng">
                      <a:solidFill>
                        <a:srgbClr val="000000"/>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tr>
              <a:tr h="909638">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en-US" altLang="zh-CN" sz="2000" b="1">
                          <a:solidFill>
                            <a:srgbClr val="000000"/>
                          </a:solidFill>
                          <a:latin typeface="宋体" panose="02010600030101010101" pitchFamily="2" charset="-122"/>
                          <a:cs typeface="Times New Roman" panose="02020603050405020304" pitchFamily="18" charset="0"/>
                        </a:rPr>
                        <a:t>1964</a:t>
                      </a:r>
                      <a:r>
                        <a:rPr lang="zh-CN" altLang="en-US" sz="2000" b="1" dirty="0">
                          <a:solidFill>
                            <a:srgbClr val="000000"/>
                          </a:solidFill>
                          <a:latin typeface="宋体" panose="02010600030101010101" pitchFamily="2" charset="-122"/>
                          <a:cs typeface="Times New Roman" panose="02020603050405020304" pitchFamily="18" charset="0"/>
                        </a:rPr>
                        <a:t>年</a:t>
                      </a:r>
                      <a:endParaRPr lang="zh-CN" altLang="en-US" sz="2000" b="1" dirty="0">
                        <a:solidFill>
                          <a:srgbClr val="000000"/>
                        </a:solidFill>
                        <a:latin typeface="宋体" panose="02010600030101010101" pitchFamily="2" charset="-122"/>
                        <a:cs typeface="Times New Roman" panose="02020603050405020304" pitchFamily="18" charset="0"/>
                      </a:endParaRPr>
                    </a:p>
                  </a:txBody>
                  <a:tcPr marL="117235" marR="117235" marT="58618" marB="58618" anchor="ctr">
                    <a:lnL w="28575" cap="flat" cmpd="sng">
                      <a:solidFill>
                        <a:schemeClr val="tx1"/>
                      </a:solidFill>
                      <a:prstDash val="solid"/>
                      <a:headEnd type="none" w="med" len="med"/>
                      <a:tailEnd type="none" w="med" len="med"/>
                    </a:lnL>
                    <a:lnR w="0" cap="flat" cmpd="sng">
                      <a:solidFill>
                        <a:srgbClr val="000000"/>
                      </a:solidFill>
                      <a:prstDash val="solid"/>
                      <a:headEnd type="none" w="med" len="med"/>
                      <a:tailEnd type="none" w="med" len="med"/>
                    </a:lnR>
                    <a:lnT w="0" cap="flat" cmpd="sng">
                      <a:solidFill>
                        <a:srgbClr val="000000"/>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sz="2000" b="1" dirty="0">
                          <a:solidFill>
                            <a:srgbClr val="000000"/>
                          </a:solidFill>
                          <a:latin typeface="宋体" panose="02010600030101010101" pitchFamily="2" charset="-122"/>
                          <a:cs typeface="Times New Roman" panose="02020603050405020304" pitchFamily="18" charset="0"/>
                        </a:rPr>
                        <a:t>黄逸峰</a:t>
                      </a:r>
                      <a:r>
                        <a:rPr lang="en-US" altLang="zh-CN" sz="2000" b="1">
                          <a:solidFill>
                            <a:srgbClr val="000000"/>
                          </a:solidFill>
                          <a:latin typeface="宋体" panose="02010600030101010101" pitchFamily="2" charset="-122"/>
                          <a:cs typeface="Times New Roman" panose="02020603050405020304" pitchFamily="18" charset="0"/>
                        </a:rPr>
                        <a:t>《</a:t>
                      </a:r>
                      <a:r>
                        <a:rPr lang="zh-CN" altLang="en-US" sz="2000" b="1" dirty="0">
                          <a:solidFill>
                            <a:srgbClr val="000000"/>
                          </a:solidFill>
                          <a:latin typeface="宋体" panose="02010600030101010101" pitchFamily="2" charset="-122"/>
                          <a:cs typeface="Times New Roman" panose="02020603050405020304" pitchFamily="18" charset="0"/>
                        </a:rPr>
                        <a:t>关于旧中国买办阶级的研究</a:t>
                      </a:r>
                      <a:r>
                        <a:rPr lang="en-US" altLang="zh-CN" sz="2000" b="1">
                          <a:solidFill>
                            <a:srgbClr val="000000"/>
                          </a:solidFill>
                          <a:latin typeface="宋体" panose="02010600030101010101" pitchFamily="2" charset="-122"/>
                          <a:cs typeface="Times New Roman" panose="02020603050405020304" pitchFamily="18" charset="0"/>
                        </a:rPr>
                        <a:t>》</a:t>
                      </a:r>
                      <a:endParaRPr lang="en-US" altLang="zh-CN" sz="2000" b="1">
                        <a:solidFill>
                          <a:srgbClr val="000000"/>
                        </a:solidFill>
                        <a:latin typeface="宋体" panose="02010600030101010101" pitchFamily="2" charset="-122"/>
                        <a:cs typeface="Times New Roman" panose="02020603050405020304" pitchFamily="18" charset="0"/>
                      </a:endParaRPr>
                    </a:p>
                  </a:txBody>
                  <a:tcPr marL="117235" marR="117235" marT="58618" marB="58618" anchor="ctr">
                    <a:lnL w="0" cap="flat" cmpd="sng">
                      <a:solidFill>
                        <a:srgbClr val="000000"/>
                      </a:solidFill>
                      <a:prstDash val="solid"/>
                      <a:headEnd type="none" w="med" len="med"/>
                      <a:tailEnd type="none" w="med" len="med"/>
                    </a:lnL>
                    <a:lnR w="0" cap="flat" cmpd="sng">
                      <a:solidFill>
                        <a:srgbClr val="000000"/>
                      </a:solidFill>
                      <a:prstDash val="solid"/>
                      <a:headEnd type="none" w="med" len="med"/>
                      <a:tailEnd type="none" w="med" len="med"/>
                    </a:lnR>
                    <a:lnT w="0" cap="flat" cmpd="sng">
                      <a:solidFill>
                        <a:srgbClr val="000000"/>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sz="2000" b="1" dirty="0">
                          <a:solidFill>
                            <a:srgbClr val="000000"/>
                          </a:solidFill>
                          <a:latin typeface="宋体" panose="02010600030101010101" pitchFamily="2" charset="-122"/>
                          <a:cs typeface="Times New Roman" panose="02020603050405020304" pitchFamily="18" charset="0"/>
                        </a:rPr>
                        <a:t>买办“无论在经济上和政治上都是极端落后和反动的”</a:t>
                      </a:r>
                      <a:endParaRPr lang="zh-CN" altLang="en-US" sz="2000" b="1" dirty="0">
                        <a:solidFill>
                          <a:srgbClr val="000000"/>
                        </a:solidFill>
                        <a:latin typeface="宋体" panose="02010600030101010101" pitchFamily="2" charset="-122"/>
                        <a:cs typeface="Times New Roman" panose="02020603050405020304" pitchFamily="18" charset="0"/>
                      </a:endParaRPr>
                    </a:p>
                  </a:txBody>
                  <a:tcPr marL="117235" marR="117235" marT="58618" marB="58618" anchor="ctr">
                    <a:lnL w="0" cap="flat" cmpd="sng">
                      <a:solidFill>
                        <a:srgbClr val="000000"/>
                      </a:solidFill>
                      <a:prstDash val="solid"/>
                      <a:headEnd type="none" w="med" len="med"/>
                      <a:tailEnd type="none" w="med" len="med"/>
                    </a:lnL>
                    <a:lnR w="28575" cap="flat" cmpd="sng">
                      <a:solidFill>
                        <a:schemeClr val="tx1"/>
                      </a:solidFill>
                      <a:prstDash val="solid"/>
                      <a:headEnd type="none" w="med" len="med"/>
                      <a:tailEnd type="none" w="med" len="med"/>
                    </a:lnR>
                    <a:lnT w="0" cap="flat" cmpd="sng">
                      <a:solidFill>
                        <a:srgbClr val="000000"/>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tr>
              <a:tr h="909638">
                <a:tc>
                  <a:txBody>
                    <a:bodyPr/>
                    <a:lstStyle/>
                    <a:p>
                      <a:pPr marL="0" lvl="0" indent="0" algn="ctr">
                        <a:lnSpc>
                          <a:spcPct val="100000"/>
                        </a:lnSpc>
                        <a:spcBef>
                          <a:spcPct val="0"/>
                        </a:spcBef>
                        <a:buFontTx/>
                        <a:buNone/>
                      </a:pPr>
                      <a:r>
                        <a:rPr lang="en-US" altLang="zh-CN" sz="2000" b="1">
                          <a:solidFill>
                            <a:srgbClr val="000000"/>
                          </a:solidFill>
                          <a:latin typeface="宋体" panose="02010600030101010101" pitchFamily="2" charset="-122"/>
                          <a:cs typeface="Times New Roman" panose="02020603050405020304" pitchFamily="18" charset="0"/>
                        </a:rPr>
                        <a:t>1980</a:t>
                      </a:r>
                      <a:r>
                        <a:rPr lang="zh-CN" altLang="en-US" sz="2000" b="1" dirty="0">
                          <a:solidFill>
                            <a:srgbClr val="000000"/>
                          </a:solidFill>
                          <a:latin typeface="宋体" panose="02010600030101010101" pitchFamily="2" charset="-122"/>
                          <a:cs typeface="Times New Roman" panose="02020603050405020304" pitchFamily="18" charset="0"/>
                        </a:rPr>
                        <a:t>年</a:t>
                      </a:r>
                      <a:endParaRPr lang="zh-CN" altLang="en-US" sz="2000" b="1" dirty="0">
                        <a:solidFill>
                          <a:srgbClr val="000000"/>
                        </a:solidFill>
                        <a:latin typeface="宋体" panose="02010600030101010101" pitchFamily="2" charset="-122"/>
                        <a:cs typeface="Times New Roman" panose="02020603050405020304" pitchFamily="18" charset="0"/>
                      </a:endParaRPr>
                    </a:p>
                  </a:txBody>
                  <a:tcPr marL="117235" marR="117235" marT="58618" marB="58618" anchor="ctr">
                    <a:lnL w="28575" cap="flat" cmpd="sng">
                      <a:solidFill>
                        <a:schemeClr val="tx1"/>
                      </a:solidFill>
                      <a:prstDash val="solid"/>
                      <a:headEnd type="none" w="med" len="med"/>
                      <a:tailEnd type="none" w="med" len="med"/>
                    </a:lnL>
                    <a:lnR w="0" cap="flat" cmpd="sng">
                      <a:solidFill>
                        <a:srgbClr val="000000"/>
                      </a:solidFill>
                      <a:prstDash val="solid"/>
                      <a:headEnd type="none" w="med" len="med"/>
                      <a:tailEnd type="none" w="med" len="med"/>
                    </a:lnR>
                    <a:lnT w="0" cap="flat" cmpd="sng">
                      <a:solidFill>
                        <a:srgbClr val="000000"/>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tc>
                  <a:txBody>
                    <a:bodyPr/>
                    <a:lstStyle/>
                    <a:p>
                      <a:pPr marL="0" lvl="0" indent="0">
                        <a:lnSpc>
                          <a:spcPct val="100000"/>
                        </a:lnSpc>
                        <a:spcBef>
                          <a:spcPct val="0"/>
                        </a:spcBef>
                        <a:buFontTx/>
                        <a:buNone/>
                      </a:pPr>
                      <a:r>
                        <a:rPr lang="zh-CN" altLang="en-US" sz="2000" b="1" dirty="0">
                          <a:solidFill>
                            <a:srgbClr val="000000"/>
                          </a:solidFill>
                          <a:latin typeface="宋体" panose="02010600030101010101" pitchFamily="2" charset="-122"/>
                          <a:cs typeface="Times New Roman" panose="02020603050405020304" pitchFamily="18" charset="0"/>
                        </a:rPr>
                        <a:t>汪熙</a:t>
                      </a:r>
                      <a:r>
                        <a:rPr lang="en-US" altLang="zh-CN" sz="2000" b="1">
                          <a:solidFill>
                            <a:srgbClr val="000000"/>
                          </a:solidFill>
                          <a:latin typeface="宋体" panose="02010600030101010101" pitchFamily="2" charset="-122"/>
                          <a:cs typeface="Times New Roman" panose="02020603050405020304" pitchFamily="18" charset="0"/>
                        </a:rPr>
                        <a:t>《</a:t>
                      </a:r>
                      <a:r>
                        <a:rPr lang="zh-CN" altLang="en-US" sz="2000" b="1" dirty="0">
                          <a:solidFill>
                            <a:srgbClr val="000000"/>
                          </a:solidFill>
                          <a:latin typeface="宋体" panose="02010600030101010101" pitchFamily="2" charset="-122"/>
                          <a:cs typeface="Times New Roman" panose="02020603050405020304" pitchFamily="18" charset="0"/>
                        </a:rPr>
                        <a:t>关于买办和买办制度</a:t>
                      </a:r>
                      <a:r>
                        <a:rPr lang="en-US" altLang="zh-CN" sz="2000" b="1">
                          <a:solidFill>
                            <a:srgbClr val="000000"/>
                          </a:solidFill>
                          <a:latin typeface="宋体" panose="02010600030101010101" pitchFamily="2" charset="-122"/>
                          <a:cs typeface="Times New Roman" panose="02020603050405020304" pitchFamily="18" charset="0"/>
                        </a:rPr>
                        <a:t>》</a:t>
                      </a:r>
                      <a:endParaRPr lang="en-US" altLang="zh-CN" sz="2000" b="1">
                        <a:solidFill>
                          <a:srgbClr val="000000"/>
                        </a:solidFill>
                        <a:latin typeface="宋体" panose="02010600030101010101" pitchFamily="2" charset="-122"/>
                        <a:cs typeface="Times New Roman" panose="02020603050405020304" pitchFamily="18" charset="0"/>
                      </a:endParaRPr>
                    </a:p>
                  </a:txBody>
                  <a:tcPr marL="117235" marR="117235" marT="58618" marB="58618" anchor="ctr">
                    <a:lnL w="0" cap="flat" cmpd="sng">
                      <a:solidFill>
                        <a:srgbClr val="000000"/>
                      </a:solidFill>
                      <a:prstDash val="solid"/>
                      <a:headEnd type="none" w="med" len="med"/>
                      <a:tailEnd type="none" w="med" len="med"/>
                    </a:lnL>
                    <a:lnR w="0" cap="flat" cmpd="sng">
                      <a:solidFill>
                        <a:srgbClr val="000000"/>
                      </a:solidFill>
                      <a:prstDash val="solid"/>
                      <a:headEnd type="none" w="med" len="med"/>
                      <a:tailEnd type="none" w="med" len="med"/>
                    </a:lnR>
                    <a:lnT w="0" cap="flat" cmpd="sng">
                      <a:solidFill>
                        <a:srgbClr val="000000"/>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tc>
                  <a:txBody>
                    <a:bodyPr/>
                    <a:lstStyle/>
                    <a:p>
                      <a:pPr marL="0" lvl="0" indent="0">
                        <a:lnSpc>
                          <a:spcPct val="100000"/>
                        </a:lnSpc>
                        <a:spcBef>
                          <a:spcPct val="0"/>
                        </a:spcBef>
                        <a:buFontTx/>
                        <a:buNone/>
                      </a:pPr>
                      <a:r>
                        <a:rPr lang="zh-CN" altLang="en-US" sz="2000" b="1" dirty="0">
                          <a:solidFill>
                            <a:srgbClr val="000000"/>
                          </a:solidFill>
                          <a:latin typeface="宋体" panose="02010600030101010101" pitchFamily="2" charset="-122"/>
                          <a:cs typeface="Times New Roman" panose="02020603050405020304" pitchFamily="18" charset="0"/>
                        </a:rPr>
                        <a:t>买办是“资本帝国主义侵略中国的桥梁和得力的帮凶”</a:t>
                      </a:r>
                      <a:r>
                        <a:rPr lang="en-US" altLang="zh-CN" sz="2000" b="1">
                          <a:solidFill>
                            <a:srgbClr val="000000"/>
                          </a:solidFill>
                          <a:latin typeface="宋体" panose="02010600030101010101" pitchFamily="2" charset="-122"/>
                          <a:cs typeface="Times New Roman" panose="02020603050405020304" pitchFamily="18" charset="0"/>
                        </a:rPr>
                        <a:t>,</a:t>
                      </a:r>
                      <a:r>
                        <a:rPr lang="zh-CN" altLang="en-US" sz="2000" b="1" dirty="0">
                          <a:solidFill>
                            <a:srgbClr val="000000"/>
                          </a:solidFill>
                          <a:latin typeface="宋体" panose="02010600030101010101" pitchFamily="2" charset="-122"/>
                          <a:cs typeface="Times New Roman" panose="02020603050405020304" pitchFamily="18" charset="0"/>
                        </a:rPr>
                        <a:t>但是“买办积累转化为民族资本是违背外国资本意志的</a:t>
                      </a:r>
                      <a:r>
                        <a:rPr lang="en-US" altLang="zh-CN" sz="2000" b="1">
                          <a:solidFill>
                            <a:srgbClr val="000000"/>
                          </a:solidFill>
                          <a:latin typeface="宋体" panose="02010600030101010101" pitchFamily="2" charset="-122"/>
                          <a:cs typeface="Times New Roman" panose="02020603050405020304" pitchFamily="18" charset="0"/>
                        </a:rPr>
                        <a:t>,</a:t>
                      </a:r>
                      <a:r>
                        <a:rPr lang="zh-CN" altLang="en-US" sz="2000" b="1" dirty="0">
                          <a:solidFill>
                            <a:srgbClr val="000000"/>
                          </a:solidFill>
                          <a:latin typeface="宋体" panose="02010600030101010101" pitchFamily="2" charset="-122"/>
                          <a:cs typeface="Times New Roman" panose="02020603050405020304" pitchFamily="18" charset="0"/>
                        </a:rPr>
                        <a:t>是一个历史的进步”</a:t>
                      </a:r>
                      <a:endParaRPr lang="zh-CN" altLang="en-US" sz="2000" b="1" dirty="0">
                        <a:solidFill>
                          <a:srgbClr val="000000"/>
                        </a:solidFill>
                        <a:latin typeface="宋体" panose="02010600030101010101" pitchFamily="2" charset="-122"/>
                        <a:cs typeface="Times New Roman" panose="02020603050405020304" pitchFamily="18" charset="0"/>
                      </a:endParaRPr>
                    </a:p>
                  </a:txBody>
                  <a:tcPr marL="117235" marR="117235" marT="58618" marB="58618" anchor="ctr">
                    <a:lnL w="0" cap="flat" cmpd="sng">
                      <a:solidFill>
                        <a:srgbClr val="000000"/>
                      </a:solidFill>
                      <a:prstDash val="solid"/>
                      <a:headEnd type="none" w="med" len="med"/>
                      <a:tailEnd type="none" w="med" len="med"/>
                    </a:lnL>
                    <a:lnR w="28575" cap="flat" cmpd="sng">
                      <a:solidFill>
                        <a:schemeClr val="tx1"/>
                      </a:solidFill>
                      <a:prstDash val="solid"/>
                      <a:headEnd type="none" w="med" len="med"/>
                      <a:tailEnd type="none" w="med" len="med"/>
                    </a:lnR>
                    <a:lnT w="0" cap="flat" cmpd="sng">
                      <a:solidFill>
                        <a:srgbClr val="000000"/>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tr>
              <a:tr h="909638">
                <a:tc>
                  <a:txBody>
                    <a:bodyPr/>
                    <a:lstStyle/>
                    <a:p>
                      <a:pPr marL="0" lvl="0" indent="0" algn="ctr">
                        <a:lnSpc>
                          <a:spcPct val="100000"/>
                        </a:lnSpc>
                        <a:spcBef>
                          <a:spcPct val="0"/>
                        </a:spcBef>
                        <a:buFontTx/>
                        <a:buNone/>
                      </a:pPr>
                      <a:r>
                        <a:rPr lang="en-US" altLang="zh-CN" sz="2000" b="1">
                          <a:solidFill>
                            <a:srgbClr val="000000"/>
                          </a:solidFill>
                          <a:latin typeface="宋体" panose="02010600030101010101" pitchFamily="2" charset="-122"/>
                          <a:cs typeface="Times New Roman" panose="02020603050405020304" pitchFamily="18" charset="0"/>
                        </a:rPr>
                        <a:t>2002</a:t>
                      </a:r>
                      <a:r>
                        <a:rPr lang="zh-CN" altLang="en-US" sz="2000" b="1" dirty="0">
                          <a:solidFill>
                            <a:srgbClr val="000000"/>
                          </a:solidFill>
                          <a:latin typeface="宋体" panose="02010600030101010101" pitchFamily="2" charset="-122"/>
                          <a:cs typeface="Times New Roman" panose="02020603050405020304" pitchFamily="18" charset="0"/>
                        </a:rPr>
                        <a:t>年</a:t>
                      </a:r>
                      <a:endParaRPr lang="zh-CN" altLang="en-US" sz="2000" b="1" dirty="0">
                        <a:solidFill>
                          <a:srgbClr val="000000"/>
                        </a:solidFill>
                        <a:latin typeface="宋体" panose="02010600030101010101" pitchFamily="2" charset="-122"/>
                        <a:cs typeface="Times New Roman" panose="02020603050405020304" pitchFamily="18" charset="0"/>
                      </a:endParaRPr>
                    </a:p>
                  </a:txBody>
                  <a:tcPr marL="117235" marR="117235" marT="58618" marB="58618" anchor="ctr">
                    <a:lnL w="28575" cap="flat" cmpd="sng">
                      <a:solidFill>
                        <a:schemeClr val="tx1"/>
                      </a:solidFill>
                      <a:prstDash val="solid"/>
                      <a:headEnd type="none" w="med" len="med"/>
                      <a:tailEnd type="none" w="med" len="med"/>
                    </a:lnL>
                    <a:lnR w="0" cap="flat" cmpd="sng">
                      <a:solidFill>
                        <a:srgbClr val="000000"/>
                      </a:solidFill>
                      <a:prstDash val="solid"/>
                      <a:headEnd type="none" w="med" len="med"/>
                      <a:tailEnd type="none" w="med" len="med"/>
                    </a:lnR>
                    <a:lnT w="0" cap="flat" cmpd="sng">
                      <a:solidFill>
                        <a:srgbClr val="000000"/>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tc>
                  <a:txBody>
                    <a:bodyPr/>
                    <a:lstStyle/>
                    <a:p>
                      <a:pPr marL="0" lvl="0" indent="0">
                        <a:lnSpc>
                          <a:spcPct val="100000"/>
                        </a:lnSpc>
                        <a:spcBef>
                          <a:spcPct val="0"/>
                        </a:spcBef>
                        <a:buFontTx/>
                        <a:buNone/>
                      </a:pPr>
                      <a:r>
                        <a:rPr lang="zh-CN" altLang="en-US" sz="2000" b="1" dirty="0">
                          <a:solidFill>
                            <a:srgbClr val="000000"/>
                          </a:solidFill>
                          <a:latin typeface="宋体" panose="02010600030101010101" pitchFamily="2" charset="-122"/>
                          <a:cs typeface="Times New Roman" panose="02020603050405020304" pitchFamily="18" charset="0"/>
                        </a:rPr>
                        <a:t>金普森、易继苍</a:t>
                      </a:r>
                      <a:r>
                        <a:rPr lang="en-US" altLang="zh-CN" sz="2000" b="1">
                          <a:solidFill>
                            <a:srgbClr val="000000"/>
                          </a:solidFill>
                          <a:latin typeface="宋体" panose="02010600030101010101" pitchFamily="2" charset="-122"/>
                          <a:cs typeface="Times New Roman" panose="02020603050405020304" pitchFamily="18" charset="0"/>
                        </a:rPr>
                        <a:t>《</a:t>
                      </a:r>
                      <a:r>
                        <a:rPr lang="zh-CN" altLang="en-US" sz="2000" b="1" dirty="0">
                          <a:solidFill>
                            <a:srgbClr val="000000"/>
                          </a:solidFill>
                          <a:latin typeface="宋体" panose="02010600030101010101" pitchFamily="2" charset="-122"/>
                          <a:cs typeface="Times New Roman" panose="02020603050405020304" pitchFamily="18" charset="0"/>
                        </a:rPr>
                        <a:t>买办与中国近代社会阶层的变迁</a:t>
                      </a:r>
                      <a:r>
                        <a:rPr lang="en-US" altLang="zh-CN" sz="2000" b="1">
                          <a:solidFill>
                            <a:srgbClr val="000000"/>
                          </a:solidFill>
                          <a:latin typeface="宋体" panose="02010600030101010101" pitchFamily="2" charset="-122"/>
                          <a:cs typeface="Times New Roman" panose="02020603050405020304" pitchFamily="18" charset="0"/>
                        </a:rPr>
                        <a:t>》</a:t>
                      </a:r>
                      <a:endParaRPr lang="en-US" altLang="zh-CN" sz="2000" b="1">
                        <a:solidFill>
                          <a:srgbClr val="000000"/>
                        </a:solidFill>
                        <a:latin typeface="宋体" panose="02010600030101010101" pitchFamily="2" charset="-122"/>
                        <a:cs typeface="Times New Roman" panose="02020603050405020304" pitchFamily="18" charset="0"/>
                      </a:endParaRPr>
                    </a:p>
                  </a:txBody>
                  <a:tcPr marL="117235" marR="117235" marT="58618" marB="58618" anchor="ctr">
                    <a:lnL w="0" cap="flat" cmpd="sng">
                      <a:solidFill>
                        <a:srgbClr val="000000"/>
                      </a:solidFill>
                      <a:prstDash val="solid"/>
                      <a:headEnd type="none" w="med" len="med"/>
                      <a:tailEnd type="none" w="med" len="med"/>
                    </a:lnL>
                    <a:lnR w="0" cap="flat" cmpd="sng">
                      <a:solidFill>
                        <a:srgbClr val="000000"/>
                      </a:solidFill>
                      <a:prstDash val="solid"/>
                      <a:headEnd type="none" w="med" len="med"/>
                      <a:tailEnd type="none" w="med" len="med"/>
                    </a:lnR>
                    <a:lnT w="0" cap="flat" cmpd="sng">
                      <a:solidFill>
                        <a:srgbClr val="000000"/>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tc>
                  <a:txBody>
                    <a:bodyPr/>
                    <a:lstStyle/>
                    <a:p>
                      <a:pPr marL="0" lvl="0" indent="0">
                        <a:lnSpc>
                          <a:spcPct val="100000"/>
                        </a:lnSpc>
                        <a:spcBef>
                          <a:spcPct val="0"/>
                        </a:spcBef>
                        <a:buFontTx/>
                        <a:buNone/>
                      </a:pPr>
                      <a:r>
                        <a:rPr lang="zh-CN" altLang="en-US" sz="2000" b="1" dirty="0">
                          <a:solidFill>
                            <a:srgbClr val="000000"/>
                          </a:solidFill>
                          <a:latin typeface="宋体" panose="02010600030101010101" pitchFamily="2" charset="-122"/>
                          <a:cs typeface="Times New Roman" panose="02020603050405020304" pitchFamily="18" charset="0"/>
                        </a:rPr>
                        <a:t>买办带动了近代新式民族工业的发展</a:t>
                      </a:r>
                      <a:r>
                        <a:rPr lang="en-US" altLang="zh-CN" sz="2000" b="1">
                          <a:solidFill>
                            <a:srgbClr val="000000"/>
                          </a:solidFill>
                          <a:latin typeface="宋体" panose="02010600030101010101" pitchFamily="2" charset="-122"/>
                          <a:cs typeface="Times New Roman" panose="02020603050405020304" pitchFamily="18" charset="0"/>
                        </a:rPr>
                        <a:t>,</a:t>
                      </a:r>
                      <a:r>
                        <a:rPr lang="zh-CN" altLang="en-US" sz="2000" b="1" dirty="0">
                          <a:solidFill>
                            <a:srgbClr val="000000"/>
                          </a:solidFill>
                          <a:latin typeface="宋体" panose="02010600030101010101" pitchFamily="2" charset="-122"/>
                          <a:cs typeface="Times New Roman" panose="02020603050405020304" pitchFamily="18" charset="0"/>
                        </a:rPr>
                        <a:t>还使普通百姓用上了廉价的商品</a:t>
                      </a:r>
                      <a:endParaRPr lang="zh-CN" altLang="en-US" sz="2000" b="1" dirty="0">
                        <a:solidFill>
                          <a:srgbClr val="000000"/>
                        </a:solidFill>
                        <a:latin typeface="宋体" panose="02010600030101010101" pitchFamily="2" charset="-122"/>
                        <a:cs typeface="Times New Roman" panose="02020603050405020304" pitchFamily="18" charset="0"/>
                      </a:endParaRPr>
                    </a:p>
                  </a:txBody>
                  <a:tcPr marL="117235" marR="117235" marT="58618" marB="58618" anchor="ctr">
                    <a:lnL w="0" cap="flat" cmpd="sng">
                      <a:solidFill>
                        <a:srgbClr val="000000"/>
                      </a:solidFill>
                      <a:prstDash val="solid"/>
                      <a:headEnd type="none" w="med" len="med"/>
                      <a:tailEnd type="none" w="med" len="med"/>
                    </a:lnL>
                    <a:lnR w="28575" cap="flat" cmpd="sng">
                      <a:solidFill>
                        <a:schemeClr val="tx1"/>
                      </a:solidFill>
                      <a:prstDash val="solid"/>
                      <a:headEnd type="none" w="med" len="med"/>
                      <a:tailEnd type="none" w="med" len="med"/>
                    </a:lnR>
                    <a:lnT w="0" cap="flat" cmpd="sng">
                      <a:solidFill>
                        <a:srgbClr val="000000"/>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tr>
              <a:tr h="0">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en-US" altLang="zh-CN" sz="2000" b="1">
                          <a:solidFill>
                            <a:srgbClr val="000000"/>
                          </a:solidFill>
                          <a:latin typeface="宋体" panose="02010600030101010101" pitchFamily="2" charset="-122"/>
                          <a:cs typeface="Times New Roman" panose="02020603050405020304" pitchFamily="18" charset="0"/>
                        </a:rPr>
                        <a:t>2014</a:t>
                      </a:r>
                      <a:r>
                        <a:rPr lang="zh-CN" altLang="en-US" sz="2000" b="1" dirty="0">
                          <a:solidFill>
                            <a:srgbClr val="000000"/>
                          </a:solidFill>
                          <a:latin typeface="宋体" panose="02010600030101010101" pitchFamily="2" charset="-122"/>
                          <a:cs typeface="Times New Roman" panose="02020603050405020304" pitchFamily="18" charset="0"/>
                        </a:rPr>
                        <a:t>年</a:t>
                      </a:r>
                      <a:endParaRPr lang="zh-CN" altLang="en-US" sz="2000" b="1" dirty="0">
                        <a:solidFill>
                          <a:srgbClr val="000000"/>
                        </a:solidFill>
                        <a:latin typeface="宋体" panose="02010600030101010101" pitchFamily="2" charset="-122"/>
                        <a:cs typeface="Times New Roman" panose="02020603050405020304" pitchFamily="18" charset="0"/>
                      </a:endParaRPr>
                    </a:p>
                  </a:txBody>
                  <a:tcPr marL="117235" marR="117235" marT="58618" marB="58618" anchor="ctr">
                    <a:lnL w="28575" cap="flat" cmpd="sng">
                      <a:solidFill>
                        <a:schemeClr val="tx1"/>
                      </a:solidFill>
                      <a:prstDash val="solid"/>
                      <a:headEnd type="none" w="med" len="med"/>
                      <a:tailEnd type="none" w="med" len="med"/>
                    </a:lnL>
                    <a:lnR w="0" cap="flat" cmpd="sng">
                      <a:solidFill>
                        <a:srgbClr val="000000"/>
                      </a:solidFill>
                      <a:prstDash val="solid"/>
                      <a:headEnd type="none" w="med" len="med"/>
                      <a:tailEnd type="none" w="med" len="med"/>
                    </a:lnR>
                    <a:lnT w="0" cap="flat" cmpd="sng">
                      <a:solidFill>
                        <a:srgbClr val="000000"/>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sz="2000" b="1" dirty="0">
                          <a:solidFill>
                            <a:srgbClr val="000000"/>
                          </a:solidFill>
                          <a:latin typeface="宋体" panose="02010600030101010101" pitchFamily="2" charset="-122"/>
                          <a:cs typeface="Times New Roman" panose="02020603050405020304" pitchFamily="18" charset="0"/>
                        </a:rPr>
                        <a:t>聂好春</a:t>
                      </a:r>
                      <a:r>
                        <a:rPr lang="en-US" altLang="zh-CN" sz="2000" b="1">
                          <a:solidFill>
                            <a:srgbClr val="000000"/>
                          </a:solidFill>
                          <a:latin typeface="宋体" panose="02010600030101010101" pitchFamily="2" charset="-122"/>
                          <a:cs typeface="Times New Roman" panose="02020603050405020304" pitchFamily="18" charset="0"/>
                        </a:rPr>
                        <a:t>《</a:t>
                      </a:r>
                      <a:r>
                        <a:rPr lang="zh-CN" altLang="en-US" sz="2000" b="1" dirty="0">
                          <a:solidFill>
                            <a:srgbClr val="000000"/>
                          </a:solidFill>
                          <a:latin typeface="宋体" panose="02010600030101010101" pitchFamily="2" charset="-122"/>
                          <a:cs typeface="Times New Roman" panose="02020603050405020304" pitchFamily="18" charset="0"/>
                        </a:rPr>
                        <a:t>买办与近代中国经济发展研究</a:t>
                      </a:r>
                      <a:r>
                        <a:rPr lang="en-US" altLang="zh-CN" sz="2000" b="1">
                          <a:solidFill>
                            <a:srgbClr val="000000"/>
                          </a:solidFill>
                          <a:latin typeface="宋体" panose="02010600030101010101" pitchFamily="2" charset="-122"/>
                          <a:cs typeface="Times New Roman" panose="02020603050405020304" pitchFamily="18" charset="0"/>
                        </a:rPr>
                        <a:t>》</a:t>
                      </a:r>
                      <a:endParaRPr lang="en-US" altLang="zh-CN" sz="2000" b="1">
                        <a:solidFill>
                          <a:srgbClr val="000000"/>
                        </a:solidFill>
                        <a:latin typeface="宋体" panose="02010600030101010101" pitchFamily="2" charset="-122"/>
                        <a:cs typeface="Times New Roman" panose="02020603050405020304" pitchFamily="18" charset="0"/>
                      </a:endParaRPr>
                    </a:p>
                  </a:txBody>
                  <a:tcPr marL="117235" marR="117235" marT="58618" marB="58618" anchor="ctr">
                    <a:lnL w="0" cap="flat" cmpd="sng">
                      <a:solidFill>
                        <a:srgbClr val="000000"/>
                      </a:solidFill>
                      <a:prstDash val="solid"/>
                      <a:headEnd type="none" w="med" len="med"/>
                      <a:tailEnd type="none" w="med" len="med"/>
                    </a:lnL>
                    <a:lnR w="0" cap="flat" cmpd="sng">
                      <a:solidFill>
                        <a:srgbClr val="000000"/>
                      </a:solidFill>
                      <a:prstDash val="solid"/>
                      <a:headEnd type="none" w="med" len="med"/>
                      <a:tailEnd type="none" w="med" len="med"/>
                    </a:lnR>
                    <a:lnT w="0" cap="flat" cmpd="sng">
                      <a:solidFill>
                        <a:srgbClr val="000000"/>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sz="2000" b="1" dirty="0">
                          <a:solidFill>
                            <a:srgbClr val="000000"/>
                          </a:solidFill>
                          <a:latin typeface="宋体" panose="02010600030101010101" pitchFamily="2" charset="-122"/>
                          <a:cs typeface="Times New Roman" panose="02020603050405020304" pitchFamily="18" charset="0"/>
                        </a:rPr>
                        <a:t>买办是商界精英和早期经济现代化运动的主干力量</a:t>
                      </a:r>
                      <a:r>
                        <a:rPr lang="en-US" altLang="zh-CN" sz="2000" b="1">
                          <a:solidFill>
                            <a:srgbClr val="000000"/>
                          </a:solidFill>
                          <a:latin typeface="宋体" panose="02010600030101010101" pitchFamily="2" charset="-122"/>
                          <a:cs typeface="Times New Roman" panose="02020603050405020304" pitchFamily="18" charset="0"/>
                        </a:rPr>
                        <a:t>,</a:t>
                      </a:r>
                      <a:r>
                        <a:rPr lang="zh-CN" altLang="en-US" sz="2000" b="1" dirty="0">
                          <a:solidFill>
                            <a:srgbClr val="000000"/>
                          </a:solidFill>
                          <a:latin typeface="宋体" panose="02010600030101010101" pitchFamily="2" charset="-122"/>
                          <a:cs typeface="Times New Roman" panose="02020603050405020304" pitchFamily="18" charset="0"/>
                        </a:rPr>
                        <a:t>是近代商会的中坚 </a:t>
                      </a:r>
                      <a:endParaRPr lang="zh-CN" altLang="en-US" sz="2000" b="1" dirty="0">
                        <a:solidFill>
                          <a:srgbClr val="000000"/>
                        </a:solidFill>
                        <a:latin typeface="宋体" panose="02010600030101010101" pitchFamily="2" charset="-122"/>
                        <a:cs typeface="Times New Roman" panose="02020603050405020304" pitchFamily="18" charset="0"/>
                      </a:endParaRPr>
                    </a:p>
                  </a:txBody>
                  <a:tcPr marL="117235" marR="117235" marT="58618" marB="58618" anchor="ctr">
                    <a:lnL w="0" cap="flat" cmpd="sng">
                      <a:solidFill>
                        <a:srgbClr val="000000"/>
                      </a:solidFill>
                      <a:prstDash val="solid"/>
                      <a:headEnd type="none" w="med" len="med"/>
                      <a:tailEnd type="none" w="med" len="med"/>
                    </a:lnL>
                    <a:lnR w="28575" cap="flat" cmpd="sng">
                      <a:solidFill>
                        <a:schemeClr val="tx1"/>
                      </a:solidFill>
                      <a:prstDash val="solid"/>
                      <a:headEnd type="none" w="med" len="med"/>
                      <a:tailEnd type="none" w="med" len="med"/>
                    </a:lnR>
                    <a:lnT w="0" cap="flat" cmpd="sng">
                      <a:solidFill>
                        <a:srgbClr val="000000"/>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r>
            </a:tbl>
          </a:graphicData>
        </a:graphic>
      </p:graphicFrame>
      <p:sp>
        <p:nvSpPr>
          <p:cNvPr id="100" name="文本框 99"/>
          <p:cNvSpPr txBox="1"/>
          <p:nvPr/>
        </p:nvSpPr>
        <p:spPr>
          <a:xfrm>
            <a:off x="158115" y="6122670"/>
            <a:ext cx="11856085" cy="553085"/>
          </a:xfrm>
          <a:prstGeom prst="rect">
            <a:avLst/>
          </a:prstGeom>
          <a:noFill/>
          <a:ln w="9525">
            <a:noFill/>
          </a:ln>
        </p:spPr>
        <p:txBody>
          <a:bodyPr wrap="square">
            <a:spAutoFit/>
          </a:bodyPr>
          <a:lstStyle/>
          <a:p>
            <a:r>
              <a:rPr lang="zh-CN" sz="2000">
                <a:latin typeface="微软雅黑" panose="020B0503020204020204" charset="-122"/>
                <a:ea typeface="微软雅黑" panose="020B0503020204020204" charset="-122"/>
                <a:cs typeface="微软雅黑" panose="020B0503020204020204" charset="-122"/>
              </a:rPr>
              <a:t>结合所学知识</a:t>
            </a:r>
            <a:r>
              <a:rPr lang="zh-CN" altLang="en-US" sz="2000">
                <a:latin typeface="微软雅黑" panose="020B0503020204020204" charset="-122"/>
                <a:ea typeface="微软雅黑" panose="020B0503020204020204" charset="-122"/>
                <a:cs typeface="微软雅黑" panose="020B0503020204020204" charset="-122"/>
              </a:rPr>
              <a:t>，</a:t>
            </a:r>
            <a:r>
              <a:rPr lang="zh-CN" sz="2000">
                <a:latin typeface="微软雅黑" panose="020B0503020204020204" charset="-122"/>
                <a:ea typeface="微软雅黑" panose="020B0503020204020204" charset="-122"/>
                <a:cs typeface="微软雅黑" panose="020B0503020204020204" charset="-122"/>
              </a:rPr>
              <a:t>根据材料提炼一个论题</a:t>
            </a:r>
            <a:r>
              <a:rPr lang="zh-CN" altLang="en-US" sz="2000">
                <a:latin typeface="微软雅黑" panose="020B0503020204020204" charset="-122"/>
                <a:ea typeface="微软雅黑" panose="020B0503020204020204" charset="-122"/>
                <a:cs typeface="微软雅黑" panose="020B0503020204020204" charset="-122"/>
              </a:rPr>
              <a:t>，</a:t>
            </a:r>
            <a:r>
              <a:rPr lang="zh-CN" sz="2000">
                <a:latin typeface="微软雅黑" panose="020B0503020204020204" charset="-122"/>
                <a:ea typeface="微软雅黑" panose="020B0503020204020204" charset="-122"/>
                <a:cs typeface="微软雅黑" panose="020B0503020204020204" charset="-122"/>
              </a:rPr>
              <a:t>并加以论述。</a:t>
            </a:r>
            <a:r>
              <a:rPr lang="en-US" sz="2000">
                <a:latin typeface="微软雅黑" panose="020B0503020204020204" charset="-122"/>
                <a:ea typeface="微软雅黑" panose="020B0503020204020204" charset="-122"/>
                <a:cs typeface="微软雅黑" panose="020B0503020204020204" charset="-122"/>
              </a:rPr>
              <a:t>(</a:t>
            </a:r>
            <a:r>
              <a:rPr lang="zh-CN" sz="2000">
                <a:latin typeface="微软雅黑" panose="020B0503020204020204" charset="-122"/>
                <a:ea typeface="微软雅黑" panose="020B0503020204020204" charset="-122"/>
                <a:cs typeface="微软雅黑" panose="020B0503020204020204" charset="-122"/>
              </a:rPr>
              <a:t>要求</a:t>
            </a:r>
            <a:r>
              <a:rPr lang="en-US" sz="2000">
                <a:latin typeface="微软雅黑" panose="020B0503020204020204" charset="-122"/>
                <a:ea typeface="微软雅黑" panose="020B0503020204020204" charset="-122"/>
                <a:cs typeface="微软雅黑" panose="020B0503020204020204" charset="-122"/>
              </a:rPr>
              <a:t>:</a:t>
            </a:r>
            <a:r>
              <a:rPr lang="zh-CN" sz="2000">
                <a:latin typeface="微软雅黑" panose="020B0503020204020204" charset="-122"/>
                <a:ea typeface="微软雅黑" panose="020B0503020204020204" charset="-122"/>
                <a:cs typeface="微软雅黑" panose="020B0503020204020204" charset="-122"/>
              </a:rPr>
              <a:t>论题明确</a:t>
            </a:r>
            <a:r>
              <a:rPr lang="en-US" sz="2000">
                <a:latin typeface="微软雅黑" panose="020B0503020204020204" charset="-122"/>
                <a:ea typeface="微软雅黑" panose="020B0503020204020204" charset="-122"/>
                <a:cs typeface="微软雅黑" panose="020B0503020204020204" charset="-122"/>
              </a:rPr>
              <a:t>,</a:t>
            </a:r>
            <a:r>
              <a:rPr lang="zh-CN" sz="2000">
                <a:latin typeface="微软雅黑" panose="020B0503020204020204" charset="-122"/>
                <a:ea typeface="微软雅黑" panose="020B0503020204020204" charset="-122"/>
                <a:cs typeface="微软雅黑" panose="020B0503020204020204" charset="-122"/>
              </a:rPr>
              <a:t>持论有据</a:t>
            </a:r>
            <a:r>
              <a:rPr lang="en-US" sz="2000">
                <a:latin typeface="微软雅黑" panose="020B0503020204020204" charset="-122"/>
                <a:ea typeface="微软雅黑" panose="020B0503020204020204" charset="-122"/>
                <a:cs typeface="微软雅黑" panose="020B0503020204020204" charset="-122"/>
              </a:rPr>
              <a:t>,</a:t>
            </a:r>
            <a:r>
              <a:rPr lang="zh-CN" sz="2000">
                <a:latin typeface="微软雅黑" panose="020B0503020204020204" charset="-122"/>
                <a:ea typeface="微软雅黑" panose="020B0503020204020204" charset="-122"/>
                <a:cs typeface="微软雅黑" panose="020B0503020204020204" charset="-122"/>
              </a:rPr>
              <a:t>表述清晰</a:t>
            </a:r>
            <a:r>
              <a:rPr lang="en-US" sz="2000">
                <a:latin typeface="微软雅黑" panose="020B0503020204020204" charset="-122"/>
                <a:ea typeface="微软雅黑" panose="020B0503020204020204" charset="-122"/>
                <a:cs typeface="微软雅黑" panose="020B0503020204020204" charset="-122"/>
              </a:rPr>
              <a:t>)</a:t>
            </a:r>
            <a:endParaRPr lang="en-US" altLang="en-US" sz="2000">
              <a:latin typeface="微软雅黑" panose="020B0503020204020204" charset="-122"/>
              <a:ea typeface="微软雅黑" panose="020B0503020204020204" charset="-122"/>
              <a:cs typeface="微软雅黑" panose="020B0503020204020204" charset="-122"/>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27618" name="文本框 2927617"/>
          <p:cNvSpPr txBox="1"/>
          <p:nvPr/>
        </p:nvSpPr>
        <p:spPr>
          <a:xfrm>
            <a:off x="277495" y="322580"/>
            <a:ext cx="11634788" cy="4918075"/>
          </a:xfrm>
          <a:prstGeom prst="rect">
            <a:avLst/>
          </a:prstGeom>
          <a:noFill/>
          <a:ln w="9525">
            <a:noFill/>
          </a:ln>
        </p:spPr>
        <p:txBody>
          <a:bodyPr lIns="117176" tIns="58589" rIns="117176" bIns="58589">
            <a:spAutoFit/>
          </a:bodyPr>
          <a:lstStyle/>
          <a:p>
            <a:pPr defTabSz="1171575"/>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参考示例</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endPar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defTabSz="1171575"/>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论题</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对买办的</a:t>
            </a:r>
            <a:r>
              <a:rPr lang="zh-CN" altLang="en-US" dirty="0">
                <a:solidFill>
                  <a:srgbClr val="0000FF"/>
                </a:solidFill>
                <a:latin typeface="宋体" panose="02010600030101010101" pitchFamily="2" charset="-122"/>
                <a:ea typeface="宋体" panose="02010600030101010101" pitchFamily="2" charset="-122"/>
                <a:cs typeface="Times New Roman" panose="02020603050405020304" pitchFamily="18" charset="0"/>
              </a:rPr>
              <a:t>认知和评价（研究）</a:t>
            </a:r>
            <a:r>
              <a:rPr lang="zh-CN" altLang="en-US" dirty="0">
                <a:solidFill>
                  <a:srgbClr val="FF0000"/>
                </a:solidFill>
                <a:latin typeface="宋体" panose="02010600030101010101" pitchFamily="2" charset="-122"/>
                <a:ea typeface="宋体" panose="02010600030101010101" pitchFamily="2" charset="-122"/>
                <a:cs typeface="Times New Roman" panose="02020603050405020304" pitchFamily="18" charset="0"/>
              </a:rPr>
              <a:t>受到了时代变迁的影响。 </a:t>
            </a:r>
            <a:endParaRPr lang="zh-CN" altLang="en-US" dirty="0">
              <a:solidFill>
                <a:srgbClr val="FF0000"/>
              </a:solidFill>
              <a:latin typeface="宋体" panose="02010600030101010101" pitchFamily="2" charset="-122"/>
              <a:ea typeface="宋体" panose="02010600030101010101" pitchFamily="2" charset="-122"/>
              <a:cs typeface="Times New Roman" panose="02020603050405020304" pitchFamily="18" charset="0"/>
            </a:endParaRPr>
          </a:p>
          <a:p>
            <a:pPr defTabSz="1171575"/>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论述</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:①</a:t>
            </a:r>
            <a:r>
              <a:rPr lang="zh-CN" altLang="en-US" dirty="0">
                <a:solidFill>
                  <a:schemeClr val="accent2">
                    <a:lumMod val="75000"/>
                  </a:schemeClr>
                </a:solidFill>
                <a:latin typeface="微软雅黑" panose="020B0503020204020204" charset="-122"/>
                <a:ea typeface="微软雅黑" panose="020B0503020204020204" charset="-122"/>
                <a:cs typeface="微软雅黑" panose="020B0503020204020204" charset="-122"/>
              </a:rPr>
              <a:t>清末民初</a:t>
            </a:r>
            <a:r>
              <a:rPr lang="en-US" altLang="zh-CN">
                <a:solidFill>
                  <a:schemeClr val="accent2">
                    <a:lumMod val="75000"/>
                  </a:schemeClr>
                </a:solidFill>
                <a:latin typeface="微软雅黑" panose="020B0503020204020204" charset="-122"/>
                <a:ea typeface="微软雅黑" panose="020B0503020204020204" charset="-122"/>
                <a:cs typeface="微软雅黑" panose="020B0503020204020204" charset="-122"/>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随着列强的不断侵略</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民族危机日益加深</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民族矛盾成为主要矛盾</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在这种情况下</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消极评价</a:t>
            </a:r>
            <a:r>
              <a:rPr lang="zh-CN" altLang="en-US" dirty="0">
                <a:solidFill>
                  <a:srgbClr val="0000FF"/>
                </a:solidFill>
                <a:latin typeface="微软雅黑" panose="020B0503020204020204" charset="-122"/>
                <a:ea typeface="微软雅黑" panose="020B0503020204020204" charset="-122"/>
                <a:cs typeface="Times New Roman" panose="02020603050405020304" pitchFamily="18" charset="0"/>
              </a:rPr>
              <a:t>与帝国主义联系</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密切的买办理所当然</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endPar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②</a:t>
            </a:r>
            <a:r>
              <a:rPr lang="zh-CN" altLang="en-US" dirty="0">
                <a:solidFill>
                  <a:schemeClr val="accent2">
                    <a:lumMod val="75000"/>
                  </a:schemeClr>
                </a:solidFill>
                <a:latin typeface="微软雅黑" panose="020B0503020204020204" charset="-122"/>
                <a:ea typeface="微软雅黑" panose="020B0503020204020204" charset="-122"/>
                <a:cs typeface="微软雅黑" panose="020B0503020204020204" charset="-122"/>
              </a:rPr>
              <a:t>中华人民共和国成立后</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阶级斗争</a:t>
            </a:r>
            <a:r>
              <a:rPr lang="zh-CN" altLang="en-US" dirty="0">
                <a:solidFill>
                  <a:srgbClr val="0000FF"/>
                </a:solidFill>
                <a:latin typeface="微软雅黑" panose="020B0503020204020204" charset="-122"/>
                <a:ea typeface="微软雅黑" panose="020B0503020204020204" charset="-122"/>
                <a:cs typeface="Times New Roman" panose="02020603050405020304" pitchFamily="18" charset="0"/>
              </a:rPr>
              <a:t>史观</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在改革开放前一直占主流地位</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对买办也基本持批判态度</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endPar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③</a:t>
            </a:r>
            <a:r>
              <a:rPr lang="zh-CN" altLang="en-US" dirty="0">
                <a:solidFill>
                  <a:schemeClr val="accent2">
                    <a:lumMod val="75000"/>
                  </a:schemeClr>
                </a:solidFill>
                <a:latin typeface="微软雅黑" panose="020B0503020204020204" charset="-122"/>
                <a:ea typeface="微软雅黑" panose="020B0503020204020204" charset="-122"/>
                <a:cs typeface="微软雅黑" panose="020B0503020204020204" charset="-122"/>
              </a:rPr>
              <a:t>改革开放后</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随着</a:t>
            </a:r>
            <a:r>
              <a:rPr lang="zh-CN" altLang="en-US" dirty="0">
                <a:solidFill>
                  <a:srgbClr val="0000FF"/>
                </a:solidFill>
                <a:latin typeface="微软雅黑" panose="020B0503020204020204" charset="-122"/>
                <a:ea typeface="微软雅黑" panose="020B0503020204020204" charset="-122"/>
                <a:cs typeface="Times New Roman" panose="02020603050405020304" pitchFamily="18" charset="0"/>
              </a:rPr>
              <a:t>思想的解放和对外交流的深入</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对买办的评价越来越深入和客观。</a:t>
            </a:r>
            <a:endParaRPr lang="zh-CN" altLang="en-US">
              <a:solidFill>
                <a:srgbClr val="000000"/>
              </a:solidFill>
              <a:latin typeface="宋体" panose="02010600030101010101" pitchFamily="2" charset="-122"/>
              <a:ea typeface="Times New Roman" panose="02020603050405020304" pitchFamily="18" charset="0"/>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160638" y="130836"/>
            <a:ext cx="11748816" cy="1014730"/>
          </a:xfrm>
          <a:prstGeom prst="rect">
            <a:avLst/>
          </a:prstGeom>
          <a:noFill/>
        </p:spPr>
        <p:txBody>
          <a:bodyPr wrap="square" rtlCol="0">
            <a:spAutoFit/>
          </a:bodyPr>
          <a:lstStyle/>
          <a:p>
            <a:pPr>
              <a:lnSpc>
                <a:spcPct val="100000"/>
              </a:lnSpc>
            </a:pPr>
            <a:r>
              <a:rPr lang="zh-CN" sz="2000">
                <a:latin typeface="微软雅黑" panose="020B0503020204020204" charset="-122"/>
                <a:ea typeface="微软雅黑" panose="020B0503020204020204" charset="-122"/>
                <a:cs typeface="微软雅黑" panose="020B0503020204020204" charset="-122"/>
              </a:rPr>
              <a:t>【</a:t>
            </a:r>
            <a:r>
              <a:rPr lang="en-US" altLang="zh-CN" sz="2000">
                <a:latin typeface="微软雅黑" panose="020B0503020204020204" charset="-122"/>
                <a:ea typeface="微软雅黑" panose="020B0503020204020204" charset="-122"/>
                <a:cs typeface="微软雅黑" panose="020B0503020204020204" charset="-122"/>
              </a:rPr>
              <a:t>2021</a:t>
            </a:r>
            <a:r>
              <a:rPr lang="zh-CN" altLang="en-US" sz="2000">
                <a:latin typeface="微软雅黑" panose="020B0503020204020204" charset="-122"/>
                <a:ea typeface="微软雅黑" panose="020B0503020204020204" charset="-122"/>
                <a:cs typeface="微软雅黑" panose="020B0503020204020204" charset="-122"/>
              </a:rPr>
              <a:t>年深圳一模</a:t>
            </a:r>
            <a:r>
              <a:rPr lang="zh-CN" sz="2000">
                <a:latin typeface="微软雅黑" panose="020B0503020204020204" charset="-122"/>
                <a:ea typeface="微软雅黑" panose="020B0503020204020204" charset="-122"/>
                <a:cs typeface="微软雅黑" panose="020B0503020204020204" charset="-122"/>
              </a:rPr>
              <a:t>】</a:t>
            </a:r>
            <a:r>
              <a:rPr sz="2000">
                <a:latin typeface="微软雅黑" panose="020B0503020204020204" charset="-122"/>
                <a:ea typeface="微软雅黑" panose="020B0503020204020204" charset="-122"/>
                <a:cs typeface="微软雅黑" panose="020B0503020204020204" charset="-122"/>
              </a:rPr>
              <a:t>19．（12分）阅读材料，完成下列要求。</a:t>
            </a:r>
            <a:endParaRPr sz="2000">
              <a:latin typeface="微软雅黑" panose="020B0503020204020204" charset="-122"/>
              <a:ea typeface="微软雅黑" panose="020B0503020204020204" charset="-122"/>
              <a:cs typeface="微软雅黑" panose="020B0503020204020204" charset="-122"/>
            </a:endParaRPr>
          </a:p>
          <a:p>
            <a:pPr>
              <a:lnSpc>
                <a:spcPct val="100000"/>
              </a:lnSpc>
            </a:pPr>
            <a:r>
              <a:rPr lang="en-US" sz="2000">
                <a:latin typeface="微软雅黑" panose="020B0503020204020204" charset="-122"/>
                <a:ea typeface="微软雅黑" panose="020B0503020204020204" charset="-122"/>
                <a:cs typeface="微软雅黑" panose="020B0503020204020204" charset="-122"/>
              </a:rPr>
              <a:t>      </a:t>
            </a:r>
            <a:r>
              <a:rPr sz="2000">
                <a:latin typeface="微软雅黑" panose="020B0503020204020204" charset="-122"/>
                <a:ea typeface="微软雅黑" panose="020B0503020204020204" charset="-122"/>
                <a:cs typeface="微软雅黑" panose="020B0503020204020204" charset="-122"/>
              </a:rPr>
              <a:t>榜样及其事迹，能凝神聚力，团结民众。下表是《人民日报》在1949—2018年关于国内、国际“榜样”形象的关键词（按出现频率由高到低排列）。</a:t>
            </a:r>
            <a:endParaRPr sz="2000">
              <a:latin typeface="微软雅黑" panose="020B0503020204020204" charset="-122"/>
              <a:ea typeface="微软雅黑" panose="020B0503020204020204" charset="-122"/>
              <a:cs typeface="微软雅黑" panose="020B0503020204020204" charset="-122"/>
            </a:endParaRPr>
          </a:p>
        </p:txBody>
      </p:sp>
      <p:graphicFrame>
        <p:nvGraphicFramePr>
          <p:cNvPr id="2" name="表格 1"/>
          <p:cNvGraphicFramePr/>
          <p:nvPr>
            <p:custDataLst>
              <p:tags r:id="rId1"/>
            </p:custDataLst>
          </p:nvPr>
        </p:nvGraphicFramePr>
        <p:xfrm>
          <a:off x="160638" y="1145460"/>
          <a:ext cx="7238365" cy="5553075"/>
        </p:xfrm>
        <a:graphic>
          <a:graphicData uri="http://schemas.openxmlformats.org/drawingml/2006/table">
            <a:tbl>
              <a:tblPr firstRow="1" bandRow="1">
                <a:tableStyleId>{5940675A-B579-460E-94D1-54222C63F5DA}</a:tableStyleId>
              </a:tblPr>
              <a:tblGrid>
                <a:gridCol w="1685290"/>
                <a:gridCol w="494665"/>
                <a:gridCol w="1684655"/>
                <a:gridCol w="1688465"/>
                <a:gridCol w="1685290"/>
              </a:tblGrid>
              <a:tr h="914400">
                <a:tc gridSpan="2">
                  <a:txBody>
                    <a:bodyPr/>
                    <a:lstStyle/>
                    <a:p>
                      <a:pPr indent="0">
                        <a:buNone/>
                      </a:pPr>
                      <a:r>
                        <a:rPr lang="en-US" sz="2000" b="0">
                          <a:latin typeface="黑体" panose="02010609060101010101" pitchFamily="2" charset="-122"/>
                          <a:ea typeface="黑体" panose="02010609060101010101" pitchFamily="2" charset="-122"/>
                          <a:cs typeface="黑体" panose="02010609060101010101" pitchFamily="2" charset="-122"/>
                        </a:rPr>
                        <a:t>           时期</a:t>
                      </a:r>
                      <a:endParaRPr lang="en-US" sz="2000" b="0">
                        <a:latin typeface="黑体" panose="02010609060101010101" pitchFamily="2" charset="-122"/>
                        <a:ea typeface="黑体" panose="02010609060101010101" pitchFamily="2" charset="-122"/>
                        <a:cs typeface="黑体" panose="02010609060101010101" pitchFamily="2" charset="-122"/>
                      </a:endParaRPr>
                    </a:p>
                    <a:p>
                      <a:pPr indent="0">
                        <a:buNone/>
                      </a:pPr>
                      <a:endParaRPr lang="en-US" sz="2000" b="0">
                        <a:latin typeface="黑体" panose="02010609060101010101" pitchFamily="2" charset="-122"/>
                        <a:ea typeface="黑体" panose="02010609060101010101" pitchFamily="2" charset="-122"/>
                        <a:cs typeface="黑体" panose="02010609060101010101" pitchFamily="2" charset="-122"/>
                      </a:endParaRPr>
                    </a:p>
                    <a:p>
                      <a:pPr indent="0">
                        <a:buNone/>
                      </a:pPr>
                      <a:r>
                        <a:rPr lang="en-US" sz="2000" b="0">
                          <a:latin typeface="黑体" panose="02010609060101010101" pitchFamily="2" charset="-122"/>
                          <a:ea typeface="黑体" panose="02010609060101010101" pitchFamily="2" charset="-122"/>
                          <a:cs typeface="黑体" panose="02010609060101010101" pitchFamily="2" charset="-122"/>
                        </a:rPr>
                        <a:t>关键词排序</a:t>
                      </a:r>
                      <a:endParaRPr lang="en-US" altLang="en-US" sz="2000" b="0">
                        <a:latin typeface="黑体" panose="02010609060101010101" pitchFamily="2" charset="-122"/>
                        <a:ea typeface="黑体" panose="02010609060101010101" pitchFamily="2" charset="-122"/>
                        <a:cs typeface="黑体" panose="02010609060101010101" pitchFamily="2" charset="-122"/>
                      </a:endParaRPr>
                    </a:p>
                  </a:txBody>
                  <a:tcPr marL="68572" marR="68572"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hMerge="1">
                  <a:tcPr>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tcPr>
                </a:tc>
                <a:tc>
                  <a:txBody>
                    <a:bodyPr/>
                    <a:lstStyle/>
                    <a:p>
                      <a:pPr indent="0" algn="ctr">
                        <a:buNone/>
                      </a:pPr>
                      <a:r>
                        <a:rPr lang="en-US" sz="2000" b="0">
                          <a:latin typeface="黑体" panose="02010609060101010101" pitchFamily="2" charset="-122"/>
                          <a:ea typeface="黑体" panose="02010609060101010101" pitchFamily="2" charset="-122"/>
                          <a:cs typeface="黑体" panose="02010609060101010101" pitchFamily="2" charset="-122"/>
                        </a:rPr>
                        <a:t>1949—1965年</a:t>
                      </a:r>
                      <a:endParaRPr lang="en-US" altLang="en-US" sz="2000" b="0">
                        <a:latin typeface="黑体" panose="02010609060101010101" pitchFamily="2" charset="-122"/>
                        <a:ea typeface="黑体" panose="02010609060101010101" pitchFamily="2" charset="-122"/>
                        <a:cs typeface="黑体" panose="02010609060101010101" pitchFamily="2" charset="-122"/>
                      </a:endParaRPr>
                    </a:p>
                  </a:txBody>
                  <a:tcPr marL="68572" marR="68572"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buNone/>
                      </a:pPr>
                      <a:r>
                        <a:rPr lang="en-US" sz="2000" b="0">
                          <a:latin typeface="黑体" panose="02010609060101010101" pitchFamily="2" charset="-122"/>
                          <a:ea typeface="黑体" panose="02010609060101010101" pitchFamily="2" charset="-122"/>
                          <a:cs typeface="黑体" panose="02010609060101010101" pitchFamily="2" charset="-122"/>
                        </a:rPr>
                        <a:t>1966—1978年</a:t>
                      </a:r>
                      <a:endParaRPr lang="en-US" altLang="en-US" sz="2000" b="0">
                        <a:latin typeface="黑体" panose="02010609060101010101" pitchFamily="2" charset="-122"/>
                        <a:ea typeface="黑体" panose="02010609060101010101" pitchFamily="2" charset="-122"/>
                        <a:cs typeface="黑体" panose="02010609060101010101" pitchFamily="2" charset="-122"/>
                      </a:endParaRPr>
                    </a:p>
                  </a:txBody>
                  <a:tcPr marL="68572" marR="68572"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buNone/>
                      </a:pPr>
                      <a:r>
                        <a:rPr lang="en-US" sz="2000" b="0">
                          <a:latin typeface="黑体" panose="02010609060101010101" pitchFamily="2" charset="-122"/>
                          <a:ea typeface="黑体" panose="02010609060101010101" pitchFamily="2" charset="-122"/>
                          <a:cs typeface="黑体" panose="02010609060101010101" pitchFamily="2" charset="-122"/>
                        </a:rPr>
                        <a:t>1979—2018年</a:t>
                      </a:r>
                      <a:endParaRPr lang="en-US" altLang="en-US" sz="2000" b="0">
                        <a:latin typeface="黑体" panose="02010609060101010101" pitchFamily="2" charset="-122"/>
                        <a:ea typeface="黑体" panose="02010609060101010101" pitchFamily="2" charset="-122"/>
                        <a:cs typeface="黑体" panose="02010609060101010101" pitchFamily="2" charset="-122"/>
                      </a:endParaRPr>
                    </a:p>
                  </a:txBody>
                  <a:tcPr marL="68572" marR="68572"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619125">
                <a:tc rowSpan="8">
                  <a:txBody>
                    <a:bodyPr/>
                    <a:lstStyle/>
                    <a:p>
                      <a:pPr indent="0" algn="ctr">
                        <a:buNone/>
                      </a:pPr>
                      <a:r>
                        <a:rPr lang="en-US" sz="2000" b="0">
                          <a:latin typeface="黑体" panose="02010609060101010101" pitchFamily="2" charset="-122"/>
                          <a:ea typeface="黑体" panose="02010609060101010101" pitchFamily="2" charset="-122"/>
                          <a:cs typeface="黑体" panose="02010609060101010101" pitchFamily="2" charset="-122"/>
                        </a:rPr>
                        <a:t>国内“榜样”</a:t>
                      </a:r>
                      <a:endParaRPr lang="en-US" altLang="en-US" sz="2000" b="0">
                        <a:latin typeface="黑体" panose="02010609060101010101" pitchFamily="2" charset="-122"/>
                        <a:ea typeface="黑体" panose="02010609060101010101" pitchFamily="2" charset="-122"/>
                        <a:cs typeface="黑体" panose="02010609060101010101" pitchFamily="2" charset="-122"/>
                      </a:endParaRPr>
                    </a:p>
                  </a:txBody>
                  <a:tcPr marL="68572" marR="68572"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buNone/>
                      </a:pPr>
                      <a:r>
                        <a:rPr lang="en-US" sz="2000" b="0">
                          <a:latin typeface="黑体" panose="02010609060101010101" pitchFamily="2" charset="-122"/>
                          <a:ea typeface="黑体" panose="02010609060101010101" pitchFamily="2" charset="-122"/>
                          <a:cs typeface="Times New Roman" panose="02020603050405020304" pitchFamily="18" charset="0"/>
                        </a:rPr>
                        <a:t>1</a:t>
                      </a:r>
                      <a:endParaRPr lang="en-US" altLang="en-US" sz="2000" b="0">
                        <a:latin typeface="黑体" panose="02010609060101010101" pitchFamily="2" charset="-122"/>
                        <a:ea typeface="黑体" panose="02010609060101010101" pitchFamily="2" charset="-122"/>
                        <a:cs typeface="Times New Roman" panose="02020603050405020304" pitchFamily="18" charset="0"/>
                      </a:endParaRPr>
                    </a:p>
                  </a:txBody>
                  <a:tcPr marL="68572" marR="68572"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buNone/>
                      </a:pPr>
                      <a:r>
                        <a:rPr lang="en-US" sz="2000" b="0">
                          <a:latin typeface="黑体" panose="02010609060101010101" pitchFamily="2" charset="-122"/>
                          <a:ea typeface="黑体" panose="02010609060101010101" pitchFamily="2" charset="-122"/>
                          <a:cs typeface="楷体_GB2312" charset="0"/>
                        </a:rPr>
                        <a:t>农业生产</a:t>
                      </a:r>
                      <a:endParaRPr lang="en-US" altLang="en-US" sz="2000" b="0">
                        <a:latin typeface="黑体" panose="02010609060101010101" pitchFamily="2" charset="-122"/>
                        <a:ea typeface="黑体" panose="02010609060101010101" pitchFamily="2" charset="-122"/>
                        <a:cs typeface="楷体_GB2312" charset="0"/>
                      </a:endParaRPr>
                    </a:p>
                  </a:txBody>
                  <a:tcPr marL="68572" marR="68572"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buNone/>
                      </a:pPr>
                      <a:r>
                        <a:rPr lang="en-US" sz="2000" b="0">
                          <a:latin typeface="黑体" panose="02010609060101010101" pitchFamily="2" charset="-122"/>
                          <a:ea typeface="黑体" panose="02010609060101010101" pitchFamily="2" charset="-122"/>
                          <a:cs typeface="楷体_GB2312" charset="0"/>
                        </a:rPr>
                        <a:t>毛主席</a:t>
                      </a:r>
                      <a:endParaRPr lang="en-US" altLang="en-US" sz="2000" b="0">
                        <a:latin typeface="黑体" panose="02010609060101010101" pitchFamily="2" charset="-122"/>
                        <a:ea typeface="黑体" panose="02010609060101010101" pitchFamily="2" charset="-122"/>
                        <a:cs typeface="楷体_GB2312" charset="0"/>
                      </a:endParaRPr>
                    </a:p>
                  </a:txBody>
                  <a:tcPr marL="68572" marR="68572"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buNone/>
                      </a:pPr>
                      <a:r>
                        <a:rPr lang="en-US" sz="2000" b="0">
                          <a:latin typeface="黑体" panose="02010609060101010101" pitchFamily="2" charset="-122"/>
                          <a:ea typeface="黑体" panose="02010609060101010101" pitchFamily="2" charset="-122"/>
                          <a:cs typeface="楷体_GB2312" charset="0"/>
                        </a:rPr>
                        <a:t>联系服务群众</a:t>
                      </a:r>
                      <a:endParaRPr lang="en-US" altLang="en-US" sz="2000" b="0">
                        <a:latin typeface="黑体" panose="02010609060101010101" pitchFamily="2" charset="-122"/>
                        <a:ea typeface="黑体" panose="02010609060101010101" pitchFamily="2" charset="-122"/>
                        <a:cs typeface="楷体_GB2312" charset="0"/>
                      </a:endParaRPr>
                    </a:p>
                  </a:txBody>
                  <a:tcPr marL="68572" marR="68572"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343535">
                <a:tc vMerge="1">
                  <a:tcP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tcPr>
                </a:tc>
                <a:tc>
                  <a:txBody>
                    <a:bodyPr/>
                    <a:lstStyle/>
                    <a:p>
                      <a:pPr indent="0" algn="ctr">
                        <a:buNone/>
                      </a:pPr>
                      <a:r>
                        <a:rPr lang="en-US" sz="2000" b="0">
                          <a:latin typeface="黑体" panose="02010609060101010101" pitchFamily="2" charset="-122"/>
                          <a:ea typeface="黑体" panose="02010609060101010101" pitchFamily="2" charset="-122"/>
                          <a:cs typeface="Times New Roman" panose="02020603050405020304" pitchFamily="18" charset="0"/>
                        </a:rPr>
                        <a:t>2</a:t>
                      </a:r>
                      <a:endParaRPr lang="en-US" altLang="en-US" sz="2000" b="0">
                        <a:latin typeface="黑体" panose="02010609060101010101" pitchFamily="2" charset="-122"/>
                        <a:ea typeface="黑体" panose="02010609060101010101" pitchFamily="2" charset="-122"/>
                        <a:cs typeface="Times New Roman" panose="02020603050405020304" pitchFamily="18" charset="0"/>
                      </a:endParaRPr>
                    </a:p>
                  </a:txBody>
                  <a:tcPr marL="68572" marR="68572"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buNone/>
                      </a:pPr>
                      <a:r>
                        <a:rPr lang="en-US" sz="2000" b="0">
                          <a:latin typeface="黑体" panose="02010609060101010101" pitchFamily="2" charset="-122"/>
                          <a:ea typeface="黑体" panose="02010609060101010101" pitchFamily="2" charset="-122"/>
                          <a:cs typeface="楷体_GB2312" charset="0"/>
                        </a:rPr>
                        <a:t>工业生产</a:t>
                      </a:r>
                      <a:endParaRPr lang="en-US" altLang="en-US" sz="2000" b="0">
                        <a:latin typeface="黑体" panose="02010609060101010101" pitchFamily="2" charset="-122"/>
                        <a:ea typeface="黑体" panose="02010609060101010101" pitchFamily="2" charset="-122"/>
                        <a:cs typeface="楷体_GB2312" charset="0"/>
                      </a:endParaRPr>
                    </a:p>
                  </a:txBody>
                  <a:tcPr marL="68572" marR="68572"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buNone/>
                      </a:pPr>
                      <a:r>
                        <a:rPr lang="en-US" sz="2000" b="0">
                          <a:latin typeface="黑体" panose="02010609060101010101" pitchFamily="2" charset="-122"/>
                          <a:ea typeface="黑体" panose="02010609060101010101" pitchFamily="2" charset="-122"/>
                          <a:cs typeface="楷体_GB2312" charset="0"/>
                        </a:rPr>
                        <a:t>工农兵群众</a:t>
                      </a:r>
                      <a:endParaRPr lang="en-US" altLang="en-US" sz="2000" b="0">
                        <a:latin typeface="黑体" panose="02010609060101010101" pitchFamily="2" charset="-122"/>
                        <a:ea typeface="黑体" panose="02010609060101010101" pitchFamily="2" charset="-122"/>
                        <a:cs typeface="楷体_GB2312" charset="0"/>
                      </a:endParaRPr>
                    </a:p>
                  </a:txBody>
                  <a:tcPr marL="68572" marR="68572"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buNone/>
                      </a:pPr>
                      <a:r>
                        <a:rPr lang="en-US" sz="2000" b="0">
                          <a:latin typeface="黑体" panose="02010609060101010101" pitchFamily="2" charset="-122"/>
                          <a:ea typeface="黑体" panose="02010609060101010101" pitchFamily="2" charset="-122"/>
                          <a:cs typeface="楷体_GB2312" charset="0"/>
                        </a:rPr>
                        <a:t>爱国</a:t>
                      </a:r>
                      <a:endParaRPr lang="en-US" altLang="en-US" sz="2000" b="0">
                        <a:latin typeface="黑体" panose="02010609060101010101" pitchFamily="2" charset="-122"/>
                        <a:ea typeface="黑体" panose="02010609060101010101" pitchFamily="2" charset="-122"/>
                        <a:cs typeface="楷体_GB2312" charset="0"/>
                      </a:endParaRPr>
                    </a:p>
                  </a:txBody>
                  <a:tcPr marL="68572" marR="68572"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343535">
                <a:tc vMerge="1">
                  <a:tcP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tcPr>
                </a:tc>
                <a:tc>
                  <a:txBody>
                    <a:bodyPr/>
                    <a:lstStyle/>
                    <a:p>
                      <a:pPr indent="0" algn="ctr">
                        <a:buNone/>
                      </a:pPr>
                      <a:r>
                        <a:rPr lang="en-US" sz="2000" b="0">
                          <a:latin typeface="黑体" panose="02010609060101010101" pitchFamily="2" charset="-122"/>
                          <a:ea typeface="黑体" panose="02010609060101010101" pitchFamily="2" charset="-122"/>
                          <a:cs typeface="Times New Roman" panose="02020603050405020304" pitchFamily="18" charset="0"/>
                        </a:rPr>
                        <a:t>3</a:t>
                      </a:r>
                      <a:endParaRPr lang="en-US" altLang="en-US" sz="2000" b="0">
                        <a:latin typeface="黑体" panose="02010609060101010101" pitchFamily="2" charset="-122"/>
                        <a:ea typeface="黑体" panose="02010609060101010101" pitchFamily="2" charset="-122"/>
                        <a:cs typeface="Times New Roman" panose="02020603050405020304" pitchFamily="18" charset="0"/>
                      </a:endParaRPr>
                    </a:p>
                  </a:txBody>
                  <a:tcPr marL="68572" marR="68572"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buNone/>
                      </a:pPr>
                      <a:r>
                        <a:rPr lang="en-US" sz="2000" b="0">
                          <a:latin typeface="黑体" panose="02010609060101010101" pitchFamily="2" charset="-122"/>
                          <a:ea typeface="黑体" panose="02010609060101010101" pitchFamily="2" charset="-122"/>
                          <a:cs typeface="楷体_GB2312" charset="0"/>
                        </a:rPr>
                        <a:t>反帝爱国</a:t>
                      </a:r>
                      <a:endParaRPr lang="en-US" altLang="en-US" sz="2000" b="0">
                        <a:latin typeface="黑体" panose="02010609060101010101" pitchFamily="2" charset="-122"/>
                        <a:ea typeface="黑体" panose="02010609060101010101" pitchFamily="2" charset="-122"/>
                        <a:cs typeface="楷体_GB2312" charset="0"/>
                      </a:endParaRPr>
                    </a:p>
                  </a:txBody>
                  <a:tcPr marL="68572" marR="68572"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buNone/>
                      </a:pPr>
                      <a:r>
                        <a:rPr lang="en-US" sz="2000" b="0">
                          <a:latin typeface="黑体" panose="02010609060101010101" pitchFamily="2" charset="-122"/>
                          <a:ea typeface="黑体" panose="02010609060101010101" pitchFamily="2" charset="-122"/>
                          <a:cs typeface="楷体_GB2312" charset="0"/>
                        </a:rPr>
                        <a:t>工业生产</a:t>
                      </a:r>
                      <a:endParaRPr lang="en-US" altLang="en-US" sz="2000" b="0">
                        <a:latin typeface="黑体" panose="02010609060101010101" pitchFamily="2" charset="-122"/>
                        <a:ea typeface="黑体" panose="02010609060101010101" pitchFamily="2" charset="-122"/>
                        <a:cs typeface="楷体_GB2312" charset="0"/>
                      </a:endParaRPr>
                    </a:p>
                  </a:txBody>
                  <a:tcPr marL="68572" marR="68572"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buNone/>
                      </a:pPr>
                      <a:r>
                        <a:rPr lang="en-US" sz="2000" b="0">
                          <a:latin typeface="黑体" panose="02010609060101010101" pitchFamily="2" charset="-122"/>
                          <a:ea typeface="黑体" panose="02010609060101010101" pitchFamily="2" charset="-122"/>
                          <a:cs typeface="楷体_GB2312" charset="0"/>
                        </a:rPr>
                        <a:t>见义勇为</a:t>
                      </a:r>
                      <a:endParaRPr lang="en-US" altLang="en-US" sz="2000" b="0">
                        <a:latin typeface="黑体" panose="02010609060101010101" pitchFamily="2" charset="-122"/>
                        <a:ea typeface="黑体" panose="02010609060101010101" pitchFamily="2" charset="-122"/>
                        <a:cs typeface="楷体_GB2312" charset="0"/>
                      </a:endParaRPr>
                    </a:p>
                  </a:txBody>
                  <a:tcPr marL="68572" marR="68572"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367030">
                <a:tc vMerge="1">
                  <a:tcP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tcPr>
                </a:tc>
                <a:tc>
                  <a:txBody>
                    <a:bodyPr/>
                    <a:lstStyle/>
                    <a:p>
                      <a:pPr indent="0" algn="ctr">
                        <a:buNone/>
                      </a:pPr>
                      <a:r>
                        <a:rPr lang="en-US" sz="2000" b="0">
                          <a:latin typeface="黑体" panose="02010609060101010101" pitchFamily="2" charset="-122"/>
                          <a:ea typeface="黑体" panose="02010609060101010101" pitchFamily="2" charset="-122"/>
                          <a:cs typeface="Times New Roman" panose="02020603050405020304" pitchFamily="18" charset="0"/>
                        </a:rPr>
                        <a:t>4</a:t>
                      </a:r>
                      <a:endParaRPr lang="en-US" altLang="en-US" sz="2000" b="0">
                        <a:latin typeface="黑体" panose="02010609060101010101" pitchFamily="2" charset="-122"/>
                        <a:ea typeface="黑体" panose="02010609060101010101" pitchFamily="2" charset="-122"/>
                        <a:cs typeface="Times New Roman" panose="02020603050405020304" pitchFamily="18" charset="0"/>
                      </a:endParaRPr>
                    </a:p>
                  </a:txBody>
                  <a:tcPr marL="68572" marR="68572"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buNone/>
                      </a:pPr>
                      <a:r>
                        <a:rPr lang="en-US" sz="2000" b="0">
                          <a:latin typeface="黑体" panose="02010609060101010101" pitchFamily="2" charset="-122"/>
                          <a:ea typeface="黑体" panose="02010609060101010101" pitchFamily="2" charset="-122"/>
                          <a:cs typeface="楷体_GB2312" charset="0"/>
                        </a:rPr>
                        <a:t>联系服务群众</a:t>
                      </a:r>
                      <a:endParaRPr lang="en-US" altLang="en-US" sz="2000" b="0">
                        <a:latin typeface="黑体" panose="02010609060101010101" pitchFamily="2" charset="-122"/>
                        <a:ea typeface="黑体" panose="02010609060101010101" pitchFamily="2" charset="-122"/>
                        <a:cs typeface="楷体_GB2312" charset="0"/>
                      </a:endParaRPr>
                    </a:p>
                  </a:txBody>
                  <a:tcPr marL="68572" marR="68572"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buNone/>
                      </a:pPr>
                      <a:r>
                        <a:rPr lang="en-US" sz="2000" b="0">
                          <a:latin typeface="黑体" panose="02010609060101010101" pitchFamily="2" charset="-122"/>
                          <a:ea typeface="黑体" panose="02010609060101010101" pitchFamily="2" charset="-122"/>
                          <a:cs typeface="楷体_GB2312" charset="0"/>
                        </a:rPr>
                        <a:t>农业生产</a:t>
                      </a:r>
                      <a:endParaRPr lang="en-US" altLang="en-US" sz="2000" b="0">
                        <a:latin typeface="黑体" panose="02010609060101010101" pitchFamily="2" charset="-122"/>
                        <a:ea typeface="黑体" panose="02010609060101010101" pitchFamily="2" charset="-122"/>
                        <a:cs typeface="楷体_GB2312" charset="0"/>
                      </a:endParaRPr>
                    </a:p>
                  </a:txBody>
                  <a:tcPr marL="68572" marR="68572"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buNone/>
                      </a:pPr>
                      <a:r>
                        <a:rPr lang="en-US" sz="2000" b="0">
                          <a:latin typeface="黑体" panose="02010609060101010101" pitchFamily="2" charset="-122"/>
                          <a:ea typeface="黑体" panose="02010609060101010101" pitchFamily="2" charset="-122"/>
                          <a:cs typeface="楷体_GB2312" charset="0"/>
                        </a:rPr>
                        <a:t>抢险救灾</a:t>
                      </a:r>
                      <a:endParaRPr lang="en-US" altLang="en-US" sz="2000" b="0">
                        <a:latin typeface="黑体" panose="02010609060101010101" pitchFamily="2" charset="-122"/>
                        <a:ea typeface="黑体" panose="02010609060101010101" pitchFamily="2" charset="-122"/>
                        <a:cs typeface="楷体_GB2312" charset="0"/>
                      </a:endParaRPr>
                    </a:p>
                  </a:txBody>
                  <a:tcPr marL="68572" marR="68572"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560070">
                <a:tc vMerge="1">
                  <a:tcP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tcPr>
                </a:tc>
                <a:tc>
                  <a:txBody>
                    <a:bodyPr/>
                    <a:lstStyle/>
                    <a:p>
                      <a:pPr indent="0" algn="ctr">
                        <a:buNone/>
                      </a:pPr>
                      <a:r>
                        <a:rPr lang="en-US" sz="2000" b="0">
                          <a:latin typeface="黑体" panose="02010609060101010101" pitchFamily="2" charset="-122"/>
                          <a:ea typeface="黑体" panose="02010609060101010101" pitchFamily="2" charset="-122"/>
                          <a:cs typeface="Times New Roman" panose="02020603050405020304" pitchFamily="18" charset="0"/>
                        </a:rPr>
                        <a:t>5</a:t>
                      </a:r>
                      <a:endParaRPr lang="en-US" altLang="en-US" sz="2000" b="0">
                        <a:latin typeface="黑体" panose="02010609060101010101" pitchFamily="2" charset="-122"/>
                        <a:ea typeface="黑体" panose="02010609060101010101" pitchFamily="2" charset="-122"/>
                        <a:cs typeface="Times New Roman" panose="02020603050405020304" pitchFamily="18" charset="0"/>
                      </a:endParaRPr>
                    </a:p>
                  </a:txBody>
                  <a:tcPr marL="68572" marR="68572"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buNone/>
                      </a:pPr>
                      <a:r>
                        <a:rPr lang="en-US" sz="2000" b="0">
                          <a:latin typeface="黑体" panose="02010609060101010101" pitchFamily="2" charset="-122"/>
                          <a:ea typeface="黑体" panose="02010609060101010101" pitchFamily="2" charset="-122"/>
                          <a:cs typeface="楷体_GB2312" charset="0"/>
                        </a:rPr>
                        <a:t>厉行节约</a:t>
                      </a:r>
                      <a:endParaRPr lang="en-US" altLang="en-US" sz="2000" b="0">
                        <a:latin typeface="黑体" panose="02010609060101010101" pitchFamily="2" charset="-122"/>
                        <a:ea typeface="黑体" panose="02010609060101010101" pitchFamily="2" charset="-122"/>
                        <a:cs typeface="楷体_GB2312" charset="0"/>
                      </a:endParaRPr>
                    </a:p>
                  </a:txBody>
                  <a:tcPr marL="68572" marR="68572"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buNone/>
                      </a:pPr>
                      <a:r>
                        <a:rPr lang="en-US" sz="2000" b="0">
                          <a:latin typeface="黑体" panose="02010609060101010101" pitchFamily="2" charset="-122"/>
                          <a:ea typeface="黑体" panose="02010609060101010101" pitchFamily="2" charset="-122"/>
                          <a:cs typeface="楷体_GB2312" charset="0"/>
                        </a:rPr>
                        <a:t>联系服务群众</a:t>
                      </a:r>
                      <a:endParaRPr lang="en-US" altLang="en-US" sz="2000" b="0">
                        <a:latin typeface="黑体" panose="02010609060101010101" pitchFamily="2" charset="-122"/>
                        <a:ea typeface="黑体" panose="02010609060101010101" pitchFamily="2" charset="-122"/>
                        <a:cs typeface="楷体_GB2312" charset="0"/>
                      </a:endParaRPr>
                    </a:p>
                  </a:txBody>
                  <a:tcPr marL="68572" marR="68572"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buNone/>
                      </a:pPr>
                      <a:r>
                        <a:rPr lang="en-US" sz="2000" b="0">
                          <a:latin typeface="黑体" panose="02010609060101010101" pitchFamily="2" charset="-122"/>
                          <a:ea typeface="黑体" panose="02010609060101010101" pitchFamily="2" charset="-122"/>
                          <a:cs typeface="楷体_GB2312" charset="0"/>
                        </a:rPr>
                        <a:t>致富</a:t>
                      </a:r>
                      <a:endParaRPr lang="en-US" altLang="en-US" sz="2000" b="0">
                        <a:latin typeface="黑体" panose="02010609060101010101" pitchFamily="2" charset="-122"/>
                        <a:ea typeface="黑体" panose="02010609060101010101" pitchFamily="2" charset="-122"/>
                        <a:cs typeface="楷体_GB2312" charset="0"/>
                      </a:endParaRPr>
                    </a:p>
                  </a:txBody>
                  <a:tcPr marL="68572" marR="68572"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343535">
                <a:tc vMerge="1">
                  <a:tcP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tcPr>
                </a:tc>
                <a:tc>
                  <a:txBody>
                    <a:bodyPr/>
                    <a:lstStyle/>
                    <a:p>
                      <a:pPr indent="0" algn="ctr">
                        <a:buNone/>
                      </a:pPr>
                      <a:r>
                        <a:rPr lang="en-US" sz="2000" b="0">
                          <a:latin typeface="黑体" panose="02010609060101010101" pitchFamily="2" charset="-122"/>
                          <a:ea typeface="黑体" panose="02010609060101010101" pitchFamily="2" charset="-122"/>
                          <a:cs typeface="Times New Roman" panose="02020603050405020304" pitchFamily="18" charset="0"/>
                        </a:rPr>
                        <a:t>6</a:t>
                      </a:r>
                      <a:endParaRPr lang="en-US" altLang="en-US" sz="2000" b="0">
                        <a:latin typeface="黑体" panose="02010609060101010101" pitchFamily="2" charset="-122"/>
                        <a:ea typeface="黑体" panose="02010609060101010101" pitchFamily="2" charset="-122"/>
                        <a:cs typeface="Times New Roman" panose="02020603050405020304" pitchFamily="18" charset="0"/>
                      </a:endParaRPr>
                    </a:p>
                  </a:txBody>
                  <a:tcPr marL="68572" marR="68572"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buNone/>
                      </a:pPr>
                      <a:r>
                        <a:rPr lang="en-US" sz="2000" b="0">
                          <a:latin typeface="黑体" panose="02010609060101010101" pitchFamily="2" charset="-122"/>
                          <a:ea typeface="黑体" panose="02010609060101010101" pitchFamily="2" charset="-122"/>
                          <a:cs typeface="楷体_GB2312" charset="0"/>
                        </a:rPr>
                        <a:t>——</a:t>
                      </a:r>
                      <a:endParaRPr lang="en-US" altLang="en-US" sz="2000" b="0">
                        <a:latin typeface="黑体" panose="02010609060101010101" pitchFamily="2" charset="-122"/>
                        <a:ea typeface="黑体" panose="02010609060101010101" pitchFamily="2" charset="-122"/>
                        <a:cs typeface="楷体_GB2312" charset="0"/>
                      </a:endParaRPr>
                    </a:p>
                  </a:txBody>
                  <a:tcPr marL="68572" marR="68572"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buNone/>
                      </a:pPr>
                      <a:r>
                        <a:rPr lang="en-US" sz="2000" b="0">
                          <a:latin typeface="黑体" panose="02010609060101010101" pitchFamily="2" charset="-122"/>
                          <a:ea typeface="黑体" panose="02010609060101010101" pitchFamily="2" charset="-122"/>
                          <a:cs typeface="楷体_GB2312" charset="0"/>
                        </a:rPr>
                        <a:t>——</a:t>
                      </a:r>
                      <a:endParaRPr lang="en-US" altLang="en-US" sz="2000" b="0">
                        <a:latin typeface="黑体" panose="02010609060101010101" pitchFamily="2" charset="-122"/>
                        <a:ea typeface="黑体" panose="02010609060101010101" pitchFamily="2" charset="-122"/>
                        <a:cs typeface="楷体_GB2312" charset="0"/>
                      </a:endParaRPr>
                    </a:p>
                  </a:txBody>
                  <a:tcPr marL="68572" marR="68572"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buNone/>
                      </a:pPr>
                      <a:r>
                        <a:rPr lang="en-US" sz="2000" b="0">
                          <a:latin typeface="黑体" panose="02010609060101010101" pitchFamily="2" charset="-122"/>
                          <a:ea typeface="黑体" panose="02010609060101010101" pitchFamily="2" charset="-122"/>
                          <a:cs typeface="楷体_GB2312" charset="0"/>
                        </a:rPr>
                        <a:t>自强拼搏</a:t>
                      </a:r>
                      <a:endParaRPr lang="en-US" altLang="en-US" sz="2000" b="0">
                        <a:latin typeface="黑体" panose="02010609060101010101" pitchFamily="2" charset="-122"/>
                        <a:ea typeface="黑体" panose="02010609060101010101" pitchFamily="2" charset="-122"/>
                        <a:cs typeface="楷体_GB2312" charset="0"/>
                      </a:endParaRPr>
                    </a:p>
                  </a:txBody>
                  <a:tcPr marL="68572" marR="68572"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343535">
                <a:tc vMerge="1">
                  <a:tcP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tcPr>
                </a:tc>
                <a:tc>
                  <a:txBody>
                    <a:bodyPr/>
                    <a:lstStyle/>
                    <a:p>
                      <a:pPr indent="0" algn="ctr">
                        <a:buNone/>
                      </a:pPr>
                      <a:r>
                        <a:rPr lang="en-US" sz="2000" b="0">
                          <a:latin typeface="黑体" panose="02010609060101010101" pitchFamily="2" charset="-122"/>
                          <a:ea typeface="黑体" panose="02010609060101010101" pitchFamily="2" charset="-122"/>
                          <a:cs typeface="Times New Roman" panose="02020603050405020304" pitchFamily="18" charset="0"/>
                        </a:rPr>
                        <a:t>7</a:t>
                      </a:r>
                      <a:endParaRPr lang="en-US" altLang="en-US" sz="2000" b="0">
                        <a:latin typeface="黑体" panose="02010609060101010101" pitchFamily="2" charset="-122"/>
                        <a:ea typeface="黑体" panose="02010609060101010101" pitchFamily="2" charset="-122"/>
                        <a:cs typeface="Times New Roman" panose="02020603050405020304" pitchFamily="18" charset="0"/>
                      </a:endParaRPr>
                    </a:p>
                  </a:txBody>
                  <a:tcPr marL="68572" marR="68572"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buNone/>
                      </a:pPr>
                      <a:r>
                        <a:rPr lang="en-US" sz="2000" b="0">
                          <a:latin typeface="黑体" panose="02010609060101010101" pitchFamily="2" charset="-122"/>
                          <a:ea typeface="黑体" panose="02010609060101010101" pitchFamily="2" charset="-122"/>
                          <a:cs typeface="楷体_GB2312" charset="0"/>
                        </a:rPr>
                        <a:t>——</a:t>
                      </a:r>
                      <a:endParaRPr lang="en-US" altLang="en-US" sz="2000" b="0">
                        <a:latin typeface="黑体" panose="02010609060101010101" pitchFamily="2" charset="-122"/>
                        <a:ea typeface="黑体" panose="02010609060101010101" pitchFamily="2" charset="-122"/>
                        <a:cs typeface="楷体_GB2312" charset="0"/>
                      </a:endParaRPr>
                    </a:p>
                  </a:txBody>
                  <a:tcPr marL="68572" marR="68572"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buNone/>
                      </a:pPr>
                      <a:r>
                        <a:rPr lang="en-US" sz="2000" b="0">
                          <a:latin typeface="黑体" panose="02010609060101010101" pitchFamily="2" charset="-122"/>
                          <a:ea typeface="黑体" panose="02010609060101010101" pitchFamily="2" charset="-122"/>
                          <a:cs typeface="楷体_GB2312" charset="0"/>
                        </a:rPr>
                        <a:t>——</a:t>
                      </a:r>
                      <a:endParaRPr lang="en-US" altLang="en-US" sz="2000" b="0">
                        <a:latin typeface="黑体" panose="02010609060101010101" pitchFamily="2" charset="-122"/>
                        <a:ea typeface="黑体" panose="02010609060101010101" pitchFamily="2" charset="-122"/>
                        <a:cs typeface="楷体_GB2312" charset="0"/>
                      </a:endParaRPr>
                    </a:p>
                  </a:txBody>
                  <a:tcPr marL="68572" marR="68572"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buNone/>
                      </a:pPr>
                      <a:r>
                        <a:rPr lang="en-US" sz="2000" b="0">
                          <a:latin typeface="黑体" panose="02010609060101010101" pitchFamily="2" charset="-122"/>
                          <a:ea typeface="黑体" panose="02010609060101010101" pitchFamily="2" charset="-122"/>
                          <a:cs typeface="楷体_GB2312" charset="0"/>
                        </a:rPr>
                        <a:t>爱心奉献</a:t>
                      </a:r>
                      <a:endParaRPr lang="en-US" altLang="en-US" sz="2000" b="0">
                        <a:latin typeface="黑体" panose="02010609060101010101" pitchFamily="2" charset="-122"/>
                        <a:ea typeface="黑体" panose="02010609060101010101" pitchFamily="2" charset="-122"/>
                        <a:cs typeface="楷体_GB2312" charset="0"/>
                      </a:endParaRPr>
                    </a:p>
                  </a:txBody>
                  <a:tcPr marL="68572" marR="68572"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343535">
                <a:tc vMerge="1">
                  <a:tcP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B w="12700" cap="flat" cmpd="sng">
                      <a:solidFill>
                        <a:srgbClr val="080000"/>
                      </a:solidFill>
                      <a:prstDash val="solid"/>
                      <a:headEnd type="none" w="med" len="med"/>
                      <a:tailEnd type="none" w="med" len="med"/>
                    </a:lnB>
                  </a:tcPr>
                </a:tc>
                <a:tc>
                  <a:txBody>
                    <a:bodyPr/>
                    <a:lstStyle/>
                    <a:p>
                      <a:pPr indent="0" algn="ctr">
                        <a:buNone/>
                      </a:pPr>
                      <a:r>
                        <a:rPr lang="en-US" sz="2000" b="0">
                          <a:latin typeface="黑体" panose="02010609060101010101" pitchFamily="2" charset="-122"/>
                          <a:ea typeface="黑体" panose="02010609060101010101" pitchFamily="2" charset="-122"/>
                          <a:cs typeface="Times New Roman" panose="02020603050405020304" pitchFamily="18" charset="0"/>
                        </a:rPr>
                        <a:t>8</a:t>
                      </a:r>
                      <a:endParaRPr lang="en-US" altLang="en-US" sz="2000" b="0">
                        <a:latin typeface="黑体" panose="02010609060101010101" pitchFamily="2" charset="-122"/>
                        <a:ea typeface="黑体" panose="02010609060101010101" pitchFamily="2" charset="-122"/>
                        <a:cs typeface="Times New Roman" panose="02020603050405020304" pitchFamily="18" charset="0"/>
                      </a:endParaRPr>
                    </a:p>
                  </a:txBody>
                  <a:tcPr marL="68572" marR="68572"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buNone/>
                      </a:pPr>
                      <a:r>
                        <a:rPr lang="en-US" sz="2000" b="0">
                          <a:latin typeface="黑体" panose="02010609060101010101" pitchFamily="2" charset="-122"/>
                          <a:ea typeface="黑体" panose="02010609060101010101" pitchFamily="2" charset="-122"/>
                          <a:cs typeface="楷体_GB2312" charset="0"/>
                        </a:rPr>
                        <a:t>——</a:t>
                      </a:r>
                      <a:endParaRPr lang="en-US" altLang="en-US" sz="2000" b="0">
                        <a:latin typeface="黑体" panose="02010609060101010101" pitchFamily="2" charset="-122"/>
                        <a:ea typeface="黑体" panose="02010609060101010101" pitchFamily="2" charset="-122"/>
                        <a:cs typeface="楷体_GB2312" charset="0"/>
                      </a:endParaRPr>
                    </a:p>
                  </a:txBody>
                  <a:tcPr marL="68572" marR="68572"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buNone/>
                      </a:pPr>
                      <a:r>
                        <a:rPr lang="en-US" sz="2000" b="0">
                          <a:latin typeface="黑体" panose="02010609060101010101" pitchFamily="2" charset="-122"/>
                          <a:ea typeface="黑体" panose="02010609060101010101" pitchFamily="2" charset="-122"/>
                          <a:cs typeface="楷体_GB2312" charset="0"/>
                        </a:rPr>
                        <a:t>——</a:t>
                      </a:r>
                      <a:endParaRPr lang="en-US" altLang="en-US" sz="2000" b="0">
                        <a:latin typeface="黑体" panose="02010609060101010101" pitchFamily="2" charset="-122"/>
                        <a:ea typeface="黑体" panose="02010609060101010101" pitchFamily="2" charset="-122"/>
                        <a:cs typeface="楷体_GB2312" charset="0"/>
                      </a:endParaRPr>
                    </a:p>
                  </a:txBody>
                  <a:tcPr marL="68572" marR="68572"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buNone/>
                      </a:pPr>
                      <a:r>
                        <a:rPr lang="en-US" sz="2000" b="0">
                          <a:latin typeface="黑体" panose="02010609060101010101" pitchFamily="2" charset="-122"/>
                          <a:ea typeface="黑体" panose="02010609060101010101" pitchFamily="2" charset="-122"/>
                          <a:cs typeface="楷体_GB2312" charset="0"/>
                        </a:rPr>
                        <a:t>廉洁</a:t>
                      </a:r>
                      <a:endParaRPr lang="en-US" altLang="en-US" sz="2000" b="0">
                        <a:latin typeface="黑体" panose="02010609060101010101" pitchFamily="2" charset="-122"/>
                        <a:ea typeface="黑体" panose="02010609060101010101" pitchFamily="2" charset="-122"/>
                        <a:cs typeface="楷体_GB2312" charset="0"/>
                      </a:endParaRPr>
                    </a:p>
                  </a:txBody>
                  <a:tcPr marL="68572" marR="68572"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344170">
                <a:tc rowSpan="4">
                  <a:txBody>
                    <a:bodyPr/>
                    <a:lstStyle/>
                    <a:p>
                      <a:pPr indent="0" algn="ctr">
                        <a:buNone/>
                      </a:pPr>
                      <a:r>
                        <a:rPr lang="en-US" sz="2000" b="0">
                          <a:latin typeface="黑体" panose="02010609060101010101" pitchFamily="2" charset="-122"/>
                          <a:ea typeface="黑体" panose="02010609060101010101" pitchFamily="2" charset="-122"/>
                          <a:cs typeface="黑体" panose="02010609060101010101" pitchFamily="2" charset="-122"/>
                        </a:rPr>
                        <a:t>国际“榜样”</a:t>
                      </a:r>
                      <a:endParaRPr lang="en-US" altLang="en-US" sz="2000" b="0">
                        <a:latin typeface="黑体" panose="02010609060101010101" pitchFamily="2" charset="-122"/>
                        <a:ea typeface="黑体" panose="02010609060101010101" pitchFamily="2" charset="-122"/>
                        <a:cs typeface="黑体" panose="02010609060101010101" pitchFamily="2" charset="-122"/>
                      </a:endParaRPr>
                    </a:p>
                  </a:txBody>
                  <a:tcPr marL="68572" marR="68572"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buNone/>
                      </a:pPr>
                      <a:r>
                        <a:rPr lang="en-US" sz="2000" b="0">
                          <a:latin typeface="黑体" panose="02010609060101010101" pitchFamily="2" charset="-122"/>
                          <a:ea typeface="黑体" panose="02010609060101010101" pitchFamily="2" charset="-122"/>
                          <a:cs typeface="Times New Roman" panose="02020603050405020304" pitchFamily="18" charset="0"/>
                        </a:rPr>
                        <a:t>1</a:t>
                      </a:r>
                      <a:endParaRPr lang="en-US" altLang="en-US" sz="2000" b="0">
                        <a:latin typeface="黑体" panose="02010609060101010101" pitchFamily="2" charset="-122"/>
                        <a:ea typeface="黑体" panose="02010609060101010101" pitchFamily="2" charset="-122"/>
                        <a:cs typeface="Times New Roman" panose="02020603050405020304" pitchFamily="18" charset="0"/>
                      </a:endParaRPr>
                    </a:p>
                  </a:txBody>
                  <a:tcPr marL="68572" marR="68572"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buNone/>
                      </a:pPr>
                      <a:r>
                        <a:rPr lang="en-US" sz="2000" b="0">
                          <a:latin typeface="黑体" panose="02010609060101010101" pitchFamily="2" charset="-122"/>
                          <a:ea typeface="黑体" panose="02010609060101010101" pitchFamily="2" charset="-122"/>
                          <a:cs typeface="楷体_GB2312" charset="0"/>
                        </a:rPr>
                        <a:t>反帝</a:t>
                      </a:r>
                      <a:endParaRPr lang="en-US" altLang="en-US" sz="2000" b="0">
                        <a:latin typeface="黑体" panose="02010609060101010101" pitchFamily="2" charset="-122"/>
                        <a:ea typeface="黑体" panose="02010609060101010101" pitchFamily="2" charset="-122"/>
                        <a:cs typeface="楷体_GB2312" charset="0"/>
                      </a:endParaRPr>
                    </a:p>
                  </a:txBody>
                  <a:tcPr marL="68572" marR="68572"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buNone/>
                      </a:pPr>
                      <a:r>
                        <a:rPr lang="en-US" sz="2000" b="0">
                          <a:latin typeface="黑体" panose="02010609060101010101" pitchFamily="2" charset="-122"/>
                          <a:ea typeface="黑体" panose="02010609060101010101" pitchFamily="2" charset="-122"/>
                          <a:cs typeface="楷体_GB2312" charset="0"/>
                        </a:rPr>
                        <a:t>中国榜样</a:t>
                      </a:r>
                      <a:endParaRPr lang="en-US" altLang="en-US" sz="2000" b="0">
                        <a:latin typeface="黑体" panose="02010609060101010101" pitchFamily="2" charset="-122"/>
                        <a:ea typeface="黑体" panose="02010609060101010101" pitchFamily="2" charset="-122"/>
                        <a:cs typeface="楷体_GB2312" charset="0"/>
                      </a:endParaRPr>
                    </a:p>
                  </a:txBody>
                  <a:tcPr marL="68572" marR="68572"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buNone/>
                      </a:pPr>
                      <a:r>
                        <a:rPr lang="en-US" sz="2000" b="0">
                          <a:latin typeface="黑体" panose="02010609060101010101" pitchFamily="2" charset="-122"/>
                          <a:ea typeface="黑体" panose="02010609060101010101" pitchFamily="2" charset="-122"/>
                          <a:cs typeface="楷体_GB2312" charset="0"/>
                        </a:rPr>
                        <a:t>中国榜样</a:t>
                      </a:r>
                      <a:endParaRPr lang="en-US" altLang="en-US" sz="2000" b="0">
                        <a:latin typeface="黑体" panose="02010609060101010101" pitchFamily="2" charset="-122"/>
                        <a:ea typeface="黑体" panose="02010609060101010101" pitchFamily="2" charset="-122"/>
                        <a:cs typeface="楷体_GB2312" charset="0"/>
                      </a:endParaRPr>
                    </a:p>
                  </a:txBody>
                  <a:tcPr marL="68572" marR="68572"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343535">
                <a:tc vMerge="1">
                  <a:tcP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tcPr>
                </a:tc>
                <a:tc>
                  <a:txBody>
                    <a:bodyPr/>
                    <a:lstStyle/>
                    <a:p>
                      <a:pPr indent="0" algn="ctr">
                        <a:buNone/>
                      </a:pPr>
                      <a:r>
                        <a:rPr lang="en-US" sz="2000" b="0">
                          <a:latin typeface="黑体" panose="02010609060101010101" pitchFamily="2" charset="-122"/>
                          <a:ea typeface="黑体" panose="02010609060101010101" pitchFamily="2" charset="-122"/>
                          <a:cs typeface="Times New Roman" panose="02020603050405020304" pitchFamily="18" charset="0"/>
                        </a:rPr>
                        <a:t>2</a:t>
                      </a:r>
                      <a:endParaRPr lang="en-US" altLang="en-US" sz="2000" b="0">
                        <a:latin typeface="黑体" panose="02010609060101010101" pitchFamily="2" charset="-122"/>
                        <a:ea typeface="黑体" panose="02010609060101010101" pitchFamily="2" charset="-122"/>
                        <a:cs typeface="Times New Roman" panose="02020603050405020304" pitchFamily="18" charset="0"/>
                      </a:endParaRPr>
                    </a:p>
                  </a:txBody>
                  <a:tcPr marL="68572" marR="68572"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buNone/>
                      </a:pPr>
                      <a:r>
                        <a:rPr lang="en-US" sz="2000" b="0">
                          <a:latin typeface="黑体" panose="02010609060101010101" pitchFamily="2" charset="-122"/>
                          <a:ea typeface="黑体" panose="02010609060101010101" pitchFamily="2" charset="-122"/>
                          <a:cs typeface="楷体_GB2312" charset="0"/>
                        </a:rPr>
                        <a:t>苏联</a:t>
                      </a:r>
                      <a:endParaRPr lang="en-US" altLang="en-US" sz="2000" b="0">
                        <a:latin typeface="黑体" panose="02010609060101010101" pitchFamily="2" charset="-122"/>
                        <a:ea typeface="黑体" panose="02010609060101010101" pitchFamily="2" charset="-122"/>
                        <a:cs typeface="楷体_GB2312" charset="0"/>
                      </a:endParaRPr>
                    </a:p>
                  </a:txBody>
                  <a:tcPr marL="68572" marR="68572"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buNone/>
                      </a:pPr>
                      <a:r>
                        <a:rPr lang="en-US" sz="2000" b="0">
                          <a:latin typeface="黑体" panose="02010609060101010101" pitchFamily="2" charset="-122"/>
                          <a:ea typeface="黑体" panose="02010609060101010101" pitchFamily="2" charset="-122"/>
                          <a:cs typeface="楷体_GB2312" charset="0"/>
                        </a:rPr>
                        <a:t>反帝反霸</a:t>
                      </a:r>
                      <a:endParaRPr lang="en-US" altLang="en-US" sz="2000" b="0">
                        <a:latin typeface="黑体" panose="02010609060101010101" pitchFamily="2" charset="-122"/>
                        <a:ea typeface="黑体" panose="02010609060101010101" pitchFamily="2" charset="-122"/>
                        <a:cs typeface="楷体_GB2312" charset="0"/>
                      </a:endParaRPr>
                    </a:p>
                  </a:txBody>
                  <a:tcPr marL="68572" marR="68572"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buNone/>
                      </a:pPr>
                      <a:r>
                        <a:rPr lang="en-US" sz="2000" b="0">
                          <a:latin typeface="黑体" panose="02010609060101010101" pitchFamily="2" charset="-122"/>
                          <a:ea typeface="黑体" panose="02010609060101010101" pitchFamily="2" charset="-122"/>
                          <a:cs typeface="楷体_GB2312" charset="0"/>
                        </a:rPr>
                        <a:t>和平</a:t>
                      </a:r>
                      <a:endParaRPr lang="en-US" altLang="en-US" sz="2000" b="0">
                        <a:latin typeface="黑体" panose="02010609060101010101" pitchFamily="2" charset="-122"/>
                        <a:ea typeface="黑体" panose="02010609060101010101" pitchFamily="2" charset="-122"/>
                        <a:cs typeface="楷体_GB2312" charset="0"/>
                      </a:endParaRPr>
                    </a:p>
                  </a:txBody>
                  <a:tcPr marL="68572" marR="68572"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343535">
                <a:tc vMerge="1">
                  <a:tcP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tcPr>
                </a:tc>
                <a:tc>
                  <a:txBody>
                    <a:bodyPr/>
                    <a:lstStyle/>
                    <a:p>
                      <a:pPr indent="0" algn="ctr">
                        <a:buNone/>
                      </a:pPr>
                      <a:r>
                        <a:rPr lang="en-US" sz="2000" b="0">
                          <a:latin typeface="黑体" panose="02010609060101010101" pitchFamily="2" charset="-122"/>
                          <a:ea typeface="黑体" panose="02010609060101010101" pitchFamily="2" charset="-122"/>
                          <a:cs typeface="Times New Roman" panose="02020603050405020304" pitchFamily="18" charset="0"/>
                        </a:rPr>
                        <a:t>3</a:t>
                      </a:r>
                      <a:endParaRPr lang="en-US" altLang="en-US" sz="2000" b="0">
                        <a:latin typeface="黑体" panose="02010609060101010101" pitchFamily="2" charset="-122"/>
                        <a:ea typeface="黑体" panose="02010609060101010101" pitchFamily="2" charset="-122"/>
                        <a:cs typeface="Times New Roman" panose="02020603050405020304" pitchFamily="18" charset="0"/>
                      </a:endParaRPr>
                    </a:p>
                  </a:txBody>
                  <a:tcPr marL="68572" marR="68572"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buNone/>
                      </a:pPr>
                      <a:r>
                        <a:rPr lang="en-US" sz="2000" b="0">
                          <a:latin typeface="黑体" panose="02010609060101010101" pitchFamily="2" charset="-122"/>
                          <a:ea typeface="黑体" panose="02010609060101010101" pitchFamily="2" charset="-122"/>
                          <a:cs typeface="楷体_GB2312" charset="0"/>
                        </a:rPr>
                        <a:t>和平</a:t>
                      </a:r>
                      <a:endParaRPr lang="en-US" altLang="en-US" sz="2000" b="0">
                        <a:latin typeface="黑体" panose="02010609060101010101" pitchFamily="2" charset="-122"/>
                        <a:ea typeface="黑体" panose="02010609060101010101" pitchFamily="2" charset="-122"/>
                        <a:cs typeface="楷体_GB2312" charset="0"/>
                      </a:endParaRPr>
                    </a:p>
                  </a:txBody>
                  <a:tcPr marL="68572" marR="68572"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buNone/>
                      </a:pPr>
                      <a:r>
                        <a:rPr lang="en-US" sz="2000" b="0">
                          <a:latin typeface="黑体" panose="02010609060101010101" pitchFamily="2" charset="-122"/>
                          <a:ea typeface="黑体" panose="02010609060101010101" pitchFamily="2" charset="-122"/>
                          <a:cs typeface="楷体_GB2312" charset="0"/>
                        </a:rPr>
                        <a:t>革命</a:t>
                      </a:r>
                      <a:endParaRPr lang="en-US" altLang="en-US" sz="2000" b="0">
                        <a:latin typeface="黑体" panose="02010609060101010101" pitchFamily="2" charset="-122"/>
                        <a:ea typeface="黑体" panose="02010609060101010101" pitchFamily="2" charset="-122"/>
                        <a:cs typeface="楷体_GB2312" charset="0"/>
                      </a:endParaRPr>
                    </a:p>
                  </a:txBody>
                  <a:tcPr marL="68572" marR="68572"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buNone/>
                      </a:pPr>
                      <a:r>
                        <a:rPr lang="en-US" sz="2000" b="0">
                          <a:latin typeface="黑体" panose="02010609060101010101" pitchFamily="2" charset="-122"/>
                          <a:ea typeface="黑体" panose="02010609060101010101" pitchFamily="2" charset="-122"/>
                          <a:cs typeface="楷体_GB2312" charset="0"/>
                        </a:rPr>
                        <a:t>——</a:t>
                      </a:r>
                      <a:endParaRPr lang="en-US" altLang="en-US" sz="2000" b="0">
                        <a:latin typeface="黑体" panose="02010609060101010101" pitchFamily="2" charset="-122"/>
                        <a:ea typeface="黑体" panose="02010609060101010101" pitchFamily="2" charset="-122"/>
                        <a:cs typeface="楷体_GB2312" charset="0"/>
                      </a:endParaRPr>
                    </a:p>
                  </a:txBody>
                  <a:tcPr marL="68572" marR="68572"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343535">
                <a:tc vMerge="1">
                  <a:tcP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B w="12700" cap="flat" cmpd="sng">
                      <a:solidFill>
                        <a:srgbClr val="080000"/>
                      </a:solidFill>
                      <a:prstDash val="solid"/>
                      <a:headEnd type="none" w="med" len="med"/>
                      <a:tailEnd type="none" w="med" len="med"/>
                    </a:lnB>
                  </a:tcPr>
                </a:tc>
                <a:tc>
                  <a:txBody>
                    <a:bodyPr/>
                    <a:lstStyle/>
                    <a:p>
                      <a:pPr indent="0" algn="ctr">
                        <a:buNone/>
                      </a:pPr>
                      <a:r>
                        <a:rPr lang="en-US" sz="2000" b="0">
                          <a:latin typeface="黑体" panose="02010609060101010101" pitchFamily="2" charset="-122"/>
                          <a:ea typeface="黑体" panose="02010609060101010101" pitchFamily="2" charset="-122"/>
                          <a:cs typeface="Times New Roman" panose="02020603050405020304" pitchFamily="18" charset="0"/>
                        </a:rPr>
                        <a:t>4</a:t>
                      </a:r>
                      <a:endParaRPr lang="en-US" altLang="en-US" sz="2000" b="0">
                        <a:latin typeface="黑体" panose="02010609060101010101" pitchFamily="2" charset="-122"/>
                        <a:ea typeface="黑体" panose="02010609060101010101" pitchFamily="2" charset="-122"/>
                        <a:cs typeface="Times New Roman" panose="02020603050405020304" pitchFamily="18" charset="0"/>
                      </a:endParaRPr>
                    </a:p>
                  </a:txBody>
                  <a:tcPr marL="68572" marR="68572"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buNone/>
                      </a:pPr>
                      <a:r>
                        <a:rPr lang="en-US" sz="2000" b="0">
                          <a:latin typeface="黑体" panose="02010609060101010101" pitchFamily="2" charset="-122"/>
                          <a:ea typeface="黑体" panose="02010609060101010101" pitchFamily="2" charset="-122"/>
                          <a:cs typeface="楷体_GB2312" charset="0"/>
                        </a:rPr>
                        <a:t>——</a:t>
                      </a:r>
                      <a:endParaRPr lang="en-US" altLang="en-US" sz="2000" b="0">
                        <a:latin typeface="黑体" panose="02010609060101010101" pitchFamily="2" charset="-122"/>
                        <a:ea typeface="黑体" panose="02010609060101010101" pitchFamily="2" charset="-122"/>
                        <a:cs typeface="楷体_GB2312" charset="0"/>
                      </a:endParaRPr>
                    </a:p>
                  </a:txBody>
                  <a:tcPr marL="68572" marR="68572"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buNone/>
                      </a:pPr>
                      <a:r>
                        <a:rPr lang="en-US" sz="2000" b="0">
                          <a:latin typeface="黑体" panose="02010609060101010101" pitchFamily="2" charset="-122"/>
                          <a:ea typeface="黑体" panose="02010609060101010101" pitchFamily="2" charset="-122"/>
                          <a:cs typeface="楷体_GB2312" charset="0"/>
                        </a:rPr>
                        <a:t>和平友好</a:t>
                      </a:r>
                      <a:endParaRPr lang="en-US" altLang="en-US" sz="2000" b="0">
                        <a:latin typeface="黑体" panose="02010609060101010101" pitchFamily="2" charset="-122"/>
                        <a:ea typeface="黑体" panose="02010609060101010101" pitchFamily="2" charset="-122"/>
                        <a:cs typeface="楷体_GB2312" charset="0"/>
                      </a:endParaRPr>
                    </a:p>
                  </a:txBody>
                  <a:tcPr marL="68572" marR="68572"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buNone/>
                      </a:pPr>
                      <a:r>
                        <a:rPr lang="en-US" sz="2000" b="0">
                          <a:latin typeface="黑体" panose="02010609060101010101" pitchFamily="2" charset="-122"/>
                          <a:ea typeface="黑体" panose="02010609060101010101" pitchFamily="2" charset="-122"/>
                          <a:cs typeface="楷体_GB2312" charset="0"/>
                        </a:rPr>
                        <a:t>——</a:t>
                      </a:r>
                      <a:endParaRPr lang="en-US" altLang="en-US" sz="2000" b="0">
                        <a:latin typeface="黑体" panose="02010609060101010101" pitchFamily="2" charset="-122"/>
                        <a:ea typeface="黑体" panose="02010609060101010101" pitchFamily="2" charset="-122"/>
                        <a:cs typeface="楷体_GB2312" charset="0"/>
                      </a:endParaRPr>
                    </a:p>
                  </a:txBody>
                  <a:tcPr marL="68572" marR="68572"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bl>
          </a:graphicData>
        </a:graphic>
      </p:graphicFrame>
      <p:pic>
        <p:nvPicPr>
          <p:cNvPr id="3" name="图片 2"/>
          <p:cNvPicPr/>
          <p:nvPr/>
        </p:nvPicPr>
        <p:blipFill>
          <a:blip r:embed="rId2"/>
          <a:stretch>
            <a:fillRect/>
          </a:stretch>
        </p:blipFill>
        <p:spPr>
          <a:xfrm>
            <a:off x="160638" y="1145460"/>
            <a:ext cx="2163855" cy="940337"/>
          </a:xfrm>
          <a:prstGeom prst="rect">
            <a:avLst/>
          </a:prstGeom>
          <a:noFill/>
          <a:ln w="9525">
            <a:noFill/>
          </a:ln>
        </p:spPr>
      </p:pic>
      <p:sp>
        <p:nvSpPr>
          <p:cNvPr id="5" name="文本框 4"/>
          <p:cNvSpPr txBox="1"/>
          <p:nvPr/>
        </p:nvSpPr>
        <p:spPr>
          <a:xfrm>
            <a:off x="7594444" y="996251"/>
            <a:ext cx="4456601" cy="4887595"/>
          </a:xfrm>
          <a:prstGeom prst="rect">
            <a:avLst/>
          </a:prstGeom>
          <a:noFill/>
        </p:spPr>
        <p:txBody>
          <a:bodyPr wrap="square" rtlCol="0">
            <a:spAutoFit/>
          </a:bodyPr>
          <a:lstStyle/>
          <a:p>
            <a:pPr>
              <a:lnSpc>
                <a:spcPct val="130000"/>
              </a:lnSpc>
            </a:pPr>
            <a:r>
              <a:rPr lang="zh-CN" altLang="en-US" sz="2400"/>
              <a:t>——整理自俞凡《新中国典型报道的内在逻辑及其历史轨迹探析》</a:t>
            </a:r>
            <a:endParaRPr lang="zh-CN" altLang="en-US" sz="2400"/>
          </a:p>
          <a:p>
            <a:pPr>
              <a:lnSpc>
                <a:spcPct val="130000"/>
              </a:lnSpc>
            </a:pPr>
            <a:r>
              <a:rPr lang="en-US" altLang="zh-CN" sz="2400"/>
              <a:t>        </a:t>
            </a:r>
            <a:endParaRPr lang="en-US" altLang="zh-CN" sz="2400"/>
          </a:p>
          <a:p>
            <a:pPr>
              <a:lnSpc>
                <a:spcPct val="130000"/>
              </a:lnSpc>
            </a:pPr>
            <a:r>
              <a:rPr lang="en-US" altLang="zh-CN" sz="2400"/>
              <a:t>      </a:t>
            </a:r>
            <a:r>
              <a:rPr lang="zh-CN" altLang="en-US" sz="2400"/>
              <a:t>根据材料并结合所学知识，以“榜样”为主题，提取材料中相互关联的信息，自拟论题，并展开论述。（要求：论题明确，持论有据，论述充分，逻辑清晰。）</a:t>
            </a:r>
            <a:endParaRPr lang="zh-CN" altLang="en-US" sz="2400"/>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266672" y="137820"/>
            <a:ext cx="11460556" cy="5775960"/>
          </a:xfrm>
          <a:prstGeom prst="rect">
            <a:avLst/>
          </a:prstGeom>
          <a:noFill/>
        </p:spPr>
        <p:txBody>
          <a:bodyPr wrap="square" rtlCol="0">
            <a:spAutoFit/>
          </a:bodyPr>
          <a:lstStyle/>
          <a:p>
            <a:pPr>
              <a:lnSpc>
                <a:spcPct val="140000"/>
              </a:lnSpc>
            </a:pPr>
            <a:r>
              <a:rPr lang="zh-CN" altLang="en-US" sz="2400"/>
              <a:t>示例一</a:t>
            </a:r>
            <a:r>
              <a:rPr lang="en-US" altLang="zh-CN" sz="2400"/>
              <a:t>    </a:t>
            </a:r>
            <a:r>
              <a:rPr lang="zh-CN" altLang="en-US" sz="2400"/>
              <a:t>论题：榜样标准</a:t>
            </a:r>
            <a:r>
              <a:rPr lang="zh-CN" altLang="en-US" sz="2400">
                <a:solidFill>
                  <a:srgbClr val="FF0000"/>
                </a:solidFill>
              </a:rPr>
              <a:t>体现当时社会特征。【标题相似】</a:t>
            </a:r>
            <a:endParaRPr lang="zh-CN" altLang="en-US" sz="2400">
              <a:solidFill>
                <a:srgbClr val="FF0000"/>
              </a:solidFill>
            </a:endParaRPr>
          </a:p>
          <a:p>
            <a:pPr>
              <a:lnSpc>
                <a:spcPct val="140000"/>
              </a:lnSpc>
            </a:pPr>
            <a:r>
              <a:rPr lang="zh-CN" altLang="en-US" sz="2400"/>
              <a:t>阐述： 1949-1955年期间，中国国内榜样的特点以</a:t>
            </a:r>
            <a:r>
              <a:rPr lang="en-US" altLang="zh-CN" sz="2400"/>
              <a:t>“</a:t>
            </a:r>
            <a:r>
              <a:rPr lang="zh-CN" altLang="en-US" sz="2400"/>
              <a:t>工农业生产、反帝爱国、节约奋斗、服务群众</a:t>
            </a:r>
            <a:r>
              <a:rPr lang="en-US" altLang="zh-CN" sz="2400"/>
              <a:t>”</a:t>
            </a:r>
            <a:r>
              <a:rPr lang="zh-CN" altLang="en-US" sz="2400"/>
              <a:t>为主，体现了当时中国建国初百废待兴进行大规模工农业建设、进行社会主义改造，比如</a:t>
            </a:r>
            <a:r>
              <a:rPr lang="zh-CN" altLang="en-US" sz="2400">
                <a:sym typeface="+mn-ea"/>
              </a:rPr>
              <a:t>一五计划、三大改造，</a:t>
            </a:r>
            <a:r>
              <a:rPr lang="zh-CN" altLang="en-US" sz="2400"/>
              <a:t>以消除残余资产阶级势力的时代任务；</a:t>
            </a:r>
            <a:endParaRPr lang="zh-CN" altLang="en-US" sz="2400"/>
          </a:p>
          <a:p>
            <a:pPr>
              <a:lnSpc>
                <a:spcPct val="140000"/>
              </a:lnSpc>
            </a:pPr>
            <a:r>
              <a:rPr lang="zh-CN" altLang="en-US" sz="2400"/>
              <a:t> </a:t>
            </a:r>
            <a:r>
              <a:rPr lang="en-US" altLang="zh-CN" sz="2400"/>
              <a:t>    </a:t>
            </a:r>
            <a:r>
              <a:rPr lang="zh-CN" altLang="en-US" sz="2400"/>
              <a:t>从1966-1978年时间段内中国榜样特点变为</a:t>
            </a:r>
            <a:r>
              <a:rPr lang="en-US" altLang="zh-CN" sz="2400"/>
              <a:t>“</a:t>
            </a:r>
            <a:r>
              <a:rPr lang="zh-CN" altLang="en-US" sz="2400"/>
              <a:t>毛主席工农兵群众等，反映了文革时期的社会特征，</a:t>
            </a:r>
            <a:r>
              <a:rPr lang="zh-CN" altLang="en-US" sz="2400">
                <a:sym typeface="+mn-ea"/>
              </a:rPr>
              <a:t>个人崇拜严重，阶级意识强烈。</a:t>
            </a:r>
            <a:endParaRPr lang="zh-CN" altLang="en-US" sz="2400">
              <a:sym typeface="+mn-ea"/>
            </a:endParaRPr>
          </a:p>
          <a:p>
            <a:pPr>
              <a:lnSpc>
                <a:spcPct val="140000"/>
              </a:lnSpc>
            </a:pPr>
            <a:r>
              <a:rPr lang="en-US" altLang="zh-CN" sz="2400"/>
              <a:t>     </a:t>
            </a:r>
            <a:r>
              <a:rPr lang="zh-CN" altLang="en-US" sz="2400">
                <a:sym typeface="+mn-ea"/>
              </a:rPr>
              <a:t>从19</a:t>
            </a:r>
            <a:r>
              <a:rPr lang="en-US" altLang="zh-CN" sz="2400">
                <a:sym typeface="+mn-ea"/>
              </a:rPr>
              <a:t>79</a:t>
            </a:r>
            <a:r>
              <a:rPr lang="zh-CN" altLang="en-US" sz="2400">
                <a:sym typeface="+mn-ea"/>
              </a:rPr>
              <a:t>-</a:t>
            </a:r>
            <a:r>
              <a:rPr lang="en-US" altLang="zh-CN" sz="2400">
                <a:sym typeface="+mn-ea"/>
              </a:rPr>
              <a:t>2018</a:t>
            </a:r>
            <a:r>
              <a:rPr lang="zh-CN" altLang="en-US" sz="2400">
                <a:sym typeface="+mn-ea"/>
              </a:rPr>
              <a:t>年时间段内中国榜样特点增加</a:t>
            </a:r>
            <a:r>
              <a:rPr lang="en-US" altLang="zh-CN" sz="2400">
                <a:sym typeface="+mn-ea"/>
              </a:rPr>
              <a:t>“</a:t>
            </a:r>
            <a:r>
              <a:rPr lang="zh-CN" altLang="en-US" sz="2400">
                <a:sym typeface="+mn-ea"/>
              </a:rPr>
              <a:t>致富</a:t>
            </a:r>
            <a:r>
              <a:rPr lang="en-US" altLang="zh-CN" sz="2400">
                <a:sym typeface="+mn-ea"/>
              </a:rPr>
              <a:t>”</a:t>
            </a:r>
            <a:r>
              <a:rPr lang="zh-CN" altLang="en-US" sz="2400">
                <a:sym typeface="+mn-ea"/>
              </a:rPr>
              <a:t>等，反映了改革开放，社会主义市场经济体制逐步建立、我国加入世贸组织的社会特征，综合国力不断增强。</a:t>
            </a:r>
            <a:endParaRPr lang="zh-CN" altLang="en-US" sz="2400"/>
          </a:p>
          <a:p>
            <a:pPr>
              <a:lnSpc>
                <a:spcPct val="140000"/>
              </a:lnSpc>
            </a:pPr>
            <a:r>
              <a:rPr lang="en-US" altLang="zh-CN" sz="2400"/>
              <a:t>    </a:t>
            </a:r>
            <a:r>
              <a:rPr lang="zh-CN" altLang="en-US" sz="2400"/>
              <a:t>综上，</a:t>
            </a:r>
            <a:r>
              <a:rPr lang="zh-CN" altLang="en-US" sz="2400">
                <a:sym typeface="+mn-ea"/>
              </a:rPr>
              <a:t>社会存在决定社会意识，随着时代的变化，榜样的标准也会发生变化，但是</a:t>
            </a:r>
            <a:r>
              <a:rPr sz="2400">
                <a:latin typeface="微软雅黑" panose="020B0503020204020204" charset="-122"/>
                <a:ea typeface="微软雅黑" panose="020B0503020204020204" charset="-122"/>
                <a:cs typeface="微软雅黑" panose="020B0503020204020204" charset="-122"/>
                <a:sym typeface="+mn-ea"/>
              </a:rPr>
              <a:t>榜样及其事迹，</a:t>
            </a:r>
            <a:r>
              <a:rPr lang="zh-CN" sz="2400">
                <a:latin typeface="微软雅黑" panose="020B0503020204020204" charset="-122"/>
                <a:ea typeface="微软雅黑" panose="020B0503020204020204" charset="-122"/>
                <a:cs typeface="微软雅黑" panose="020B0503020204020204" charset="-122"/>
                <a:sym typeface="+mn-ea"/>
              </a:rPr>
              <a:t>起到</a:t>
            </a:r>
            <a:r>
              <a:rPr sz="2400">
                <a:latin typeface="微软雅黑" panose="020B0503020204020204" charset="-122"/>
                <a:ea typeface="微软雅黑" panose="020B0503020204020204" charset="-122"/>
                <a:cs typeface="微软雅黑" panose="020B0503020204020204" charset="-122"/>
                <a:sym typeface="+mn-ea"/>
              </a:rPr>
              <a:t>凝神聚力，团结民众</a:t>
            </a:r>
            <a:r>
              <a:rPr lang="zh-CN" sz="2400">
                <a:latin typeface="微软雅黑" panose="020B0503020204020204" charset="-122"/>
                <a:ea typeface="微软雅黑" panose="020B0503020204020204" charset="-122"/>
                <a:cs typeface="微软雅黑" panose="020B0503020204020204" charset="-122"/>
                <a:sym typeface="+mn-ea"/>
              </a:rPr>
              <a:t>的作用</a:t>
            </a:r>
            <a:r>
              <a:rPr sz="2400">
                <a:latin typeface="微软雅黑" panose="020B0503020204020204" charset="-122"/>
                <a:ea typeface="微软雅黑" panose="020B0503020204020204" charset="-122"/>
                <a:cs typeface="微软雅黑" panose="020B0503020204020204" charset="-122"/>
                <a:sym typeface="+mn-ea"/>
              </a:rPr>
              <a:t>。</a:t>
            </a:r>
            <a:endParaRPr lang="zh-CN" altLang="en-US" sz="2400">
              <a:latin typeface="微软雅黑" panose="020B0503020204020204" charset="-122"/>
              <a:ea typeface="微软雅黑" panose="020B0503020204020204" charset="-122"/>
              <a:cs typeface="微软雅黑" panose="020B0503020204020204" charset="-122"/>
              <a:sym typeface="+mn-ea"/>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64128" y="86391"/>
            <a:ext cx="11660560" cy="829945"/>
          </a:xfrm>
          <a:prstGeom prst="rect">
            <a:avLst/>
          </a:prstGeom>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defRPr/>
            </a:pPr>
            <a:r>
              <a:rPr kumimoji="0" lang="zh-CN" altLang="en-US" sz="2400" b="1" i="0" u="none" strike="noStrike" kern="1200" cap="none" spc="0" normalizeH="0" baseline="0" noProof="0" dirty="0">
                <a:ln>
                  <a:noFill/>
                </a:ln>
                <a:solidFill>
                  <a:schemeClr val="tx1"/>
                </a:solidFill>
                <a:effectLst/>
                <a:uLnTx/>
                <a:uFillTx/>
                <a:latin typeface="微软雅黑" panose="020B0503020204020204" charset="-122"/>
                <a:ea typeface="微软雅黑" panose="020B0503020204020204" charset="-122"/>
                <a:cs typeface="微软雅黑" panose="020B0503020204020204" charset="-122"/>
              </a:rPr>
              <a:t>（</a:t>
            </a:r>
            <a:r>
              <a:rPr kumimoji="0" lang="en-US" altLang="zh-CN" sz="2400" b="1" i="0" u="none" strike="noStrike" kern="1200" cap="none" spc="0" normalizeH="0" baseline="0" noProof="0" dirty="0">
                <a:ln>
                  <a:noFill/>
                </a:ln>
                <a:solidFill>
                  <a:schemeClr val="tx1"/>
                </a:solidFill>
                <a:effectLst/>
                <a:uLnTx/>
                <a:uFillTx/>
                <a:latin typeface="微软雅黑" panose="020B0503020204020204" charset="-122"/>
                <a:ea typeface="微软雅黑" panose="020B0503020204020204" charset="-122"/>
                <a:cs typeface="微软雅黑" panose="020B0503020204020204" charset="-122"/>
              </a:rPr>
              <a:t>2014</a:t>
            </a:r>
            <a:r>
              <a:rPr kumimoji="0" lang="zh-CN" altLang="en-US" sz="2400" b="1" i="0" u="none" strike="noStrike" kern="1200" cap="none" spc="0" normalizeH="0" baseline="0" noProof="0" dirty="0">
                <a:ln>
                  <a:noFill/>
                </a:ln>
                <a:solidFill>
                  <a:schemeClr val="tx1"/>
                </a:solidFill>
                <a:effectLst/>
                <a:uLnTx/>
                <a:uFillTx/>
                <a:latin typeface="微软雅黑" panose="020B0503020204020204" charset="-122"/>
                <a:ea typeface="微软雅黑" panose="020B0503020204020204" charset="-122"/>
                <a:cs typeface="微软雅黑" panose="020B0503020204020204" charset="-122"/>
              </a:rPr>
              <a:t>新课标文综</a:t>
            </a:r>
            <a:r>
              <a:rPr kumimoji="0" lang="en-US" altLang="zh-CN" sz="2400" b="1" i="0" u="none" strike="noStrike" kern="1200" cap="none" spc="0" normalizeH="0" baseline="0" noProof="0" dirty="0">
                <a:ln>
                  <a:noFill/>
                </a:ln>
                <a:solidFill>
                  <a:schemeClr val="tx1"/>
                </a:solidFill>
                <a:effectLst/>
                <a:uLnTx/>
                <a:uFillTx/>
                <a:latin typeface="微软雅黑" panose="020B0503020204020204" charset="-122"/>
                <a:ea typeface="微软雅黑" panose="020B0503020204020204" charset="-122"/>
                <a:cs typeface="微软雅黑" panose="020B0503020204020204" charset="-122"/>
              </a:rPr>
              <a:t>Ⅱ•41</a:t>
            </a:r>
            <a:r>
              <a:rPr kumimoji="0" lang="zh-CN" altLang="en-US" sz="2400" b="1" i="0" u="none" strike="noStrike" kern="1200" cap="none" spc="0" normalizeH="0" baseline="0" noProof="0" dirty="0">
                <a:ln>
                  <a:noFill/>
                </a:ln>
                <a:solidFill>
                  <a:schemeClr val="tx1"/>
                </a:solidFill>
                <a:effectLst/>
                <a:uLnTx/>
                <a:uFillTx/>
                <a:latin typeface="微软雅黑" panose="020B0503020204020204" charset="-122"/>
                <a:ea typeface="微软雅黑" panose="020B0503020204020204" charset="-122"/>
                <a:cs typeface="微软雅黑" panose="020B0503020204020204" charset="-122"/>
              </a:rPr>
              <a:t>）阅读下列材料，完成下列要求。</a:t>
            </a:r>
            <a:endParaRPr kumimoji="0" lang="zh-CN" altLang="en-US" sz="2400" b="1" i="0" u="none" strike="noStrike" kern="1200" cap="none" spc="0" normalizeH="0" baseline="0" noProof="0" dirty="0">
              <a:ln>
                <a:noFill/>
              </a:ln>
              <a:solidFill>
                <a:schemeClr val="tx1"/>
              </a:solidFill>
              <a:effectLst/>
              <a:uLnTx/>
              <a:uFillTx/>
              <a:latin typeface="微软雅黑" panose="020B0503020204020204" charset="-122"/>
              <a:ea typeface="微软雅黑" panose="020B0503020204020204" charset="-122"/>
              <a:cs typeface="微软雅黑" panose="020B0503020204020204" charset="-122"/>
            </a:endParaRPr>
          </a:p>
          <a:p>
            <a:pPr marL="0" marR="0" lvl="0" indent="0" algn="l" defTabSz="914400" rtl="0" eaLnBrk="0" fontAlgn="base" latinLnBrk="0" hangingPunct="0">
              <a:lnSpc>
                <a:spcPct val="100000"/>
              </a:lnSpc>
              <a:spcBef>
                <a:spcPct val="0"/>
              </a:spcBef>
              <a:spcAft>
                <a:spcPct val="0"/>
              </a:spcAft>
              <a:buClrTx/>
              <a:buSzTx/>
              <a:buFontTx/>
              <a:buNone/>
              <a:defRPr/>
            </a:pPr>
            <a:r>
              <a:rPr kumimoji="0" lang="zh-CN" altLang="en-US" sz="2400" b="1" i="0" u="none" strike="noStrike" kern="1200" cap="none" spc="0" normalizeH="0" baseline="0" noProof="0" dirty="0">
                <a:ln>
                  <a:noFill/>
                </a:ln>
                <a:solidFill>
                  <a:schemeClr val="tx1"/>
                </a:solidFill>
                <a:effectLst/>
                <a:uLnTx/>
                <a:uFillTx/>
                <a:latin typeface="微软雅黑" panose="020B0503020204020204" charset="-122"/>
                <a:ea typeface="微软雅黑" panose="020B0503020204020204" charset="-122"/>
                <a:cs typeface="微软雅黑" panose="020B0503020204020204" charset="-122"/>
              </a:rPr>
              <a:t>      材料  世界近代史教材目录对比（节选）</a:t>
            </a:r>
            <a:endParaRPr kumimoji="0" lang="zh-CN" altLang="en-US" sz="2400" b="1" i="0" u="none" strike="noStrike" kern="1200" cap="none" spc="0" normalizeH="0" baseline="0" noProof="0" dirty="0">
              <a:ln>
                <a:noFill/>
              </a:ln>
              <a:solidFill>
                <a:schemeClr val="tx1"/>
              </a:solidFill>
              <a:effectLst/>
              <a:uLnTx/>
              <a:uFillTx/>
              <a:latin typeface="微软雅黑" panose="020B0503020204020204" charset="-122"/>
              <a:ea typeface="微软雅黑" panose="020B0503020204020204" charset="-122"/>
              <a:cs typeface="微软雅黑" panose="020B0503020204020204" charset="-122"/>
            </a:endParaRPr>
          </a:p>
        </p:txBody>
      </p:sp>
      <p:sp>
        <p:nvSpPr>
          <p:cNvPr id="5" name="矩形 4"/>
          <p:cNvSpPr/>
          <p:nvPr/>
        </p:nvSpPr>
        <p:spPr>
          <a:xfrm>
            <a:off x="64128" y="5950005"/>
            <a:ext cx="11887867" cy="829945"/>
          </a:xfrm>
          <a:prstGeom prst="rect">
            <a:avLst/>
          </a:prstGeom>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defRPr/>
            </a:pPr>
            <a:r>
              <a:rPr kumimoji="0" lang="zh-CN" altLang="en-US" sz="2400" b="1" i="0" u="none" strike="noStrike" kern="1200" cap="none" spc="0" normalizeH="0" baseline="0" noProof="0" dirty="0">
                <a:ln>
                  <a:noFill/>
                </a:ln>
                <a:solidFill>
                  <a:schemeClr val="tx1"/>
                </a:solidFill>
                <a:effectLst/>
                <a:uLnTx/>
                <a:uFillTx/>
                <a:latin typeface="微软雅黑" panose="020B0503020204020204" charset="-122"/>
                <a:ea typeface="微软雅黑" panose="020B0503020204020204" charset="-122"/>
                <a:cs typeface="微软雅黑" panose="020B0503020204020204" charset="-122"/>
              </a:rPr>
              <a:t>比较两份目录并结合所学知识，指出其中一处不同，并分析出现这种不同的原因。（所指出的不同之处明确清楚；原因可以一个或多个角度进行分析，观点明确，合理充分）</a:t>
            </a:r>
            <a:endParaRPr kumimoji="0" lang="zh-CN" altLang="en-US" sz="2400" b="1" i="0" u="none" strike="noStrike" kern="1200" cap="none" spc="0" normalizeH="0" baseline="0" noProof="0" dirty="0">
              <a:ln>
                <a:noFill/>
              </a:ln>
              <a:solidFill>
                <a:schemeClr val="tx1"/>
              </a:solidFill>
              <a:effectLst/>
              <a:uLnTx/>
              <a:uFillTx/>
              <a:latin typeface="微软雅黑" panose="020B0503020204020204" charset="-122"/>
              <a:ea typeface="微软雅黑" panose="020B0503020204020204" charset="-122"/>
              <a:cs typeface="微软雅黑" panose="020B0503020204020204" charset="-122"/>
            </a:endParaRPr>
          </a:p>
        </p:txBody>
      </p:sp>
      <p:graphicFrame>
        <p:nvGraphicFramePr>
          <p:cNvPr id="2" name="表格 1"/>
          <p:cNvGraphicFramePr/>
          <p:nvPr/>
        </p:nvGraphicFramePr>
        <p:xfrm>
          <a:off x="186036" y="916249"/>
          <a:ext cx="11819255" cy="4907280"/>
        </p:xfrm>
        <a:graphic>
          <a:graphicData uri="http://schemas.openxmlformats.org/drawingml/2006/table">
            <a:tbl>
              <a:tblPr firstRow="1" bandRow="1">
                <a:tableStyleId>{5940675A-B579-460E-94D1-54222C63F5DA}</a:tableStyleId>
              </a:tblPr>
              <a:tblGrid>
                <a:gridCol w="5540375"/>
                <a:gridCol w="6278880"/>
              </a:tblGrid>
              <a:tr h="4907280">
                <a:tc>
                  <a:txBody>
                    <a:bodyPr/>
                    <a:lstStyle/>
                    <a:p>
                      <a:pPr indent="0" algn="ctr">
                        <a:buNone/>
                      </a:pPr>
                      <a:r>
                        <a:rPr lang="en-US" sz="2300" b="0">
                          <a:latin typeface="微软雅黑" panose="020B0503020204020204" charset="-122"/>
                          <a:ea typeface="微软雅黑" panose="020B0503020204020204" charset="-122"/>
                          <a:cs typeface="微软雅黑" panose="020B0503020204020204" charset="-122"/>
                        </a:rPr>
                        <a:t>目录A</a:t>
                      </a:r>
                      <a:endParaRPr lang="en-US" sz="2300" b="0">
                        <a:latin typeface="微软雅黑" panose="020B0503020204020204" charset="-122"/>
                        <a:ea typeface="微软雅黑" panose="020B0503020204020204" charset="-122"/>
                        <a:cs typeface="微软雅黑" panose="020B0503020204020204" charset="-122"/>
                      </a:endParaRPr>
                    </a:p>
                    <a:p>
                      <a:pPr indent="0" algn="l">
                        <a:buNone/>
                      </a:pPr>
                      <a:r>
                        <a:rPr lang="zh-CN" altLang="en-US" sz="2300" b="0">
                          <a:latin typeface="微软雅黑" panose="020B0503020204020204" charset="-122"/>
                          <a:ea typeface="微软雅黑" panose="020B0503020204020204" charset="-122"/>
                          <a:cs typeface="微软雅黑" panose="020B0503020204020204" charset="-122"/>
                        </a:rPr>
                        <a:t>第一章  </a:t>
                      </a:r>
                      <a:r>
                        <a:rPr lang="en-US" sz="2300" b="0">
                          <a:latin typeface="微软雅黑" panose="020B0503020204020204" charset="-122"/>
                          <a:ea typeface="微软雅黑" panose="020B0503020204020204" charset="-122"/>
                          <a:cs typeface="微软雅黑" panose="020B0503020204020204" charset="-122"/>
                        </a:rPr>
                        <a:t>17世纪英国资产阶级革命</a:t>
                      </a:r>
                      <a:endParaRPr lang="en-US" sz="2300" b="0">
                        <a:latin typeface="微软雅黑" panose="020B0503020204020204" charset="-122"/>
                        <a:ea typeface="微软雅黑" panose="020B0503020204020204" charset="-122"/>
                        <a:cs typeface="微软雅黑" panose="020B0503020204020204" charset="-122"/>
                      </a:endParaRPr>
                    </a:p>
                    <a:p>
                      <a:pPr indent="0" algn="l">
                        <a:buNone/>
                      </a:pPr>
                      <a:r>
                        <a:rPr lang="en-US" sz="2300" b="0">
                          <a:latin typeface="微软雅黑" panose="020B0503020204020204" charset="-122"/>
                          <a:ea typeface="微软雅黑" panose="020B0503020204020204" charset="-122"/>
                          <a:cs typeface="微软雅黑" panose="020B0503020204020204" charset="-122"/>
                        </a:rPr>
                        <a:t>      第一节 革命的社会经济前提    </a:t>
                      </a:r>
                      <a:endParaRPr lang="en-US" sz="2300" b="0">
                        <a:latin typeface="微软雅黑" panose="020B0503020204020204" charset="-122"/>
                        <a:ea typeface="微软雅黑" panose="020B0503020204020204" charset="-122"/>
                        <a:cs typeface="微软雅黑" panose="020B0503020204020204" charset="-122"/>
                      </a:endParaRPr>
                    </a:p>
                    <a:p>
                      <a:pPr indent="0" algn="l">
                        <a:buNone/>
                      </a:pPr>
                      <a:r>
                        <a:rPr lang="en-US" sz="2300" b="0">
                          <a:latin typeface="微软雅黑" panose="020B0503020204020204" charset="-122"/>
                          <a:ea typeface="微软雅黑" panose="020B0503020204020204" charset="-122"/>
                          <a:cs typeface="微软雅黑" panose="020B0503020204020204" charset="-122"/>
                          <a:sym typeface="+mn-ea"/>
                        </a:rPr>
                        <a:t>      </a:t>
                      </a:r>
                      <a:r>
                        <a:rPr lang="en-US" sz="2300" b="0">
                          <a:latin typeface="微软雅黑" panose="020B0503020204020204" charset="-122"/>
                          <a:ea typeface="微软雅黑" panose="020B0503020204020204" charset="-122"/>
                          <a:cs typeface="微软雅黑" panose="020B0503020204020204" charset="-122"/>
                        </a:rPr>
                        <a:t>第二节 斯图亚特王朝的专制统治  革命形势的成熟    </a:t>
                      </a:r>
                      <a:endParaRPr lang="en-US" sz="2300" b="0">
                        <a:latin typeface="微软雅黑" panose="020B0503020204020204" charset="-122"/>
                        <a:ea typeface="微软雅黑" panose="020B0503020204020204" charset="-122"/>
                        <a:cs typeface="微软雅黑" panose="020B0503020204020204" charset="-122"/>
                      </a:endParaRPr>
                    </a:p>
                    <a:p>
                      <a:pPr indent="0" algn="l">
                        <a:buNone/>
                      </a:pPr>
                      <a:r>
                        <a:rPr lang="en-US" sz="2300" b="0">
                          <a:latin typeface="微软雅黑" panose="020B0503020204020204" charset="-122"/>
                          <a:ea typeface="微软雅黑" panose="020B0503020204020204" charset="-122"/>
                          <a:cs typeface="微软雅黑" panose="020B0503020204020204" charset="-122"/>
                          <a:sym typeface="+mn-ea"/>
                        </a:rPr>
                        <a:t>      </a:t>
                      </a:r>
                      <a:r>
                        <a:rPr lang="en-US" sz="2300" b="0">
                          <a:latin typeface="微软雅黑" panose="020B0503020204020204" charset="-122"/>
                          <a:ea typeface="微软雅黑" panose="020B0503020204020204" charset="-122"/>
                          <a:cs typeface="微软雅黑" panose="020B0503020204020204" charset="-122"/>
                        </a:rPr>
                        <a:t>第三节 革命的开始  第一和第二次内战   共和国的建立     </a:t>
                      </a:r>
                      <a:endParaRPr lang="en-US" sz="2300" b="0">
                        <a:latin typeface="微软雅黑" panose="020B0503020204020204" charset="-122"/>
                        <a:ea typeface="微软雅黑" panose="020B0503020204020204" charset="-122"/>
                        <a:cs typeface="微软雅黑" panose="020B0503020204020204" charset="-122"/>
                      </a:endParaRPr>
                    </a:p>
                    <a:p>
                      <a:pPr indent="0" algn="l">
                        <a:buNone/>
                      </a:pPr>
                      <a:r>
                        <a:rPr lang="en-US" sz="2300" b="0">
                          <a:latin typeface="微软雅黑" panose="020B0503020204020204" charset="-122"/>
                          <a:ea typeface="微软雅黑" panose="020B0503020204020204" charset="-122"/>
                          <a:cs typeface="微软雅黑" panose="020B0503020204020204" charset="-122"/>
                          <a:sym typeface="+mn-ea"/>
                        </a:rPr>
                        <a:t>      </a:t>
                      </a:r>
                      <a:r>
                        <a:rPr lang="en-US" sz="2300" b="0">
                          <a:latin typeface="微软雅黑" panose="020B0503020204020204" charset="-122"/>
                          <a:ea typeface="微软雅黑" panose="020B0503020204020204" charset="-122"/>
                          <a:cs typeface="微软雅黑" panose="020B0503020204020204" charset="-122"/>
                        </a:rPr>
                        <a:t>第四节 共和国时期的阶级斗争</a:t>
                      </a:r>
                      <a:endParaRPr lang="en-US" sz="2300" b="0">
                        <a:latin typeface="微软雅黑" panose="020B0503020204020204" charset="-122"/>
                        <a:ea typeface="微软雅黑" panose="020B0503020204020204" charset="-122"/>
                        <a:cs typeface="微软雅黑" panose="020B0503020204020204" charset="-122"/>
                      </a:endParaRPr>
                    </a:p>
                    <a:p>
                      <a:pPr indent="0" algn="l">
                        <a:buNone/>
                      </a:pPr>
                      <a:r>
                        <a:rPr lang="en-US" sz="2300" b="0">
                          <a:latin typeface="微软雅黑" panose="020B0503020204020204" charset="-122"/>
                          <a:ea typeface="微软雅黑" panose="020B0503020204020204" charset="-122"/>
                          <a:cs typeface="微软雅黑" panose="020B0503020204020204" charset="-122"/>
                          <a:sym typeface="+mn-ea"/>
                        </a:rPr>
                        <a:t>      </a:t>
                      </a:r>
                      <a:r>
                        <a:rPr lang="en-US" sz="2300" b="0">
                          <a:latin typeface="微软雅黑" panose="020B0503020204020204" charset="-122"/>
                          <a:ea typeface="微软雅黑" panose="020B0503020204020204" charset="-122"/>
                          <a:cs typeface="微软雅黑" panose="020B0503020204020204" charset="-122"/>
                        </a:rPr>
                        <a:t>第五节 克伦威尔的独裁统治</a:t>
                      </a:r>
                      <a:endParaRPr lang="en-US" sz="2300" b="0">
                        <a:latin typeface="微软雅黑" panose="020B0503020204020204" charset="-122"/>
                        <a:ea typeface="微软雅黑" panose="020B0503020204020204" charset="-122"/>
                        <a:cs typeface="微软雅黑" panose="020B0503020204020204" charset="-122"/>
                      </a:endParaRPr>
                    </a:p>
                    <a:p>
                      <a:pPr indent="0" algn="l">
                        <a:buNone/>
                      </a:pPr>
                      <a:r>
                        <a:rPr lang="en-US" sz="2300" b="0">
                          <a:latin typeface="微软雅黑" panose="020B0503020204020204" charset="-122"/>
                          <a:ea typeface="微软雅黑" panose="020B0503020204020204" charset="-122"/>
                          <a:cs typeface="微软雅黑" panose="020B0503020204020204" charset="-122"/>
                          <a:sym typeface="+mn-ea"/>
                        </a:rPr>
                        <a:t>      </a:t>
                      </a:r>
                      <a:r>
                        <a:rPr lang="en-US" sz="2300" b="0">
                          <a:latin typeface="微软雅黑" panose="020B0503020204020204" charset="-122"/>
                          <a:ea typeface="微软雅黑" panose="020B0503020204020204" charset="-122"/>
                          <a:cs typeface="微软雅黑" panose="020B0503020204020204" charset="-122"/>
                        </a:rPr>
                        <a:t>第六节 斯图亚特王朝复辟和1688年  政变</a:t>
                      </a:r>
                      <a:endParaRPr lang="en-US" sz="2300" b="0">
                        <a:latin typeface="微软雅黑" panose="020B0503020204020204" charset="-122"/>
                        <a:ea typeface="微软雅黑" panose="020B0503020204020204" charset="-122"/>
                        <a:cs typeface="微软雅黑" panose="020B0503020204020204" charset="-122"/>
                      </a:endParaRPr>
                    </a:p>
                    <a:p>
                      <a:pPr indent="0" algn="l">
                        <a:buNone/>
                      </a:pPr>
                      <a:r>
                        <a:rPr lang="en-US" sz="2300" b="0">
                          <a:latin typeface="微软雅黑" panose="020B0503020204020204" charset="-122"/>
                          <a:ea typeface="微软雅黑" panose="020B0503020204020204" charset="-122"/>
                          <a:cs typeface="微软雅黑" panose="020B0503020204020204" charset="-122"/>
                        </a:rPr>
                        <a:t>第二章  （略）</a:t>
                      </a:r>
                      <a:endParaRPr lang="en-US" sz="2300" b="0">
                        <a:latin typeface="微软雅黑" panose="020B0503020204020204" charset="-122"/>
                        <a:ea typeface="微软雅黑" panose="020B0503020204020204" charset="-122"/>
                        <a:cs typeface="微软雅黑" panose="020B0503020204020204" charset="-122"/>
                      </a:endParaRPr>
                    </a:p>
                    <a:p>
                      <a:pPr indent="0" algn="r">
                        <a:buNone/>
                      </a:pPr>
                      <a:r>
                        <a:rPr lang="en-US" sz="2300" b="0">
                          <a:latin typeface="微软雅黑" panose="020B0503020204020204" charset="-122"/>
                          <a:ea typeface="微软雅黑" panose="020B0503020204020204" charset="-122"/>
                          <a:cs typeface="微软雅黑" panose="020B0503020204020204" charset="-122"/>
                        </a:rPr>
                        <a:t>——摘编自《世界历史·近代部分》，1972年版</a:t>
                      </a:r>
                      <a:endParaRPr lang="en-US" altLang="en-US" sz="2300" b="0">
                        <a:latin typeface="微软雅黑" panose="020B0503020204020204" charset="-122"/>
                        <a:ea typeface="微软雅黑" panose="020B0503020204020204" charset="-122"/>
                        <a:cs typeface="微软雅黑" panose="020B0503020204020204" charset="-122"/>
                      </a:endParaRPr>
                    </a:p>
                  </a:txBody>
                  <a:tcPr marL="68572" marR="68572"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buNone/>
                      </a:pPr>
                      <a:r>
                        <a:rPr lang="en-US" sz="2300" b="0">
                          <a:latin typeface="微软雅黑" panose="020B0503020204020204" charset="-122"/>
                          <a:ea typeface="微软雅黑" panose="020B0503020204020204" charset="-122"/>
                          <a:cs typeface="微软雅黑" panose="020B0503020204020204" charset="-122"/>
                        </a:rPr>
                        <a:t>目录B</a:t>
                      </a:r>
                      <a:endParaRPr lang="en-US" sz="2300" b="0">
                        <a:latin typeface="微软雅黑" panose="020B0503020204020204" charset="-122"/>
                        <a:ea typeface="微软雅黑" panose="020B0503020204020204" charset="-122"/>
                        <a:cs typeface="微软雅黑" panose="020B0503020204020204" charset="-122"/>
                      </a:endParaRPr>
                    </a:p>
                    <a:p>
                      <a:pPr indent="0" algn="l">
                        <a:buNone/>
                      </a:pPr>
                      <a:r>
                        <a:rPr lang="en-US" sz="2300" b="0">
                          <a:latin typeface="微软雅黑" panose="020B0503020204020204" charset="-122"/>
                          <a:ea typeface="微软雅黑" panose="020B0503020204020204" charset="-122"/>
                          <a:cs typeface="微软雅黑" panose="020B0503020204020204" charset="-122"/>
                        </a:rPr>
                        <a:t>第一章 16世纪资本主义曙光下的西方·同一时期东方中国和日本    </a:t>
                      </a:r>
                      <a:endParaRPr lang="en-US" sz="2300" b="0">
                        <a:latin typeface="微软雅黑" panose="020B0503020204020204" charset="-122"/>
                        <a:ea typeface="微软雅黑" panose="020B0503020204020204" charset="-122"/>
                        <a:cs typeface="微软雅黑" panose="020B0503020204020204" charset="-122"/>
                      </a:endParaRPr>
                    </a:p>
                    <a:p>
                      <a:pPr indent="0" algn="l">
                        <a:buNone/>
                      </a:pPr>
                      <a:r>
                        <a:rPr lang="en-US" sz="2300" b="0">
                          <a:latin typeface="微软雅黑" panose="020B0503020204020204" charset="-122"/>
                          <a:ea typeface="微软雅黑" panose="020B0503020204020204" charset="-122"/>
                          <a:cs typeface="微软雅黑" panose="020B0503020204020204" charset="-122"/>
                          <a:sym typeface="+mn-ea"/>
                        </a:rPr>
                        <a:t>      </a:t>
                      </a:r>
                      <a:r>
                        <a:rPr lang="en-US" sz="2300" b="0">
                          <a:latin typeface="微软雅黑" panose="020B0503020204020204" charset="-122"/>
                          <a:ea typeface="微软雅黑" panose="020B0503020204020204" charset="-122"/>
                          <a:cs typeface="微软雅黑" panose="020B0503020204020204" charset="-122"/>
                        </a:rPr>
                        <a:t>第一节 世界地区隔绝状态的突破·商业革命    </a:t>
                      </a:r>
                      <a:endParaRPr lang="en-US" sz="2300" b="0">
                        <a:latin typeface="微软雅黑" panose="020B0503020204020204" charset="-122"/>
                        <a:ea typeface="微软雅黑" panose="020B0503020204020204" charset="-122"/>
                        <a:cs typeface="微软雅黑" panose="020B0503020204020204" charset="-122"/>
                      </a:endParaRPr>
                    </a:p>
                    <a:p>
                      <a:pPr indent="0" algn="l">
                        <a:buNone/>
                      </a:pPr>
                      <a:r>
                        <a:rPr lang="en-US" sz="2300" b="0">
                          <a:latin typeface="微软雅黑" panose="020B0503020204020204" charset="-122"/>
                          <a:ea typeface="微软雅黑" panose="020B0503020204020204" charset="-122"/>
                          <a:cs typeface="微软雅黑" panose="020B0503020204020204" charset="-122"/>
                          <a:sym typeface="+mn-ea"/>
                        </a:rPr>
                        <a:t>      </a:t>
                      </a:r>
                      <a:r>
                        <a:rPr lang="en-US" sz="2300" b="0">
                          <a:latin typeface="微软雅黑" panose="020B0503020204020204" charset="-122"/>
                          <a:ea typeface="微软雅黑" panose="020B0503020204020204" charset="-122"/>
                          <a:cs typeface="微软雅黑" panose="020B0503020204020204" charset="-122"/>
                        </a:rPr>
                        <a:t>第二节  文艺复兴</a:t>
                      </a:r>
                      <a:endParaRPr lang="en-US" sz="2300" b="0">
                        <a:latin typeface="微软雅黑" panose="020B0503020204020204" charset="-122"/>
                        <a:ea typeface="微软雅黑" panose="020B0503020204020204" charset="-122"/>
                        <a:cs typeface="微软雅黑" panose="020B0503020204020204" charset="-122"/>
                      </a:endParaRPr>
                    </a:p>
                    <a:p>
                      <a:pPr indent="0" algn="l">
                        <a:buNone/>
                      </a:pPr>
                      <a:r>
                        <a:rPr lang="en-US" sz="2300" b="0">
                          <a:latin typeface="微软雅黑" panose="020B0503020204020204" charset="-122"/>
                          <a:ea typeface="微软雅黑" panose="020B0503020204020204" charset="-122"/>
                          <a:cs typeface="微软雅黑" panose="020B0503020204020204" charset="-122"/>
                          <a:sym typeface="+mn-ea"/>
                        </a:rPr>
                        <a:t>      </a:t>
                      </a:r>
                      <a:r>
                        <a:rPr lang="en-US" sz="2300" b="0">
                          <a:latin typeface="微软雅黑" panose="020B0503020204020204" charset="-122"/>
                          <a:ea typeface="微软雅黑" panose="020B0503020204020204" charset="-122"/>
                          <a:cs typeface="微软雅黑" panose="020B0503020204020204" charset="-122"/>
                        </a:rPr>
                        <a:t>第三节  宗教改革</a:t>
                      </a:r>
                      <a:endParaRPr lang="en-US" sz="2300" b="0">
                        <a:latin typeface="微软雅黑" panose="020B0503020204020204" charset="-122"/>
                        <a:ea typeface="微软雅黑" panose="020B0503020204020204" charset="-122"/>
                        <a:cs typeface="微软雅黑" panose="020B0503020204020204" charset="-122"/>
                      </a:endParaRPr>
                    </a:p>
                    <a:p>
                      <a:pPr indent="0" algn="l">
                        <a:buNone/>
                      </a:pPr>
                      <a:r>
                        <a:rPr lang="en-US" sz="2300" b="0">
                          <a:latin typeface="微软雅黑" panose="020B0503020204020204" charset="-122"/>
                          <a:ea typeface="微软雅黑" panose="020B0503020204020204" charset="-122"/>
                          <a:cs typeface="微软雅黑" panose="020B0503020204020204" charset="-122"/>
                          <a:sym typeface="+mn-ea"/>
                        </a:rPr>
                        <a:t>      </a:t>
                      </a:r>
                      <a:r>
                        <a:rPr lang="en-US" sz="2300" b="0">
                          <a:latin typeface="微软雅黑" panose="020B0503020204020204" charset="-122"/>
                          <a:ea typeface="微软雅黑" panose="020B0503020204020204" charset="-122"/>
                          <a:cs typeface="微软雅黑" panose="020B0503020204020204" charset="-122"/>
                        </a:rPr>
                        <a:t>第四节  欧洲诸国专制制度的形成·尼德兰革命</a:t>
                      </a:r>
                      <a:endParaRPr lang="en-US" sz="2300" b="0">
                        <a:latin typeface="微软雅黑" panose="020B0503020204020204" charset="-122"/>
                        <a:ea typeface="微软雅黑" panose="020B0503020204020204" charset="-122"/>
                        <a:cs typeface="微软雅黑" panose="020B0503020204020204" charset="-122"/>
                      </a:endParaRPr>
                    </a:p>
                    <a:p>
                      <a:pPr indent="0" algn="l">
                        <a:buNone/>
                      </a:pPr>
                      <a:r>
                        <a:rPr lang="en-US" sz="2300" b="0">
                          <a:latin typeface="微软雅黑" panose="020B0503020204020204" charset="-122"/>
                          <a:ea typeface="微软雅黑" panose="020B0503020204020204" charset="-122"/>
                          <a:cs typeface="微软雅黑" panose="020B0503020204020204" charset="-122"/>
                          <a:sym typeface="+mn-ea"/>
                        </a:rPr>
                        <a:t>      </a:t>
                      </a:r>
                      <a:r>
                        <a:rPr lang="en-US" sz="2300" b="0">
                          <a:latin typeface="微软雅黑" panose="020B0503020204020204" charset="-122"/>
                          <a:ea typeface="微软雅黑" panose="020B0503020204020204" charset="-122"/>
                          <a:cs typeface="微软雅黑" panose="020B0503020204020204" charset="-122"/>
                        </a:rPr>
                        <a:t>第五节 16世纪的中国与日本</a:t>
                      </a:r>
                      <a:endParaRPr lang="en-US" sz="2300" b="0">
                        <a:latin typeface="微软雅黑" panose="020B0503020204020204" charset="-122"/>
                        <a:ea typeface="微软雅黑" panose="020B0503020204020204" charset="-122"/>
                        <a:cs typeface="微软雅黑" panose="020B0503020204020204" charset="-122"/>
                      </a:endParaRPr>
                    </a:p>
                    <a:p>
                      <a:pPr indent="0" algn="l">
                        <a:buNone/>
                      </a:pPr>
                      <a:r>
                        <a:rPr lang="en-US" sz="2300" b="0">
                          <a:latin typeface="微软雅黑" panose="020B0503020204020204" charset="-122"/>
                          <a:ea typeface="微软雅黑" panose="020B0503020204020204" charset="-122"/>
                          <a:cs typeface="微软雅黑" panose="020B0503020204020204" charset="-122"/>
                        </a:rPr>
                        <a:t>第二章  17世纪迄工业革命前的东西方世界    </a:t>
                      </a:r>
                      <a:endParaRPr lang="zh-CN" altLang="en-US" sz="2300" b="0">
                        <a:latin typeface="微软雅黑" panose="020B0503020204020204" charset="-122"/>
                        <a:ea typeface="微软雅黑" panose="020B0503020204020204" charset="-122"/>
                        <a:cs typeface="微软雅黑" panose="020B0503020204020204" charset="-122"/>
                      </a:endParaRPr>
                    </a:p>
                    <a:p>
                      <a:pPr indent="0" algn="l">
                        <a:buNone/>
                      </a:pPr>
                      <a:r>
                        <a:rPr lang="en-US" sz="2300" b="0">
                          <a:latin typeface="微软雅黑" panose="020B0503020204020204" charset="-122"/>
                          <a:ea typeface="微软雅黑" panose="020B0503020204020204" charset="-122"/>
                          <a:cs typeface="微软雅黑" panose="020B0503020204020204" charset="-122"/>
                          <a:sym typeface="+mn-ea"/>
                        </a:rPr>
                        <a:t>      </a:t>
                      </a:r>
                      <a:r>
                        <a:rPr lang="en-US" sz="2300" b="0">
                          <a:latin typeface="微软雅黑" panose="020B0503020204020204" charset="-122"/>
                          <a:ea typeface="微软雅黑" panose="020B0503020204020204" charset="-122"/>
                          <a:cs typeface="微软雅黑" panose="020B0503020204020204" charset="-122"/>
                        </a:rPr>
                        <a:t>第一节 17世纪英国革命·1689—1742年的英国</a:t>
                      </a:r>
                      <a:endParaRPr lang="en-US" sz="2300" b="0">
                        <a:latin typeface="微软雅黑" panose="020B0503020204020204" charset="-122"/>
                        <a:ea typeface="微软雅黑" panose="020B0503020204020204" charset="-122"/>
                        <a:cs typeface="微软雅黑" panose="020B0503020204020204" charset="-122"/>
                      </a:endParaRPr>
                    </a:p>
                    <a:p>
                      <a:pPr indent="0" algn="l">
                        <a:buNone/>
                      </a:pPr>
                      <a:r>
                        <a:rPr lang="en-US" sz="2300" b="0">
                          <a:latin typeface="微软雅黑" panose="020B0503020204020204" charset="-122"/>
                          <a:ea typeface="微软雅黑" panose="020B0503020204020204" charset="-122"/>
                          <a:cs typeface="微软雅黑" panose="020B0503020204020204" charset="-122"/>
                          <a:sym typeface="+mn-ea"/>
                        </a:rPr>
                        <a:t>      </a:t>
                      </a:r>
                      <a:r>
                        <a:rPr lang="en-US" sz="2300" b="0">
                          <a:latin typeface="微软雅黑" panose="020B0503020204020204" charset="-122"/>
                          <a:ea typeface="微软雅黑" panose="020B0503020204020204" charset="-122"/>
                          <a:cs typeface="微软雅黑" panose="020B0503020204020204" charset="-122"/>
                        </a:rPr>
                        <a:t>第二节  （略）</a:t>
                      </a:r>
                      <a:endParaRPr lang="en-US" sz="2300" b="0">
                        <a:latin typeface="微软雅黑" panose="020B0503020204020204" charset="-122"/>
                        <a:ea typeface="微软雅黑" panose="020B0503020204020204" charset="-122"/>
                        <a:cs typeface="微软雅黑" panose="020B0503020204020204" charset="-122"/>
                      </a:endParaRPr>
                    </a:p>
                    <a:p>
                      <a:pPr indent="0" algn="r">
                        <a:buNone/>
                      </a:pPr>
                      <a:r>
                        <a:rPr lang="en-US" sz="2300" b="0">
                          <a:latin typeface="微软雅黑" panose="020B0503020204020204" charset="-122"/>
                          <a:ea typeface="微软雅黑" panose="020B0503020204020204" charset="-122"/>
                          <a:cs typeface="微软雅黑" panose="020B0503020204020204" charset="-122"/>
                        </a:rPr>
                        <a:t>——摘编自《世界史·近代史编》，2011年版</a:t>
                      </a:r>
                      <a:endParaRPr lang="en-US" altLang="en-US" sz="2300" b="0">
                        <a:latin typeface="微软雅黑" panose="020B0503020204020204" charset="-122"/>
                        <a:ea typeface="微软雅黑" panose="020B0503020204020204" charset="-122"/>
                        <a:cs typeface="微软雅黑" panose="020B0503020204020204" charset="-122"/>
                      </a:endParaRPr>
                    </a:p>
                  </a:txBody>
                  <a:tcPr marL="68572" marR="68572"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bl>
          </a:graphicData>
        </a:graphic>
      </p:graphicFrame>
      <p:sp>
        <p:nvSpPr>
          <p:cNvPr id="3" name="文本框 2"/>
          <p:cNvSpPr txBox="1"/>
          <p:nvPr/>
        </p:nvSpPr>
        <p:spPr>
          <a:xfrm>
            <a:off x="548640" y="2388870"/>
            <a:ext cx="11403330" cy="1076325"/>
          </a:xfrm>
          <a:prstGeom prst="rect">
            <a:avLst/>
          </a:prstGeom>
          <a:solidFill>
            <a:srgbClr val="FFC000">
              <a:lumMod val="40000"/>
              <a:lumOff val="60000"/>
            </a:srgbClr>
          </a:solidFill>
          <a:ln w="63500">
            <a:solidFill>
              <a:srgbClr val="FF3300"/>
            </a:solidFill>
          </a:ln>
        </p:spPr>
        <p:txBody>
          <a:bodyPr wrap="square">
            <a:spAutoFit/>
          </a:bodyPr>
          <a:lstStyle>
            <a:lvl1pPr>
              <a:spcBef>
                <a:spcPct val="20000"/>
              </a:spcBef>
              <a:buChar char="•"/>
              <a:defRPr sz="3200">
                <a:solidFill>
                  <a:sysClr val="windowText" lastClr="000000"/>
                </a:solidFill>
                <a:latin typeface="Arial" panose="020B0604020202020204" pitchFamily="34" charset="0"/>
                <a:ea typeface="宋体" panose="02010600030101010101" pitchFamily="2" charset="-122"/>
              </a:defRPr>
            </a:lvl1pPr>
            <a:lvl2pPr marL="742950" indent="-285750">
              <a:spcBef>
                <a:spcPct val="20000"/>
              </a:spcBef>
              <a:buChar char="–"/>
              <a:defRPr sz="2800">
                <a:solidFill>
                  <a:sysClr val="windowText" lastClr="000000"/>
                </a:solidFill>
                <a:latin typeface="Arial" panose="020B0604020202020204" pitchFamily="34" charset="0"/>
                <a:ea typeface="宋体" panose="02010600030101010101" pitchFamily="2" charset="-122"/>
              </a:defRPr>
            </a:lvl2pPr>
            <a:lvl3pPr marL="1143000" indent="-228600">
              <a:spcBef>
                <a:spcPct val="20000"/>
              </a:spcBef>
              <a:buChar char="•"/>
              <a:defRPr sz="2400">
                <a:solidFill>
                  <a:sysClr val="windowText" lastClr="000000"/>
                </a:solidFill>
                <a:latin typeface="Arial" panose="020B0604020202020204" pitchFamily="34" charset="0"/>
                <a:ea typeface="宋体" panose="02010600030101010101" pitchFamily="2" charset="-122"/>
              </a:defRPr>
            </a:lvl3pPr>
            <a:lvl4pPr marL="1600200" indent="-228600">
              <a:spcBef>
                <a:spcPct val="20000"/>
              </a:spcBef>
              <a:buChar char="–"/>
              <a:defRPr sz="2000">
                <a:solidFill>
                  <a:sysClr val="windowText" lastClr="000000"/>
                </a:solidFill>
                <a:latin typeface="Arial" panose="020B0604020202020204" pitchFamily="34" charset="0"/>
                <a:ea typeface="宋体" panose="02010600030101010101" pitchFamily="2" charset="-122"/>
              </a:defRPr>
            </a:lvl4pPr>
            <a:lvl5pPr marL="2057400" indent="-228600">
              <a:spcBef>
                <a:spcPct val="20000"/>
              </a:spcBef>
              <a:buChar char="»"/>
              <a:defRPr sz="2000">
                <a:solidFill>
                  <a:sysClr val="windowText" lastClr="000000"/>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ysClr val="windowText" lastClr="000000"/>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ysClr val="windowText" lastClr="000000"/>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ysClr val="windowText" lastClr="000000"/>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ysClr val="windowText" lastClr="000000"/>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defRPr/>
            </a:pPr>
            <a:r>
              <a:rPr kumimoji="0" lang="zh-CN" altLang="en-US" b="1" i="0" u="none" strike="noStrike" kern="1200" cap="none" spc="0" normalizeH="0" baseline="0" noProof="0" smtClean="0">
                <a:ln>
                  <a:noFill/>
                </a:ln>
                <a:solidFill>
                  <a:srgbClr val="FF0000"/>
                </a:solidFill>
                <a:effectLst/>
                <a:uLnTx/>
                <a:uFillTx/>
                <a:latin typeface="微软雅黑" panose="020B0503020204020204" charset="-122"/>
                <a:ea typeface="微软雅黑" panose="020B0503020204020204" charset="-122"/>
                <a:cs typeface="微软雅黑" panose="020B0503020204020204" charset="-122"/>
              </a:rPr>
              <a:t>不同：世界近代史开端不同。目录</a:t>
            </a:r>
            <a:r>
              <a:rPr kumimoji="0" lang="en-US" altLang="zh-CN" b="1" i="0" u="none" strike="noStrike" kern="1200" cap="none" spc="0" normalizeH="0" baseline="0" noProof="0" smtClean="0">
                <a:ln>
                  <a:noFill/>
                </a:ln>
                <a:solidFill>
                  <a:srgbClr val="FF0000"/>
                </a:solidFill>
                <a:effectLst/>
                <a:uLnTx/>
                <a:uFillTx/>
                <a:latin typeface="微软雅黑" panose="020B0503020204020204" charset="-122"/>
                <a:ea typeface="微软雅黑" panose="020B0503020204020204" charset="-122"/>
                <a:cs typeface="微软雅黑" panose="020B0503020204020204" charset="-122"/>
              </a:rPr>
              <a:t>A</a:t>
            </a:r>
            <a:r>
              <a:rPr kumimoji="0" lang="zh-CN" altLang="en-US" b="1" i="0" u="none" strike="noStrike" kern="1200" cap="none" spc="0" normalizeH="0" baseline="0" noProof="0" smtClean="0">
                <a:ln>
                  <a:noFill/>
                </a:ln>
                <a:solidFill>
                  <a:srgbClr val="FF0000"/>
                </a:solidFill>
                <a:effectLst/>
                <a:uLnTx/>
                <a:uFillTx/>
                <a:latin typeface="微软雅黑" panose="020B0503020204020204" charset="-122"/>
                <a:ea typeface="微软雅黑" panose="020B0503020204020204" charset="-122"/>
                <a:cs typeface="微软雅黑" panose="020B0503020204020204" charset="-122"/>
              </a:rPr>
              <a:t>以</a:t>
            </a:r>
            <a:r>
              <a:rPr kumimoji="0" lang="en-US" altLang="zh-CN" b="1" i="0" u="none" strike="noStrike" kern="1200" cap="none" spc="0" normalizeH="0" baseline="0" noProof="0" smtClean="0">
                <a:ln>
                  <a:noFill/>
                </a:ln>
                <a:solidFill>
                  <a:srgbClr val="FF0000"/>
                </a:solidFill>
                <a:effectLst/>
                <a:uLnTx/>
                <a:uFillTx/>
                <a:latin typeface="微软雅黑" panose="020B0503020204020204" charset="-122"/>
                <a:ea typeface="微软雅黑" panose="020B0503020204020204" charset="-122"/>
                <a:cs typeface="微软雅黑" panose="020B0503020204020204" charset="-122"/>
              </a:rPr>
              <a:t>17</a:t>
            </a:r>
            <a:r>
              <a:rPr kumimoji="0" lang="zh-CN" altLang="en-US" b="1" i="0" u="none" strike="noStrike" kern="1200" cap="none" spc="0" normalizeH="0" baseline="0" noProof="0" smtClean="0">
                <a:ln>
                  <a:noFill/>
                </a:ln>
                <a:solidFill>
                  <a:srgbClr val="FF0000"/>
                </a:solidFill>
                <a:effectLst/>
                <a:uLnTx/>
                <a:uFillTx/>
                <a:latin typeface="微软雅黑" panose="020B0503020204020204" charset="-122"/>
                <a:ea typeface="微软雅黑" panose="020B0503020204020204" charset="-122"/>
                <a:cs typeface="微软雅黑" panose="020B0503020204020204" charset="-122"/>
              </a:rPr>
              <a:t>世纪英国资产阶级革命为开端；目录</a:t>
            </a:r>
            <a:r>
              <a:rPr kumimoji="0" lang="en-US" altLang="zh-CN" b="1" i="0" u="none" strike="noStrike" kern="1200" cap="none" spc="0" normalizeH="0" baseline="0" noProof="0" smtClean="0">
                <a:ln>
                  <a:noFill/>
                </a:ln>
                <a:solidFill>
                  <a:srgbClr val="FF0000"/>
                </a:solidFill>
                <a:effectLst/>
                <a:uLnTx/>
                <a:uFillTx/>
                <a:latin typeface="微软雅黑" panose="020B0503020204020204" charset="-122"/>
                <a:ea typeface="微软雅黑" panose="020B0503020204020204" charset="-122"/>
                <a:cs typeface="微软雅黑" panose="020B0503020204020204" charset="-122"/>
              </a:rPr>
              <a:t>B</a:t>
            </a:r>
            <a:r>
              <a:rPr kumimoji="0" lang="zh-CN" altLang="en-US" b="1" i="0" u="none" strike="noStrike" kern="1200" cap="none" spc="0" normalizeH="0" baseline="0" noProof="0" smtClean="0">
                <a:ln>
                  <a:noFill/>
                </a:ln>
                <a:solidFill>
                  <a:srgbClr val="FF0000"/>
                </a:solidFill>
                <a:effectLst/>
                <a:uLnTx/>
                <a:uFillTx/>
                <a:latin typeface="微软雅黑" panose="020B0503020204020204" charset="-122"/>
                <a:ea typeface="微软雅黑" panose="020B0503020204020204" charset="-122"/>
                <a:cs typeface="微软雅黑" panose="020B0503020204020204" charset="-122"/>
              </a:rPr>
              <a:t>以</a:t>
            </a:r>
            <a:r>
              <a:rPr kumimoji="0" lang="en-US" altLang="zh-CN" b="1" i="0" u="none" strike="noStrike" kern="1200" cap="none" spc="0" normalizeH="0" baseline="0" noProof="0" smtClean="0">
                <a:ln>
                  <a:noFill/>
                </a:ln>
                <a:solidFill>
                  <a:srgbClr val="FF0000"/>
                </a:solidFill>
                <a:effectLst/>
                <a:uLnTx/>
                <a:uFillTx/>
                <a:latin typeface="微软雅黑" panose="020B0503020204020204" charset="-122"/>
                <a:ea typeface="微软雅黑" panose="020B0503020204020204" charset="-122"/>
                <a:cs typeface="微软雅黑" panose="020B0503020204020204" charset="-122"/>
              </a:rPr>
              <a:t>16</a:t>
            </a:r>
            <a:r>
              <a:rPr kumimoji="0" lang="zh-CN" altLang="en-US" b="1" i="0" u="none" strike="noStrike" kern="1200" cap="none" spc="0" normalizeH="0" baseline="0" noProof="0" smtClean="0">
                <a:ln>
                  <a:noFill/>
                </a:ln>
                <a:solidFill>
                  <a:srgbClr val="FF0000"/>
                </a:solidFill>
                <a:effectLst/>
                <a:uLnTx/>
                <a:uFillTx/>
                <a:latin typeface="微软雅黑" panose="020B0503020204020204" charset="-122"/>
                <a:ea typeface="微软雅黑" panose="020B0503020204020204" charset="-122"/>
                <a:cs typeface="微软雅黑" panose="020B0503020204020204" charset="-122"/>
              </a:rPr>
              <a:t>世纪的东西方世界为开端。</a:t>
            </a:r>
            <a:endParaRPr kumimoji="0" lang="zh-CN" altLang="en-US" b="1" i="0" u="none" strike="noStrike" kern="1200" cap="none" spc="0" normalizeH="0" baseline="0" noProof="0" smtClean="0">
              <a:ln>
                <a:noFill/>
              </a:ln>
              <a:solidFill>
                <a:srgbClr val="FF0000"/>
              </a:solidFill>
              <a:effectLst/>
              <a:uLnTx/>
              <a:uFillTx/>
              <a:latin typeface="微软雅黑" panose="020B0503020204020204" charset="-122"/>
              <a:ea typeface="微软雅黑" panose="020B0503020204020204" charset="-122"/>
              <a:cs typeface="微软雅黑" panose="020B0503020204020204" charset="-122"/>
            </a:endParaRPr>
          </a:p>
        </p:txBody>
      </p:sp>
      <p:sp>
        <p:nvSpPr>
          <p:cNvPr id="7" name="文本框 30723"/>
          <p:cNvSpPr txBox="1"/>
          <p:nvPr/>
        </p:nvSpPr>
        <p:spPr>
          <a:xfrm>
            <a:off x="227965" y="3630930"/>
            <a:ext cx="11560175" cy="1814830"/>
          </a:xfrm>
          <a:prstGeom prst="rect">
            <a:avLst/>
          </a:prstGeom>
          <a:solidFill>
            <a:srgbClr val="FFFF99"/>
          </a:solidFill>
          <a:ln w="9525">
            <a:noFill/>
          </a:ln>
        </p:spPr>
        <p:txBody>
          <a:bodyPr wrap="square" anchor="t">
            <a:spAutoFit/>
          </a:bodyPr>
          <a:lstStyle/>
          <a:p>
            <a:pPr algn="ctr">
              <a:spcBef>
                <a:spcPct val="50000"/>
              </a:spcBef>
            </a:pPr>
            <a:r>
              <a:rPr lang="zh-CN" altLang="en-US" sz="3200" b="1" dirty="0">
                <a:solidFill>
                  <a:srgbClr val="FF0000"/>
                </a:solidFill>
                <a:latin typeface="微软雅黑" panose="020B0503020204020204" charset="-122"/>
                <a:ea typeface="微软雅黑" panose="020B0503020204020204" charset="-122"/>
                <a:cs typeface="微软雅黑" panose="020B0503020204020204" charset="-122"/>
              </a:rPr>
              <a:t>从教材的出版时间（</a:t>
            </a:r>
            <a:r>
              <a:rPr lang="en-US" altLang="zh-CN" sz="3200" b="1" dirty="0">
                <a:solidFill>
                  <a:srgbClr val="FF0000"/>
                </a:solidFill>
                <a:latin typeface="微软雅黑" panose="020B0503020204020204" charset="-122"/>
                <a:ea typeface="微软雅黑" panose="020B0503020204020204" charset="-122"/>
                <a:cs typeface="微软雅黑" panose="020B0503020204020204" charset="-122"/>
              </a:rPr>
              <a:t>1972</a:t>
            </a:r>
            <a:r>
              <a:rPr lang="zh-CN" altLang="en-US" sz="3200" b="1" dirty="0">
                <a:solidFill>
                  <a:srgbClr val="FF0000"/>
                </a:solidFill>
                <a:latin typeface="微软雅黑" panose="020B0503020204020204" charset="-122"/>
                <a:ea typeface="微软雅黑" panose="020B0503020204020204" charset="-122"/>
                <a:cs typeface="微软雅黑" panose="020B0503020204020204" charset="-122"/>
              </a:rPr>
              <a:t>年 、</a:t>
            </a:r>
            <a:r>
              <a:rPr lang="en-US" altLang="zh-CN" sz="3200" b="1" dirty="0">
                <a:solidFill>
                  <a:srgbClr val="FF0000"/>
                </a:solidFill>
                <a:latin typeface="微软雅黑" panose="020B0503020204020204" charset="-122"/>
                <a:ea typeface="微软雅黑" panose="020B0503020204020204" charset="-122"/>
                <a:cs typeface="微软雅黑" panose="020B0503020204020204" charset="-122"/>
              </a:rPr>
              <a:t>2011</a:t>
            </a:r>
            <a:r>
              <a:rPr lang="zh-CN" altLang="en-US" sz="3200" b="1" dirty="0">
                <a:solidFill>
                  <a:srgbClr val="FF0000"/>
                </a:solidFill>
                <a:latin typeface="微软雅黑" panose="020B0503020204020204" charset="-122"/>
                <a:ea typeface="微软雅黑" panose="020B0503020204020204" charset="-122"/>
                <a:cs typeface="微软雅黑" panose="020B0503020204020204" charset="-122"/>
              </a:rPr>
              <a:t>年）思考中国的时代特征</a:t>
            </a:r>
            <a:endParaRPr lang="zh-CN" altLang="en-US" sz="3200" b="1" dirty="0">
              <a:solidFill>
                <a:srgbClr val="FF0000"/>
              </a:solidFill>
              <a:latin typeface="微软雅黑" panose="020B0503020204020204" charset="-122"/>
              <a:ea typeface="微软雅黑" panose="020B0503020204020204" charset="-122"/>
              <a:cs typeface="微软雅黑" panose="020B0503020204020204" charset="-122"/>
            </a:endParaRPr>
          </a:p>
          <a:p>
            <a:pPr algn="ctr">
              <a:spcBef>
                <a:spcPct val="50000"/>
              </a:spcBef>
            </a:pPr>
            <a:r>
              <a:rPr lang="zh-CN" altLang="en-US" sz="3200" b="1" dirty="0">
                <a:solidFill>
                  <a:srgbClr val="FF0000"/>
                </a:solidFill>
                <a:latin typeface="微软雅黑" panose="020B0503020204020204" charset="-122"/>
                <a:ea typeface="微软雅黑" panose="020B0503020204020204" charset="-122"/>
                <a:cs typeface="微软雅黑" panose="020B0503020204020204" charset="-122"/>
                <a:sym typeface="宋体" panose="02010600030101010101" pitchFamily="2" charset="-122"/>
              </a:rPr>
              <a:t>时代特征（因） →  历史研究领域变化（果）</a:t>
            </a:r>
            <a:endParaRPr lang="zh-CN" altLang="en-US" sz="3200" b="1" dirty="0">
              <a:solidFill>
                <a:srgbClr val="FF0000"/>
              </a:solidFill>
              <a:latin typeface="微软雅黑" panose="020B0503020204020204" charset="-122"/>
              <a:ea typeface="微软雅黑" panose="020B0503020204020204" charset="-122"/>
              <a:cs typeface="微软雅黑" panose="020B050302020402020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7">
                                            <p:txEl>
                                              <p:pRg st="0" end="0"/>
                                            </p:txEl>
                                          </p:spTgt>
                                        </p:tgtEl>
                                        <p:attrNameLst>
                                          <p:attrName>style.visibility</p:attrName>
                                        </p:attrNameLst>
                                      </p:cBhvr>
                                      <p:to>
                                        <p:strVal val="visible"/>
                                      </p:to>
                                    </p:set>
                                    <p:anim calcmode="lin" valueType="num">
                                      <p:cBhvr additive="base">
                                        <p:cTn id="12" dur="5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nodeType="clickEffect">
                                  <p:stCondLst>
                                    <p:cond delay="0"/>
                                  </p:stCondLst>
                                  <p:childTnLst>
                                    <p:set>
                                      <p:cBhvr>
                                        <p:cTn id="17" dur="1" fill="hold">
                                          <p:stCondLst>
                                            <p:cond delay="0"/>
                                          </p:stCondLst>
                                        </p:cTn>
                                        <p:tgtEl>
                                          <p:spTgt spid="7">
                                            <p:txEl>
                                              <p:pRg st="1" end="1"/>
                                            </p:txEl>
                                          </p:spTgt>
                                        </p:tgtEl>
                                        <p:attrNameLst>
                                          <p:attrName>style.visibility</p:attrName>
                                        </p:attrNameLst>
                                      </p:cBhvr>
                                      <p:to>
                                        <p:strVal val="visible"/>
                                      </p:to>
                                    </p:set>
                                    <p:anim calcmode="lin" valueType="num">
                                      <p:cBhvr additive="base">
                                        <p:cTn id="18" dur="500" fill="hold"/>
                                        <p:tgtEl>
                                          <p:spTgt spid="7">
                                            <p:txEl>
                                              <p:pRg st="1" end="1"/>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7">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ldLvl="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420967" y="269868"/>
            <a:ext cx="11348808" cy="6118860"/>
          </a:xfrm>
          <a:prstGeom prst="rect">
            <a:avLst/>
          </a:prstGeom>
          <a:noFill/>
        </p:spPr>
        <p:txBody>
          <a:bodyPr wrap="square" rtlCol="0">
            <a:spAutoFit/>
          </a:bodyPr>
          <a:lstStyle/>
          <a:p>
            <a:pPr>
              <a:lnSpc>
                <a:spcPct val="140000"/>
              </a:lnSpc>
            </a:pPr>
            <a:r>
              <a:rPr lang="zh-CN" altLang="en-US" sz="2800" b="0">
                <a:latin typeface="微软雅黑" panose="020B0503020204020204" charset="-122"/>
                <a:ea typeface="微软雅黑" panose="020B0503020204020204" charset="-122"/>
                <a:cs typeface="微软雅黑" panose="020B0503020204020204" charset="-122"/>
              </a:rPr>
              <a:t>不同：世界近代史开端不同。目录A以17世纪英国资产阶级革命为开端，目录B以16世纪世界为开端。（2分）</a:t>
            </a:r>
            <a:endParaRPr lang="zh-CN" altLang="en-US" sz="2800" b="0">
              <a:latin typeface="微软雅黑" panose="020B0503020204020204" charset="-122"/>
              <a:ea typeface="微软雅黑" panose="020B0503020204020204" charset="-122"/>
              <a:cs typeface="微软雅黑" panose="020B0503020204020204" charset="-122"/>
            </a:endParaRPr>
          </a:p>
          <a:p>
            <a:pPr algn="ctr">
              <a:lnSpc>
                <a:spcPct val="140000"/>
              </a:lnSpc>
            </a:pPr>
            <a:r>
              <a:rPr lang="zh-CN" altLang="en-US" sz="2800">
                <a:solidFill>
                  <a:srgbClr val="FF0000"/>
                </a:solidFill>
                <a:sym typeface="+mn-ea"/>
              </a:rPr>
              <a:t>【阐述部分相似】</a:t>
            </a:r>
            <a:endParaRPr lang="zh-CN" altLang="en-US" sz="2800">
              <a:solidFill>
                <a:srgbClr val="FF0000"/>
              </a:solidFill>
            </a:endParaRPr>
          </a:p>
          <a:p>
            <a:pPr>
              <a:lnSpc>
                <a:spcPct val="140000"/>
              </a:lnSpc>
            </a:pPr>
            <a:r>
              <a:rPr lang="zh-CN" altLang="en-US" sz="2800" b="0">
                <a:latin typeface="微软雅黑" panose="020B0503020204020204" charset="-122"/>
                <a:ea typeface="微软雅黑" panose="020B0503020204020204" charset="-122"/>
                <a:cs typeface="微软雅黑" panose="020B0503020204020204" charset="-122"/>
              </a:rPr>
              <a:t>原因分析：从教材出版时代角度分析。目录A编于20世纪70年代初的中国，当时正是</a:t>
            </a:r>
            <a:r>
              <a:rPr lang="zh-CN" altLang="en-US" sz="2800" b="0">
                <a:solidFill>
                  <a:srgbClr val="FF0000"/>
                </a:solidFill>
                <a:latin typeface="微软雅黑" panose="020B0503020204020204" charset="-122"/>
                <a:ea typeface="微软雅黑" panose="020B0503020204020204" charset="-122"/>
                <a:cs typeface="微软雅黑" panose="020B0503020204020204" charset="-122"/>
              </a:rPr>
              <a:t>“文化大革命”期间</a:t>
            </a:r>
            <a:r>
              <a:rPr lang="zh-CN" altLang="en-US" sz="2800" b="0">
                <a:latin typeface="微软雅黑" panose="020B0503020204020204" charset="-122"/>
                <a:ea typeface="微软雅黑" panose="020B0503020204020204" charset="-122"/>
                <a:cs typeface="微软雅黑" panose="020B0503020204020204" charset="-122"/>
              </a:rPr>
              <a:t>，历史研究和教学重视</a:t>
            </a:r>
            <a:r>
              <a:rPr lang="zh-CN" altLang="en-US" sz="2800" b="0">
                <a:solidFill>
                  <a:srgbClr val="FF0000"/>
                </a:solidFill>
                <a:latin typeface="微软雅黑" panose="020B0503020204020204" charset="-122"/>
                <a:ea typeface="微软雅黑" panose="020B0503020204020204" charset="-122"/>
                <a:cs typeface="微软雅黑" panose="020B0503020204020204" charset="-122"/>
              </a:rPr>
              <a:t>革命和阶级斗争</a:t>
            </a:r>
            <a:r>
              <a:rPr lang="zh-CN" altLang="en-US" sz="2800" b="0">
                <a:latin typeface="微软雅黑" panose="020B0503020204020204" charset="-122"/>
                <a:ea typeface="微软雅黑" panose="020B0503020204020204" charset="-122"/>
                <a:cs typeface="微软雅黑" panose="020B0503020204020204" charset="-122"/>
              </a:rPr>
              <a:t>的历史主导作用。这种对世界近代史开端的认识，反映了当时时代的特征。</a:t>
            </a:r>
            <a:endParaRPr lang="zh-CN" altLang="en-US" sz="2800" b="0">
              <a:latin typeface="微软雅黑" panose="020B0503020204020204" charset="-122"/>
              <a:ea typeface="微软雅黑" panose="020B0503020204020204" charset="-122"/>
              <a:cs typeface="微软雅黑" panose="020B0503020204020204" charset="-122"/>
            </a:endParaRPr>
          </a:p>
          <a:p>
            <a:pPr>
              <a:lnSpc>
                <a:spcPct val="140000"/>
              </a:lnSpc>
            </a:pPr>
            <a:r>
              <a:rPr lang="en-US" altLang="zh-CN" sz="2800" b="0">
                <a:latin typeface="微软雅黑" panose="020B0503020204020204" charset="-122"/>
                <a:ea typeface="微软雅黑" panose="020B0503020204020204" charset="-122"/>
                <a:cs typeface="微软雅黑" panose="020B0503020204020204" charset="-122"/>
              </a:rPr>
              <a:t>     </a:t>
            </a:r>
            <a:r>
              <a:rPr lang="zh-CN" altLang="en-US" sz="2800" b="0">
                <a:latin typeface="微软雅黑" panose="020B0503020204020204" charset="-122"/>
                <a:ea typeface="微软雅黑" panose="020B0503020204020204" charset="-122"/>
                <a:cs typeface="微软雅黑" panose="020B0503020204020204" charset="-122"/>
              </a:rPr>
              <a:t>目录B编于</a:t>
            </a:r>
            <a:r>
              <a:rPr lang="zh-CN" altLang="en-US" sz="2800" b="0">
                <a:solidFill>
                  <a:srgbClr val="FF0000"/>
                </a:solidFill>
                <a:latin typeface="微软雅黑" panose="020B0503020204020204" charset="-122"/>
                <a:ea typeface="微软雅黑" panose="020B0503020204020204" charset="-122"/>
                <a:cs typeface="微软雅黑" panose="020B0503020204020204" charset="-122"/>
              </a:rPr>
              <a:t>改革开放之后</a:t>
            </a:r>
            <a:r>
              <a:rPr lang="zh-CN" altLang="en-US" sz="2800" b="0">
                <a:latin typeface="微软雅黑" panose="020B0503020204020204" charset="-122"/>
                <a:ea typeface="微软雅黑" panose="020B0503020204020204" charset="-122"/>
                <a:cs typeface="微软雅黑" panose="020B0503020204020204" charset="-122"/>
              </a:rPr>
              <a:t>，思想领域</a:t>
            </a:r>
            <a:r>
              <a:rPr lang="zh-CN" altLang="en-US" sz="2800" b="0">
                <a:solidFill>
                  <a:srgbClr val="FF0000"/>
                </a:solidFill>
                <a:latin typeface="微软雅黑" panose="020B0503020204020204" charset="-122"/>
                <a:ea typeface="微软雅黑" panose="020B0503020204020204" charset="-122"/>
                <a:cs typeface="微软雅黑" panose="020B0503020204020204" charset="-122"/>
              </a:rPr>
              <a:t>拨乱反正</a:t>
            </a:r>
            <a:r>
              <a:rPr lang="zh-CN" altLang="en-US" sz="2800" b="0">
                <a:latin typeface="微软雅黑" panose="020B0503020204020204" charset="-122"/>
                <a:ea typeface="微软雅黑" panose="020B0503020204020204" charset="-122"/>
                <a:cs typeface="微软雅黑" panose="020B0503020204020204" charset="-122"/>
              </a:rPr>
              <a:t>，与外部世界的交流增多。</a:t>
            </a:r>
            <a:r>
              <a:rPr lang="zh-CN" altLang="en-US" sz="2800" b="0">
                <a:solidFill>
                  <a:srgbClr val="FF0000"/>
                </a:solidFill>
                <a:latin typeface="微软雅黑" panose="020B0503020204020204" charset="-122"/>
                <a:ea typeface="微软雅黑" panose="020B0503020204020204" charset="-122"/>
                <a:cs typeface="微软雅黑" panose="020B0503020204020204" charset="-122"/>
              </a:rPr>
              <a:t>历史研究的视野更加开阔</a:t>
            </a:r>
            <a:r>
              <a:rPr lang="zh-CN" altLang="en-US" sz="2800" b="0">
                <a:latin typeface="微软雅黑" panose="020B0503020204020204" charset="-122"/>
                <a:ea typeface="微软雅黑" panose="020B0503020204020204" charset="-122"/>
                <a:cs typeface="微软雅黑" panose="020B0503020204020204" charset="-122"/>
              </a:rPr>
              <a:t>，从更宏观的角度认识世界近代史开端。目录B反映了21世纪初中国史学界的认识水平。 （10分）</a:t>
            </a:r>
            <a:endParaRPr lang="zh-CN" altLang="en-US" sz="2800" b="0">
              <a:latin typeface="微软雅黑" panose="020B0503020204020204" charset="-122"/>
              <a:ea typeface="微软雅黑" panose="020B0503020204020204" charset="-122"/>
              <a:cs typeface="微软雅黑" panose="020B0503020204020204" charset="-122"/>
            </a:endParaRPr>
          </a:p>
        </p:txBody>
      </p:sp>
    </p:spTree>
  </p:cSld>
  <p:clrMapOvr>
    <a:masterClrMapping/>
  </p:clrMapOvr>
  <p:transition>
    <p:pull dir="ru"/>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90754" name="文本框 2890753"/>
          <p:cNvSpPr txBox="1"/>
          <p:nvPr/>
        </p:nvSpPr>
        <p:spPr>
          <a:xfrm>
            <a:off x="277495" y="370840"/>
            <a:ext cx="11634788" cy="6118225"/>
          </a:xfrm>
          <a:prstGeom prst="rect">
            <a:avLst/>
          </a:prstGeom>
          <a:noFill/>
          <a:ln w="9525">
            <a:noFill/>
          </a:ln>
        </p:spPr>
        <p:txBody>
          <a:bodyPr lIns="117176" tIns="58589" rIns="117176" bIns="58589">
            <a:spAutoFit/>
          </a:bodyPr>
          <a:lstStyle/>
          <a:p>
            <a:pPr defTabSz="1171575"/>
            <a:r>
              <a:rPr lang="zh-CN" altLang="en-US" dirty="0">
                <a:solidFill>
                  <a:srgbClr val="000000"/>
                </a:solidFill>
                <a:ea typeface="宋体" panose="02010600030101010101" pitchFamily="2" charset="-122"/>
                <a:cs typeface="Times New Roman" panose="02020603050405020304" pitchFamily="18" charset="0"/>
                <a:sym typeface="+mn-ea"/>
              </a:rPr>
              <a:t>二、</a:t>
            </a:r>
            <a:r>
              <a:rPr lang="en-US" altLang="zh-CN">
                <a:solidFill>
                  <a:srgbClr val="000000"/>
                </a:solidFill>
                <a:ea typeface="宋体" panose="02010600030101010101" pitchFamily="2" charset="-122"/>
                <a:cs typeface="Times New Roman" panose="02020603050405020304" pitchFamily="18" charset="0"/>
                <a:sym typeface="+mn-ea"/>
              </a:rPr>
              <a:t>19</a:t>
            </a:r>
            <a:r>
              <a:rPr lang="zh-CN" altLang="en-US" dirty="0">
                <a:solidFill>
                  <a:srgbClr val="000000"/>
                </a:solidFill>
                <a:ea typeface="宋体" panose="02010600030101010101" pitchFamily="2" charset="-122"/>
                <a:cs typeface="Times New Roman" panose="02020603050405020304" pitchFamily="18" charset="0"/>
                <a:sym typeface="+mn-ea"/>
              </a:rPr>
              <a:t>世纪</a:t>
            </a:r>
            <a:r>
              <a:rPr lang="en-US" altLang="zh-CN">
                <a:solidFill>
                  <a:srgbClr val="000000"/>
                </a:solidFill>
                <a:ea typeface="宋体" panose="02010600030101010101" pitchFamily="2" charset="-122"/>
                <a:cs typeface="Times New Roman" panose="02020603050405020304" pitchFamily="18" charset="0"/>
                <a:sym typeface="+mn-ea"/>
              </a:rPr>
              <a:t>60</a:t>
            </a:r>
            <a:r>
              <a:rPr lang="zh-CN" altLang="en-US" dirty="0">
                <a:solidFill>
                  <a:srgbClr val="000000"/>
                </a:solidFill>
                <a:ea typeface="宋体" panose="02010600030101010101" pitchFamily="2" charset="-122"/>
                <a:cs typeface="Times New Roman" panose="02020603050405020304" pitchFamily="18" charset="0"/>
                <a:sym typeface="+mn-ea"/>
              </a:rPr>
              <a:t>年代中国政局的变动</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defTabSz="1171575"/>
            <a:r>
              <a:rPr lang="zh-CN" altLang="en-US" dirty="0">
                <a:solidFill>
                  <a:srgbClr val="000000"/>
                </a:solidFill>
                <a:ea typeface="宋体" panose="02010600030101010101" pitchFamily="2" charset="-122"/>
                <a:cs typeface="Times New Roman" panose="02020603050405020304" pitchFamily="18" charset="0"/>
                <a:sym typeface="+mn-ea"/>
              </a:rPr>
              <a:t>　　</a:t>
            </a:r>
            <a:r>
              <a:rPr lang="en-US" altLang="zh-CN">
                <a:solidFill>
                  <a:srgbClr val="000000"/>
                </a:solidFill>
                <a:ea typeface="宋体" panose="02010600030101010101" pitchFamily="2" charset="-122"/>
                <a:cs typeface="Times New Roman" panose="02020603050405020304" pitchFamily="18" charset="0"/>
                <a:sym typeface="+mn-ea"/>
              </a:rPr>
              <a:t>1.</a:t>
            </a:r>
            <a:r>
              <a:rPr lang="zh-CN" altLang="en-US" dirty="0">
                <a:solidFill>
                  <a:srgbClr val="000000"/>
                </a:solidFill>
                <a:ea typeface="宋体" panose="02010600030101010101" pitchFamily="2" charset="-122"/>
                <a:cs typeface="Times New Roman" panose="02020603050405020304" pitchFamily="18" charset="0"/>
                <a:sym typeface="+mn-ea"/>
              </a:rPr>
              <a:t>变局之困</a:t>
            </a:r>
            <a:r>
              <a:rPr lang="en-US" altLang="zh-CN">
                <a:solidFill>
                  <a:srgbClr val="000000"/>
                </a:solidFill>
                <a:ea typeface="宋体" panose="02010600030101010101" pitchFamily="2" charset="-122"/>
                <a:cs typeface="Times New Roman" panose="02020603050405020304" pitchFamily="18" charset="0"/>
                <a:sym typeface="+mn-ea"/>
              </a:rPr>
              <a:t>:</a:t>
            </a:r>
            <a:r>
              <a:rPr lang="zh-CN" altLang="en-US" dirty="0">
                <a:solidFill>
                  <a:srgbClr val="000000"/>
                </a:solidFill>
                <a:ea typeface="宋体" panose="02010600030101010101" pitchFamily="2" charset="-122"/>
                <a:cs typeface="Times New Roman" panose="02020603050405020304" pitchFamily="18" charset="0"/>
                <a:sym typeface="+mn-ea"/>
              </a:rPr>
              <a:t>外敌入侵</a:t>
            </a:r>
            <a:r>
              <a:rPr lang="en-US" altLang="zh-CN">
                <a:solidFill>
                  <a:srgbClr val="000000"/>
                </a:solidFill>
                <a:ea typeface="宋体" panose="02010600030101010101" pitchFamily="2" charset="-122"/>
                <a:cs typeface="Times New Roman" panose="02020603050405020304" pitchFamily="18" charset="0"/>
                <a:sym typeface="+mn-ea"/>
              </a:rPr>
              <a:t>(</a:t>
            </a:r>
            <a:r>
              <a:rPr lang="zh-CN" altLang="en-US" dirty="0">
                <a:solidFill>
                  <a:srgbClr val="000000"/>
                </a:solidFill>
                <a:ea typeface="宋体" panose="02010600030101010101" pitchFamily="2" charset="-122"/>
                <a:cs typeface="Times New Roman" panose="02020603050405020304" pitchFamily="18" charset="0"/>
                <a:sym typeface="+mn-ea"/>
              </a:rPr>
              <a:t>两种不同文明之间的较量</a:t>
            </a:r>
            <a:r>
              <a:rPr lang="en-US" altLang="zh-CN">
                <a:solidFill>
                  <a:srgbClr val="000000"/>
                </a:solidFill>
                <a:ea typeface="宋体" panose="02010600030101010101" pitchFamily="2" charset="-122"/>
                <a:cs typeface="Times New Roman" panose="02020603050405020304" pitchFamily="18" charset="0"/>
                <a:sym typeface="+mn-ea"/>
              </a:rPr>
              <a:t>)</a:t>
            </a:r>
            <a:r>
              <a:rPr lang="zh-CN" altLang="en-US" dirty="0">
                <a:solidFill>
                  <a:srgbClr val="000000"/>
                </a:solidFill>
                <a:ea typeface="宋体" panose="02010600030101010101" pitchFamily="2" charset="-122"/>
                <a:cs typeface="Times New Roman" panose="02020603050405020304" pitchFamily="18" charset="0"/>
                <a:sym typeface="+mn-ea"/>
              </a:rPr>
              <a:t>。</a:t>
            </a:r>
            <a:r>
              <a:rPr lang="zh-CN" altLang="en-US" dirty="0">
                <a:solidFill>
                  <a:srgbClr val="FF0000"/>
                </a:solidFill>
                <a:ea typeface="宋体" panose="02010600030101010101" pitchFamily="2" charset="-122"/>
                <a:cs typeface="Times New Roman" panose="02020603050405020304" pitchFamily="18" charset="0"/>
                <a:sym typeface="+mn-ea"/>
              </a:rPr>
              <a:t>【</a:t>
            </a:r>
            <a:r>
              <a:rPr lang="zh-CN" altLang="en-US">
                <a:solidFill>
                  <a:srgbClr val="FF0000"/>
                </a:solidFill>
                <a:latin typeface="微软雅黑" panose="020B0503020204020204" charset="-122"/>
                <a:ea typeface="微软雅黑" panose="020B0503020204020204" charset="-122"/>
                <a:cs typeface="微软雅黑" panose="020B0503020204020204" charset="-122"/>
                <a:sym typeface="+mn-ea"/>
              </a:rPr>
              <a:t>逐渐了解世界潮流</a:t>
            </a:r>
            <a:r>
              <a:rPr lang="zh-CN" altLang="en-US" dirty="0">
                <a:solidFill>
                  <a:srgbClr val="FF0000"/>
                </a:solidFill>
                <a:ea typeface="宋体" panose="02010600030101010101" pitchFamily="2" charset="-122"/>
                <a:cs typeface="Times New Roman" panose="02020603050405020304" pitchFamily="18" charset="0"/>
                <a:sym typeface="+mn-ea"/>
              </a:rPr>
              <a:t>】</a:t>
            </a:r>
            <a:endParaRPr lang="zh-CN" altLang="en-US" dirty="0">
              <a:solidFill>
                <a:srgbClr val="FF0000"/>
              </a:solidFill>
              <a:latin typeface="宋体" panose="02010600030101010101" pitchFamily="2" charset="-122"/>
              <a:ea typeface="宋体" panose="02010600030101010101" pitchFamily="2" charset="-122"/>
              <a:cs typeface="Times New Roman" panose="02020603050405020304" pitchFamily="18" charset="0"/>
            </a:endParaRPr>
          </a:p>
          <a:p>
            <a:pPr defTabSz="1171575"/>
            <a:r>
              <a:rPr lang="zh-CN" altLang="en-US" dirty="0">
                <a:solidFill>
                  <a:srgbClr val="000000"/>
                </a:solidFill>
                <a:ea typeface="宋体" panose="02010600030101010101" pitchFamily="2" charset="-122"/>
                <a:cs typeface="Times New Roman" panose="02020603050405020304" pitchFamily="18" charset="0"/>
                <a:sym typeface="+mn-ea"/>
              </a:rPr>
              <a:t>　　</a:t>
            </a:r>
            <a:r>
              <a:rPr lang="en-US" altLang="zh-CN">
                <a:solidFill>
                  <a:srgbClr val="000000"/>
                </a:solidFill>
                <a:ea typeface="宋体" panose="02010600030101010101" pitchFamily="2" charset="-122"/>
                <a:cs typeface="Times New Roman" panose="02020603050405020304" pitchFamily="18" charset="0"/>
                <a:sym typeface="+mn-ea"/>
              </a:rPr>
              <a:t>2.</a:t>
            </a:r>
            <a:r>
              <a:rPr lang="zh-CN" altLang="en-US" dirty="0">
                <a:solidFill>
                  <a:srgbClr val="000000"/>
                </a:solidFill>
                <a:ea typeface="宋体" panose="02010600030101010101" pitchFamily="2" charset="-122"/>
                <a:cs typeface="Times New Roman" panose="02020603050405020304" pitchFamily="18" charset="0"/>
                <a:sym typeface="+mn-ea"/>
              </a:rPr>
              <a:t>具体表现</a:t>
            </a:r>
            <a:r>
              <a:rPr lang="en-US" altLang="zh-CN">
                <a:solidFill>
                  <a:srgbClr val="000000"/>
                </a:solidFill>
                <a:ea typeface="宋体" panose="02010600030101010101" pitchFamily="2" charset="-122"/>
                <a:cs typeface="Times New Roman" panose="02020603050405020304" pitchFamily="18" charset="0"/>
                <a:sym typeface="+mn-ea"/>
              </a:rPr>
              <a:t>:</a:t>
            </a:r>
            <a:endPar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(2)</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经济上</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列强凭借通过不平等条约攫取的经济特权加紧侵略</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促使自然经济开始解体</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FF0000"/>
                </a:solidFill>
                <a:latin typeface="微软雅黑" panose="020B0503020204020204" charset="-122"/>
                <a:ea typeface="微软雅黑" panose="020B0503020204020204" charset="-122"/>
                <a:cs typeface="Times New Roman" panose="02020603050405020304" pitchFamily="18" charset="0"/>
              </a:rPr>
              <a:t>中国被卷入资本主义世界市场</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成为西方的原料产地和商品市场</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中国民族资本主义在夹缝中艰难产生。</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(3)</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对外关系上</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闭关锁国政策破产</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被迫转向</a:t>
            </a:r>
            <a:r>
              <a:rPr lang="zh-CN" altLang="en-US" dirty="0">
                <a:solidFill>
                  <a:srgbClr val="FF0000"/>
                </a:solidFill>
                <a:latin typeface="微软雅黑" panose="020B0503020204020204" charset="-122"/>
                <a:ea typeface="微软雅黑" panose="020B0503020204020204" charset="-122"/>
                <a:cs typeface="Times New Roman" panose="02020603050405020304" pitchFamily="18" charset="0"/>
              </a:rPr>
              <a:t>对外开放</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理藩”外交受到冲击</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朝贡贸易体制被打破。</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(4)</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思想上</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FF"/>
                </a:solidFill>
                <a:latin typeface="宋体" panose="02010600030101010101" pitchFamily="2" charset="-122"/>
                <a:ea typeface="宋体" panose="02010600030101010101" pitchFamily="2" charset="-122"/>
                <a:cs typeface="Times New Roman" panose="02020603050405020304" pitchFamily="18" charset="0"/>
              </a:rPr>
              <a:t>传统的“夷夏”观念开始转变</a:t>
            </a:r>
            <a:r>
              <a:rPr lang="en-US" altLang="zh-CN">
                <a:solidFill>
                  <a:srgbClr val="0000FF"/>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FF"/>
                </a:solidFill>
                <a:latin typeface="宋体" panose="02010600030101010101" pitchFamily="2" charset="-122"/>
                <a:ea typeface="宋体" panose="02010600030101010101" pitchFamily="2" charset="-122"/>
                <a:cs typeface="Times New Roman" panose="02020603050405020304" pitchFamily="18" charset="0"/>
              </a:rPr>
              <a:t>天朝上国”的思想受到冲击</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FF0000"/>
                </a:solidFill>
                <a:latin typeface="微软雅黑" panose="020B0503020204020204" charset="-122"/>
                <a:ea typeface="微软雅黑" panose="020B0503020204020204" charset="-122"/>
                <a:cs typeface="Times New Roman" panose="02020603050405020304" pitchFamily="18" charset="0"/>
              </a:rPr>
              <a:t>向西方学习的新思想</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萌发。</a:t>
            </a:r>
            <a:endParaRPr lang="zh-CN" altLang="en-US">
              <a:solidFill>
                <a:srgbClr val="000000"/>
              </a:solidFill>
              <a:latin typeface="宋体" panose="02010600030101010101" pitchFamily="2" charset="-122"/>
              <a:ea typeface="Times New Roman" panose="02020603050405020304" pitchFamily="18" charset="0"/>
            </a:endParaRP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71618" name="文本框 2671617"/>
          <p:cNvSpPr txBox="1"/>
          <p:nvPr/>
        </p:nvSpPr>
        <p:spPr>
          <a:xfrm>
            <a:off x="277495" y="173990"/>
            <a:ext cx="11634788" cy="916940"/>
          </a:xfrm>
          <a:prstGeom prst="rect">
            <a:avLst/>
          </a:prstGeom>
          <a:noFill/>
          <a:ln w="9525">
            <a:noFill/>
          </a:ln>
        </p:spPr>
        <p:txBody>
          <a:bodyPr lIns="117176" tIns="58589" rIns="117176" bIns="58589">
            <a:spAutoFit/>
          </a:bodyPr>
          <a:lstStyle/>
          <a:p>
            <a:pPr algn="ctr" defTabSz="1171575">
              <a:lnSpc>
                <a:spcPct val="100000"/>
              </a:lnSpc>
            </a:pPr>
            <a:r>
              <a:rPr lang="zh-CN" altLang="en-US" dirty="0">
                <a:latin typeface="宋体" panose="02010600030101010101" pitchFamily="2" charset="-122"/>
                <a:ea typeface="宋体" panose="02010600030101010101" pitchFamily="2" charset="-122"/>
                <a:cs typeface="Times New Roman" panose="02020603050405020304" pitchFamily="18" charset="0"/>
              </a:rPr>
              <a:t>考向二　 晚清时期的经济</a:t>
            </a:r>
            <a:endParaRPr lang="zh-CN" altLang="en-US">
              <a:solidFill>
                <a:srgbClr val="0000FF"/>
              </a:solidFill>
              <a:latin typeface="宋体" panose="02010600030101010101" pitchFamily="2" charset="-122"/>
              <a:ea typeface="宋体" panose="02010600030101010101" pitchFamily="2" charset="-122"/>
              <a:cs typeface="Times New Roman" panose="02020603050405020304" pitchFamily="18" charset="0"/>
            </a:endParaRPr>
          </a:p>
          <a:p>
            <a:pPr defTabSz="1171575">
              <a:lnSpc>
                <a:spcPct val="100000"/>
              </a:lnSpc>
            </a:pPr>
            <a:r>
              <a:rPr lang="zh-CN" altLang="en-US">
                <a:solidFill>
                  <a:srgbClr val="0000FF"/>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FF"/>
                </a:solidFill>
                <a:latin typeface="宋体" panose="02010600030101010101" pitchFamily="2" charset="-122"/>
                <a:ea typeface="宋体" panose="02010600030101010101" pitchFamily="2" charset="-122"/>
                <a:cs typeface="Times New Roman" panose="02020603050405020304" pitchFamily="18" charset="0"/>
              </a:rPr>
              <a:t>析考点</a:t>
            </a:r>
            <a:r>
              <a:rPr lang="zh-CN" altLang="en-US">
                <a:solidFill>
                  <a:srgbClr val="0000FF"/>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FF"/>
                </a:solidFill>
                <a:latin typeface="宋体" panose="02010600030101010101" pitchFamily="2" charset="-122"/>
                <a:ea typeface="宋体" panose="02010600030101010101" pitchFamily="2" charset="-122"/>
                <a:cs typeface="Times New Roman" panose="02020603050405020304" pitchFamily="18" charset="0"/>
              </a:rPr>
              <a:t>主题突破</a:t>
            </a:r>
            <a:r>
              <a:rPr lang="en-US" altLang="zh-CN" dirty="0">
                <a:solidFill>
                  <a:srgbClr val="0000FF"/>
                </a:solidFill>
                <a:latin typeface="宋体" panose="02010600030101010101" pitchFamily="2" charset="-122"/>
                <a:ea typeface="宋体" panose="02010600030101010101" pitchFamily="2" charset="-122"/>
                <a:cs typeface="Times New Roman" panose="02020603050405020304" pitchFamily="18" charset="0"/>
              </a:rPr>
              <a:t> </a:t>
            </a:r>
            <a:r>
              <a:rPr lang="zh-CN" altLang="en-US" dirty="0">
                <a:latin typeface="宋体" panose="02010600030101010101" pitchFamily="2" charset="-122"/>
                <a:ea typeface="宋体" panose="02010600030101010101" pitchFamily="2" charset="-122"/>
                <a:cs typeface="Times New Roman" panose="02020603050405020304" pitchFamily="18" charset="0"/>
              </a:rPr>
              <a:t>一、从</a:t>
            </a:r>
            <a:r>
              <a:rPr lang="zh-CN" altLang="en-US" dirty="0">
                <a:solidFill>
                  <a:srgbClr val="FF0000"/>
                </a:solidFill>
                <a:latin typeface="微软雅黑" panose="020B0503020204020204" charset="-122"/>
                <a:ea typeface="微软雅黑" panose="020B0503020204020204" charset="-122"/>
                <a:cs typeface="Times New Roman" panose="02020603050405020304" pitchFamily="18" charset="0"/>
              </a:rPr>
              <a:t>社会转型</a:t>
            </a:r>
            <a:r>
              <a:rPr lang="zh-CN" altLang="en-US" dirty="0">
                <a:latin typeface="宋体" panose="02010600030101010101" pitchFamily="2" charset="-122"/>
                <a:ea typeface="宋体" panose="02010600030101010101" pitchFamily="2" charset="-122"/>
                <a:cs typeface="Times New Roman" panose="02020603050405020304" pitchFamily="18" charset="0"/>
              </a:rPr>
              <a:t>视角认识鸦片战争后中国经济的变化</a:t>
            </a:r>
            <a:endParaRPr lang="zh-CN" altLang="en-US" dirty="0">
              <a:latin typeface="宋体" panose="02010600030101010101" pitchFamily="2" charset="-122"/>
              <a:ea typeface="Times New Roman" panose="02020603050405020304" pitchFamily="18" charset="0"/>
            </a:endParaRPr>
          </a:p>
        </p:txBody>
      </p:sp>
      <p:graphicFrame>
        <p:nvGraphicFramePr>
          <p:cNvPr id="2671713" name="表格 2671712"/>
          <p:cNvGraphicFramePr/>
          <p:nvPr>
            <p:custDataLst>
              <p:tags r:id="rId1"/>
            </p:custDataLst>
          </p:nvPr>
        </p:nvGraphicFramePr>
        <p:xfrm>
          <a:off x="335280" y="1135380"/>
          <a:ext cx="11584940" cy="5040630"/>
        </p:xfrm>
        <a:graphic>
          <a:graphicData uri="http://schemas.openxmlformats.org/drawingml/2006/table">
            <a:tbl>
              <a:tblPr/>
              <a:tblGrid>
                <a:gridCol w="2590800"/>
                <a:gridCol w="8994140"/>
              </a:tblGrid>
              <a:tr h="726440">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10000"/>
                        </a:lnSpc>
                        <a:spcBef>
                          <a:spcPct val="0"/>
                        </a:spcBef>
                        <a:buFontTx/>
                        <a:buNone/>
                      </a:pPr>
                      <a:r>
                        <a:rPr lang="zh-CN" altLang="en-US" sz="2400" b="1" dirty="0">
                          <a:solidFill>
                            <a:srgbClr val="FF0000"/>
                          </a:solidFill>
                          <a:latin typeface="宋体" panose="02010600030101010101" pitchFamily="2" charset="-122"/>
                          <a:cs typeface="Times New Roman" panose="02020603050405020304" pitchFamily="18" charset="0"/>
                        </a:rPr>
                        <a:t>生产模式</a:t>
                      </a:r>
                      <a:r>
                        <a:rPr lang="zh-CN" altLang="en-US" sz="2400" b="1" dirty="0">
                          <a:latin typeface="宋体" panose="02010600030101010101" pitchFamily="2" charset="-122"/>
                          <a:cs typeface="Times New Roman" panose="02020603050405020304" pitchFamily="18" charset="0"/>
                        </a:rPr>
                        <a:t>的变化</a:t>
                      </a:r>
                      <a:endParaRPr lang="zh-CN" altLang="en-US" sz="2400" b="1" dirty="0">
                        <a:latin typeface="宋体" panose="02010600030101010101" pitchFamily="2" charset="-122"/>
                        <a:ea typeface="Times New Roman" panose="02020603050405020304" pitchFamily="18" charset="0"/>
                        <a:cs typeface="Times New Roman" panose="02020603050405020304" pitchFamily="18" charset="0"/>
                      </a:endParaRPr>
                    </a:p>
                  </a:txBody>
                  <a:tcPr marL="117235" marR="117235" marT="58618" marB="58618" anchor="ct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10000"/>
                        </a:lnSpc>
                        <a:spcBef>
                          <a:spcPct val="0"/>
                        </a:spcBef>
                        <a:buFontTx/>
                        <a:buNone/>
                      </a:pPr>
                      <a:r>
                        <a:rPr lang="zh-CN" altLang="en-US" sz="2400" b="1" dirty="0">
                          <a:latin typeface="宋体" panose="02010600030101010101" pitchFamily="2" charset="-122"/>
                          <a:cs typeface="Times New Roman" panose="02020603050405020304" pitchFamily="18" charset="0"/>
                        </a:rPr>
                        <a:t>鸦片战争后</a:t>
                      </a:r>
                      <a:r>
                        <a:rPr lang="en-US" altLang="zh-CN" sz="2400" b="1">
                          <a:latin typeface="宋体" panose="02010600030101010101" pitchFamily="2" charset="-122"/>
                          <a:cs typeface="Times New Roman" panose="02020603050405020304" pitchFamily="18" charset="0"/>
                        </a:rPr>
                        <a:t>,</a:t>
                      </a:r>
                      <a:r>
                        <a:rPr lang="zh-CN" altLang="en-US" sz="2400" b="1" dirty="0">
                          <a:solidFill>
                            <a:srgbClr val="0000FF"/>
                          </a:solidFill>
                          <a:latin typeface="宋体" panose="02010600030101010101" pitchFamily="2" charset="-122"/>
                          <a:cs typeface="Times New Roman" panose="02020603050405020304" pitchFamily="18" charset="0"/>
                        </a:rPr>
                        <a:t>自然经济开始解体</a:t>
                      </a:r>
                      <a:r>
                        <a:rPr lang="en-US" altLang="zh-CN" sz="2400" b="1">
                          <a:latin typeface="宋体" panose="02010600030101010101" pitchFamily="2" charset="-122"/>
                          <a:cs typeface="Times New Roman" panose="02020603050405020304" pitchFamily="18" charset="0"/>
                        </a:rPr>
                        <a:t>,</a:t>
                      </a:r>
                      <a:r>
                        <a:rPr lang="zh-CN" altLang="en-US" sz="2400" b="1" dirty="0">
                          <a:latin typeface="宋体" panose="02010600030101010101" pitchFamily="2" charset="-122"/>
                          <a:cs typeface="Times New Roman" panose="02020603050405020304" pitchFamily="18" charset="0"/>
                        </a:rPr>
                        <a:t>耕织的分离引发了中国经济的深层次变化</a:t>
                      </a:r>
                      <a:r>
                        <a:rPr lang="en-US" altLang="zh-CN" sz="2400" b="1">
                          <a:latin typeface="宋体" panose="02010600030101010101" pitchFamily="2" charset="-122"/>
                          <a:cs typeface="Times New Roman" panose="02020603050405020304" pitchFamily="18" charset="0"/>
                        </a:rPr>
                        <a:t>,</a:t>
                      </a:r>
                      <a:r>
                        <a:rPr lang="zh-CN" altLang="en-US" sz="2400" b="1" dirty="0">
                          <a:solidFill>
                            <a:srgbClr val="0000FF"/>
                          </a:solidFill>
                          <a:latin typeface="宋体" panose="02010600030101010101" pitchFamily="2" charset="-122"/>
                          <a:cs typeface="Times New Roman" panose="02020603050405020304" pitchFamily="18" charset="0"/>
                        </a:rPr>
                        <a:t>商品经济迅速发展</a:t>
                      </a:r>
                      <a:endParaRPr lang="zh-CN" altLang="en-US" sz="2400" b="1" dirty="0">
                        <a:solidFill>
                          <a:srgbClr val="0000FF"/>
                        </a:solidFill>
                        <a:latin typeface="宋体" panose="02010600030101010101" pitchFamily="2" charset="-122"/>
                        <a:ea typeface="Times New Roman" panose="02020603050405020304" pitchFamily="18" charset="0"/>
                        <a:cs typeface="Times New Roman" panose="02020603050405020304" pitchFamily="18" charset="0"/>
                      </a:endParaRPr>
                    </a:p>
                  </a:txBody>
                  <a:tcPr marL="117235" marR="117235" marT="58618" marB="58618" anchor="ct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652780">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10000"/>
                        </a:lnSpc>
                        <a:spcBef>
                          <a:spcPct val="0"/>
                        </a:spcBef>
                        <a:buFontTx/>
                        <a:buNone/>
                      </a:pPr>
                      <a:r>
                        <a:rPr lang="zh-CN" altLang="en-US" sz="2400" b="1" dirty="0">
                          <a:solidFill>
                            <a:srgbClr val="FF0000"/>
                          </a:solidFill>
                          <a:latin typeface="宋体" panose="02010600030101010101" pitchFamily="2" charset="-122"/>
                          <a:cs typeface="Times New Roman" panose="02020603050405020304" pitchFamily="18" charset="0"/>
                        </a:rPr>
                        <a:t>经济结构</a:t>
                      </a:r>
                      <a:r>
                        <a:rPr lang="zh-CN" altLang="en-US" sz="2400" b="1" dirty="0">
                          <a:latin typeface="宋体" panose="02010600030101010101" pitchFamily="2" charset="-122"/>
                          <a:cs typeface="Times New Roman" panose="02020603050405020304" pitchFamily="18" charset="0"/>
                        </a:rPr>
                        <a:t>的变化</a:t>
                      </a:r>
                      <a:endParaRPr lang="zh-CN" altLang="en-US" sz="2400" b="1" dirty="0">
                        <a:latin typeface="宋体" panose="02010600030101010101" pitchFamily="2" charset="-122"/>
                        <a:ea typeface="Times New Roman" panose="02020603050405020304" pitchFamily="18" charset="0"/>
                        <a:cs typeface="Times New Roman" panose="02020603050405020304" pitchFamily="18" charset="0"/>
                      </a:endParaRPr>
                    </a:p>
                  </a:txBody>
                  <a:tcPr marL="117235" marR="117235" marT="58618" marB="58618" anchor="ct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10000"/>
                        </a:lnSpc>
                        <a:spcBef>
                          <a:spcPct val="0"/>
                        </a:spcBef>
                        <a:buFontTx/>
                        <a:buNone/>
                      </a:pPr>
                      <a:r>
                        <a:rPr lang="zh-CN" altLang="en-US" sz="2400" b="1" dirty="0">
                          <a:latin typeface="宋体" panose="02010600030101010101" pitchFamily="2" charset="-122"/>
                          <a:cs typeface="Times New Roman" panose="02020603050405020304" pitchFamily="18" charset="0"/>
                        </a:rPr>
                        <a:t>中国是传统的农业大国</a:t>
                      </a:r>
                      <a:r>
                        <a:rPr lang="en-US" altLang="zh-CN" sz="2400" b="1">
                          <a:latin typeface="宋体" panose="02010600030101010101" pitchFamily="2" charset="-122"/>
                          <a:cs typeface="Times New Roman" panose="02020603050405020304" pitchFamily="18" charset="0"/>
                        </a:rPr>
                        <a:t>,</a:t>
                      </a:r>
                      <a:r>
                        <a:rPr lang="zh-CN" altLang="en-US" sz="2400" b="1" dirty="0">
                          <a:solidFill>
                            <a:srgbClr val="0000FF"/>
                          </a:solidFill>
                          <a:latin typeface="宋体" panose="02010600030101010101" pitchFamily="2" charset="-122"/>
                          <a:cs typeface="Times New Roman" panose="02020603050405020304" pitchFamily="18" charset="0"/>
                        </a:rPr>
                        <a:t>洋务运动</a:t>
                      </a:r>
                      <a:r>
                        <a:rPr lang="zh-CN" altLang="en-US" sz="2400" b="1" dirty="0">
                          <a:latin typeface="宋体" panose="02010600030101010101" pitchFamily="2" charset="-122"/>
                          <a:cs typeface="Times New Roman" panose="02020603050405020304" pitchFamily="18" charset="0"/>
                        </a:rPr>
                        <a:t>开启了中国工业化的进程</a:t>
                      </a:r>
                      <a:r>
                        <a:rPr lang="en-US" altLang="zh-CN" sz="2400" b="1">
                          <a:latin typeface="宋体" panose="02010600030101010101" pitchFamily="2" charset="-122"/>
                          <a:cs typeface="Times New Roman" panose="02020603050405020304" pitchFamily="18" charset="0"/>
                        </a:rPr>
                        <a:t>,</a:t>
                      </a:r>
                      <a:r>
                        <a:rPr lang="zh-CN" altLang="en-US" sz="2400" b="1" dirty="0">
                          <a:latin typeface="宋体" panose="02010600030101010101" pitchFamily="2" charset="-122"/>
                          <a:cs typeface="Times New Roman" panose="02020603050405020304" pitchFamily="18" charset="0"/>
                        </a:rPr>
                        <a:t>农业的比重有所下降</a:t>
                      </a:r>
                      <a:r>
                        <a:rPr lang="en-US" altLang="zh-CN" sz="2400" b="1">
                          <a:latin typeface="宋体" panose="02010600030101010101" pitchFamily="2" charset="-122"/>
                          <a:cs typeface="Times New Roman" panose="02020603050405020304" pitchFamily="18" charset="0"/>
                        </a:rPr>
                        <a:t>,</a:t>
                      </a:r>
                      <a:r>
                        <a:rPr lang="zh-CN" altLang="en-US" sz="2400" b="1" dirty="0">
                          <a:solidFill>
                            <a:srgbClr val="0000FF"/>
                          </a:solidFill>
                          <a:latin typeface="宋体" panose="02010600030101010101" pitchFamily="2" charset="-122"/>
                          <a:cs typeface="Times New Roman" panose="02020603050405020304" pitchFamily="18" charset="0"/>
                        </a:rPr>
                        <a:t>工业</a:t>
                      </a:r>
                      <a:r>
                        <a:rPr lang="zh-CN" altLang="en-US" sz="2400" b="1" dirty="0">
                          <a:solidFill>
                            <a:srgbClr val="0000FF"/>
                          </a:solidFill>
                          <a:latin typeface="微软雅黑" panose="020B0503020204020204" charset="-122"/>
                          <a:ea typeface="微软雅黑" panose="020B0503020204020204" charset="-122"/>
                          <a:cs typeface="Times New Roman" panose="02020603050405020304" pitchFamily="18" charset="0"/>
                        </a:rPr>
                        <a:t>（</a:t>
                      </a:r>
                      <a:r>
                        <a:rPr lang="zh-CN" altLang="en-US" sz="2400" b="1" dirty="0">
                          <a:solidFill>
                            <a:srgbClr val="0000FF"/>
                          </a:solidFill>
                          <a:latin typeface="微软雅黑" panose="020B0503020204020204" charset="-122"/>
                          <a:ea typeface="微软雅黑" panose="020B0503020204020204" charset="-122"/>
                          <a:cs typeface="Times New Roman" panose="02020603050405020304" pitchFamily="18" charset="0"/>
                          <a:sym typeface="+mn-ea"/>
                        </a:rPr>
                        <a:t>轻重工业部门并存，但以轻工业为主</a:t>
                      </a:r>
                      <a:r>
                        <a:rPr lang="zh-CN" altLang="en-US" sz="2400" b="1" dirty="0">
                          <a:solidFill>
                            <a:srgbClr val="0000FF"/>
                          </a:solidFill>
                          <a:latin typeface="微软雅黑" panose="020B0503020204020204" charset="-122"/>
                          <a:ea typeface="微软雅黑" panose="020B0503020204020204" charset="-122"/>
                          <a:cs typeface="Times New Roman" panose="02020603050405020304" pitchFamily="18" charset="0"/>
                        </a:rPr>
                        <a:t>）</a:t>
                      </a:r>
                      <a:r>
                        <a:rPr lang="zh-CN" altLang="en-US" sz="2400" b="1" dirty="0">
                          <a:latin typeface="宋体" panose="02010600030101010101" pitchFamily="2" charset="-122"/>
                          <a:cs typeface="Times New Roman" panose="02020603050405020304" pitchFamily="18" charset="0"/>
                        </a:rPr>
                        <a:t>的比重日渐上升</a:t>
                      </a:r>
                      <a:r>
                        <a:rPr lang="en-US" altLang="zh-CN" sz="2400" b="1" dirty="0">
                          <a:solidFill>
                            <a:srgbClr val="FF0000"/>
                          </a:solidFill>
                          <a:latin typeface="微软雅黑" panose="020B0503020204020204" charset="-122"/>
                          <a:ea typeface="微软雅黑" panose="020B0503020204020204" charset="-122"/>
                          <a:cs typeface="Times New Roman" panose="02020603050405020304" pitchFamily="18" charset="0"/>
                        </a:rPr>
                        <a:t>……</a:t>
                      </a:r>
                      <a:r>
                        <a:rPr lang="zh-CN" altLang="en-US" sz="2400" b="1" dirty="0">
                          <a:solidFill>
                            <a:srgbClr val="FF0000"/>
                          </a:solidFill>
                          <a:latin typeface="微软雅黑" panose="020B0503020204020204" charset="-122"/>
                          <a:ea typeface="微软雅黑" panose="020B0503020204020204" charset="-122"/>
                          <a:cs typeface="Times New Roman" panose="02020603050405020304" pitchFamily="18" charset="0"/>
                        </a:rPr>
                        <a:t>【补】</a:t>
                      </a:r>
                      <a:endParaRPr lang="zh-CN" altLang="en-US" sz="2400" b="1" dirty="0">
                        <a:solidFill>
                          <a:srgbClr val="FF0000"/>
                        </a:solidFill>
                        <a:latin typeface="微软雅黑" panose="020B0503020204020204" charset="-122"/>
                        <a:ea typeface="微软雅黑" panose="020B0503020204020204" charset="-122"/>
                        <a:cs typeface="Times New Roman" panose="02020603050405020304" pitchFamily="18" charset="0"/>
                      </a:endParaRPr>
                    </a:p>
                  </a:txBody>
                  <a:tcPr marL="117235" marR="117235" marT="58618" marB="58618" anchor="ct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528320">
                <a:tc>
                  <a:txBody>
                    <a:bodyPr/>
                    <a:lstStyle/>
                    <a:p>
                      <a:pPr marL="0" lvl="0" indent="0">
                        <a:lnSpc>
                          <a:spcPct val="110000"/>
                        </a:lnSpc>
                        <a:spcBef>
                          <a:spcPct val="0"/>
                        </a:spcBef>
                        <a:buFontTx/>
                        <a:buNone/>
                      </a:pPr>
                      <a:r>
                        <a:rPr lang="zh-CN" altLang="en-US" sz="2400" b="1" dirty="0">
                          <a:solidFill>
                            <a:srgbClr val="FF0000"/>
                          </a:solidFill>
                          <a:latin typeface="宋体" panose="02010600030101010101" pitchFamily="2" charset="-122"/>
                          <a:cs typeface="Times New Roman" panose="02020603050405020304" pitchFamily="18" charset="0"/>
                        </a:rPr>
                        <a:t>生产力</a:t>
                      </a:r>
                      <a:r>
                        <a:rPr lang="zh-CN" altLang="en-US" sz="2400" b="1" dirty="0">
                          <a:latin typeface="宋体" panose="02010600030101010101" pitchFamily="2" charset="-122"/>
                          <a:cs typeface="Times New Roman" panose="02020603050405020304" pitchFamily="18" charset="0"/>
                        </a:rPr>
                        <a:t>的质变</a:t>
                      </a:r>
                      <a:endParaRPr lang="zh-CN" altLang="en-US" sz="2400" b="1" dirty="0">
                        <a:latin typeface="宋体" panose="02010600030101010101" pitchFamily="2" charset="-122"/>
                        <a:ea typeface="Times New Roman" panose="02020603050405020304" pitchFamily="18" charset="0"/>
                        <a:cs typeface="Times New Roman" panose="02020603050405020304" pitchFamily="18" charset="0"/>
                      </a:endParaRPr>
                    </a:p>
                  </a:txBody>
                  <a:tcPr marL="117235" marR="117235" marT="58618" marB="58618" anchor="ct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p>
                      <a:pPr marL="0" lvl="0" indent="0">
                        <a:lnSpc>
                          <a:spcPct val="110000"/>
                        </a:lnSpc>
                        <a:spcBef>
                          <a:spcPct val="0"/>
                        </a:spcBef>
                        <a:buFontTx/>
                        <a:buNone/>
                      </a:pPr>
                      <a:r>
                        <a:rPr lang="zh-CN" altLang="en-US" sz="2400" b="1" dirty="0">
                          <a:solidFill>
                            <a:srgbClr val="0000FF"/>
                          </a:solidFill>
                          <a:latin typeface="宋体" panose="02010600030101010101" pitchFamily="2" charset="-122"/>
                          <a:ea typeface="宋体" panose="02010600030101010101" pitchFamily="2" charset="-122"/>
                          <a:cs typeface="Times New Roman" panose="02020603050405020304" pitchFamily="18" charset="0"/>
                        </a:rPr>
                        <a:t>机器生产</a:t>
                      </a:r>
                      <a:r>
                        <a:rPr lang="zh-CN" altLang="en-US" sz="2400" b="1" dirty="0">
                          <a:latin typeface="宋体" panose="02010600030101010101" pitchFamily="2" charset="-122"/>
                          <a:cs typeface="Times New Roman" panose="02020603050405020304" pitchFamily="18" charset="0"/>
                        </a:rPr>
                        <a:t>出现并扩展</a:t>
                      </a:r>
                      <a:r>
                        <a:rPr lang="en-US" altLang="zh-CN" sz="2400" b="1">
                          <a:latin typeface="宋体" panose="02010600030101010101" pitchFamily="2" charset="-122"/>
                          <a:cs typeface="Times New Roman" panose="02020603050405020304" pitchFamily="18" charset="0"/>
                        </a:rPr>
                        <a:t>,</a:t>
                      </a:r>
                      <a:r>
                        <a:rPr lang="zh-CN" altLang="en-US" sz="2400" b="1" dirty="0">
                          <a:latin typeface="宋体" panose="02010600030101010101" pitchFamily="2" charset="-122"/>
                          <a:cs typeface="Times New Roman" panose="02020603050405020304" pitchFamily="18" charset="0"/>
                        </a:rPr>
                        <a:t>洋务企业、民族工业先后诞生</a:t>
                      </a:r>
                      <a:r>
                        <a:rPr lang="en-US" altLang="zh-CN" sz="2400" b="1">
                          <a:latin typeface="宋体" panose="02010600030101010101" pitchFamily="2" charset="-122"/>
                          <a:cs typeface="Times New Roman" panose="02020603050405020304" pitchFamily="18" charset="0"/>
                        </a:rPr>
                        <a:t>,</a:t>
                      </a:r>
                      <a:r>
                        <a:rPr lang="zh-CN" altLang="en-US" sz="2400" b="1" dirty="0">
                          <a:latin typeface="宋体" panose="02010600030101010101" pitchFamily="2" charset="-122"/>
                          <a:cs typeface="Times New Roman" panose="02020603050405020304" pitchFamily="18" charset="0"/>
                        </a:rPr>
                        <a:t>它们的共同特点是使用机器生产</a:t>
                      </a:r>
                      <a:r>
                        <a:rPr lang="en-US" altLang="zh-CN" sz="2400" b="1">
                          <a:latin typeface="宋体" panose="02010600030101010101" pitchFamily="2" charset="-122"/>
                          <a:cs typeface="Times New Roman" panose="02020603050405020304" pitchFamily="18" charset="0"/>
                        </a:rPr>
                        <a:t>,</a:t>
                      </a:r>
                      <a:r>
                        <a:rPr lang="zh-CN" altLang="en-US" sz="2400" b="1" dirty="0">
                          <a:latin typeface="宋体" panose="02010600030101010101" pitchFamily="2" charset="-122"/>
                          <a:cs typeface="Times New Roman" panose="02020603050405020304" pitchFamily="18" charset="0"/>
                        </a:rPr>
                        <a:t>大大提高了中国近代的生产力水平</a:t>
                      </a:r>
                      <a:endParaRPr lang="zh-CN" altLang="en-US" sz="2400" b="1" dirty="0">
                        <a:latin typeface="宋体" panose="02010600030101010101" pitchFamily="2" charset="-122"/>
                        <a:ea typeface="Times New Roman" panose="02020603050405020304" pitchFamily="18" charset="0"/>
                        <a:cs typeface="Times New Roman" panose="02020603050405020304" pitchFamily="18" charset="0"/>
                      </a:endParaRPr>
                    </a:p>
                  </a:txBody>
                  <a:tcPr marL="117235" marR="117235" marT="58618" marB="58618" anchor="ct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713740">
                <a:tc>
                  <a:txBody>
                    <a:bodyPr/>
                    <a:lstStyle/>
                    <a:p>
                      <a:pPr marL="0" lvl="0" indent="0">
                        <a:lnSpc>
                          <a:spcPct val="110000"/>
                        </a:lnSpc>
                        <a:spcBef>
                          <a:spcPct val="0"/>
                        </a:spcBef>
                        <a:buFontTx/>
                        <a:buNone/>
                      </a:pPr>
                      <a:r>
                        <a:rPr lang="zh-CN" altLang="en-US" sz="2400" b="1" dirty="0">
                          <a:solidFill>
                            <a:srgbClr val="FF0000"/>
                          </a:solidFill>
                          <a:latin typeface="宋体" panose="02010600030101010101" pitchFamily="2" charset="-122"/>
                          <a:cs typeface="Times New Roman" panose="02020603050405020304" pitchFamily="18" charset="0"/>
                        </a:rPr>
                        <a:t>国内外市场</a:t>
                      </a:r>
                      <a:r>
                        <a:rPr lang="zh-CN" altLang="en-US" sz="2400" b="1" dirty="0">
                          <a:latin typeface="宋体" panose="02010600030101010101" pitchFamily="2" charset="-122"/>
                          <a:cs typeface="Times New Roman" panose="02020603050405020304" pitchFamily="18" charset="0"/>
                        </a:rPr>
                        <a:t>的形成</a:t>
                      </a:r>
                      <a:endParaRPr lang="zh-CN" altLang="en-US" sz="2400" b="1" dirty="0">
                        <a:latin typeface="宋体" panose="02010600030101010101" pitchFamily="2" charset="-122"/>
                        <a:ea typeface="Times New Roman" panose="02020603050405020304" pitchFamily="18" charset="0"/>
                        <a:cs typeface="Times New Roman" panose="02020603050405020304" pitchFamily="18" charset="0"/>
                      </a:endParaRPr>
                    </a:p>
                  </a:txBody>
                  <a:tcPr marL="117235" marR="117235" marT="58618" marB="58618" anchor="ct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p>
                      <a:pPr marL="0" lvl="0" indent="0">
                        <a:lnSpc>
                          <a:spcPct val="110000"/>
                        </a:lnSpc>
                        <a:spcBef>
                          <a:spcPct val="0"/>
                        </a:spcBef>
                        <a:buFontTx/>
                        <a:buNone/>
                      </a:pPr>
                      <a:r>
                        <a:rPr lang="zh-CN" altLang="en-US" sz="2400" b="1" dirty="0">
                          <a:latin typeface="宋体" panose="02010600030101010101" pitchFamily="2" charset="-122"/>
                          <a:cs typeface="Times New Roman" panose="02020603050405020304" pitchFamily="18" charset="0"/>
                        </a:rPr>
                        <a:t>鸦片战争后</a:t>
                      </a:r>
                      <a:r>
                        <a:rPr lang="en-US" altLang="zh-CN" sz="2400" b="1">
                          <a:latin typeface="宋体" panose="02010600030101010101" pitchFamily="2" charset="-122"/>
                          <a:cs typeface="Times New Roman" panose="02020603050405020304" pitchFamily="18" charset="0"/>
                        </a:rPr>
                        <a:t>,</a:t>
                      </a:r>
                      <a:r>
                        <a:rPr lang="zh-CN" altLang="en-US" sz="2400" b="1" dirty="0">
                          <a:latin typeface="宋体" panose="02010600030101010101" pitchFamily="2" charset="-122"/>
                          <a:cs typeface="Times New Roman" panose="02020603050405020304" pitchFamily="18" charset="0"/>
                        </a:rPr>
                        <a:t>清政府被迫打开了国门</a:t>
                      </a:r>
                      <a:r>
                        <a:rPr lang="en-US" altLang="zh-CN" sz="2400" b="1">
                          <a:latin typeface="宋体" panose="02010600030101010101" pitchFamily="2" charset="-122"/>
                          <a:cs typeface="Times New Roman" panose="02020603050405020304" pitchFamily="18" charset="0"/>
                        </a:rPr>
                        <a:t>,</a:t>
                      </a:r>
                      <a:r>
                        <a:rPr lang="zh-CN" altLang="en-US" sz="2400" b="1" dirty="0">
                          <a:latin typeface="宋体" panose="02010600030101010101" pitchFamily="2" charset="-122"/>
                          <a:cs typeface="Times New Roman" panose="02020603050405020304" pitchFamily="18" charset="0"/>
                        </a:rPr>
                        <a:t>中国</a:t>
                      </a:r>
                      <a:r>
                        <a:rPr lang="zh-CN" altLang="en-US" sz="2400" b="1" dirty="0">
                          <a:solidFill>
                            <a:srgbClr val="0000FF"/>
                          </a:solidFill>
                          <a:latin typeface="宋体" panose="02010600030101010101" pitchFamily="2" charset="-122"/>
                          <a:ea typeface="宋体" panose="02010600030101010101" pitchFamily="2" charset="-122"/>
                          <a:cs typeface="Times New Roman" panose="02020603050405020304" pitchFamily="18" charset="0"/>
                        </a:rPr>
                        <a:t>被卷入了资本主义世界市场</a:t>
                      </a:r>
                      <a:r>
                        <a:rPr lang="en-US" altLang="zh-CN" sz="2400" b="1">
                          <a:latin typeface="宋体" panose="02010600030101010101" pitchFamily="2" charset="-122"/>
                          <a:cs typeface="Times New Roman" panose="02020603050405020304" pitchFamily="18" charset="0"/>
                        </a:rPr>
                        <a:t>,</a:t>
                      </a:r>
                      <a:r>
                        <a:rPr lang="zh-CN" altLang="en-US" sz="2400" b="1" dirty="0">
                          <a:latin typeface="宋体" panose="02010600030101010101" pitchFamily="2" charset="-122"/>
                          <a:cs typeface="Times New Roman" panose="02020603050405020304" pitchFamily="18" charset="0"/>
                        </a:rPr>
                        <a:t>国内的关卡逐渐减少</a:t>
                      </a:r>
                      <a:r>
                        <a:rPr lang="en-US" altLang="zh-CN" sz="2400" b="1">
                          <a:latin typeface="宋体" panose="02010600030101010101" pitchFamily="2" charset="-122"/>
                          <a:cs typeface="Times New Roman" panose="02020603050405020304" pitchFamily="18" charset="0"/>
                        </a:rPr>
                        <a:t>,</a:t>
                      </a:r>
                      <a:r>
                        <a:rPr lang="zh-CN" altLang="en-US" sz="2400" b="1" dirty="0">
                          <a:latin typeface="宋体" panose="02010600030101010101" pitchFamily="2" charset="-122"/>
                          <a:cs typeface="Times New Roman" panose="02020603050405020304" pitchFamily="18" charset="0"/>
                        </a:rPr>
                        <a:t>这些虽然有利于西方列强的掠夺</a:t>
                      </a:r>
                      <a:r>
                        <a:rPr lang="en-US" altLang="zh-CN" sz="2400" b="1">
                          <a:latin typeface="宋体" panose="02010600030101010101" pitchFamily="2" charset="-122"/>
                          <a:cs typeface="Times New Roman" panose="02020603050405020304" pitchFamily="18" charset="0"/>
                        </a:rPr>
                        <a:t>,</a:t>
                      </a:r>
                      <a:r>
                        <a:rPr lang="zh-CN" altLang="en-US" sz="2400" b="1" dirty="0">
                          <a:latin typeface="宋体" panose="02010600030101010101" pitchFamily="2" charset="-122"/>
                          <a:cs typeface="Times New Roman" panose="02020603050405020304" pitchFamily="18" charset="0"/>
                        </a:rPr>
                        <a:t>但也为</a:t>
                      </a:r>
                      <a:r>
                        <a:rPr lang="zh-CN" altLang="en-US" sz="2400" b="1" dirty="0">
                          <a:solidFill>
                            <a:srgbClr val="0000FF"/>
                          </a:solidFill>
                          <a:latin typeface="宋体" panose="02010600030101010101" pitchFamily="2" charset="-122"/>
                          <a:ea typeface="宋体" panose="02010600030101010101" pitchFamily="2" charset="-122"/>
                          <a:cs typeface="Times New Roman" panose="02020603050405020304" pitchFamily="18" charset="0"/>
                        </a:rPr>
                        <a:t>中国民族资本主义的发展</a:t>
                      </a:r>
                      <a:r>
                        <a:rPr lang="zh-CN" altLang="en-US" sz="2400" b="1" dirty="0">
                          <a:latin typeface="宋体" panose="02010600030101010101" pitchFamily="2" charset="-122"/>
                          <a:cs typeface="Times New Roman" panose="02020603050405020304" pitchFamily="18" charset="0"/>
                        </a:rPr>
                        <a:t>创造了条件</a:t>
                      </a:r>
                      <a:endParaRPr lang="zh-CN" altLang="en-US" sz="2400" b="1" dirty="0">
                        <a:latin typeface="宋体" panose="02010600030101010101" pitchFamily="2" charset="-122"/>
                        <a:ea typeface="Times New Roman" panose="02020603050405020304" pitchFamily="18" charset="0"/>
                        <a:cs typeface="Times New Roman" panose="02020603050405020304" pitchFamily="18" charset="0"/>
                      </a:endParaRPr>
                    </a:p>
                  </a:txBody>
                  <a:tcPr marL="117235" marR="117235" marT="58618" marB="58618" anchor="ct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915035">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10000"/>
                        </a:lnSpc>
                        <a:spcBef>
                          <a:spcPct val="0"/>
                        </a:spcBef>
                        <a:buFontTx/>
                        <a:buNone/>
                      </a:pPr>
                      <a:r>
                        <a:rPr lang="zh-CN" altLang="en-US" sz="2400" b="1" dirty="0">
                          <a:solidFill>
                            <a:srgbClr val="FF0000"/>
                          </a:solidFill>
                          <a:latin typeface="宋体" panose="02010600030101010101" pitchFamily="2" charset="-122"/>
                          <a:cs typeface="Times New Roman" panose="02020603050405020304" pitchFamily="18" charset="0"/>
                        </a:rPr>
                        <a:t>经济政策</a:t>
                      </a:r>
                      <a:r>
                        <a:rPr lang="zh-CN" altLang="en-US" sz="2400" b="1" dirty="0">
                          <a:latin typeface="宋体" panose="02010600030101010101" pitchFamily="2" charset="-122"/>
                          <a:cs typeface="Times New Roman" panose="02020603050405020304" pitchFamily="18" charset="0"/>
                        </a:rPr>
                        <a:t>的变化</a:t>
                      </a:r>
                      <a:endParaRPr lang="zh-CN" altLang="en-US" sz="2400" b="1" dirty="0">
                        <a:latin typeface="宋体" panose="02010600030101010101" pitchFamily="2" charset="-122"/>
                        <a:ea typeface="Times New Roman" panose="02020603050405020304" pitchFamily="18" charset="0"/>
                        <a:cs typeface="Times New Roman" panose="02020603050405020304" pitchFamily="18" charset="0"/>
                      </a:endParaRPr>
                    </a:p>
                  </a:txBody>
                  <a:tcPr marL="117235" marR="117235" marT="58618" marB="58618" anchor="ct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10000"/>
                        </a:lnSpc>
                        <a:spcBef>
                          <a:spcPct val="0"/>
                        </a:spcBef>
                        <a:buFontTx/>
                        <a:buNone/>
                      </a:pPr>
                      <a:r>
                        <a:rPr lang="zh-CN" altLang="en-US" sz="2400" b="1" dirty="0">
                          <a:solidFill>
                            <a:srgbClr val="0000FF"/>
                          </a:solidFill>
                          <a:latin typeface="宋体" panose="02010600030101010101" pitchFamily="2" charset="-122"/>
                          <a:cs typeface="Times New Roman" panose="02020603050405020304" pitchFamily="18" charset="0"/>
                        </a:rPr>
                        <a:t>重农抑商政策开始瓦解</a:t>
                      </a:r>
                      <a:r>
                        <a:rPr lang="en-US" altLang="zh-CN" sz="2400" b="1">
                          <a:latin typeface="宋体" panose="02010600030101010101" pitchFamily="2" charset="-122"/>
                          <a:cs typeface="Times New Roman" panose="02020603050405020304" pitchFamily="18" charset="0"/>
                        </a:rPr>
                        <a:t>,</a:t>
                      </a:r>
                      <a:r>
                        <a:rPr lang="zh-CN" altLang="en-US" sz="2400" b="1" dirty="0">
                          <a:latin typeface="宋体" panose="02010600030101010101" pitchFamily="2" charset="-122"/>
                          <a:cs typeface="Times New Roman" panose="02020603050405020304" pitchFamily="18" charset="0"/>
                        </a:rPr>
                        <a:t>清政府的商业政策经历了从抑制商业到</a:t>
                      </a:r>
                      <a:r>
                        <a:rPr lang="zh-CN" altLang="en-US" sz="2400" b="1" u="sng" dirty="0">
                          <a:solidFill>
                            <a:srgbClr val="0000FF"/>
                          </a:solidFill>
                          <a:latin typeface="宋体" panose="02010600030101010101" pitchFamily="2" charset="-122"/>
                          <a:cs typeface="Times New Roman" panose="02020603050405020304" pitchFamily="18" charset="0"/>
                        </a:rPr>
                        <a:t>放宽限制</a:t>
                      </a:r>
                      <a:r>
                        <a:rPr lang="zh-CN" altLang="en-US" sz="2400" b="1" u="sng" dirty="0">
                          <a:latin typeface="宋体" panose="02010600030101010101" pitchFamily="2" charset="-122"/>
                          <a:cs typeface="Times New Roman" panose="02020603050405020304" pitchFamily="18" charset="0"/>
                        </a:rPr>
                        <a:t>再到</a:t>
                      </a:r>
                      <a:r>
                        <a:rPr lang="zh-CN" altLang="en-US" sz="2400" b="1" u="sng" dirty="0">
                          <a:solidFill>
                            <a:srgbClr val="0000FF"/>
                          </a:solidFill>
                          <a:latin typeface="宋体" panose="02010600030101010101" pitchFamily="2" charset="-122"/>
                          <a:cs typeface="Times New Roman" panose="02020603050405020304" pitchFamily="18" charset="0"/>
                        </a:rPr>
                        <a:t>鼓励商业</a:t>
                      </a:r>
                      <a:r>
                        <a:rPr lang="zh-CN" altLang="en-US" sz="2400" b="1" dirty="0">
                          <a:latin typeface="宋体" panose="02010600030101010101" pitchFamily="2" charset="-122"/>
                          <a:cs typeface="Times New Roman" panose="02020603050405020304" pitchFamily="18" charset="0"/>
                        </a:rPr>
                        <a:t>的演变</a:t>
                      </a:r>
                      <a:endParaRPr lang="zh-CN" altLang="en-US" sz="2400" b="1" dirty="0">
                        <a:latin typeface="宋体" panose="02010600030101010101" pitchFamily="2" charset="-122"/>
                        <a:ea typeface="Times New Roman" panose="02020603050405020304" pitchFamily="18" charset="0"/>
                        <a:cs typeface="Times New Roman" panose="02020603050405020304" pitchFamily="18" charset="0"/>
                      </a:endParaRPr>
                    </a:p>
                  </a:txBody>
                  <a:tcPr marL="117235" marR="117235" marT="58618" marB="58618" anchor="ct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r>
            </a:tbl>
          </a:graphicData>
        </a:graphic>
      </p:graphicFrame>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30702" name="矩形 2930701"/>
          <p:cNvSpPr/>
          <p:nvPr/>
        </p:nvSpPr>
        <p:spPr>
          <a:xfrm>
            <a:off x="430213" y="84455"/>
            <a:ext cx="10850562" cy="516890"/>
          </a:xfrm>
          <a:prstGeom prst="rect">
            <a:avLst/>
          </a:prstGeom>
          <a:noFill/>
          <a:ln w="9525">
            <a:noFill/>
          </a:ln>
        </p:spPr>
        <p:txBody>
          <a:bodyPr lIns="117235" tIns="58618" rIns="117235" bIns="58618" anchor="ctr" anchorCtr="0">
            <a:spAutoFit/>
          </a:bodyPr>
          <a:lstStyle/>
          <a:p>
            <a:pPr>
              <a:lnSpc>
                <a:spcPct val="100000"/>
              </a:lnSpc>
            </a:pP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二、洋务运动对</a:t>
            </a:r>
            <a:r>
              <a:rPr lang="zh-CN" altLang="en-US" dirty="0">
                <a:solidFill>
                  <a:srgbClr val="FF0000"/>
                </a:solidFill>
                <a:latin typeface="微软雅黑" panose="020B0503020204020204" charset="-122"/>
                <a:ea typeface="微软雅黑" panose="020B0503020204020204" charset="-122"/>
                <a:cs typeface="Times New Roman" panose="02020603050405020304" pitchFamily="18" charset="0"/>
              </a:rPr>
              <a:t>中国近代化</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的贡献</a:t>
            </a:r>
            <a:endParaRPr lang="zh-CN" altLang="en-US" dirty="0">
              <a:solidFill>
                <a:srgbClr val="000000"/>
              </a:solidFill>
              <a:latin typeface="宋体" panose="02010600030101010101" pitchFamily="2" charset="-122"/>
              <a:ea typeface="Times New Roman" panose="02020603050405020304" pitchFamily="18" charset="0"/>
            </a:endParaRPr>
          </a:p>
        </p:txBody>
      </p:sp>
      <p:graphicFrame>
        <p:nvGraphicFramePr>
          <p:cNvPr id="2930783" name="表格 2930782"/>
          <p:cNvGraphicFramePr/>
          <p:nvPr>
            <p:custDataLst>
              <p:tags r:id="rId1"/>
            </p:custDataLst>
          </p:nvPr>
        </p:nvGraphicFramePr>
        <p:xfrm>
          <a:off x="334328" y="688975"/>
          <a:ext cx="11705590" cy="6031865"/>
        </p:xfrm>
        <a:graphic>
          <a:graphicData uri="http://schemas.openxmlformats.org/drawingml/2006/table">
            <a:tbl>
              <a:tblPr/>
              <a:tblGrid>
                <a:gridCol w="1558290"/>
                <a:gridCol w="10147300"/>
              </a:tblGrid>
              <a:tr h="1373505">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10000"/>
                        </a:lnSpc>
                        <a:spcBef>
                          <a:spcPct val="0"/>
                        </a:spcBef>
                        <a:buFontTx/>
                        <a:buNone/>
                      </a:pPr>
                      <a:r>
                        <a:rPr lang="zh-CN" altLang="en-US" b="1" dirty="0">
                          <a:solidFill>
                            <a:srgbClr val="000000"/>
                          </a:solidFill>
                          <a:latin typeface="宋体" panose="02010600030101010101" pitchFamily="2" charset="-122"/>
                          <a:cs typeface="Times New Roman" panose="02020603050405020304" pitchFamily="18" charset="0"/>
                        </a:rPr>
                        <a:t>经济上</a:t>
                      </a:r>
                      <a:endParaRPr lang="zh-CN" altLang="en-US" b="1" dirty="0">
                        <a:latin typeface="Arial" panose="020B0604020202020204" pitchFamily="34" charset="0"/>
                      </a:endParaRPr>
                    </a:p>
                  </a:txBody>
                  <a:tcPr marL="117235" marR="117235" marT="58618" marB="58618" anchor="ctr">
                    <a:lnL w="28575" cap="flat" cmpd="sng">
                      <a:solidFill>
                        <a:schemeClr val="tx1"/>
                      </a:solidFill>
                      <a:prstDash val="solid"/>
                      <a:headEnd type="none" w="med" len="med"/>
                      <a:tailEnd type="none" w="med" len="med"/>
                    </a:lnL>
                    <a:lnR w="0" cap="flat" cmpd="sng">
                      <a:solidFill>
                        <a:srgbClr val="000000"/>
                      </a:solidFill>
                      <a:prstDash val="solid"/>
                      <a:headEnd type="none" w="med" len="med"/>
                      <a:tailEnd type="none" w="med" len="med"/>
                    </a:lnR>
                    <a:lnT w="28575" cap="flat" cmpd="sng">
                      <a:solidFill>
                        <a:schemeClr val="tx1"/>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10000"/>
                        </a:lnSpc>
                        <a:spcBef>
                          <a:spcPct val="0"/>
                        </a:spcBef>
                        <a:buFontTx/>
                        <a:buNone/>
                      </a:pPr>
                      <a:r>
                        <a:rPr lang="zh-CN" altLang="en-US" b="1" dirty="0">
                          <a:solidFill>
                            <a:srgbClr val="000000"/>
                          </a:solidFill>
                          <a:latin typeface="宋体" panose="02010600030101010101" pitchFamily="2" charset="-122"/>
                          <a:cs typeface="Times New Roman" panose="02020603050405020304" pitchFamily="18" charset="0"/>
                        </a:rPr>
                        <a:t>洋务派创办的近代企业</a:t>
                      </a:r>
                      <a:r>
                        <a:rPr lang="en-US" altLang="zh-CN" b="1">
                          <a:solidFill>
                            <a:srgbClr val="000000"/>
                          </a:solidFill>
                          <a:latin typeface="宋体" panose="02010600030101010101" pitchFamily="2" charset="-122"/>
                          <a:cs typeface="Times New Roman" panose="02020603050405020304" pitchFamily="18" charset="0"/>
                        </a:rPr>
                        <a:t>,</a:t>
                      </a:r>
                      <a:r>
                        <a:rPr lang="zh-CN" altLang="en-US" b="1" dirty="0">
                          <a:solidFill>
                            <a:srgbClr val="0000FF"/>
                          </a:solidFill>
                          <a:latin typeface="宋体" panose="02010600030101010101" pitchFamily="2" charset="-122"/>
                          <a:cs typeface="Times New Roman" panose="02020603050405020304" pitchFamily="18" charset="0"/>
                        </a:rPr>
                        <a:t>引进西方先进的机器生产方式和科技人才</a:t>
                      </a:r>
                      <a:r>
                        <a:rPr lang="en-US" altLang="zh-CN" b="1">
                          <a:solidFill>
                            <a:srgbClr val="000000"/>
                          </a:solidFill>
                          <a:latin typeface="宋体" panose="02010600030101010101" pitchFamily="2" charset="-122"/>
                          <a:cs typeface="Times New Roman" panose="02020603050405020304" pitchFamily="18" charset="0"/>
                        </a:rPr>
                        <a:t>,</a:t>
                      </a:r>
                      <a:endParaRPr lang="en-US" altLang="zh-CN" b="1">
                        <a:solidFill>
                          <a:srgbClr val="000000"/>
                        </a:solidFill>
                        <a:latin typeface="宋体" panose="02010600030101010101" pitchFamily="2" charset="-122"/>
                        <a:cs typeface="Times New Roman" panose="02020603050405020304" pitchFamily="18" charset="0"/>
                      </a:endParaRPr>
                    </a:p>
                    <a:p>
                      <a:pPr marL="0" lvl="0" indent="0">
                        <a:lnSpc>
                          <a:spcPct val="110000"/>
                        </a:lnSpc>
                        <a:spcBef>
                          <a:spcPct val="0"/>
                        </a:spcBef>
                        <a:buFontTx/>
                        <a:buNone/>
                      </a:pPr>
                      <a:r>
                        <a:rPr lang="zh-CN" altLang="en-US" b="1" dirty="0">
                          <a:solidFill>
                            <a:srgbClr val="000000"/>
                          </a:solidFill>
                          <a:latin typeface="宋体" panose="02010600030101010101" pitchFamily="2" charset="-122"/>
                          <a:cs typeface="Times New Roman" panose="02020603050405020304" pitchFamily="18" charset="0"/>
                        </a:rPr>
                        <a:t>开启了</a:t>
                      </a:r>
                      <a:r>
                        <a:rPr lang="zh-CN" altLang="en-US" b="1" dirty="0">
                          <a:solidFill>
                            <a:srgbClr val="FF0000"/>
                          </a:solidFill>
                          <a:latin typeface="微软雅黑" panose="020B0503020204020204" charset="-122"/>
                          <a:ea typeface="微软雅黑" panose="020B0503020204020204" charset="-122"/>
                          <a:cs typeface="Times New Roman" panose="02020603050405020304" pitchFamily="18" charset="0"/>
                        </a:rPr>
                        <a:t>近代中国工业文明的先河</a:t>
                      </a:r>
                      <a:r>
                        <a:rPr lang="en-US" altLang="zh-CN" b="1">
                          <a:solidFill>
                            <a:srgbClr val="000000"/>
                          </a:solidFill>
                          <a:latin typeface="宋体" panose="02010600030101010101" pitchFamily="2" charset="-122"/>
                          <a:cs typeface="Times New Roman" panose="02020603050405020304" pitchFamily="18" charset="0"/>
                        </a:rPr>
                        <a:t>,</a:t>
                      </a:r>
                      <a:r>
                        <a:rPr lang="zh-CN" altLang="en-US" b="1" dirty="0">
                          <a:solidFill>
                            <a:srgbClr val="000000"/>
                          </a:solidFill>
                          <a:latin typeface="宋体" panose="02010600030101010101" pitchFamily="2" charset="-122"/>
                          <a:cs typeface="Times New Roman" panose="02020603050405020304" pitchFamily="18" charset="0"/>
                        </a:rPr>
                        <a:t>为中国近代化的发展提供了物质条</a:t>
                      </a:r>
                      <a:endParaRPr lang="zh-CN" altLang="en-US" b="1" dirty="0">
                        <a:solidFill>
                          <a:srgbClr val="000000"/>
                        </a:solidFill>
                        <a:latin typeface="宋体" panose="02010600030101010101" pitchFamily="2" charset="-122"/>
                        <a:cs typeface="Times New Roman" panose="02020603050405020304" pitchFamily="18" charset="0"/>
                      </a:endParaRPr>
                    </a:p>
                    <a:p>
                      <a:pPr marL="0" lvl="0" indent="0">
                        <a:lnSpc>
                          <a:spcPct val="110000"/>
                        </a:lnSpc>
                        <a:spcBef>
                          <a:spcPct val="0"/>
                        </a:spcBef>
                        <a:buFontTx/>
                        <a:buNone/>
                      </a:pPr>
                      <a:r>
                        <a:rPr lang="zh-CN" altLang="en-US" b="1" dirty="0">
                          <a:solidFill>
                            <a:srgbClr val="000000"/>
                          </a:solidFill>
                          <a:latin typeface="宋体" panose="02010600030101010101" pitchFamily="2" charset="-122"/>
                          <a:cs typeface="Times New Roman" panose="02020603050405020304" pitchFamily="18" charset="0"/>
                        </a:rPr>
                        <a:t>件及管理经验</a:t>
                      </a:r>
                      <a:endParaRPr lang="zh-CN" altLang="en-US" b="1" dirty="0">
                        <a:latin typeface="Arial" panose="020B0604020202020204" pitchFamily="34" charset="0"/>
                      </a:endParaRPr>
                    </a:p>
                  </a:txBody>
                  <a:tcPr marL="117235" marR="117235" marT="58618" marB="58618" anchor="ctr">
                    <a:lnL w="0" cap="flat" cmpd="sng">
                      <a:solidFill>
                        <a:srgbClr val="000000"/>
                      </a:solidFill>
                      <a:prstDash val="solid"/>
                      <a:headEnd type="none" w="med" len="med"/>
                      <a:tailEnd type="none" w="med" len="med"/>
                    </a:lnL>
                    <a:lnR w="28575"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tr>
              <a:tr h="538480">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10000"/>
                        </a:lnSpc>
                        <a:spcBef>
                          <a:spcPct val="0"/>
                        </a:spcBef>
                        <a:buFontTx/>
                        <a:buNone/>
                      </a:pPr>
                      <a:r>
                        <a:rPr lang="zh-CN" altLang="en-US" b="1" dirty="0">
                          <a:solidFill>
                            <a:srgbClr val="000000"/>
                          </a:solidFill>
                          <a:latin typeface="宋体" panose="02010600030101010101" pitchFamily="2" charset="-122"/>
                          <a:cs typeface="Times New Roman" panose="02020603050405020304" pitchFamily="18" charset="0"/>
                        </a:rPr>
                        <a:t>军事上</a:t>
                      </a:r>
                      <a:endParaRPr lang="zh-CN" altLang="en-US" b="1" dirty="0">
                        <a:latin typeface="Arial" panose="020B0604020202020204" pitchFamily="34" charset="0"/>
                      </a:endParaRPr>
                    </a:p>
                  </a:txBody>
                  <a:tcPr marL="117235" marR="117235" marT="58618" marB="58618" anchor="ctr">
                    <a:lnL w="28575" cap="flat" cmpd="sng">
                      <a:solidFill>
                        <a:schemeClr val="tx1"/>
                      </a:solidFill>
                      <a:prstDash val="solid"/>
                      <a:headEnd type="none" w="med" len="med"/>
                      <a:tailEnd type="none" w="med" len="med"/>
                    </a:lnL>
                    <a:lnR w="0" cap="flat" cmpd="sng">
                      <a:solidFill>
                        <a:srgbClr val="000000"/>
                      </a:solidFill>
                      <a:prstDash val="solid"/>
                      <a:headEnd type="none" w="med" len="med"/>
                      <a:tailEnd type="none" w="med" len="med"/>
                    </a:lnR>
                    <a:lnT w="0" cap="flat" cmpd="sng">
                      <a:solidFill>
                        <a:srgbClr val="000000"/>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10000"/>
                        </a:lnSpc>
                        <a:spcBef>
                          <a:spcPct val="0"/>
                        </a:spcBef>
                        <a:buFontTx/>
                        <a:buNone/>
                      </a:pPr>
                      <a:r>
                        <a:rPr lang="zh-CN" altLang="en-US" b="1" dirty="0">
                          <a:solidFill>
                            <a:srgbClr val="000000"/>
                          </a:solidFill>
                          <a:latin typeface="宋体" panose="02010600030101010101" pitchFamily="2" charset="-122"/>
                          <a:cs typeface="Times New Roman" panose="02020603050405020304" pitchFamily="18" charset="0"/>
                        </a:rPr>
                        <a:t>洋务运动创建</a:t>
                      </a:r>
                      <a:r>
                        <a:rPr lang="zh-CN" altLang="en-US" b="1" dirty="0">
                          <a:solidFill>
                            <a:srgbClr val="0000FF"/>
                          </a:solidFill>
                          <a:latin typeface="宋体" panose="02010600030101010101" pitchFamily="2" charset="-122"/>
                          <a:cs typeface="Times New Roman" panose="02020603050405020304" pitchFamily="18" charset="0"/>
                        </a:rPr>
                        <a:t>近代海军</a:t>
                      </a:r>
                      <a:r>
                        <a:rPr lang="en-US" altLang="zh-CN" b="1">
                          <a:solidFill>
                            <a:srgbClr val="000000"/>
                          </a:solidFill>
                          <a:latin typeface="宋体" panose="02010600030101010101" pitchFamily="2" charset="-122"/>
                          <a:cs typeface="Times New Roman" panose="02020603050405020304" pitchFamily="18" charset="0"/>
                        </a:rPr>
                        <a:t>,</a:t>
                      </a:r>
                      <a:r>
                        <a:rPr lang="zh-CN" altLang="en-US" b="1" dirty="0">
                          <a:solidFill>
                            <a:srgbClr val="000000"/>
                          </a:solidFill>
                          <a:latin typeface="宋体" panose="02010600030101010101" pitchFamily="2" charset="-122"/>
                          <a:cs typeface="Times New Roman" panose="02020603050405020304" pitchFamily="18" charset="0"/>
                        </a:rPr>
                        <a:t>开始了中国</a:t>
                      </a:r>
                      <a:r>
                        <a:rPr lang="zh-CN" altLang="en-US" b="1" dirty="0">
                          <a:solidFill>
                            <a:srgbClr val="FF0000"/>
                          </a:solidFill>
                          <a:latin typeface="微软雅黑" panose="020B0503020204020204" charset="-122"/>
                          <a:ea typeface="微软雅黑" panose="020B0503020204020204" charset="-122"/>
                          <a:cs typeface="Times New Roman" panose="02020603050405020304" pitchFamily="18" charset="0"/>
                        </a:rPr>
                        <a:t>军事近代化</a:t>
                      </a:r>
                      <a:r>
                        <a:rPr lang="zh-CN" altLang="en-US" b="1" dirty="0">
                          <a:solidFill>
                            <a:srgbClr val="000000"/>
                          </a:solidFill>
                          <a:latin typeface="宋体" panose="02010600030101010101" pitchFamily="2" charset="-122"/>
                          <a:cs typeface="Times New Roman" panose="02020603050405020304" pitchFamily="18" charset="0"/>
                        </a:rPr>
                        <a:t>的历程</a:t>
                      </a:r>
                      <a:endParaRPr lang="zh-CN" altLang="en-US" b="1" dirty="0">
                        <a:latin typeface="Arial" panose="020B0604020202020204" pitchFamily="34" charset="0"/>
                      </a:endParaRPr>
                    </a:p>
                  </a:txBody>
                  <a:tcPr marL="117235" marR="117235" marT="58618" marB="58618" anchor="ctr">
                    <a:lnL w="0" cap="flat" cmpd="sng">
                      <a:solidFill>
                        <a:srgbClr val="000000"/>
                      </a:solidFill>
                      <a:prstDash val="solid"/>
                      <a:headEnd type="none" w="med" len="med"/>
                      <a:tailEnd type="none" w="med" len="med"/>
                    </a:lnL>
                    <a:lnR w="28575" cap="flat" cmpd="sng">
                      <a:solidFill>
                        <a:schemeClr val="tx1"/>
                      </a:solidFill>
                      <a:prstDash val="solid"/>
                      <a:headEnd type="none" w="med" len="med"/>
                      <a:tailEnd type="none" w="med" len="med"/>
                    </a:lnR>
                    <a:lnT w="0" cap="flat" cmpd="sng">
                      <a:solidFill>
                        <a:srgbClr val="000000"/>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tr>
              <a:tr h="1373505">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10000"/>
                        </a:lnSpc>
                        <a:spcBef>
                          <a:spcPct val="0"/>
                        </a:spcBef>
                        <a:buFontTx/>
                        <a:buNone/>
                      </a:pPr>
                      <a:r>
                        <a:rPr lang="zh-CN" altLang="en-US" b="1" dirty="0">
                          <a:solidFill>
                            <a:srgbClr val="000000"/>
                          </a:solidFill>
                          <a:latin typeface="宋体" panose="02010600030101010101" pitchFamily="2" charset="-122"/>
                          <a:cs typeface="Times New Roman" panose="02020603050405020304" pitchFamily="18" charset="0"/>
                        </a:rPr>
                        <a:t>外交上</a:t>
                      </a:r>
                      <a:endParaRPr lang="zh-CN" altLang="en-US" b="1" dirty="0">
                        <a:latin typeface="Arial" panose="020B0604020202020204" pitchFamily="34" charset="0"/>
                      </a:endParaRPr>
                    </a:p>
                  </a:txBody>
                  <a:tcPr marL="117235" marR="117235" marT="58618" marB="58618" anchor="ctr">
                    <a:lnL w="28575" cap="flat" cmpd="sng">
                      <a:solidFill>
                        <a:schemeClr val="tx1"/>
                      </a:solidFill>
                      <a:prstDash val="solid"/>
                      <a:headEnd type="none" w="med" len="med"/>
                      <a:tailEnd type="none" w="med" len="med"/>
                    </a:lnL>
                    <a:lnR w="0" cap="flat" cmpd="sng">
                      <a:solidFill>
                        <a:srgbClr val="000000"/>
                      </a:solidFill>
                      <a:prstDash val="solid"/>
                      <a:headEnd type="none" w="med" len="med"/>
                      <a:tailEnd type="none" w="med" len="med"/>
                    </a:lnR>
                    <a:lnT w="0" cap="flat" cmpd="sng">
                      <a:solidFill>
                        <a:srgbClr val="000000"/>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10000"/>
                        </a:lnSpc>
                        <a:spcBef>
                          <a:spcPct val="0"/>
                        </a:spcBef>
                        <a:buFontTx/>
                        <a:buNone/>
                      </a:pPr>
                      <a:r>
                        <a:rPr lang="zh-CN" altLang="en-US" b="1" dirty="0">
                          <a:solidFill>
                            <a:srgbClr val="000000"/>
                          </a:solidFill>
                          <a:latin typeface="宋体" panose="02010600030101010101" pitchFamily="2" charset="-122"/>
                          <a:cs typeface="Times New Roman" panose="02020603050405020304" pitchFamily="18" charset="0"/>
                        </a:rPr>
                        <a:t>洋务运动使中国外交开始向近代化转变</a:t>
                      </a:r>
                      <a:r>
                        <a:rPr lang="en-US" altLang="zh-CN" b="1">
                          <a:solidFill>
                            <a:srgbClr val="000000"/>
                          </a:solidFill>
                          <a:latin typeface="宋体" panose="02010600030101010101" pitchFamily="2" charset="-122"/>
                          <a:cs typeface="Times New Roman" panose="02020603050405020304" pitchFamily="18" charset="0"/>
                        </a:rPr>
                        <a:t>,</a:t>
                      </a:r>
                      <a:r>
                        <a:rPr lang="zh-CN" altLang="en-US" b="1" dirty="0">
                          <a:solidFill>
                            <a:srgbClr val="000000"/>
                          </a:solidFill>
                          <a:latin typeface="宋体" panose="02010600030101010101" pitchFamily="2" charset="-122"/>
                          <a:cs typeface="Times New Roman" panose="02020603050405020304" pitchFamily="18" charset="0"/>
                        </a:rPr>
                        <a:t>建立了中国第一个常设的外</a:t>
                      </a:r>
                      <a:endParaRPr lang="zh-CN" altLang="en-US" b="1" dirty="0">
                        <a:solidFill>
                          <a:srgbClr val="000000"/>
                        </a:solidFill>
                        <a:latin typeface="宋体" panose="02010600030101010101" pitchFamily="2" charset="-122"/>
                        <a:cs typeface="Times New Roman" panose="02020603050405020304" pitchFamily="18" charset="0"/>
                      </a:endParaRPr>
                    </a:p>
                    <a:p>
                      <a:pPr marL="0" lvl="0" indent="0">
                        <a:lnSpc>
                          <a:spcPct val="110000"/>
                        </a:lnSpc>
                        <a:spcBef>
                          <a:spcPct val="0"/>
                        </a:spcBef>
                        <a:buFontTx/>
                        <a:buNone/>
                      </a:pPr>
                      <a:r>
                        <a:rPr lang="zh-CN" altLang="en-US" b="1" dirty="0">
                          <a:solidFill>
                            <a:srgbClr val="000000"/>
                          </a:solidFill>
                          <a:latin typeface="宋体" panose="02010600030101010101" pitchFamily="2" charset="-122"/>
                          <a:cs typeface="Times New Roman" panose="02020603050405020304" pitchFamily="18" charset="0"/>
                        </a:rPr>
                        <a:t>交机构</a:t>
                      </a:r>
                      <a:r>
                        <a:rPr lang="en-US" altLang="zh-CN" b="1">
                          <a:solidFill>
                            <a:srgbClr val="000000"/>
                          </a:solidFill>
                          <a:latin typeface="Arial" panose="020B0604020202020204" pitchFamily="34" charset="0"/>
                          <a:ea typeface="Times New Roman" panose="02020603050405020304" pitchFamily="18" charset="0"/>
                        </a:rPr>
                        <a:t>——</a:t>
                      </a:r>
                      <a:r>
                        <a:rPr lang="zh-CN" altLang="en-US" b="1" dirty="0">
                          <a:solidFill>
                            <a:srgbClr val="0000FF"/>
                          </a:solidFill>
                          <a:latin typeface="宋体" panose="02010600030101010101" pitchFamily="2" charset="-122"/>
                          <a:cs typeface="Times New Roman" panose="02020603050405020304" pitchFamily="18" charset="0"/>
                        </a:rPr>
                        <a:t>总理衙门</a:t>
                      </a:r>
                      <a:r>
                        <a:rPr lang="en-US" altLang="zh-CN" b="1">
                          <a:solidFill>
                            <a:srgbClr val="000000"/>
                          </a:solidFill>
                          <a:latin typeface="宋体" panose="02010600030101010101" pitchFamily="2" charset="-122"/>
                          <a:cs typeface="Times New Roman" panose="02020603050405020304" pitchFamily="18" charset="0"/>
                        </a:rPr>
                        <a:t>,</a:t>
                      </a:r>
                      <a:r>
                        <a:rPr lang="zh-CN" altLang="en-US" b="1" dirty="0">
                          <a:solidFill>
                            <a:srgbClr val="000000"/>
                          </a:solidFill>
                          <a:latin typeface="宋体" panose="02010600030101010101" pitchFamily="2" charset="-122"/>
                          <a:cs typeface="Times New Roman" panose="02020603050405020304" pitchFamily="18" charset="0"/>
                        </a:rPr>
                        <a:t>加强了清朝同外国的联系</a:t>
                      </a:r>
                      <a:r>
                        <a:rPr lang="en-US" altLang="zh-CN" b="1">
                          <a:solidFill>
                            <a:srgbClr val="000000"/>
                          </a:solidFill>
                          <a:latin typeface="宋体" panose="02010600030101010101" pitchFamily="2" charset="-122"/>
                          <a:cs typeface="Times New Roman" panose="02020603050405020304" pitchFamily="18" charset="0"/>
                        </a:rPr>
                        <a:t>,</a:t>
                      </a:r>
                      <a:r>
                        <a:rPr lang="zh-CN" altLang="en-US" b="1" dirty="0">
                          <a:solidFill>
                            <a:srgbClr val="000000"/>
                          </a:solidFill>
                          <a:latin typeface="宋体" panose="02010600030101010101" pitchFamily="2" charset="-122"/>
                          <a:cs typeface="Times New Roman" panose="02020603050405020304" pitchFamily="18" charset="0"/>
                        </a:rPr>
                        <a:t>开启了中国</a:t>
                      </a:r>
                      <a:r>
                        <a:rPr lang="zh-CN" altLang="en-US" b="1" dirty="0">
                          <a:solidFill>
                            <a:srgbClr val="FF0000"/>
                          </a:solidFill>
                          <a:latin typeface="微软雅黑" panose="020B0503020204020204" charset="-122"/>
                          <a:ea typeface="微软雅黑" panose="020B0503020204020204" charset="-122"/>
                          <a:cs typeface="Times New Roman" panose="02020603050405020304" pitchFamily="18" charset="0"/>
                        </a:rPr>
                        <a:t>外交近代</a:t>
                      </a:r>
                      <a:endParaRPr lang="zh-CN" altLang="en-US" b="1" dirty="0">
                        <a:solidFill>
                          <a:srgbClr val="FF0000"/>
                        </a:solidFill>
                        <a:latin typeface="微软雅黑" panose="020B0503020204020204" charset="-122"/>
                        <a:ea typeface="微软雅黑" panose="020B0503020204020204" charset="-122"/>
                        <a:cs typeface="Times New Roman" panose="02020603050405020304" pitchFamily="18" charset="0"/>
                      </a:endParaRPr>
                    </a:p>
                    <a:p>
                      <a:pPr marL="0" lvl="0" indent="0">
                        <a:lnSpc>
                          <a:spcPct val="110000"/>
                        </a:lnSpc>
                        <a:spcBef>
                          <a:spcPct val="0"/>
                        </a:spcBef>
                        <a:buFontTx/>
                        <a:buNone/>
                      </a:pPr>
                      <a:r>
                        <a:rPr lang="zh-CN" altLang="en-US" b="1" dirty="0">
                          <a:solidFill>
                            <a:srgbClr val="FF0000"/>
                          </a:solidFill>
                          <a:latin typeface="微软雅黑" panose="020B0503020204020204" charset="-122"/>
                          <a:ea typeface="微软雅黑" panose="020B0503020204020204" charset="-122"/>
                          <a:cs typeface="Times New Roman" panose="02020603050405020304" pitchFamily="18" charset="0"/>
                        </a:rPr>
                        <a:t>化</a:t>
                      </a:r>
                      <a:r>
                        <a:rPr lang="zh-CN" altLang="en-US" b="1" dirty="0">
                          <a:solidFill>
                            <a:srgbClr val="000000"/>
                          </a:solidFill>
                          <a:latin typeface="宋体" panose="02010600030101010101" pitchFamily="2" charset="-122"/>
                          <a:cs typeface="Times New Roman" panose="02020603050405020304" pitchFamily="18" charset="0"/>
                        </a:rPr>
                        <a:t>的历程</a:t>
                      </a:r>
                      <a:endParaRPr lang="zh-CN" altLang="en-US" b="1" dirty="0">
                        <a:latin typeface="Arial" panose="020B0604020202020204" pitchFamily="34" charset="0"/>
                      </a:endParaRPr>
                    </a:p>
                  </a:txBody>
                  <a:tcPr marL="117235" marR="117235" marT="58618" marB="58618" anchor="ctr">
                    <a:lnL w="0" cap="flat" cmpd="sng">
                      <a:solidFill>
                        <a:srgbClr val="000000"/>
                      </a:solidFill>
                      <a:prstDash val="solid"/>
                      <a:headEnd type="none" w="med" len="med"/>
                      <a:tailEnd type="none" w="med" len="med"/>
                    </a:lnL>
                    <a:lnR w="28575" cap="flat" cmpd="sng">
                      <a:solidFill>
                        <a:schemeClr val="tx1"/>
                      </a:solidFill>
                      <a:prstDash val="solid"/>
                      <a:headEnd type="none" w="med" len="med"/>
                      <a:tailEnd type="none" w="med" len="med"/>
                    </a:lnR>
                    <a:lnT w="0" cap="flat" cmpd="sng">
                      <a:solidFill>
                        <a:srgbClr val="000000"/>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tr>
              <a:tr h="1790700">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10000"/>
                        </a:lnSpc>
                        <a:spcBef>
                          <a:spcPct val="0"/>
                        </a:spcBef>
                        <a:buFontTx/>
                        <a:buNone/>
                      </a:pPr>
                      <a:r>
                        <a:rPr lang="zh-CN" altLang="en-US" b="1" dirty="0">
                          <a:solidFill>
                            <a:srgbClr val="000000"/>
                          </a:solidFill>
                          <a:latin typeface="宋体" panose="02010600030101010101" pitchFamily="2" charset="-122"/>
                          <a:cs typeface="Times New Roman" panose="02020603050405020304" pitchFamily="18" charset="0"/>
                        </a:rPr>
                        <a:t>思想上</a:t>
                      </a:r>
                      <a:endParaRPr lang="zh-CN" altLang="en-US" b="1" dirty="0">
                        <a:latin typeface="Arial" panose="020B0604020202020204" pitchFamily="34" charset="0"/>
                      </a:endParaRPr>
                    </a:p>
                  </a:txBody>
                  <a:tcPr marL="117235" marR="117235" marT="58618" marB="58618" anchor="ctr">
                    <a:lnL w="28575" cap="flat" cmpd="sng">
                      <a:solidFill>
                        <a:schemeClr val="tx1"/>
                      </a:solidFill>
                      <a:prstDash val="solid"/>
                      <a:headEnd type="none" w="med" len="med"/>
                      <a:tailEnd type="none" w="med" len="med"/>
                    </a:lnL>
                    <a:lnR w="0" cap="flat" cmpd="sng">
                      <a:solidFill>
                        <a:srgbClr val="000000"/>
                      </a:solidFill>
                      <a:prstDash val="solid"/>
                      <a:headEnd type="none" w="med" len="med"/>
                      <a:tailEnd type="none" w="med" len="med"/>
                    </a:lnR>
                    <a:lnT w="0" cap="flat" cmpd="sng">
                      <a:solidFill>
                        <a:srgbClr val="000000"/>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10000"/>
                        </a:lnSpc>
                        <a:spcBef>
                          <a:spcPct val="0"/>
                        </a:spcBef>
                        <a:buFontTx/>
                        <a:buNone/>
                      </a:pPr>
                      <a:r>
                        <a:rPr lang="en-US" altLang="zh-CN" b="1">
                          <a:solidFill>
                            <a:srgbClr val="000000"/>
                          </a:solidFill>
                          <a:latin typeface="宋体" panose="02010600030101010101" pitchFamily="2" charset="-122"/>
                          <a:cs typeface="Times New Roman" panose="02020603050405020304" pitchFamily="18" charset="0"/>
                        </a:rPr>
                        <a:t>(1)</a:t>
                      </a:r>
                      <a:r>
                        <a:rPr lang="zh-CN" altLang="en-US" b="1" dirty="0">
                          <a:solidFill>
                            <a:srgbClr val="000000"/>
                          </a:solidFill>
                          <a:latin typeface="宋体" panose="02010600030101010101" pitchFamily="2" charset="-122"/>
                          <a:cs typeface="Times New Roman" panose="02020603050405020304" pitchFamily="18" charset="0"/>
                        </a:rPr>
                        <a:t>洋务派提出</a:t>
                      </a:r>
                      <a:r>
                        <a:rPr lang="zh-CN" altLang="en-US" b="1" dirty="0">
                          <a:solidFill>
                            <a:srgbClr val="0000FF"/>
                          </a:solidFill>
                          <a:latin typeface="宋体" panose="02010600030101010101" pitchFamily="2" charset="-122"/>
                          <a:cs typeface="Times New Roman" panose="02020603050405020304" pitchFamily="18" charset="0"/>
                        </a:rPr>
                        <a:t>“中学为体,西学为用”</a:t>
                      </a:r>
                      <a:r>
                        <a:rPr lang="en-US" altLang="zh-CN" b="1">
                          <a:solidFill>
                            <a:srgbClr val="000000"/>
                          </a:solidFill>
                          <a:latin typeface="宋体" panose="02010600030101010101" pitchFamily="2" charset="-122"/>
                          <a:cs typeface="Times New Roman" panose="02020603050405020304" pitchFamily="18" charset="0"/>
                        </a:rPr>
                        <a:t>,</a:t>
                      </a:r>
                      <a:r>
                        <a:rPr lang="zh-CN" altLang="en-US" b="1" dirty="0">
                          <a:solidFill>
                            <a:srgbClr val="000000"/>
                          </a:solidFill>
                          <a:latin typeface="宋体" panose="02010600030101010101" pitchFamily="2" charset="-122"/>
                          <a:cs typeface="Times New Roman" panose="02020603050405020304" pitchFamily="18" charset="0"/>
                        </a:rPr>
                        <a:t>表明统治阶级已经承认“中学”</a:t>
                      </a:r>
                      <a:endParaRPr lang="zh-CN" altLang="en-US" b="1" dirty="0">
                        <a:solidFill>
                          <a:srgbClr val="000000"/>
                        </a:solidFill>
                        <a:latin typeface="宋体" panose="02010600030101010101" pitchFamily="2" charset="-122"/>
                        <a:cs typeface="Times New Roman" panose="02020603050405020304" pitchFamily="18" charset="0"/>
                      </a:endParaRPr>
                    </a:p>
                    <a:p>
                      <a:pPr marL="0" lvl="0" indent="0">
                        <a:lnSpc>
                          <a:spcPct val="110000"/>
                        </a:lnSpc>
                        <a:spcBef>
                          <a:spcPct val="0"/>
                        </a:spcBef>
                        <a:buFontTx/>
                        <a:buNone/>
                      </a:pPr>
                      <a:r>
                        <a:rPr lang="zh-CN" altLang="en-US" b="1" dirty="0">
                          <a:solidFill>
                            <a:srgbClr val="000000"/>
                          </a:solidFill>
                          <a:latin typeface="宋体" panose="02010600030101010101" pitchFamily="2" charset="-122"/>
                          <a:cs typeface="Times New Roman" panose="02020603050405020304" pitchFamily="18" charset="0"/>
                        </a:rPr>
                        <a:t>的不足</a:t>
                      </a:r>
                      <a:r>
                        <a:rPr lang="en-US" altLang="zh-CN" b="1">
                          <a:solidFill>
                            <a:srgbClr val="000000"/>
                          </a:solidFill>
                          <a:latin typeface="宋体" panose="02010600030101010101" pitchFamily="2" charset="-122"/>
                          <a:cs typeface="Times New Roman" panose="02020603050405020304" pitchFamily="18" charset="0"/>
                        </a:rPr>
                        <a:t>,</a:t>
                      </a:r>
                      <a:r>
                        <a:rPr lang="zh-CN" altLang="en-US" b="1" dirty="0">
                          <a:solidFill>
                            <a:srgbClr val="000000"/>
                          </a:solidFill>
                          <a:latin typeface="宋体" panose="02010600030101010101" pitchFamily="2" charset="-122"/>
                          <a:cs typeface="Times New Roman" panose="02020603050405020304" pitchFamily="18" charset="0"/>
                        </a:rPr>
                        <a:t>使中国人的价值由</a:t>
                      </a:r>
                      <a:r>
                        <a:rPr lang="zh-CN" altLang="en-US" b="1" dirty="0">
                          <a:solidFill>
                            <a:srgbClr val="FF0000"/>
                          </a:solidFill>
                          <a:latin typeface="宋体" panose="02010600030101010101" pitchFamily="2" charset="-122"/>
                          <a:cs typeface="Times New Roman" panose="02020603050405020304" pitchFamily="18" charset="0"/>
                        </a:rPr>
                        <a:t>“传统人”开始向“现代人”转化</a:t>
                      </a:r>
                      <a:r>
                        <a:rPr lang="zh-CN" altLang="en-US" b="1" dirty="0">
                          <a:solidFill>
                            <a:srgbClr val="000000"/>
                          </a:solidFill>
                          <a:latin typeface="宋体" panose="02010600030101010101" pitchFamily="2" charset="-122"/>
                          <a:cs typeface="Times New Roman" panose="02020603050405020304" pitchFamily="18" charset="0"/>
                        </a:rPr>
                        <a:t>。</a:t>
                      </a:r>
                      <a:endParaRPr lang="zh-CN" altLang="en-US" b="1" dirty="0">
                        <a:solidFill>
                          <a:srgbClr val="000000"/>
                        </a:solidFill>
                        <a:latin typeface="宋体" panose="02010600030101010101" pitchFamily="2" charset="-122"/>
                        <a:cs typeface="Times New Roman" panose="02020603050405020304" pitchFamily="18" charset="0"/>
                      </a:endParaRPr>
                    </a:p>
                    <a:p>
                      <a:pPr marL="0" lvl="0" indent="0">
                        <a:lnSpc>
                          <a:spcPct val="110000"/>
                        </a:lnSpc>
                        <a:spcBef>
                          <a:spcPct val="0"/>
                        </a:spcBef>
                        <a:buFontTx/>
                        <a:buNone/>
                      </a:pPr>
                      <a:r>
                        <a:rPr lang="en-US" altLang="zh-CN" b="1">
                          <a:solidFill>
                            <a:srgbClr val="000000"/>
                          </a:solidFill>
                          <a:latin typeface="宋体" panose="02010600030101010101" pitchFamily="2" charset="-122"/>
                          <a:cs typeface="Times New Roman" panose="02020603050405020304" pitchFamily="18" charset="0"/>
                        </a:rPr>
                        <a:t>(2)</a:t>
                      </a:r>
                      <a:r>
                        <a:rPr lang="zh-CN" altLang="en-US" b="1" dirty="0">
                          <a:solidFill>
                            <a:srgbClr val="000000"/>
                          </a:solidFill>
                          <a:latin typeface="宋体" panose="02010600030101010101" pitchFamily="2" charset="-122"/>
                          <a:cs typeface="Times New Roman" panose="02020603050405020304" pitchFamily="18" charset="0"/>
                        </a:rPr>
                        <a:t>在这一思想的指导下</a:t>
                      </a:r>
                      <a:r>
                        <a:rPr lang="en-US" altLang="zh-CN" b="1">
                          <a:solidFill>
                            <a:srgbClr val="000000"/>
                          </a:solidFill>
                          <a:latin typeface="宋体" panose="02010600030101010101" pitchFamily="2" charset="-122"/>
                          <a:cs typeface="Times New Roman" panose="02020603050405020304" pitchFamily="18" charset="0"/>
                        </a:rPr>
                        <a:t>,</a:t>
                      </a:r>
                      <a:r>
                        <a:rPr lang="zh-CN" altLang="en-US" b="1" dirty="0">
                          <a:solidFill>
                            <a:srgbClr val="000000"/>
                          </a:solidFill>
                          <a:latin typeface="宋体" panose="02010600030101010101" pitchFamily="2" charset="-122"/>
                          <a:cs typeface="Times New Roman" panose="02020603050405020304" pitchFamily="18" charset="0"/>
                        </a:rPr>
                        <a:t>中国的近代化</a:t>
                      </a:r>
                      <a:r>
                        <a:rPr lang="zh-CN" altLang="en-US" b="1" dirty="0">
                          <a:solidFill>
                            <a:srgbClr val="FF0000"/>
                          </a:solidFill>
                          <a:latin typeface="宋体" panose="02010600030101010101" pitchFamily="2" charset="-122"/>
                          <a:cs typeface="Times New Roman" panose="02020603050405020304" pitchFamily="18" charset="0"/>
                        </a:rPr>
                        <a:t>从思想主张转变为实践活动</a:t>
                      </a:r>
                      <a:r>
                        <a:rPr lang="en-US" altLang="zh-CN" b="1">
                          <a:solidFill>
                            <a:srgbClr val="000000"/>
                          </a:solidFill>
                          <a:latin typeface="宋体" panose="02010600030101010101" pitchFamily="2" charset="-122"/>
                          <a:cs typeface="Times New Roman" panose="02020603050405020304" pitchFamily="18" charset="0"/>
                        </a:rPr>
                        <a:t>,</a:t>
                      </a:r>
                      <a:r>
                        <a:rPr lang="zh-CN" altLang="en-US" b="1" dirty="0">
                          <a:solidFill>
                            <a:srgbClr val="000000"/>
                          </a:solidFill>
                          <a:latin typeface="宋体" panose="02010600030101010101" pitchFamily="2" charset="-122"/>
                          <a:cs typeface="Times New Roman" panose="02020603050405020304" pitchFamily="18" charset="0"/>
                        </a:rPr>
                        <a:t>由军事技术领域发展到经济领域</a:t>
                      </a:r>
                      <a:r>
                        <a:rPr lang="en-US" altLang="zh-CN" b="1">
                          <a:solidFill>
                            <a:srgbClr val="000000"/>
                          </a:solidFill>
                          <a:latin typeface="宋体" panose="02010600030101010101" pitchFamily="2" charset="-122"/>
                          <a:cs typeface="Times New Roman" panose="02020603050405020304" pitchFamily="18" charset="0"/>
                        </a:rPr>
                        <a:t>,</a:t>
                      </a:r>
                      <a:r>
                        <a:rPr lang="zh-CN" altLang="en-US" b="1" dirty="0">
                          <a:solidFill>
                            <a:srgbClr val="000000"/>
                          </a:solidFill>
                          <a:latin typeface="宋体" panose="02010600030101010101" pitchFamily="2" charset="-122"/>
                          <a:cs typeface="Times New Roman" panose="02020603050405020304" pitchFamily="18" charset="0"/>
                        </a:rPr>
                        <a:t>并为进一步发展到政治领域奠定了基础</a:t>
                      </a:r>
                      <a:endParaRPr lang="zh-CN" altLang="en-US" b="1" dirty="0">
                        <a:latin typeface="Arial" panose="020B0604020202020204" pitchFamily="34" charset="0"/>
                      </a:endParaRPr>
                    </a:p>
                  </a:txBody>
                  <a:tcPr marL="117235" marR="117235" marT="58618" marB="58618" anchor="ctr">
                    <a:lnL w="0" cap="flat" cmpd="sng">
                      <a:solidFill>
                        <a:srgbClr val="000000"/>
                      </a:solidFill>
                      <a:prstDash val="solid"/>
                      <a:headEnd type="none" w="med" len="med"/>
                      <a:tailEnd type="none" w="med" len="med"/>
                    </a:lnL>
                    <a:lnR w="28575" cap="flat" cmpd="sng">
                      <a:solidFill>
                        <a:schemeClr val="tx1"/>
                      </a:solidFill>
                      <a:prstDash val="solid"/>
                      <a:headEnd type="none" w="med" len="med"/>
                      <a:tailEnd type="none" w="med" len="med"/>
                    </a:lnR>
                    <a:lnT w="0" cap="flat" cmpd="sng">
                      <a:solidFill>
                        <a:srgbClr val="000000"/>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tr>
              <a:tr h="955675">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10000"/>
                        </a:lnSpc>
                        <a:spcBef>
                          <a:spcPct val="0"/>
                        </a:spcBef>
                        <a:buFontTx/>
                        <a:buNone/>
                      </a:pPr>
                      <a:r>
                        <a:rPr lang="zh-CN" altLang="en-US" b="1" dirty="0">
                          <a:solidFill>
                            <a:srgbClr val="000000"/>
                          </a:solidFill>
                          <a:latin typeface="宋体" panose="02010600030101010101" pitchFamily="2" charset="-122"/>
                          <a:cs typeface="Times New Roman" panose="02020603050405020304" pitchFamily="18" charset="0"/>
                        </a:rPr>
                        <a:t>教育上</a:t>
                      </a:r>
                      <a:endParaRPr lang="zh-CN" altLang="en-US" b="1" dirty="0">
                        <a:latin typeface="Arial" panose="020B0604020202020204" pitchFamily="34" charset="0"/>
                      </a:endParaRPr>
                    </a:p>
                  </a:txBody>
                  <a:tcPr marL="117235" marR="117235" marT="58618" marB="58618" anchor="ctr">
                    <a:lnL w="28575" cap="flat" cmpd="sng">
                      <a:solidFill>
                        <a:schemeClr val="tx1"/>
                      </a:solidFill>
                      <a:prstDash val="solid"/>
                      <a:headEnd type="none" w="med" len="med"/>
                      <a:tailEnd type="none" w="med" len="med"/>
                    </a:lnL>
                    <a:lnR w="0" cap="flat" cmpd="sng">
                      <a:solidFill>
                        <a:srgbClr val="000000"/>
                      </a:solidFill>
                      <a:prstDash val="solid"/>
                      <a:headEnd type="none" w="med" len="med"/>
                      <a:tailEnd type="none" w="med" len="med"/>
                    </a:lnR>
                    <a:lnT w="0" cap="flat" cmpd="sng">
                      <a:solidFill>
                        <a:srgbClr val="000000"/>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10000"/>
                        </a:lnSpc>
                        <a:spcBef>
                          <a:spcPct val="0"/>
                        </a:spcBef>
                        <a:buFontTx/>
                        <a:buNone/>
                      </a:pPr>
                      <a:r>
                        <a:rPr lang="zh-CN" altLang="en-US" b="1" dirty="0">
                          <a:solidFill>
                            <a:srgbClr val="000000"/>
                          </a:solidFill>
                          <a:latin typeface="宋体" panose="02010600030101010101" pitchFamily="2" charset="-122"/>
                          <a:cs typeface="Times New Roman" panose="02020603050405020304" pitchFamily="18" charset="0"/>
                        </a:rPr>
                        <a:t>洋务运动设立</a:t>
                      </a:r>
                      <a:r>
                        <a:rPr lang="zh-CN" altLang="en-US" b="1" dirty="0">
                          <a:solidFill>
                            <a:srgbClr val="0000FF"/>
                          </a:solidFill>
                          <a:latin typeface="宋体" panose="02010600030101010101" pitchFamily="2" charset="-122"/>
                          <a:cs typeface="Times New Roman" panose="02020603050405020304" pitchFamily="18" charset="0"/>
                        </a:rPr>
                        <a:t>新式学堂</a:t>
                      </a:r>
                      <a:r>
                        <a:rPr lang="en-US" altLang="zh-CN" b="1">
                          <a:solidFill>
                            <a:srgbClr val="000000"/>
                          </a:solidFill>
                          <a:latin typeface="宋体" panose="02010600030101010101" pitchFamily="2" charset="-122"/>
                          <a:cs typeface="Times New Roman" panose="02020603050405020304" pitchFamily="18" charset="0"/>
                        </a:rPr>
                        <a:t>,</a:t>
                      </a:r>
                      <a:r>
                        <a:rPr lang="zh-CN" altLang="en-US" b="1" dirty="0">
                          <a:solidFill>
                            <a:srgbClr val="0000FF"/>
                          </a:solidFill>
                          <a:latin typeface="宋体" panose="02010600030101010101" pitchFamily="2" charset="-122"/>
                          <a:cs typeface="Times New Roman" panose="02020603050405020304" pitchFamily="18" charset="0"/>
                        </a:rPr>
                        <a:t>培养翻译、科技、军事方面的人才,还派遣</a:t>
                      </a:r>
                      <a:endParaRPr lang="zh-CN" altLang="en-US" b="1" dirty="0">
                        <a:solidFill>
                          <a:srgbClr val="0000FF"/>
                        </a:solidFill>
                        <a:latin typeface="宋体" panose="02010600030101010101" pitchFamily="2" charset="-122"/>
                        <a:cs typeface="Times New Roman" panose="02020603050405020304" pitchFamily="18" charset="0"/>
                      </a:endParaRPr>
                    </a:p>
                    <a:p>
                      <a:pPr marL="0" lvl="0" indent="0">
                        <a:lnSpc>
                          <a:spcPct val="110000"/>
                        </a:lnSpc>
                        <a:spcBef>
                          <a:spcPct val="0"/>
                        </a:spcBef>
                        <a:buFontTx/>
                        <a:buNone/>
                      </a:pPr>
                      <a:r>
                        <a:rPr lang="zh-CN" altLang="en-US" b="1" dirty="0">
                          <a:solidFill>
                            <a:srgbClr val="0000FF"/>
                          </a:solidFill>
                          <a:latin typeface="宋体" panose="02010600030101010101" pitchFamily="2" charset="-122"/>
                          <a:cs typeface="Times New Roman" panose="02020603050405020304" pitchFamily="18" charset="0"/>
                        </a:rPr>
                        <a:t>留学生</a:t>
                      </a:r>
                      <a:r>
                        <a:rPr lang="en-US" altLang="zh-CN" b="1">
                          <a:solidFill>
                            <a:srgbClr val="000000"/>
                          </a:solidFill>
                          <a:latin typeface="宋体" panose="02010600030101010101" pitchFamily="2" charset="-122"/>
                          <a:cs typeface="Times New Roman" panose="02020603050405020304" pitchFamily="18" charset="0"/>
                        </a:rPr>
                        <a:t>,</a:t>
                      </a:r>
                      <a:r>
                        <a:rPr lang="zh-CN" altLang="en-US" b="1" dirty="0">
                          <a:solidFill>
                            <a:srgbClr val="000000"/>
                          </a:solidFill>
                          <a:latin typeface="宋体" panose="02010600030101010101" pitchFamily="2" charset="-122"/>
                          <a:cs typeface="Times New Roman" panose="02020603050405020304" pitchFamily="18" charset="0"/>
                        </a:rPr>
                        <a:t>是中国</a:t>
                      </a:r>
                      <a:r>
                        <a:rPr lang="zh-CN" altLang="en-US" b="1" dirty="0">
                          <a:solidFill>
                            <a:srgbClr val="FF0000"/>
                          </a:solidFill>
                          <a:latin typeface="微软雅黑" panose="020B0503020204020204" charset="-122"/>
                          <a:ea typeface="微软雅黑" panose="020B0503020204020204" charset="-122"/>
                          <a:cs typeface="Times New Roman" panose="02020603050405020304" pitchFamily="18" charset="0"/>
                        </a:rPr>
                        <a:t>教育近代化</a:t>
                      </a:r>
                      <a:r>
                        <a:rPr lang="zh-CN" altLang="en-US" b="1" dirty="0">
                          <a:solidFill>
                            <a:srgbClr val="000000"/>
                          </a:solidFill>
                          <a:latin typeface="宋体" panose="02010600030101010101" pitchFamily="2" charset="-122"/>
                          <a:cs typeface="Times New Roman" panose="02020603050405020304" pitchFamily="18" charset="0"/>
                        </a:rPr>
                        <a:t>的开始</a:t>
                      </a:r>
                      <a:endParaRPr lang="zh-CN" altLang="en-US" b="1" dirty="0">
                        <a:latin typeface="Arial" panose="020B0604020202020204" pitchFamily="34" charset="0"/>
                      </a:endParaRPr>
                    </a:p>
                  </a:txBody>
                  <a:tcPr marL="117235" marR="117235" marT="58618" marB="58618" anchor="ctr">
                    <a:lnL w="0" cap="flat" cmpd="sng">
                      <a:solidFill>
                        <a:srgbClr val="000000"/>
                      </a:solidFill>
                      <a:prstDash val="solid"/>
                      <a:headEnd type="none" w="med" len="med"/>
                      <a:tailEnd type="none" w="med" len="med"/>
                    </a:lnL>
                    <a:lnR w="28575" cap="flat" cmpd="sng">
                      <a:solidFill>
                        <a:schemeClr val="tx1"/>
                      </a:solidFill>
                      <a:prstDash val="solid"/>
                      <a:headEnd type="none" w="med" len="med"/>
                      <a:tailEnd type="none" w="med" len="med"/>
                    </a:lnR>
                    <a:lnT w="0" cap="flat" cmpd="sng">
                      <a:solidFill>
                        <a:srgbClr val="000000"/>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r>
            </a:tbl>
          </a:graphicData>
        </a:graphic>
      </p:graphicFrame>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189230" y="114935"/>
            <a:ext cx="11812270" cy="2691130"/>
          </a:xfrm>
          <a:prstGeom prst="rect">
            <a:avLst/>
          </a:prstGeom>
          <a:noFill/>
        </p:spPr>
        <p:txBody>
          <a:bodyPr wrap="square" rtlCol="0">
            <a:spAutoFit/>
          </a:bodyPr>
          <a:p>
            <a:pPr>
              <a:lnSpc>
                <a:spcPct val="130000"/>
              </a:lnSpc>
            </a:pPr>
            <a:r>
              <a:rPr lang="zh-CN" altLang="en-US">
                <a:latin typeface="微软雅黑" panose="020B0503020204020204" charset="-122"/>
                <a:ea typeface="微软雅黑" panose="020B0503020204020204" charset="-122"/>
                <a:cs typeface="微软雅黑" panose="020B0503020204020204" charset="-122"/>
              </a:rPr>
              <a:t>【八省联考广东卷</a:t>
            </a:r>
            <a:r>
              <a:rPr lang="en-US" altLang="zh-CN">
                <a:latin typeface="微软雅黑" panose="020B0503020204020204" charset="-122"/>
                <a:ea typeface="微软雅黑" panose="020B0503020204020204" charset="-122"/>
                <a:cs typeface="微软雅黑" panose="020B0503020204020204" charset="-122"/>
              </a:rPr>
              <a:t>T7</a:t>
            </a:r>
            <a:r>
              <a:rPr lang="zh-CN" altLang="en-US">
                <a:latin typeface="微软雅黑" panose="020B0503020204020204" charset="-122"/>
                <a:ea typeface="微软雅黑" panose="020B0503020204020204" charset="-122"/>
                <a:cs typeface="微软雅黑" panose="020B0503020204020204" charset="-122"/>
              </a:rPr>
              <a:t>】1866年，左宗棠创办福州船政局（军事工业）时谈到，如果仅从当前需要来看，自造轮船还不如雇买，但要“求其精、求其备，而尽其所长归之中土，相衍于无穷，非许以重资不可”。左宗棠意在</a:t>
            </a:r>
            <a:endParaRPr lang="zh-CN" altLang="en-US">
              <a:latin typeface="微软雅黑" panose="020B0503020204020204" charset="-122"/>
              <a:ea typeface="微软雅黑" panose="020B0503020204020204" charset="-122"/>
              <a:cs typeface="微软雅黑" panose="020B0503020204020204" charset="-122"/>
            </a:endParaRPr>
          </a:p>
          <a:p>
            <a:pPr>
              <a:lnSpc>
                <a:spcPct val="130000"/>
              </a:lnSpc>
            </a:pPr>
            <a:r>
              <a:rPr lang="zh-CN" altLang="en-US">
                <a:latin typeface="微软雅黑" panose="020B0503020204020204" charset="-122"/>
                <a:ea typeface="微软雅黑" panose="020B0503020204020204" charset="-122"/>
                <a:cs typeface="微软雅黑" panose="020B0503020204020204" charset="-122"/>
              </a:rPr>
              <a:t>A．重资购买外国轮船以归中国</a:t>
            </a:r>
            <a:r>
              <a:rPr lang="en-US" altLang="zh-CN">
                <a:latin typeface="微软雅黑" panose="020B0503020204020204" charset="-122"/>
                <a:ea typeface="微软雅黑" panose="020B0503020204020204" charset="-122"/>
                <a:cs typeface="微软雅黑" panose="020B0503020204020204" charset="-122"/>
              </a:rPr>
              <a:t>         </a:t>
            </a:r>
            <a:r>
              <a:rPr lang="zh-CN" altLang="en-US">
                <a:latin typeface="微软雅黑" panose="020B0503020204020204" charset="-122"/>
                <a:ea typeface="微软雅黑" panose="020B0503020204020204" charset="-122"/>
                <a:cs typeface="微软雅黑" panose="020B0503020204020204" charset="-122"/>
              </a:rPr>
              <a:t>B．兴办民用企业弥补资金不足</a:t>
            </a:r>
            <a:endParaRPr lang="zh-CN" altLang="en-US">
              <a:latin typeface="微软雅黑" panose="020B0503020204020204" charset="-122"/>
              <a:ea typeface="微软雅黑" panose="020B0503020204020204" charset="-122"/>
              <a:cs typeface="微软雅黑" panose="020B0503020204020204" charset="-122"/>
            </a:endParaRPr>
          </a:p>
          <a:p>
            <a:pPr>
              <a:lnSpc>
                <a:spcPct val="130000"/>
              </a:lnSpc>
            </a:pPr>
            <a:r>
              <a:rPr lang="zh-CN" altLang="en-US">
                <a:latin typeface="微软雅黑" panose="020B0503020204020204" charset="-122"/>
                <a:ea typeface="微软雅黑" panose="020B0503020204020204" charset="-122"/>
                <a:cs typeface="微软雅黑" panose="020B0503020204020204" charset="-122"/>
              </a:rPr>
              <a:t>C．提高本土技术谋求长远发展</a:t>
            </a:r>
            <a:r>
              <a:rPr lang="en-US" altLang="zh-CN">
                <a:latin typeface="微软雅黑" panose="020B0503020204020204" charset="-122"/>
                <a:ea typeface="微软雅黑" panose="020B0503020204020204" charset="-122"/>
                <a:cs typeface="微软雅黑" panose="020B0503020204020204" charset="-122"/>
              </a:rPr>
              <a:t>         </a:t>
            </a:r>
            <a:r>
              <a:rPr lang="zh-CN" altLang="en-US">
                <a:latin typeface="微软雅黑" panose="020B0503020204020204" charset="-122"/>
                <a:ea typeface="微软雅黑" panose="020B0503020204020204" charset="-122"/>
                <a:cs typeface="微软雅黑" panose="020B0503020204020204" charset="-122"/>
              </a:rPr>
              <a:t>D．发展远洋运输打破外国垄断</a:t>
            </a:r>
            <a:endParaRPr lang="zh-CN" altLang="en-US">
              <a:latin typeface="微软雅黑" panose="020B0503020204020204" charset="-122"/>
              <a:ea typeface="微软雅黑" panose="020B0503020204020204" charset="-122"/>
              <a:cs typeface="微软雅黑" panose="020B0503020204020204" charset="-122"/>
            </a:endParaRPr>
          </a:p>
        </p:txBody>
      </p:sp>
      <p:sp>
        <p:nvSpPr>
          <p:cNvPr id="3" name="文本框 2"/>
          <p:cNvSpPr txBox="1"/>
          <p:nvPr/>
        </p:nvSpPr>
        <p:spPr>
          <a:xfrm>
            <a:off x="189230" y="2788920"/>
            <a:ext cx="11888470" cy="4009390"/>
          </a:xfrm>
          <a:prstGeom prst="rect">
            <a:avLst/>
          </a:prstGeom>
          <a:noFill/>
        </p:spPr>
        <p:txBody>
          <a:bodyPr wrap="square" rtlCol="0">
            <a:spAutoFit/>
          </a:bodyPr>
          <a:p>
            <a:pPr>
              <a:lnSpc>
                <a:spcPct val="140000"/>
              </a:lnSpc>
            </a:pPr>
            <a:r>
              <a:rPr lang="zh-CN" altLang="en-US">
                <a:latin typeface="微软雅黑" panose="020B0503020204020204" charset="-122"/>
                <a:ea typeface="微软雅黑" panose="020B0503020204020204" charset="-122"/>
                <a:cs typeface="微软雅黑" panose="020B0503020204020204" charset="-122"/>
                <a:sym typeface="+mn-ea"/>
              </a:rPr>
              <a:t>【金榜</a:t>
            </a:r>
            <a:r>
              <a:rPr lang="en-US" altLang="zh-CN">
                <a:latin typeface="微软雅黑" panose="020B0503020204020204" charset="-122"/>
                <a:ea typeface="微软雅黑" panose="020B0503020204020204" charset="-122"/>
                <a:cs typeface="微软雅黑" panose="020B0503020204020204" charset="-122"/>
                <a:sym typeface="+mn-ea"/>
              </a:rPr>
              <a:t>·T11</a:t>
            </a:r>
            <a:r>
              <a:rPr lang="zh-CN" altLang="en-US">
                <a:latin typeface="微软雅黑" panose="020B0503020204020204" charset="-122"/>
                <a:ea typeface="微软雅黑" panose="020B0503020204020204" charset="-122"/>
                <a:cs typeface="微软雅黑" panose="020B0503020204020204" charset="-122"/>
                <a:sym typeface="+mn-ea"/>
              </a:rPr>
              <a:t>】11.“开平煤矿是洋务派官员李鸿章于1881年投产的中国第一个使用机械开采的煤矿。在此之前通商口岸所需的煤炭几乎全被洋煤所垄断，开平煤投入市场后，由于质优价低，中外争相使用。”以上材料说明洋务运动</a:t>
            </a:r>
            <a:endParaRPr lang="zh-CN" altLang="en-US">
              <a:latin typeface="微软雅黑" panose="020B0503020204020204" charset="-122"/>
              <a:ea typeface="微软雅黑" panose="020B0503020204020204" charset="-122"/>
              <a:cs typeface="微软雅黑" panose="020B0503020204020204" charset="-122"/>
              <a:sym typeface="+mn-ea"/>
            </a:endParaRPr>
          </a:p>
          <a:p>
            <a:pPr>
              <a:lnSpc>
                <a:spcPct val="140000"/>
              </a:lnSpc>
            </a:pPr>
            <a:r>
              <a:rPr lang="zh-CN" altLang="en-US">
                <a:latin typeface="微软雅黑" panose="020B0503020204020204" charset="-122"/>
                <a:ea typeface="微软雅黑" panose="020B0503020204020204" charset="-122"/>
                <a:cs typeface="微软雅黑" panose="020B0503020204020204" charset="-122"/>
                <a:sym typeface="+mn-ea"/>
              </a:rPr>
              <a:t>A. 能够使中国走上富强的道路</a:t>
            </a:r>
            <a:r>
              <a:rPr lang="en-US" altLang="zh-CN">
                <a:latin typeface="微软雅黑" panose="020B0503020204020204" charset="-122"/>
                <a:ea typeface="微软雅黑" panose="020B0503020204020204" charset="-122"/>
                <a:cs typeface="微软雅黑" panose="020B0503020204020204" charset="-122"/>
                <a:sym typeface="+mn-ea"/>
              </a:rPr>
              <a:t>            </a:t>
            </a:r>
            <a:endParaRPr lang="en-US" altLang="zh-CN">
              <a:latin typeface="微软雅黑" panose="020B0503020204020204" charset="-122"/>
              <a:ea typeface="微软雅黑" panose="020B0503020204020204" charset="-122"/>
              <a:cs typeface="微软雅黑" panose="020B0503020204020204" charset="-122"/>
              <a:sym typeface="+mn-ea"/>
            </a:endParaRPr>
          </a:p>
          <a:p>
            <a:pPr>
              <a:lnSpc>
                <a:spcPct val="140000"/>
              </a:lnSpc>
            </a:pPr>
            <a:r>
              <a:rPr lang="zh-CN" altLang="en-US">
                <a:latin typeface="微软雅黑" panose="020B0503020204020204" charset="-122"/>
                <a:ea typeface="微软雅黑" panose="020B0503020204020204" charset="-122"/>
                <a:cs typeface="微软雅黑" panose="020B0503020204020204" charset="-122"/>
                <a:sym typeface="+mn-ea"/>
              </a:rPr>
              <a:t>B. 洋务企业的发展受到西方列强的压制</a:t>
            </a:r>
            <a:endParaRPr lang="zh-CN" altLang="en-US">
              <a:latin typeface="微软雅黑" panose="020B0503020204020204" charset="-122"/>
              <a:ea typeface="微软雅黑" panose="020B0503020204020204" charset="-122"/>
              <a:cs typeface="微软雅黑" panose="020B0503020204020204" charset="-122"/>
              <a:sym typeface="+mn-ea"/>
            </a:endParaRPr>
          </a:p>
          <a:p>
            <a:pPr>
              <a:lnSpc>
                <a:spcPct val="140000"/>
              </a:lnSpc>
            </a:pPr>
            <a:r>
              <a:rPr lang="zh-CN" altLang="en-US">
                <a:latin typeface="微软雅黑" panose="020B0503020204020204" charset="-122"/>
                <a:ea typeface="微软雅黑" panose="020B0503020204020204" charset="-122"/>
                <a:cs typeface="微软雅黑" panose="020B0503020204020204" charset="-122"/>
                <a:sym typeface="+mn-ea"/>
              </a:rPr>
              <a:t>C. 为中国民族工业的发展奠定了基础</a:t>
            </a:r>
            <a:r>
              <a:rPr lang="en-US" altLang="zh-CN">
                <a:latin typeface="微软雅黑" panose="020B0503020204020204" charset="-122"/>
                <a:ea typeface="微软雅黑" panose="020B0503020204020204" charset="-122"/>
                <a:cs typeface="微软雅黑" panose="020B0503020204020204" charset="-122"/>
                <a:sym typeface="+mn-ea"/>
              </a:rPr>
              <a:t>  </a:t>
            </a:r>
            <a:endParaRPr lang="en-US" altLang="zh-CN">
              <a:latin typeface="微软雅黑" panose="020B0503020204020204" charset="-122"/>
              <a:ea typeface="微软雅黑" panose="020B0503020204020204" charset="-122"/>
              <a:cs typeface="微软雅黑" panose="020B0503020204020204" charset="-122"/>
              <a:sym typeface="+mn-ea"/>
            </a:endParaRPr>
          </a:p>
          <a:p>
            <a:pPr>
              <a:lnSpc>
                <a:spcPct val="140000"/>
              </a:lnSpc>
            </a:pPr>
            <a:r>
              <a:rPr lang="zh-CN" altLang="en-US">
                <a:latin typeface="微软雅黑" panose="020B0503020204020204" charset="-122"/>
                <a:ea typeface="微软雅黑" panose="020B0503020204020204" charset="-122"/>
                <a:cs typeface="微软雅黑" panose="020B0503020204020204" charset="-122"/>
                <a:sym typeface="+mn-ea"/>
              </a:rPr>
              <a:t>D. 一部分产品投入市场并达到了分洋利的目的</a:t>
            </a:r>
            <a:endParaRPr lang="zh-CN" altLang="en-US">
              <a:latin typeface="微软雅黑" panose="020B0503020204020204" charset="-122"/>
              <a:ea typeface="微软雅黑" panose="020B0503020204020204" charset="-122"/>
              <a:cs typeface="微软雅黑" panose="020B0503020204020204" charset="-122"/>
              <a:sym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表格 1"/>
          <p:cNvGraphicFramePr>
            <a:graphicFrameLocks noGrp="1"/>
          </p:cNvGraphicFramePr>
          <p:nvPr>
            <p:custDataLst>
              <p:tags r:id="rId1"/>
            </p:custDataLst>
          </p:nvPr>
        </p:nvGraphicFramePr>
        <p:xfrm>
          <a:off x="260597" y="242852"/>
          <a:ext cx="11668125" cy="6431915"/>
        </p:xfrm>
        <a:graphic>
          <a:graphicData uri="http://schemas.openxmlformats.org/drawingml/2006/table">
            <a:tbl>
              <a:tblPr/>
              <a:tblGrid>
                <a:gridCol w="932815"/>
                <a:gridCol w="10735310"/>
              </a:tblGrid>
              <a:tr h="3508375">
                <a:tc>
                  <a:txBody>
                    <a:bodyPr/>
                    <a:lstStyle/>
                    <a:p>
                      <a:pPr marL="0" marR="0" lvl="0" indent="0" algn="ctr" defTabSz="914400" rtl="0" eaLnBrk="1" fontAlgn="base" latinLnBrk="0" hangingPunct="1">
                        <a:lnSpc>
                          <a:spcPct val="150000"/>
                        </a:lnSpc>
                        <a:spcBef>
                          <a:spcPct val="0"/>
                        </a:spcBef>
                        <a:spcAft>
                          <a:spcPct val="0"/>
                        </a:spcAft>
                        <a:buClrTx/>
                        <a:buSzTx/>
                        <a:buFontTx/>
                        <a:buNone/>
                        <a:tabLst>
                          <a:tab pos="1619250" algn="l"/>
                        </a:tabLst>
                      </a:pPr>
                      <a:r>
                        <a:rPr kumimoji="0" lang="zh-CN" sz="2200" b="1"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cs typeface="Times New Roman" panose="02020603050405020304" pitchFamily="18" charset="0"/>
                        </a:rPr>
                        <a:t>挖掘</a:t>
                      </a:r>
                      <a:endParaRPr kumimoji="0" lang="zh-CN" sz="2200" b="0" i="0" u="none" strike="noStrike" cap="none" normalizeH="0" baseline="0" smtClean="0">
                        <a:ln>
                          <a:noFill/>
                        </a:ln>
                        <a:solidFill>
                          <a:schemeClr val="tx1"/>
                        </a:solidFill>
                        <a:effectLst/>
                        <a:latin typeface="宋体" panose="02010600030101010101" pitchFamily="2" charset="-122"/>
                        <a:ea typeface="黑体" panose="02010609060101010101" pitchFamily="2" charset="-122"/>
                        <a:cs typeface="Courier New" panose="02070309020205020404" pitchFamily="49" charset="0"/>
                      </a:endParaRPr>
                    </a:p>
                    <a:p>
                      <a:pPr marL="0" marR="0" lvl="0" indent="0" algn="ctr" defTabSz="914400" rtl="0" eaLnBrk="1" fontAlgn="base" latinLnBrk="0" hangingPunct="1">
                        <a:lnSpc>
                          <a:spcPct val="150000"/>
                        </a:lnSpc>
                        <a:spcBef>
                          <a:spcPct val="0"/>
                        </a:spcBef>
                        <a:spcAft>
                          <a:spcPct val="0"/>
                        </a:spcAft>
                        <a:buClrTx/>
                        <a:buSzTx/>
                        <a:buFontTx/>
                        <a:buNone/>
                        <a:tabLst>
                          <a:tab pos="1619250" algn="l"/>
                        </a:tabLst>
                      </a:pPr>
                      <a:r>
                        <a:rPr kumimoji="0" lang="zh-CN" sz="2200" b="1"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cs typeface="Times New Roman" panose="02020603050405020304" pitchFamily="18" charset="0"/>
                        </a:rPr>
                        <a:t>认知</a:t>
                      </a:r>
                      <a:endParaRPr kumimoji="0" lang="zh-CN" sz="22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Courier New" panose="02070309020205020404" pitchFamily="49" charset="0"/>
                      </a:endParaRPr>
                    </a:p>
                    <a:p>
                      <a:pPr marL="0" marR="0" lvl="0" indent="0" algn="ctr" defTabSz="914400" rtl="0" eaLnBrk="1" fontAlgn="base" latinLnBrk="0" hangingPunct="1">
                        <a:lnSpc>
                          <a:spcPct val="150000"/>
                        </a:lnSpc>
                        <a:spcBef>
                          <a:spcPct val="0"/>
                        </a:spcBef>
                        <a:spcAft>
                          <a:spcPct val="0"/>
                        </a:spcAft>
                        <a:buClrTx/>
                        <a:buSzTx/>
                        <a:buFontTx/>
                        <a:buNone/>
                        <a:tabLst>
                          <a:tab pos="1619250" algn="l"/>
                        </a:tabLst>
                      </a:pPr>
                      <a:r>
                        <a:rPr kumimoji="0" lang="zh-CN" sz="2200" b="1"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rPr>
                        <a:t>深度</a:t>
                      </a:r>
                      <a:endParaRPr kumimoji="0" lang="zh-CN" sz="22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Courier New" panose="02070309020205020404" pitchFamily="49" charset="0"/>
                      </a:endParaRPr>
                    </a:p>
                  </a:txBody>
                  <a:tcPr marL="25898" marR="25898"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50000"/>
                        </a:lnSpc>
                        <a:spcBef>
                          <a:spcPct val="0"/>
                        </a:spcBef>
                        <a:spcAft>
                          <a:spcPct val="0"/>
                        </a:spcAft>
                        <a:buClrTx/>
                        <a:buSzTx/>
                        <a:buFontTx/>
                        <a:buNone/>
                        <a:tabLst>
                          <a:tab pos="1619250" algn="l"/>
                        </a:tabLst>
                      </a:pPr>
                      <a:r>
                        <a:rPr kumimoji="0" lang="zh-CN" sz="2200" b="1"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cs typeface="Times New Roman" panose="02020603050405020304" pitchFamily="18" charset="0"/>
                        </a:rPr>
                        <a:t>洋务运动的特点</a:t>
                      </a:r>
                      <a:endParaRPr kumimoji="0" lang="zh-CN" sz="2200" b="0" i="0" u="none" strike="noStrike" cap="none" normalizeH="0" baseline="0" smtClean="0">
                        <a:ln>
                          <a:noFill/>
                        </a:ln>
                        <a:solidFill>
                          <a:schemeClr val="tx1"/>
                        </a:solidFill>
                        <a:effectLst/>
                        <a:latin typeface="宋体" panose="02010600030101010101" pitchFamily="2" charset="-122"/>
                        <a:ea typeface="黑体" panose="02010609060101010101" pitchFamily="2" charset="-122"/>
                        <a:cs typeface="Courier New" panose="02070309020205020404" pitchFamily="49" charset="0"/>
                      </a:endParaRPr>
                    </a:p>
                    <a:p>
                      <a:pPr marL="0" marR="0" lvl="0" indent="0" algn="l" defTabSz="914400" rtl="0" eaLnBrk="1" fontAlgn="base" latinLnBrk="0" hangingPunct="1">
                        <a:lnSpc>
                          <a:spcPct val="150000"/>
                        </a:lnSpc>
                        <a:spcBef>
                          <a:spcPct val="0"/>
                        </a:spcBef>
                        <a:spcAft>
                          <a:spcPct val="0"/>
                        </a:spcAft>
                        <a:buClrTx/>
                        <a:buSzTx/>
                        <a:buFontTx/>
                        <a:buNone/>
                        <a:tabLst>
                          <a:tab pos="1619250" algn="l"/>
                        </a:tabLst>
                      </a:pPr>
                      <a:r>
                        <a:rPr kumimoji="0" lang="en-US" altLang="zh-CN" sz="2200" b="1"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cs typeface="Courier New" panose="02070309020205020404" pitchFamily="49" charset="0"/>
                        </a:rPr>
                        <a:t>(1)</a:t>
                      </a:r>
                      <a:r>
                        <a:rPr kumimoji="0" lang="zh-CN" sz="2200" b="1"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cs typeface="Times New Roman" panose="02020603050405020304" pitchFamily="18" charset="0"/>
                        </a:rPr>
                        <a:t>洋务运动只是学习西方的</a:t>
                      </a:r>
                      <a:r>
                        <a:rPr kumimoji="0" lang="en-US" altLang="zh-CN" sz="2200" b="1" i="0" u="sng" strike="noStrike" cap="none" normalizeH="0" baseline="0" smtClean="0">
                          <a:ln>
                            <a:noFill/>
                          </a:ln>
                          <a:solidFill>
                            <a:schemeClr val="tx1"/>
                          </a:solidFill>
                          <a:effectLst/>
                          <a:latin typeface="Times New Roman" panose="02020603050405020304" pitchFamily="18" charset="0"/>
                          <a:ea typeface="黑体" panose="02010609060101010101" pitchFamily="2" charset="-122"/>
                          <a:cs typeface="Times New Roman" panose="02020603050405020304" pitchFamily="18" charset="0"/>
                        </a:rPr>
                        <a:t>                                </a:t>
                      </a:r>
                      <a:r>
                        <a:rPr kumimoji="0" lang="zh-CN" sz="2200" b="1"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cs typeface="Times New Roman" panose="02020603050405020304" pitchFamily="18" charset="0"/>
                        </a:rPr>
                        <a:t>来维护封建统治，而没有学习西方的</a:t>
                      </a:r>
                      <a:r>
                        <a:rPr kumimoji="0" lang="en-US" altLang="zh-CN" sz="2200" b="1" i="0" u="sng" strike="noStrike" cap="none" normalizeH="0" baseline="0" smtClean="0">
                          <a:ln>
                            <a:noFill/>
                          </a:ln>
                          <a:solidFill>
                            <a:schemeClr val="tx1"/>
                          </a:solidFill>
                          <a:effectLst/>
                          <a:latin typeface="Times New Roman" panose="02020603050405020304" pitchFamily="18" charset="0"/>
                          <a:ea typeface="黑体" panose="02010609060101010101" pitchFamily="2" charset="-122"/>
                          <a:cs typeface="Times New Roman" panose="02020603050405020304" pitchFamily="18" charset="0"/>
                        </a:rPr>
                        <a:t>                        </a:t>
                      </a:r>
                      <a:r>
                        <a:rPr kumimoji="0" lang="zh-CN" sz="2200" b="1"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cs typeface="Times New Roman" panose="02020603050405020304" pitchFamily="18" charset="0"/>
                        </a:rPr>
                        <a:t>。</a:t>
                      </a:r>
                      <a:endParaRPr kumimoji="0" lang="zh-CN" sz="2200" b="0" i="0" u="none" strike="noStrike" cap="none" normalizeH="0" baseline="0" smtClean="0">
                        <a:ln>
                          <a:noFill/>
                        </a:ln>
                        <a:solidFill>
                          <a:schemeClr val="tx1"/>
                        </a:solidFill>
                        <a:effectLst/>
                        <a:latin typeface="宋体" panose="02010600030101010101" pitchFamily="2" charset="-122"/>
                        <a:ea typeface="黑体" panose="02010609060101010101" pitchFamily="2" charset="-122"/>
                        <a:cs typeface="Courier New" panose="02070309020205020404" pitchFamily="49" charset="0"/>
                      </a:endParaRPr>
                    </a:p>
                    <a:p>
                      <a:pPr marL="0" marR="0" lvl="0" indent="0" algn="l" defTabSz="914400" rtl="0" eaLnBrk="1" fontAlgn="base" latinLnBrk="0" hangingPunct="1">
                        <a:lnSpc>
                          <a:spcPct val="150000"/>
                        </a:lnSpc>
                        <a:spcBef>
                          <a:spcPct val="0"/>
                        </a:spcBef>
                        <a:spcAft>
                          <a:spcPct val="0"/>
                        </a:spcAft>
                        <a:buClrTx/>
                        <a:buSzTx/>
                        <a:buFontTx/>
                        <a:buNone/>
                        <a:tabLst>
                          <a:tab pos="1619250" algn="l"/>
                        </a:tabLst>
                      </a:pPr>
                      <a:r>
                        <a:rPr kumimoji="0" lang="en-US" altLang="zh-CN" sz="2200" b="1"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cs typeface="Courier New" panose="02070309020205020404" pitchFamily="49" charset="0"/>
                        </a:rPr>
                        <a:t>(2)</a:t>
                      </a:r>
                      <a:r>
                        <a:rPr kumimoji="0" lang="zh-CN" sz="2200" b="1"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cs typeface="Times New Roman" panose="02020603050405020304" pitchFamily="18" charset="0"/>
                        </a:rPr>
                        <a:t>经历了由重工业到</a:t>
                      </a:r>
                      <a:r>
                        <a:rPr lang="en-US" altLang="zh-CN" sz="2200" b="1" u="sng" smtClean="0">
                          <a:ln>
                            <a:noFill/>
                          </a:ln>
                          <a:effectLst/>
                          <a:latin typeface="Times New Roman" panose="02020603050405020304" pitchFamily="18" charset="0"/>
                          <a:ea typeface="黑体" panose="02010609060101010101" pitchFamily="2" charset="-122"/>
                          <a:cs typeface="Times New Roman" panose="02020603050405020304" pitchFamily="18" charset="0"/>
                          <a:sym typeface="+mn-ea"/>
                        </a:rPr>
                        <a:t>                       </a:t>
                      </a:r>
                      <a:r>
                        <a:rPr kumimoji="0" lang="zh-CN" sz="2200" b="1"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cs typeface="Times New Roman" panose="02020603050405020304" pitchFamily="18" charset="0"/>
                        </a:rPr>
                        <a:t>，由军需到</a:t>
                      </a:r>
                      <a:r>
                        <a:rPr lang="en-US" altLang="zh-CN" sz="2200" b="1" u="sng" smtClean="0">
                          <a:ln>
                            <a:noFill/>
                          </a:ln>
                          <a:effectLst/>
                          <a:latin typeface="Times New Roman" panose="02020603050405020304" pitchFamily="18" charset="0"/>
                          <a:ea typeface="黑体" panose="02010609060101010101" pitchFamily="2" charset="-122"/>
                          <a:cs typeface="Times New Roman" panose="02020603050405020304" pitchFamily="18" charset="0"/>
                          <a:sym typeface="+mn-ea"/>
                        </a:rPr>
                        <a:t>                     </a:t>
                      </a:r>
                      <a:r>
                        <a:rPr kumimoji="0" lang="zh-CN" sz="2200" b="1"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cs typeface="Times New Roman" panose="02020603050405020304" pitchFamily="18" charset="0"/>
                        </a:rPr>
                        <a:t>的发展过程。</a:t>
                      </a:r>
                      <a:endParaRPr kumimoji="0" lang="zh-CN" sz="2200" b="0" i="0" u="none" strike="noStrike" cap="none" normalizeH="0" baseline="0" smtClean="0">
                        <a:ln>
                          <a:noFill/>
                        </a:ln>
                        <a:solidFill>
                          <a:schemeClr val="tx1"/>
                        </a:solidFill>
                        <a:effectLst/>
                        <a:latin typeface="宋体" panose="02010600030101010101" pitchFamily="2" charset="-122"/>
                        <a:ea typeface="黑体" panose="02010609060101010101" pitchFamily="2" charset="-122"/>
                        <a:cs typeface="Courier New" panose="02070309020205020404" pitchFamily="49" charset="0"/>
                      </a:endParaRPr>
                    </a:p>
                    <a:p>
                      <a:pPr marL="0" marR="0" lvl="0" indent="0" algn="l" defTabSz="914400" rtl="0" eaLnBrk="1" fontAlgn="base" latinLnBrk="0" hangingPunct="1">
                        <a:lnSpc>
                          <a:spcPct val="150000"/>
                        </a:lnSpc>
                        <a:spcBef>
                          <a:spcPct val="0"/>
                        </a:spcBef>
                        <a:spcAft>
                          <a:spcPct val="0"/>
                        </a:spcAft>
                        <a:buClrTx/>
                        <a:buSzTx/>
                        <a:buFontTx/>
                        <a:buNone/>
                        <a:tabLst>
                          <a:tab pos="1619250" algn="l"/>
                        </a:tabLst>
                      </a:pPr>
                      <a:r>
                        <a:rPr kumimoji="0" lang="en-US" altLang="zh-CN" sz="2200" b="1"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cs typeface="Courier New" panose="02070309020205020404" pitchFamily="49" charset="0"/>
                        </a:rPr>
                        <a:t>(3)</a:t>
                      </a:r>
                      <a:r>
                        <a:rPr kumimoji="0" lang="zh-CN" sz="2200" b="1"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cs typeface="Times New Roman" panose="02020603050405020304" pitchFamily="18" charset="0"/>
                        </a:rPr>
                        <a:t>投资形式由</a:t>
                      </a:r>
                      <a:r>
                        <a:rPr lang="en-US" altLang="zh-CN" sz="2200" b="1" u="sng" smtClean="0">
                          <a:ln>
                            <a:noFill/>
                          </a:ln>
                          <a:effectLst/>
                          <a:latin typeface="Times New Roman" panose="02020603050405020304" pitchFamily="18" charset="0"/>
                          <a:ea typeface="黑体" panose="02010609060101010101" pitchFamily="2" charset="-122"/>
                          <a:cs typeface="Times New Roman" panose="02020603050405020304" pitchFamily="18" charset="0"/>
                          <a:sym typeface="+mn-ea"/>
                        </a:rPr>
                        <a:t>                       </a:t>
                      </a:r>
                      <a:r>
                        <a:rPr kumimoji="0" lang="zh-CN" sz="2200" b="1"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cs typeface="Times New Roman" panose="02020603050405020304" pitchFamily="18" charset="0"/>
                        </a:rPr>
                        <a:t>到</a:t>
                      </a:r>
                      <a:r>
                        <a:rPr lang="en-US" altLang="zh-CN" sz="2200" b="1" u="sng" smtClean="0">
                          <a:ln>
                            <a:noFill/>
                          </a:ln>
                          <a:effectLst/>
                          <a:latin typeface="Times New Roman" panose="02020603050405020304" pitchFamily="18" charset="0"/>
                          <a:ea typeface="黑体" panose="02010609060101010101" pitchFamily="2" charset="-122"/>
                          <a:cs typeface="Times New Roman" panose="02020603050405020304" pitchFamily="18" charset="0"/>
                          <a:sym typeface="+mn-ea"/>
                        </a:rPr>
                        <a:t>                       </a:t>
                      </a:r>
                      <a:r>
                        <a:rPr kumimoji="0" lang="zh-CN" sz="2200" b="1"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cs typeface="Times New Roman" panose="02020603050405020304" pitchFamily="18" charset="0"/>
                        </a:rPr>
                        <a:t>，经历了从一元到多元的转变。</a:t>
                      </a:r>
                      <a:endParaRPr kumimoji="0" lang="zh-CN" sz="2200" b="0" i="0" u="none" strike="noStrike" cap="none" normalizeH="0" baseline="0" smtClean="0">
                        <a:ln>
                          <a:noFill/>
                        </a:ln>
                        <a:solidFill>
                          <a:schemeClr val="tx1"/>
                        </a:solidFill>
                        <a:effectLst/>
                        <a:latin typeface="宋体" panose="02010600030101010101" pitchFamily="2" charset="-122"/>
                        <a:ea typeface="黑体" panose="02010609060101010101" pitchFamily="2" charset="-122"/>
                        <a:cs typeface="Courier New" panose="02070309020205020404" pitchFamily="49" charset="0"/>
                      </a:endParaRPr>
                    </a:p>
                    <a:p>
                      <a:pPr marL="0" marR="0" lvl="0" indent="0" algn="l" defTabSz="914400" rtl="0" eaLnBrk="1" fontAlgn="base" latinLnBrk="0" hangingPunct="1">
                        <a:lnSpc>
                          <a:spcPct val="150000"/>
                        </a:lnSpc>
                        <a:spcBef>
                          <a:spcPct val="0"/>
                        </a:spcBef>
                        <a:spcAft>
                          <a:spcPct val="0"/>
                        </a:spcAft>
                        <a:buClrTx/>
                        <a:buSzTx/>
                        <a:buFontTx/>
                        <a:buNone/>
                        <a:tabLst>
                          <a:tab pos="1619250" algn="l"/>
                        </a:tabLst>
                      </a:pPr>
                      <a:r>
                        <a:rPr kumimoji="0" lang="en-US" altLang="zh-CN" sz="2200" b="1"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cs typeface="Courier New" panose="02070309020205020404" pitchFamily="49" charset="0"/>
                        </a:rPr>
                        <a:t>(4)</a:t>
                      </a:r>
                      <a:r>
                        <a:rPr kumimoji="0" lang="zh-CN" sz="2200" b="1"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cs typeface="Times New Roman" panose="02020603050405020304" pitchFamily="18" charset="0"/>
                        </a:rPr>
                        <a:t>由经济领域逐渐向科技文化和</a:t>
                      </a:r>
                      <a:r>
                        <a:rPr lang="en-US" altLang="zh-CN" sz="2200" b="1" u="sng" smtClean="0">
                          <a:ln>
                            <a:noFill/>
                          </a:ln>
                          <a:effectLst/>
                          <a:latin typeface="Times New Roman" panose="02020603050405020304" pitchFamily="18" charset="0"/>
                          <a:ea typeface="黑体" panose="02010609060101010101" pitchFamily="2" charset="-122"/>
                          <a:cs typeface="Times New Roman" panose="02020603050405020304" pitchFamily="18" charset="0"/>
                          <a:sym typeface="+mn-ea"/>
                        </a:rPr>
                        <a:t>                     </a:t>
                      </a:r>
                      <a:r>
                        <a:rPr kumimoji="0" lang="zh-CN" sz="2200" b="1"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cs typeface="Times New Roman" panose="02020603050405020304" pitchFamily="18" charset="0"/>
                        </a:rPr>
                        <a:t>领域渗透，促进了教育的近代化。</a:t>
                      </a:r>
                      <a:endParaRPr kumimoji="0" lang="zh-CN" sz="2200" b="0" i="0" u="none" strike="noStrike" cap="none" normalizeH="0" baseline="0" smtClean="0">
                        <a:ln>
                          <a:noFill/>
                        </a:ln>
                        <a:solidFill>
                          <a:schemeClr val="tx1"/>
                        </a:solidFill>
                        <a:effectLst/>
                        <a:latin typeface="宋体" panose="02010600030101010101" pitchFamily="2" charset="-122"/>
                        <a:ea typeface="黑体" panose="02010609060101010101" pitchFamily="2" charset="-122"/>
                        <a:cs typeface="Courier New" panose="02070309020205020404" pitchFamily="49" charset="0"/>
                      </a:endParaRPr>
                    </a:p>
                  </a:txBody>
                  <a:tcPr marL="25898" marR="25898"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923540">
                <a:tc>
                  <a:txBody>
                    <a:bodyPr/>
                    <a:lstStyle/>
                    <a:p>
                      <a:pPr marL="0" marR="0" lvl="0" indent="0" algn="ctr" defTabSz="914400" rtl="0" eaLnBrk="1" fontAlgn="base" latinLnBrk="0" hangingPunct="1">
                        <a:lnSpc>
                          <a:spcPct val="150000"/>
                        </a:lnSpc>
                        <a:spcBef>
                          <a:spcPct val="0"/>
                        </a:spcBef>
                        <a:spcAft>
                          <a:spcPct val="0"/>
                        </a:spcAft>
                        <a:buClrTx/>
                        <a:buSzTx/>
                        <a:buFontTx/>
                        <a:buNone/>
                        <a:tabLst>
                          <a:tab pos="1619250" algn="l"/>
                        </a:tabLst>
                      </a:pPr>
                      <a:r>
                        <a:rPr kumimoji="0" lang="zh-CN" sz="2200" b="1"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cs typeface="Times New Roman" panose="02020603050405020304" pitchFamily="18" charset="0"/>
                        </a:rPr>
                        <a:t>感悟</a:t>
                      </a:r>
                      <a:endParaRPr kumimoji="0" lang="en-US" altLang="zh-CN" sz="2200" b="1"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cs typeface="Times New Roman" panose="02020603050405020304" pitchFamily="18" charset="0"/>
                      </a:endParaRPr>
                    </a:p>
                    <a:p>
                      <a:pPr marL="0" marR="0" lvl="0" indent="0" algn="ctr" defTabSz="914400" rtl="0" eaLnBrk="1" fontAlgn="base" latinLnBrk="0" hangingPunct="1">
                        <a:lnSpc>
                          <a:spcPct val="150000"/>
                        </a:lnSpc>
                        <a:spcBef>
                          <a:spcPct val="0"/>
                        </a:spcBef>
                        <a:spcAft>
                          <a:spcPct val="0"/>
                        </a:spcAft>
                        <a:buClrTx/>
                        <a:buSzTx/>
                        <a:buFontTx/>
                        <a:buNone/>
                        <a:tabLst>
                          <a:tab pos="1619250" algn="l"/>
                        </a:tabLst>
                      </a:pPr>
                      <a:r>
                        <a:rPr kumimoji="0" lang="zh-CN" sz="2200" b="1"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cs typeface="Times New Roman" panose="02020603050405020304" pitchFamily="18" charset="0"/>
                        </a:rPr>
                        <a:t>核心</a:t>
                      </a:r>
                      <a:endParaRPr kumimoji="0" lang="en-US" altLang="zh-CN" sz="2200" b="1"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cs typeface="Times New Roman" panose="02020603050405020304" pitchFamily="18" charset="0"/>
                      </a:endParaRPr>
                    </a:p>
                    <a:p>
                      <a:pPr marL="0" marR="0" lvl="0" indent="0" algn="ctr" defTabSz="914400" rtl="0" eaLnBrk="1" fontAlgn="base" latinLnBrk="0" hangingPunct="1">
                        <a:lnSpc>
                          <a:spcPct val="150000"/>
                        </a:lnSpc>
                        <a:spcBef>
                          <a:spcPct val="0"/>
                        </a:spcBef>
                        <a:spcAft>
                          <a:spcPct val="0"/>
                        </a:spcAft>
                        <a:buClrTx/>
                        <a:buSzTx/>
                        <a:buFontTx/>
                        <a:buNone/>
                        <a:tabLst>
                          <a:tab pos="1619250" algn="l"/>
                        </a:tabLst>
                      </a:pPr>
                      <a:r>
                        <a:rPr kumimoji="0" lang="zh-CN" sz="2200" b="1"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cs typeface="Times New Roman" panose="02020603050405020304" pitchFamily="18" charset="0"/>
                        </a:rPr>
                        <a:t>素养</a:t>
                      </a:r>
                      <a:endParaRPr kumimoji="0" lang="zh-CN" sz="2200" b="0" i="0" u="none" strike="noStrike" cap="none" normalizeH="0" baseline="0" smtClean="0">
                        <a:ln>
                          <a:noFill/>
                        </a:ln>
                        <a:solidFill>
                          <a:schemeClr val="tx1"/>
                        </a:solidFill>
                        <a:effectLst/>
                        <a:latin typeface="宋体" panose="02010600030101010101" pitchFamily="2" charset="-122"/>
                        <a:ea typeface="黑体" panose="02010609060101010101" pitchFamily="2" charset="-122"/>
                        <a:cs typeface="Courier New" panose="02070309020205020404" pitchFamily="49" charset="0"/>
                      </a:endParaRPr>
                    </a:p>
                  </a:txBody>
                  <a:tcPr marL="25898" marR="25898"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50000"/>
                        </a:lnSpc>
                        <a:spcBef>
                          <a:spcPct val="0"/>
                        </a:spcBef>
                        <a:spcAft>
                          <a:spcPct val="0"/>
                        </a:spcAft>
                        <a:buClrTx/>
                        <a:buSzTx/>
                        <a:buFontTx/>
                        <a:buNone/>
                        <a:tabLst>
                          <a:tab pos="1619250" algn="l"/>
                        </a:tabLst>
                      </a:pPr>
                      <a:endParaRPr kumimoji="0" lang="zh-CN" sz="22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Courier New" panose="02070309020205020404" pitchFamily="49" charset="0"/>
                      </a:endParaRPr>
                    </a:p>
                  </a:txBody>
                  <a:tcPr marL="25898" marR="25898"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
        <p:nvSpPr>
          <p:cNvPr id="3" name="文本框 2"/>
          <p:cNvSpPr txBox="1"/>
          <p:nvPr/>
        </p:nvSpPr>
        <p:spPr>
          <a:xfrm>
            <a:off x="4702810" y="790575"/>
            <a:ext cx="2175510" cy="691515"/>
          </a:xfrm>
          <a:prstGeom prst="rect">
            <a:avLst/>
          </a:prstGeom>
          <a:noFill/>
        </p:spPr>
        <p:txBody>
          <a:bodyPr wrap="none" rtlCol="0" anchor="t">
            <a:spAutoFit/>
          </a:bodyPr>
          <a:lstStyle/>
          <a:p>
            <a:r>
              <a:rPr lang="zh-CN" smtClean="0">
                <a:ln>
                  <a:noFill/>
                </a:ln>
                <a:solidFill>
                  <a:srgbClr val="0000FF"/>
                </a:solidFill>
                <a:effectLst/>
                <a:latin typeface="Times New Roman" panose="02020603050405020304" pitchFamily="18" charset="0"/>
                <a:ea typeface="黑体" panose="02010609060101010101" pitchFamily="2" charset="-122"/>
                <a:cs typeface="Times New Roman" panose="02020603050405020304" pitchFamily="18" charset="0"/>
                <a:sym typeface="+mn-ea"/>
              </a:rPr>
              <a:t>船坚炮利技术</a:t>
            </a:r>
            <a:endParaRPr lang="zh-CN" altLang="en-US" smtClean="0">
              <a:ln>
                <a:noFill/>
              </a:ln>
              <a:solidFill>
                <a:srgbClr val="0000FF"/>
              </a:solidFill>
              <a:effectLst/>
              <a:latin typeface="Times New Roman" panose="02020603050405020304" pitchFamily="18" charset="0"/>
              <a:ea typeface="黑体" panose="02010609060101010101" pitchFamily="2" charset="-122"/>
              <a:cs typeface="Times New Roman" panose="02020603050405020304" pitchFamily="18" charset="0"/>
              <a:sym typeface="+mn-ea"/>
            </a:endParaRPr>
          </a:p>
        </p:txBody>
      </p:sp>
      <p:sp>
        <p:nvSpPr>
          <p:cNvPr id="4" name="文本框 3"/>
          <p:cNvSpPr txBox="1"/>
          <p:nvPr/>
        </p:nvSpPr>
        <p:spPr>
          <a:xfrm>
            <a:off x="1774825" y="1353185"/>
            <a:ext cx="1511300" cy="691515"/>
          </a:xfrm>
          <a:prstGeom prst="rect">
            <a:avLst/>
          </a:prstGeom>
          <a:noFill/>
        </p:spPr>
        <p:txBody>
          <a:bodyPr wrap="none" rtlCol="0" anchor="t">
            <a:spAutoFit/>
          </a:bodyPr>
          <a:lstStyle/>
          <a:p>
            <a:r>
              <a:rPr lang="zh-CN" smtClean="0">
                <a:ln>
                  <a:noFill/>
                </a:ln>
                <a:solidFill>
                  <a:srgbClr val="0000FF"/>
                </a:solidFill>
                <a:effectLst/>
                <a:latin typeface="Times New Roman" panose="02020603050405020304" pitchFamily="18" charset="0"/>
                <a:ea typeface="黑体" panose="02010609060101010101" pitchFamily="2" charset="-122"/>
                <a:cs typeface="Times New Roman" panose="02020603050405020304" pitchFamily="18" charset="0"/>
                <a:sym typeface="+mn-ea"/>
              </a:rPr>
              <a:t>政治制度</a:t>
            </a:r>
            <a:endParaRPr lang="zh-CN" altLang="en-US" smtClean="0">
              <a:ln>
                <a:noFill/>
              </a:ln>
              <a:solidFill>
                <a:srgbClr val="0000FF"/>
              </a:solidFill>
              <a:effectLst/>
              <a:latin typeface="Times New Roman" panose="02020603050405020304" pitchFamily="18" charset="0"/>
              <a:ea typeface="黑体" panose="02010609060101010101" pitchFamily="2" charset="-122"/>
              <a:cs typeface="Times New Roman" panose="02020603050405020304" pitchFamily="18" charset="0"/>
              <a:sym typeface="+mn-ea"/>
            </a:endParaRPr>
          </a:p>
        </p:txBody>
      </p:sp>
      <p:sp>
        <p:nvSpPr>
          <p:cNvPr id="5" name="文本框 4"/>
          <p:cNvSpPr txBox="1"/>
          <p:nvPr/>
        </p:nvSpPr>
        <p:spPr>
          <a:xfrm>
            <a:off x="3862705" y="1819910"/>
            <a:ext cx="1179195" cy="691515"/>
          </a:xfrm>
          <a:prstGeom prst="rect">
            <a:avLst/>
          </a:prstGeom>
          <a:noFill/>
        </p:spPr>
        <p:txBody>
          <a:bodyPr wrap="none" rtlCol="0" anchor="t">
            <a:spAutoFit/>
          </a:bodyPr>
          <a:lstStyle/>
          <a:p>
            <a:r>
              <a:rPr lang="zh-CN" smtClean="0">
                <a:ln>
                  <a:noFill/>
                </a:ln>
                <a:solidFill>
                  <a:srgbClr val="0000FF"/>
                </a:solidFill>
                <a:effectLst/>
                <a:latin typeface="Times New Roman" panose="02020603050405020304" pitchFamily="18" charset="0"/>
                <a:ea typeface="黑体" panose="02010609060101010101" pitchFamily="2" charset="-122"/>
                <a:cs typeface="Times New Roman" panose="02020603050405020304" pitchFamily="18" charset="0"/>
                <a:sym typeface="+mn-ea"/>
              </a:rPr>
              <a:t>轻工业</a:t>
            </a:r>
            <a:endParaRPr lang="zh-CN" altLang="en-US" smtClean="0">
              <a:ln>
                <a:noFill/>
              </a:ln>
              <a:solidFill>
                <a:srgbClr val="0000FF"/>
              </a:solidFill>
              <a:effectLst/>
              <a:latin typeface="Times New Roman" panose="02020603050405020304" pitchFamily="18" charset="0"/>
              <a:ea typeface="黑体" panose="02010609060101010101" pitchFamily="2" charset="-122"/>
              <a:cs typeface="Times New Roman" panose="02020603050405020304" pitchFamily="18" charset="0"/>
              <a:sym typeface="+mn-ea"/>
            </a:endParaRPr>
          </a:p>
        </p:txBody>
      </p:sp>
      <p:sp>
        <p:nvSpPr>
          <p:cNvPr id="6" name="文本框 5"/>
          <p:cNvSpPr txBox="1"/>
          <p:nvPr/>
        </p:nvSpPr>
        <p:spPr>
          <a:xfrm>
            <a:off x="6878320" y="1819910"/>
            <a:ext cx="847090" cy="691515"/>
          </a:xfrm>
          <a:prstGeom prst="rect">
            <a:avLst/>
          </a:prstGeom>
          <a:noFill/>
        </p:spPr>
        <p:txBody>
          <a:bodyPr wrap="none" rtlCol="0" anchor="t">
            <a:spAutoFit/>
          </a:bodyPr>
          <a:lstStyle/>
          <a:p>
            <a:pPr algn="l"/>
            <a:r>
              <a:rPr lang="zh-CN" smtClean="0">
                <a:ln>
                  <a:noFill/>
                </a:ln>
                <a:solidFill>
                  <a:srgbClr val="0000FF"/>
                </a:solidFill>
                <a:effectLst/>
                <a:latin typeface="Times New Roman" panose="02020603050405020304" pitchFamily="18" charset="0"/>
                <a:ea typeface="黑体" panose="02010609060101010101" pitchFamily="2" charset="-122"/>
                <a:cs typeface="Times New Roman" panose="02020603050405020304" pitchFamily="18" charset="0"/>
                <a:sym typeface="+mn-ea"/>
              </a:rPr>
              <a:t>民用</a:t>
            </a:r>
            <a:endParaRPr lang="zh-CN" smtClean="0">
              <a:ln>
                <a:noFill/>
              </a:ln>
              <a:solidFill>
                <a:srgbClr val="0000FF"/>
              </a:solidFill>
              <a:effectLst/>
              <a:latin typeface="Times New Roman" panose="02020603050405020304" pitchFamily="18" charset="0"/>
              <a:ea typeface="黑体" panose="02010609060101010101" pitchFamily="2" charset="-122"/>
              <a:cs typeface="Times New Roman" panose="02020603050405020304" pitchFamily="18" charset="0"/>
              <a:sym typeface="+mn-ea"/>
            </a:endParaRPr>
          </a:p>
        </p:txBody>
      </p:sp>
      <p:sp>
        <p:nvSpPr>
          <p:cNvPr id="7" name="文本框 6"/>
          <p:cNvSpPr txBox="1"/>
          <p:nvPr/>
        </p:nvSpPr>
        <p:spPr>
          <a:xfrm>
            <a:off x="3286125" y="2327910"/>
            <a:ext cx="847090" cy="691515"/>
          </a:xfrm>
          <a:prstGeom prst="rect">
            <a:avLst/>
          </a:prstGeom>
          <a:noFill/>
        </p:spPr>
        <p:txBody>
          <a:bodyPr wrap="none" rtlCol="0" anchor="t">
            <a:spAutoFit/>
          </a:bodyPr>
          <a:lstStyle/>
          <a:p>
            <a:r>
              <a:rPr lang="zh-CN" smtClean="0">
                <a:ln>
                  <a:noFill/>
                </a:ln>
                <a:solidFill>
                  <a:srgbClr val="0000FF"/>
                </a:solidFill>
                <a:effectLst/>
                <a:latin typeface="Times New Roman" panose="02020603050405020304" pitchFamily="18" charset="0"/>
                <a:ea typeface="黑体" panose="02010609060101010101" pitchFamily="2" charset="-122"/>
                <a:cs typeface="Times New Roman" panose="02020603050405020304" pitchFamily="18" charset="0"/>
                <a:sym typeface="+mn-ea"/>
              </a:rPr>
              <a:t>官办</a:t>
            </a:r>
            <a:endParaRPr lang="zh-CN" altLang="en-US" smtClean="0">
              <a:ln>
                <a:noFill/>
              </a:ln>
              <a:solidFill>
                <a:srgbClr val="0000FF"/>
              </a:solidFill>
              <a:effectLst/>
              <a:latin typeface="Times New Roman" panose="02020603050405020304" pitchFamily="18" charset="0"/>
              <a:ea typeface="黑体" panose="02010609060101010101" pitchFamily="2" charset="-122"/>
              <a:cs typeface="Times New Roman" panose="02020603050405020304" pitchFamily="18" charset="0"/>
              <a:sym typeface="+mn-ea"/>
            </a:endParaRPr>
          </a:p>
        </p:txBody>
      </p:sp>
      <p:sp>
        <p:nvSpPr>
          <p:cNvPr id="8" name="文本框 7"/>
          <p:cNvSpPr txBox="1"/>
          <p:nvPr/>
        </p:nvSpPr>
        <p:spPr>
          <a:xfrm>
            <a:off x="4946015" y="2327910"/>
            <a:ext cx="1542415" cy="691515"/>
          </a:xfrm>
          <a:prstGeom prst="rect">
            <a:avLst/>
          </a:prstGeom>
          <a:noFill/>
        </p:spPr>
        <p:txBody>
          <a:bodyPr wrap="square" rtlCol="0" anchor="t">
            <a:spAutoFit/>
          </a:bodyPr>
          <a:lstStyle/>
          <a:p>
            <a:r>
              <a:rPr lang="zh-CN" smtClean="0">
                <a:ln>
                  <a:noFill/>
                </a:ln>
                <a:solidFill>
                  <a:srgbClr val="0000FF"/>
                </a:solidFill>
                <a:effectLst/>
                <a:latin typeface="Times New Roman" panose="02020603050405020304" pitchFamily="18" charset="0"/>
                <a:ea typeface="黑体" panose="02010609060101010101" pitchFamily="2" charset="-122"/>
                <a:cs typeface="Times New Roman" panose="02020603050405020304" pitchFamily="18" charset="0"/>
                <a:sym typeface="+mn-ea"/>
              </a:rPr>
              <a:t>官督商办</a:t>
            </a:r>
            <a:endParaRPr lang="zh-CN" altLang="en-US" smtClean="0">
              <a:ln>
                <a:noFill/>
              </a:ln>
              <a:solidFill>
                <a:srgbClr val="0000FF"/>
              </a:solidFill>
              <a:effectLst/>
              <a:latin typeface="Times New Roman" panose="02020603050405020304" pitchFamily="18" charset="0"/>
              <a:ea typeface="黑体" panose="02010609060101010101" pitchFamily="2" charset="-122"/>
              <a:cs typeface="Times New Roman" panose="02020603050405020304" pitchFamily="18" charset="0"/>
              <a:sym typeface="+mn-ea"/>
            </a:endParaRPr>
          </a:p>
        </p:txBody>
      </p:sp>
      <p:sp>
        <p:nvSpPr>
          <p:cNvPr id="9" name="文本框 8"/>
          <p:cNvSpPr txBox="1"/>
          <p:nvPr/>
        </p:nvSpPr>
        <p:spPr>
          <a:xfrm>
            <a:off x="5335905" y="2849245"/>
            <a:ext cx="1542415" cy="691515"/>
          </a:xfrm>
          <a:prstGeom prst="rect">
            <a:avLst/>
          </a:prstGeom>
          <a:noFill/>
        </p:spPr>
        <p:txBody>
          <a:bodyPr wrap="square" rtlCol="0" anchor="t">
            <a:spAutoFit/>
          </a:bodyPr>
          <a:lstStyle/>
          <a:p>
            <a:r>
              <a:rPr lang="zh-CN" smtClean="0">
                <a:ln>
                  <a:noFill/>
                </a:ln>
                <a:solidFill>
                  <a:srgbClr val="0000FF"/>
                </a:solidFill>
                <a:effectLst/>
                <a:latin typeface="Times New Roman" panose="02020603050405020304" pitchFamily="18" charset="0"/>
                <a:ea typeface="黑体" panose="02010609060101010101" pitchFamily="2" charset="-122"/>
                <a:cs typeface="Times New Roman" panose="02020603050405020304" pitchFamily="18" charset="0"/>
                <a:sym typeface="+mn-ea"/>
              </a:rPr>
              <a:t>教育</a:t>
            </a:r>
            <a:endParaRPr lang="zh-CN" altLang="en-US" smtClean="0">
              <a:ln>
                <a:noFill/>
              </a:ln>
              <a:solidFill>
                <a:srgbClr val="0000FF"/>
              </a:solidFill>
              <a:effectLst/>
              <a:latin typeface="Times New Roman" panose="02020603050405020304" pitchFamily="18" charset="0"/>
              <a:ea typeface="黑体" panose="02010609060101010101" pitchFamily="2" charset="-122"/>
              <a:cs typeface="Times New Roman" panose="02020603050405020304" pitchFamily="18" charset="0"/>
              <a:sym typeface="+mn-ea"/>
            </a:endParaRPr>
          </a:p>
        </p:txBody>
      </p:sp>
      <p:sp>
        <p:nvSpPr>
          <p:cNvPr id="10" name="文本框 9"/>
          <p:cNvSpPr txBox="1"/>
          <p:nvPr/>
        </p:nvSpPr>
        <p:spPr>
          <a:xfrm>
            <a:off x="1216025" y="3813175"/>
            <a:ext cx="10647045" cy="2861310"/>
          </a:xfrm>
          <a:prstGeom prst="rect">
            <a:avLst/>
          </a:prstGeom>
          <a:noFill/>
        </p:spPr>
        <p:txBody>
          <a:bodyPr wrap="square" rtlCol="0" anchor="t">
            <a:spAutoFit/>
          </a:bodyPr>
          <a:lstStyle/>
          <a:p>
            <a:pPr marL="0" marR="0" lvl="0" indent="0" algn="l" defTabSz="914400" rtl="0" eaLnBrk="1" fontAlgn="base" latinLnBrk="0" hangingPunct="1">
              <a:lnSpc>
                <a:spcPct val="150000"/>
              </a:lnSpc>
              <a:spcBef>
                <a:spcPct val="0"/>
              </a:spcBef>
              <a:spcAft>
                <a:spcPct val="0"/>
              </a:spcAft>
              <a:buClrTx/>
              <a:buSzTx/>
              <a:buFontTx/>
              <a:buNone/>
              <a:tabLst>
                <a:tab pos="1619250" algn="l"/>
              </a:tabLst>
            </a:pPr>
            <a:r>
              <a:rPr lang="zh-CN" sz="2400" smtClean="0">
                <a:ln>
                  <a:noFill/>
                </a:ln>
                <a:effectLst/>
                <a:latin typeface="Times New Roman" panose="02020603050405020304" pitchFamily="18" charset="0"/>
                <a:ea typeface="黑体" panose="02010609060101010101" pitchFamily="2" charset="-122"/>
                <a:cs typeface="Times New Roman" panose="02020603050405020304" pitchFamily="18" charset="0"/>
                <a:sym typeface="+mn-ea"/>
              </a:rPr>
              <a:t>家国情怀</a:t>
            </a:r>
            <a:r>
              <a:rPr lang="en-US" altLang="zh-CN" sz="2400" smtClean="0">
                <a:ln>
                  <a:noFill/>
                </a:ln>
                <a:effectLst/>
                <a:latin typeface="Times New Roman" panose="02020603050405020304" pitchFamily="18" charset="0"/>
                <a:ea typeface="黑体" panose="02010609060101010101" pitchFamily="2" charset="-122"/>
                <a:cs typeface="Courier New" panose="02070309020205020404" pitchFamily="49" charset="0"/>
                <a:sym typeface="+mn-ea"/>
              </a:rPr>
              <a:t>——</a:t>
            </a:r>
            <a:r>
              <a:rPr lang="zh-CN" sz="2400" smtClean="0">
                <a:ln>
                  <a:noFill/>
                </a:ln>
                <a:effectLst/>
                <a:latin typeface="Times New Roman" panose="02020603050405020304" pitchFamily="18" charset="0"/>
                <a:ea typeface="黑体" panose="02010609060101010101" pitchFamily="2" charset="-122"/>
                <a:cs typeface="Times New Roman" panose="02020603050405020304" pitchFamily="18" charset="0"/>
                <a:sym typeface="+mn-ea"/>
              </a:rPr>
              <a:t>洋务运动的爱国性</a:t>
            </a:r>
            <a:endParaRPr kumimoji="0" lang="zh-CN" sz="24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Courier New" panose="02070309020205020404" pitchFamily="49" charset="0"/>
            </a:endParaRPr>
          </a:p>
          <a:p>
            <a:pPr marL="0" marR="0" lvl="0" indent="0" algn="l" defTabSz="914400" rtl="0" eaLnBrk="1" fontAlgn="base" latinLnBrk="0" hangingPunct="1">
              <a:lnSpc>
                <a:spcPct val="150000"/>
              </a:lnSpc>
              <a:spcBef>
                <a:spcPct val="0"/>
              </a:spcBef>
              <a:spcAft>
                <a:spcPct val="0"/>
              </a:spcAft>
              <a:buClrTx/>
              <a:buSzTx/>
              <a:buFontTx/>
              <a:buNone/>
              <a:tabLst>
                <a:tab pos="1619250" algn="l"/>
              </a:tabLst>
            </a:pPr>
            <a:r>
              <a:rPr lang="zh-CN" sz="2400" smtClean="0">
                <a:ln>
                  <a:noFill/>
                </a:ln>
                <a:effectLst/>
                <a:latin typeface="Times New Roman" panose="02020603050405020304" pitchFamily="18" charset="0"/>
                <a:ea typeface="宋体" panose="02010600030101010101" pitchFamily="2" charset="-122"/>
                <a:cs typeface="Times New Roman" panose="02020603050405020304" pitchFamily="18" charset="0"/>
                <a:sym typeface="+mn-ea"/>
              </a:rPr>
              <a:t>洋务运动以富国强兵为目的，在</a:t>
            </a:r>
            <a:r>
              <a:rPr lang="en-US" sz="2400" smtClean="0">
                <a:ln>
                  <a:noFill/>
                </a:ln>
                <a:effectLst/>
                <a:ea typeface="宋体" panose="02010600030101010101" pitchFamily="2" charset="-122"/>
                <a:cs typeface="Times New Roman" panose="02020603050405020304" pitchFamily="18" charset="0"/>
                <a:sym typeface="+mn-ea"/>
              </a:rPr>
              <a:t>“</a:t>
            </a:r>
            <a:r>
              <a:rPr lang="zh-CN" sz="2400" smtClean="0">
                <a:ln>
                  <a:noFill/>
                </a:ln>
                <a:effectLst/>
                <a:latin typeface="Times New Roman" panose="02020603050405020304" pitchFamily="18" charset="0"/>
                <a:ea typeface="宋体" panose="02010600030101010101" pitchFamily="2" charset="-122"/>
                <a:cs typeface="Times New Roman" panose="02020603050405020304" pitchFamily="18" charset="0"/>
                <a:sym typeface="+mn-ea"/>
              </a:rPr>
              <a:t>中体西用</a:t>
            </a:r>
            <a:r>
              <a:rPr lang="en-US" sz="2400" smtClean="0">
                <a:ln>
                  <a:noFill/>
                </a:ln>
                <a:effectLst/>
                <a:ea typeface="宋体" panose="02010600030101010101" pitchFamily="2" charset="-122"/>
                <a:cs typeface="Times New Roman" panose="02020603050405020304" pitchFamily="18" charset="0"/>
                <a:sym typeface="+mn-ea"/>
              </a:rPr>
              <a:t>”</a:t>
            </a:r>
            <a:r>
              <a:rPr lang="zh-CN" sz="2400" smtClean="0">
                <a:ln>
                  <a:noFill/>
                </a:ln>
                <a:effectLst/>
                <a:latin typeface="Times New Roman" panose="02020603050405020304" pitchFamily="18" charset="0"/>
                <a:ea typeface="宋体" panose="02010600030101010101" pitchFamily="2" charset="-122"/>
                <a:cs typeface="Times New Roman" panose="02020603050405020304" pitchFamily="18" charset="0"/>
                <a:sym typeface="+mn-ea"/>
              </a:rPr>
              <a:t>的指导思想下，兴办近代军事工业、民用工业，创办近代海军，设立新式学堂，</a:t>
            </a:r>
            <a:r>
              <a:rPr lang="zh-CN" sz="2400" smtClean="0">
                <a:ln>
                  <a:noFill/>
                </a:ln>
                <a:solidFill>
                  <a:srgbClr val="FF0000"/>
                </a:solidFill>
                <a:effectLst/>
                <a:latin typeface="Times New Roman" panose="02020603050405020304" pitchFamily="18" charset="0"/>
                <a:ea typeface="宋体" panose="02010600030101010101" pitchFamily="2" charset="-122"/>
                <a:cs typeface="Times New Roman" panose="02020603050405020304" pitchFamily="18" charset="0"/>
                <a:sym typeface="+mn-ea"/>
              </a:rPr>
              <a:t>推动了中国近代化，在一定程度上抵制了西方列强的经济侵略</a:t>
            </a:r>
            <a:r>
              <a:rPr lang="zh-CN" sz="2400" smtClean="0">
                <a:ln>
                  <a:noFill/>
                </a:ln>
                <a:effectLst/>
                <a:latin typeface="Times New Roman" panose="02020603050405020304" pitchFamily="18" charset="0"/>
                <a:ea typeface="宋体" panose="02010600030101010101" pitchFamily="2" charset="-122"/>
                <a:cs typeface="Times New Roman" panose="02020603050405020304" pitchFamily="18" charset="0"/>
                <a:sym typeface="+mn-ea"/>
              </a:rPr>
              <a:t>。因此，洋务运动既是地主阶级的有识之士维护自身统治的</a:t>
            </a:r>
            <a:r>
              <a:rPr lang="zh-CN" sz="2400" smtClean="0">
                <a:ln>
                  <a:noFill/>
                </a:ln>
                <a:effectLst/>
                <a:ea typeface="宋体" panose="02010600030101010101" pitchFamily="2" charset="-122"/>
                <a:cs typeface="Times New Roman" panose="02020603050405020304" pitchFamily="18" charset="0"/>
                <a:sym typeface="+mn-ea"/>
              </a:rPr>
              <a:t>“</a:t>
            </a:r>
            <a:r>
              <a:rPr lang="zh-CN" sz="2400" smtClean="0">
                <a:ln>
                  <a:noFill/>
                </a:ln>
                <a:effectLst/>
                <a:latin typeface="Times New Roman" panose="02020603050405020304" pitchFamily="18" charset="0"/>
                <a:ea typeface="宋体" panose="02010600030101010101" pitchFamily="2" charset="-122"/>
                <a:cs typeface="Times New Roman" panose="02020603050405020304" pitchFamily="18" charset="0"/>
                <a:sym typeface="+mn-ea"/>
              </a:rPr>
              <a:t>自救</a:t>
            </a:r>
            <a:r>
              <a:rPr lang="zh-CN" sz="2400" smtClean="0">
                <a:ln>
                  <a:noFill/>
                </a:ln>
                <a:effectLst/>
                <a:ea typeface="宋体" panose="02010600030101010101" pitchFamily="2" charset="-122"/>
                <a:cs typeface="Times New Roman" panose="02020603050405020304" pitchFamily="18" charset="0"/>
                <a:sym typeface="+mn-ea"/>
              </a:rPr>
              <a:t>”</a:t>
            </a:r>
            <a:r>
              <a:rPr lang="zh-CN" sz="2400" smtClean="0">
                <a:ln>
                  <a:noFill/>
                </a:ln>
                <a:effectLst/>
                <a:latin typeface="Times New Roman" panose="02020603050405020304" pitchFamily="18" charset="0"/>
                <a:ea typeface="宋体" panose="02010600030101010101" pitchFamily="2" charset="-122"/>
                <a:cs typeface="Times New Roman" panose="02020603050405020304" pitchFamily="18" charset="0"/>
                <a:sym typeface="+mn-ea"/>
              </a:rPr>
              <a:t>运动，</a:t>
            </a:r>
            <a:r>
              <a:rPr lang="zh-CN" sz="2400" smtClean="0">
                <a:ln>
                  <a:noFill/>
                </a:ln>
                <a:solidFill>
                  <a:srgbClr val="FF0000"/>
                </a:solidFill>
                <a:effectLst/>
                <a:latin typeface="Times New Roman" panose="02020603050405020304" pitchFamily="18" charset="0"/>
                <a:ea typeface="宋体" panose="02010600030101010101" pitchFamily="2" charset="-122"/>
                <a:cs typeface="Times New Roman" panose="02020603050405020304" pitchFamily="18" charset="0"/>
                <a:sym typeface="+mn-ea"/>
              </a:rPr>
              <a:t>也是爱国的近代化运动。</a:t>
            </a:r>
            <a:endParaRPr lang="zh-CN" sz="2400" smtClean="0">
              <a:ln>
                <a:noFill/>
              </a:ln>
              <a:solidFill>
                <a:srgbClr val="FF0000"/>
              </a:solidFill>
              <a:effectLst/>
              <a:latin typeface="Times New Roman" panose="02020603050405020304" pitchFamily="18" charset="0"/>
              <a:ea typeface="宋体" panose="02010600030101010101" pitchFamily="2" charset="-122"/>
              <a:cs typeface="Times New Roman" panose="02020603050405020304" pitchFamily="18" charset="0"/>
              <a:sym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500" fill="hold"/>
                                        <p:tgtEl>
                                          <p:spTgt spid="6"/>
                                        </p:tgtEl>
                                        <p:attrNameLst>
                                          <p:attrName>ppt_x</p:attrName>
                                        </p:attrNameLst>
                                      </p:cBhvr>
                                      <p:tavLst>
                                        <p:tav tm="0">
                                          <p:val>
                                            <p:strVal val="#ppt_x"/>
                                          </p:val>
                                        </p:tav>
                                        <p:tav tm="100000">
                                          <p:val>
                                            <p:strVal val="#ppt_x"/>
                                          </p:val>
                                        </p:tav>
                                      </p:tavLst>
                                    </p:anim>
                                    <p:anim calcmode="lin" valueType="num">
                                      <p:cBhvr additive="base">
                                        <p:cTn id="26"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additive="base">
                                        <p:cTn id="31" dur="500" fill="hold"/>
                                        <p:tgtEl>
                                          <p:spTgt spid="7"/>
                                        </p:tgtEl>
                                        <p:attrNameLst>
                                          <p:attrName>ppt_x</p:attrName>
                                        </p:attrNameLst>
                                      </p:cBhvr>
                                      <p:tavLst>
                                        <p:tav tm="0">
                                          <p:val>
                                            <p:strVal val="#ppt_x"/>
                                          </p:val>
                                        </p:tav>
                                        <p:tav tm="100000">
                                          <p:val>
                                            <p:strVal val="#ppt_x"/>
                                          </p:val>
                                        </p:tav>
                                      </p:tavLst>
                                    </p:anim>
                                    <p:anim calcmode="lin" valueType="num">
                                      <p:cBhvr additive="base">
                                        <p:cTn id="32"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500" fill="hold"/>
                                        <p:tgtEl>
                                          <p:spTgt spid="8"/>
                                        </p:tgtEl>
                                        <p:attrNameLst>
                                          <p:attrName>ppt_x</p:attrName>
                                        </p:attrNameLst>
                                      </p:cBhvr>
                                      <p:tavLst>
                                        <p:tav tm="0">
                                          <p:val>
                                            <p:strVal val="#ppt_x"/>
                                          </p:val>
                                        </p:tav>
                                        <p:tav tm="100000">
                                          <p:val>
                                            <p:strVal val="#ppt_x"/>
                                          </p:val>
                                        </p:tav>
                                      </p:tavLst>
                                    </p:anim>
                                    <p:anim calcmode="lin" valueType="num">
                                      <p:cBhvr additive="base">
                                        <p:cTn id="3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9"/>
                                        </p:tgtEl>
                                        <p:attrNameLst>
                                          <p:attrName>style.visibility</p:attrName>
                                        </p:attrNameLst>
                                      </p:cBhvr>
                                      <p:to>
                                        <p:strVal val="visible"/>
                                      </p:to>
                                    </p:set>
                                    <p:anim calcmode="lin" valueType="num">
                                      <p:cBhvr additive="base">
                                        <p:cTn id="43" dur="500" fill="hold"/>
                                        <p:tgtEl>
                                          <p:spTgt spid="9"/>
                                        </p:tgtEl>
                                        <p:attrNameLst>
                                          <p:attrName>ppt_x</p:attrName>
                                        </p:attrNameLst>
                                      </p:cBhvr>
                                      <p:tavLst>
                                        <p:tav tm="0">
                                          <p:val>
                                            <p:strVal val="#ppt_x"/>
                                          </p:val>
                                        </p:tav>
                                        <p:tav tm="100000">
                                          <p:val>
                                            <p:strVal val="#ppt_x"/>
                                          </p:val>
                                        </p:tav>
                                      </p:tavLst>
                                    </p:anim>
                                    <p:anim calcmode="lin" valueType="num">
                                      <p:cBhvr additive="base">
                                        <p:cTn id="4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10"/>
                                        </p:tgtEl>
                                        <p:attrNameLst>
                                          <p:attrName>style.visibility</p:attrName>
                                        </p:attrNameLst>
                                      </p:cBhvr>
                                      <p:to>
                                        <p:strVal val="visible"/>
                                      </p:to>
                                    </p:set>
                                    <p:anim calcmode="lin" valueType="num">
                                      <p:cBhvr additive="base">
                                        <p:cTn id="49" dur="500" fill="hold"/>
                                        <p:tgtEl>
                                          <p:spTgt spid="10"/>
                                        </p:tgtEl>
                                        <p:attrNameLst>
                                          <p:attrName>ppt_x</p:attrName>
                                        </p:attrNameLst>
                                      </p:cBhvr>
                                      <p:tavLst>
                                        <p:tav tm="0">
                                          <p:val>
                                            <p:strVal val="#ppt_x"/>
                                          </p:val>
                                        </p:tav>
                                        <p:tav tm="100000">
                                          <p:val>
                                            <p:strVal val="#ppt_x"/>
                                          </p:val>
                                        </p:tav>
                                      </p:tavLst>
                                    </p:anim>
                                    <p:anim calcmode="lin" valueType="num">
                                      <p:cBhvr additive="base">
                                        <p:cTn id="50"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P spid="7" grpId="0"/>
      <p:bldP spid="8" grpId="0"/>
      <p:bldP spid="9" grpId="0"/>
      <p:bldP spid="10"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44674" name="文本框 2844673"/>
          <p:cNvSpPr txBox="1"/>
          <p:nvPr/>
        </p:nvSpPr>
        <p:spPr>
          <a:xfrm>
            <a:off x="241300" y="809625"/>
            <a:ext cx="11634788" cy="4318000"/>
          </a:xfrm>
          <a:prstGeom prst="rect">
            <a:avLst/>
          </a:prstGeom>
          <a:noFill/>
          <a:ln w="9525">
            <a:noFill/>
          </a:ln>
        </p:spPr>
        <p:txBody>
          <a:bodyPr lIns="117176" tIns="58589" rIns="117176" bIns="58589">
            <a:spAutoFit/>
          </a:bodyPr>
          <a:lstStyle/>
          <a:p>
            <a:pPr algn="ctr" defTabSz="1171575"/>
            <a:r>
              <a:rPr lang="zh-CN" altLang="en-US" dirty="0">
                <a:latin typeface="宋体" panose="02010600030101010101" pitchFamily="2" charset="-122"/>
                <a:ea typeface="宋体" panose="02010600030101010101" pitchFamily="2" charset="-122"/>
                <a:cs typeface="Times New Roman" panose="02020603050405020304" pitchFamily="18" charset="0"/>
              </a:rPr>
              <a:t>考向三　晚清时期的思想文化</a:t>
            </a:r>
            <a:endParaRPr lang="zh-CN" altLang="en-US">
              <a:solidFill>
                <a:srgbClr val="0000FF"/>
              </a:solidFill>
              <a:latin typeface="宋体" panose="02010600030101010101" pitchFamily="2" charset="-122"/>
              <a:ea typeface="宋体" panose="02010600030101010101" pitchFamily="2" charset="-122"/>
              <a:cs typeface="Times New Roman" panose="02020603050405020304" pitchFamily="18" charset="0"/>
            </a:endParaRPr>
          </a:p>
          <a:p>
            <a:pPr defTabSz="1171575"/>
            <a:r>
              <a:rPr lang="zh-CN" altLang="en-US">
                <a:solidFill>
                  <a:srgbClr val="0000FF"/>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FF"/>
                </a:solidFill>
                <a:latin typeface="宋体" panose="02010600030101010101" pitchFamily="2" charset="-122"/>
                <a:ea typeface="宋体" panose="02010600030101010101" pitchFamily="2" charset="-122"/>
                <a:cs typeface="Times New Roman" panose="02020603050405020304" pitchFamily="18" charset="0"/>
              </a:rPr>
              <a:t>析考点</a:t>
            </a:r>
            <a:r>
              <a:rPr lang="zh-CN" altLang="en-US">
                <a:solidFill>
                  <a:srgbClr val="0000FF"/>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FF"/>
                </a:solidFill>
                <a:latin typeface="宋体" panose="02010600030101010101" pitchFamily="2" charset="-122"/>
                <a:ea typeface="宋体" panose="02010600030101010101" pitchFamily="2" charset="-122"/>
                <a:cs typeface="Times New Roman" panose="02020603050405020304" pitchFamily="18" charset="0"/>
              </a:rPr>
              <a:t>主题突破</a:t>
            </a:r>
            <a:endParaRPr lang="zh-CN" altLang="en-US" dirty="0">
              <a:solidFill>
                <a:srgbClr val="0000FF"/>
              </a:solidFill>
              <a:latin typeface="宋体" panose="02010600030101010101" pitchFamily="2" charset="-122"/>
              <a:ea typeface="宋体" panose="02010600030101010101" pitchFamily="2" charset="-122"/>
              <a:cs typeface="Times New Roman" panose="02020603050405020304" pitchFamily="18" charset="0"/>
            </a:endParaRPr>
          </a:p>
          <a:p>
            <a:pPr defTabSz="1171575"/>
            <a:r>
              <a:rPr lang="zh-CN" altLang="en-US" dirty="0">
                <a:latin typeface="宋体" panose="02010600030101010101" pitchFamily="2" charset="-122"/>
                <a:ea typeface="宋体" panose="02010600030101010101" pitchFamily="2" charset="-122"/>
                <a:cs typeface="Times New Roman" panose="02020603050405020304" pitchFamily="18" charset="0"/>
              </a:rPr>
              <a:t>比较“师夷长技”思想、“中体西用”思想与早期维新思想</a:t>
            </a:r>
            <a:endParaRPr lang="zh-CN" altLang="en-US" dirty="0">
              <a:latin typeface="宋体" panose="02010600030101010101" pitchFamily="2" charset="-122"/>
              <a:ea typeface="宋体" panose="02010600030101010101" pitchFamily="2" charset="-122"/>
              <a:cs typeface="Times New Roman" panose="02020603050405020304" pitchFamily="18" charset="0"/>
            </a:endParaRPr>
          </a:p>
          <a:p>
            <a:pPr defTabSz="1171575"/>
            <a:r>
              <a:rPr lang="en-US" altLang="zh-CN">
                <a:latin typeface="宋体" panose="02010600030101010101" pitchFamily="2" charset="-122"/>
                <a:ea typeface="宋体" panose="02010600030101010101" pitchFamily="2" charset="-122"/>
                <a:cs typeface="Times New Roman" panose="02020603050405020304" pitchFamily="18" charset="0"/>
              </a:rPr>
              <a:t>1.</a:t>
            </a:r>
            <a:r>
              <a:rPr lang="zh-CN" altLang="en-US" dirty="0">
                <a:latin typeface="宋体" panose="02010600030101010101" pitchFamily="2" charset="-122"/>
                <a:ea typeface="宋体" panose="02010600030101010101" pitchFamily="2" charset="-122"/>
                <a:cs typeface="Times New Roman" panose="02020603050405020304" pitchFamily="18" charset="0"/>
              </a:rPr>
              <a:t>相同点</a:t>
            </a:r>
            <a:r>
              <a:rPr lang="en-US" altLang="zh-CN">
                <a:latin typeface="宋体" panose="02010600030101010101" pitchFamily="2" charset="-122"/>
                <a:ea typeface="宋体" panose="02010600030101010101" pitchFamily="2" charset="-122"/>
                <a:cs typeface="Times New Roman" panose="02020603050405020304" pitchFamily="18" charset="0"/>
              </a:rPr>
              <a:t>:</a:t>
            </a:r>
            <a:endParaRPr lang="en-US" altLang="zh-CN">
              <a:latin typeface="宋体" panose="02010600030101010101" pitchFamily="2" charset="-122"/>
              <a:ea typeface="宋体" panose="02010600030101010101" pitchFamily="2" charset="-122"/>
              <a:cs typeface="Times New Roman" panose="02020603050405020304" pitchFamily="18" charset="0"/>
            </a:endParaRPr>
          </a:p>
          <a:p>
            <a:pPr defTabSz="1171575"/>
            <a:r>
              <a:rPr lang="en-US" altLang="zh-CN">
                <a:latin typeface="宋体" panose="02010600030101010101" pitchFamily="2" charset="-122"/>
                <a:ea typeface="宋体" panose="02010600030101010101" pitchFamily="2" charset="-122"/>
                <a:cs typeface="Times New Roman" panose="02020603050405020304" pitchFamily="18" charset="0"/>
              </a:rPr>
              <a:t>(1)</a:t>
            </a:r>
            <a:r>
              <a:rPr lang="zh-CN" altLang="en-US" dirty="0">
                <a:latin typeface="宋体" panose="02010600030101010101" pitchFamily="2" charset="-122"/>
                <a:ea typeface="宋体" panose="02010600030101010101" pitchFamily="2" charset="-122"/>
                <a:cs typeface="Times New Roman" panose="02020603050405020304" pitchFamily="18" charset="0"/>
              </a:rPr>
              <a:t>都是在列强侵略的背景下发生的</a:t>
            </a:r>
            <a:r>
              <a:rPr lang="en-US" altLang="zh-CN">
                <a:latin typeface="宋体" panose="02010600030101010101" pitchFamily="2" charset="-122"/>
                <a:ea typeface="宋体" panose="02010600030101010101" pitchFamily="2" charset="-122"/>
                <a:cs typeface="Times New Roman" panose="02020603050405020304" pitchFamily="18" charset="0"/>
              </a:rPr>
              <a:t>;</a:t>
            </a:r>
            <a:r>
              <a:rPr lang="zh-CN" altLang="en-US" dirty="0">
                <a:latin typeface="宋体" panose="02010600030101010101" pitchFamily="2" charset="-122"/>
                <a:ea typeface="宋体" panose="02010600030101010101" pitchFamily="2" charset="-122"/>
                <a:cs typeface="Times New Roman" panose="02020603050405020304" pitchFamily="18" charset="0"/>
              </a:rPr>
              <a:t>都主张向西方学习。</a:t>
            </a:r>
            <a:endParaRPr lang="zh-CN" altLang="en-US" dirty="0">
              <a:latin typeface="宋体" panose="02010600030101010101" pitchFamily="2" charset="-122"/>
              <a:ea typeface="宋体" panose="02010600030101010101" pitchFamily="2" charset="-122"/>
              <a:cs typeface="Times New Roman" panose="02020603050405020304" pitchFamily="18" charset="0"/>
            </a:endParaRPr>
          </a:p>
          <a:p>
            <a:pPr defTabSz="1171575"/>
            <a:endParaRPr lang="zh-CN" altLang="en-US" dirty="0">
              <a:latin typeface="宋体" panose="02010600030101010101" pitchFamily="2" charset="-122"/>
              <a:ea typeface="宋体" panose="02010600030101010101" pitchFamily="2" charset="-122"/>
              <a:cs typeface="Times New Roman" panose="02020603050405020304" pitchFamily="18" charset="0"/>
            </a:endParaRPr>
          </a:p>
          <a:p>
            <a:pPr defTabSz="1171575"/>
            <a:r>
              <a:rPr lang="en-US" altLang="zh-CN">
                <a:latin typeface="宋体" panose="02010600030101010101" pitchFamily="2" charset="-122"/>
                <a:ea typeface="宋体" panose="02010600030101010101" pitchFamily="2" charset="-122"/>
                <a:cs typeface="Times New Roman" panose="02020603050405020304" pitchFamily="18" charset="0"/>
              </a:rPr>
              <a:t>(2)</a:t>
            </a:r>
            <a:r>
              <a:rPr lang="zh-CN" altLang="en-US" dirty="0">
                <a:latin typeface="宋体" panose="02010600030101010101" pitchFamily="2" charset="-122"/>
                <a:ea typeface="宋体" panose="02010600030101010101" pitchFamily="2" charset="-122"/>
                <a:cs typeface="Times New Roman" panose="02020603050405020304" pitchFamily="18" charset="0"/>
              </a:rPr>
              <a:t>主要目的都有抵抗外国侵略的一面</a:t>
            </a:r>
            <a:r>
              <a:rPr lang="en-US" altLang="zh-CN">
                <a:latin typeface="宋体" panose="02010600030101010101" pitchFamily="2" charset="-122"/>
                <a:ea typeface="宋体" panose="02010600030101010101" pitchFamily="2" charset="-122"/>
                <a:cs typeface="Times New Roman" panose="02020603050405020304" pitchFamily="18" charset="0"/>
              </a:rPr>
              <a:t>;</a:t>
            </a:r>
            <a:r>
              <a:rPr lang="zh-CN" altLang="en-US" dirty="0">
                <a:latin typeface="宋体" panose="02010600030101010101" pitchFamily="2" charset="-122"/>
                <a:ea typeface="宋体" panose="02010600030101010101" pitchFamily="2" charset="-122"/>
                <a:cs typeface="Times New Roman" panose="02020603050405020304" pitchFamily="18" charset="0"/>
              </a:rPr>
              <a:t>都在一定程度上推动了思想近代化。</a:t>
            </a:r>
            <a:endParaRPr lang="zh-CN" altLang="en-US" dirty="0">
              <a:latin typeface="宋体" panose="02010600030101010101" pitchFamily="2" charset="-122"/>
              <a:ea typeface="Times New Roman" panose="02020603050405020304" pitchFamily="18" charset="0"/>
            </a:endParaRPr>
          </a:p>
        </p:txBody>
      </p:sp>
      <p:sp>
        <p:nvSpPr>
          <p:cNvPr id="2" name="文本框 1"/>
          <p:cNvSpPr txBox="1"/>
          <p:nvPr/>
        </p:nvSpPr>
        <p:spPr>
          <a:xfrm>
            <a:off x="2680335" y="3768090"/>
            <a:ext cx="2794635" cy="691515"/>
          </a:xfrm>
          <a:prstGeom prst="rect">
            <a:avLst/>
          </a:prstGeom>
          <a:noFill/>
        </p:spPr>
        <p:txBody>
          <a:bodyPr wrap="square" rtlCol="0">
            <a:spAutoFit/>
          </a:bodyPr>
          <a:lstStyle/>
          <a:p>
            <a:r>
              <a:rPr lang="zh-CN" altLang="en-US">
                <a:solidFill>
                  <a:srgbClr val="FF0000"/>
                </a:solidFill>
                <a:latin typeface="微软雅黑" panose="020B0503020204020204" charset="-122"/>
                <a:ea typeface="微软雅黑" panose="020B0503020204020204" charset="-122"/>
              </a:rPr>
              <a:t>【出现的背景】</a:t>
            </a:r>
            <a:endParaRPr lang="zh-CN" altLang="en-US">
              <a:solidFill>
                <a:srgbClr val="FF0000"/>
              </a:solidFill>
              <a:latin typeface="微软雅黑" panose="020B0503020204020204" charset="-122"/>
              <a:ea typeface="微软雅黑" panose="020B0503020204020204" charset="-122"/>
            </a:endParaRPr>
          </a:p>
        </p:txBody>
      </p:sp>
      <p:sp>
        <p:nvSpPr>
          <p:cNvPr id="3" name="文本框 2"/>
          <p:cNvSpPr txBox="1"/>
          <p:nvPr/>
        </p:nvSpPr>
        <p:spPr>
          <a:xfrm>
            <a:off x="5845810" y="3768090"/>
            <a:ext cx="3799840" cy="691515"/>
          </a:xfrm>
          <a:prstGeom prst="rect">
            <a:avLst/>
          </a:prstGeom>
          <a:noFill/>
        </p:spPr>
        <p:txBody>
          <a:bodyPr wrap="square" rtlCol="0">
            <a:spAutoFit/>
          </a:bodyPr>
          <a:lstStyle/>
          <a:p>
            <a:r>
              <a:rPr lang="zh-CN" altLang="en-US">
                <a:solidFill>
                  <a:srgbClr val="FF0000"/>
                </a:solidFill>
                <a:latin typeface="微软雅黑" panose="020B0503020204020204" charset="-122"/>
                <a:ea typeface="微软雅黑" panose="020B0503020204020204" charset="-122"/>
              </a:rPr>
              <a:t>【学习的内容</a:t>
            </a:r>
            <a:r>
              <a:rPr lang="en-US" altLang="zh-CN">
                <a:solidFill>
                  <a:srgbClr val="FF0000"/>
                </a:solidFill>
                <a:latin typeface="微软雅黑" panose="020B0503020204020204" charset="-122"/>
                <a:ea typeface="微软雅黑" panose="020B0503020204020204" charset="-122"/>
              </a:rPr>
              <a:t>/</a:t>
            </a:r>
            <a:r>
              <a:rPr lang="zh-CN" altLang="en-US">
                <a:solidFill>
                  <a:srgbClr val="FF0000"/>
                </a:solidFill>
                <a:latin typeface="微软雅黑" panose="020B0503020204020204" charset="-122"/>
                <a:ea typeface="微软雅黑" panose="020B0503020204020204" charset="-122"/>
              </a:rPr>
              <a:t>对象】</a:t>
            </a:r>
            <a:endParaRPr lang="zh-CN" altLang="en-US">
              <a:solidFill>
                <a:srgbClr val="FF0000"/>
              </a:solidFill>
              <a:latin typeface="微软雅黑" panose="020B0503020204020204" charset="-122"/>
              <a:ea typeface="微软雅黑" panose="020B0503020204020204" charset="-122"/>
            </a:endParaRPr>
          </a:p>
        </p:txBody>
      </p:sp>
      <p:sp>
        <p:nvSpPr>
          <p:cNvPr id="4" name="文本框 3"/>
          <p:cNvSpPr txBox="1"/>
          <p:nvPr/>
        </p:nvSpPr>
        <p:spPr>
          <a:xfrm>
            <a:off x="2532380" y="4858385"/>
            <a:ext cx="3799840" cy="691515"/>
          </a:xfrm>
          <a:prstGeom prst="rect">
            <a:avLst/>
          </a:prstGeom>
          <a:noFill/>
        </p:spPr>
        <p:txBody>
          <a:bodyPr wrap="square" rtlCol="0">
            <a:spAutoFit/>
          </a:bodyPr>
          <a:lstStyle/>
          <a:p>
            <a:r>
              <a:rPr lang="zh-CN" altLang="en-US">
                <a:solidFill>
                  <a:srgbClr val="FF0000"/>
                </a:solidFill>
                <a:latin typeface="微软雅黑" panose="020B0503020204020204" charset="-122"/>
                <a:ea typeface="微软雅黑" panose="020B0503020204020204" charset="-122"/>
              </a:rPr>
              <a:t>【</a:t>
            </a:r>
            <a:r>
              <a:rPr lang="zh-CN">
                <a:solidFill>
                  <a:srgbClr val="FF0000"/>
                </a:solidFill>
                <a:latin typeface="微软雅黑" panose="020B0503020204020204" charset="-122"/>
                <a:ea typeface="微软雅黑" panose="020B0503020204020204" charset="-122"/>
              </a:rPr>
              <a:t>主观</a:t>
            </a:r>
            <a:r>
              <a:rPr lang="zh-CN">
                <a:solidFill>
                  <a:srgbClr val="FF0000"/>
                </a:solidFill>
                <a:latin typeface="微软雅黑" panose="020B0503020204020204" charset="-122"/>
                <a:ea typeface="微软雅黑" panose="020B0503020204020204" charset="-122"/>
                <a:sym typeface="+mn-ea"/>
              </a:rPr>
              <a:t>目的</a:t>
            </a:r>
            <a:r>
              <a:rPr lang="zh-CN" altLang="en-US">
                <a:solidFill>
                  <a:srgbClr val="FF0000"/>
                </a:solidFill>
                <a:latin typeface="微软雅黑" panose="020B0503020204020204" charset="-122"/>
                <a:ea typeface="微软雅黑" panose="020B0503020204020204" charset="-122"/>
              </a:rPr>
              <a:t>】</a:t>
            </a:r>
            <a:endParaRPr lang="zh-CN" altLang="en-US">
              <a:solidFill>
                <a:srgbClr val="FF0000"/>
              </a:solidFill>
              <a:latin typeface="微软雅黑" panose="020B0503020204020204" charset="-122"/>
              <a:ea typeface="微软雅黑" panose="020B0503020204020204" charset="-122"/>
            </a:endParaRPr>
          </a:p>
        </p:txBody>
      </p:sp>
      <p:sp>
        <p:nvSpPr>
          <p:cNvPr id="5" name="文本框 4"/>
          <p:cNvSpPr txBox="1"/>
          <p:nvPr/>
        </p:nvSpPr>
        <p:spPr>
          <a:xfrm>
            <a:off x="7179310" y="4985385"/>
            <a:ext cx="3799840" cy="691515"/>
          </a:xfrm>
          <a:prstGeom prst="rect">
            <a:avLst/>
          </a:prstGeom>
          <a:noFill/>
        </p:spPr>
        <p:txBody>
          <a:bodyPr wrap="square" rtlCol="0">
            <a:spAutoFit/>
          </a:bodyPr>
          <a:lstStyle/>
          <a:p>
            <a:r>
              <a:rPr lang="zh-CN" altLang="en-US">
                <a:solidFill>
                  <a:srgbClr val="FF0000"/>
                </a:solidFill>
                <a:latin typeface="微软雅黑" panose="020B0503020204020204" charset="-122"/>
                <a:ea typeface="微软雅黑" panose="020B0503020204020204" charset="-122"/>
              </a:rPr>
              <a:t>【</a:t>
            </a:r>
            <a:r>
              <a:rPr lang="zh-CN">
                <a:solidFill>
                  <a:srgbClr val="FF0000"/>
                </a:solidFill>
                <a:latin typeface="微软雅黑" panose="020B0503020204020204" charset="-122"/>
                <a:ea typeface="微软雅黑" panose="020B0503020204020204" charset="-122"/>
              </a:rPr>
              <a:t>客观作用</a:t>
            </a:r>
            <a:r>
              <a:rPr lang="zh-CN" altLang="en-US">
                <a:solidFill>
                  <a:srgbClr val="FF0000"/>
                </a:solidFill>
                <a:latin typeface="微软雅黑" panose="020B0503020204020204" charset="-122"/>
                <a:ea typeface="微软雅黑" panose="020B0503020204020204" charset="-122"/>
              </a:rPr>
              <a:t>】</a:t>
            </a:r>
            <a:endParaRPr lang="zh-CN" altLang="en-US">
              <a:solidFill>
                <a:srgbClr val="FF0000"/>
              </a:solidFill>
              <a:latin typeface="微软雅黑" panose="020B0503020204020204" charset="-122"/>
              <a:ea typeface="微软雅黑" panose="020B050302020402020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fill="hold"/>
                                        <p:tgtEl>
                                          <p:spTgt spid="4"/>
                                        </p:tgtEl>
                                        <p:attrNameLst>
                                          <p:attrName>ppt_x</p:attrName>
                                        </p:attrNameLst>
                                      </p:cBhvr>
                                      <p:tavLst>
                                        <p:tav tm="0">
                                          <p:val>
                                            <p:strVal val="#ppt_x"/>
                                          </p:val>
                                        </p:tav>
                                        <p:tav tm="100000">
                                          <p:val>
                                            <p:strVal val="#ppt_x"/>
                                          </p:val>
                                        </p:tav>
                                      </p:tavLst>
                                    </p:anim>
                                    <p:anim calcmode="lin" valueType="num">
                                      <p:cBhvr additive="base">
                                        <p:cTn id="20"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additive="base">
                                        <p:cTn id="25" dur="500" fill="hold"/>
                                        <p:tgtEl>
                                          <p:spTgt spid="5"/>
                                        </p:tgtEl>
                                        <p:attrNameLst>
                                          <p:attrName>ppt_x</p:attrName>
                                        </p:attrNameLst>
                                      </p:cBhvr>
                                      <p:tavLst>
                                        <p:tav tm="0">
                                          <p:val>
                                            <p:strVal val="#ppt_x"/>
                                          </p:val>
                                        </p:tav>
                                        <p:tav tm="100000">
                                          <p:val>
                                            <p:strVal val="#ppt_x"/>
                                          </p:val>
                                        </p:tav>
                                      </p:tavLst>
                                    </p:anim>
                                    <p:anim calcmode="lin" valueType="num">
                                      <p:cBhvr additive="base">
                                        <p:cTn id="26"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45698" name="文本框 2845697"/>
          <p:cNvSpPr txBox="1"/>
          <p:nvPr/>
        </p:nvSpPr>
        <p:spPr>
          <a:xfrm>
            <a:off x="215900" y="682625"/>
            <a:ext cx="11634788" cy="712788"/>
          </a:xfrm>
          <a:prstGeom prst="rect">
            <a:avLst/>
          </a:prstGeom>
          <a:noFill/>
          <a:ln w="9525">
            <a:noFill/>
          </a:ln>
        </p:spPr>
        <p:txBody>
          <a:bodyPr lIns="117176" tIns="58589" rIns="117176" bIns="58589">
            <a:spAutoFit/>
          </a:bodyPr>
          <a:lstStyle/>
          <a:p>
            <a:pPr defTabSz="1171575"/>
            <a:r>
              <a:rPr lang="en-US" altLang="zh-CN">
                <a:latin typeface="宋体" panose="02010600030101010101" pitchFamily="2" charset="-122"/>
                <a:ea typeface="宋体" panose="02010600030101010101" pitchFamily="2" charset="-122"/>
                <a:cs typeface="Times New Roman" panose="02020603050405020304" pitchFamily="18" charset="0"/>
              </a:rPr>
              <a:t>2.</a:t>
            </a:r>
            <a:r>
              <a:rPr lang="zh-CN" altLang="en-US" dirty="0">
                <a:latin typeface="宋体" panose="02010600030101010101" pitchFamily="2" charset="-122"/>
                <a:ea typeface="宋体" panose="02010600030101010101" pitchFamily="2" charset="-122"/>
                <a:cs typeface="Times New Roman" panose="02020603050405020304" pitchFamily="18" charset="0"/>
              </a:rPr>
              <a:t>不同点</a:t>
            </a:r>
            <a:r>
              <a:rPr lang="en-US" altLang="zh-CN">
                <a:latin typeface="宋体" panose="02010600030101010101" pitchFamily="2" charset="-122"/>
                <a:ea typeface="宋体" panose="02010600030101010101" pitchFamily="2" charset="-122"/>
                <a:cs typeface="Times New Roman" panose="02020603050405020304" pitchFamily="18" charset="0"/>
              </a:rPr>
              <a:t>:</a:t>
            </a:r>
            <a:endParaRPr lang="en-US" altLang="zh-CN">
              <a:latin typeface="宋体" panose="02010600030101010101" pitchFamily="2" charset="-122"/>
              <a:ea typeface="Times New Roman" panose="02020603050405020304" pitchFamily="18" charset="0"/>
            </a:endParaRPr>
          </a:p>
        </p:txBody>
      </p:sp>
      <p:graphicFrame>
        <p:nvGraphicFramePr>
          <p:cNvPr id="2845766" name="表格 2845765"/>
          <p:cNvGraphicFramePr/>
          <p:nvPr>
            <p:custDataLst>
              <p:tags r:id="rId1"/>
            </p:custDataLst>
          </p:nvPr>
        </p:nvGraphicFramePr>
        <p:xfrm>
          <a:off x="385763" y="1441450"/>
          <a:ext cx="10955338" cy="5110163"/>
        </p:xfrm>
        <a:graphic>
          <a:graphicData uri="http://schemas.openxmlformats.org/drawingml/2006/table">
            <a:tbl>
              <a:tblPr/>
              <a:tblGrid>
                <a:gridCol w="1582738"/>
                <a:gridCol w="9372600"/>
              </a:tblGrid>
              <a:tr h="909638">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en-US" altLang="zh-CN" sz="2600" b="1" dirty="0">
                          <a:solidFill>
                            <a:srgbClr val="000000"/>
                          </a:solidFill>
                          <a:latin typeface="宋体" panose="02010600030101010101" pitchFamily="2" charset="-122"/>
                          <a:cs typeface="Times New Roman" panose="02020603050405020304" pitchFamily="18" charset="0"/>
                        </a:rPr>
                        <a:t>“</a:t>
                      </a:r>
                      <a:r>
                        <a:rPr lang="zh-CN" altLang="en-US" sz="2600" b="1" dirty="0">
                          <a:solidFill>
                            <a:srgbClr val="000000"/>
                          </a:solidFill>
                          <a:latin typeface="宋体" panose="02010600030101010101" pitchFamily="2" charset="-122"/>
                          <a:cs typeface="Times New Roman" panose="02020603050405020304" pitchFamily="18" charset="0"/>
                        </a:rPr>
                        <a:t>师夷长技”思想</a:t>
                      </a:r>
                      <a:endParaRPr lang="zh-CN" altLang="en-US" sz="2600" b="1" dirty="0">
                        <a:latin typeface="宋体" panose="02010600030101010101" pitchFamily="2" charset="-122"/>
                      </a:endParaRPr>
                    </a:p>
                  </a:txBody>
                  <a:tcPr marL="117235" marR="117235" marT="58618" marB="58618" anchor="ct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sz="2600" b="1" dirty="0">
                          <a:solidFill>
                            <a:srgbClr val="000000"/>
                          </a:solidFill>
                          <a:latin typeface="宋体" panose="02010600030101010101" pitchFamily="2" charset="-122"/>
                          <a:cs typeface="Times New Roman" panose="02020603050405020304" pitchFamily="18" charset="0"/>
                        </a:rPr>
                        <a:t>其思想来源于地主阶级抵抗派</a:t>
                      </a:r>
                      <a:r>
                        <a:rPr lang="en-US" altLang="zh-CN" sz="2600" b="1">
                          <a:solidFill>
                            <a:srgbClr val="000000"/>
                          </a:solidFill>
                          <a:latin typeface="宋体" panose="02010600030101010101" pitchFamily="2" charset="-122"/>
                          <a:cs typeface="Times New Roman" panose="02020603050405020304" pitchFamily="18" charset="0"/>
                        </a:rPr>
                        <a:t>,</a:t>
                      </a:r>
                      <a:r>
                        <a:rPr lang="zh-CN" altLang="en-US" sz="2600" b="1" dirty="0">
                          <a:solidFill>
                            <a:srgbClr val="000000"/>
                          </a:solidFill>
                          <a:latin typeface="宋体" panose="02010600030101010101" pitchFamily="2" charset="-122"/>
                          <a:cs typeface="Times New Roman" panose="02020603050405020304" pitchFamily="18" charset="0"/>
                        </a:rPr>
                        <a:t>以林则徐、魏源为代表</a:t>
                      </a:r>
                      <a:r>
                        <a:rPr lang="en-US" altLang="zh-CN" sz="2600" b="1">
                          <a:solidFill>
                            <a:srgbClr val="000000"/>
                          </a:solidFill>
                          <a:latin typeface="宋体" panose="02010600030101010101" pitchFamily="2" charset="-122"/>
                          <a:cs typeface="Times New Roman" panose="02020603050405020304" pitchFamily="18" charset="0"/>
                        </a:rPr>
                        <a:t>,</a:t>
                      </a:r>
                      <a:r>
                        <a:rPr lang="zh-CN" altLang="en-US" sz="2600" b="1" dirty="0">
                          <a:solidFill>
                            <a:srgbClr val="000000"/>
                          </a:solidFill>
                          <a:latin typeface="宋体" panose="02010600030101010101" pitchFamily="2" charset="-122"/>
                          <a:cs typeface="Times New Roman" panose="02020603050405020304" pitchFamily="18" charset="0"/>
                        </a:rPr>
                        <a:t>他们的目的很鲜明</a:t>
                      </a:r>
                      <a:r>
                        <a:rPr lang="en-US" altLang="zh-CN" sz="2600" b="1">
                          <a:solidFill>
                            <a:srgbClr val="000000"/>
                          </a:solidFill>
                          <a:latin typeface="宋体" panose="02010600030101010101" pitchFamily="2" charset="-122"/>
                          <a:cs typeface="Times New Roman" panose="02020603050405020304" pitchFamily="18" charset="0"/>
                        </a:rPr>
                        <a:t>,</a:t>
                      </a:r>
                      <a:r>
                        <a:rPr lang="zh-CN" altLang="en-US" sz="2600" b="1" dirty="0">
                          <a:solidFill>
                            <a:srgbClr val="000000"/>
                          </a:solidFill>
                          <a:latin typeface="宋体" panose="02010600030101010101" pitchFamily="2" charset="-122"/>
                          <a:cs typeface="Times New Roman" panose="02020603050405020304" pitchFamily="18" charset="0"/>
                        </a:rPr>
                        <a:t>即抵抗外来侵略</a:t>
                      </a:r>
                      <a:r>
                        <a:rPr lang="en-US" altLang="zh-CN" sz="2600" b="1">
                          <a:solidFill>
                            <a:srgbClr val="000000"/>
                          </a:solidFill>
                          <a:latin typeface="宋体" panose="02010600030101010101" pitchFamily="2" charset="-122"/>
                          <a:cs typeface="Times New Roman" panose="02020603050405020304" pitchFamily="18" charset="0"/>
                        </a:rPr>
                        <a:t>,</a:t>
                      </a:r>
                      <a:r>
                        <a:rPr lang="zh-CN" altLang="en-US" sz="2600" b="1" dirty="0">
                          <a:solidFill>
                            <a:srgbClr val="000000"/>
                          </a:solidFill>
                          <a:latin typeface="宋体" panose="02010600030101010101" pitchFamily="2" charset="-122"/>
                          <a:cs typeface="Times New Roman" panose="02020603050405020304" pitchFamily="18" charset="0"/>
                        </a:rPr>
                        <a:t>主张“师夷长技以制夷”</a:t>
                      </a:r>
                      <a:endParaRPr lang="zh-CN" altLang="en-US" sz="2600" b="1" dirty="0">
                        <a:latin typeface="宋体" panose="02010600030101010101" pitchFamily="2" charset="-122"/>
                      </a:endParaRPr>
                    </a:p>
                  </a:txBody>
                  <a:tcPr marL="117235" marR="117235" marT="58618" marB="58618" anchor="ct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2100262">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en-US" altLang="zh-CN" sz="2600" b="1" dirty="0">
                          <a:solidFill>
                            <a:srgbClr val="000000"/>
                          </a:solidFill>
                          <a:latin typeface="宋体" panose="02010600030101010101" pitchFamily="2" charset="-122"/>
                          <a:cs typeface="Times New Roman" panose="02020603050405020304" pitchFamily="18" charset="0"/>
                        </a:rPr>
                        <a:t>“</a:t>
                      </a:r>
                      <a:r>
                        <a:rPr lang="zh-CN" altLang="en-US" sz="2600" b="1" dirty="0">
                          <a:solidFill>
                            <a:srgbClr val="000000"/>
                          </a:solidFill>
                          <a:latin typeface="宋体" panose="02010600030101010101" pitchFamily="2" charset="-122"/>
                          <a:cs typeface="Times New Roman" panose="02020603050405020304" pitchFamily="18" charset="0"/>
                        </a:rPr>
                        <a:t>中体西用”思想</a:t>
                      </a:r>
                      <a:endParaRPr lang="zh-CN" altLang="en-US" sz="2600" b="1" dirty="0">
                        <a:latin typeface="宋体" panose="02010600030101010101" pitchFamily="2" charset="-122"/>
                      </a:endParaRPr>
                    </a:p>
                  </a:txBody>
                  <a:tcPr marL="117235" marR="117235" marT="58618" marB="58618" anchor="ct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en-US" altLang="zh-CN" sz="2600" b="1">
                          <a:solidFill>
                            <a:srgbClr val="000000"/>
                          </a:solidFill>
                          <a:latin typeface="宋体" panose="02010600030101010101" pitchFamily="2" charset="-122"/>
                          <a:cs typeface="Times New Roman" panose="02020603050405020304" pitchFamily="18" charset="0"/>
                        </a:rPr>
                        <a:t>(1)</a:t>
                      </a:r>
                      <a:r>
                        <a:rPr lang="zh-CN" altLang="en-US" sz="2600" b="1" dirty="0">
                          <a:solidFill>
                            <a:srgbClr val="000000"/>
                          </a:solidFill>
                          <a:latin typeface="宋体" panose="02010600030101010101" pitchFamily="2" charset="-122"/>
                          <a:cs typeface="Times New Roman" panose="02020603050405020304" pitchFamily="18" charset="0"/>
                        </a:rPr>
                        <a:t>其思想提出者是洋务派</a:t>
                      </a:r>
                      <a:r>
                        <a:rPr lang="en-US" altLang="zh-CN" sz="2600" b="1">
                          <a:solidFill>
                            <a:srgbClr val="000000"/>
                          </a:solidFill>
                          <a:latin typeface="宋体" panose="02010600030101010101" pitchFamily="2" charset="-122"/>
                          <a:cs typeface="Times New Roman" panose="02020603050405020304" pitchFamily="18" charset="0"/>
                        </a:rPr>
                        <a:t>,</a:t>
                      </a:r>
                      <a:r>
                        <a:rPr lang="zh-CN" altLang="en-US" sz="2600" b="1" dirty="0">
                          <a:solidFill>
                            <a:srgbClr val="000000"/>
                          </a:solidFill>
                          <a:latin typeface="宋体" panose="02010600030101010101" pitchFamily="2" charset="-122"/>
                          <a:cs typeface="Times New Roman" panose="02020603050405020304" pitchFamily="18" charset="0"/>
                        </a:rPr>
                        <a:t>以奕、曾国藩、李鸿章等为代表</a:t>
                      </a:r>
                      <a:r>
                        <a:rPr lang="en-US" altLang="zh-CN" sz="2600" b="1">
                          <a:solidFill>
                            <a:srgbClr val="000000"/>
                          </a:solidFill>
                          <a:latin typeface="宋体" panose="02010600030101010101" pitchFamily="2" charset="-122"/>
                          <a:cs typeface="Times New Roman" panose="02020603050405020304" pitchFamily="18" charset="0"/>
                        </a:rPr>
                        <a:t>,</a:t>
                      </a:r>
                      <a:r>
                        <a:rPr lang="zh-CN" altLang="en-US" sz="2600" b="1" dirty="0">
                          <a:solidFill>
                            <a:srgbClr val="000000"/>
                          </a:solidFill>
                          <a:latin typeface="宋体" panose="02010600030101010101" pitchFamily="2" charset="-122"/>
                          <a:cs typeface="Times New Roman" panose="02020603050405020304" pitchFamily="18" charset="0"/>
                        </a:rPr>
                        <a:t>主张通过学习西方的科学技术维护旧的纲常礼教</a:t>
                      </a:r>
                      <a:r>
                        <a:rPr lang="en-US" altLang="zh-CN" sz="2600" b="1">
                          <a:solidFill>
                            <a:srgbClr val="000000"/>
                          </a:solidFill>
                          <a:latin typeface="宋体" panose="02010600030101010101" pitchFamily="2" charset="-122"/>
                          <a:cs typeface="Times New Roman" panose="02020603050405020304" pitchFamily="18" charset="0"/>
                        </a:rPr>
                        <a:t>,</a:t>
                      </a:r>
                      <a:r>
                        <a:rPr lang="zh-CN" altLang="en-US" sz="2600" b="1" dirty="0">
                          <a:solidFill>
                            <a:srgbClr val="000000"/>
                          </a:solidFill>
                          <a:latin typeface="宋体" panose="02010600030101010101" pitchFamily="2" charset="-122"/>
                          <a:cs typeface="Times New Roman" panose="02020603050405020304" pitchFamily="18" charset="0"/>
                        </a:rPr>
                        <a:t>口号是“师夷长技以自强”</a:t>
                      </a:r>
                      <a:endParaRPr lang="zh-CN" altLang="en-US" sz="2600" b="1" dirty="0">
                        <a:latin typeface="宋体" panose="02010600030101010101" pitchFamily="2" charset="-122"/>
                        <a:cs typeface="Times New Roman" panose="02020603050405020304" pitchFamily="18" charset="0"/>
                      </a:endParaRPr>
                    </a:p>
                    <a:p>
                      <a:pPr marL="0" lvl="0" indent="0" eaLnBrk="0" hangingPunct="0">
                        <a:lnSpc>
                          <a:spcPct val="100000"/>
                        </a:lnSpc>
                        <a:spcBef>
                          <a:spcPct val="0"/>
                        </a:spcBef>
                        <a:buFontTx/>
                        <a:buNone/>
                      </a:pPr>
                      <a:r>
                        <a:rPr lang="en-US" altLang="zh-CN" sz="2600" b="1">
                          <a:solidFill>
                            <a:srgbClr val="000000"/>
                          </a:solidFill>
                          <a:latin typeface="宋体" panose="02010600030101010101" pitchFamily="2" charset="-122"/>
                          <a:cs typeface="Times New Roman" panose="02020603050405020304" pitchFamily="18" charset="0"/>
                        </a:rPr>
                        <a:t>(2)</a:t>
                      </a:r>
                      <a:r>
                        <a:rPr lang="zh-CN" altLang="en-US" sz="2600" b="1" dirty="0">
                          <a:solidFill>
                            <a:srgbClr val="000000"/>
                          </a:solidFill>
                          <a:latin typeface="宋体" panose="02010600030101010101" pitchFamily="2" charset="-122"/>
                          <a:cs typeface="Times New Roman" panose="02020603050405020304" pitchFamily="18" charset="0"/>
                        </a:rPr>
                        <a:t>根本目的是维护清朝的统治</a:t>
                      </a:r>
                      <a:r>
                        <a:rPr lang="en-US" altLang="zh-CN" sz="2600" b="1">
                          <a:solidFill>
                            <a:srgbClr val="000000"/>
                          </a:solidFill>
                          <a:latin typeface="宋体" panose="02010600030101010101" pitchFamily="2" charset="-122"/>
                          <a:cs typeface="Times New Roman" panose="02020603050405020304" pitchFamily="18" charset="0"/>
                        </a:rPr>
                        <a:t>,</a:t>
                      </a:r>
                      <a:r>
                        <a:rPr lang="zh-CN" altLang="en-US" sz="2600" b="1" dirty="0">
                          <a:solidFill>
                            <a:srgbClr val="000000"/>
                          </a:solidFill>
                          <a:latin typeface="宋体" panose="02010600030101010101" pitchFamily="2" charset="-122"/>
                          <a:cs typeface="Times New Roman" panose="02020603050405020304" pitchFamily="18" charset="0"/>
                        </a:rPr>
                        <a:t>镇压人民的反抗斗争</a:t>
                      </a:r>
                      <a:r>
                        <a:rPr lang="en-US" altLang="zh-CN" sz="2600" b="1">
                          <a:solidFill>
                            <a:srgbClr val="000000"/>
                          </a:solidFill>
                          <a:latin typeface="宋体" panose="02010600030101010101" pitchFamily="2" charset="-122"/>
                          <a:cs typeface="Times New Roman" panose="02020603050405020304" pitchFamily="18" charset="0"/>
                        </a:rPr>
                        <a:t>,</a:t>
                      </a:r>
                      <a:r>
                        <a:rPr lang="zh-CN" altLang="en-US" sz="2600" b="1" dirty="0">
                          <a:solidFill>
                            <a:srgbClr val="000000"/>
                          </a:solidFill>
                          <a:latin typeface="宋体" panose="02010600030101010101" pitchFamily="2" charset="-122"/>
                          <a:cs typeface="Times New Roman" panose="02020603050405020304" pitchFamily="18" charset="0"/>
                        </a:rPr>
                        <a:t>当然也含有抵御外侮的意图</a:t>
                      </a:r>
                      <a:endParaRPr lang="zh-CN" altLang="en-US" sz="2600" b="1" dirty="0">
                        <a:latin typeface="宋体" panose="02010600030101010101" pitchFamily="2" charset="-122"/>
                      </a:endParaRPr>
                    </a:p>
                  </a:txBody>
                  <a:tcPr marL="117235" marR="117235" marT="58618" marB="58618" anchor="ct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2100263">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sz="2600" b="1" dirty="0">
                          <a:solidFill>
                            <a:srgbClr val="000000"/>
                          </a:solidFill>
                          <a:latin typeface="宋体" panose="02010600030101010101" pitchFamily="2" charset="-122"/>
                          <a:cs typeface="Times New Roman" panose="02020603050405020304" pitchFamily="18" charset="0"/>
                        </a:rPr>
                        <a:t>早期维新思想</a:t>
                      </a:r>
                      <a:endParaRPr lang="zh-CN" altLang="en-US" sz="2600" b="1" dirty="0">
                        <a:latin typeface="宋体" panose="02010600030101010101" pitchFamily="2" charset="-122"/>
                      </a:endParaRPr>
                    </a:p>
                  </a:txBody>
                  <a:tcPr marL="117235" marR="117235" marT="58618" marB="58618" anchor="ct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sz="2600" b="1" dirty="0">
                          <a:solidFill>
                            <a:srgbClr val="000000"/>
                          </a:solidFill>
                          <a:latin typeface="宋体" panose="02010600030101010101" pitchFamily="2" charset="-122"/>
                          <a:cs typeface="Times New Roman" panose="02020603050405020304" pitchFamily="18" charset="0"/>
                        </a:rPr>
                        <a:t>其成员大部分来源于洋务派。洋务运动发展到后期</a:t>
                      </a:r>
                      <a:r>
                        <a:rPr lang="en-US" altLang="zh-CN" sz="2600" b="1">
                          <a:solidFill>
                            <a:srgbClr val="000000"/>
                          </a:solidFill>
                          <a:latin typeface="宋体" panose="02010600030101010101" pitchFamily="2" charset="-122"/>
                          <a:cs typeface="Times New Roman" panose="02020603050405020304" pitchFamily="18" charset="0"/>
                        </a:rPr>
                        <a:t>,</a:t>
                      </a:r>
                      <a:r>
                        <a:rPr lang="zh-CN" altLang="en-US" sz="2600" b="1" dirty="0">
                          <a:solidFill>
                            <a:srgbClr val="000000"/>
                          </a:solidFill>
                          <a:latin typeface="宋体" panose="02010600030101010101" pitchFamily="2" charset="-122"/>
                          <a:cs typeface="Times New Roman" panose="02020603050405020304" pitchFamily="18" charset="0"/>
                        </a:rPr>
                        <a:t>弊端日渐暴露</a:t>
                      </a:r>
                      <a:r>
                        <a:rPr lang="en-US" altLang="zh-CN" sz="2600" b="1">
                          <a:solidFill>
                            <a:srgbClr val="000000"/>
                          </a:solidFill>
                          <a:latin typeface="宋体" panose="02010600030101010101" pitchFamily="2" charset="-122"/>
                          <a:cs typeface="Times New Roman" panose="02020603050405020304" pitchFamily="18" charset="0"/>
                        </a:rPr>
                        <a:t>,</a:t>
                      </a:r>
                      <a:r>
                        <a:rPr lang="zh-CN" altLang="en-US" sz="2600" b="1" dirty="0">
                          <a:solidFill>
                            <a:srgbClr val="000000"/>
                          </a:solidFill>
                          <a:latin typeface="宋体" panose="02010600030101010101" pitchFamily="2" charset="-122"/>
                          <a:cs typeface="Times New Roman" panose="02020603050405020304" pitchFamily="18" charset="0"/>
                        </a:rPr>
                        <a:t>出现了早期维新思想</a:t>
                      </a:r>
                      <a:r>
                        <a:rPr lang="en-US" altLang="zh-CN" sz="2600" b="1">
                          <a:solidFill>
                            <a:srgbClr val="000000"/>
                          </a:solidFill>
                          <a:latin typeface="宋体" panose="02010600030101010101" pitchFamily="2" charset="-122"/>
                          <a:cs typeface="Times New Roman" panose="02020603050405020304" pitchFamily="18" charset="0"/>
                        </a:rPr>
                        <a:t>:</a:t>
                      </a:r>
                      <a:r>
                        <a:rPr lang="zh-CN" altLang="en-US" sz="2600" b="1" dirty="0">
                          <a:solidFill>
                            <a:srgbClr val="000000"/>
                          </a:solidFill>
                          <a:latin typeface="宋体" panose="02010600030101010101" pitchFamily="2" charset="-122"/>
                          <a:cs typeface="Times New Roman" panose="02020603050405020304" pitchFamily="18" charset="0"/>
                        </a:rPr>
                        <a:t>一方面继承了洋务派“师夷长技”和“中体西用”的思想</a:t>
                      </a:r>
                      <a:r>
                        <a:rPr lang="en-US" altLang="zh-CN" sz="2600" b="1">
                          <a:solidFill>
                            <a:srgbClr val="000000"/>
                          </a:solidFill>
                          <a:latin typeface="宋体" panose="02010600030101010101" pitchFamily="2" charset="-122"/>
                          <a:cs typeface="Times New Roman" panose="02020603050405020304" pitchFamily="18" charset="0"/>
                        </a:rPr>
                        <a:t>;</a:t>
                      </a:r>
                      <a:r>
                        <a:rPr lang="zh-CN" altLang="en-US" sz="2600" b="1" dirty="0">
                          <a:solidFill>
                            <a:srgbClr val="000000"/>
                          </a:solidFill>
                          <a:latin typeface="宋体" panose="02010600030101010101" pitchFamily="2" charset="-122"/>
                          <a:cs typeface="Times New Roman" panose="02020603050405020304" pitchFamily="18" charset="0"/>
                        </a:rPr>
                        <a:t>另一方面超越了“中体西用”</a:t>
                      </a:r>
                      <a:r>
                        <a:rPr lang="en-US" altLang="zh-CN" sz="2600" b="1">
                          <a:solidFill>
                            <a:srgbClr val="000000"/>
                          </a:solidFill>
                          <a:latin typeface="宋体" panose="02010600030101010101" pitchFamily="2" charset="-122"/>
                          <a:cs typeface="Times New Roman" panose="02020603050405020304" pitchFamily="18" charset="0"/>
                        </a:rPr>
                        <a:t>,</a:t>
                      </a:r>
                      <a:r>
                        <a:rPr lang="zh-CN" altLang="en-US" sz="2600" b="1" dirty="0">
                          <a:solidFill>
                            <a:srgbClr val="000000"/>
                          </a:solidFill>
                          <a:latin typeface="宋体" panose="02010600030101010101" pitchFamily="2" charset="-122"/>
                          <a:cs typeface="Times New Roman" panose="02020603050405020304" pitchFamily="18" charset="0"/>
                        </a:rPr>
                        <a:t>主张学习西方先进的思想文化和政治制度</a:t>
                      </a:r>
                      <a:r>
                        <a:rPr lang="en-US" altLang="zh-CN" sz="2600" b="1">
                          <a:solidFill>
                            <a:srgbClr val="000000"/>
                          </a:solidFill>
                          <a:latin typeface="宋体" panose="02010600030101010101" pitchFamily="2" charset="-122"/>
                          <a:cs typeface="Times New Roman" panose="02020603050405020304" pitchFamily="18" charset="0"/>
                        </a:rPr>
                        <a:t>,</a:t>
                      </a:r>
                      <a:r>
                        <a:rPr lang="zh-CN" altLang="en-US" sz="2600" b="1" dirty="0">
                          <a:solidFill>
                            <a:srgbClr val="000000"/>
                          </a:solidFill>
                          <a:latin typeface="宋体" panose="02010600030101010101" pitchFamily="2" charset="-122"/>
                          <a:cs typeface="Times New Roman" panose="02020603050405020304" pitchFamily="18" charset="0"/>
                        </a:rPr>
                        <a:t>以此强大中国</a:t>
                      </a:r>
                      <a:r>
                        <a:rPr lang="en-US" altLang="zh-CN" sz="2600" b="1">
                          <a:solidFill>
                            <a:srgbClr val="000000"/>
                          </a:solidFill>
                          <a:latin typeface="宋体" panose="02010600030101010101" pitchFamily="2" charset="-122"/>
                          <a:cs typeface="Times New Roman" panose="02020603050405020304" pitchFamily="18" charset="0"/>
                        </a:rPr>
                        <a:t>,</a:t>
                      </a:r>
                      <a:r>
                        <a:rPr lang="zh-CN" altLang="en-US" sz="2600" b="1" dirty="0">
                          <a:solidFill>
                            <a:srgbClr val="000000"/>
                          </a:solidFill>
                          <a:latin typeface="宋体" panose="02010600030101010101" pitchFamily="2" charset="-122"/>
                          <a:cs typeface="Times New Roman" panose="02020603050405020304" pitchFamily="18" charset="0"/>
                        </a:rPr>
                        <a:t>但其思想没有形成体系</a:t>
                      </a:r>
                      <a:r>
                        <a:rPr lang="en-US" altLang="zh-CN" sz="2600" b="1">
                          <a:solidFill>
                            <a:srgbClr val="000000"/>
                          </a:solidFill>
                          <a:latin typeface="宋体" panose="02010600030101010101" pitchFamily="2" charset="-122"/>
                          <a:cs typeface="Times New Roman" panose="02020603050405020304" pitchFamily="18" charset="0"/>
                        </a:rPr>
                        <a:t>,</a:t>
                      </a:r>
                      <a:r>
                        <a:rPr lang="zh-CN" altLang="en-US" sz="2600" b="1" dirty="0">
                          <a:solidFill>
                            <a:srgbClr val="000000"/>
                          </a:solidFill>
                          <a:latin typeface="宋体" panose="02010600030101010101" pitchFamily="2" charset="-122"/>
                          <a:cs typeface="Times New Roman" panose="02020603050405020304" pitchFamily="18" charset="0"/>
                        </a:rPr>
                        <a:t>也没有付诸实践</a:t>
                      </a:r>
                      <a:endParaRPr lang="zh-CN" altLang="en-US" sz="2600" b="1" dirty="0">
                        <a:latin typeface="宋体" panose="02010600030101010101" pitchFamily="2" charset="-122"/>
                      </a:endParaRPr>
                    </a:p>
                  </a:txBody>
                  <a:tcPr marL="117235" marR="117235" marT="58618" marB="58618" anchor="ct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r>
            </a:tbl>
          </a:graphicData>
        </a:graphic>
      </p:graphicFrame>
      <p:sp>
        <p:nvSpPr>
          <p:cNvPr id="2" name="文本框 1"/>
          <p:cNvSpPr txBox="1"/>
          <p:nvPr/>
        </p:nvSpPr>
        <p:spPr>
          <a:xfrm>
            <a:off x="386080" y="120015"/>
            <a:ext cx="8817610" cy="691515"/>
          </a:xfrm>
          <a:prstGeom prst="rect">
            <a:avLst/>
          </a:prstGeom>
          <a:noFill/>
        </p:spPr>
        <p:txBody>
          <a:bodyPr wrap="none" rtlCol="0" anchor="t">
            <a:spAutoFit/>
          </a:bodyPr>
          <a:lstStyle/>
          <a:p>
            <a:pPr defTabSz="1171575"/>
            <a:r>
              <a:rPr lang="zh-CN" altLang="en-US" dirty="0">
                <a:ea typeface="宋体" panose="02010600030101010101" pitchFamily="2" charset="-122"/>
                <a:cs typeface="Times New Roman" panose="02020603050405020304" pitchFamily="18" charset="0"/>
                <a:sym typeface="+mn-ea"/>
              </a:rPr>
              <a:t>比较“师夷长技”思想、“中体西用”思想与早期维新思想</a:t>
            </a:r>
            <a:endParaRPr lang="zh-CN" altLang="en-US"/>
          </a:p>
        </p:txBody>
      </p:sp>
      <p:sp>
        <p:nvSpPr>
          <p:cNvPr id="4" name="文本框 3"/>
          <p:cNvSpPr txBox="1"/>
          <p:nvPr/>
        </p:nvSpPr>
        <p:spPr>
          <a:xfrm>
            <a:off x="1717675" y="682625"/>
            <a:ext cx="10133965" cy="691515"/>
          </a:xfrm>
          <a:prstGeom prst="rect">
            <a:avLst/>
          </a:prstGeom>
          <a:noFill/>
        </p:spPr>
        <p:txBody>
          <a:bodyPr wrap="square" rtlCol="0">
            <a:spAutoFit/>
          </a:bodyPr>
          <a:lstStyle/>
          <a:p>
            <a:r>
              <a:rPr lang="zh-CN" altLang="en-US">
                <a:solidFill>
                  <a:srgbClr val="FF0000"/>
                </a:solidFill>
                <a:latin typeface="微软雅黑" panose="020B0503020204020204" charset="-122"/>
                <a:ea typeface="微软雅黑" panose="020B0503020204020204" charset="-122"/>
              </a:rPr>
              <a:t>【</a:t>
            </a:r>
            <a:r>
              <a:rPr lang="zh-CN">
                <a:solidFill>
                  <a:srgbClr val="FF0000"/>
                </a:solidFill>
                <a:latin typeface="微软雅黑" panose="020B0503020204020204" charset="-122"/>
                <a:ea typeface="微软雅黑" panose="020B0503020204020204" charset="-122"/>
              </a:rPr>
              <a:t>阶级派别</a:t>
            </a:r>
            <a:r>
              <a:rPr lang="en-US" altLang="zh-CN">
                <a:solidFill>
                  <a:srgbClr val="FF0000"/>
                </a:solidFill>
                <a:latin typeface="微软雅黑" panose="020B0503020204020204" charset="-122"/>
                <a:ea typeface="微软雅黑" panose="020B0503020204020204" charset="-122"/>
              </a:rPr>
              <a:t>+</a:t>
            </a:r>
            <a:r>
              <a:rPr lang="zh-CN" altLang="en-US">
                <a:solidFill>
                  <a:srgbClr val="FF0000"/>
                </a:solidFill>
                <a:latin typeface="微软雅黑" panose="020B0503020204020204" charset="-122"/>
                <a:ea typeface="微软雅黑" panose="020B0503020204020204" charset="-122"/>
              </a:rPr>
              <a:t>具体主张</a:t>
            </a:r>
            <a:r>
              <a:rPr lang="en-US" altLang="zh-CN">
                <a:solidFill>
                  <a:srgbClr val="FF0000"/>
                </a:solidFill>
                <a:latin typeface="微软雅黑" panose="020B0503020204020204" charset="-122"/>
                <a:ea typeface="微软雅黑" panose="020B0503020204020204" charset="-122"/>
              </a:rPr>
              <a:t>/</a:t>
            </a:r>
            <a:r>
              <a:rPr lang="zh-CN" altLang="en-US">
                <a:solidFill>
                  <a:srgbClr val="FF0000"/>
                </a:solidFill>
                <a:latin typeface="微软雅黑" panose="020B0503020204020204" charset="-122"/>
                <a:ea typeface="微软雅黑" panose="020B0503020204020204" charset="-122"/>
              </a:rPr>
              <a:t>学习内容</a:t>
            </a:r>
            <a:r>
              <a:rPr lang="en-US" altLang="zh-CN">
                <a:solidFill>
                  <a:srgbClr val="FF0000"/>
                </a:solidFill>
                <a:latin typeface="微软雅黑" panose="020B0503020204020204" charset="-122"/>
                <a:ea typeface="微软雅黑" panose="020B0503020204020204" charset="-122"/>
              </a:rPr>
              <a:t>+</a:t>
            </a:r>
            <a:r>
              <a:rPr lang="zh-CN" altLang="en-US">
                <a:solidFill>
                  <a:srgbClr val="FF0000"/>
                </a:solidFill>
                <a:latin typeface="微软雅黑" panose="020B0503020204020204" charset="-122"/>
                <a:ea typeface="微软雅黑" panose="020B0503020204020204" charset="-122"/>
              </a:rPr>
              <a:t>根本目的】</a:t>
            </a:r>
            <a:endParaRPr lang="zh-CN" altLang="en-US">
              <a:solidFill>
                <a:srgbClr val="FF0000"/>
              </a:solidFill>
              <a:latin typeface="微软雅黑" panose="020B0503020204020204" charset="-122"/>
              <a:ea typeface="微软雅黑" panose="020B050302020402020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46722" name="文本框 2846721"/>
          <p:cNvSpPr txBox="1"/>
          <p:nvPr/>
        </p:nvSpPr>
        <p:spPr>
          <a:xfrm>
            <a:off x="277495" y="198755"/>
            <a:ext cx="11634788" cy="1308100"/>
          </a:xfrm>
          <a:prstGeom prst="rect">
            <a:avLst/>
          </a:prstGeom>
          <a:noFill/>
          <a:ln w="9525">
            <a:noFill/>
          </a:ln>
        </p:spPr>
        <p:txBody>
          <a:bodyPr lIns="117176" tIns="58589" rIns="117176" bIns="58589">
            <a:spAutoFit/>
          </a:bodyPr>
          <a:lstStyle/>
          <a:p>
            <a:pPr defTabSz="1171575"/>
            <a:r>
              <a:rPr lang="en-US" altLang="zh-CN">
                <a:solidFill>
                  <a:srgbClr val="3333FF"/>
                </a:solidFill>
                <a:latin typeface="宋体" panose="02010600030101010101" pitchFamily="2" charset="-122"/>
                <a:ea typeface="宋体" panose="02010600030101010101" pitchFamily="2" charset="-122"/>
                <a:cs typeface="Times New Roman" panose="02020603050405020304" pitchFamily="18" charset="0"/>
              </a:rPr>
              <a:t> </a:t>
            </a:r>
            <a:r>
              <a:rPr lang="zh-CN" altLang="en-US">
                <a:solidFill>
                  <a:srgbClr val="3333FF"/>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3333FF"/>
                </a:solidFill>
                <a:latin typeface="宋体" panose="02010600030101010101" pitchFamily="2" charset="-122"/>
                <a:ea typeface="宋体" panose="02010600030101010101" pitchFamily="2" charset="-122"/>
                <a:cs typeface="Times New Roman" panose="02020603050405020304" pitchFamily="18" charset="0"/>
              </a:rPr>
              <a:t>备选要点</a:t>
            </a:r>
            <a:r>
              <a:rPr lang="zh-CN" altLang="en-US">
                <a:solidFill>
                  <a:srgbClr val="3333FF"/>
                </a:solidFill>
                <a:latin typeface="宋体" panose="02010600030101010101" pitchFamily="2" charset="-122"/>
                <a:ea typeface="宋体" panose="02010600030101010101" pitchFamily="2" charset="-122"/>
                <a:cs typeface="Times New Roman" panose="02020603050405020304" pitchFamily="18" charset="0"/>
              </a:rPr>
              <a:t>】</a:t>
            </a:r>
            <a:r>
              <a:rPr lang="zh-CN" altLang="en-US">
                <a:latin typeface="宋体" panose="02010600030101010101" pitchFamily="2" charset="-122"/>
                <a:ea typeface="宋体" panose="02010600030101010101" pitchFamily="2" charset="-122"/>
                <a:cs typeface="Times New Roman" panose="02020603050405020304" pitchFamily="18" charset="0"/>
              </a:rPr>
              <a:t> “</a:t>
            </a:r>
            <a:r>
              <a:rPr lang="zh-CN" altLang="en-US" dirty="0">
                <a:latin typeface="宋体" panose="02010600030101010101" pitchFamily="2" charset="-122"/>
                <a:ea typeface="宋体" panose="02010600030101010101" pitchFamily="2" charset="-122"/>
                <a:cs typeface="Times New Roman" panose="02020603050405020304" pitchFamily="18" charset="0"/>
              </a:rPr>
              <a:t>西学东渐”与近代中国的思想解放</a:t>
            </a:r>
            <a:endParaRPr lang="zh-CN" altLang="en-US" dirty="0">
              <a:latin typeface="宋体" panose="02010600030101010101" pitchFamily="2" charset="-122"/>
              <a:ea typeface="宋体" panose="02010600030101010101" pitchFamily="2" charset="-122"/>
              <a:cs typeface="Times New Roman" panose="02020603050405020304" pitchFamily="18" charset="0"/>
            </a:endParaRPr>
          </a:p>
          <a:p>
            <a:pPr defTabSz="1171575"/>
            <a:r>
              <a:rPr lang="en-US" altLang="zh-CN">
                <a:latin typeface="宋体" panose="02010600030101010101" pitchFamily="2" charset="-122"/>
                <a:ea typeface="宋体" panose="02010600030101010101" pitchFamily="2" charset="-122"/>
                <a:cs typeface="Times New Roman" panose="02020603050405020304" pitchFamily="18" charset="0"/>
              </a:rPr>
              <a:t>1.“</a:t>
            </a:r>
            <a:r>
              <a:rPr lang="zh-CN" altLang="en-US" dirty="0">
                <a:latin typeface="宋体" panose="02010600030101010101" pitchFamily="2" charset="-122"/>
                <a:ea typeface="宋体" panose="02010600030101010101" pitchFamily="2" charset="-122"/>
                <a:cs typeface="Times New Roman" panose="02020603050405020304" pitchFamily="18" charset="0"/>
              </a:rPr>
              <a:t>东渐”进程</a:t>
            </a:r>
            <a:r>
              <a:rPr lang="en-US" altLang="zh-CN">
                <a:latin typeface="宋体" panose="02010600030101010101" pitchFamily="2" charset="-122"/>
                <a:ea typeface="宋体" panose="02010600030101010101" pitchFamily="2" charset="-122"/>
                <a:cs typeface="Times New Roman" panose="02020603050405020304" pitchFamily="18" charset="0"/>
              </a:rPr>
              <a:t>:</a:t>
            </a:r>
            <a:endParaRPr lang="en-US" altLang="zh-CN">
              <a:latin typeface="宋体" panose="02010600030101010101" pitchFamily="2" charset="-122"/>
              <a:ea typeface="Times New Roman" panose="02020603050405020304" pitchFamily="18" charset="0"/>
            </a:endParaRPr>
          </a:p>
        </p:txBody>
      </p:sp>
      <p:graphicFrame>
        <p:nvGraphicFramePr>
          <p:cNvPr id="2846808" name="表格 2846807"/>
          <p:cNvGraphicFramePr/>
          <p:nvPr>
            <p:custDataLst>
              <p:tags r:id="rId1"/>
            </p:custDataLst>
          </p:nvPr>
        </p:nvGraphicFramePr>
        <p:xfrm>
          <a:off x="338455" y="1506538"/>
          <a:ext cx="11217275" cy="4307840"/>
        </p:xfrm>
        <a:graphic>
          <a:graphicData uri="http://schemas.openxmlformats.org/drawingml/2006/table">
            <a:tbl>
              <a:tblPr/>
              <a:tblGrid>
                <a:gridCol w="1898015"/>
                <a:gridCol w="9319260"/>
              </a:tblGrid>
              <a:tr h="1076960">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600" b="1" dirty="0">
                          <a:solidFill>
                            <a:srgbClr val="000000"/>
                          </a:solidFill>
                          <a:latin typeface="宋体" panose="02010600030101010101" pitchFamily="2" charset="-122"/>
                          <a:cs typeface="Times New Roman" panose="02020603050405020304" pitchFamily="18" charset="0"/>
                        </a:rPr>
                        <a:t>第一次</a:t>
                      </a:r>
                      <a:endParaRPr lang="zh-CN" altLang="en-US" sz="2600" b="1" dirty="0">
                        <a:latin typeface="Times New Roman" panose="02020603050405020304" pitchFamily="18" charset="0"/>
                        <a:cs typeface="Times New Roman" panose="02020603050405020304" pitchFamily="18" charset="0"/>
                      </a:endParaRPr>
                    </a:p>
                    <a:p>
                      <a:pPr marL="0" lvl="0" indent="0" algn="ctr" eaLnBrk="0" hangingPunct="0">
                        <a:lnSpc>
                          <a:spcPct val="100000"/>
                        </a:lnSpc>
                        <a:spcBef>
                          <a:spcPct val="0"/>
                        </a:spcBef>
                        <a:buFontTx/>
                        <a:buNone/>
                      </a:pPr>
                      <a:r>
                        <a:rPr lang="zh-CN" altLang="en-US" sz="2600" b="1" dirty="0">
                          <a:solidFill>
                            <a:srgbClr val="000000"/>
                          </a:solidFill>
                          <a:latin typeface="宋体" panose="02010600030101010101" pitchFamily="2" charset="-122"/>
                          <a:cs typeface="Times New Roman" panose="02020603050405020304" pitchFamily="18" charset="0"/>
                        </a:rPr>
                        <a:t>高潮</a:t>
                      </a:r>
                      <a:endParaRPr lang="zh-CN" altLang="en-US" sz="2600" b="1" dirty="0">
                        <a:latin typeface="Arial" panose="020B0604020202020204" pitchFamily="34" charset="0"/>
                      </a:endParaRPr>
                    </a:p>
                  </a:txBody>
                  <a:tcPr marL="117235" marR="117235" marT="58618" marB="58618" anchor="ct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sz="2600" b="1" dirty="0">
                          <a:solidFill>
                            <a:srgbClr val="000000"/>
                          </a:solidFill>
                          <a:latin typeface="宋体" panose="02010600030101010101" pitchFamily="2" charset="-122"/>
                          <a:cs typeface="Times New Roman" panose="02020603050405020304" pitchFamily="18" charset="0"/>
                        </a:rPr>
                        <a:t>明朝万历年间传教士传入大量科学技术。当时中国一些士大夫及皇帝接受了科学技术知识</a:t>
                      </a:r>
                      <a:r>
                        <a:rPr lang="en-US" altLang="zh-CN" sz="2600" b="1">
                          <a:solidFill>
                            <a:srgbClr val="000000"/>
                          </a:solidFill>
                          <a:latin typeface="宋体" panose="02010600030101010101" pitchFamily="2" charset="-122"/>
                          <a:cs typeface="Times New Roman" panose="02020603050405020304" pitchFamily="18" charset="0"/>
                        </a:rPr>
                        <a:t>,</a:t>
                      </a:r>
                      <a:r>
                        <a:rPr lang="zh-CN" altLang="en-US" sz="2600" b="1" dirty="0">
                          <a:solidFill>
                            <a:srgbClr val="000000"/>
                          </a:solidFill>
                          <a:latin typeface="宋体" panose="02010600030101010101" pitchFamily="2" charset="-122"/>
                          <a:cs typeface="Times New Roman" panose="02020603050405020304" pitchFamily="18" charset="0"/>
                        </a:rPr>
                        <a:t>但在思想上基本没有受到影响</a:t>
                      </a:r>
                      <a:endParaRPr lang="zh-CN" altLang="en-US" sz="2600" b="1" dirty="0">
                        <a:latin typeface="Arial" panose="020B0604020202020204" pitchFamily="34" charset="0"/>
                      </a:endParaRPr>
                    </a:p>
                  </a:txBody>
                  <a:tcPr marL="117235" marR="117235" marT="58618" marB="58618" anchor="ct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1076960">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600" b="1" dirty="0">
                          <a:solidFill>
                            <a:srgbClr val="000000"/>
                          </a:solidFill>
                          <a:latin typeface="宋体" panose="02010600030101010101" pitchFamily="2" charset="-122"/>
                          <a:cs typeface="Times New Roman" panose="02020603050405020304" pitchFamily="18" charset="0"/>
                        </a:rPr>
                        <a:t>第二次</a:t>
                      </a:r>
                      <a:endParaRPr lang="zh-CN" altLang="en-US" sz="2600" b="1" dirty="0">
                        <a:latin typeface="Times New Roman" panose="02020603050405020304" pitchFamily="18" charset="0"/>
                        <a:cs typeface="Times New Roman" panose="02020603050405020304" pitchFamily="18" charset="0"/>
                      </a:endParaRPr>
                    </a:p>
                    <a:p>
                      <a:pPr marL="0" lvl="0" indent="0" algn="ctr" eaLnBrk="0" hangingPunct="0">
                        <a:lnSpc>
                          <a:spcPct val="100000"/>
                        </a:lnSpc>
                        <a:spcBef>
                          <a:spcPct val="0"/>
                        </a:spcBef>
                        <a:buFontTx/>
                        <a:buNone/>
                      </a:pPr>
                      <a:r>
                        <a:rPr lang="zh-CN" altLang="en-US" sz="2600" b="1" dirty="0">
                          <a:solidFill>
                            <a:srgbClr val="000000"/>
                          </a:solidFill>
                          <a:latin typeface="宋体" panose="02010600030101010101" pitchFamily="2" charset="-122"/>
                          <a:cs typeface="Times New Roman" panose="02020603050405020304" pitchFamily="18" charset="0"/>
                        </a:rPr>
                        <a:t>高潮</a:t>
                      </a:r>
                      <a:endParaRPr lang="zh-CN" altLang="en-US" sz="2600" b="1" dirty="0">
                        <a:latin typeface="Arial" panose="020B0604020202020204" pitchFamily="34" charset="0"/>
                      </a:endParaRPr>
                    </a:p>
                  </a:txBody>
                  <a:tcPr marL="117235" marR="117235" marT="58618" marB="58618" anchor="ct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endParaRPr lang="zh-CN" altLang="en-US" sz="2600" b="1" dirty="0">
                        <a:latin typeface="Arial" panose="020B0604020202020204" pitchFamily="34" charset="0"/>
                      </a:endParaRPr>
                    </a:p>
                  </a:txBody>
                  <a:tcPr marL="117235" marR="117235" marT="58618" marB="58618" anchor="ct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1076960">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600" b="1" dirty="0">
                          <a:solidFill>
                            <a:srgbClr val="000000"/>
                          </a:solidFill>
                          <a:latin typeface="宋体" panose="02010600030101010101" pitchFamily="2" charset="-122"/>
                          <a:cs typeface="Times New Roman" panose="02020603050405020304" pitchFamily="18" charset="0"/>
                        </a:rPr>
                        <a:t>第三次</a:t>
                      </a:r>
                      <a:endParaRPr lang="zh-CN" altLang="en-US" sz="2600" b="1" dirty="0">
                        <a:latin typeface="Times New Roman" panose="02020603050405020304" pitchFamily="18" charset="0"/>
                        <a:cs typeface="Times New Roman" panose="02020603050405020304" pitchFamily="18" charset="0"/>
                      </a:endParaRPr>
                    </a:p>
                    <a:p>
                      <a:pPr marL="0" lvl="0" indent="0" algn="ctr" eaLnBrk="0" hangingPunct="0">
                        <a:lnSpc>
                          <a:spcPct val="100000"/>
                        </a:lnSpc>
                        <a:spcBef>
                          <a:spcPct val="0"/>
                        </a:spcBef>
                        <a:buFontTx/>
                        <a:buNone/>
                      </a:pPr>
                      <a:r>
                        <a:rPr lang="zh-CN" altLang="en-US" sz="2600" b="1" dirty="0">
                          <a:solidFill>
                            <a:srgbClr val="000000"/>
                          </a:solidFill>
                          <a:latin typeface="宋体" panose="02010600030101010101" pitchFamily="2" charset="-122"/>
                          <a:cs typeface="Times New Roman" panose="02020603050405020304" pitchFamily="18" charset="0"/>
                        </a:rPr>
                        <a:t>高潮</a:t>
                      </a:r>
                      <a:endParaRPr lang="zh-CN" altLang="en-US" sz="2600" b="1" dirty="0">
                        <a:latin typeface="Arial" panose="020B0604020202020204" pitchFamily="34" charset="0"/>
                      </a:endParaRPr>
                    </a:p>
                  </a:txBody>
                  <a:tcPr marL="117235" marR="117235" marT="58618" marB="58618" anchor="ct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endParaRPr lang="zh-CN" altLang="en-US" sz="2600" b="1" dirty="0">
                        <a:latin typeface="Arial" panose="020B0604020202020204" pitchFamily="34" charset="0"/>
                      </a:endParaRPr>
                    </a:p>
                  </a:txBody>
                  <a:tcPr marL="117235" marR="117235" marT="58618" marB="58618" anchor="ct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1076960">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600" b="1" dirty="0">
                          <a:solidFill>
                            <a:srgbClr val="000000"/>
                          </a:solidFill>
                          <a:latin typeface="宋体" panose="02010600030101010101" pitchFamily="2" charset="-122"/>
                          <a:cs typeface="Times New Roman" panose="02020603050405020304" pitchFamily="18" charset="0"/>
                        </a:rPr>
                        <a:t>第四次</a:t>
                      </a:r>
                      <a:endParaRPr lang="zh-CN" altLang="en-US" sz="2600" b="1" dirty="0">
                        <a:latin typeface="Times New Roman" panose="02020603050405020304" pitchFamily="18" charset="0"/>
                        <a:cs typeface="Times New Roman" panose="02020603050405020304" pitchFamily="18" charset="0"/>
                      </a:endParaRPr>
                    </a:p>
                    <a:p>
                      <a:pPr marL="0" lvl="0" indent="0" algn="ctr" eaLnBrk="0" hangingPunct="0">
                        <a:lnSpc>
                          <a:spcPct val="100000"/>
                        </a:lnSpc>
                        <a:spcBef>
                          <a:spcPct val="0"/>
                        </a:spcBef>
                        <a:buFontTx/>
                        <a:buNone/>
                      </a:pPr>
                      <a:r>
                        <a:rPr lang="zh-CN" altLang="en-US" sz="2600" b="1" dirty="0">
                          <a:solidFill>
                            <a:srgbClr val="000000"/>
                          </a:solidFill>
                          <a:latin typeface="宋体" panose="02010600030101010101" pitchFamily="2" charset="-122"/>
                          <a:cs typeface="Times New Roman" panose="02020603050405020304" pitchFamily="18" charset="0"/>
                        </a:rPr>
                        <a:t>高潮</a:t>
                      </a:r>
                      <a:endParaRPr lang="zh-CN" altLang="en-US" sz="2600" b="1" dirty="0">
                        <a:latin typeface="Arial" panose="020B0604020202020204" pitchFamily="34" charset="0"/>
                      </a:endParaRPr>
                    </a:p>
                  </a:txBody>
                  <a:tcPr marL="117235" marR="117235" marT="58618" marB="58618" anchor="ct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endParaRPr lang="zh-CN" altLang="en-US" sz="2600" b="1" dirty="0">
                        <a:latin typeface="Arial" panose="020B0604020202020204" pitchFamily="34" charset="0"/>
                      </a:endParaRPr>
                    </a:p>
                  </a:txBody>
                  <a:tcPr marL="117235" marR="117235" marT="58618" marB="58618" anchor="ct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r>
            </a:tbl>
          </a:graphicData>
        </a:graphic>
      </p:graphicFrame>
      <p:sp>
        <p:nvSpPr>
          <p:cNvPr id="2" name="文本框 1"/>
          <p:cNvSpPr txBox="1"/>
          <p:nvPr/>
        </p:nvSpPr>
        <p:spPr>
          <a:xfrm>
            <a:off x="2221230" y="2635250"/>
            <a:ext cx="8818245" cy="891540"/>
          </a:xfrm>
          <a:prstGeom prst="rect">
            <a:avLst/>
          </a:prstGeom>
          <a:noFill/>
        </p:spPr>
        <p:txBody>
          <a:bodyPr wrap="square" rtlCol="0">
            <a:spAutoFit/>
          </a:bodyPr>
          <a:lstStyle/>
          <a:p>
            <a:pPr>
              <a:lnSpc>
                <a:spcPct val="100000"/>
              </a:lnSpc>
            </a:pPr>
            <a:r>
              <a:rPr lang="en-US" altLang="zh-CN">
                <a:solidFill>
                  <a:srgbClr val="000000"/>
                </a:solidFill>
                <a:cs typeface="Times New Roman" panose="02020603050405020304" pitchFamily="18" charset="0"/>
                <a:sym typeface="+mn-ea"/>
              </a:rPr>
              <a:t>19</a:t>
            </a:r>
            <a:r>
              <a:rPr lang="zh-CN" altLang="en-US" dirty="0">
                <a:solidFill>
                  <a:srgbClr val="000000"/>
                </a:solidFill>
                <a:cs typeface="Times New Roman" panose="02020603050405020304" pitchFamily="18" charset="0"/>
                <a:sym typeface="+mn-ea"/>
              </a:rPr>
              <a:t>世纪中叶前后开始</a:t>
            </a:r>
            <a:r>
              <a:rPr lang="en-US" altLang="zh-CN">
                <a:solidFill>
                  <a:srgbClr val="000000"/>
                </a:solidFill>
                <a:cs typeface="Times New Roman" panose="02020603050405020304" pitchFamily="18" charset="0"/>
                <a:sym typeface="+mn-ea"/>
              </a:rPr>
              <a:t>,</a:t>
            </a:r>
            <a:r>
              <a:rPr lang="zh-CN" altLang="en-US" dirty="0">
                <a:solidFill>
                  <a:srgbClr val="000000"/>
                </a:solidFill>
                <a:cs typeface="Times New Roman" panose="02020603050405020304" pitchFamily="18" charset="0"/>
                <a:sym typeface="+mn-ea"/>
              </a:rPr>
              <a:t>随着洋务派的兴起</a:t>
            </a:r>
            <a:r>
              <a:rPr lang="en-US" altLang="zh-CN">
                <a:solidFill>
                  <a:srgbClr val="000000"/>
                </a:solidFill>
                <a:cs typeface="Times New Roman" panose="02020603050405020304" pitchFamily="18" charset="0"/>
                <a:sym typeface="+mn-ea"/>
              </a:rPr>
              <a:t>,</a:t>
            </a:r>
            <a:r>
              <a:rPr lang="zh-CN" altLang="en-US" dirty="0">
                <a:solidFill>
                  <a:srgbClr val="000000"/>
                </a:solidFill>
                <a:cs typeface="Times New Roman" panose="02020603050405020304" pitchFamily="18" charset="0"/>
                <a:sym typeface="+mn-ea"/>
              </a:rPr>
              <a:t>西方的科学技术再一次传入中国。洋务派以“中体西用”的态度来认识西方</a:t>
            </a:r>
            <a:endParaRPr lang="zh-CN" altLang="en-US"/>
          </a:p>
        </p:txBody>
      </p:sp>
      <p:sp>
        <p:nvSpPr>
          <p:cNvPr id="3" name="文本框 2"/>
          <p:cNvSpPr txBox="1"/>
          <p:nvPr/>
        </p:nvSpPr>
        <p:spPr>
          <a:xfrm>
            <a:off x="2348230" y="3715385"/>
            <a:ext cx="8818245" cy="891540"/>
          </a:xfrm>
          <a:prstGeom prst="rect">
            <a:avLst/>
          </a:prstGeom>
          <a:noFill/>
        </p:spPr>
        <p:txBody>
          <a:bodyPr wrap="square" rtlCol="0">
            <a:spAutoFit/>
          </a:bodyPr>
          <a:lstStyle/>
          <a:p>
            <a:pPr marL="0" lvl="0" indent="0">
              <a:lnSpc>
                <a:spcPct val="100000"/>
              </a:lnSpc>
              <a:spcBef>
                <a:spcPct val="0"/>
              </a:spcBef>
              <a:buFontTx/>
              <a:buNone/>
            </a:pPr>
            <a:r>
              <a:rPr lang="en-US" altLang="zh-CN">
                <a:solidFill>
                  <a:srgbClr val="000000"/>
                </a:solidFill>
                <a:cs typeface="Times New Roman" panose="02020603050405020304" pitchFamily="18" charset="0"/>
                <a:sym typeface="+mn-ea"/>
              </a:rPr>
              <a:t>19</a:t>
            </a:r>
            <a:r>
              <a:rPr lang="zh-CN" altLang="en-US" dirty="0">
                <a:solidFill>
                  <a:srgbClr val="000000"/>
                </a:solidFill>
                <a:cs typeface="Times New Roman" panose="02020603050405020304" pitchFamily="18" charset="0"/>
                <a:sym typeface="+mn-ea"/>
              </a:rPr>
              <a:t>世纪</a:t>
            </a:r>
            <a:r>
              <a:rPr lang="en-US" altLang="zh-CN">
                <a:solidFill>
                  <a:srgbClr val="000000"/>
                </a:solidFill>
                <a:cs typeface="Times New Roman" panose="02020603050405020304" pitchFamily="18" charset="0"/>
                <a:sym typeface="+mn-ea"/>
              </a:rPr>
              <a:t>70</a:t>
            </a:r>
            <a:r>
              <a:rPr lang="zh-CN" altLang="en-US" dirty="0">
                <a:solidFill>
                  <a:srgbClr val="000000"/>
                </a:solidFill>
                <a:cs typeface="Times New Roman" panose="02020603050405020304" pitchFamily="18" charset="0"/>
                <a:sym typeface="+mn-ea"/>
              </a:rPr>
              <a:t>年代以后</a:t>
            </a:r>
            <a:r>
              <a:rPr lang="en-US" altLang="zh-CN">
                <a:solidFill>
                  <a:srgbClr val="000000"/>
                </a:solidFill>
                <a:cs typeface="Times New Roman" panose="02020603050405020304" pitchFamily="18" charset="0"/>
                <a:sym typeface="+mn-ea"/>
              </a:rPr>
              <a:t>,</a:t>
            </a:r>
            <a:r>
              <a:rPr lang="zh-CN" altLang="en-US" dirty="0">
                <a:solidFill>
                  <a:srgbClr val="000000"/>
                </a:solidFill>
                <a:cs typeface="Times New Roman" panose="02020603050405020304" pitchFamily="18" charset="0"/>
                <a:sym typeface="+mn-ea"/>
              </a:rPr>
              <a:t>出现了冯桂芬、王韬、郑观应、康有为、梁启超等一批思想家</a:t>
            </a:r>
            <a:r>
              <a:rPr lang="en-US" altLang="zh-CN">
                <a:solidFill>
                  <a:srgbClr val="000000"/>
                </a:solidFill>
                <a:cs typeface="Times New Roman" panose="02020603050405020304" pitchFamily="18" charset="0"/>
                <a:sym typeface="+mn-ea"/>
              </a:rPr>
              <a:t>,</a:t>
            </a:r>
            <a:r>
              <a:rPr lang="zh-CN" altLang="en-US" dirty="0">
                <a:solidFill>
                  <a:srgbClr val="000000"/>
                </a:solidFill>
                <a:cs typeface="Times New Roman" panose="02020603050405020304" pitchFamily="18" charset="0"/>
                <a:sym typeface="+mn-ea"/>
              </a:rPr>
              <a:t>学习西方从器物层面向制度层面转变</a:t>
            </a:r>
            <a:endParaRPr lang="zh-CN" altLang="en-US"/>
          </a:p>
        </p:txBody>
      </p:sp>
      <p:sp>
        <p:nvSpPr>
          <p:cNvPr id="4" name="文本框 3"/>
          <p:cNvSpPr txBox="1"/>
          <p:nvPr/>
        </p:nvSpPr>
        <p:spPr>
          <a:xfrm>
            <a:off x="2348230" y="4795520"/>
            <a:ext cx="8818245" cy="891540"/>
          </a:xfrm>
          <a:prstGeom prst="rect">
            <a:avLst/>
          </a:prstGeom>
          <a:noFill/>
        </p:spPr>
        <p:txBody>
          <a:bodyPr wrap="square" rtlCol="0">
            <a:spAutoFit/>
          </a:bodyPr>
          <a:lstStyle/>
          <a:p>
            <a:pPr marL="0" lvl="0" indent="0">
              <a:lnSpc>
                <a:spcPct val="100000"/>
              </a:lnSpc>
              <a:spcBef>
                <a:spcPct val="0"/>
              </a:spcBef>
              <a:buFontTx/>
              <a:buNone/>
            </a:pPr>
            <a:r>
              <a:rPr lang="en-US" altLang="zh-CN">
                <a:solidFill>
                  <a:srgbClr val="000000"/>
                </a:solidFill>
                <a:cs typeface="Times New Roman" panose="02020603050405020304" pitchFamily="18" charset="0"/>
                <a:sym typeface="+mn-ea"/>
              </a:rPr>
              <a:t>20</a:t>
            </a:r>
            <a:r>
              <a:rPr lang="zh-CN" altLang="en-US" dirty="0">
                <a:solidFill>
                  <a:srgbClr val="000000"/>
                </a:solidFill>
                <a:cs typeface="Times New Roman" panose="02020603050405020304" pitchFamily="18" charset="0"/>
                <a:sym typeface="+mn-ea"/>
              </a:rPr>
              <a:t>世纪早期</a:t>
            </a:r>
            <a:r>
              <a:rPr lang="en-US" altLang="zh-CN">
                <a:solidFill>
                  <a:srgbClr val="000000"/>
                </a:solidFill>
                <a:cs typeface="Times New Roman" panose="02020603050405020304" pitchFamily="18" charset="0"/>
                <a:sym typeface="+mn-ea"/>
              </a:rPr>
              <a:t>,</a:t>
            </a:r>
            <a:r>
              <a:rPr lang="zh-CN" altLang="en-US" dirty="0">
                <a:solidFill>
                  <a:srgbClr val="000000"/>
                </a:solidFill>
                <a:cs typeface="Times New Roman" panose="02020603050405020304" pitchFamily="18" charset="0"/>
                <a:sym typeface="+mn-ea"/>
              </a:rPr>
              <a:t>资产阶级革命派主张建立资产阶级民主共和制度</a:t>
            </a:r>
            <a:r>
              <a:rPr lang="en-US" altLang="zh-CN">
                <a:solidFill>
                  <a:srgbClr val="000000"/>
                </a:solidFill>
                <a:cs typeface="Times New Roman" panose="02020603050405020304" pitchFamily="18" charset="0"/>
                <a:sym typeface="+mn-ea"/>
              </a:rPr>
              <a:t>,</a:t>
            </a:r>
            <a:r>
              <a:rPr lang="zh-CN" altLang="en-US" dirty="0">
                <a:solidFill>
                  <a:srgbClr val="000000"/>
                </a:solidFill>
                <a:cs typeface="Times New Roman" panose="02020603050405020304" pitchFamily="18" charset="0"/>
                <a:sym typeface="+mn-ea"/>
              </a:rPr>
              <a:t>激进派开展“新文化运动”</a:t>
            </a:r>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fill="hold"/>
                                        <p:tgtEl>
                                          <p:spTgt spid="4"/>
                                        </p:tgtEl>
                                        <p:attrNameLst>
                                          <p:attrName>ppt_x</p:attrName>
                                        </p:attrNameLst>
                                      </p:cBhvr>
                                      <p:tavLst>
                                        <p:tav tm="0">
                                          <p:val>
                                            <p:strVal val="#ppt_x"/>
                                          </p:val>
                                        </p:tav>
                                        <p:tav tm="100000">
                                          <p:val>
                                            <p:strVal val="#ppt_x"/>
                                          </p:val>
                                        </p:tav>
                                      </p:tavLst>
                                    </p:anim>
                                    <p:anim calcmode="lin" valueType="num">
                                      <p:cBhvr additive="base">
                                        <p:cTn id="20"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47746" name="文本框 2847745"/>
          <p:cNvSpPr txBox="1"/>
          <p:nvPr/>
        </p:nvSpPr>
        <p:spPr>
          <a:xfrm>
            <a:off x="374650" y="1667510"/>
            <a:ext cx="11440795" cy="2517140"/>
          </a:xfrm>
          <a:prstGeom prst="rect">
            <a:avLst/>
          </a:prstGeom>
          <a:noFill/>
          <a:ln w="9525">
            <a:noFill/>
          </a:ln>
        </p:spPr>
        <p:txBody>
          <a:bodyPr wrap="square" lIns="117176" tIns="58589" rIns="117176" bIns="58589">
            <a:spAutoFit/>
          </a:bodyPr>
          <a:lstStyle/>
          <a:p>
            <a:pPr defTabSz="1171575"/>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在“中体西用”思想的指导下</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FF0000"/>
                </a:solidFill>
                <a:latin typeface="宋体" panose="02010600030101010101" pitchFamily="2" charset="-122"/>
                <a:ea typeface="宋体" panose="02010600030101010101" pitchFamily="2" charset="-122"/>
                <a:cs typeface="Times New Roman" panose="02020603050405020304" pitchFamily="18" charset="0"/>
              </a:rPr>
              <a:t>中国近代化开始起步</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。前期主要局限于“器物”层面</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在洋务运动后期</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出现了倡导政治体制变革的早期维新思想及康梁维新思想</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FF0000"/>
                </a:solidFill>
                <a:latin typeface="宋体" panose="02010600030101010101" pitchFamily="2" charset="-122"/>
                <a:ea typeface="宋体" panose="02010600030101010101" pitchFamily="2" charset="-122"/>
                <a:cs typeface="Times New Roman" panose="02020603050405020304" pitchFamily="18" charset="0"/>
              </a:rPr>
              <a:t>中国近代化出现了由“器物”层面向“制度”层面再向“思想文化”层面过渡的迹象。</a:t>
            </a:r>
            <a:endParaRPr lang="zh-CN" altLang="en-US" dirty="0">
              <a:solidFill>
                <a:srgbClr val="FF0000"/>
              </a:solidFill>
              <a:latin typeface="宋体" panose="02010600030101010101" pitchFamily="2" charset="-122"/>
              <a:ea typeface="宋体" panose="02010600030101010101" pitchFamily="2" charset="-122"/>
              <a:cs typeface="Times New Roman" panose="02020603050405020304" pitchFamily="18" charset="0"/>
            </a:endParaRPr>
          </a:p>
        </p:txBody>
      </p:sp>
      <p:sp>
        <p:nvSpPr>
          <p:cNvPr id="2846722" name="文本框 2846721"/>
          <p:cNvSpPr txBox="1"/>
          <p:nvPr/>
        </p:nvSpPr>
        <p:spPr>
          <a:xfrm>
            <a:off x="277495" y="198755"/>
            <a:ext cx="11634788" cy="1475740"/>
          </a:xfrm>
          <a:prstGeom prst="rect">
            <a:avLst/>
          </a:prstGeom>
          <a:noFill/>
          <a:ln w="9525">
            <a:noFill/>
          </a:ln>
        </p:spPr>
        <p:txBody>
          <a:bodyPr lIns="117176" tIns="58589" rIns="117176" bIns="58589">
            <a:spAutoFit/>
          </a:bodyPr>
          <a:lstStyle/>
          <a:p>
            <a:pPr defTabSz="1171575">
              <a:lnSpc>
                <a:spcPct val="170000"/>
              </a:lnSpc>
            </a:pPr>
            <a:r>
              <a:rPr lang="en-US" altLang="zh-CN">
                <a:solidFill>
                  <a:srgbClr val="3333FF"/>
                </a:solidFill>
                <a:latin typeface="宋体" panose="02010600030101010101" pitchFamily="2" charset="-122"/>
                <a:ea typeface="宋体" panose="02010600030101010101" pitchFamily="2" charset="-122"/>
                <a:cs typeface="Times New Roman" panose="02020603050405020304" pitchFamily="18" charset="0"/>
              </a:rPr>
              <a:t> </a:t>
            </a:r>
            <a:r>
              <a:rPr lang="zh-CN" altLang="en-US">
                <a:solidFill>
                  <a:srgbClr val="3333FF"/>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3333FF"/>
                </a:solidFill>
                <a:latin typeface="宋体" panose="02010600030101010101" pitchFamily="2" charset="-122"/>
                <a:ea typeface="宋体" panose="02010600030101010101" pitchFamily="2" charset="-122"/>
                <a:cs typeface="Times New Roman" panose="02020603050405020304" pitchFamily="18" charset="0"/>
              </a:rPr>
              <a:t>备选要点</a:t>
            </a:r>
            <a:r>
              <a:rPr lang="zh-CN" altLang="en-US">
                <a:solidFill>
                  <a:srgbClr val="3333FF"/>
                </a:solidFill>
                <a:latin typeface="宋体" panose="02010600030101010101" pitchFamily="2" charset="-122"/>
                <a:ea typeface="宋体" panose="02010600030101010101" pitchFamily="2" charset="-122"/>
                <a:cs typeface="Times New Roman" panose="02020603050405020304" pitchFamily="18" charset="0"/>
              </a:rPr>
              <a:t>】</a:t>
            </a:r>
            <a:r>
              <a:rPr lang="zh-CN" altLang="en-US">
                <a:latin typeface="宋体" panose="02010600030101010101" pitchFamily="2" charset="-122"/>
                <a:ea typeface="宋体" panose="02010600030101010101" pitchFamily="2" charset="-122"/>
                <a:cs typeface="Times New Roman" panose="02020603050405020304" pitchFamily="18" charset="0"/>
              </a:rPr>
              <a:t> “</a:t>
            </a:r>
            <a:r>
              <a:rPr lang="zh-CN" altLang="en-US" dirty="0">
                <a:latin typeface="宋体" panose="02010600030101010101" pitchFamily="2" charset="-122"/>
                <a:ea typeface="宋体" panose="02010600030101010101" pitchFamily="2" charset="-122"/>
                <a:cs typeface="Times New Roman" panose="02020603050405020304" pitchFamily="18" charset="0"/>
              </a:rPr>
              <a:t>西学东渐”与近代中国的思想解放</a:t>
            </a:r>
            <a:endParaRPr lang="zh-CN" altLang="en-US" dirty="0">
              <a:latin typeface="宋体" panose="02010600030101010101" pitchFamily="2" charset="-122"/>
              <a:ea typeface="宋体" panose="02010600030101010101" pitchFamily="2" charset="-122"/>
              <a:cs typeface="Times New Roman" panose="02020603050405020304" pitchFamily="18" charset="0"/>
            </a:endParaRPr>
          </a:p>
          <a:p>
            <a:pPr defTabSz="1171575">
              <a:lnSpc>
                <a:spcPct val="170000"/>
              </a:lnSpc>
            </a:pPr>
            <a:r>
              <a:rPr lang="en-US" altLang="zh-CN">
                <a:latin typeface="宋体" panose="02010600030101010101" pitchFamily="2" charset="-122"/>
                <a:ea typeface="宋体" panose="02010600030101010101" pitchFamily="2" charset="-122"/>
                <a:cs typeface="Times New Roman" panose="02020603050405020304" pitchFamily="18" charset="0"/>
              </a:rPr>
              <a:t>2.</a:t>
            </a:r>
            <a:r>
              <a:rPr lang="zh-CN" altLang="en-US" dirty="0">
                <a:solidFill>
                  <a:srgbClr val="000000"/>
                </a:solidFill>
                <a:ea typeface="宋体" panose="02010600030101010101" pitchFamily="2" charset="-122"/>
                <a:cs typeface="Times New Roman" panose="02020603050405020304" pitchFamily="18" charset="0"/>
                <a:sym typeface="+mn-ea"/>
              </a:rPr>
              <a:t>历史作用：</a:t>
            </a:r>
            <a:endParaRPr lang="en-US" altLang="zh-CN">
              <a:latin typeface="宋体" panose="02010600030101010101" pitchFamily="2" charset="-122"/>
              <a:ea typeface="Times New Roman" panose="02020603050405020304" pitchFamily="18" charset="0"/>
            </a:endParaRP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48770" name="文本框 2848769"/>
          <p:cNvSpPr txBox="1"/>
          <p:nvPr/>
        </p:nvSpPr>
        <p:spPr>
          <a:xfrm>
            <a:off x="241300" y="809625"/>
            <a:ext cx="11634788" cy="4879975"/>
          </a:xfrm>
          <a:prstGeom prst="rect">
            <a:avLst/>
          </a:prstGeom>
          <a:noFill/>
          <a:ln w="9525">
            <a:noFill/>
          </a:ln>
        </p:spPr>
        <p:txBody>
          <a:bodyPr lIns="117176" tIns="58589" rIns="117176" bIns="58589">
            <a:spAutoFit/>
          </a:bodyPr>
          <a:lstStyle/>
          <a:p>
            <a:pPr defTabSz="1171575"/>
            <a:r>
              <a:rPr lang="zh-CN" altLang="en-US">
                <a:solidFill>
                  <a:srgbClr val="0000FF"/>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FF"/>
                </a:solidFill>
                <a:latin typeface="宋体" panose="02010600030101010101" pitchFamily="2" charset="-122"/>
                <a:ea typeface="宋体" panose="02010600030101010101" pitchFamily="2" charset="-122"/>
                <a:cs typeface="Times New Roman" panose="02020603050405020304" pitchFamily="18" charset="0"/>
              </a:rPr>
              <a:t>精预测</a:t>
            </a:r>
            <a:r>
              <a:rPr lang="zh-CN" altLang="en-US">
                <a:solidFill>
                  <a:srgbClr val="0000FF"/>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FF"/>
                </a:solidFill>
                <a:latin typeface="宋体" panose="02010600030101010101" pitchFamily="2" charset="-122"/>
                <a:ea typeface="宋体" panose="02010600030101010101" pitchFamily="2" charset="-122"/>
                <a:cs typeface="Times New Roman" panose="02020603050405020304" pitchFamily="18" charset="0"/>
              </a:rPr>
              <a:t>命题前瞻</a:t>
            </a:r>
            <a:endParaRPr lang="zh-CN" altLang="en-US" dirty="0">
              <a:solidFill>
                <a:srgbClr val="0000FF"/>
              </a:solidFill>
              <a:latin typeface="宋体" panose="02010600030101010101" pitchFamily="2" charset="-122"/>
              <a:ea typeface="宋体" panose="02010600030101010101" pitchFamily="2" charset="-122"/>
              <a:cs typeface="Times New Roman" panose="02020603050405020304" pitchFamily="18" charset="0"/>
            </a:endParaRPr>
          </a:p>
          <a:p>
            <a:pPr defTabSz="1171575"/>
            <a:r>
              <a:rPr lang="en-US" altLang="zh-CN">
                <a:latin typeface="宋体" panose="02010600030101010101" pitchFamily="2" charset="-122"/>
                <a:ea typeface="宋体" panose="02010600030101010101" pitchFamily="2" charset="-122"/>
                <a:cs typeface="Times New Roman" panose="02020603050405020304" pitchFamily="18" charset="0"/>
              </a:rPr>
              <a:t>5.(</a:t>
            </a:r>
            <a:r>
              <a:rPr lang="zh-CN" altLang="en-US" dirty="0">
                <a:latin typeface="宋体" panose="02010600030101010101" pitchFamily="2" charset="-122"/>
                <a:ea typeface="宋体" panose="02010600030101010101" pitchFamily="2" charset="-122"/>
                <a:cs typeface="Times New Roman" panose="02020603050405020304" pitchFamily="18" charset="0"/>
              </a:rPr>
              <a:t>视角</a:t>
            </a:r>
            <a:r>
              <a:rPr lang="en-US" altLang="zh-CN">
                <a:latin typeface="宋体" panose="02010600030101010101" pitchFamily="2" charset="-122"/>
                <a:ea typeface="宋体" panose="02010600030101010101" pitchFamily="2" charset="-122"/>
                <a:cs typeface="Times New Roman" panose="02020603050405020304" pitchFamily="18" charset="0"/>
              </a:rPr>
              <a:t>1:</a:t>
            </a:r>
            <a:r>
              <a:rPr lang="zh-CN" altLang="en-US" dirty="0">
                <a:latin typeface="宋体" panose="02010600030101010101" pitchFamily="2" charset="-122"/>
                <a:ea typeface="宋体" panose="02010600030101010101" pitchFamily="2" charset="-122"/>
                <a:cs typeface="Times New Roman" panose="02020603050405020304" pitchFamily="18" charset="0"/>
              </a:rPr>
              <a:t>近代中国对待中西文明态度</a:t>
            </a:r>
            <a:r>
              <a:rPr lang="en-US" altLang="zh-CN">
                <a:latin typeface="宋体" panose="02010600030101010101" pitchFamily="2" charset="-122"/>
                <a:ea typeface="宋体" panose="02010600030101010101" pitchFamily="2" charset="-122"/>
                <a:cs typeface="Times New Roman" panose="02020603050405020304" pitchFamily="18" charset="0"/>
              </a:rPr>
              <a:t>)</a:t>
            </a:r>
            <a:r>
              <a:rPr lang="zh-CN" altLang="en-US" dirty="0">
                <a:latin typeface="宋体" panose="02010600030101010101" pitchFamily="2" charset="-122"/>
                <a:ea typeface="宋体" panose="02010600030101010101" pitchFamily="2" charset="-122"/>
                <a:cs typeface="Times New Roman" panose="02020603050405020304" pitchFamily="18" charset="0"/>
              </a:rPr>
              <a:t>下图载于</a:t>
            </a:r>
            <a:r>
              <a:rPr lang="en-US" altLang="zh-CN">
                <a:latin typeface="宋体" panose="02010600030101010101" pitchFamily="2" charset="-122"/>
                <a:ea typeface="宋体" panose="02010600030101010101" pitchFamily="2" charset="-122"/>
                <a:cs typeface="Times New Roman" panose="02020603050405020304" pitchFamily="18" charset="0"/>
              </a:rPr>
              <a:t>1908</a:t>
            </a:r>
            <a:r>
              <a:rPr lang="zh-CN" altLang="en-US" dirty="0">
                <a:latin typeface="宋体" panose="02010600030101010101" pitchFamily="2" charset="-122"/>
                <a:ea typeface="宋体" panose="02010600030101010101" pitchFamily="2" charset="-122"/>
                <a:cs typeface="Times New Roman" panose="02020603050405020304" pitchFamily="18" charset="0"/>
              </a:rPr>
              <a:t>年</a:t>
            </a:r>
            <a:r>
              <a:rPr lang="en-US" altLang="zh-CN">
                <a:latin typeface="宋体" panose="02010600030101010101" pitchFamily="2" charset="-122"/>
                <a:ea typeface="宋体" panose="02010600030101010101" pitchFamily="2" charset="-122"/>
                <a:cs typeface="Times New Roman" panose="02020603050405020304" pitchFamily="18" charset="0"/>
              </a:rPr>
              <a:t>《</a:t>
            </a:r>
            <a:r>
              <a:rPr lang="zh-CN" altLang="en-US" dirty="0">
                <a:latin typeface="宋体" panose="02010600030101010101" pitchFamily="2" charset="-122"/>
                <a:ea typeface="宋体" panose="02010600030101010101" pitchFamily="2" charset="-122"/>
                <a:cs typeface="Times New Roman" panose="02020603050405020304" pitchFamily="18" charset="0"/>
              </a:rPr>
              <a:t>戊申全年画报</a:t>
            </a:r>
            <a:r>
              <a:rPr lang="en-US" altLang="zh-CN">
                <a:latin typeface="宋体" panose="02010600030101010101" pitchFamily="2" charset="-122"/>
                <a:ea typeface="宋体" panose="02010600030101010101" pitchFamily="2" charset="-122"/>
                <a:cs typeface="Times New Roman" panose="02020603050405020304" pitchFamily="18" charset="0"/>
              </a:rPr>
              <a:t>》</a:t>
            </a:r>
            <a:r>
              <a:rPr lang="zh-CN" altLang="en-US" dirty="0">
                <a:latin typeface="宋体" panose="02010600030101010101" pitchFamily="2" charset="-122"/>
                <a:ea typeface="宋体" panose="02010600030101010101" pitchFamily="2" charset="-122"/>
                <a:cs typeface="Times New Roman" panose="02020603050405020304" pitchFamily="18" charset="0"/>
              </a:rPr>
              <a:t>。这说明当时	</a:t>
            </a:r>
            <a:r>
              <a:rPr lang="en-US" altLang="zh-CN">
                <a:latin typeface="宋体" panose="02010600030101010101" pitchFamily="2" charset="-122"/>
                <a:ea typeface="宋体" panose="02010600030101010101" pitchFamily="2" charset="-122"/>
                <a:cs typeface="Times New Roman" panose="02020603050405020304" pitchFamily="18" charset="0"/>
              </a:rPr>
              <a:t>(</a:t>
            </a:r>
            <a:r>
              <a:rPr lang="zh-CN" altLang="en-US" dirty="0">
                <a:latin typeface="宋体" panose="02010600030101010101" pitchFamily="2" charset="-122"/>
                <a:ea typeface="宋体" panose="02010600030101010101" pitchFamily="2" charset="-122"/>
                <a:cs typeface="Times New Roman" panose="02020603050405020304" pitchFamily="18" charset="0"/>
              </a:rPr>
              <a:t>　　</a:t>
            </a:r>
            <a:r>
              <a:rPr lang="en-US" altLang="zh-CN">
                <a:latin typeface="宋体" panose="02010600030101010101" pitchFamily="2" charset="-122"/>
                <a:ea typeface="宋体" panose="02010600030101010101" pitchFamily="2" charset="-122"/>
                <a:cs typeface="Times New Roman" panose="02020603050405020304" pitchFamily="18" charset="0"/>
              </a:rPr>
              <a:t>)</a:t>
            </a:r>
            <a:endParaRPr lang="en-US" altLang="zh-CN">
              <a:latin typeface="宋体" panose="02010600030101010101" pitchFamily="2" charset="-122"/>
              <a:ea typeface="宋体" panose="02010600030101010101" pitchFamily="2" charset="-122"/>
              <a:cs typeface="Times New Roman" panose="02020603050405020304" pitchFamily="18" charset="0"/>
            </a:endParaRPr>
          </a:p>
          <a:p>
            <a:pPr defTabSz="1171575"/>
            <a:r>
              <a:rPr lang="en-US" altLang="zh-CN">
                <a:latin typeface="宋体" panose="02010600030101010101" pitchFamily="2" charset="-122"/>
                <a:ea typeface="宋体" panose="02010600030101010101" pitchFamily="2" charset="-122"/>
                <a:cs typeface="Times New Roman" panose="02020603050405020304" pitchFamily="18" charset="0"/>
              </a:rPr>
              <a:t>A.</a:t>
            </a:r>
            <a:r>
              <a:rPr lang="zh-CN" altLang="en-US" dirty="0">
                <a:latin typeface="宋体" panose="02010600030101010101" pitchFamily="2" charset="-122"/>
                <a:ea typeface="宋体" panose="02010600030101010101" pitchFamily="2" charset="-122"/>
                <a:cs typeface="Times New Roman" panose="02020603050405020304" pitchFamily="18" charset="0"/>
              </a:rPr>
              <a:t>新旧势力对自由的不同态度</a:t>
            </a:r>
            <a:endParaRPr lang="zh-CN" altLang="en-US" dirty="0">
              <a:latin typeface="宋体" panose="02010600030101010101" pitchFamily="2" charset="-122"/>
              <a:ea typeface="宋体" panose="02010600030101010101" pitchFamily="2" charset="-122"/>
              <a:cs typeface="Times New Roman" panose="02020603050405020304" pitchFamily="18" charset="0"/>
            </a:endParaRPr>
          </a:p>
          <a:p>
            <a:pPr defTabSz="1171575"/>
            <a:r>
              <a:rPr lang="en-US" altLang="zh-CN">
                <a:latin typeface="宋体" panose="02010600030101010101" pitchFamily="2" charset="-122"/>
                <a:ea typeface="宋体" panose="02010600030101010101" pitchFamily="2" charset="-122"/>
                <a:cs typeface="Times New Roman" panose="02020603050405020304" pitchFamily="18" charset="0"/>
              </a:rPr>
              <a:t>B.</a:t>
            </a:r>
            <a:r>
              <a:rPr lang="zh-CN" altLang="en-US" dirty="0">
                <a:latin typeface="宋体" panose="02010600030101010101" pitchFamily="2" charset="-122"/>
                <a:ea typeface="宋体" panose="02010600030101010101" pitchFamily="2" charset="-122"/>
                <a:cs typeface="Times New Roman" panose="02020603050405020304" pitchFamily="18" charset="0"/>
              </a:rPr>
              <a:t>革命派思想宣传方式需调整</a:t>
            </a:r>
            <a:endParaRPr lang="zh-CN" altLang="en-US" dirty="0">
              <a:latin typeface="宋体" panose="02010600030101010101" pitchFamily="2" charset="-122"/>
              <a:ea typeface="宋体" panose="02010600030101010101" pitchFamily="2" charset="-122"/>
              <a:cs typeface="Times New Roman" panose="02020603050405020304" pitchFamily="18" charset="0"/>
            </a:endParaRPr>
          </a:p>
          <a:p>
            <a:pPr defTabSz="1171575"/>
            <a:r>
              <a:rPr lang="en-US" altLang="zh-CN">
                <a:latin typeface="宋体" panose="02010600030101010101" pitchFamily="2" charset="-122"/>
                <a:ea typeface="宋体" panose="02010600030101010101" pitchFamily="2" charset="-122"/>
                <a:cs typeface="Times New Roman" panose="02020603050405020304" pitchFamily="18" charset="0"/>
              </a:rPr>
              <a:t>C.</a:t>
            </a:r>
            <a:r>
              <a:rPr lang="zh-CN" altLang="en-US" dirty="0">
                <a:latin typeface="宋体" panose="02010600030101010101" pitchFamily="2" charset="-122"/>
                <a:ea typeface="宋体" panose="02010600030101010101" pitchFamily="2" charset="-122"/>
                <a:cs typeface="Times New Roman" panose="02020603050405020304" pitchFamily="18" charset="0"/>
              </a:rPr>
              <a:t>政权变更对民众观念的影响</a:t>
            </a:r>
            <a:endParaRPr lang="zh-CN" altLang="en-US" dirty="0">
              <a:latin typeface="宋体" panose="02010600030101010101" pitchFamily="2" charset="-122"/>
              <a:ea typeface="宋体" panose="02010600030101010101" pitchFamily="2" charset="-122"/>
              <a:cs typeface="Times New Roman" panose="02020603050405020304" pitchFamily="18" charset="0"/>
            </a:endParaRPr>
          </a:p>
          <a:p>
            <a:pPr defTabSz="1171575"/>
            <a:r>
              <a:rPr lang="en-US" altLang="zh-CN">
                <a:latin typeface="宋体" panose="02010600030101010101" pitchFamily="2" charset="-122"/>
                <a:ea typeface="宋体" panose="02010600030101010101" pitchFamily="2" charset="-122"/>
                <a:cs typeface="Times New Roman" panose="02020603050405020304" pitchFamily="18" charset="0"/>
              </a:rPr>
              <a:t>D.</a:t>
            </a:r>
            <a:r>
              <a:rPr lang="zh-CN" altLang="en-US" dirty="0">
                <a:latin typeface="宋体" panose="02010600030101010101" pitchFamily="2" charset="-122"/>
                <a:ea typeface="宋体" panose="02010600030101010101" pitchFamily="2" charset="-122"/>
                <a:cs typeface="Times New Roman" panose="02020603050405020304" pitchFamily="18" charset="0"/>
              </a:rPr>
              <a:t>民主共和观念开始深入人心</a:t>
            </a:r>
            <a:endParaRPr lang="zh-CN" altLang="en-US">
              <a:latin typeface="宋体" panose="02010600030101010101" pitchFamily="2" charset="-122"/>
              <a:ea typeface="宋体" panose="02010600030101010101" pitchFamily="2" charset="-122"/>
              <a:cs typeface="Times New Roman" panose="02020603050405020304" pitchFamily="18" charset="0"/>
            </a:endParaRPr>
          </a:p>
          <a:p>
            <a:pPr defTabSz="1171575"/>
            <a:endParaRPr lang="zh-CN" altLang="en-US">
              <a:latin typeface="宋体" panose="02010600030101010101" pitchFamily="2" charset="-122"/>
              <a:ea typeface="Times New Roman" panose="02020603050405020304" pitchFamily="18" charset="0"/>
            </a:endParaRPr>
          </a:p>
        </p:txBody>
      </p:sp>
      <p:pic>
        <p:nvPicPr>
          <p:cNvPr id="2848772" name="21lslt23.jpg" descr="id:2147505103;FounderCES"/>
          <p:cNvPicPr>
            <a:picLocks noChangeAspect="1"/>
          </p:cNvPicPr>
          <p:nvPr/>
        </p:nvPicPr>
        <p:blipFill>
          <a:blip r:embed="rId1"/>
          <a:stretch>
            <a:fillRect/>
          </a:stretch>
        </p:blipFill>
        <p:spPr>
          <a:xfrm>
            <a:off x="5854700" y="2565400"/>
            <a:ext cx="3200400" cy="3346450"/>
          </a:xfrm>
          <a:prstGeom prst="rect">
            <a:avLst/>
          </a:prstGeom>
          <a:noFill/>
          <a:ln w="9525">
            <a:noFill/>
          </a:ln>
        </p:spPr>
      </p:pic>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49794" name="文本框 2849793"/>
          <p:cNvSpPr txBox="1"/>
          <p:nvPr/>
        </p:nvSpPr>
        <p:spPr>
          <a:xfrm>
            <a:off x="241300" y="809625"/>
            <a:ext cx="11634788" cy="3094038"/>
          </a:xfrm>
          <a:prstGeom prst="rect">
            <a:avLst/>
          </a:prstGeom>
          <a:noFill/>
          <a:ln w="9525">
            <a:noFill/>
          </a:ln>
        </p:spPr>
        <p:txBody>
          <a:bodyPr lIns="117176" tIns="58589" rIns="117176" bIns="58589">
            <a:spAutoFit/>
          </a:bodyPr>
          <a:lstStyle/>
          <a:p>
            <a:pPr defTabSz="1171575">
              <a:buNone/>
            </a:pPr>
            <a:r>
              <a:rPr lang="zh-CN" altLang="en-US">
                <a:solidFill>
                  <a:srgbClr val="0000FF"/>
                </a:solidFill>
                <a:latin typeface="宋体" panose="02010600030101010101" pitchFamily="2" charset="-122"/>
                <a:ea typeface="楷体_GB2312" pitchFamily="49" charset="-122"/>
              </a:rPr>
              <a:t>【</a:t>
            </a:r>
            <a:r>
              <a:rPr lang="zh-CN" altLang="en-US" dirty="0">
                <a:solidFill>
                  <a:srgbClr val="0000FF"/>
                </a:solidFill>
                <a:latin typeface="宋体" panose="02010600030101010101" pitchFamily="2" charset="-122"/>
                <a:ea typeface="楷体_GB2312" pitchFamily="49" charset="-122"/>
              </a:rPr>
              <a:t>解析</a:t>
            </a:r>
            <a:r>
              <a:rPr lang="zh-CN" altLang="en-US">
                <a:solidFill>
                  <a:srgbClr val="0000FF"/>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选</a:t>
            </a:r>
            <a:r>
              <a:rPr lang="en-US" altLang="zh-CN">
                <a:solidFill>
                  <a:srgbClr val="000000"/>
                </a:solidFill>
                <a:latin typeface="宋体" panose="02010600030101010101" pitchFamily="2" charset="-122"/>
                <a:ea typeface="楷体_GB2312" pitchFamily="49" charset="-122"/>
              </a:rPr>
              <a:t>A</a:t>
            </a:r>
            <a:r>
              <a:rPr lang="zh-CN" altLang="en-US" dirty="0">
                <a:solidFill>
                  <a:srgbClr val="000000"/>
                </a:solidFill>
                <a:latin typeface="宋体" panose="02010600030101010101" pitchFamily="2" charset="-122"/>
                <a:ea typeface="楷体_GB2312" pitchFamily="49" charset="-122"/>
              </a:rPr>
              <a:t>。本题考查近代不同阶层对中西文明不同的态度。图中有人敲响自由之钟</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也有人不愿听到自由钟声</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这说明了新旧势力对自由的不同态度</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故</a:t>
            </a:r>
            <a:r>
              <a:rPr lang="en-US" altLang="zh-CN">
                <a:solidFill>
                  <a:srgbClr val="000000"/>
                </a:solidFill>
                <a:latin typeface="宋体" panose="02010600030101010101" pitchFamily="2" charset="-122"/>
                <a:ea typeface="楷体_GB2312" pitchFamily="49" charset="-122"/>
              </a:rPr>
              <a:t>A</a:t>
            </a:r>
            <a:r>
              <a:rPr lang="zh-CN" altLang="en-US" dirty="0">
                <a:solidFill>
                  <a:srgbClr val="000000"/>
                </a:solidFill>
                <a:latin typeface="宋体" panose="02010600030101010101" pitchFamily="2" charset="-122"/>
                <a:ea typeface="楷体_GB2312" pitchFamily="49" charset="-122"/>
              </a:rPr>
              <a:t>正确</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敲响自由之钟不一定是革命派的思想宣传方式</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故</a:t>
            </a:r>
            <a:r>
              <a:rPr lang="en-US" altLang="zh-CN">
                <a:solidFill>
                  <a:srgbClr val="000000"/>
                </a:solidFill>
                <a:latin typeface="宋体" panose="02010600030101010101" pitchFamily="2" charset="-122"/>
                <a:ea typeface="楷体_GB2312" pitchFamily="49" charset="-122"/>
              </a:rPr>
              <a:t>B</a:t>
            </a:r>
            <a:r>
              <a:rPr lang="zh-CN" altLang="en-US" dirty="0">
                <a:solidFill>
                  <a:srgbClr val="000000"/>
                </a:solidFill>
                <a:latin typeface="宋体" panose="02010600030101010101" pitchFamily="2" charset="-122"/>
                <a:ea typeface="楷体_GB2312" pitchFamily="49" charset="-122"/>
              </a:rPr>
              <a:t>错误</a:t>
            </a:r>
            <a:r>
              <a:rPr lang="en-US" altLang="zh-CN">
                <a:solidFill>
                  <a:srgbClr val="000000"/>
                </a:solidFill>
                <a:latin typeface="宋体" panose="02010600030101010101" pitchFamily="2" charset="-122"/>
                <a:ea typeface="楷体_GB2312" pitchFamily="49" charset="-122"/>
              </a:rPr>
              <a:t>;1908</a:t>
            </a:r>
            <a:r>
              <a:rPr lang="zh-CN" altLang="en-US" dirty="0">
                <a:solidFill>
                  <a:srgbClr val="000000"/>
                </a:solidFill>
                <a:latin typeface="宋体" panose="02010600030101010101" pitchFamily="2" charset="-122"/>
                <a:ea typeface="楷体_GB2312" pitchFamily="49" charset="-122"/>
              </a:rPr>
              <a:t>年中国政权没有发生变更</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故</a:t>
            </a:r>
            <a:r>
              <a:rPr lang="en-US" altLang="zh-CN">
                <a:solidFill>
                  <a:srgbClr val="000000"/>
                </a:solidFill>
                <a:latin typeface="宋体" panose="02010600030101010101" pitchFamily="2" charset="-122"/>
                <a:ea typeface="楷体_GB2312" pitchFamily="49" charset="-122"/>
              </a:rPr>
              <a:t>C</a:t>
            </a:r>
            <a:r>
              <a:rPr lang="zh-CN" altLang="en-US" dirty="0">
                <a:solidFill>
                  <a:srgbClr val="000000"/>
                </a:solidFill>
                <a:latin typeface="宋体" panose="02010600030101010101" pitchFamily="2" charset="-122"/>
                <a:ea typeface="楷体_GB2312" pitchFamily="49" charset="-122"/>
              </a:rPr>
              <a:t>错误</a:t>
            </a:r>
            <a:r>
              <a:rPr lang="en-US" altLang="zh-CN">
                <a:solidFill>
                  <a:srgbClr val="000000"/>
                </a:solidFill>
                <a:latin typeface="宋体" panose="02010600030101010101" pitchFamily="2" charset="-122"/>
                <a:ea typeface="楷体_GB2312" pitchFamily="49" charset="-122"/>
              </a:rPr>
              <a:t>;1911</a:t>
            </a:r>
            <a:r>
              <a:rPr lang="zh-CN" altLang="en-US" dirty="0">
                <a:solidFill>
                  <a:srgbClr val="000000"/>
                </a:solidFill>
                <a:latin typeface="宋体" panose="02010600030101010101" pitchFamily="2" charset="-122"/>
                <a:ea typeface="楷体_GB2312" pitchFamily="49" charset="-122"/>
              </a:rPr>
              <a:t>年的辛亥革命使民主共和观念深入人心</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故</a:t>
            </a:r>
            <a:r>
              <a:rPr lang="en-US" altLang="zh-CN">
                <a:solidFill>
                  <a:srgbClr val="000000"/>
                </a:solidFill>
                <a:latin typeface="宋体" panose="02010600030101010101" pitchFamily="2" charset="-122"/>
                <a:ea typeface="楷体_GB2312" pitchFamily="49" charset="-122"/>
              </a:rPr>
              <a:t>D</a:t>
            </a:r>
            <a:r>
              <a:rPr lang="zh-CN" altLang="en-US" dirty="0">
                <a:solidFill>
                  <a:srgbClr val="000000"/>
                </a:solidFill>
                <a:latin typeface="宋体" panose="02010600030101010101" pitchFamily="2" charset="-122"/>
                <a:ea typeface="楷体_GB2312" pitchFamily="49" charset="-122"/>
              </a:rPr>
              <a:t>错误。</a:t>
            </a:r>
            <a:endParaRPr lang="zh-CN" altLang="en-US">
              <a:solidFill>
                <a:srgbClr val="000000"/>
              </a:solidFill>
              <a:latin typeface="宋体" panose="02010600030101010101" pitchFamily="2" charset="-122"/>
              <a:ea typeface="楷体_GB2312" pitchFamily="49" charset="-122"/>
            </a:endParaRP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50818" name="文本框 2850817"/>
          <p:cNvSpPr txBox="1"/>
          <p:nvPr/>
        </p:nvSpPr>
        <p:spPr>
          <a:xfrm>
            <a:off x="241300" y="809625"/>
            <a:ext cx="11634788" cy="4879975"/>
          </a:xfrm>
          <a:prstGeom prst="rect">
            <a:avLst/>
          </a:prstGeom>
          <a:noFill/>
          <a:ln w="9525">
            <a:noFill/>
          </a:ln>
        </p:spPr>
        <p:txBody>
          <a:bodyPr lIns="117176" tIns="58589" rIns="117176" bIns="58589">
            <a:spAutoFit/>
          </a:bodyPr>
          <a:lstStyle/>
          <a:p>
            <a:pPr defTabSz="1171575"/>
            <a:r>
              <a:rPr lang="zh-CN" altLang="en-US">
                <a:solidFill>
                  <a:srgbClr val="0000FF"/>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FF"/>
                </a:solidFill>
                <a:latin typeface="宋体" panose="02010600030101010101" pitchFamily="2" charset="-122"/>
                <a:ea typeface="宋体" panose="02010600030101010101" pitchFamily="2" charset="-122"/>
                <a:cs typeface="Times New Roman" panose="02020603050405020304" pitchFamily="18" charset="0"/>
              </a:rPr>
              <a:t>加固训练</a:t>
            </a:r>
            <a:r>
              <a:rPr lang="zh-CN" altLang="en-US">
                <a:solidFill>
                  <a:srgbClr val="0000FF"/>
                </a:solidFill>
                <a:latin typeface="宋体" panose="02010600030101010101" pitchFamily="2" charset="-122"/>
                <a:ea typeface="宋体" panose="02010600030101010101" pitchFamily="2" charset="-122"/>
                <a:cs typeface="Times New Roman" panose="02020603050405020304" pitchFamily="18" charset="0"/>
              </a:rPr>
              <a:t>】</a:t>
            </a:r>
            <a:endParaRPr lang="zh-CN" altLang="en-US">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defTabSz="1171575"/>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　　魏源在</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海国图志</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中采信地圆、地动等天文地理学说</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提出圆形的地球之上“居中之国”并不存在</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他还认为“今华夷通市</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正朔相通”</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故比较了中国农历与西洋历法的差异</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以便稽览”。这表明魏源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endPar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倡导“师夷长技以自强”</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B.</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主张与外国进行“商战”</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C.</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突破了传统的华夷观念</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D.</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为制度变革寻求理论依据</a:t>
            </a:r>
            <a:endParaRPr lang="zh-CN" altLang="en-US">
              <a:solidFill>
                <a:srgbClr val="000000"/>
              </a:solidFill>
              <a:latin typeface="宋体" panose="02010600030101010101" pitchFamily="2" charset="-122"/>
              <a:ea typeface="Times New Roman" panose="02020603050405020304" pitchFamily="18" charset="0"/>
            </a:endParaRP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51842" name="文本框 2851841"/>
          <p:cNvSpPr txBox="1"/>
          <p:nvPr/>
        </p:nvSpPr>
        <p:spPr>
          <a:xfrm>
            <a:off x="241300" y="809625"/>
            <a:ext cx="11634788" cy="2498725"/>
          </a:xfrm>
          <a:prstGeom prst="rect">
            <a:avLst/>
          </a:prstGeom>
          <a:noFill/>
          <a:ln w="9525">
            <a:noFill/>
          </a:ln>
        </p:spPr>
        <p:txBody>
          <a:bodyPr lIns="117176" tIns="58589" rIns="117176" bIns="58589">
            <a:spAutoFit/>
          </a:bodyPr>
          <a:lstStyle/>
          <a:p>
            <a:pPr defTabSz="1171575">
              <a:buNone/>
            </a:pPr>
            <a:r>
              <a:rPr lang="zh-CN" altLang="en-US">
                <a:solidFill>
                  <a:srgbClr val="0000FF"/>
                </a:solidFill>
                <a:latin typeface="宋体" panose="02010600030101010101" pitchFamily="2" charset="-122"/>
                <a:ea typeface="楷体_GB2312" pitchFamily="49" charset="-122"/>
              </a:rPr>
              <a:t>【</a:t>
            </a:r>
            <a:r>
              <a:rPr lang="zh-CN" altLang="en-US" dirty="0">
                <a:solidFill>
                  <a:srgbClr val="0000FF"/>
                </a:solidFill>
                <a:latin typeface="宋体" panose="02010600030101010101" pitchFamily="2" charset="-122"/>
                <a:ea typeface="楷体_GB2312" pitchFamily="49" charset="-122"/>
              </a:rPr>
              <a:t>解析</a:t>
            </a:r>
            <a:r>
              <a:rPr lang="zh-CN" altLang="en-US">
                <a:solidFill>
                  <a:srgbClr val="0000FF"/>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选</a:t>
            </a:r>
            <a:r>
              <a:rPr lang="en-US" altLang="zh-CN">
                <a:solidFill>
                  <a:srgbClr val="000000"/>
                </a:solidFill>
                <a:latin typeface="宋体" panose="02010600030101010101" pitchFamily="2" charset="-122"/>
                <a:ea typeface="楷体_GB2312" pitchFamily="49" charset="-122"/>
              </a:rPr>
              <a:t>C</a:t>
            </a:r>
            <a:r>
              <a:rPr lang="zh-CN" altLang="en-US" dirty="0">
                <a:solidFill>
                  <a:srgbClr val="000000"/>
                </a:solidFill>
                <a:latin typeface="宋体" panose="02010600030101010101" pitchFamily="2" charset="-122"/>
                <a:ea typeface="楷体_GB2312" pitchFamily="49" charset="-122"/>
              </a:rPr>
              <a:t>。本题考查西学东渐的影响。材料“提出圆形的地球之上‘居中之国’并不存在”“比较了中国农历与西洋历法的差异”反映出魏源一些观念已经突破了传统的华夷观念</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主张向西方学习</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故</a:t>
            </a:r>
            <a:r>
              <a:rPr lang="en-US" altLang="zh-CN">
                <a:solidFill>
                  <a:srgbClr val="000000"/>
                </a:solidFill>
                <a:latin typeface="宋体" panose="02010600030101010101" pitchFamily="2" charset="-122"/>
                <a:ea typeface="楷体_GB2312" pitchFamily="49" charset="-122"/>
              </a:rPr>
              <a:t>C</a:t>
            </a:r>
            <a:r>
              <a:rPr lang="zh-CN" altLang="en-US" dirty="0">
                <a:solidFill>
                  <a:srgbClr val="000000"/>
                </a:solidFill>
                <a:latin typeface="宋体" panose="02010600030101010101" pitchFamily="2" charset="-122"/>
                <a:ea typeface="楷体_GB2312" pitchFamily="49" charset="-122"/>
              </a:rPr>
              <a:t>正确</a:t>
            </a:r>
            <a:r>
              <a:rPr lang="en-US" altLang="zh-CN">
                <a:solidFill>
                  <a:srgbClr val="000000"/>
                </a:solidFill>
                <a:latin typeface="宋体" panose="02010600030101010101" pitchFamily="2" charset="-122"/>
                <a:ea typeface="楷体_GB2312" pitchFamily="49" charset="-122"/>
              </a:rPr>
              <a:t>;A</a:t>
            </a:r>
            <a:r>
              <a:rPr lang="zh-CN" altLang="en-US" dirty="0">
                <a:solidFill>
                  <a:srgbClr val="000000"/>
                </a:solidFill>
                <a:latin typeface="宋体" panose="02010600030101010101" pitchFamily="2" charset="-122"/>
                <a:ea typeface="楷体_GB2312" pitchFamily="49" charset="-122"/>
              </a:rPr>
              <a:t>是洋务派的观点</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排除</a:t>
            </a:r>
            <a:r>
              <a:rPr lang="en-US" altLang="zh-CN">
                <a:solidFill>
                  <a:srgbClr val="000000"/>
                </a:solidFill>
                <a:latin typeface="宋体" panose="02010600030101010101" pitchFamily="2" charset="-122"/>
                <a:ea typeface="楷体_GB2312" pitchFamily="49" charset="-122"/>
              </a:rPr>
              <a:t>;B</a:t>
            </a:r>
            <a:r>
              <a:rPr lang="zh-CN" altLang="en-US" dirty="0">
                <a:solidFill>
                  <a:srgbClr val="000000"/>
                </a:solidFill>
                <a:latin typeface="宋体" panose="02010600030101010101" pitchFamily="2" charset="-122"/>
                <a:ea typeface="楷体_GB2312" pitchFamily="49" charset="-122"/>
              </a:rPr>
              <a:t>是早期维新思想</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排除</a:t>
            </a:r>
            <a:r>
              <a:rPr lang="en-US" altLang="zh-CN">
                <a:solidFill>
                  <a:srgbClr val="000000"/>
                </a:solidFill>
                <a:latin typeface="宋体" panose="02010600030101010101" pitchFamily="2" charset="-122"/>
                <a:ea typeface="楷体_GB2312" pitchFamily="49" charset="-122"/>
              </a:rPr>
              <a:t>;D</a:t>
            </a:r>
            <a:r>
              <a:rPr lang="zh-CN" altLang="en-US" dirty="0">
                <a:solidFill>
                  <a:srgbClr val="000000"/>
                </a:solidFill>
                <a:latin typeface="宋体" panose="02010600030101010101" pitchFamily="2" charset="-122"/>
                <a:ea typeface="楷体_GB2312" pitchFamily="49" charset="-122"/>
              </a:rPr>
              <a:t>是康有为的做法</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排除。</a:t>
            </a:r>
            <a:endParaRPr lang="zh-CN" altLang="en-US">
              <a:solidFill>
                <a:srgbClr val="000000"/>
              </a:solidFill>
              <a:latin typeface="宋体" panose="02010600030101010101" pitchFamily="2" charset="-122"/>
              <a:ea typeface="楷体_GB2312" pitchFamily="49" charset="-122"/>
            </a:endParaRP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04066" name="文本框 2904065"/>
          <p:cNvSpPr txBox="1"/>
          <p:nvPr/>
        </p:nvSpPr>
        <p:spPr>
          <a:xfrm>
            <a:off x="241300" y="809625"/>
            <a:ext cx="11634788" cy="3689350"/>
          </a:xfrm>
          <a:prstGeom prst="rect">
            <a:avLst/>
          </a:prstGeom>
          <a:noFill/>
          <a:ln w="9525">
            <a:noFill/>
          </a:ln>
        </p:spPr>
        <p:txBody>
          <a:bodyPr lIns="117176" tIns="58589" rIns="117176" bIns="58589">
            <a:spAutoFit/>
          </a:bodyPr>
          <a:lstStyle/>
          <a:p>
            <a:pPr defTabSz="1171575"/>
            <a:r>
              <a:rPr lang="en-US" altLang="zh-CN">
                <a:latin typeface="宋体" panose="02010600030101010101" pitchFamily="2" charset="-122"/>
                <a:ea typeface="宋体" panose="02010600030101010101" pitchFamily="2" charset="-122"/>
                <a:cs typeface="Times New Roman" panose="02020603050405020304" pitchFamily="18" charset="0"/>
              </a:rPr>
              <a:t>6.(</a:t>
            </a:r>
            <a:r>
              <a:rPr lang="zh-CN" altLang="en-US" dirty="0">
                <a:latin typeface="宋体" panose="02010600030101010101" pitchFamily="2" charset="-122"/>
                <a:ea typeface="宋体" panose="02010600030101010101" pitchFamily="2" charset="-122"/>
                <a:cs typeface="Times New Roman" panose="02020603050405020304" pitchFamily="18" charset="0"/>
              </a:rPr>
              <a:t>视角</a:t>
            </a:r>
            <a:r>
              <a:rPr lang="en-US" altLang="zh-CN">
                <a:latin typeface="宋体" panose="02010600030101010101" pitchFamily="2" charset="-122"/>
                <a:ea typeface="宋体" panose="02010600030101010101" pitchFamily="2" charset="-122"/>
                <a:cs typeface="Times New Roman" panose="02020603050405020304" pitchFamily="18" charset="0"/>
              </a:rPr>
              <a:t>2:</a:t>
            </a:r>
            <a:r>
              <a:rPr lang="zh-CN" altLang="en-US" dirty="0">
                <a:latin typeface="宋体" panose="02010600030101010101" pitchFamily="2" charset="-122"/>
                <a:ea typeface="宋体" panose="02010600030101010101" pitchFamily="2" charset="-122"/>
                <a:cs typeface="Times New Roman" panose="02020603050405020304" pitchFamily="18" charset="0"/>
              </a:rPr>
              <a:t>影响近代中国思想解放运动的因素</a:t>
            </a:r>
            <a:r>
              <a:rPr lang="en-US" altLang="zh-CN">
                <a:latin typeface="宋体" panose="02010600030101010101" pitchFamily="2" charset="-122"/>
                <a:ea typeface="宋体" panose="02010600030101010101" pitchFamily="2" charset="-122"/>
                <a:cs typeface="Times New Roman" panose="02020603050405020304" pitchFamily="18" charset="0"/>
              </a:rPr>
              <a:t>)1877</a:t>
            </a:r>
            <a:r>
              <a:rPr lang="zh-CN" altLang="en-US" dirty="0">
                <a:latin typeface="宋体" panose="02010600030101010101" pitchFamily="2" charset="-122"/>
                <a:ea typeface="宋体" panose="02010600030101010101" pitchFamily="2" charset="-122"/>
                <a:cs typeface="Times New Roman" panose="02020603050405020304" pitchFamily="18" charset="0"/>
              </a:rPr>
              <a:t>年</a:t>
            </a:r>
            <a:r>
              <a:rPr lang="en-US" altLang="zh-CN">
                <a:latin typeface="宋体" panose="02010600030101010101" pitchFamily="2" charset="-122"/>
                <a:ea typeface="宋体" panose="02010600030101010101" pitchFamily="2" charset="-122"/>
                <a:cs typeface="Times New Roman" panose="02020603050405020304" pitchFamily="18" charset="0"/>
              </a:rPr>
              <a:t>,</a:t>
            </a:r>
            <a:r>
              <a:rPr lang="zh-CN" altLang="en-US" dirty="0">
                <a:latin typeface="宋体" panose="02010600030101010101" pitchFamily="2" charset="-122"/>
                <a:ea typeface="宋体" panose="02010600030101010101" pitchFamily="2" charset="-122"/>
                <a:cs typeface="Times New Roman" panose="02020603050405020304" pitchFamily="18" charset="0"/>
              </a:rPr>
              <a:t>清驻英公使郭嵩焘遭副使刘锡鸿弹劾</a:t>
            </a:r>
            <a:r>
              <a:rPr lang="en-US" altLang="zh-CN">
                <a:latin typeface="宋体" panose="02010600030101010101" pitchFamily="2" charset="-122"/>
                <a:ea typeface="宋体" panose="02010600030101010101" pitchFamily="2" charset="-122"/>
                <a:cs typeface="Times New Roman" panose="02020603050405020304" pitchFamily="18" charset="0"/>
              </a:rPr>
              <a:t>,</a:t>
            </a:r>
            <a:r>
              <a:rPr lang="zh-CN" altLang="en-US" dirty="0">
                <a:latin typeface="宋体" panose="02010600030101010101" pitchFamily="2" charset="-122"/>
                <a:ea typeface="宋体" panose="02010600030101010101" pitchFamily="2" charset="-122"/>
                <a:cs typeface="Times New Roman" panose="02020603050405020304" pitchFamily="18" charset="0"/>
              </a:rPr>
              <a:t>三项罪名分别是“游甲敦炮台披洋人衣</a:t>
            </a:r>
            <a:r>
              <a:rPr lang="en-US" altLang="zh-CN">
                <a:latin typeface="宋体" panose="02010600030101010101" pitchFamily="2" charset="-122"/>
                <a:ea typeface="宋体" panose="02010600030101010101" pitchFamily="2" charset="-122"/>
                <a:cs typeface="Times New Roman" panose="02020603050405020304" pitchFamily="18" charset="0"/>
              </a:rPr>
              <a:t>,</a:t>
            </a:r>
            <a:r>
              <a:rPr lang="zh-CN" altLang="en-US" dirty="0">
                <a:latin typeface="宋体" panose="02010600030101010101" pitchFamily="2" charset="-122"/>
                <a:ea typeface="宋体" panose="02010600030101010101" pitchFamily="2" charset="-122"/>
                <a:cs typeface="Times New Roman" panose="02020603050405020304" pitchFamily="18" charset="0"/>
              </a:rPr>
              <a:t>即令冻死亦不当披”“见巴西国主擅自起立”“柏金宫殿听音乐屡取阅音乐单</a:t>
            </a:r>
            <a:r>
              <a:rPr lang="en-US" altLang="zh-CN">
                <a:latin typeface="宋体" panose="02010600030101010101" pitchFamily="2" charset="-122"/>
                <a:ea typeface="宋体" panose="02010600030101010101" pitchFamily="2" charset="-122"/>
                <a:cs typeface="Times New Roman" panose="02020603050405020304" pitchFamily="18" charset="0"/>
              </a:rPr>
              <a:t>,</a:t>
            </a:r>
            <a:r>
              <a:rPr lang="zh-CN" altLang="en-US" dirty="0">
                <a:latin typeface="宋体" panose="02010600030101010101" pitchFamily="2" charset="-122"/>
                <a:ea typeface="宋体" panose="02010600030101010101" pitchFamily="2" charset="-122"/>
                <a:cs typeface="Times New Roman" panose="02020603050405020304" pitchFamily="18" charset="0"/>
              </a:rPr>
              <a:t>仿效洋人之所为”。清廷为此准备惩处郭嵩焘</a:t>
            </a:r>
            <a:r>
              <a:rPr lang="en-US" altLang="zh-CN">
                <a:latin typeface="宋体" panose="02010600030101010101" pitchFamily="2" charset="-122"/>
                <a:ea typeface="宋体" panose="02010600030101010101" pitchFamily="2" charset="-122"/>
                <a:cs typeface="Times New Roman" panose="02020603050405020304" pitchFamily="18" charset="0"/>
              </a:rPr>
              <a:t>,</a:t>
            </a:r>
            <a:r>
              <a:rPr lang="zh-CN" altLang="en-US" dirty="0">
                <a:latin typeface="宋体" panose="02010600030101010101" pitchFamily="2" charset="-122"/>
                <a:ea typeface="宋体" panose="02010600030101010101" pitchFamily="2" charset="-122"/>
                <a:cs typeface="Times New Roman" panose="02020603050405020304" pitchFamily="18" charset="0"/>
              </a:rPr>
              <a:t>后在李鸿章反对下不了了之。这表明	</a:t>
            </a:r>
            <a:r>
              <a:rPr lang="en-US" altLang="zh-CN">
                <a:latin typeface="宋体" panose="02010600030101010101" pitchFamily="2" charset="-122"/>
                <a:ea typeface="宋体" panose="02010600030101010101" pitchFamily="2" charset="-122"/>
                <a:cs typeface="Times New Roman" panose="02020603050405020304" pitchFamily="18" charset="0"/>
              </a:rPr>
              <a:t>(</a:t>
            </a:r>
            <a:r>
              <a:rPr lang="zh-CN" altLang="en-US" dirty="0">
                <a:latin typeface="宋体" panose="02010600030101010101" pitchFamily="2" charset="-122"/>
                <a:ea typeface="宋体" panose="02010600030101010101" pitchFamily="2" charset="-122"/>
                <a:cs typeface="Times New Roman" panose="02020603050405020304" pitchFamily="18" charset="0"/>
              </a:rPr>
              <a:t>　　</a:t>
            </a:r>
            <a:r>
              <a:rPr lang="en-US" altLang="zh-CN">
                <a:latin typeface="宋体" panose="02010600030101010101" pitchFamily="2" charset="-122"/>
                <a:ea typeface="宋体" panose="02010600030101010101" pitchFamily="2" charset="-122"/>
                <a:cs typeface="Times New Roman" panose="02020603050405020304" pitchFamily="18" charset="0"/>
              </a:rPr>
              <a:t>) </a:t>
            </a:r>
            <a:endParaRPr lang="en-US" altLang="zh-CN">
              <a:latin typeface="宋体" panose="02010600030101010101" pitchFamily="2" charset="-122"/>
              <a:ea typeface="宋体" panose="02010600030101010101" pitchFamily="2" charset="-122"/>
              <a:cs typeface="Times New Roman" panose="02020603050405020304" pitchFamily="18" charset="0"/>
            </a:endParaRPr>
          </a:p>
          <a:p>
            <a:pPr defTabSz="1171575"/>
            <a:r>
              <a:rPr lang="en-US" altLang="zh-CN">
                <a:latin typeface="宋体" panose="02010600030101010101" pitchFamily="2" charset="-122"/>
                <a:ea typeface="宋体" panose="02010600030101010101" pitchFamily="2" charset="-122"/>
                <a:cs typeface="Times New Roman" panose="02020603050405020304" pitchFamily="18" charset="0"/>
              </a:rPr>
              <a:t>A.</a:t>
            </a:r>
            <a:r>
              <a:rPr lang="zh-CN" altLang="en-US" dirty="0">
                <a:latin typeface="宋体" panose="02010600030101010101" pitchFamily="2" charset="-122"/>
                <a:ea typeface="宋体" panose="02010600030101010101" pitchFamily="2" charset="-122"/>
                <a:cs typeface="Times New Roman" panose="02020603050405020304" pitchFamily="18" charset="0"/>
              </a:rPr>
              <a:t>维新变法举步维艰		</a:t>
            </a:r>
            <a:r>
              <a:rPr lang="en-US" altLang="zh-CN">
                <a:latin typeface="宋体" panose="02010600030101010101" pitchFamily="2" charset="-122"/>
                <a:ea typeface="宋体" panose="02010600030101010101" pitchFamily="2" charset="-122"/>
                <a:cs typeface="Times New Roman" panose="02020603050405020304" pitchFamily="18" charset="0"/>
              </a:rPr>
              <a:t>B.</a:t>
            </a:r>
            <a:r>
              <a:rPr lang="zh-CN" altLang="en-US" dirty="0">
                <a:latin typeface="宋体" panose="02010600030101010101" pitchFamily="2" charset="-122"/>
                <a:ea typeface="宋体" panose="02010600030101010101" pitchFamily="2" charset="-122"/>
                <a:cs typeface="Times New Roman" panose="02020603050405020304" pitchFamily="18" charset="0"/>
              </a:rPr>
              <a:t>清朝贵族不谙礼仪</a:t>
            </a:r>
            <a:endParaRPr lang="zh-CN" altLang="en-US" dirty="0">
              <a:latin typeface="宋体" panose="02010600030101010101" pitchFamily="2" charset="-122"/>
              <a:ea typeface="宋体" panose="02010600030101010101" pitchFamily="2" charset="-122"/>
              <a:cs typeface="Times New Roman" panose="02020603050405020304" pitchFamily="18" charset="0"/>
            </a:endParaRPr>
          </a:p>
          <a:p>
            <a:pPr defTabSz="1171575"/>
            <a:r>
              <a:rPr lang="en-US" altLang="zh-CN">
                <a:latin typeface="宋体" panose="02010600030101010101" pitchFamily="2" charset="-122"/>
                <a:ea typeface="宋体" panose="02010600030101010101" pitchFamily="2" charset="-122"/>
                <a:cs typeface="Times New Roman" panose="02020603050405020304" pitchFamily="18" charset="0"/>
              </a:rPr>
              <a:t>C.</a:t>
            </a:r>
            <a:r>
              <a:rPr lang="zh-CN" altLang="en-US" dirty="0">
                <a:latin typeface="宋体" panose="02010600030101010101" pitchFamily="2" charset="-122"/>
                <a:ea typeface="宋体" panose="02010600030101010101" pitchFamily="2" charset="-122"/>
                <a:cs typeface="Times New Roman" panose="02020603050405020304" pitchFamily="18" charset="0"/>
              </a:rPr>
              <a:t>保守思想根深蒂固		</a:t>
            </a:r>
            <a:r>
              <a:rPr lang="en-US" altLang="zh-CN">
                <a:latin typeface="宋体" panose="02010600030101010101" pitchFamily="2" charset="-122"/>
                <a:ea typeface="宋体" panose="02010600030101010101" pitchFamily="2" charset="-122"/>
                <a:cs typeface="Times New Roman" panose="02020603050405020304" pitchFamily="18" charset="0"/>
              </a:rPr>
              <a:t>D.</a:t>
            </a:r>
            <a:r>
              <a:rPr lang="zh-CN" altLang="en-US" dirty="0">
                <a:latin typeface="宋体" panose="02010600030101010101" pitchFamily="2" charset="-122"/>
                <a:ea typeface="宋体" panose="02010600030101010101" pitchFamily="2" charset="-122"/>
                <a:cs typeface="Times New Roman" panose="02020603050405020304" pitchFamily="18" charset="0"/>
              </a:rPr>
              <a:t>洋务派官员势力强大</a:t>
            </a:r>
            <a:endParaRPr lang="zh-CN" altLang="en-US">
              <a:latin typeface="宋体" panose="02010600030101010101" pitchFamily="2" charset="-122"/>
              <a:ea typeface="Times New Roman" panose="02020603050405020304" pitchFamily="18" charset="0"/>
            </a:endParaRPr>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05090" name="文本框 2905089"/>
          <p:cNvSpPr txBox="1"/>
          <p:nvPr/>
        </p:nvSpPr>
        <p:spPr>
          <a:xfrm>
            <a:off x="241300" y="809625"/>
            <a:ext cx="11634788" cy="3094038"/>
          </a:xfrm>
          <a:prstGeom prst="rect">
            <a:avLst/>
          </a:prstGeom>
          <a:noFill/>
          <a:ln w="9525">
            <a:noFill/>
          </a:ln>
        </p:spPr>
        <p:txBody>
          <a:bodyPr lIns="117176" tIns="58589" rIns="117176" bIns="58589">
            <a:spAutoFit/>
          </a:bodyPr>
          <a:lstStyle/>
          <a:p>
            <a:pPr defTabSz="1171575">
              <a:buNone/>
            </a:pPr>
            <a:r>
              <a:rPr lang="zh-CN" altLang="en-US">
                <a:solidFill>
                  <a:srgbClr val="0000FF"/>
                </a:solidFill>
                <a:latin typeface="宋体" panose="02010600030101010101" pitchFamily="2" charset="-122"/>
                <a:ea typeface="楷体_GB2312" pitchFamily="49" charset="-122"/>
              </a:rPr>
              <a:t>【</a:t>
            </a:r>
            <a:r>
              <a:rPr lang="zh-CN" altLang="en-US" dirty="0">
                <a:solidFill>
                  <a:srgbClr val="0000FF"/>
                </a:solidFill>
                <a:latin typeface="宋体" panose="02010600030101010101" pitchFamily="2" charset="-122"/>
                <a:ea typeface="楷体_GB2312" pitchFamily="49" charset="-122"/>
              </a:rPr>
              <a:t>解析</a:t>
            </a:r>
            <a:r>
              <a:rPr lang="zh-CN" altLang="en-US">
                <a:solidFill>
                  <a:srgbClr val="0000FF"/>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选</a:t>
            </a:r>
            <a:r>
              <a:rPr lang="en-US" altLang="zh-CN">
                <a:solidFill>
                  <a:srgbClr val="000000"/>
                </a:solidFill>
                <a:latin typeface="宋体" panose="02010600030101010101" pitchFamily="2" charset="-122"/>
                <a:ea typeface="楷体_GB2312" pitchFamily="49" charset="-122"/>
              </a:rPr>
              <a:t>C</a:t>
            </a:r>
            <a:r>
              <a:rPr lang="zh-CN" altLang="en-US" dirty="0">
                <a:solidFill>
                  <a:srgbClr val="000000"/>
                </a:solidFill>
                <a:latin typeface="宋体" panose="02010600030101010101" pitchFamily="2" charset="-122"/>
                <a:ea typeface="楷体_GB2312" pitchFamily="49" charset="-122"/>
              </a:rPr>
              <a:t>。郭嵩焘的行为符合近代外交礼仪</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但清廷坚持原有天朝上国理念</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认为他的行为有损“天朝”威严故而准备予以惩处</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故选</a:t>
            </a:r>
            <a:r>
              <a:rPr lang="en-US" altLang="zh-CN">
                <a:solidFill>
                  <a:srgbClr val="000000"/>
                </a:solidFill>
                <a:latin typeface="宋体" panose="02010600030101010101" pitchFamily="2" charset="-122"/>
                <a:ea typeface="楷体_GB2312" pitchFamily="49" charset="-122"/>
              </a:rPr>
              <a:t>C;1877</a:t>
            </a:r>
            <a:r>
              <a:rPr lang="zh-CN" altLang="en-US" dirty="0">
                <a:solidFill>
                  <a:srgbClr val="000000"/>
                </a:solidFill>
                <a:latin typeface="宋体" panose="02010600030101010101" pitchFamily="2" charset="-122"/>
                <a:ea typeface="楷体_GB2312" pitchFamily="49" charset="-122"/>
              </a:rPr>
              <a:t>年维新变法还未开始</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排除</a:t>
            </a:r>
            <a:r>
              <a:rPr lang="en-US" altLang="zh-CN">
                <a:solidFill>
                  <a:srgbClr val="000000"/>
                </a:solidFill>
                <a:latin typeface="宋体" panose="02010600030101010101" pitchFamily="2" charset="-122"/>
                <a:ea typeface="楷体_GB2312" pitchFamily="49" charset="-122"/>
              </a:rPr>
              <a:t>A;</a:t>
            </a:r>
            <a:r>
              <a:rPr lang="zh-CN" altLang="en-US" dirty="0">
                <a:solidFill>
                  <a:srgbClr val="000000"/>
                </a:solidFill>
                <a:latin typeface="宋体" panose="02010600030101010101" pitchFamily="2" charset="-122"/>
                <a:ea typeface="楷体_GB2312" pitchFamily="49" charset="-122"/>
              </a:rPr>
              <a:t>清朝贵族不熟悉的是近代外交礼仪</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不等同于“不谙礼仪”</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排除</a:t>
            </a:r>
            <a:r>
              <a:rPr lang="en-US" altLang="zh-CN">
                <a:solidFill>
                  <a:srgbClr val="000000"/>
                </a:solidFill>
                <a:latin typeface="宋体" panose="02010600030101010101" pitchFamily="2" charset="-122"/>
                <a:ea typeface="楷体_GB2312" pitchFamily="49" charset="-122"/>
              </a:rPr>
              <a:t>B;</a:t>
            </a:r>
            <a:r>
              <a:rPr lang="zh-CN" altLang="en-US" dirty="0">
                <a:solidFill>
                  <a:srgbClr val="000000"/>
                </a:solidFill>
                <a:latin typeface="宋体" panose="02010600030101010101" pitchFamily="2" charset="-122"/>
                <a:ea typeface="楷体_GB2312" pitchFamily="49" charset="-122"/>
              </a:rPr>
              <a:t>李鸿章是洋务派的一个代表</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他的权力大不等同于整个洋务派官员势力强大</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排除</a:t>
            </a:r>
            <a:r>
              <a:rPr lang="en-US" altLang="zh-CN">
                <a:solidFill>
                  <a:srgbClr val="000000"/>
                </a:solidFill>
                <a:latin typeface="宋体" panose="02010600030101010101" pitchFamily="2" charset="-122"/>
                <a:ea typeface="楷体_GB2312" pitchFamily="49" charset="-122"/>
              </a:rPr>
              <a:t>D</a:t>
            </a:r>
            <a:r>
              <a:rPr lang="zh-CN" altLang="en-US" dirty="0">
                <a:solidFill>
                  <a:srgbClr val="000000"/>
                </a:solidFill>
                <a:latin typeface="宋体" panose="02010600030101010101" pitchFamily="2" charset="-122"/>
                <a:ea typeface="楷体_GB2312" pitchFamily="49" charset="-122"/>
              </a:rPr>
              <a:t>。</a:t>
            </a:r>
            <a:endParaRPr lang="zh-CN" altLang="en-US">
              <a:solidFill>
                <a:srgbClr val="000000"/>
              </a:solidFill>
              <a:latin typeface="宋体" panose="02010600030101010101" pitchFamily="2" charset="-122"/>
              <a:ea typeface="楷体_GB2312" pitchFamily="49" charset="-122"/>
            </a:endParaRPr>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06114" name="文本框 2906113"/>
          <p:cNvSpPr txBox="1"/>
          <p:nvPr/>
        </p:nvSpPr>
        <p:spPr>
          <a:xfrm>
            <a:off x="241300" y="809625"/>
            <a:ext cx="11634788" cy="4879975"/>
          </a:xfrm>
          <a:prstGeom prst="rect">
            <a:avLst/>
          </a:prstGeom>
          <a:noFill/>
          <a:ln w="9525">
            <a:noFill/>
          </a:ln>
        </p:spPr>
        <p:txBody>
          <a:bodyPr lIns="117176" tIns="58589" rIns="117176" bIns="58589">
            <a:spAutoFit/>
          </a:bodyPr>
          <a:lstStyle/>
          <a:p>
            <a:pPr defTabSz="1171575"/>
            <a:r>
              <a:rPr lang="zh-CN" altLang="en-US">
                <a:solidFill>
                  <a:srgbClr val="0000FF"/>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FF"/>
                </a:solidFill>
                <a:latin typeface="宋体" panose="02010600030101010101" pitchFamily="2" charset="-122"/>
                <a:ea typeface="宋体" panose="02010600030101010101" pitchFamily="2" charset="-122"/>
                <a:cs typeface="Times New Roman" panose="02020603050405020304" pitchFamily="18" charset="0"/>
              </a:rPr>
              <a:t>备选习题</a:t>
            </a:r>
            <a:r>
              <a:rPr lang="zh-CN" altLang="en-US">
                <a:solidFill>
                  <a:srgbClr val="0000FF"/>
                </a:solidFill>
                <a:latin typeface="宋体" panose="02010600030101010101" pitchFamily="2" charset="-122"/>
                <a:ea typeface="宋体" panose="02010600030101010101" pitchFamily="2" charset="-122"/>
                <a:cs typeface="Times New Roman" panose="02020603050405020304" pitchFamily="18" charset="0"/>
              </a:rPr>
              <a:t>】</a:t>
            </a:r>
            <a:endParaRPr lang="zh-CN" altLang="en-US">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defTabSz="1171575"/>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视角</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对制夷思想的认识</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鸦片战争后</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清朝统治阶级中出现了 “以商制夷” “以夷制夷” “师夷制夷” “以民制夷”“以静制夷”等思想</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这些思想呈现出相互交错、互为参差之势。上述种种制夷思想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endPar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仍保留传统夷夏观念</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B.</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表明开启民智成为当时首要任务</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C.</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因具有空想性而无法付诸实施</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D.</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反映出统治阶级政见的根本分歧</a:t>
            </a:r>
            <a:endParaRPr lang="zh-CN" altLang="en-US">
              <a:solidFill>
                <a:srgbClr val="000000"/>
              </a:solidFill>
              <a:latin typeface="宋体" panose="02010600030101010101" pitchFamily="2" charset="-122"/>
              <a:ea typeface="Times New Roman" panose="02020603050405020304" pitchFamily="18" charset="0"/>
            </a:endParaRP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07138" name="文本框 2907137"/>
          <p:cNvSpPr txBox="1"/>
          <p:nvPr/>
        </p:nvSpPr>
        <p:spPr>
          <a:xfrm>
            <a:off x="241300" y="809625"/>
            <a:ext cx="11634788" cy="2498725"/>
          </a:xfrm>
          <a:prstGeom prst="rect">
            <a:avLst/>
          </a:prstGeom>
          <a:noFill/>
          <a:ln w="9525">
            <a:noFill/>
          </a:ln>
        </p:spPr>
        <p:txBody>
          <a:bodyPr lIns="117176" tIns="58589" rIns="117176" bIns="58589">
            <a:spAutoFit/>
          </a:bodyPr>
          <a:lstStyle/>
          <a:p>
            <a:pPr defTabSz="1171575">
              <a:buNone/>
            </a:pPr>
            <a:r>
              <a:rPr lang="zh-CN" altLang="en-US">
                <a:solidFill>
                  <a:srgbClr val="0000FF"/>
                </a:solidFill>
                <a:latin typeface="宋体" panose="02010600030101010101" pitchFamily="2" charset="-122"/>
                <a:ea typeface="楷体_GB2312" pitchFamily="49" charset="-122"/>
              </a:rPr>
              <a:t>【</a:t>
            </a:r>
            <a:r>
              <a:rPr lang="zh-CN" altLang="en-US" dirty="0">
                <a:solidFill>
                  <a:srgbClr val="0000FF"/>
                </a:solidFill>
                <a:latin typeface="宋体" panose="02010600030101010101" pitchFamily="2" charset="-122"/>
                <a:ea typeface="楷体_GB2312" pitchFamily="49" charset="-122"/>
              </a:rPr>
              <a:t>解析</a:t>
            </a:r>
            <a:r>
              <a:rPr lang="zh-CN" altLang="en-US">
                <a:solidFill>
                  <a:srgbClr val="0000FF"/>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选</a:t>
            </a:r>
            <a:r>
              <a:rPr lang="en-US" altLang="zh-CN">
                <a:solidFill>
                  <a:srgbClr val="000000"/>
                </a:solidFill>
                <a:latin typeface="宋体" panose="02010600030101010101" pitchFamily="2" charset="-122"/>
                <a:ea typeface="楷体_GB2312" pitchFamily="49" charset="-122"/>
              </a:rPr>
              <a:t>A</a:t>
            </a:r>
            <a:r>
              <a:rPr lang="zh-CN" altLang="en-US" dirty="0">
                <a:solidFill>
                  <a:srgbClr val="000000"/>
                </a:solidFill>
                <a:latin typeface="宋体" panose="02010600030101010101" pitchFamily="2" charset="-122"/>
                <a:ea typeface="楷体_GB2312" pitchFamily="49" charset="-122"/>
              </a:rPr>
              <a:t>。材料表明鸦片战争后统治阶级中的不同主张的共同点是“制夷”</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说明还保留传统的夷夏观念</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故选</a:t>
            </a:r>
            <a:r>
              <a:rPr lang="en-US" altLang="zh-CN">
                <a:solidFill>
                  <a:srgbClr val="000000"/>
                </a:solidFill>
                <a:latin typeface="宋体" panose="02010600030101010101" pitchFamily="2" charset="-122"/>
                <a:ea typeface="楷体_GB2312" pitchFamily="49" charset="-122"/>
              </a:rPr>
              <a:t>A;</a:t>
            </a:r>
            <a:r>
              <a:rPr lang="zh-CN" altLang="en-US" dirty="0">
                <a:solidFill>
                  <a:srgbClr val="000000"/>
                </a:solidFill>
                <a:latin typeface="宋体" panose="02010600030101010101" pitchFamily="2" charset="-122"/>
                <a:ea typeface="楷体_GB2312" pitchFamily="49" charset="-122"/>
              </a:rPr>
              <a:t>这些制夷思想认识到开启民智</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但是体现不了“首要任务”</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排除</a:t>
            </a:r>
            <a:r>
              <a:rPr lang="en-US" altLang="zh-CN">
                <a:solidFill>
                  <a:srgbClr val="000000"/>
                </a:solidFill>
                <a:latin typeface="宋体" panose="02010600030101010101" pitchFamily="2" charset="-122"/>
                <a:ea typeface="楷体_GB2312" pitchFamily="49" charset="-122"/>
              </a:rPr>
              <a:t>B;</a:t>
            </a:r>
            <a:r>
              <a:rPr lang="zh-CN" altLang="en-US" dirty="0">
                <a:solidFill>
                  <a:srgbClr val="000000"/>
                </a:solidFill>
                <a:latin typeface="宋体" panose="02010600030101010101" pitchFamily="2" charset="-122"/>
                <a:ea typeface="楷体_GB2312" pitchFamily="49" charset="-122"/>
              </a:rPr>
              <a:t>题干中有的主张已付诸实施</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如洋务运动</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排除</a:t>
            </a:r>
            <a:r>
              <a:rPr lang="en-US" altLang="zh-CN">
                <a:solidFill>
                  <a:srgbClr val="000000"/>
                </a:solidFill>
                <a:latin typeface="宋体" panose="02010600030101010101" pitchFamily="2" charset="-122"/>
                <a:ea typeface="楷体_GB2312" pitchFamily="49" charset="-122"/>
              </a:rPr>
              <a:t>C;</a:t>
            </a:r>
            <a:r>
              <a:rPr lang="zh-CN" altLang="en-US" dirty="0">
                <a:solidFill>
                  <a:srgbClr val="000000"/>
                </a:solidFill>
                <a:latin typeface="宋体" panose="02010600030101010101" pitchFamily="2" charset="-122"/>
                <a:ea typeface="楷体_GB2312" pitchFamily="49" charset="-122"/>
              </a:rPr>
              <a:t>统治阶级在“制夷”的手段上有分歧</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但没有“根本”分歧</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排除</a:t>
            </a:r>
            <a:r>
              <a:rPr lang="en-US" altLang="zh-CN">
                <a:solidFill>
                  <a:srgbClr val="000000"/>
                </a:solidFill>
                <a:latin typeface="宋体" panose="02010600030101010101" pitchFamily="2" charset="-122"/>
                <a:ea typeface="楷体_GB2312" pitchFamily="49" charset="-122"/>
              </a:rPr>
              <a:t>D</a:t>
            </a:r>
            <a:r>
              <a:rPr lang="zh-CN" altLang="en-US" dirty="0">
                <a:solidFill>
                  <a:srgbClr val="000000"/>
                </a:solidFill>
                <a:latin typeface="宋体" panose="02010600030101010101" pitchFamily="2" charset="-122"/>
                <a:ea typeface="楷体_GB2312" pitchFamily="49" charset="-122"/>
              </a:rPr>
              <a:t>。</a:t>
            </a:r>
            <a:endParaRPr lang="zh-CN" altLang="en-US">
              <a:solidFill>
                <a:srgbClr val="000000"/>
              </a:solidFill>
              <a:latin typeface="宋体" panose="02010600030101010101" pitchFamily="2" charset="-122"/>
              <a:ea typeface="楷体_GB2312" pitchFamily="49" charset="-122"/>
            </a:endParaRPr>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 name="图片 16"/>
          <p:cNvPicPr>
            <a:picLocks noChangeAspect="1"/>
          </p:cNvPicPr>
          <p:nvPr/>
        </p:nvPicPr>
        <p:blipFill>
          <a:blip r:embed="rId1"/>
          <a:stretch>
            <a:fillRect/>
          </a:stretch>
        </p:blipFill>
        <p:spPr>
          <a:xfrm>
            <a:off x="9155113" y="590550"/>
            <a:ext cx="3035300" cy="1463675"/>
          </a:xfrm>
          <a:prstGeom prst="rect">
            <a:avLst/>
          </a:prstGeom>
          <a:noFill/>
          <a:ln w="9525">
            <a:noFill/>
          </a:ln>
        </p:spPr>
      </p:pic>
      <p:sp>
        <p:nvSpPr>
          <p:cNvPr id="2262029" name="文本框 2262028"/>
          <p:cNvSpPr txBox="1"/>
          <p:nvPr/>
        </p:nvSpPr>
        <p:spPr>
          <a:xfrm>
            <a:off x="241300" y="631825"/>
            <a:ext cx="13196888" cy="5911850"/>
          </a:xfrm>
          <a:prstGeom prst="rect">
            <a:avLst/>
          </a:prstGeom>
          <a:noFill/>
          <a:ln w="9525">
            <a:noFill/>
          </a:ln>
        </p:spPr>
        <p:txBody>
          <a:bodyPr lIns="117176" tIns="58589" rIns="117176" bIns="58589">
            <a:spAutoFit/>
          </a:bodyPr>
          <a:lstStyle/>
          <a:p>
            <a:pPr defTabSz="1171575">
              <a:lnSpc>
                <a:spcPct val="130000"/>
              </a:lnSpc>
            </a:pPr>
            <a:r>
              <a:rPr lang="zh-CN" altLang="en-US">
                <a:solidFill>
                  <a:srgbClr val="0000FF"/>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FF"/>
                </a:solidFill>
                <a:latin typeface="宋体" panose="02010600030101010101" pitchFamily="2" charset="-122"/>
                <a:ea typeface="宋体" panose="02010600030101010101" pitchFamily="2" charset="-122"/>
                <a:cs typeface="Times New Roman" panose="02020603050405020304" pitchFamily="18" charset="0"/>
              </a:rPr>
              <a:t>研考题</a:t>
            </a:r>
            <a:r>
              <a:rPr lang="zh-CN" altLang="en-US">
                <a:solidFill>
                  <a:srgbClr val="0000FF"/>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FF"/>
                </a:solidFill>
                <a:latin typeface="宋体" panose="02010600030101010101" pitchFamily="2" charset="-122"/>
                <a:ea typeface="宋体" panose="02010600030101010101" pitchFamily="2" charset="-122"/>
                <a:cs typeface="Times New Roman" panose="02020603050405020304" pitchFamily="18" charset="0"/>
              </a:rPr>
              <a:t>考点考法</a:t>
            </a:r>
            <a:endParaRPr lang="zh-CN" altLang="en-US" dirty="0">
              <a:solidFill>
                <a:srgbClr val="0000FF"/>
              </a:solidFill>
              <a:latin typeface="宋体" panose="02010600030101010101" pitchFamily="2" charset="-122"/>
              <a:ea typeface="宋体" panose="02010600030101010101" pitchFamily="2" charset="-122"/>
              <a:cs typeface="Times New Roman" panose="02020603050405020304" pitchFamily="18" charset="0"/>
            </a:endParaRPr>
          </a:p>
          <a:p>
            <a:pPr algn="just" defTabSz="1171575"/>
            <a:r>
              <a:rPr lang="zh-CN" altLang="en-US" dirty="0">
                <a:latin typeface="宋体" panose="02010600030101010101" pitchFamily="2" charset="-122"/>
                <a:ea typeface="宋体" panose="02010600030101010101" pitchFamily="2" charset="-122"/>
                <a:cs typeface="Times New Roman" panose="02020603050405020304" pitchFamily="18" charset="0"/>
              </a:rPr>
              <a:t>		考点一　晚清时期的内忧外患与救亡图存</a:t>
            </a:r>
            <a:endParaRPr lang="zh-CN" altLang="en-US" dirty="0">
              <a:latin typeface="宋体" panose="02010600030101010101" pitchFamily="2" charset="-122"/>
              <a:ea typeface="宋体" panose="02010600030101010101" pitchFamily="2" charset="-122"/>
              <a:cs typeface="Times New Roman" panose="02020603050405020304" pitchFamily="18" charset="0"/>
            </a:endParaRPr>
          </a:p>
          <a:p>
            <a:pPr algn="just" defTabSz="1171575"/>
            <a:r>
              <a:rPr lang="zh-CN" altLang="en-US">
                <a:solidFill>
                  <a:srgbClr val="0000FF"/>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FF"/>
                </a:solidFill>
                <a:latin typeface="宋体" panose="02010600030101010101" pitchFamily="2" charset="-122"/>
                <a:ea typeface="宋体" panose="02010600030101010101" pitchFamily="2" charset="-122"/>
                <a:cs typeface="Times New Roman" panose="02020603050405020304" pitchFamily="18" charset="0"/>
              </a:rPr>
              <a:t>真题示例</a:t>
            </a:r>
            <a:r>
              <a:rPr lang="zh-CN" altLang="en-US">
                <a:solidFill>
                  <a:srgbClr val="0000FF"/>
                </a:solidFill>
                <a:latin typeface="宋体" panose="02010600030101010101" pitchFamily="2" charset="-122"/>
                <a:ea typeface="宋体" panose="02010600030101010101" pitchFamily="2" charset="-122"/>
                <a:cs typeface="Times New Roman" panose="02020603050405020304" pitchFamily="18" charset="0"/>
              </a:rPr>
              <a:t>】</a:t>
            </a:r>
            <a:endParaRPr lang="zh-CN" altLang="en-US">
              <a:solidFill>
                <a:srgbClr val="0000FF"/>
              </a:solidFill>
              <a:latin typeface="宋体" panose="02010600030101010101" pitchFamily="2" charset="-122"/>
              <a:ea typeface="宋体" panose="02010600030101010101" pitchFamily="2" charset="-122"/>
              <a:cs typeface="Times New Roman" panose="02020603050405020304" pitchFamily="18" charset="0"/>
            </a:endParaRPr>
          </a:p>
          <a:p>
            <a:pPr defTabSz="1171575"/>
            <a:r>
              <a:rPr lang="en-US" altLang="zh-CN">
                <a:latin typeface="宋体" panose="02010600030101010101" pitchFamily="2" charset="-122"/>
                <a:ea typeface="宋体" panose="02010600030101010101" pitchFamily="2" charset="-122"/>
                <a:cs typeface="Times New Roman" panose="02020603050405020304" pitchFamily="18" charset="0"/>
              </a:rPr>
              <a:t>(2020</a:t>
            </a:r>
            <a:r>
              <a:rPr lang="en-US" altLang="zh-CN">
                <a:latin typeface="宋体" panose="02010600030101010101" pitchFamily="2" charset="-122"/>
                <a:ea typeface="Times New Roman" panose="02020603050405020304" pitchFamily="18" charset="0"/>
              </a:rPr>
              <a:t>·</a:t>
            </a:r>
            <a:r>
              <a:rPr lang="zh-CN" altLang="en-US" dirty="0">
                <a:latin typeface="宋体" panose="02010600030101010101" pitchFamily="2" charset="-122"/>
                <a:ea typeface="宋体" panose="02010600030101010101" pitchFamily="2" charset="-122"/>
                <a:cs typeface="Times New Roman" panose="02020603050405020304" pitchFamily="18" charset="0"/>
              </a:rPr>
              <a:t>江苏高考</a:t>
            </a:r>
            <a:r>
              <a:rPr lang="en-US" altLang="zh-CN">
                <a:latin typeface="宋体" panose="02010600030101010101" pitchFamily="2" charset="-122"/>
                <a:ea typeface="Times New Roman" panose="02020603050405020304" pitchFamily="18" charset="0"/>
              </a:rPr>
              <a:t>·</a:t>
            </a:r>
            <a:r>
              <a:rPr lang="en-US" altLang="zh-CN">
                <a:latin typeface="宋体" panose="02010600030101010101" pitchFamily="2" charset="-122"/>
                <a:ea typeface="宋体" panose="02010600030101010101" pitchFamily="2" charset="-122"/>
                <a:cs typeface="Times New Roman" panose="02020603050405020304" pitchFamily="18" charset="0"/>
              </a:rPr>
              <a:t>T7)《</a:t>
            </a:r>
            <a:r>
              <a:rPr lang="zh-CN" altLang="en-US" dirty="0">
                <a:latin typeface="宋体" panose="02010600030101010101" pitchFamily="2" charset="-122"/>
                <a:ea typeface="宋体" panose="02010600030101010101" pitchFamily="2" charset="-122"/>
                <a:cs typeface="Times New Roman" panose="02020603050405020304" pitchFamily="18" charset="0"/>
              </a:rPr>
              <a:t>申报</a:t>
            </a:r>
            <a:r>
              <a:rPr lang="en-US" altLang="zh-CN">
                <a:latin typeface="宋体" panose="02010600030101010101" pitchFamily="2" charset="-122"/>
                <a:ea typeface="宋体" panose="02010600030101010101" pitchFamily="2" charset="-122"/>
                <a:cs typeface="Times New Roman" panose="02020603050405020304" pitchFamily="18" charset="0"/>
              </a:rPr>
              <a:t>》</a:t>
            </a:r>
            <a:r>
              <a:rPr lang="zh-CN" altLang="en-US" dirty="0">
                <a:latin typeface="宋体" panose="02010600030101010101" pitchFamily="2" charset="-122"/>
                <a:ea typeface="宋体" panose="02010600030101010101" pitchFamily="2" charset="-122"/>
                <a:cs typeface="Times New Roman" panose="02020603050405020304" pitchFamily="18" charset="0"/>
              </a:rPr>
              <a:t>曾报道</a:t>
            </a:r>
            <a:r>
              <a:rPr lang="en-US" altLang="zh-CN">
                <a:latin typeface="宋体" panose="02010600030101010101" pitchFamily="2" charset="-122"/>
                <a:ea typeface="宋体" panose="02010600030101010101" pitchFamily="2" charset="-122"/>
                <a:cs typeface="Times New Roman" panose="02020603050405020304" pitchFamily="18" charset="0"/>
              </a:rPr>
              <a:t>,“</a:t>
            </a:r>
            <a:r>
              <a:rPr lang="zh-CN" altLang="en-US" dirty="0">
                <a:latin typeface="宋体" panose="02010600030101010101" pitchFamily="2" charset="-122"/>
                <a:ea typeface="宋体" panose="02010600030101010101" pitchFamily="2" charset="-122"/>
                <a:cs typeface="Times New Roman" panose="02020603050405020304" pitchFamily="18" charset="0"/>
              </a:rPr>
              <a:t>奉天为我圣祖神宗当日发祥之地</a:t>
            </a:r>
            <a:r>
              <a:rPr lang="en-US" altLang="zh-CN">
                <a:latin typeface="宋体" panose="02010600030101010101" pitchFamily="2" charset="-122"/>
                <a:ea typeface="宋体" panose="02010600030101010101" pitchFamily="2" charset="-122"/>
                <a:cs typeface="Times New Roman" panose="02020603050405020304" pitchFamily="18" charset="0"/>
              </a:rPr>
              <a:t>,</a:t>
            </a:r>
            <a:r>
              <a:rPr lang="zh-CN" altLang="en-US" dirty="0">
                <a:latin typeface="宋体" panose="02010600030101010101" pitchFamily="2" charset="-122"/>
                <a:ea typeface="宋体" panose="02010600030101010101" pitchFamily="2" charset="-122"/>
                <a:cs typeface="Times New Roman" panose="02020603050405020304" pitchFamily="18" charset="0"/>
              </a:rPr>
              <a:t>今</a:t>
            </a:r>
            <a:endParaRPr lang="zh-CN" altLang="en-US" dirty="0">
              <a:latin typeface="宋体" panose="02010600030101010101" pitchFamily="2" charset="-122"/>
              <a:ea typeface="宋体" panose="02010600030101010101" pitchFamily="2" charset="-122"/>
              <a:cs typeface="Times New Roman" panose="02020603050405020304" pitchFamily="18" charset="0"/>
            </a:endParaRPr>
          </a:p>
          <a:p>
            <a:pPr defTabSz="1171575"/>
            <a:r>
              <a:rPr lang="zh-CN" altLang="en-US" dirty="0">
                <a:latin typeface="宋体" panose="02010600030101010101" pitchFamily="2" charset="-122"/>
                <a:ea typeface="宋体" panose="02010600030101010101" pitchFamily="2" charset="-122"/>
                <a:cs typeface="Times New Roman" panose="02020603050405020304" pitchFamily="18" charset="0"/>
              </a:rPr>
              <a:t>虽势不能敌</a:t>
            </a:r>
            <a:r>
              <a:rPr lang="en-US" altLang="zh-CN">
                <a:latin typeface="宋体" panose="02010600030101010101" pitchFamily="2" charset="-122"/>
                <a:ea typeface="宋体" panose="02010600030101010101" pitchFamily="2" charset="-122"/>
                <a:cs typeface="Times New Roman" panose="02020603050405020304" pitchFamily="18" charset="0"/>
              </a:rPr>
              <a:t>,</a:t>
            </a:r>
            <a:r>
              <a:rPr lang="zh-CN" altLang="en-US" dirty="0">
                <a:latin typeface="宋体" panose="02010600030101010101" pitchFamily="2" charset="-122"/>
                <a:ea typeface="宋体" panose="02010600030101010101" pitchFamily="2" charset="-122"/>
                <a:cs typeface="Times New Roman" panose="02020603050405020304" pitchFamily="18" charset="0"/>
              </a:rPr>
              <a:t>岂可轻以尺寸与人”</a:t>
            </a:r>
            <a:r>
              <a:rPr lang="en-US" altLang="zh-CN">
                <a:latin typeface="宋体" panose="02010600030101010101" pitchFamily="2" charset="-122"/>
                <a:ea typeface="宋体" panose="02010600030101010101" pitchFamily="2" charset="-122"/>
                <a:cs typeface="Times New Roman" panose="02020603050405020304" pitchFamily="18" charset="0"/>
              </a:rPr>
              <a:t>,</a:t>
            </a:r>
            <a:r>
              <a:rPr lang="zh-CN" altLang="en-US" dirty="0">
                <a:latin typeface="宋体" panose="02010600030101010101" pitchFamily="2" charset="-122"/>
                <a:ea typeface="宋体" panose="02010600030101010101" pitchFamily="2" charset="-122"/>
                <a:cs typeface="Times New Roman" panose="02020603050405020304" pitchFamily="18" charset="0"/>
              </a:rPr>
              <a:t>还有旅顺、威海皆军事要地</a:t>
            </a:r>
            <a:r>
              <a:rPr lang="en-US" altLang="zh-CN">
                <a:latin typeface="宋体" panose="02010600030101010101" pitchFamily="2" charset="-122"/>
                <a:ea typeface="宋体" panose="02010600030101010101" pitchFamily="2" charset="-122"/>
                <a:cs typeface="Times New Roman" panose="02020603050405020304" pitchFamily="18" charset="0"/>
              </a:rPr>
              <a:t>,</a:t>
            </a:r>
            <a:r>
              <a:rPr lang="zh-CN" altLang="en-US" dirty="0">
                <a:latin typeface="宋体" panose="02010600030101010101" pitchFamily="2" charset="-122"/>
                <a:ea typeface="宋体" panose="02010600030101010101" pitchFamily="2" charset="-122"/>
                <a:cs typeface="Times New Roman" panose="02020603050405020304" pitchFamily="18" charset="0"/>
              </a:rPr>
              <a:t>因而“中国万</a:t>
            </a:r>
            <a:endParaRPr lang="zh-CN" altLang="en-US" dirty="0">
              <a:latin typeface="宋体" panose="02010600030101010101" pitchFamily="2" charset="-122"/>
              <a:ea typeface="宋体" panose="02010600030101010101" pitchFamily="2" charset="-122"/>
              <a:cs typeface="Times New Roman" panose="02020603050405020304" pitchFamily="18" charset="0"/>
            </a:endParaRPr>
          </a:p>
          <a:p>
            <a:pPr defTabSz="1171575"/>
            <a:r>
              <a:rPr lang="zh-CN" altLang="en-US" dirty="0">
                <a:latin typeface="宋体" panose="02010600030101010101" pitchFamily="2" charset="-122"/>
                <a:ea typeface="宋体" panose="02010600030101010101" pitchFamily="2" charset="-122"/>
                <a:cs typeface="Times New Roman" panose="02020603050405020304" pitchFamily="18" charset="0"/>
              </a:rPr>
              <a:t>不可允倭人割地之请”。与此报道相关的战争应是	</a:t>
            </a:r>
            <a:r>
              <a:rPr lang="en-US" altLang="zh-CN">
                <a:latin typeface="宋体" panose="02010600030101010101" pitchFamily="2" charset="-122"/>
                <a:ea typeface="宋体" panose="02010600030101010101" pitchFamily="2" charset="-122"/>
                <a:cs typeface="Times New Roman" panose="02020603050405020304" pitchFamily="18" charset="0"/>
              </a:rPr>
              <a:t>(</a:t>
            </a:r>
            <a:r>
              <a:rPr lang="zh-CN" altLang="en-US" dirty="0">
                <a:latin typeface="宋体" panose="02010600030101010101" pitchFamily="2" charset="-122"/>
                <a:ea typeface="宋体" panose="02010600030101010101" pitchFamily="2" charset="-122"/>
                <a:cs typeface="Times New Roman" panose="02020603050405020304" pitchFamily="18" charset="0"/>
              </a:rPr>
              <a:t>　　</a:t>
            </a:r>
            <a:r>
              <a:rPr lang="en-US" altLang="zh-CN">
                <a:latin typeface="宋体" panose="02010600030101010101" pitchFamily="2" charset="-122"/>
                <a:ea typeface="宋体" panose="02010600030101010101" pitchFamily="2" charset="-122"/>
                <a:cs typeface="Times New Roman" panose="02020603050405020304" pitchFamily="18" charset="0"/>
              </a:rPr>
              <a:t>)</a:t>
            </a:r>
            <a:endParaRPr lang="en-US" altLang="zh-CN">
              <a:latin typeface="宋体" panose="02010600030101010101" pitchFamily="2" charset="-122"/>
              <a:ea typeface="宋体" panose="02010600030101010101" pitchFamily="2" charset="-122"/>
              <a:cs typeface="Times New Roman" panose="02020603050405020304" pitchFamily="18" charset="0"/>
            </a:endParaRPr>
          </a:p>
          <a:p>
            <a:pPr defTabSz="1171575"/>
            <a:r>
              <a:rPr lang="en-US" altLang="zh-CN">
                <a:latin typeface="宋体" panose="02010600030101010101" pitchFamily="2" charset="-122"/>
                <a:ea typeface="宋体" panose="02010600030101010101" pitchFamily="2" charset="-122"/>
                <a:cs typeface="Times New Roman" panose="02020603050405020304" pitchFamily="18" charset="0"/>
              </a:rPr>
              <a:t>A.</a:t>
            </a:r>
            <a:r>
              <a:rPr lang="zh-CN" altLang="en-US" dirty="0">
                <a:latin typeface="宋体" panose="02010600030101010101" pitchFamily="2" charset="-122"/>
                <a:ea typeface="宋体" panose="02010600030101010101" pitchFamily="2" charset="-122"/>
                <a:cs typeface="Times New Roman" panose="02020603050405020304" pitchFamily="18" charset="0"/>
              </a:rPr>
              <a:t>鸦片战争	     	</a:t>
            </a:r>
            <a:r>
              <a:rPr lang="en-US" altLang="zh-CN">
                <a:latin typeface="宋体" panose="02010600030101010101" pitchFamily="2" charset="-122"/>
                <a:ea typeface="宋体" panose="02010600030101010101" pitchFamily="2" charset="-122"/>
                <a:cs typeface="Times New Roman" panose="02020603050405020304" pitchFamily="18" charset="0"/>
              </a:rPr>
              <a:t>B.</a:t>
            </a:r>
            <a:r>
              <a:rPr lang="zh-CN" altLang="en-US" dirty="0">
                <a:latin typeface="宋体" panose="02010600030101010101" pitchFamily="2" charset="-122"/>
                <a:ea typeface="宋体" panose="02010600030101010101" pitchFamily="2" charset="-122"/>
                <a:cs typeface="Times New Roman" panose="02020603050405020304" pitchFamily="18" charset="0"/>
              </a:rPr>
              <a:t>第二次鸦片战争</a:t>
            </a:r>
            <a:endParaRPr lang="zh-CN" altLang="en-US" dirty="0">
              <a:latin typeface="宋体" panose="02010600030101010101" pitchFamily="2" charset="-122"/>
              <a:ea typeface="宋体" panose="02010600030101010101" pitchFamily="2" charset="-122"/>
              <a:cs typeface="Times New Roman" panose="02020603050405020304" pitchFamily="18" charset="0"/>
            </a:endParaRPr>
          </a:p>
          <a:p>
            <a:pPr defTabSz="1171575"/>
            <a:r>
              <a:rPr lang="en-US" altLang="zh-CN">
                <a:latin typeface="宋体" panose="02010600030101010101" pitchFamily="2" charset="-122"/>
                <a:ea typeface="宋体" panose="02010600030101010101" pitchFamily="2" charset="-122"/>
                <a:cs typeface="Times New Roman" panose="02020603050405020304" pitchFamily="18" charset="0"/>
              </a:rPr>
              <a:t>C.</a:t>
            </a:r>
            <a:r>
              <a:rPr lang="zh-CN" altLang="en-US" dirty="0">
                <a:latin typeface="宋体" panose="02010600030101010101" pitchFamily="2" charset="-122"/>
                <a:ea typeface="宋体" panose="02010600030101010101" pitchFamily="2" charset="-122"/>
                <a:cs typeface="Times New Roman" panose="02020603050405020304" pitchFamily="18" charset="0"/>
              </a:rPr>
              <a:t>甲午中日战争	     	</a:t>
            </a:r>
            <a:r>
              <a:rPr lang="en-US" altLang="zh-CN">
                <a:latin typeface="宋体" panose="02010600030101010101" pitchFamily="2" charset="-122"/>
                <a:ea typeface="宋体" panose="02010600030101010101" pitchFamily="2" charset="-122"/>
                <a:cs typeface="Times New Roman" panose="02020603050405020304" pitchFamily="18" charset="0"/>
              </a:rPr>
              <a:t>D.</a:t>
            </a:r>
            <a:r>
              <a:rPr lang="zh-CN" altLang="en-US" dirty="0">
                <a:latin typeface="宋体" panose="02010600030101010101" pitchFamily="2" charset="-122"/>
                <a:ea typeface="宋体" panose="02010600030101010101" pitchFamily="2" charset="-122"/>
                <a:cs typeface="Times New Roman" panose="02020603050405020304" pitchFamily="18" charset="0"/>
              </a:rPr>
              <a:t>八国联军侵华战争</a:t>
            </a:r>
            <a:endParaRPr lang="zh-CN" altLang="en-US" dirty="0">
              <a:solidFill>
                <a:srgbClr val="0000FF"/>
              </a:solidFill>
              <a:latin typeface="宋体" panose="02010600030101010101" pitchFamily="2" charset="-122"/>
              <a:ea typeface="宋体" panose="02010600030101010101" pitchFamily="2" charset="-122"/>
              <a:cs typeface="Times New Roman" panose="02020603050405020304" pitchFamily="18" charset="0"/>
            </a:endParaRPr>
          </a:p>
          <a:p>
            <a:pPr defTabSz="1171575"/>
            <a:r>
              <a:rPr lang="zh-CN" altLang="en-US" dirty="0">
                <a:latin typeface="宋体" panose="02010600030101010101" pitchFamily="2" charset="-122"/>
                <a:ea typeface="宋体" panose="02010600030101010101" pitchFamily="2" charset="-122"/>
                <a:cs typeface="Times New Roman" panose="02020603050405020304" pitchFamily="18" charset="0"/>
              </a:rPr>
              <a:t> </a:t>
            </a:r>
            <a:endParaRPr lang="zh-CN" altLang="en-US" dirty="0">
              <a:latin typeface="宋体" panose="02010600030101010101" pitchFamily="2" charset="-122"/>
              <a:ea typeface="宋体" panose="02010600030101010101" pitchFamily="2" charset="-122"/>
              <a:cs typeface="Times New Roman" panose="02020603050405020304" pitchFamily="18" charset="0"/>
            </a:endParaRPr>
          </a:p>
          <a:p>
            <a:pPr defTabSz="1171575">
              <a:lnSpc>
                <a:spcPct val="130000"/>
              </a:lnSpc>
            </a:pPr>
            <a:endParaRPr lang="zh-CN" altLang="en-US">
              <a:solidFill>
                <a:srgbClr val="0000FF"/>
              </a:solidFill>
              <a:latin typeface="宋体" panose="02010600030101010101" pitchFamily="2" charset="-122"/>
              <a:ea typeface="Times New Roman" panose="02020603050405020304" pitchFamily="18" charset="0"/>
            </a:endParaRPr>
          </a:p>
        </p:txBody>
      </p:sp>
      <p:sp>
        <p:nvSpPr>
          <p:cNvPr id="2262030" name="文本框 2262029"/>
          <p:cNvSpPr txBox="1"/>
          <p:nvPr/>
        </p:nvSpPr>
        <p:spPr>
          <a:xfrm>
            <a:off x="1370013" y="63500"/>
            <a:ext cx="4627562" cy="446088"/>
          </a:xfrm>
          <a:prstGeom prst="rect">
            <a:avLst/>
          </a:prstGeom>
          <a:noFill/>
          <a:ln w="9525">
            <a:noFill/>
          </a:ln>
        </p:spPr>
        <p:txBody>
          <a:bodyPr lIns="117176" tIns="58589" rIns="117176" bIns="58589">
            <a:spAutoFit/>
          </a:bodyPr>
          <a:lstStyle/>
          <a:p>
            <a:pPr defTabSz="1171575">
              <a:lnSpc>
                <a:spcPct val="90000"/>
              </a:lnSpc>
            </a:pPr>
            <a:r>
              <a:rPr lang="zh-CN" altLang="en-US" sz="2400" dirty="0">
                <a:solidFill>
                  <a:schemeClr val="bg1"/>
                </a:solidFill>
                <a:latin typeface="宋体" panose="02010600030101010101" pitchFamily="2" charset="-122"/>
                <a:ea typeface="宋体" panose="02010600030101010101" pitchFamily="2" charset="-122"/>
                <a:cs typeface="Times New Roman" panose="02020603050405020304" pitchFamily="18" charset="0"/>
              </a:rPr>
              <a:t>研析真题</a:t>
            </a:r>
            <a:r>
              <a:rPr lang="en-US" altLang="zh-CN" sz="2400">
                <a:solidFill>
                  <a:schemeClr val="bg1"/>
                </a:solidFill>
                <a:latin typeface="宋体" panose="02010600030101010101" pitchFamily="2" charset="-122"/>
                <a:ea typeface="Times New Roman" panose="02020603050405020304" pitchFamily="18" charset="0"/>
              </a:rPr>
              <a:t>•</a:t>
            </a:r>
            <a:r>
              <a:rPr lang="zh-CN" altLang="en-US" sz="2400" dirty="0">
                <a:solidFill>
                  <a:schemeClr val="bg1"/>
                </a:solidFill>
                <a:latin typeface="宋体" panose="02010600030101010101" pitchFamily="2" charset="-122"/>
                <a:ea typeface="宋体" panose="02010600030101010101" pitchFamily="2" charset="-122"/>
                <a:cs typeface="Times New Roman" panose="02020603050405020304" pitchFamily="18" charset="0"/>
              </a:rPr>
              <a:t>知道高考怎么考</a:t>
            </a:r>
            <a:endParaRPr lang="zh-CN" altLang="en-US" sz="2400" dirty="0">
              <a:solidFill>
                <a:schemeClr val="bg1"/>
              </a:solidFill>
              <a:latin typeface="宋体" panose="02010600030101010101" pitchFamily="2" charset="-122"/>
              <a:ea typeface="Times New Roman" panose="02020603050405020304" pitchFamily="18" charset="0"/>
            </a:endParaRPr>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08162" name="文本框 2908161"/>
          <p:cNvSpPr txBox="1"/>
          <p:nvPr/>
        </p:nvSpPr>
        <p:spPr>
          <a:xfrm>
            <a:off x="279400" y="4035425"/>
            <a:ext cx="11710988" cy="2498725"/>
          </a:xfrm>
          <a:prstGeom prst="rect">
            <a:avLst/>
          </a:prstGeom>
          <a:noFill/>
          <a:ln w="9525">
            <a:noFill/>
          </a:ln>
        </p:spPr>
        <p:txBody>
          <a:bodyPr lIns="117176" tIns="58589" rIns="117176" bIns="58589">
            <a:spAutoFit/>
          </a:bodyPr>
          <a:lstStyle/>
          <a:p>
            <a:pPr defTabSz="1171575">
              <a:buNone/>
            </a:pPr>
            <a:r>
              <a:rPr lang="zh-CN" altLang="en-US">
                <a:solidFill>
                  <a:srgbClr val="3333FF"/>
                </a:solidFill>
                <a:latin typeface="楷体_GB2312" pitchFamily="49" charset="-122"/>
                <a:ea typeface="楷体_GB2312" pitchFamily="49" charset="-122"/>
              </a:rPr>
              <a:t>【</a:t>
            </a:r>
            <a:r>
              <a:rPr lang="zh-CN" altLang="en-US" dirty="0">
                <a:solidFill>
                  <a:srgbClr val="3333FF"/>
                </a:solidFill>
                <a:latin typeface="楷体_GB2312" pitchFamily="49" charset="-122"/>
                <a:ea typeface="楷体_GB2312" pitchFamily="49" charset="-122"/>
              </a:rPr>
              <a:t>解析</a:t>
            </a:r>
            <a:r>
              <a:rPr lang="zh-CN" altLang="en-US">
                <a:solidFill>
                  <a:srgbClr val="3333FF"/>
                </a:solidFill>
                <a:latin typeface="楷体_GB2312" pitchFamily="49" charset="-122"/>
                <a:ea typeface="楷体_GB2312" pitchFamily="49" charset="-122"/>
              </a:rPr>
              <a:t>】</a:t>
            </a:r>
            <a:r>
              <a:rPr lang="zh-CN" altLang="en-US" dirty="0">
                <a:latin typeface="楷体_GB2312" pitchFamily="49" charset="-122"/>
                <a:ea typeface="楷体_GB2312" pitchFamily="49" charset="-122"/>
              </a:rPr>
              <a:t>选</a:t>
            </a:r>
            <a:r>
              <a:rPr lang="en-US" altLang="zh-CN">
                <a:latin typeface="楷体_GB2312" pitchFamily="49" charset="-122"/>
                <a:ea typeface="楷体_GB2312" pitchFamily="49" charset="-122"/>
              </a:rPr>
              <a:t>C</a:t>
            </a:r>
            <a:r>
              <a:rPr lang="zh-CN" altLang="en-US" dirty="0">
                <a:latin typeface="楷体_GB2312" pitchFamily="49" charset="-122"/>
                <a:ea typeface="楷体_GB2312" pitchFamily="49" charset="-122"/>
              </a:rPr>
              <a:t>。根据所学内容可知“倭人”指的是日本人</a:t>
            </a:r>
            <a:r>
              <a:rPr lang="en-US" altLang="zh-CN">
                <a:latin typeface="楷体_GB2312" pitchFamily="49" charset="-122"/>
                <a:ea typeface="楷体_GB2312" pitchFamily="49" charset="-122"/>
              </a:rPr>
              <a:t>,</a:t>
            </a:r>
            <a:r>
              <a:rPr lang="zh-CN" altLang="en-US" dirty="0">
                <a:latin typeface="楷体_GB2312" pitchFamily="49" charset="-122"/>
                <a:ea typeface="楷体_GB2312" pitchFamily="49" charset="-122"/>
              </a:rPr>
              <a:t>日本在甲午中日战争中取胜</a:t>
            </a:r>
            <a:r>
              <a:rPr lang="en-US" altLang="zh-CN">
                <a:latin typeface="楷体_GB2312" pitchFamily="49" charset="-122"/>
                <a:ea typeface="楷体_GB2312" pitchFamily="49" charset="-122"/>
              </a:rPr>
              <a:t>,</a:t>
            </a:r>
            <a:r>
              <a:rPr lang="zh-CN" altLang="en-US" dirty="0">
                <a:latin typeface="楷体_GB2312" pitchFamily="49" charset="-122"/>
                <a:ea typeface="楷体_GB2312" pitchFamily="49" charset="-122"/>
              </a:rPr>
              <a:t>提出了割占辽东半岛等地的要求</a:t>
            </a:r>
            <a:r>
              <a:rPr lang="en-US" altLang="zh-CN">
                <a:latin typeface="楷体_GB2312" pitchFamily="49" charset="-122"/>
                <a:ea typeface="楷体_GB2312" pitchFamily="49" charset="-122"/>
              </a:rPr>
              <a:t>,</a:t>
            </a:r>
            <a:r>
              <a:rPr lang="zh-CN" altLang="en-US" dirty="0">
                <a:latin typeface="楷体_GB2312" pitchFamily="49" charset="-122"/>
                <a:ea typeface="楷体_GB2312" pitchFamily="49" charset="-122"/>
              </a:rPr>
              <a:t>故选</a:t>
            </a:r>
            <a:r>
              <a:rPr lang="en-US" altLang="zh-CN">
                <a:latin typeface="楷体_GB2312" pitchFamily="49" charset="-122"/>
                <a:ea typeface="楷体_GB2312" pitchFamily="49" charset="-122"/>
              </a:rPr>
              <a:t>C;</a:t>
            </a:r>
            <a:r>
              <a:rPr lang="zh-CN" altLang="en-US" dirty="0">
                <a:latin typeface="楷体_GB2312" pitchFamily="49" charset="-122"/>
                <a:ea typeface="楷体_GB2312" pitchFamily="49" charset="-122"/>
              </a:rPr>
              <a:t>鸦片战争的交战对象是英国</a:t>
            </a:r>
            <a:r>
              <a:rPr lang="en-US" altLang="zh-CN">
                <a:latin typeface="楷体_GB2312" pitchFamily="49" charset="-122"/>
                <a:ea typeface="楷体_GB2312" pitchFamily="49" charset="-122"/>
              </a:rPr>
              <a:t>,</a:t>
            </a:r>
            <a:r>
              <a:rPr lang="zh-CN" altLang="en-US" dirty="0">
                <a:latin typeface="楷体_GB2312" pitchFamily="49" charset="-122"/>
                <a:ea typeface="楷体_GB2312" pitchFamily="49" charset="-122"/>
              </a:rPr>
              <a:t>第二次鸦片战争的交战对象是英法</a:t>
            </a:r>
            <a:r>
              <a:rPr lang="en-US" altLang="zh-CN">
                <a:latin typeface="楷体_GB2312" pitchFamily="49" charset="-122"/>
                <a:ea typeface="楷体_GB2312" pitchFamily="49" charset="-122"/>
              </a:rPr>
              <a:t>,</a:t>
            </a:r>
            <a:r>
              <a:rPr lang="zh-CN" altLang="en-US" dirty="0">
                <a:latin typeface="楷体_GB2312" pitchFamily="49" charset="-122"/>
                <a:ea typeface="楷体_GB2312" pitchFamily="49" charset="-122"/>
              </a:rPr>
              <a:t>都和日本无关</a:t>
            </a:r>
            <a:r>
              <a:rPr lang="en-US" altLang="zh-CN">
                <a:latin typeface="楷体_GB2312" pitchFamily="49" charset="-122"/>
                <a:ea typeface="楷体_GB2312" pitchFamily="49" charset="-122"/>
              </a:rPr>
              <a:t>,</a:t>
            </a:r>
            <a:r>
              <a:rPr lang="zh-CN" altLang="en-US" dirty="0">
                <a:latin typeface="楷体_GB2312" pitchFamily="49" charset="-122"/>
                <a:ea typeface="楷体_GB2312" pitchFamily="49" charset="-122"/>
              </a:rPr>
              <a:t>排除</a:t>
            </a:r>
            <a:r>
              <a:rPr lang="en-US" altLang="zh-CN">
                <a:latin typeface="楷体_GB2312" pitchFamily="49" charset="-122"/>
                <a:ea typeface="楷体_GB2312" pitchFamily="49" charset="-122"/>
              </a:rPr>
              <a:t>A</a:t>
            </a:r>
            <a:r>
              <a:rPr lang="zh-CN" altLang="en-US" dirty="0">
                <a:latin typeface="楷体_GB2312" pitchFamily="49" charset="-122"/>
                <a:ea typeface="楷体_GB2312" pitchFamily="49" charset="-122"/>
              </a:rPr>
              <a:t>、</a:t>
            </a:r>
            <a:r>
              <a:rPr lang="en-US" altLang="zh-CN">
                <a:latin typeface="楷体_GB2312" pitchFamily="49" charset="-122"/>
                <a:ea typeface="楷体_GB2312" pitchFamily="49" charset="-122"/>
              </a:rPr>
              <a:t>B;</a:t>
            </a:r>
            <a:r>
              <a:rPr lang="zh-CN" altLang="en-US" dirty="0">
                <a:latin typeface="楷体_GB2312" pitchFamily="49" charset="-122"/>
                <a:ea typeface="楷体_GB2312" pitchFamily="49" charset="-122"/>
              </a:rPr>
              <a:t>八国联军侵华中列强没有提出割地的要求</a:t>
            </a:r>
            <a:r>
              <a:rPr lang="en-US" altLang="zh-CN">
                <a:latin typeface="楷体_GB2312" pitchFamily="49" charset="-122"/>
                <a:ea typeface="楷体_GB2312" pitchFamily="49" charset="-122"/>
              </a:rPr>
              <a:t>,</a:t>
            </a:r>
            <a:r>
              <a:rPr lang="zh-CN" altLang="en-US" dirty="0">
                <a:latin typeface="楷体_GB2312" pitchFamily="49" charset="-122"/>
                <a:ea typeface="楷体_GB2312" pitchFamily="49" charset="-122"/>
              </a:rPr>
              <a:t>排除</a:t>
            </a:r>
            <a:r>
              <a:rPr lang="en-US" altLang="zh-CN">
                <a:latin typeface="楷体_GB2312" pitchFamily="49" charset="-122"/>
                <a:ea typeface="楷体_GB2312" pitchFamily="49" charset="-122"/>
              </a:rPr>
              <a:t>D</a:t>
            </a:r>
            <a:r>
              <a:rPr lang="zh-CN" altLang="en-US" dirty="0">
                <a:latin typeface="楷体_GB2312" pitchFamily="49" charset="-122"/>
                <a:ea typeface="楷体_GB2312" pitchFamily="49" charset="-122"/>
              </a:rPr>
              <a:t>。</a:t>
            </a:r>
            <a:endParaRPr lang="zh-CN" altLang="en-US">
              <a:latin typeface="楷体_GB2312" pitchFamily="49" charset="-122"/>
              <a:ea typeface="楷体_GB2312" pitchFamily="49" charset="-122"/>
            </a:endParaRPr>
          </a:p>
        </p:txBody>
      </p:sp>
      <p:graphicFrame>
        <p:nvGraphicFramePr>
          <p:cNvPr id="2908200" name="表格 2908199"/>
          <p:cNvGraphicFramePr/>
          <p:nvPr/>
        </p:nvGraphicFramePr>
        <p:xfrm>
          <a:off x="939800" y="1035050"/>
          <a:ext cx="9280525" cy="2368550"/>
        </p:xfrm>
        <a:graphic>
          <a:graphicData uri="http://schemas.openxmlformats.org/drawingml/2006/table">
            <a:tbl>
              <a:tblPr/>
              <a:tblGrid>
                <a:gridCol w="1789113"/>
                <a:gridCol w="7491412"/>
              </a:tblGrid>
              <a:tr h="496888">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b="1" dirty="0">
                          <a:solidFill>
                            <a:srgbClr val="000000"/>
                          </a:solidFill>
                          <a:latin typeface="宋体" panose="02010600030101010101" pitchFamily="2" charset="-122"/>
                          <a:cs typeface="Times New Roman" panose="02020603050405020304" pitchFamily="18" charset="0"/>
                        </a:rPr>
                        <a:t>素养考查</a:t>
                      </a:r>
                      <a:endParaRPr lang="zh-CN" altLang="en-US" b="1" dirty="0">
                        <a:latin typeface="宋体" panose="02010600030101010101" pitchFamily="2" charset="-122"/>
                      </a:endParaRPr>
                    </a:p>
                  </a:txBody>
                  <a:tcPr marL="117235" marR="117235" marT="58618" marB="58618" anchor="ct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b="1" dirty="0">
                          <a:solidFill>
                            <a:srgbClr val="000000"/>
                          </a:solidFill>
                          <a:latin typeface="宋体" panose="02010600030101010101" pitchFamily="2" charset="-122"/>
                          <a:cs typeface="Times New Roman" panose="02020603050405020304" pitchFamily="18" charset="0"/>
                        </a:rPr>
                        <a:t>时空观念、史料实证、历史解释</a:t>
                      </a:r>
                      <a:endParaRPr lang="zh-CN" altLang="en-US" b="1" dirty="0">
                        <a:latin typeface="宋体" panose="02010600030101010101" pitchFamily="2" charset="-122"/>
                      </a:endParaRPr>
                    </a:p>
                  </a:txBody>
                  <a:tcPr marL="117235" marR="117235" marT="58618" marB="58618" anchor="ct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496887">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b="1" dirty="0">
                          <a:solidFill>
                            <a:srgbClr val="000000"/>
                          </a:solidFill>
                          <a:latin typeface="宋体" panose="02010600030101010101" pitchFamily="2" charset="-122"/>
                          <a:cs typeface="Times New Roman" panose="02020603050405020304" pitchFamily="18" charset="0"/>
                        </a:rPr>
                        <a:t>情境载体</a:t>
                      </a:r>
                      <a:endParaRPr lang="zh-CN" altLang="en-US" b="1" dirty="0">
                        <a:latin typeface="宋体" panose="02010600030101010101" pitchFamily="2" charset="-122"/>
                      </a:endParaRPr>
                    </a:p>
                  </a:txBody>
                  <a:tcPr marL="117235" marR="117235" marT="58618" marB="58618" anchor="ct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b="1" dirty="0">
                          <a:solidFill>
                            <a:srgbClr val="000000"/>
                          </a:solidFill>
                          <a:latin typeface="宋体" panose="02010600030101010101" pitchFamily="2" charset="-122"/>
                          <a:cs typeface="Times New Roman" panose="02020603050405020304" pitchFamily="18" charset="0"/>
                        </a:rPr>
                        <a:t>创设媒体的舆论</a:t>
                      </a:r>
                      <a:r>
                        <a:rPr lang="en-US" altLang="zh-CN" b="1">
                          <a:solidFill>
                            <a:srgbClr val="000000"/>
                          </a:solidFill>
                          <a:latin typeface="宋体" panose="02010600030101010101" pitchFamily="2" charset="-122"/>
                          <a:cs typeface="Times New Roman" panose="02020603050405020304" pitchFamily="18" charset="0"/>
                        </a:rPr>
                        <a:t>(</a:t>
                      </a:r>
                      <a:r>
                        <a:rPr lang="zh-CN" altLang="en-US" b="1" dirty="0">
                          <a:solidFill>
                            <a:srgbClr val="000000"/>
                          </a:solidFill>
                          <a:latin typeface="宋体" panose="02010600030101010101" pitchFamily="2" charset="-122"/>
                          <a:cs typeface="Times New Roman" panose="02020603050405020304" pitchFamily="18" charset="0"/>
                        </a:rPr>
                        <a:t>报纸</a:t>
                      </a:r>
                      <a:r>
                        <a:rPr lang="en-US" altLang="zh-CN" b="1">
                          <a:solidFill>
                            <a:srgbClr val="000000"/>
                          </a:solidFill>
                          <a:latin typeface="宋体" panose="02010600030101010101" pitchFamily="2" charset="-122"/>
                          <a:cs typeface="Times New Roman" panose="02020603050405020304" pitchFamily="18" charset="0"/>
                        </a:rPr>
                        <a:t>)</a:t>
                      </a:r>
                      <a:r>
                        <a:rPr lang="zh-CN" altLang="en-US" b="1" dirty="0">
                          <a:solidFill>
                            <a:srgbClr val="000000"/>
                          </a:solidFill>
                          <a:latin typeface="宋体" panose="02010600030101010101" pitchFamily="2" charset="-122"/>
                          <a:cs typeface="Times New Roman" panose="02020603050405020304" pitchFamily="18" charset="0"/>
                        </a:rPr>
                        <a:t>情境</a:t>
                      </a:r>
                      <a:endParaRPr lang="zh-CN" altLang="en-US" b="1" dirty="0">
                        <a:latin typeface="宋体" panose="02010600030101010101" pitchFamily="2" charset="-122"/>
                      </a:endParaRPr>
                    </a:p>
                  </a:txBody>
                  <a:tcPr marL="117235" marR="117235" marT="58618" marB="58618" anchor="ct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877888">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b="1" dirty="0">
                          <a:solidFill>
                            <a:srgbClr val="000000"/>
                          </a:solidFill>
                          <a:latin typeface="宋体" panose="02010600030101010101" pitchFamily="2" charset="-122"/>
                          <a:cs typeface="Times New Roman" panose="02020603050405020304" pitchFamily="18" charset="0"/>
                        </a:rPr>
                        <a:t>解题关键</a:t>
                      </a:r>
                      <a:endParaRPr lang="zh-CN" altLang="en-US" b="1" dirty="0">
                        <a:latin typeface="宋体" panose="02010600030101010101" pitchFamily="2" charset="-122"/>
                      </a:endParaRPr>
                    </a:p>
                  </a:txBody>
                  <a:tcPr marL="117235" marR="117235" marT="58618" marB="58618" anchor="ct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b="1" dirty="0">
                          <a:solidFill>
                            <a:srgbClr val="000000"/>
                          </a:solidFill>
                          <a:latin typeface="宋体" panose="02010600030101010101" pitchFamily="2" charset="-122"/>
                          <a:cs typeface="Times New Roman" panose="02020603050405020304" pitchFamily="18" charset="0"/>
                        </a:rPr>
                        <a:t>关键信息“奉天”“旅顺、威海皆军事要地”“中国万不可允倭人割地之请”</a:t>
                      </a:r>
                      <a:endParaRPr lang="zh-CN" altLang="en-US" b="1" dirty="0">
                        <a:latin typeface="宋体" panose="02010600030101010101" pitchFamily="2" charset="-122"/>
                      </a:endParaRPr>
                    </a:p>
                  </a:txBody>
                  <a:tcPr marL="117235" marR="117235" marT="58618" marB="58618" anchor="ct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496887">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b="1" dirty="0">
                          <a:solidFill>
                            <a:srgbClr val="000000"/>
                          </a:solidFill>
                          <a:latin typeface="宋体" panose="02010600030101010101" pitchFamily="2" charset="-122"/>
                          <a:cs typeface="Times New Roman" panose="02020603050405020304" pitchFamily="18" charset="0"/>
                        </a:rPr>
                        <a:t>价值导向</a:t>
                      </a:r>
                      <a:endParaRPr lang="zh-CN" altLang="en-US" b="1" dirty="0">
                        <a:latin typeface="宋体" panose="02010600030101010101" pitchFamily="2" charset="-122"/>
                      </a:endParaRPr>
                    </a:p>
                  </a:txBody>
                  <a:tcPr marL="117235" marR="117235" marT="58618" marB="58618" anchor="ct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b="1" dirty="0">
                          <a:solidFill>
                            <a:srgbClr val="000000"/>
                          </a:solidFill>
                          <a:latin typeface="宋体" panose="02010600030101010101" pitchFamily="2" charset="-122"/>
                          <a:cs typeface="Times New Roman" panose="02020603050405020304" pitchFamily="18" charset="0"/>
                        </a:rPr>
                        <a:t>认识正确的世界观、价值观</a:t>
                      </a:r>
                      <a:endParaRPr lang="zh-CN" altLang="en-US" b="1" dirty="0">
                        <a:latin typeface="宋体" panose="02010600030101010101" pitchFamily="2" charset="-122"/>
                      </a:endParaRPr>
                    </a:p>
                  </a:txBody>
                  <a:tcPr marL="117235" marR="117235" marT="58618" marB="58618" anchor="ct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908162">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09186" name="文本框 2909185"/>
          <p:cNvSpPr txBox="1"/>
          <p:nvPr/>
        </p:nvSpPr>
        <p:spPr>
          <a:xfrm>
            <a:off x="241300" y="809625"/>
            <a:ext cx="11710988" cy="4879975"/>
          </a:xfrm>
          <a:prstGeom prst="rect">
            <a:avLst/>
          </a:prstGeom>
          <a:noFill/>
          <a:ln w="9525">
            <a:noFill/>
          </a:ln>
        </p:spPr>
        <p:txBody>
          <a:bodyPr lIns="117176" tIns="58589" rIns="117176" bIns="58589">
            <a:spAutoFit/>
          </a:bodyPr>
          <a:lstStyle/>
          <a:p>
            <a:pPr defTabSz="1171575"/>
            <a:r>
              <a:rPr lang="zh-CN" altLang="en-US">
                <a:solidFill>
                  <a:srgbClr val="3333FF"/>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3333FF"/>
                </a:solidFill>
                <a:latin typeface="宋体" panose="02010600030101010101" pitchFamily="2" charset="-122"/>
                <a:ea typeface="宋体" panose="02010600030101010101" pitchFamily="2" charset="-122"/>
                <a:cs typeface="Times New Roman" panose="02020603050405020304" pitchFamily="18" charset="0"/>
              </a:rPr>
              <a:t>真题再做</a:t>
            </a:r>
            <a:r>
              <a:rPr lang="zh-CN" altLang="en-US">
                <a:solidFill>
                  <a:srgbClr val="3333FF"/>
                </a:solidFill>
                <a:latin typeface="宋体" panose="02010600030101010101" pitchFamily="2" charset="-122"/>
                <a:ea typeface="宋体" panose="02010600030101010101" pitchFamily="2" charset="-122"/>
                <a:cs typeface="Times New Roman" panose="02020603050405020304" pitchFamily="18" charset="0"/>
              </a:rPr>
              <a:t>】</a:t>
            </a:r>
            <a:endParaRPr lang="zh-CN" altLang="en-US">
              <a:solidFill>
                <a:srgbClr val="3333FF"/>
              </a:solidFill>
              <a:latin typeface="宋体" panose="02010600030101010101" pitchFamily="2" charset="-122"/>
              <a:ea typeface="宋体" panose="02010600030101010101" pitchFamily="2" charset="-122"/>
              <a:cs typeface="Times New Roman" panose="02020603050405020304" pitchFamily="18" charset="0"/>
            </a:endParaRPr>
          </a:p>
          <a:p>
            <a:pPr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1.(2018</a:t>
            </a:r>
            <a:r>
              <a:rPr lang="en-US" altLang="zh-CN">
                <a:solidFill>
                  <a:srgbClr val="000000"/>
                </a:solidFill>
                <a:latin typeface="宋体" panose="02010600030101010101" pitchFamily="2" charset="-122"/>
                <a:ea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全国</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Ⅱ</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卷</a:t>
            </a:r>
            <a:r>
              <a:rPr lang="en-US" altLang="zh-CN">
                <a:solidFill>
                  <a:srgbClr val="000000"/>
                </a:solidFill>
                <a:latin typeface="宋体" panose="02010600030101010101" pitchFamily="2" charset="-122"/>
                <a:ea typeface="Times New Roman" panose="02020603050405020304" pitchFamily="18" charset="0"/>
              </a:rPr>
              <a:t>·</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T28)19</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世纪</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70</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年代</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针对日本阻止琉球国向中国进贡</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有地方督抚在上奏中强调</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琉球向来是中国的藩属</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日本“不应阻贡”</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中国使臣应邀请西方各国驻日公使</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按照万国公法与评直曲”。这说明当时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endPar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日本借助西方列强侵害中国权益</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B.</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传统朝贡体系已经解体</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C.</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地方督抚干预朝廷外交事务决策 </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D.</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近代外交观念影响中国</a:t>
            </a:r>
            <a:endParaRPr lang="zh-CN" altLang="en-US">
              <a:solidFill>
                <a:srgbClr val="000000"/>
              </a:solidFill>
              <a:latin typeface="宋体" panose="02010600030101010101" pitchFamily="2" charset="-122"/>
              <a:ea typeface="Times New Roman" panose="02020603050405020304" pitchFamily="18" charset="0"/>
            </a:endParaRPr>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11234" name="文本框 2911233"/>
          <p:cNvSpPr txBox="1"/>
          <p:nvPr/>
        </p:nvSpPr>
        <p:spPr>
          <a:xfrm>
            <a:off x="241300" y="809625"/>
            <a:ext cx="11710988" cy="2498725"/>
          </a:xfrm>
          <a:prstGeom prst="rect">
            <a:avLst/>
          </a:prstGeom>
          <a:noFill/>
          <a:ln w="9525">
            <a:noFill/>
          </a:ln>
        </p:spPr>
        <p:txBody>
          <a:bodyPr lIns="117176" tIns="58589" rIns="117176" bIns="58589">
            <a:spAutoFit/>
          </a:bodyPr>
          <a:lstStyle/>
          <a:p>
            <a:pPr defTabSz="1171575">
              <a:buNone/>
            </a:pPr>
            <a:r>
              <a:rPr lang="zh-CN" altLang="en-US">
                <a:solidFill>
                  <a:srgbClr val="0000FF"/>
                </a:solidFill>
                <a:latin typeface="宋体" panose="02010600030101010101" pitchFamily="2" charset="-122"/>
                <a:ea typeface="楷体_GB2312" pitchFamily="49" charset="-122"/>
              </a:rPr>
              <a:t>【</a:t>
            </a:r>
            <a:r>
              <a:rPr lang="zh-CN" altLang="en-US" dirty="0">
                <a:solidFill>
                  <a:srgbClr val="0000FF"/>
                </a:solidFill>
                <a:latin typeface="宋体" panose="02010600030101010101" pitchFamily="2" charset="-122"/>
                <a:ea typeface="楷体_GB2312" pitchFamily="49" charset="-122"/>
              </a:rPr>
              <a:t>解析</a:t>
            </a:r>
            <a:r>
              <a:rPr lang="zh-CN" altLang="en-US">
                <a:solidFill>
                  <a:srgbClr val="0000FF"/>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选</a:t>
            </a:r>
            <a:r>
              <a:rPr lang="en-US" altLang="zh-CN">
                <a:solidFill>
                  <a:srgbClr val="000000"/>
                </a:solidFill>
                <a:latin typeface="宋体" panose="02010600030101010101" pitchFamily="2" charset="-122"/>
                <a:ea typeface="楷体_GB2312" pitchFamily="49" charset="-122"/>
              </a:rPr>
              <a:t>D</a:t>
            </a:r>
            <a:r>
              <a:rPr lang="zh-CN" altLang="en-US" dirty="0">
                <a:solidFill>
                  <a:srgbClr val="000000"/>
                </a:solidFill>
                <a:latin typeface="宋体" panose="02010600030101010101" pitchFamily="2" charset="-122"/>
                <a:ea typeface="楷体_GB2312" pitchFamily="49" charset="-122"/>
              </a:rPr>
              <a:t>。题干反映了地方督抚上奏</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在各国公使面前</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利用国际法</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与日本进行外交斗争</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维护自身利益</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是一种近代外交观念</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因此</a:t>
            </a:r>
            <a:r>
              <a:rPr lang="en-US" altLang="zh-CN">
                <a:solidFill>
                  <a:srgbClr val="000000"/>
                </a:solidFill>
                <a:latin typeface="宋体" panose="02010600030101010101" pitchFamily="2" charset="-122"/>
                <a:ea typeface="楷体_GB2312" pitchFamily="49" charset="-122"/>
              </a:rPr>
              <a:t>D</a:t>
            </a:r>
            <a:r>
              <a:rPr lang="zh-CN" altLang="en-US" dirty="0">
                <a:solidFill>
                  <a:srgbClr val="000000"/>
                </a:solidFill>
                <a:latin typeface="宋体" panose="02010600030101010101" pitchFamily="2" charset="-122"/>
                <a:ea typeface="楷体_GB2312" pitchFamily="49" charset="-122"/>
              </a:rPr>
              <a:t>正确。</a:t>
            </a:r>
            <a:r>
              <a:rPr lang="en-US" altLang="zh-CN">
                <a:solidFill>
                  <a:srgbClr val="000000"/>
                </a:solidFill>
                <a:latin typeface="宋体" panose="02010600030101010101" pitchFamily="2" charset="-122"/>
                <a:ea typeface="楷体_GB2312" pitchFamily="49" charset="-122"/>
              </a:rPr>
              <a:t>A</a:t>
            </a:r>
            <a:r>
              <a:rPr lang="zh-CN" altLang="en-US" dirty="0">
                <a:solidFill>
                  <a:srgbClr val="000000"/>
                </a:solidFill>
                <a:latin typeface="宋体" panose="02010600030101010101" pitchFamily="2" charset="-122"/>
                <a:ea typeface="楷体_GB2312" pitchFamily="49" charset="-122"/>
              </a:rPr>
              <a:t>题干并没有反映</a:t>
            </a:r>
            <a:r>
              <a:rPr lang="en-US" altLang="zh-CN">
                <a:solidFill>
                  <a:srgbClr val="000000"/>
                </a:solidFill>
                <a:latin typeface="宋体" panose="02010600030101010101" pitchFamily="2" charset="-122"/>
                <a:ea typeface="楷体_GB2312" pitchFamily="49" charset="-122"/>
              </a:rPr>
              <a:t>;B</a:t>
            </a:r>
            <a:r>
              <a:rPr lang="zh-CN" altLang="en-US" dirty="0">
                <a:solidFill>
                  <a:srgbClr val="000000"/>
                </a:solidFill>
                <a:latin typeface="宋体" panose="02010600030101010101" pitchFamily="2" charset="-122"/>
                <a:ea typeface="楷体_GB2312" pitchFamily="49" charset="-122"/>
              </a:rPr>
              <a:t>朝贡体系当时是遭到破坏而不是解体</a:t>
            </a:r>
            <a:r>
              <a:rPr lang="en-US" altLang="zh-CN">
                <a:solidFill>
                  <a:srgbClr val="000000"/>
                </a:solidFill>
                <a:latin typeface="宋体" panose="02010600030101010101" pitchFamily="2" charset="-122"/>
                <a:ea typeface="楷体_GB2312" pitchFamily="49" charset="-122"/>
              </a:rPr>
              <a:t>;C</a:t>
            </a:r>
            <a:r>
              <a:rPr lang="zh-CN" altLang="en-US" dirty="0">
                <a:solidFill>
                  <a:srgbClr val="000000"/>
                </a:solidFill>
                <a:latin typeface="宋体" panose="02010600030101010101" pitchFamily="2" charset="-122"/>
                <a:ea typeface="楷体_GB2312" pitchFamily="49" charset="-122"/>
              </a:rPr>
              <a:t>地方督抚有“上奏权”“建议权”</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外交决策权属于中央。</a:t>
            </a:r>
            <a:endParaRPr lang="zh-CN" altLang="en-US">
              <a:solidFill>
                <a:srgbClr val="000000"/>
              </a:solidFill>
              <a:latin typeface="宋体" panose="02010600030101010101" pitchFamily="2" charset="-122"/>
              <a:ea typeface="楷体_GB2312" pitchFamily="49" charset="-122"/>
            </a:endParaRPr>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10210" name="文本框 2910209"/>
          <p:cNvSpPr txBox="1"/>
          <p:nvPr/>
        </p:nvSpPr>
        <p:spPr>
          <a:xfrm>
            <a:off x="241300" y="809625"/>
            <a:ext cx="11710988" cy="4879975"/>
          </a:xfrm>
          <a:prstGeom prst="rect">
            <a:avLst/>
          </a:prstGeom>
          <a:noFill/>
          <a:ln w="9525">
            <a:noFill/>
          </a:ln>
        </p:spPr>
        <p:txBody>
          <a:bodyPr lIns="117176" tIns="58589" rIns="117176" bIns="58589">
            <a:spAutoFit/>
          </a:bodyPr>
          <a:lstStyle/>
          <a:p>
            <a:pPr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2.(2018</a:t>
            </a:r>
            <a:r>
              <a:rPr lang="en-US" altLang="zh-CN">
                <a:solidFill>
                  <a:srgbClr val="000000"/>
                </a:solidFill>
                <a:latin typeface="宋体" panose="02010600030101010101" pitchFamily="2" charset="-122"/>
                <a:ea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全国</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Ⅲ</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卷</a:t>
            </a:r>
            <a:r>
              <a:rPr lang="en-US" altLang="zh-CN">
                <a:solidFill>
                  <a:srgbClr val="000000"/>
                </a:solidFill>
                <a:latin typeface="宋体" panose="02010600030101010101" pitchFamily="2" charset="-122"/>
                <a:ea typeface="Times New Roman" panose="02020603050405020304" pitchFamily="18" charset="0"/>
              </a:rPr>
              <a:t>·</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T28)</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英国科学家赫胥黎的</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进化论与伦理学及其他</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认为不能将自然的进化论与人类社会的伦理学混为一谈。但严复将该书翻译成</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天演论</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时</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煞费苦心”地将二者联系起来</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提出自然界进化规律同样适用于人类社会。严复意在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endPar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  A.</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纠正生物进化论的错误 </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defTabSz="1171575"/>
            <a:r>
              <a:rPr lang="zh-CN" altLang="en-US">
                <a:solidFill>
                  <a:srgbClr val="000000"/>
                </a:solidFill>
                <a:latin typeface="宋体" panose="02010600030101010101" pitchFamily="2" charset="-122"/>
                <a:ea typeface="宋体" panose="02010600030101010101" pitchFamily="2" charset="-122"/>
                <a:cs typeface="Times New Roman" panose="02020603050405020304" pitchFamily="18" charset="0"/>
              </a:rPr>
              <a:t>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B.</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为反清革命提供理论依据</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defTabSz="1171575"/>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C.</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传播“中体西用”思想 </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defTabSz="1171575"/>
            <a:r>
              <a:rPr lang="zh-CN" altLang="en-US">
                <a:solidFill>
                  <a:srgbClr val="000000"/>
                </a:solidFill>
                <a:latin typeface="宋体" panose="02010600030101010101" pitchFamily="2" charset="-122"/>
                <a:ea typeface="宋体" panose="02010600030101010101" pitchFamily="2" charset="-122"/>
                <a:cs typeface="Times New Roman" panose="02020603050405020304" pitchFamily="18" charset="0"/>
              </a:rPr>
              <a:t>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D.</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促进国人救亡意识的觉醒</a:t>
            </a:r>
            <a:endParaRPr lang="zh-CN" altLang="en-US">
              <a:solidFill>
                <a:srgbClr val="000000"/>
              </a:solidFill>
              <a:latin typeface="宋体" panose="02010600030101010101" pitchFamily="2" charset="-122"/>
              <a:ea typeface="Times New Roman" panose="02020603050405020304" pitchFamily="18" charset="0"/>
            </a:endParaRPr>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12258" name="文本框 2912257"/>
          <p:cNvSpPr txBox="1"/>
          <p:nvPr/>
        </p:nvSpPr>
        <p:spPr>
          <a:xfrm>
            <a:off x="241300" y="809625"/>
            <a:ext cx="11710988" cy="3689350"/>
          </a:xfrm>
          <a:prstGeom prst="rect">
            <a:avLst/>
          </a:prstGeom>
          <a:noFill/>
          <a:ln w="9525">
            <a:noFill/>
          </a:ln>
        </p:spPr>
        <p:txBody>
          <a:bodyPr lIns="117176" tIns="58589" rIns="117176" bIns="58589">
            <a:spAutoFit/>
          </a:bodyPr>
          <a:lstStyle/>
          <a:p>
            <a:pPr defTabSz="1171575">
              <a:buNone/>
            </a:pPr>
            <a:r>
              <a:rPr lang="zh-CN" altLang="en-US">
                <a:solidFill>
                  <a:srgbClr val="0000FF"/>
                </a:solidFill>
                <a:latin typeface="宋体" panose="02010600030101010101" pitchFamily="2" charset="-122"/>
                <a:ea typeface="楷体_GB2312" pitchFamily="49" charset="-122"/>
              </a:rPr>
              <a:t>【</a:t>
            </a:r>
            <a:r>
              <a:rPr lang="zh-CN" altLang="en-US" dirty="0">
                <a:solidFill>
                  <a:srgbClr val="0000FF"/>
                </a:solidFill>
                <a:latin typeface="宋体" panose="02010600030101010101" pitchFamily="2" charset="-122"/>
                <a:ea typeface="楷体_GB2312" pitchFamily="49" charset="-122"/>
              </a:rPr>
              <a:t>解析</a:t>
            </a:r>
            <a:r>
              <a:rPr lang="zh-CN" altLang="en-US">
                <a:solidFill>
                  <a:srgbClr val="0000FF"/>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选</a:t>
            </a:r>
            <a:r>
              <a:rPr lang="en-US" altLang="zh-CN">
                <a:solidFill>
                  <a:srgbClr val="000000"/>
                </a:solidFill>
                <a:latin typeface="宋体" panose="02010600030101010101" pitchFamily="2" charset="-122"/>
                <a:ea typeface="楷体_GB2312" pitchFamily="49" charset="-122"/>
              </a:rPr>
              <a:t>D</a:t>
            </a:r>
            <a:r>
              <a:rPr lang="zh-CN" altLang="en-US" dirty="0">
                <a:solidFill>
                  <a:srgbClr val="000000"/>
                </a:solidFill>
                <a:latin typeface="宋体" panose="02010600030101010101" pitchFamily="2" charset="-122"/>
                <a:ea typeface="楷体_GB2312" pitchFamily="49" charset="-122"/>
              </a:rPr>
              <a:t>。严复是近代维新派代表人物</a:t>
            </a:r>
            <a:r>
              <a:rPr lang="en-US" altLang="zh-CN">
                <a:solidFill>
                  <a:srgbClr val="000000"/>
                </a:solidFill>
                <a:latin typeface="宋体" panose="02010600030101010101" pitchFamily="2" charset="-122"/>
                <a:ea typeface="楷体_GB2312" pitchFamily="49" charset="-122"/>
              </a:rPr>
              <a:t>,19</a:t>
            </a:r>
            <a:r>
              <a:rPr lang="zh-CN" altLang="en-US" dirty="0">
                <a:solidFill>
                  <a:srgbClr val="000000"/>
                </a:solidFill>
                <a:latin typeface="宋体" panose="02010600030101010101" pitchFamily="2" charset="-122"/>
                <a:ea typeface="楷体_GB2312" pitchFamily="49" charset="-122"/>
              </a:rPr>
              <a:t>世纪末民族危机空前严重</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严复主张救亡图存、维新变法</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严复的</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天演论</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将自然的进化论与人类社会的伦理学联系起来</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其目的是面对民族危机</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主张救亡图存</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促进国人救亡意识的觉醒</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故</a:t>
            </a:r>
            <a:r>
              <a:rPr lang="en-US" altLang="zh-CN">
                <a:solidFill>
                  <a:srgbClr val="000000"/>
                </a:solidFill>
                <a:latin typeface="宋体" panose="02010600030101010101" pitchFamily="2" charset="-122"/>
                <a:ea typeface="楷体_GB2312" pitchFamily="49" charset="-122"/>
              </a:rPr>
              <a:t>D</a:t>
            </a:r>
            <a:r>
              <a:rPr lang="zh-CN" altLang="en-US" dirty="0">
                <a:solidFill>
                  <a:srgbClr val="000000"/>
                </a:solidFill>
                <a:latin typeface="宋体" panose="02010600030101010101" pitchFamily="2" charset="-122"/>
                <a:ea typeface="楷体_GB2312" pitchFamily="49" charset="-122"/>
              </a:rPr>
              <a:t>正确</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严复是维新思想家</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其目的不是纠正生物进化论的错误</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故</a:t>
            </a:r>
            <a:r>
              <a:rPr lang="en-US" altLang="zh-CN">
                <a:solidFill>
                  <a:srgbClr val="000000"/>
                </a:solidFill>
                <a:latin typeface="宋体" panose="02010600030101010101" pitchFamily="2" charset="-122"/>
                <a:ea typeface="楷体_GB2312" pitchFamily="49" charset="-122"/>
              </a:rPr>
              <a:t>A</a:t>
            </a:r>
            <a:r>
              <a:rPr lang="zh-CN" altLang="en-US" dirty="0">
                <a:solidFill>
                  <a:srgbClr val="000000"/>
                </a:solidFill>
                <a:latin typeface="宋体" panose="02010600030101010101" pitchFamily="2" charset="-122"/>
                <a:ea typeface="楷体_GB2312" pitchFamily="49" charset="-122"/>
              </a:rPr>
              <a:t>错误</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严复是资产阶级维新派的代表人物</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没有倡导反清革命</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故</a:t>
            </a:r>
            <a:r>
              <a:rPr lang="en-US" altLang="zh-CN">
                <a:solidFill>
                  <a:srgbClr val="000000"/>
                </a:solidFill>
                <a:latin typeface="宋体" panose="02010600030101010101" pitchFamily="2" charset="-122"/>
                <a:ea typeface="楷体_GB2312" pitchFamily="49" charset="-122"/>
              </a:rPr>
              <a:t>B</a:t>
            </a:r>
            <a:r>
              <a:rPr lang="zh-CN" altLang="en-US" dirty="0">
                <a:solidFill>
                  <a:srgbClr val="000000"/>
                </a:solidFill>
                <a:latin typeface="宋体" panose="02010600030101010101" pitchFamily="2" charset="-122"/>
                <a:ea typeface="楷体_GB2312" pitchFamily="49" charset="-122"/>
              </a:rPr>
              <a:t>错误</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严复是近代资产阶级维新派的代表人物</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中体西用”思想是洋务派的主张</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故</a:t>
            </a:r>
            <a:r>
              <a:rPr lang="en-US" altLang="zh-CN">
                <a:solidFill>
                  <a:srgbClr val="000000"/>
                </a:solidFill>
                <a:latin typeface="宋体" panose="02010600030101010101" pitchFamily="2" charset="-122"/>
                <a:ea typeface="楷体_GB2312" pitchFamily="49" charset="-122"/>
              </a:rPr>
              <a:t>C</a:t>
            </a:r>
            <a:r>
              <a:rPr lang="zh-CN" altLang="en-US" dirty="0">
                <a:solidFill>
                  <a:srgbClr val="000000"/>
                </a:solidFill>
                <a:latin typeface="宋体" panose="02010600030101010101" pitchFamily="2" charset="-122"/>
                <a:ea typeface="楷体_GB2312" pitchFamily="49" charset="-122"/>
              </a:rPr>
              <a:t>错误。</a:t>
            </a:r>
            <a:endParaRPr lang="zh-CN" altLang="en-US">
              <a:solidFill>
                <a:srgbClr val="000000"/>
              </a:solidFill>
              <a:latin typeface="宋体" panose="02010600030101010101" pitchFamily="2" charset="-122"/>
              <a:ea typeface="楷体_GB2312" pitchFamily="49" charset="-122"/>
            </a:endParaRPr>
          </a:p>
        </p:txBody>
      </p:sp>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13282" name="文本框 2913281"/>
          <p:cNvSpPr txBox="1"/>
          <p:nvPr/>
        </p:nvSpPr>
        <p:spPr>
          <a:xfrm>
            <a:off x="241300" y="695325"/>
            <a:ext cx="11710988" cy="3689350"/>
          </a:xfrm>
          <a:prstGeom prst="rect">
            <a:avLst/>
          </a:prstGeom>
          <a:noFill/>
          <a:ln w="9525">
            <a:noFill/>
          </a:ln>
        </p:spPr>
        <p:txBody>
          <a:bodyPr lIns="117176" tIns="58589" rIns="117176" bIns="58589">
            <a:spAutoFit/>
          </a:bodyPr>
          <a:lstStyle/>
          <a:p>
            <a:pPr algn="ctr" defTabSz="1171575"/>
            <a:r>
              <a:rPr lang="zh-CN" altLang="en-US" dirty="0">
                <a:latin typeface="宋体" panose="02010600030101010101" pitchFamily="2" charset="-122"/>
                <a:ea typeface="宋体" panose="02010600030101010101" pitchFamily="2" charset="-122"/>
                <a:cs typeface="Times New Roman" panose="02020603050405020304" pitchFamily="18" charset="0"/>
              </a:rPr>
              <a:t>考点二　近代中国经济结构的变动</a:t>
            </a:r>
            <a:endParaRPr lang="zh-CN" altLang="en-US" dirty="0">
              <a:latin typeface="宋体" panose="02010600030101010101" pitchFamily="2" charset="-122"/>
              <a:ea typeface="宋体" panose="02010600030101010101" pitchFamily="2" charset="-122"/>
              <a:cs typeface="Times New Roman" panose="02020603050405020304" pitchFamily="18" charset="0"/>
            </a:endParaRPr>
          </a:p>
          <a:p>
            <a:pPr defTabSz="1171575"/>
            <a:r>
              <a:rPr lang="zh-CN" altLang="en-US">
                <a:solidFill>
                  <a:srgbClr val="3333FF"/>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3333FF"/>
                </a:solidFill>
                <a:latin typeface="宋体" panose="02010600030101010101" pitchFamily="2" charset="-122"/>
                <a:ea typeface="宋体" panose="02010600030101010101" pitchFamily="2" charset="-122"/>
                <a:cs typeface="Times New Roman" panose="02020603050405020304" pitchFamily="18" charset="0"/>
              </a:rPr>
              <a:t>真题示例</a:t>
            </a:r>
            <a:r>
              <a:rPr lang="zh-CN" altLang="en-US">
                <a:solidFill>
                  <a:srgbClr val="3333FF"/>
                </a:solidFill>
                <a:latin typeface="宋体" panose="02010600030101010101" pitchFamily="2" charset="-122"/>
                <a:ea typeface="宋体" panose="02010600030101010101" pitchFamily="2" charset="-122"/>
                <a:cs typeface="Times New Roman" panose="02020603050405020304" pitchFamily="18" charset="0"/>
              </a:rPr>
              <a:t>】</a:t>
            </a:r>
            <a:endParaRPr lang="zh-CN" altLang="en-US">
              <a:solidFill>
                <a:srgbClr val="3333FF"/>
              </a:solidFill>
              <a:latin typeface="宋体" panose="02010600030101010101" pitchFamily="2" charset="-122"/>
              <a:ea typeface="宋体" panose="02010600030101010101" pitchFamily="2" charset="-122"/>
              <a:cs typeface="Times New Roman" panose="02020603050405020304" pitchFamily="18" charset="0"/>
            </a:endParaRPr>
          </a:p>
          <a:p>
            <a:pPr defTabSz="1171575"/>
            <a:r>
              <a:rPr lang="en-US" altLang="zh-CN">
                <a:latin typeface="宋体" panose="02010600030101010101" pitchFamily="2" charset="-122"/>
                <a:ea typeface="宋体" panose="02010600030101010101" pitchFamily="2" charset="-122"/>
                <a:cs typeface="Times New Roman" panose="02020603050405020304" pitchFamily="18" charset="0"/>
              </a:rPr>
              <a:t>(2020</a:t>
            </a:r>
            <a:r>
              <a:rPr lang="en-US" altLang="zh-CN">
                <a:latin typeface="宋体" panose="02010600030101010101" pitchFamily="2" charset="-122"/>
                <a:ea typeface="Times New Roman" panose="02020603050405020304" pitchFamily="18" charset="0"/>
              </a:rPr>
              <a:t>·</a:t>
            </a:r>
            <a:r>
              <a:rPr lang="zh-CN" altLang="en-US" dirty="0">
                <a:latin typeface="宋体" panose="02010600030101010101" pitchFamily="2" charset="-122"/>
                <a:ea typeface="宋体" panose="02010600030101010101" pitchFamily="2" charset="-122"/>
                <a:cs typeface="Times New Roman" panose="02020603050405020304" pitchFamily="18" charset="0"/>
              </a:rPr>
              <a:t>全国</a:t>
            </a:r>
            <a:r>
              <a:rPr lang="en-US" altLang="zh-CN">
                <a:latin typeface="宋体" panose="02010600030101010101" pitchFamily="2" charset="-122"/>
                <a:ea typeface="宋体" panose="02010600030101010101" pitchFamily="2" charset="-122"/>
                <a:cs typeface="Times New Roman" panose="02020603050405020304" pitchFamily="18" charset="0"/>
              </a:rPr>
              <a:t>Ⅰ</a:t>
            </a:r>
            <a:r>
              <a:rPr lang="zh-CN" altLang="en-US" dirty="0">
                <a:latin typeface="宋体" panose="02010600030101010101" pitchFamily="2" charset="-122"/>
                <a:ea typeface="宋体" panose="02010600030101010101" pitchFamily="2" charset="-122"/>
                <a:cs typeface="Times New Roman" panose="02020603050405020304" pitchFamily="18" charset="0"/>
              </a:rPr>
              <a:t>卷</a:t>
            </a:r>
            <a:r>
              <a:rPr lang="en-US" altLang="zh-CN">
                <a:latin typeface="宋体" panose="02010600030101010101" pitchFamily="2" charset="-122"/>
                <a:ea typeface="Times New Roman" panose="02020603050405020304" pitchFamily="18" charset="0"/>
              </a:rPr>
              <a:t>·</a:t>
            </a:r>
            <a:r>
              <a:rPr lang="en-US" altLang="zh-CN">
                <a:latin typeface="宋体" panose="02010600030101010101" pitchFamily="2" charset="-122"/>
                <a:ea typeface="宋体" panose="02010600030101010101" pitchFamily="2" charset="-122"/>
                <a:cs typeface="Times New Roman" panose="02020603050405020304" pitchFamily="18" charset="0"/>
              </a:rPr>
              <a:t>T28)1876</a:t>
            </a:r>
            <a:r>
              <a:rPr lang="zh-CN" altLang="en-US" dirty="0">
                <a:latin typeface="宋体" panose="02010600030101010101" pitchFamily="2" charset="-122"/>
                <a:ea typeface="宋体" panose="02010600030101010101" pitchFamily="2" charset="-122"/>
                <a:cs typeface="Times New Roman" panose="02020603050405020304" pitchFamily="18" charset="0"/>
              </a:rPr>
              <a:t>年</a:t>
            </a:r>
            <a:r>
              <a:rPr lang="en-US" altLang="zh-CN">
                <a:latin typeface="宋体" panose="02010600030101010101" pitchFamily="2" charset="-122"/>
                <a:ea typeface="宋体" panose="02010600030101010101" pitchFamily="2" charset="-122"/>
                <a:cs typeface="Times New Roman" panose="02020603050405020304" pitchFamily="18" charset="0"/>
              </a:rPr>
              <a:t>,</a:t>
            </a:r>
            <a:r>
              <a:rPr lang="zh-CN" altLang="en-US" dirty="0">
                <a:latin typeface="宋体" panose="02010600030101010101" pitchFamily="2" charset="-122"/>
                <a:ea typeface="宋体" panose="02010600030101010101" pitchFamily="2" charset="-122"/>
                <a:cs typeface="Times New Roman" panose="02020603050405020304" pitchFamily="18" charset="0"/>
              </a:rPr>
              <a:t>英国传教士在上海创办的</a:t>
            </a:r>
            <a:r>
              <a:rPr lang="en-US" altLang="zh-CN">
                <a:latin typeface="宋体" panose="02010600030101010101" pitchFamily="2" charset="-122"/>
                <a:ea typeface="宋体" panose="02010600030101010101" pitchFamily="2" charset="-122"/>
                <a:cs typeface="Times New Roman" panose="02020603050405020304" pitchFamily="18" charset="0"/>
              </a:rPr>
              <a:t>《</a:t>
            </a:r>
            <a:r>
              <a:rPr lang="zh-CN" altLang="en-US" dirty="0">
                <a:latin typeface="宋体" panose="02010600030101010101" pitchFamily="2" charset="-122"/>
                <a:ea typeface="宋体" panose="02010600030101010101" pitchFamily="2" charset="-122"/>
                <a:cs typeface="Times New Roman" panose="02020603050405020304" pitchFamily="18" charset="0"/>
              </a:rPr>
              <a:t>格致汇编</a:t>
            </a:r>
            <a:r>
              <a:rPr lang="en-US" altLang="zh-CN">
                <a:latin typeface="宋体" panose="02010600030101010101" pitchFamily="2" charset="-122"/>
                <a:ea typeface="宋体" panose="02010600030101010101" pitchFamily="2" charset="-122"/>
                <a:cs typeface="Times New Roman" panose="02020603050405020304" pitchFamily="18" charset="0"/>
              </a:rPr>
              <a:t>》</a:t>
            </a:r>
            <a:r>
              <a:rPr lang="zh-CN" altLang="en-US" dirty="0">
                <a:latin typeface="宋体" panose="02010600030101010101" pitchFamily="2" charset="-122"/>
                <a:ea typeface="宋体" panose="02010600030101010101" pitchFamily="2" charset="-122"/>
                <a:cs typeface="Times New Roman" panose="02020603050405020304" pitchFamily="18" charset="0"/>
              </a:rPr>
              <a:t>设有“互相问答”栏目</a:t>
            </a:r>
            <a:r>
              <a:rPr lang="en-US" altLang="zh-CN">
                <a:latin typeface="宋体" panose="02010600030101010101" pitchFamily="2" charset="-122"/>
                <a:ea typeface="宋体" panose="02010600030101010101" pitchFamily="2" charset="-122"/>
                <a:cs typeface="Times New Roman" panose="02020603050405020304" pitchFamily="18" charset="0"/>
              </a:rPr>
              <a:t>,</a:t>
            </a:r>
            <a:r>
              <a:rPr lang="zh-CN" altLang="en-US" dirty="0">
                <a:latin typeface="宋体" panose="02010600030101010101" pitchFamily="2" charset="-122"/>
                <a:ea typeface="宋体" panose="02010600030101010101" pitchFamily="2" charset="-122"/>
                <a:cs typeface="Times New Roman" panose="02020603050405020304" pitchFamily="18" charset="0"/>
              </a:rPr>
              <a:t>其中大多问题是从读者的兴趣、关注点出发的。各类问题所占比例如表</a:t>
            </a:r>
            <a:r>
              <a:rPr lang="en-US" altLang="zh-CN">
                <a:latin typeface="宋体" panose="02010600030101010101" pitchFamily="2" charset="-122"/>
                <a:ea typeface="宋体" panose="02010600030101010101" pitchFamily="2" charset="-122"/>
                <a:cs typeface="Times New Roman" panose="02020603050405020304" pitchFamily="18" charset="0"/>
              </a:rPr>
              <a:t>1</a:t>
            </a:r>
            <a:r>
              <a:rPr lang="zh-CN" altLang="en-US" dirty="0">
                <a:latin typeface="宋体" panose="02010600030101010101" pitchFamily="2" charset="-122"/>
                <a:ea typeface="宋体" panose="02010600030101010101" pitchFamily="2" charset="-122"/>
                <a:cs typeface="Times New Roman" panose="02020603050405020304" pitchFamily="18" charset="0"/>
              </a:rPr>
              <a:t>所示。</a:t>
            </a:r>
            <a:endParaRPr lang="zh-CN" altLang="en-US" dirty="0">
              <a:latin typeface="宋体" panose="02010600030101010101" pitchFamily="2" charset="-122"/>
              <a:ea typeface="宋体" panose="02010600030101010101" pitchFamily="2" charset="-122"/>
              <a:cs typeface="Times New Roman" panose="02020603050405020304" pitchFamily="18" charset="0"/>
            </a:endParaRPr>
          </a:p>
          <a:p>
            <a:pPr defTabSz="1171575"/>
            <a:r>
              <a:rPr lang="zh-CN" altLang="en-US" dirty="0">
                <a:latin typeface="宋体" panose="02010600030101010101" pitchFamily="2" charset="-122"/>
                <a:ea typeface="宋体" panose="02010600030101010101" pitchFamily="2" charset="-122"/>
                <a:cs typeface="Times New Roman" panose="02020603050405020304" pitchFamily="18" charset="0"/>
              </a:rPr>
              <a:t>表</a:t>
            </a:r>
            <a:r>
              <a:rPr lang="en-US" altLang="zh-CN">
                <a:latin typeface="宋体" panose="02010600030101010101" pitchFamily="2" charset="-122"/>
                <a:ea typeface="宋体" panose="02010600030101010101" pitchFamily="2" charset="-122"/>
                <a:cs typeface="Times New Roman" panose="02020603050405020304" pitchFamily="18" charset="0"/>
              </a:rPr>
              <a:t>1</a:t>
            </a:r>
            <a:r>
              <a:rPr lang="zh-CN" altLang="en-US" dirty="0">
                <a:latin typeface="宋体" panose="02010600030101010101" pitchFamily="2" charset="-122"/>
                <a:ea typeface="宋体" panose="02010600030101010101" pitchFamily="2" charset="-122"/>
                <a:cs typeface="Times New Roman" panose="02020603050405020304" pitchFamily="18" charset="0"/>
              </a:rPr>
              <a:t>　</a:t>
            </a:r>
            <a:r>
              <a:rPr lang="en-US" altLang="zh-CN">
                <a:latin typeface="宋体" panose="02010600030101010101" pitchFamily="2" charset="-122"/>
                <a:ea typeface="宋体" panose="02010600030101010101" pitchFamily="2" charset="-122"/>
                <a:cs typeface="Times New Roman" panose="02020603050405020304" pitchFamily="18" charset="0"/>
              </a:rPr>
              <a:t>《</a:t>
            </a:r>
            <a:r>
              <a:rPr lang="zh-CN" altLang="en-US" dirty="0">
                <a:latin typeface="宋体" panose="02010600030101010101" pitchFamily="2" charset="-122"/>
                <a:ea typeface="宋体" panose="02010600030101010101" pitchFamily="2" charset="-122"/>
                <a:cs typeface="Times New Roman" panose="02020603050405020304" pitchFamily="18" charset="0"/>
              </a:rPr>
              <a:t>格致汇编</a:t>
            </a:r>
            <a:r>
              <a:rPr lang="en-US" altLang="zh-CN">
                <a:latin typeface="宋体" panose="02010600030101010101" pitchFamily="2" charset="-122"/>
                <a:ea typeface="宋体" panose="02010600030101010101" pitchFamily="2" charset="-122"/>
                <a:cs typeface="Times New Roman" panose="02020603050405020304" pitchFamily="18" charset="0"/>
              </a:rPr>
              <a:t>》“</a:t>
            </a:r>
            <a:r>
              <a:rPr lang="zh-CN" altLang="en-US" dirty="0">
                <a:latin typeface="宋体" panose="02010600030101010101" pitchFamily="2" charset="-122"/>
                <a:ea typeface="宋体" panose="02010600030101010101" pitchFamily="2" charset="-122"/>
                <a:cs typeface="Times New Roman" panose="02020603050405020304" pitchFamily="18" charset="0"/>
              </a:rPr>
              <a:t>互相问答”栏目各类问题所占比例</a:t>
            </a:r>
            <a:endParaRPr lang="zh-CN" altLang="en-US">
              <a:latin typeface="宋体" panose="02010600030101010101" pitchFamily="2" charset="-122"/>
              <a:ea typeface="Times New Roman" panose="02020603050405020304" pitchFamily="18" charset="0"/>
            </a:endParaRPr>
          </a:p>
        </p:txBody>
      </p:sp>
      <p:graphicFrame>
        <p:nvGraphicFramePr>
          <p:cNvPr id="2913357" name="表格 2913356"/>
          <p:cNvGraphicFramePr/>
          <p:nvPr/>
        </p:nvGraphicFramePr>
        <p:xfrm>
          <a:off x="658813" y="4597400"/>
          <a:ext cx="10299700" cy="1527175"/>
        </p:xfrm>
        <a:graphic>
          <a:graphicData uri="http://schemas.openxmlformats.org/drawingml/2006/table">
            <a:tbl>
              <a:tblPr/>
              <a:tblGrid>
                <a:gridCol w="2486025"/>
                <a:gridCol w="1804988"/>
                <a:gridCol w="2146300"/>
                <a:gridCol w="3862387"/>
              </a:tblGrid>
              <a:tr h="1014413">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600" b="1" dirty="0">
                          <a:solidFill>
                            <a:srgbClr val="000000"/>
                          </a:solidFill>
                          <a:latin typeface="宋体" panose="02010600030101010101" pitchFamily="2" charset="-122"/>
                          <a:cs typeface="Times New Roman" panose="02020603050405020304" pitchFamily="18" charset="0"/>
                        </a:rPr>
                        <a:t>应用科学、</a:t>
                      </a:r>
                      <a:endParaRPr lang="zh-CN" altLang="en-US" sz="2600" b="1" dirty="0">
                        <a:latin typeface="Times New Roman" panose="02020603050405020304" pitchFamily="18" charset="0"/>
                        <a:cs typeface="Times New Roman" panose="02020603050405020304" pitchFamily="18" charset="0"/>
                      </a:endParaRPr>
                    </a:p>
                    <a:p>
                      <a:pPr marL="0" lvl="0" indent="0" algn="ctr" eaLnBrk="0" hangingPunct="0">
                        <a:lnSpc>
                          <a:spcPct val="100000"/>
                        </a:lnSpc>
                        <a:spcBef>
                          <a:spcPct val="0"/>
                        </a:spcBef>
                        <a:buFontTx/>
                        <a:buNone/>
                      </a:pPr>
                      <a:r>
                        <a:rPr lang="zh-CN" altLang="en-US" sz="2600" b="1" dirty="0">
                          <a:solidFill>
                            <a:srgbClr val="000000"/>
                          </a:solidFill>
                          <a:latin typeface="宋体" panose="02010600030101010101" pitchFamily="2" charset="-122"/>
                          <a:cs typeface="Times New Roman" panose="02020603050405020304" pitchFamily="18" charset="0"/>
                        </a:rPr>
                        <a:t>各种技术</a:t>
                      </a:r>
                      <a:endParaRPr lang="zh-CN" altLang="en-US" sz="2600" b="1" dirty="0">
                        <a:latin typeface="Arial" panose="020B0604020202020204" pitchFamily="34" charset="0"/>
                      </a:endParaRPr>
                    </a:p>
                  </a:txBody>
                  <a:tcPr marL="117235" marR="117235" marT="58618" marB="58618" anchor="ct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600" b="1" dirty="0">
                          <a:solidFill>
                            <a:srgbClr val="000000"/>
                          </a:solidFill>
                          <a:latin typeface="宋体" panose="02010600030101010101" pitchFamily="2" charset="-122"/>
                          <a:cs typeface="Times New Roman" panose="02020603050405020304" pitchFamily="18" charset="0"/>
                        </a:rPr>
                        <a:t>自然常识</a:t>
                      </a:r>
                      <a:endParaRPr lang="zh-CN" altLang="en-US" sz="2600" b="1" dirty="0">
                        <a:latin typeface="Arial" panose="020B0604020202020204" pitchFamily="34" charset="0"/>
                      </a:endParaRPr>
                    </a:p>
                  </a:txBody>
                  <a:tcPr marL="117235" marR="117235" marT="58618" marB="58618" anchor="ct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600" b="1" dirty="0">
                          <a:solidFill>
                            <a:srgbClr val="000000"/>
                          </a:solidFill>
                          <a:latin typeface="宋体" panose="02010600030101010101" pitchFamily="2" charset="-122"/>
                          <a:cs typeface="Times New Roman" panose="02020603050405020304" pitchFamily="18" charset="0"/>
                        </a:rPr>
                        <a:t>基础科学</a:t>
                      </a:r>
                      <a:endParaRPr lang="zh-CN" altLang="en-US" sz="2600" b="1" dirty="0">
                        <a:latin typeface="Arial" panose="020B0604020202020204" pitchFamily="34" charset="0"/>
                      </a:endParaRPr>
                    </a:p>
                  </a:txBody>
                  <a:tcPr marL="117235" marR="117235" marT="58618" marB="58618" anchor="ct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600" b="1" dirty="0">
                          <a:solidFill>
                            <a:srgbClr val="000000"/>
                          </a:solidFill>
                          <a:latin typeface="宋体" panose="02010600030101010101" pitchFamily="2" charset="-122"/>
                          <a:cs typeface="Times New Roman" panose="02020603050405020304" pitchFamily="18" charset="0"/>
                        </a:rPr>
                        <a:t>奇异和其他问题</a:t>
                      </a:r>
                      <a:endParaRPr lang="zh-CN" altLang="en-US" sz="2600" b="1" dirty="0">
                        <a:latin typeface="Arial" panose="020B0604020202020204" pitchFamily="34" charset="0"/>
                      </a:endParaRPr>
                    </a:p>
                  </a:txBody>
                  <a:tcPr marL="117235" marR="117235" marT="58618" marB="58618" anchor="ct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512762">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en-US" altLang="zh-CN" sz="2600" b="1">
                          <a:solidFill>
                            <a:srgbClr val="000000"/>
                          </a:solidFill>
                          <a:latin typeface="宋体" panose="02010600030101010101" pitchFamily="2" charset="-122"/>
                          <a:cs typeface="Times New Roman" panose="02020603050405020304" pitchFamily="18" charset="0"/>
                        </a:rPr>
                        <a:t>42.5%</a:t>
                      </a:r>
                      <a:endParaRPr lang="zh-CN" altLang="en-US" sz="2600" b="1">
                        <a:latin typeface="Arial" panose="020B0604020202020204" pitchFamily="34" charset="0"/>
                      </a:endParaRPr>
                    </a:p>
                  </a:txBody>
                  <a:tcPr marL="117235" marR="117235" marT="58618" marB="58618" anchor="ct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en-US" altLang="zh-CN" sz="2600" b="1">
                          <a:solidFill>
                            <a:srgbClr val="000000"/>
                          </a:solidFill>
                          <a:latin typeface="宋体" panose="02010600030101010101" pitchFamily="2" charset="-122"/>
                          <a:cs typeface="Times New Roman" panose="02020603050405020304" pitchFamily="18" charset="0"/>
                        </a:rPr>
                        <a:t>22.8%</a:t>
                      </a:r>
                      <a:endParaRPr lang="zh-CN" altLang="en-US" sz="2600" b="1">
                        <a:latin typeface="Arial" panose="020B0604020202020204" pitchFamily="34" charset="0"/>
                      </a:endParaRPr>
                    </a:p>
                  </a:txBody>
                  <a:tcPr marL="117235" marR="117235" marT="58618" marB="58618" anchor="ct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en-US" altLang="zh-CN" sz="2600" b="1">
                          <a:solidFill>
                            <a:srgbClr val="000000"/>
                          </a:solidFill>
                          <a:latin typeface="宋体" panose="02010600030101010101" pitchFamily="2" charset="-122"/>
                          <a:cs typeface="Times New Roman" panose="02020603050405020304" pitchFamily="18" charset="0"/>
                        </a:rPr>
                        <a:t>17.5%</a:t>
                      </a:r>
                      <a:endParaRPr lang="zh-CN" altLang="en-US" sz="2600" b="1">
                        <a:latin typeface="Arial" panose="020B0604020202020204" pitchFamily="34" charset="0"/>
                      </a:endParaRPr>
                    </a:p>
                  </a:txBody>
                  <a:tcPr marL="117235" marR="117235" marT="58618" marB="58618" anchor="ct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en-US" altLang="zh-CN" sz="2600" b="1">
                          <a:solidFill>
                            <a:srgbClr val="000000"/>
                          </a:solidFill>
                          <a:latin typeface="宋体" panose="02010600030101010101" pitchFamily="2" charset="-122"/>
                          <a:cs typeface="Times New Roman" panose="02020603050405020304" pitchFamily="18" charset="0"/>
                        </a:rPr>
                        <a:t>17.2%</a:t>
                      </a:r>
                      <a:endParaRPr lang="zh-CN" altLang="en-US" sz="2600" b="1">
                        <a:latin typeface="Arial" panose="020B0604020202020204" pitchFamily="34" charset="0"/>
                      </a:endParaRPr>
                    </a:p>
                  </a:txBody>
                  <a:tcPr marL="117235" marR="117235" marT="58618" marB="58618" anchor="ct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r>
            </a:tbl>
          </a:graphicData>
        </a:graphic>
      </p:graphicFrame>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14306" name="文本框 2914305"/>
          <p:cNvSpPr txBox="1"/>
          <p:nvPr/>
        </p:nvSpPr>
        <p:spPr>
          <a:xfrm>
            <a:off x="241300" y="809625"/>
            <a:ext cx="11710988" cy="3094038"/>
          </a:xfrm>
          <a:prstGeom prst="rect">
            <a:avLst/>
          </a:prstGeom>
          <a:noFill/>
          <a:ln w="9525">
            <a:noFill/>
          </a:ln>
        </p:spPr>
        <p:txBody>
          <a:bodyPr lIns="117176" tIns="58589" rIns="117176" bIns="58589">
            <a:spAutoFit/>
          </a:bodyPr>
          <a:lstStyle/>
          <a:p>
            <a:pPr defTabSz="1171575"/>
            <a:r>
              <a:rPr lang="zh-CN" altLang="en-US" dirty="0">
                <a:latin typeface="宋体" panose="02010600030101010101" pitchFamily="2" charset="-122"/>
                <a:ea typeface="宋体" panose="02010600030101010101" pitchFamily="2" charset="-122"/>
                <a:cs typeface="Times New Roman" panose="02020603050405020304" pitchFamily="18" charset="0"/>
              </a:rPr>
              <a:t>据此可知</a:t>
            </a:r>
            <a:r>
              <a:rPr lang="en-US" altLang="zh-CN">
                <a:latin typeface="宋体" panose="02010600030101010101" pitchFamily="2" charset="-122"/>
                <a:ea typeface="宋体" panose="02010600030101010101" pitchFamily="2" charset="-122"/>
                <a:cs typeface="Times New Roman" panose="02020603050405020304" pitchFamily="18" charset="0"/>
              </a:rPr>
              <a:t>,</a:t>
            </a:r>
            <a:r>
              <a:rPr lang="zh-CN" altLang="en-US" dirty="0">
                <a:latin typeface="宋体" panose="02010600030101010101" pitchFamily="2" charset="-122"/>
                <a:ea typeface="宋体" panose="02010600030101010101" pitchFamily="2" charset="-122"/>
                <a:cs typeface="Times New Roman" panose="02020603050405020304" pitchFamily="18" charset="0"/>
              </a:rPr>
              <a:t>当时	</a:t>
            </a:r>
            <a:r>
              <a:rPr lang="en-US" altLang="zh-CN">
                <a:latin typeface="宋体" panose="02010600030101010101" pitchFamily="2" charset="-122"/>
                <a:ea typeface="宋体" panose="02010600030101010101" pitchFamily="2" charset="-122"/>
                <a:cs typeface="Times New Roman" panose="02020603050405020304" pitchFamily="18" charset="0"/>
              </a:rPr>
              <a:t>(</a:t>
            </a:r>
            <a:r>
              <a:rPr lang="zh-CN" altLang="en-US" dirty="0">
                <a:latin typeface="宋体" panose="02010600030101010101" pitchFamily="2" charset="-122"/>
                <a:ea typeface="宋体" panose="02010600030101010101" pitchFamily="2" charset="-122"/>
                <a:cs typeface="Times New Roman" panose="02020603050405020304" pitchFamily="18" charset="0"/>
              </a:rPr>
              <a:t>　　</a:t>
            </a:r>
            <a:r>
              <a:rPr lang="en-US" altLang="zh-CN">
                <a:latin typeface="宋体" panose="02010600030101010101" pitchFamily="2" charset="-122"/>
                <a:ea typeface="宋体" panose="02010600030101010101" pitchFamily="2" charset="-122"/>
                <a:cs typeface="Times New Roman" panose="02020603050405020304" pitchFamily="18" charset="0"/>
              </a:rPr>
              <a:t>) </a:t>
            </a:r>
            <a:endParaRPr lang="en-US" altLang="zh-CN">
              <a:latin typeface="宋体" panose="02010600030101010101" pitchFamily="2" charset="-122"/>
              <a:ea typeface="宋体" panose="02010600030101010101" pitchFamily="2" charset="-122"/>
              <a:cs typeface="Times New Roman" panose="02020603050405020304" pitchFamily="18" charset="0"/>
            </a:endParaRPr>
          </a:p>
          <a:p>
            <a:pPr defTabSz="1171575"/>
            <a:r>
              <a:rPr lang="en-US" altLang="zh-CN">
                <a:latin typeface="宋体" panose="02010600030101010101" pitchFamily="2" charset="-122"/>
                <a:ea typeface="宋体" panose="02010600030101010101" pitchFamily="2" charset="-122"/>
                <a:cs typeface="Times New Roman" panose="02020603050405020304" pitchFamily="18" charset="0"/>
              </a:rPr>
              <a:t>A.</a:t>
            </a:r>
            <a:r>
              <a:rPr lang="zh-CN" altLang="en-US" dirty="0">
                <a:latin typeface="宋体" panose="02010600030101010101" pitchFamily="2" charset="-122"/>
                <a:ea typeface="宋体" panose="02010600030101010101" pitchFamily="2" charset="-122"/>
                <a:cs typeface="Times New Roman" panose="02020603050405020304" pitchFamily="18" charset="0"/>
              </a:rPr>
              <a:t>中体西用思想的传播受到了抑制</a:t>
            </a:r>
            <a:endParaRPr lang="zh-CN" altLang="en-US" dirty="0">
              <a:latin typeface="宋体" panose="02010600030101010101" pitchFamily="2" charset="-122"/>
              <a:ea typeface="宋体" panose="02010600030101010101" pitchFamily="2" charset="-122"/>
              <a:cs typeface="Times New Roman" panose="02020603050405020304" pitchFamily="18" charset="0"/>
            </a:endParaRPr>
          </a:p>
          <a:p>
            <a:pPr defTabSz="1171575"/>
            <a:r>
              <a:rPr lang="en-US" altLang="zh-CN">
                <a:latin typeface="宋体" panose="02010600030101010101" pitchFamily="2" charset="-122"/>
                <a:ea typeface="宋体" panose="02010600030101010101" pitchFamily="2" charset="-122"/>
                <a:cs typeface="Times New Roman" panose="02020603050405020304" pitchFamily="18" charset="0"/>
              </a:rPr>
              <a:t>B.</a:t>
            </a:r>
            <a:r>
              <a:rPr lang="zh-CN" altLang="en-US" dirty="0">
                <a:latin typeface="宋体" panose="02010600030101010101" pitchFamily="2" charset="-122"/>
                <a:ea typeface="宋体" panose="02010600030101010101" pitchFamily="2" charset="-122"/>
                <a:cs typeface="Times New Roman" panose="02020603050405020304" pitchFamily="18" charset="0"/>
              </a:rPr>
              <a:t>中外交汇促进维新思想深入发展</a:t>
            </a:r>
            <a:endParaRPr lang="zh-CN" altLang="en-US" dirty="0">
              <a:latin typeface="宋体" panose="02010600030101010101" pitchFamily="2" charset="-122"/>
              <a:ea typeface="宋体" panose="02010600030101010101" pitchFamily="2" charset="-122"/>
              <a:cs typeface="Times New Roman" panose="02020603050405020304" pitchFamily="18" charset="0"/>
            </a:endParaRPr>
          </a:p>
          <a:p>
            <a:pPr defTabSz="1171575"/>
            <a:r>
              <a:rPr lang="en-US" altLang="zh-CN">
                <a:latin typeface="宋体" panose="02010600030101010101" pitchFamily="2" charset="-122"/>
                <a:ea typeface="宋体" panose="02010600030101010101" pitchFamily="2" charset="-122"/>
                <a:cs typeface="Times New Roman" panose="02020603050405020304" pitchFamily="18" charset="0"/>
              </a:rPr>
              <a:t>C.</a:t>
            </a:r>
            <a:r>
              <a:rPr lang="zh-CN" altLang="en-US" dirty="0">
                <a:latin typeface="宋体" panose="02010600030101010101" pitchFamily="2" charset="-122"/>
                <a:ea typeface="宋体" panose="02010600030101010101" pitchFamily="2" charset="-122"/>
                <a:cs typeface="Times New Roman" panose="02020603050405020304" pitchFamily="18" charset="0"/>
              </a:rPr>
              <a:t>西学传播适应了兴办实业的需求</a:t>
            </a:r>
            <a:endParaRPr lang="zh-CN" altLang="en-US" dirty="0">
              <a:latin typeface="宋体" panose="02010600030101010101" pitchFamily="2" charset="-122"/>
              <a:ea typeface="宋体" panose="02010600030101010101" pitchFamily="2" charset="-122"/>
              <a:cs typeface="Times New Roman" panose="02020603050405020304" pitchFamily="18" charset="0"/>
            </a:endParaRPr>
          </a:p>
          <a:p>
            <a:pPr defTabSz="1171575"/>
            <a:r>
              <a:rPr lang="en-US" altLang="zh-CN">
                <a:latin typeface="宋体" panose="02010600030101010101" pitchFamily="2" charset="-122"/>
                <a:ea typeface="宋体" panose="02010600030101010101" pitchFamily="2" charset="-122"/>
                <a:cs typeface="Times New Roman" panose="02020603050405020304" pitchFamily="18" charset="0"/>
              </a:rPr>
              <a:t>D.</a:t>
            </a:r>
            <a:r>
              <a:rPr lang="zh-CN" altLang="en-US" dirty="0">
                <a:latin typeface="宋体" panose="02010600030101010101" pitchFamily="2" charset="-122"/>
                <a:ea typeface="宋体" panose="02010600030101010101" pitchFamily="2" charset="-122"/>
                <a:cs typeface="Times New Roman" panose="02020603050405020304" pitchFamily="18" charset="0"/>
              </a:rPr>
              <a:t>崇尚科学成为了社会的主流思潮</a:t>
            </a:r>
            <a:endParaRPr lang="zh-CN" altLang="en-US">
              <a:latin typeface="宋体" panose="02010600030101010101" pitchFamily="2" charset="-122"/>
              <a:ea typeface="Times New Roman" panose="02020603050405020304" pitchFamily="18" charset="0"/>
            </a:endParaRPr>
          </a:p>
        </p:txBody>
      </p:sp>
      <p:graphicFrame>
        <p:nvGraphicFramePr>
          <p:cNvPr id="2914397" name="表格 2914396"/>
          <p:cNvGraphicFramePr/>
          <p:nvPr/>
        </p:nvGraphicFramePr>
        <p:xfrm>
          <a:off x="376238" y="4014788"/>
          <a:ext cx="11366500" cy="2447925"/>
        </p:xfrm>
        <a:graphic>
          <a:graphicData uri="http://schemas.openxmlformats.org/drawingml/2006/table">
            <a:tbl>
              <a:tblPr/>
              <a:tblGrid>
                <a:gridCol w="2422525"/>
                <a:gridCol w="8943975"/>
              </a:tblGrid>
              <a:tr h="512763">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600" b="1" dirty="0">
                          <a:solidFill>
                            <a:srgbClr val="000000"/>
                          </a:solidFill>
                          <a:latin typeface="宋体" panose="02010600030101010101" pitchFamily="2" charset="-122"/>
                          <a:cs typeface="Times New Roman" panose="02020603050405020304" pitchFamily="18" charset="0"/>
                        </a:rPr>
                        <a:t>素养考查</a:t>
                      </a:r>
                      <a:endParaRPr lang="zh-CN" altLang="en-US" sz="2600" b="1" dirty="0">
                        <a:latin typeface="Arial" panose="020B0604020202020204" pitchFamily="34" charset="0"/>
                      </a:endParaRPr>
                    </a:p>
                  </a:txBody>
                  <a:tcPr marL="117235" marR="117235" marT="58618" marB="58618" anchor="ct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sz="2600" b="1" dirty="0">
                          <a:solidFill>
                            <a:srgbClr val="000000"/>
                          </a:solidFill>
                          <a:latin typeface="宋体" panose="02010600030101010101" pitchFamily="2" charset="-122"/>
                          <a:cs typeface="Times New Roman" panose="02020603050405020304" pitchFamily="18" charset="0"/>
                        </a:rPr>
                        <a:t>唯物史观、史料实证、历史解释</a:t>
                      </a:r>
                      <a:endParaRPr lang="zh-CN" altLang="en-US" sz="2600" b="1" dirty="0">
                        <a:latin typeface="Arial" panose="020B0604020202020204" pitchFamily="34" charset="0"/>
                      </a:endParaRPr>
                    </a:p>
                  </a:txBody>
                  <a:tcPr marL="117235" marR="117235" marT="58618" marB="58618" anchor="ct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512762">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600" b="1" dirty="0">
                          <a:solidFill>
                            <a:srgbClr val="000000"/>
                          </a:solidFill>
                          <a:latin typeface="宋体" panose="02010600030101010101" pitchFamily="2" charset="-122"/>
                          <a:cs typeface="Times New Roman" panose="02020603050405020304" pitchFamily="18" charset="0"/>
                        </a:rPr>
                        <a:t>情境载体</a:t>
                      </a:r>
                      <a:endParaRPr lang="zh-CN" altLang="en-US" sz="2600" b="1" dirty="0">
                        <a:latin typeface="Arial" panose="020B0604020202020204" pitchFamily="34" charset="0"/>
                      </a:endParaRPr>
                    </a:p>
                  </a:txBody>
                  <a:tcPr marL="117235" marR="117235" marT="58618" marB="58618" anchor="ct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sz="2600" b="1" dirty="0">
                          <a:solidFill>
                            <a:srgbClr val="000000"/>
                          </a:solidFill>
                          <a:latin typeface="宋体" panose="02010600030101010101" pitchFamily="2" charset="-122"/>
                          <a:cs typeface="Times New Roman" panose="02020603050405020304" pitchFamily="18" charset="0"/>
                        </a:rPr>
                        <a:t>以</a:t>
                      </a:r>
                      <a:r>
                        <a:rPr lang="en-US" altLang="zh-CN" sz="2600" b="1">
                          <a:solidFill>
                            <a:srgbClr val="000000"/>
                          </a:solidFill>
                          <a:latin typeface="宋体" panose="02010600030101010101" pitchFamily="2" charset="-122"/>
                          <a:cs typeface="Times New Roman" panose="02020603050405020304" pitchFamily="18" charset="0"/>
                        </a:rPr>
                        <a:t>《</a:t>
                      </a:r>
                      <a:r>
                        <a:rPr lang="zh-CN" altLang="en-US" sz="2600" b="1" dirty="0">
                          <a:solidFill>
                            <a:srgbClr val="000000"/>
                          </a:solidFill>
                          <a:latin typeface="宋体" panose="02010600030101010101" pitchFamily="2" charset="-122"/>
                          <a:cs typeface="Times New Roman" panose="02020603050405020304" pitchFamily="18" charset="0"/>
                        </a:rPr>
                        <a:t>格致汇编</a:t>
                      </a:r>
                      <a:r>
                        <a:rPr lang="en-US" altLang="zh-CN" sz="2600" b="1">
                          <a:solidFill>
                            <a:srgbClr val="000000"/>
                          </a:solidFill>
                          <a:latin typeface="宋体" panose="02010600030101010101" pitchFamily="2" charset="-122"/>
                          <a:cs typeface="Times New Roman" panose="02020603050405020304" pitchFamily="18" charset="0"/>
                        </a:rPr>
                        <a:t>》“</a:t>
                      </a:r>
                      <a:r>
                        <a:rPr lang="zh-CN" altLang="en-US" sz="2600" b="1" dirty="0">
                          <a:solidFill>
                            <a:srgbClr val="000000"/>
                          </a:solidFill>
                          <a:latin typeface="宋体" panose="02010600030101010101" pitchFamily="2" charset="-122"/>
                          <a:cs typeface="Times New Roman" panose="02020603050405020304" pitchFamily="18" charset="0"/>
                        </a:rPr>
                        <a:t>互相问答”栏目各类问题所占比例为情境</a:t>
                      </a:r>
                      <a:endParaRPr lang="zh-CN" altLang="en-US" sz="2600" b="1" dirty="0">
                        <a:latin typeface="Arial" panose="020B0604020202020204" pitchFamily="34" charset="0"/>
                      </a:endParaRPr>
                    </a:p>
                  </a:txBody>
                  <a:tcPr marL="117235" marR="117235" marT="58618" marB="58618" anchor="ct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909638">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600" b="1" dirty="0">
                          <a:solidFill>
                            <a:srgbClr val="000000"/>
                          </a:solidFill>
                          <a:latin typeface="宋体" panose="02010600030101010101" pitchFamily="2" charset="-122"/>
                          <a:cs typeface="Times New Roman" panose="02020603050405020304" pitchFamily="18" charset="0"/>
                        </a:rPr>
                        <a:t>解题关键</a:t>
                      </a:r>
                      <a:endParaRPr lang="zh-CN" altLang="en-US" sz="2600" b="1" dirty="0">
                        <a:latin typeface="Arial" panose="020B0604020202020204" pitchFamily="34" charset="0"/>
                      </a:endParaRPr>
                    </a:p>
                  </a:txBody>
                  <a:tcPr marL="117235" marR="117235" marT="58618" marB="58618" anchor="ct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sz="2600" b="1" dirty="0">
                          <a:solidFill>
                            <a:srgbClr val="000000"/>
                          </a:solidFill>
                          <a:latin typeface="宋体" panose="02010600030101010101" pitchFamily="2" charset="-122"/>
                          <a:cs typeface="Times New Roman" panose="02020603050405020304" pitchFamily="18" charset="0"/>
                        </a:rPr>
                        <a:t>关键信息</a:t>
                      </a:r>
                      <a:r>
                        <a:rPr lang="en-US" altLang="zh-CN" sz="2600" b="1">
                          <a:solidFill>
                            <a:srgbClr val="000000"/>
                          </a:solidFill>
                          <a:latin typeface="宋体" panose="02010600030101010101" pitchFamily="2" charset="-122"/>
                          <a:cs typeface="Times New Roman" panose="02020603050405020304" pitchFamily="18" charset="0"/>
                        </a:rPr>
                        <a:t>:</a:t>
                      </a:r>
                      <a:r>
                        <a:rPr lang="zh-CN" altLang="en-US" sz="2600" b="1" dirty="0">
                          <a:solidFill>
                            <a:srgbClr val="000000"/>
                          </a:solidFill>
                          <a:latin typeface="宋体" panose="02010600030101010101" pitchFamily="2" charset="-122"/>
                          <a:cs typeface="Times New Roman" panose="02020603050405020304" pitchFamily="18" charset="0"/>
                        </a:rPr>
                        <a:t>从表格中的比例进行分析</a:t>
                      </a:r>
                      <a:r>
                        <a:rPr lang="en-US" altLang="zh-CN" sz="2600" b="1">
                          <a:solidFill>
                            <a:srgbClr val="000000"/>
                          </a:solidFill>
                          <a:latin typeface="宋体" panose="02010600030101010101" pitchFamily="2" charset="-122"/>
                          <a:cs typeface="Times New Roman" panose="02020603050405020304" pitchFamily="18" charset="0"/>
                        </a:rPr>
                        <a:t>,</a:t>
                      </a:r>
                      <a:r>
                        <a:rPr lang="zh-CN" altLang="en-US" sz="2600" b="1" dirty="0">
                          <a:solidFill>
                            <a:srgbClr val="000000"/>
                          </a:solidFill>
                          <a:latin typeface="宋体" panose="02010600030101010101" pitchFamily="2" charset="-122"/>
                          <a:cs typeface="Times New Roman" panose="02020603050405020304" pitchFamily="18" charset="0"/>
                        </a:rPr>
                        <a:t>关注应用科学和各种技术</a:t>
                      </a:r>
                      <a:r>
                        <a:rPr lang="en-US" altLang="zh-CN" sz="2600" b="1">
                          <a:solidFill>
                            <a:srgbClr val="000000"/>
                          </a:solidFill>
                          <a:latin typeface="宋体" panose="02010600030101010101" pitchFamily="2" charset="-122"/>
                          <a:cs typeface="Times New Roman" panose="02020603050405020304" pitchFamily="18" charset="0"/>
                        </a:rPr>
                        <a:t>,</a:t>
                      </a:r>
                      <a:r>
                        <a:rPr lang="zh-CN" altLang="en-US" sz="2600" b="1" dirty="0">
                          <a:solidFill>
                            <a:srgbClr val="000000"/>
                          </a:solidFill>
                          <a:latin typeface="宋体" panose="02010600030101010101" pitchFamily="2" charset="-122"/>
                          <a:cs typeface="Times New Roman" panose="02020603050405020304" pitchFamily="18" charset="0"/>
                        </a:rPr>
                        <a:t>联系阶段特征即可得出</a:t>
                      </a:r>
                      <a:endParaRPr lang="zh-CN" altLang="en-US" sz="2600" b="1" dirty="0">
                        <a:latin typeface="Arial" panose="020B0604020202020204" pitchFamily="34" charset="0"/>
                      </a:endParaRPr>
                    </a:p>
                  </a:txBody>
                  <a:tcPr marL="117235" marR="117235" marT="58618" marB="58618" anchor="ct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512762">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600" b="1" dirty="0">
                          <a:solidFill>
                            <a:srgbClr val="000000"/>
                          </a:solidFill>
                          <a:latin typeface="宋体" panose="02010600030101010101" pitchFamily="2" charset="-122"/>
                          <a:cs typeface="Times New Roman" panose="02020603050405020304" pitchFamily="18" charset="0"/>
                        </a:rPr>
                        <a:t>价值导向</a:t>
                      </a:r>
                      <a:endParaRPr lang="zh-CN" altLang="en-US" sz="2600" b="1" dirty="0">
                        <a:latin typeface="Arial" panose="020B0604020202020204" pitchFamily="34" charset="0"/>
                      </a:endParaRPr>
                    </a:p>
                  </a:txBody>
                  <a:tcPr marL="117235" marR="117235" marT="58618" marB="58618" anchor="ct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sz="2600" b="1" dirty="0">
                          <a:solidFill>
                            <a:srgbClr val="000000"/>
                          </a:solidFill>
                          <a:latin typeface="宋体" panose="02010600030101010101" pitchFamily="2" charset="-122"/>
                          <a:cs typeface="Times New Roman" panose="02020603050405020304" pitchFamily="18" charset="0"/>
                        </a:rPr>
                        <a:t>引导关注文化生活和社会发展</a:t>
                      </a:r>
                      <a:endParaRPr lang="zh-CN" altLang="en-US" sz="2600" b="1" dirty="0">
                        <a:latin typeface="Arial" panose="020B0604020202020204" pitchFamily="34" charset="0"/>
                      </a:endParaRPr>
                    </a:p>
                  </a:txBody>
                  <a:tcPr marL="117235" marR="117235" marT="58618" marB="58618" anchor="ct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r>
            </a:tbl>
          </a:graphicData>
        </a:graphic>
      </p:graphicFrame>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15330" name="文本框 2915329"/>
          <p:cNvSpPr txBox="1"/>
          <p:nvPr/>
        </p:nvSpPr>
        <p:spPr>
          <a:xfrm>
            <a:off x="241300" y="809625"/>
            <a:ext cx="11710988" cy="4284663"/>
          </a:xfrm>
          <a:prstGeom prst="rect">
            <a:avLst/>
          </a:prstGeom>
          <a:noFill/>
          <a:ln w="9525">
            <a:noFill/>
          </a:ln>
        </p:spPr>
        <p:txBody>
          <a:bodyPr lIns="117176" tIns="58589" rIns="117176" bIns="58589">
            <a:spAutoFit/>
          </a:bodyPr>
          <a:lstStyle/>
          <a:p>
            <a:pPr defTabSz="1171575">
              <a:buNone/>
            </a:pPr>
            <a:r>
              <a:rPr lang="zh-CN" altLang="en-US">
                <a:solidFill>
                  <a:srgbClr val="0000FF"/>
                </a:solidFill>
                <a:latin typeface="楷体_GB2312" pitchFamily="49" charset="-122"/>
                <a:ea typeface="楷体_GB2312" pitchFamily="49" charset="-122"/>
              </a:rPr>
              <a:t>【</a:t>
            </a:r>
            <a:r>
              <a:rPr lang="zh-CN" altLang="en-US" dirty="0">
                <a:solidFill>
                  <a:srgbClr val="0000FF"/>
                </a:solidFill>
                <a:latin typeface="楷体_GB2312" pitchFamily="49" charset="-122"/>
                <a:ea typeface="楷体_GB2312" pitchFamily="49" charset="-122"/>
              </a:rPr>
              <a:t>解析</a:t>
            </a:r>
            <a:r>
              <a:rPr lang="zh-CN" altLang="en-US">
                <a:solidFill>
                  <a:srgbClr val="0000FF"/>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选</a:t>
            </a:r>
            <a:r>
              <a:rPr lang="en-US" altLang="zh-CN">
                <a:solidFill>
                  <a:srgbClr val="000000"/>
                </a:solidFill>
                <a:latin typeface="楷体_GB2312" pitchFamily="49" charset="-122"/>
                <a:ea typeface="楷体_GB2312" pitchFamily="49" charset="-122"/>
              </a:rPr>
              <a:t>C</a:t>
            </a:r>
            <a:r>
              <a:rPr lang="zh-CN" altLang="en-US" dirty="0">
                <a:solidFill>
                  <a:srgbClr val="000000"/>
                </a:solidFill>
                <a:latin typeface="楷体_GB2312" pitchFamily="49" charset="-122"/>
                <a:ea typeface="楷体_GB2312" pitchFamily="49" charset="-122"/>
              </a:rPr>
              <a:t>。</a:t>
            </a:r>
            <a:r>
              <a:rPr lang="en-US" altLang="zh-CN">
                <a:solidFill>
                  <a:srgbClr val="000000"/>
                </a:solidFill>
                <a:latin typeface="楷体_GB2312" pitchFamily="49" charset="-122"/>
                <a:ea typeface="楷体_GB2312" pitchFamily="49" charset="-122"/>
              </a:rPr>
              <a:t>19</a:t>
            </a:r>
            <a:r>
              <a:rPr lang="zh-CN" altLang="en-US" dirty="0">
                <a:solidFill>
                  <a:srgbClr val="000000"/>
                </a:solidFill>
                <a:latin typeface="楷体_GB2312" pitchFamily="49" charset="-122"/>
                <a:ea typeface="楷体_GB2312" pitchFamily="49" charset="-122"/>
              </a:rPr>
              <a:t>世纪</a:t>
            </a:r>
            <a:r>
              <a:rPr lang="en-US" altLang="zh-CN">
                <a:solidFill>
                  <a:srgbClr val="000000"/>
                </a:solidFill>
                <a:latin typeface="楷体_GB2312" pitchFamily="49" charset="-122"/>
                <a:ea typeface="楷体_GB2312" pitchFamily="49" charset="-122"/>
              </a:rPr>
              <a:t>60</a:t>
            </a:r>
            <a:r>
              <a:rPr lang="zh-CN" altLang="en-US" dirty="0">
                <a:solidFill>
                  <a:srgbClr val="000000"/>
                </a:solidFill>
                <a:latin typeface="楷体_GB2312" pitchFamily="49" charset="-122"/>
                <a:ea typeface="楷体_GB2312" pitchFamily="49" charset="-122"/>
              </a:rPr>
              <a:t>年代</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洋务运动以“中学为体</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西学为用”为指导思想</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创办了一批近代工业</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近代民族工业也产生并缓慢发展</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表中“应用科学、各种技术”栏目的问题在各类问题中占比将近一半</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正是一定时期的思想文化是一定时期政治、经济的反映</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表明这类“诸国富强之术” 适应了兴办实业的时代需求</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故选</a:t>
            </a:r>
            <a:r>
              <a:rPr lang="en-US" altLang="zh-CN">
                <a:solidFill>
                  <a:srgbClr val="000000"/>
                </a:solidFill>
                <a:latin typeface="楷体_GB2312" pitchFamily="49" charset="-122"/>
                <a:ea typeface="楷体_GB2312" pitchFamily="49" charset="-122"/>
              </a:rPr>
              <a:t>C;</a:t>
            </a:r>
            <a:r>
              <a:rPr lang="zh-CN" altLang="en-US" dirty="0">
                <a:solidFill>
                  <a:srgbClr val="000000"/>
                </a:solidFill>
                <a:latin typeface="楷体_GB2312" pitchFamily="49" charset="-122"/>
                <a:ea typeface="楷体_GB2312" pitchFamily="49" charset="-122"/>
              </a:rPr>
              <a:t>占比</a:t>
            </a:r>
            <a:r>
              <a:rPr lang="en-US" altLang="zh-CN">
                <a:solidFill>
                  <a:srgbClr val="000000"/>
                </a:solidFill>
                <a:latin typeface="楷体_GB2312" pitchFamily="49" charset="-122"/>
                <a:ea typeface="楷体_GB2312" pitchFamily="49" charset="-122"/>
              </a:rPr>
              <a:t>42.5% </a:t>
            </a:r>
            <a:r>
              <a:rPr lang="zh-CN" altLang="en-US" dirty="0">
                <a:solidFill>
                  <a:srgbClr val="000000"/>
                </a:solidFill>
                <a:latin typeface="楷体_GB2312" pitchFamily="49" charset="-122"/>
                <a:ea typeface="楷体_GB2312" pitchFamily="49" charset="-122"/>
              </a:rPr>
              <a:t>的“应用科学、各种技术”属于“西学”范畴</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排除</a:t>
            </a:r>
            <a:r>
              <a:rPr lang="en-US" altLang="zh-CN">
                <a:solidFill>
                  <a:srgbClr val="000000"/>
                </a:solidFill>
                <a:latin typeface="楷体_GB2312" pitchFamily="49" charset="-122"/>
                <a:ea typeface="楷体_GB2312" pitchFamily="49" charset="-122"/>
              </a:rPr>
              <a:t>A;</a:t>
            </a:r>
            <a:r>
              <a:rPr lang="zh-CN" altLang="en-US" dirty="0">
                <a:solidFill>
                  <a:srgbClr val="000000"/>
                </a:solidFill>
                <a:latin typeface="楷体_GB2312" pitchFamily="49" charset="-122"/>
                <a:ea typeface="楷体_GB2312" pitchFamily="49" charset="-122"/>
              </a:rPr>
              <a:t>维新思想深入发展是在甲午中日战争后</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时间上与材料不符</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排除</a:t>
            </a:r>
            <a:r>
              <a:rPr lang="en-US" altLang="zh-CN">
                <a:solidFill>
                  <a:srgbClr val="000000"/>
                </a:solidFill>
                <a:latin typeface="楷体_GB2312" pitchFamily="49" charset="-122"/>
                <a:ea typeface="楷体_GB2312" pitchFamily="49" charset="-122"/>
              </a:rPr>
              <a:t>B;“</a:t>
            </a:r>
            <a:r>
              <a:rPr lang="zh-CN" altLang="en-US" dirty="0">
                <a:solidFill>
                  <a:srgbClr val="000000"/>
                </a:solidFill>
                <a:latin typeface="楷体_GB2312" pitchFamily="49" charset="-122"/>
                <a:ea typeface="楷体_GB2312" pitchFamily="49" charset="-122"/>
              </a:rPr>
              <a:t>主流思潮”必须要得到官方认可</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被大众接受</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排除</a:t>
            </a:r>
            <a:r>
              <a:rPr lang="en-US" altLang="zh-CN">
                <a:solidFill>
                  <a:srgbClr val="000000"/>
                </a:solidFill>
                <a:latin typeface="楷体_GB2312" pitchFamily="49" charset="-122"/>
                <a:ea typeface="楷体_GB2312" pitchFamily="49" charset="-122"/>
              </a:rPr>
              <a:t>D</a:t>
            </a:r>
            <a:r>
              <a:rPr lang="zh-CN" altLang="en-US" dirty="0">
                <a:solidFill>
                  <a:srgbClr val="000000"/>
                </a:solidFill>
                <a:latin typeface="楷体_GB2312" pitchFamily="49" charset="-122"/>
                <a:ea typeface="楷体_GB2312" pitchFamily="49" charset="-122"/>
              </a:rPr>
              <a:t>。</a:t>
            </a:r>
            <a:endParaRPr lang="zh-CN" altLang="en-US">
              <a:solidFill>
                <a:srgbClr val="000000"/>
              </a:solidFill>
              <a:latin typeface="楷体_GB2312" pitchFamily="49" charset="-122"/>
              <a:ea typeface="楷体_GB2312" pitchFamily="49" charset="-122"/>
            </a:endParaRPr>
          </a:p>
        </p:txBody>
      </p:sp>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06434" name="文本框 2706433"/>
          <p:cNvSpPr txBox="1"/>
          <p:nvPr/>
        </p:nvSpPr>
        <p:spPr>
          <a:xfrm>
            <a:off x="241300" y="809625"/>
            <a:ext cx="11634788" cy="6070600"/>
          </a:xfrm>
          <a:prstGeom prst="rect">
            <a:avLst/>
          </a:prstGeom>
          <a:noFill/>
          <a:ln w="9525">
            <a:noFill/>
          </a:ln>
        </p:spPr>
        <p:txBody>
          <a:bodyPr lIns="117176" tIns="58589" rIns="117176" bIns="58589">
            <a:spAutoFit/>
          </a:bodyPr>
          <a:lstStyle/>
          <a:p>
            <a:pPr defTabSz="1171575"/>
            <a:r>
              <a:rPr lang="zh-CN" altLang="en-US">
                <a:solidFill>
                  <a:srgbClr val="0000FF"/>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FF"/>
                </a:solidFill>
                <a:latin typeface="宋体" panose="02010600030101010101" pitchFamily="2" charset="-122"/>
                <a:ea typeface="宋体" panose="02010600030101010101" pitchFamily="2" charset="-122"/>
                <a:cs typeface="Times New Roman" panose="02020603050405020304" pitchFamily="18" charset="0"/>
              </a:rPr>
              <a:t>真题再做</a:t>
            </a:r>
            <a:r>
              <a:rPr lang="zh-CN" altLang="en-US">
                <a:solidFill>
                  <a:srgbClr val="0000FF"/>
                </a:solidFill>
                <a:latin typeface="宋体" panose="02010600030101010101" pitchFamily="2" charset="-122"/>
                <a:ea typeface="宋体" panose="02010600030101010101" pitchFamily="2" charset="-122"/>
                <a:cs typeface="Times New Roman" panose="02020603050405020304" pitchFamily="18" charset="0"/>
              </a:rPr>
              <a:t>】</a:t>
            </a:r>
            <a:endParaRPr lang="zh-CN" altLang="en-US">
              <a:solidFill>
                <a:srgbClr val="0000FF"/>
              </a:solidFill>
              <a:latin typeface="宋体" panose="02010600030101010101" pitchFamily="2" charset="-122"/>
              <a:ea typeface="宋体" panose="02010600030101010101" pitchFamily="2" charset="-122"/>
              <a:cs typeface="Times New Roman" panose="02020603050405020304" pitchFamily="18" charset="0"/>
            </a:endParaRPr>
          </a:p>
          <a:p>
            <a:pPr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3.(2020</a:t>
            </a:r>
            <a:r>
              <a:rPr lang="en-US" altLang="zh-CN">
                <a:solidFill>
                  <a:srgbClr val="000000"/>
                </a:solidFill>
                <a:latin typeface="宋体" panose="02010600030101010101" pitchFamily="2" charset="-122"/>
                <a:ea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江苏高考</a:t>
            </a:r>
            <a:r>
              <a:rPr lang="en-US" altLang="zh-CN">
                <a:solidFill>
                  <a:srgbClr val="000000"/>
                </a:solidFill>
                <a:latin typeface="宋体" panose="02010600030101010101" pitchFamily="2" charset="-122"/>
                <a:ea typeface="Times New Roman" panose="02020603050405020304" pitchFamily="18" charset="0"/>
              </a:rPr>
              <a:t>·</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T6)</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自</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19</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世纪中叶洋纱大量进口后</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农家不再自己纺纱</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逐渐购入洋纱织布。手工织布不但没有在机织棉布面前立即败退</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反而得到一度的兴盛和繁荣</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日益从农家分离出来而成为一个独立的生产行业。到</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1894</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年</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手工织布工场已相当普遍。这主要反映了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endPar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传统的小农经济根深蒂固</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B.</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民族资本主义工业初步发展</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C.</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进口机织棉布在中国滞销</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D.</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传统手工业专业化程度提高</a:t>
            </a:r>
            <a:endParaRPr lang="zh-CN" altLang="en-US">
              <a:solidFill>
                <a:srgbClr val="0000FF"/>
              </a:solidFill>
              <a:latin typeface="宋体" panose="02010600030101010101" pitchFamily="2" charset="-122"/>
              <a:ea typeface="宋体" panose="02010600030101010101" pitchFamily="2" charset="-122"/>
              <a:cs typeface="Times New Roman" panose="02020603050405020304" pitchFamily="18" charset="0"/>
            </a:endParaRPr>
          </a:p>
          <a:p>
            <a:pPr defTabSz="1171575"/>
            <a:endParaRPr lang="zh-CN" altLang="en-US">
              <a:latin typeface="宋体" panose="02010600030101010101" pitchFamily="2" charset="-122"/>
              <a:ea typeface="Times New Roman" panose="02020603050405020304" pitchFamily="18" charset="0"/>
            </a:endParaRPr>
          </a:p>
        </p:txBody>
      </p:sp>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20098" name="文本框 2820097"/>
          <p:cNvSpPr txBox="1"/>
          <p:nvPr/>
        </p:nvSpPr>
        <p:spPr>
          <a:xfrm>
            <a:off x="241300" y="809625"/>
            <a:ext cx="11634788" cy="4284663"/>
          </a:xfrm>
          <a:prstGeom prst="rect">
            <a:avLst/>
          </a:prstGeom>
          <a:noFill/>
          <a:ln w="9525">
            <a:noFill/>
          </a:ln>
        </p:spPr>
        <p:txBody>
          <a:bodyPr lIns="117176" tIns="58589" rIns="117176" bIns="58589">
            <a:spAutoFit/>
          </a:bodyPr>
          <a:lstStyle/>
          <a:p>
            <a:pPr defTabSz="1171575">
              <a:buNone/>
            </a:pPr>
            <a:r>
              <a:rPr lang="zh-CN" altLang="en-US">
                <a:solidFill>
                  <a:srgbClr val="0000FF"/>
                </a:solidFill>
                <a:latin typeface="宋体" panose="02010600030101010101" pitchFamily="2" charset="-122"/>
                <a:ea typeface="楷体_GB2312" pitchFamily="49" charset="-122"/>
              </a:rPr>
              <a:t>【</a:t>
            </a:r>
            <a:r>
              <a:rPr lang="zh-CN" altLang="en-US" dirty="0">
                <a:solidFill>
                  <a:srgbClr val="0000FF"/>
                </a:solidFill>
                <a:latin typeface="宋体" panose="02010600030101010101" pitchFamily="2" charset="-122"/>
                <a:ea typeface="楷体_GB2312" pitchFamily="49" charset="-122"/>
              </a:rPr>
              <a:t>解析</a:t>
            </a:r>
            <a:r>
              <a:rPr lang="zh-CN" altLang="en-US">
                <a:solidFill>
                  <a:srgbClr val="0000FF"/>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选</a:t>
            </a:r>
            <a:r>
              <a:rPr lang="en-US" altLang="zh-CN">
                <a:solidFill>
                  <a:srgbClr val="000000"/>
                </a:solidFill>
                <a:latin typeface="宋体" panose="02010600030101010101" pitchFamily="2" charset="-122"/>
                <a:ea typeface="楷体_GB2312" pitchFamily="49" charset="-122"/>
              </a:rPr>
              <a:t>D</a:t>
            </a:r>
            <a:r>
              <a:rPr lang="zh-CN" altLang="en-US" dirty="0">
                <a:solidFill>
                  <a:srgbClr val="000000"/>
                </a:solidFill>
                <a:latin typeface="宋体" panose="02010600030101010101" pitchFamily="2" charset="-122"/>
                <a:ea typeface="楷体_GB2312" pitchFamily="49" charset="-122"/>
              </a:rPr>
              <a:t>。根据题意可知</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在外来洋纱的冲击下</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我国传统手工织布购入洋纱织布</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反而“得到一度的兴盛和繁荣”并“分离出来而成为一个独立的生产行业”</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由我国的传统手工业成为一个独立的生产行业可知传统手工业专业化程度提高</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故选</a:t>
            </a:r>
            <a:r>
              <a:rPr lang="en-US" altLang="zh-CN">
                <a:solidFill>
                  <a:srgbClr val="000000"/>
                </a:solidFill>
                <a:latin typeface="宋体" panose="02010600030101010101" pitchFamily="2" charset="-122"/>
                <a:ea typeface="楷体_GB2312" pitchFamily="49" charset="-122"/>
              </a:rPr>
              <a:t>D;</a:t>
            </a:r>
            <a:r>
              <a:rPr lang="zh-CN" altLang="en-US" dirty="0">
                <a:solidFill>
                  <a:srgbClr val="000000"/>
                </a:solidFill>
                <a:latin typeface="宋体" panose="02010600030101010101" pitchFamily="2" charset="-122"/>
                <a:ea typeface="楷体_GB2312" pitchFamily="49" charset="-122"/>
              </a:rPr>
              <a:t>材料没有涉及小农经济根深蒂固的内容</a:t>
            </a:r>
            <a:r>
              <a:rPr lang="en-US" altLang="zh-CN">
                <a:solidFill>
                  <a:srgbClr val="000000"/>
                </a:solidFill>
                <a:latin typeface="宋体" panose="02010600030101010101" pitchFamily="2" charset="-122"/>
                <a:ea typeface="楷体_GB2312" pitchFamily="49" charset="-122"/>
              </a:rPr>
              <a:t>,A</a:t>
            </a:r>
            <a:r>
              <a:rPr lang="zh-CN" altLang="en-US" dirty="0">
                <a:solidFill>
                  <a:srgbClr val="000000"/>
                </a:solidFill>
                <a:latin typeface="宋体" panose="02010600030101010101" pitchFamily="2" charset="-122"/>
                <a:ea typeface="楷体_GB2312" pitchFamily="49" charset="-122"/>
              </a:rPr>
              <a:t>与题意无关</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排除</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民族资本主义工业初步发展是在</a:t>
            </a:r>
            <a:r>
              <a:rPr lang="en-US" altLang="zh-CN">
                <a:solidFill>
                  <a:srgbClr val="000000"/>
                </a:solidFill>
                <a:latin typeface="宋体" panose="02010600030101010101" pitchFamily="2" charset="-122"/>
                <a:ea typeface="楷体_GB2312" pitchFamily="49" charset="-122"/>
              </a:rPr>
              <a:t>19</a:t>
            </a:r>
            <a:r>
              <a:rPr lang="zh-CN" altLang="en-US" dirty="0">
                <a:solidFill>
                  <a:srgbClr val="000000"/>
                </a:solidFill>
                <a:latin typeface="宋体" panose="02010600030101010101" pitchFamily="2" charset="-122"/>
                <a:ea typeface="楷体_GB2312" pitchFamily="49" charset="-122"/>
              </a:rPr>
              <a:t>世纪末</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与题干时间不符</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排除</a:t>
            </a:r>
            <a:r>
              <a:rPr lang="en-US" altLang="zh-CN">
                <a:solidFill>
                  <a:srgbClr val="000000"/>
                </a:solidFill>
                <a:latin typeface="宋体" panose="02010600030101010101" pitchFamily="2" charset="-122"/>
                <a:ea typeface="楷体_GB2312" pitchFamily="49" charset="-122"/>
              </a:rPr>
              <a:t>B;</a:t>
            </a:r>
            <a:r>
              <a:rPr lang="zh-CN" altLang="en-US" dirty="0">
                <a:solidFill>
                  <a:srgbClr val="000000"/>
                </a:solidFill>
                <a:latin typeface="宋体" panose="02010600030101010101" pitchFamily="2" charset="-122"/>
                <a:ea typeface="楷体_GB2312" pitchFamily="49" charset="-122"/>
              </a:rPr>
              <a:t>材料信息不能说明进口机织棉布在中国滞销</a:t>
            </a:r>
            <a:r>
              <a:rPr lang="en-US" altLang="zh-CN">
                <a:solidFill>
                  <a:srgbClr val="000000"/>
                </a:solidFill>
                <a:latin typeface="宋体" panose="02010600030101010101" pitchFamily="2" charset="-122"/>
                <a:ea typeface="楷体_GB2312" pitchFamily="49" charset="-122"/>
              </a:rPr>
              <a:t>,C</a:t>
            </a:r>
            <a:r>
              <a:rPr lang="zh-CN" altLang="en-US" dirty="0">
                <a:solidFill>
                  <a:srgbClr val="000000"/>
                </a:solidFill>
                <a:latin typeface="宋体" panose="02010600030101010101" pitchFamily="2" charset="-122"/>
                <a:ea typeface="楷体_GB2312" pitchFamily="49" charset="-122"/>
              </a:rPr>
              <a:t>属于对题意的误解</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排除。</a:t>
            </a:r>
            <a:endParaRPr lang="zh-CN" altLang="en-US">
              <a:solidFill>
                <a:srgbClr val="0000FF"/>
              </a:solidFill>
              <a:latin typeface="宋体" panose="02010600030101010101" pitchFamily="2" charset="-122"/>
              <a:ea typeface="楷体_GB2312" pitchFamily="49" charset="-122"/>
            </a:endParaRPr>
          </a:p>
          <a:p>
            <a:pPr defTabSz="1171575">
              <a:buNone/>
            </a:pPr>
            <a:endParaRPr lang="zh-CN" altLang="en-US">
              <a:latin typeface="宋体" panose="02010600030101010101" pitchFamily="2" charset="-122"/>
              <a:ea typeface="楷体_GB2312" pitchFamily="49" charset="-122"/>
            </a:endParaRPr>
          </a:p>
        </p:txBody>
      </p:sp>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21122" name="文本框 2821121"/>
          <p:cNvSpPr txBox="1"/>
          <p:nvPr/>
        </p:nvSpPr>
        <p:spPr>
          <a:xfrm>
            <a:off x="241300" y="809625"/>
            <a:ext cx="11634788" cy="4879975"/>
          </a:xfrm>
          <a:prstGeom prst="rect">
            <a:avLst/>
          </a:prstGeom>
          <a:noFill/>
          <a:ln w="9525">
            <a:noFill/>
          </a:ln>
        </p:spPr>
        <p:txBody>
          <a:bodyPr lIns="117176" tIns="58589" rIns="117176" bIns="58589">
            <a:spAutoFit/>
          </a:bodyPr>
          <a:lstStyle/>
          <a:p>
            <a:pPr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4.(2020</a:t>
            </a:r>
            <a:r>
              <a:rPr lang="en-US" altLang="zh-CN">
                <a:solidFill>
                  <a:srgbClr val="000000"/>
                </a:solidFill>
                <a:latin typeface="宋体" panose="02010600030101010101" pitchFamily="2" charset="-122"/>
                <a:ea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全国</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Ⅲ</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卷</a:t>
            </a:r>
            <a:r>
              <a:rPr lang="en-US" altLang="zh-CN">
                <a:solidFill>
                  <a:srgbClr val="000000"/>
                </a:solidFill>
                <a:latin typeface="宋体" panose="02010600030101010101" pitchFamily="2" charset="-122"/>
                <a:ea typeface="Times New Roman" panose="02020603050405020304" pitchFamily="18" charset="0"/>
              </a:rPr>
              <a:t>·</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T28)</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面对外商轮船航运势力进一步扩展</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李鸿章认为</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各口岸轮船生意已被洋商占尽</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华商领官船另树一帜</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洋人势必挟重资以侵夺。”因此“须华商自立公司</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自建行栈</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自筹保险”。这表明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endPar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 A.</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商战成为对外交往中心</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defTabSz="1171575"/>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B.</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清政府鼓励民间投资设厂</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defTabSz="1171575"/>
            <a:r>
              <a:rPr lang="zh-CN" altLang="en-US">
                <a:solidFill>
                  <a:srgbClr val="000000"/>
                </a:solidFill>
                <a:latin typeface="宋体" panose="02010600030101010101" pitchFamily="2" charset="-122"/>
                <a:ea typeface="宋体" panose="02010600030101010101" pitchFamily="2" charset="-122"/>
                <a:cs typeface="Times New Roman" panose="02020603050405020304" pitchFamily="18" charset="0"/>
              </a:rPr>
              <a:t>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C.</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求富以自强方针的改变</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defTabSz="1171575"/>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D.</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洋务派准备创办民用企业</a:t>
            </a:r>
            <a:endParaRPr lang="zh-CN" altLang="en-US">
              <a:solidFill>
                <a:srgbClr val="0000FF"/>
              </a:solidFill>
              <a:latin typeface="宋体" panose="02010600030101010101" pitchFamily="2" charset="-122"/>
              <a:ea typeface="宋体" panose="02010600030101010101" pitchFamily="2" charset="-122"/>
              <a:cs typeface="Times New Roman" panose="02020603050405020304" pitchFamily="18" charset="0"/>
            </a:endParaRPr>
          </a:p>
          <a:p>
            <a:pPr defTabSz="1171575"/>
            <a:endParaRPr lang="zh-CN" altLang="en-US">
              <a:latin typeface="宋体" panose="02010600030101010101" pitchFamily="2" charset="-122"/>
              <a:ea typeface="Times New Roman" panose="02020603050405020304" pitchFamily="18" charset="0"/>
            </a:endParaRPr>
          </a:p>
        </p:txBody>
      </p:sp>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16354" name="文本框 2916353"/>
          <p:cNvSpPr txBox="1"/>
          <p:nvPr/>
        </p:nvSpPr>
        <p:spPr>
          <a:xfrm>
            <a:off x="241300" y="809625"/>
            <a:ext cx="11634788" cy="4284663"/>
          </a:xfrm>
          <a:prstGeom prst="rect">
            <a:avLst/>
          </a:prstGeom>
          <a:noFill/>
          <a:ln w="9525">
            <a:noFill/>
          </a:ln>
        </p:spPr>
        <p:txBody>
          <a:bodyPr lIns="117176" tIns="58589" rIns="117176" bIns="58589">
            <a:spAutoFit/>
          </a:bodyPr>
          <a:lstStyle/>
          <a:p>
            <a:pPr defTabSz="1171575">
              <a:buNone/>
            </a:pPr>
            <a:r>
              <a:rPr lang="zh-CN" altLang="en-US">
                <a:solidFill>
                  <a:srgbClr val="0000FF"/>
                </a:solidFill>
                <a:latin typeface="宋体" panose="02010600030101010101" pitchFamily="2" charset="-122"/>
                <a:ea typeface="楷体_GB2312" pitchFamily="49" charset="-122"/>
              </a:rPr>
              <a:t>【</a:t>
            </a:r>
            <a:r>
              <a:rPr lang="zh-CN" altLang="en-US" dirty="0">
                <a:solidFill>
                  <a:srgbClr val="0000FF"/>
                </a:solidFill>
                <a:latin typeface="宋体" panose="02010600030101010101" pitchFamily="2" charset="-122"/>
                <a:ea typeface="楷体_GB2312" pitchFamily="49" charset="-122"/>
              </a:rPr>
              <a:t>解析</a:t>
            </a:r>
            <a:r>
              <a:rPr lang="zh-CN" altLang="en-US">
                <a:solidFill>
                  <a:srgbClr val="0000FF"/>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选</a:t>
            </a:r>
            <a:r>
              <a:rPr lang="en-US" altLang="zh-CN">
                <a:solidFill>
                  <a:srgbClr val="000000"/>
                </a:solidFill>
                <a:latin typeface="宋体" panose="02010600030101010101" pitchFamily="2" charset="-122"/>
                <a:ea typeface="楷体_GB2312" pitchFamily="49" charset="-122"/>
              </a:rPr>
              <a:t>D</a:t>
            </a:r>
            <a:r>
              <a:rPr lang="zh-CN" altLang="en-US" dirty="0">
                <a:solidFill>
                  <a:srgbClr val="000000"/>
                </a:solidFill>
                <a:latin typeface="宋体" panose="02010600030101010101" pitchFamily="2" charset="-122"/>
                <a:ea typeface="楷体_GB2312" pitchFamily="49" charset="-122"/>
              </a:rPr>
              <a:t>。本题解题关键是把握李鸿章言论的时代背景及其主观意向性。结合“须华商自立公司</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自建行栈</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自筹保险”可知李鸿章主张创办民用企业</a:t>
            </a:r>
            <a:r>
              <a:rPr lang="en-US" altLang="zh-CN">
                <a:solidFill>
                  <a:srgbClr val="000000"/>
                </a:solidFill>
                <a:latin typeface="宋体" panose="02010600030101010101" pitchFamily="2" charset="-122"/>
                <a:ea typeface="楷体_GB2312" pitchFamily="49" charset="-122"/>
              </a:rPr>
              <a:t>,D</a:t>
            </a:r>
            <a:r>
              <a:rPr lang="zh-CN" altLang="en-US" dirty="0">
                <a:solidFill>
                  <a:srgbClr val="000000"/>
                </a:solidFill>
                <a:latin typeface="宋体" panose="02010600030101010101" pitchFamily="2" charset="-122"/>
                <a:ea typeface="楷体_GB2312" pitchFamily="49" charset="-122"/>
              </a:rPr>
              <a:t>正确。李鸿章是洋务派的典型代表</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其倡导洋务运动的目的在于维护清王朝统治</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而不是商战</a:t>
            </a:r>
            <a:r>
              <a:rPr lang="en-US" altLang="zh-CN">
                <a:solidFill>
                  <a:srgbClr val="000000"/>
                </a:solidFill>
                <a:latin typeface="宋体" panose="02010600030101010101" pitchFamily="2" charset="-122"/>
                <a:ea typeface="楷体_GB2312" pitchFamily="49" charset="-122"/>
              </a:rPr>
              <a:t>,A</a:t>
            </a:r>
            <a:r>
              <a:rPr lang="zh-CN" altLang="en-US" dirty="0">
                <a:solidFill>
                  <a:srgbClr val="000000"/>
                </a:solidFill>
                <a:latin typeface="宋体" panose="02010600030101010101" pitchFamily="2" charset="-122"/>
                <a:ea typeface="楷体_GB2312" pitchFamily="49" charset="-122"/>
              </a:rPr>
              <a:t>错误</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排除</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甲午战后清政府为扩大财源鼓励民间投资设厂</a:t>
            </a:r>
            <a:r>
              <a:rPr lang="en-US" altLang="zh-CN">
                <a:solidFill>
                  <a:srgbClr val="000000"/>
                </a:solidFill>
                <a:latin typeface="宋体" panose="02010600030101010101" pitchFamily="2" charset="-122"/>
                <a:ea typeface="楷体_GB2312" pitchFamily="49" charset="-122"/>
              </a:rPr>
              <a:t>,B</a:t>
            </a:r>
            <a:r>
              <a:rPr lang="zh-CN" altLang="en-US" dirty="0">
                <a:solidFill>
                  <a:srgbClr val="000000"/>
                </a:solidFill>
                <a:latin typeface="宋体" panose="02010600030101010101" pitchFamily="2" charset="-122"/>
                <a:ea typeface="楷体_GB2312" pitchFamily="49" charset="-122"/>
              </a:rPr>
              <a:t>与题中时间不符</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排除</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自强和求富都属于洋务运动的方针</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因此主张创办民用企业并非改变方针</a:t>
            </a:r>
            <a:r>
              <a:rPr lang="en-US" altLang="zh-CN">
                <a:solidFill>
                  <a:srgbClr val="000000"/>
                </a:solidFill>
                <a:latin typeface="宋体" panose="02010600030101010101" pitchFamily="2" charset="-122"/>
                <a:ea typeface="楷体_GB2312" pitchFamily="49" charset="-122"/>
              </a:rPr>
              <a:t>,C</a:t>
            </a:r>
            <a:r>
              <a:rPr lang="zh-CN" altLang="en-US" dirty="0">
                <a:solidFill>
                  <a:srgbClr val="000000"/>
                </a:solidFill>
                <a:latin typeface="宋体" panose="02010600030101010101" pitchFamily="2" charset="-122"/>
                <a:ea typeface="楷体_GB2312" pitchFamily="49" charset="-122"/>
              </a:rPr>
              <a:t>错误</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排除。</a:t>
            </a:r>
            <a:endParaRPr lang="zh-CN" altLang="en-US">
              <a:solidFill>
                <a:srgbClr val="0000FF"/>
              </a:solidFill>
              <a:latin typeface="宋体" panose="02010600030101010101" pitchFamily="2" charset="-122"/>
              <a:ea typeface="楷体_GB2312" pitchFamily="49" charset="-122"/>
            </a:endParaRPr>
          </a:p>
          <a:p>
            <a:pPr defTabSz="1171575">
              <a:buNone/>
            </a:pPr>
            <a:endParaRPr lang="zh-CN" altLang="en-US">
              <a:latin typeface="宋体" panose="02010600030101010101" pitchFamily="2" charset="-122"/>
              <a:ea typeface="楷体_GB2312" pitchFamily="49" charset="-122"/>
            </a:endParaRPr>
          </a:p>
        </p:txBody>
      </p:sp>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17378" name="文本框 2917377"/>
          <p:cNvSpPr txBox="1"/>
          <p:nvPr/>
        </p:nvSpPr>
        <p:spPr>
          <a:xfrm>
            <a:off x="241300" y="809625"/>
            <a:ext cx="11634788" cy="4284663"/>
          </a:xfrm>
          <a:prstGeom prst="rect">
            <a:avLst/>
          </a:prstGeom>
          <a:noFill/>
          <a:ln w="9525">
            <a:noFill/>
          </a:ln>
        </p:spPr>
        <p:txBody>
          <a:bodyPr lIns="117176" tIns="58589" rIns="117176" bIns="58589">
            <a:spAutoFit/>
          </a:bodyPr>
          <a:lstStyle/>
          <a:p>
            <a:pPr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5.(2019</a:t>
            </a:r>
            <a:r>
              <a:rPr lang="en-US" altLang="zh-CN">
                <a:solidFill>
                  <a:srgbClr val="000000"/>
                </a:solidFill>
                <a:latin typeface="宋体" panose="02010600030101010101" pitchFamily="2" charset="-122"/>
                <a:ea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全国</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Ⅲ</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卷</a:t>
            </a:r>
            <a:r>
              <a:rPr lang="en-US" altLang="zh-CN">
                <a:solidFill>
                  <a:srgbClr val="000000"/>
                </a:solidFill>
                <a:latin typeface="宋体" panose="02010600030101010101" pitchFamily="2" charset="-122"/>
                <a:ea typeface="Times New Roman" panose="02020603050405020304" pitchFamily="18" charset="0"/>
              </a:rPr>
              <a:t>·</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T28)19</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世纪六七十年代</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外国人将自己的名字租借给中国人经办新式企业的做法</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在通商口岸较为盛行。这一做法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endPar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导致民间设厂高潮局面的出现</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B.</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有利于中国新的社会阶层发展</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C.</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加剧了外国资本对中国的输入</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D.</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扭转了中国对外贸易入超局面</a:t>
            </a:r>
            <a:endParaRPr lang="zh-CN" altLang="en-US">
              <a:solidFill>
                <a:srgbClr val="0000FF"/>
              </a:solidFill>
              <a:latin typeface="宋体" panose="02010600030101010101" pitchFamily="2" charset="-122"/>
              <a:ea typeface="宋体" panose="02010600030101010101" pitchFamily="2" charset="-122"/>
              <a:cs typeface="Times New Roman" panose="02020603050405020304" pitchFamily="18" charset="0"/>
            </a:endParaRPr>
          </a:p>
          <a:p>
            <a:pPr defTabSz="1171575"/>
            <a:endParaRPr lang="zh-CN" altLang="en-US">
              <a:latin typeface="宋体" panose="02010600030101010101" pitchFamily="2" charset="-122"/>
              <a:ea typeface="Times New Roman" panose="02020603050405020304" pitchFamily="18" charset="0"/>
            </a:endParaRPr>
          </a:p>
        </p:txBody>
      </p:sp>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22146" name="文本框 2822145"/>
          <p:cNvSpPr txBox="1"/>
          <p:nvPr/>
        </p:nvSpPr>
        <p:spPr>
          <a:xfrm>
            <a:off x="241300" y="809625"/>
            <a:ext cx="11634788" cy="3689350"/>
          </a:xfrm>
          <a:prstGeom prst="rect">
            <a:avLst/>
          </a:prstGeom>
          <a:noFill/>
          <a:ln w="9525">
            <a:noFill/>
          </a:ln>
        </p:spPr>
        <p:txBody>
          <a:bodyPr lIns="117176" tIns="58589" rIns="117176" bIns="58589">
            <a:spAutoFit/>
          </a:bodyPr>
          <a:lstStyle/>
          <a:p>
            <a:pPr defTabSz="1171575">
              <a:buNone/>
            </a:pPr>
            <a:r>
              <a:rPr lang="zh-CN" altLang="en-US">
                <a:solidFill>
                  <a:srgbClr val="0000FF"/>
                </a:solidFill>
                <a:latin typeface="宋体" panose="02010600030101010101" pitchFamily="2" charset="-122"/>
                <a:ea typeface="楷体_GB2312" pitchFamily="49" charset="-122"/>
              </a:rPr>
              <a:t>【</a:t>
            </a:r>
            <a:r>
              <a:rPr lang="zh-CN" altLang="en-US" dirty="0">
                <a:solidFill>
                  <a:srgbClr val="0000FF"/>
                </a:solidFill>
                <a:latin typeface="宋体" panose="02010600030101010101" pitchFamily="2" charset="-122"/>
                <a:ea typeface="楷体_GB2312" pitchFamily="49" charset="-122"/>
              </a:rPr>
              <a:t>解析</a:t>
            </a:r>
            <a:r>
              <a:rPr lang="zh-CN" altLang="en-US">
                <a:solidFill>
                  <a:srgbClr val="0000FF"/>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选</a:t>
            </a:r>
            <a:r>
              <a:rPr lang="en-US" altLang="zh-CN">
                <a:solidFill>
                  <a:srgbClr val="000000"/>
                </a:solidFill>
                <a:latin typeface="宋体" panose="02010600030101010101" pitchFamily="2" charset="-122"/>
                <a:ea typeface="楷体_GB2312" pitchFamily="49" charset="-122"/>
              </a:rPr>
              <a:t>B</a:t>
            </a:r>
            <a:r>
              <a:rPr lang="zh-CN" altLang="en-US" dirty="0">
                <a:solidFill>
                  <a:srgbClr val="000000"/>
                </a:solidFill>
                <a:latin typeface="宋体" panose="02010600030101010101" pitchFamily="2" charset="-122"/>
                <a:ea typeface="楷体_GB2312" pitchFamily="49" charset="-122"/>
              </a:rPr>
              <a:t>。材料中“外国人将自己的名字租借给中国人经办新式企业的做法”</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使中国人可以利用外国人的特权在通商口岸经营企业</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有利于民族资本主义的发展</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故</a:t>
            </a:r>
            <a:r>
              <a:rPr lang="en-US" altLang="zh-CN">
                <a:solidFill>
                  <a:srgbClr val="000000"/>
                </a:solidFill>
                <a:latin typeface="宋体" panose="02010600030101010101" pitchFamily="2" charset="-122"/>
                <a:ea typeface="楷体_GB2312" pitchFamily="49" charset="-122"/>
              </a:rPr>
              <a:t>B</a:t>
            </a:r>
            <a:r>
              <a:rPr lang="zh-CN" altLang="en-US" dirty="0">
                <a:solidFill>
                  <a:srgbClr val="000000"/>
                </a:solidFill>
                <a:latin typeface="宋体" panose="02010600030101010101" pitchFamily="2" charset="-122"/>
                <a:ea typeface="楷体_GB2312" pitchFamily="49" charset="-122"/>
              </a:rPr>
              <a:t>正确</a:t>
            </a:r>
            <a:r>
              <a:rPr lang="en-US" altLang="zh-CN">
                <a:solidFill>
                  <a:srgbClr val="000000"/>
                </a:solidFill>
                <a:latin typeface="宋体" panose="02010600030101010101" pitchFamily="2" charset="-122"/>
                <a:ea typeface="楷体_GB2312" pitchFamily="49" charset="-122"/>
              </a:rPr>
              <a:t>;19</a:t>
            </a:r>
            <a:r>
              <a:rPr lang="zh-CN" altLang="en-US" dirty="0">
                <a:solidFill>
                  <a:srgbClr val="000000"/>
                </a:solidFill>
                <a:latin typeface="宋体" panose="02010600030101010101" pitchFamily="2" charset="-122"/>
                <a:ea typeface="楷体_GB2312" pitchFamily="49" charset="-122"/>
              </a:rPr>
              <a:t>世纪六七十年代属于民族资本主义产生时期</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尚未出现民间设厂的高潮</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故</a:t>
            </a:r>
            <a:r>
              <a:rPr lang="en-US" altLang="zh-CN">
                <a:solidFill>
                  <a:srgbClr val="000000"/>
                </a:solidFill>
                <a:latin typeface="宋体" panose="02010600030101010101" pitchFamily="2" charset="-122"/>
                <a:ea typeface="楷体_GB2312" pitchFamily="49" charset="-122"/>
              </a:rPr>
              <a:t>A</a:t>
            </a:r>
            <a:r>
              <a:rPr lang="zh-CN" altLang="en-US" dirty="0">
                <a:solidFill>
                  <a:srgbClr val="000000"/>
                </a:solidFill>
                <a:latin typeface="宋体" panose="02010600030101010101" pitchFamily="2" charset="-122"/>
                <a:ea typeface="楷体_GB2312" pitchFamily="49" charset="-122"/>
              </a:rPr>
              <a:t>错误</a:t>
            </a:r>
            <a:r>
              <a:rPr lang="en-US" altLang="zh-CN">
                <a:solidFill>
                  <a:srgbClr val="000000"/>
                </a:solidFill>
                <a:latin typeface="宋体" panose="02010600030101010101" pitchFamily="2" charset="-122"/>
                <a:ea typeface="楷体_GB2312" pitchFamily="49" charset="-122"/>
              </a:rPr>
              <a:t>;19</a:t>
            </a:r>
            <a:r>
              <a:rPr lang="zh-CN" altLang="en-US" dirty="0">
                <a:solidFill>
                  <a:srgbClr val="000000"/>
                </a:solidFill>
                <a:latin typeface="宋体" panose="02010600030101010101" pitchFamily="2" charset="-122"/>
                <a:ea typeface="楷体_GB2312" pitchFamily="49" charset="-122"/>
              </a:rPr>
              <a:t>世纪末</a:t>
            </a:r>
            <a:r>
              <a:rPr lang="en-US" altLang="zh-CN">
                <a:solidFill>
                  <a:srgbClr val="000000"/>
                </a:solidFill>
                <a:latin typeface="宋体" panose="02010600030101010101" pitchFamily="2" charset="-122"/>
                <a:ea typeface="楷体_GB2312" pitchFamily="49" charset="-122"/>
              </a:rPr>
              <a:t>20</a:t>
            </a:r>
            <a:r>
              <a:rPr lang="zh-CN" altLang="en-US" dirty="0">
                <a:solidFill>
                  <a:srgbClr val="000000"/>
                </a:solidFill>
                <a:latin typeface="宋体" panose="02010600030101010101" pitchFamily="2" charset="-122"/>
                <a:ea typeface="楷体_GB2312" pitchFamily="49" charset="-122"/>
              </a:rPr>
              <a:t>世纪初外国资本大规模输入中国</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故</a:t>
            </a:r>
            <a:r>
              <a:rPr lang="en-US" altLang="zh-CN">
                <a:solidFill>
                  <a:srgbClr val="000000"/>
                </a:solidFill>
                <a:latin typeface="宋体" panose="02010600030101010101" pitchFamily="2" charset="-122"/>
                <a:ea typeface="楷体_GB2312" pitchFamily="49" charset="-122"/>
              </a:rPr>
              <a:t>C</a:t>
            </a:r>
            <a:r>
              <a:rPr lang="zh-CN" altLang="en-US" dirty="0">
                <a:solidFill>
                  <a:srgbClr val="000000"/>
                </a:solidFill>
                <a:latin typeface="宋体" panose="02010600030101010101" pitchFamily="2" charset="-122"/>
                <a:ea typeface="楷体_GB2312" pitchFamily="49" charset="-122"/>
              </a:rPr>
              <a:t>错误</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材料未涉及中国对外贸易的状况问题</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故</a:t>
            </a:r>
            <a:r>
              <a:rPr lang="en-US" altLang="zh-CN">
                <a:solidFill>
                  <a:srgbClr val="000000"/>
                </a:solidFill>
                <a:latin typeface="宋体" panose="02010600030101010101" pitchFamily="2" charset="-122"/>
                <a:ea typeface="楷体_GB2312" pitchFamily="49" charset="-122"/>
              </a:rPr>
              <a:t>D</a:t>
            </a:r>
            <a:r>
              <a:rPr lang="zh-CN" altLang="en-US" dirty="0">
                <a:solidFill>
                  <a:srgbClr val="000000"/>
                </a:solidFill>
                <a:latin typeface="宋体" panose="02010600030101010101" pitchFamily="2" charset="-122"/>
                <a:ea typeface="楷体_GB2312" pitchFamily="49" charset="-122"/>
              </a:rPr>
              <a:t>错误。</a:t>
            </a:r>
            <a:endParaRPr lang="zh-CN" altLang="en-US">
              <a:solidFill>
                <a:srgbClr val="0000FF"/>
              </a:solidFill>
              <a:latin typeface="宋体" panose="02010600030101010101" pitchFamily="2" charset="-122"/>
              <a:ea typeface="楷体_GB2312" pitchFamily="49" charset="-122"/>
            </a:endParaRPr>
          </a:p>
          <a:p>
            <a:pPr defTabSz="1171575">
              <a:buNone/>
            </a:pPr>
            <a:endParaRPr lang="zh-CN" altLang="en-US">
              <a:latin typeface="宋体" panose="02010600030101010101" pitchFamily="2" charset="-122"/>
              <a:ea typeface="楷体_GB2312" pitchFamily="49" charset="-122"/>
            </a:endParaRPr>
          </a:p>
        </p:txBody>
      </p:sp>
    </p:spTree>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10530" name="文本框 2710529"/>
          <p:cNvSpPr txBox="1"/>
          <p:nvPr/>
        </p:nvSpPr>
        <p:spPr>
          <a:xfrm>
            <a:off x="241300" y="758825"/>
            <a:ext cx="11482388" cy="4879975"/>
          </a:xfrm>
          <a:prstGeom prst="rect">
            <a:avLst/>
          </a:prstGeom>
          <a:noFill/>
          <a:ln w="9525">
            <a:noFill/>
          </a:ln>
        </p:spPr>
        <p:txBody>
          <a:bodyPr lIns="117176" tIns="58589" rIns="117176" bIns="58589">
            <a:spAutoFit/>
          </a:bodyPr>
          <a:lstStyle/>
          <a:p>
            <a:pPr defTabSz="1171575"/>
            <a:r>
              <a:rPr lang="zh-CN" altLang="en-US">
                <a:solidFill>
                  <a:srgbClr val="0000FF"/>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FF"/>
                </a:solidFill>
                <a:latin typeface="宋体" panose="02010600030101010101" pitchFamily="2" charset="-122"/>
                <a:ea typeface="宋体" panose="02010600030101010101" pitchFamily="2" charset="-122"/>
                <a:cs typeface="Times New Roman" panose="02020603050405020304" pitchFamily="18" charset="0"/>
              </a:rPr>
              <a:t>真题变式</a:t>
            </a:r>
            <a:r>
              <a:rPr lang="zh-CN" altLang="en-US">
                <a:solidFill>
                  <a:srgbClr val="0000FF"/>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　</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19</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世纪六七十年代</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外国人将自己的名字租借给中国人经办新式企业的做法</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在通商口岸较为盛行。这一做法从侧面反映出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endPar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外国控制中国经济命脉</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B.</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政府政策影响民族工业发展</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C.</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外国资本超越民族资本</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D.</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列强支持中国民族工业发展</a:t>
            </a:r>
            <a:endParaRPr lang="zh-CN" altLang="en-US">
              <a:latin typeface="宋体" panose="02010600030101010101" pitchFamily="2" charset="-122"/>
              <a:ea typeface="宋体" panose="02010600030101010101" pitchFamily="2" charset="-122"/>
              <a:cs typeface="Times New Roman" panose="02020603050405020304" pitchFamily="18" charset="0"/>
            </a:endParaRPr>
          </a:p>
          <a:p>
            <a:pPr defTabSz="1171575"/>
            <a:r>
              <a:rPr lang="zh-CN" altLang="en-US">
                <a:latin typeface="宋体" panose="02010600030101010101" pitchFamily="2" charset="-122"/>
                <a:ea typeface="宋体" panose="02010600030101010101" pitchFamily="2" charset="-122"/>
                <a:cs typeface="Times New Roman" panose="02020603050405020304" pitchFamily="18" charset="0"/>
              </a:rPr>
              <a:t> </a:t>
            </a:r>
            <a:endParaRPr lang="zh-CN" altLang="en-US">
              <a:latin typeface="宋体" panose="02010600030101010101" pitchFamily="2" charset="-122"/>
              <a:ea typeface="Times New Roman" panose="02020603050405020304" pitchFamily="18" charset="0"/>
            </a:endParaRPr>
          </a:p>
        </p:txBody>
      </p:sp>
    </p:spTree>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23170" name="文本框 2823169"/>
          <p:cNvSpPr txBox="1"/>
          <p:nvPr/>
        </p:nvSpPr>
        <p:spPr>
          <a:xfrm>
            <a:off x="241300" y="809625"/>
            <a:ext cx="11634788" cy="3094038"/>
          </a:xfrm>
          <a:prstGeom prst="rect">
            <a:avLst/>
          </a:prstGeom>
          <a:noFill/>
          <a:ln w="9525">
            <a:noFill/>
          </a:ln>
        </p:spPr>
        <p:txBody>
          <a:bodyPr lIns="117176" tIns="58589" rIns="117176" bIns="58589">
            <a:spAutoFit/>
          </a:bodyPr>
          <a:lstStyle/>
          <a:p>
            <a:pPr defTabSz="1171575">
              <a:buNone/>
            </a:pPr>
            <a:r>
              <a:rPr lang="zh-CN" altLang="en-US">
                <a:solidFill>
                  <a:srgbClr val="0000FF"/>
                </a:solidFill>
                <a:latin typeface="宋体" panose="02010600030101010101" pitchFamily="2" charset="-122"/>
                <a:ea typeface="楷体_GB2312" pitchFamily="49" charset="-122"/>
              </a:rPr>
              <a:t>【</a:t>
            </a:r>
            <a:r>
              <a:rPr lang="zh-CN" altLang="en-US" dirty="0">
                <a:solidFill>
                  <a:srgbClr val="0000FF"/>
                </a:solidFill>
                <a:latin typeface="宋体" panose="02010600030101010101" pitchFamily="2" charset="-122"/>
                <a:ea typeface="楷体_GB2312" pitchFamily="49" charset="-122"/>
              </a:rPr>
              <a:t>解析</a:t>
            </a:r>
            <a:r>
              <a:rPr lang="zh-CN" altLang="en-US">
                <a:solidFill>
                  <a:srgbClr val="0000FF"/>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选</a:t>
            </a:r>
            <a:r>
              <a:rPr lang="en-US" altLang="zh-CN">
                <a:solidFill>
                  <a:srgbClr val="000000"/>
                </a:solidFill>
                <a:latin typeface="宋体" panose="02010600030101010101" pitchFamily="2" charset="-122"/>
                <a:ea typeface="楷体_GB2312" pitchFamily="49" charset="-122"/>
              </a:rPr>
              <a:t>B</a:t>
            </a:r>
            <a:r>
              <a:rPr lang="zh-CN" altLang="en-US" dirty="0">
                <a:solidFill>
                  <a:srgbClr val="000000"/>
                </a:solidFill>
                <a:latin typeface="宋体" panose="02010600030101010101" pitchFamily="2" charset="-122"/>
                <a:ea typeface="楷体_GB2312" pitchFamily="49" charset="-122"/>
              </a:rPr>
              <a:t>。</a:t>
            </a:r>
            <a:r>
              <a:rPr lang="en-US" altLang="zh-CN">
                <a:solidFill>
                  <a:srgbClr val="000000"/>
                </a:solidFill>
                <a:latin typeface="宋体" panose="02010600030101010101" pitchFamily="2" charset="-122"/>
                <a:ea typeface="楷体_GB2312" pitchFamily="49" charset="-122"/>
              </a:rPr>
              <a:t>19</a:t>
            </a:r>
            <a:r>
              <a:rPr lang="zh-CN" altLang="en-US" dirty="0">
                <a:solidFill>
                  <a:srgbClr val="000000"/>
                </a:solidFill>
                <a:latin typeface="宋体" panose="02010600030101010101" pitchFamily="2" charset="-122"/>
                <a:ea typeface="楷体_GB2312" pitchFamily="49" charset="-122"/>
              </a:rPr>
              <a:t>世纪六七十年代</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清政府不允许民间办厂</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中国人不得不租借外国人的名字创办新式企业</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这反映出政府的政策影响民族工业发展</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故</a:t>
            </a:r>
            <a:r>
              <a:rPr lang="en-US" altLang="zh-CN">
                <a:solidFill>
                  <a:srgbClr val="000000"/>
                </a:solidFill>
                <a:latin typeface="宋体" panose="02010600030101010101" pitchFamily="2" charset="-122"/>
                <a:ea typeface="楷体_GB2312" pitchFamily="49" charset="-122"/>
              </a:rPr>
              <a:t>B</a:t>
            </a:r>
            <a:r>
              <a:rPr lang="zh-CN" altLang="en-US" dirty="0">
                <a:solidFill>
                  <a:srgbClr val="000000"/>
                </a:solidFill>
                <a:latin typeface="宋体" panose="02010600030101010101" pitchFamily="2" charset="-122"/>
                <a:ea typeface="楷体_GB2312" pitchFamily="49" charset="-122"/>
              </a:rPr>
              <a:t>正确。当时西方列强尚未控制中国的经济命脉</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故</a:t>
            </a:r>
            <a:r>
              <a:rPr lang="en-US" altLang="zh-CN">
                <a:solidFill>
                  <a:srgbClr val="000000"/>
                </a:solidFill>
                <a:latin typeface="宋体" panose="02010600030101010101" pitchFamily="2" charset="-122"/>
                <a:ea typeface="楷体_GB2312" pitchFamily="49" charset="-122"/>
              </a:rPr>
              <a:t>A</a:t>
            </a:r>
            <a:r>
              <a:rPr lang="zh-CN" altLang="en-US" dirty="0">
                <a:solidFill>
                  <a:srgbClr val="000000"/>
                </a:solidFill>
                <a:latin typeface="宋体" panose="02010600030101010101" pitchFamily="2" charset="-122"/>
                <a:ea typeface="楷体_GB2312" pitchFamily="49" charset="-122"/>
              </a:rPr>
              <a:t>错误。</a:t>
            </a:r>
            <a:r>
              <a:rPr lang="en-US" altLang="zh-CN">
                <a:solidFill>
                  <a:srgbClr val="000000"/>
                </a:solidFill>
                <a:latin typeface="宋体" panose="02010600030101010101" pitchFamily="2" charset="-122"/>
                <a:ea typeface="楷体_GB2312" pitchFamily="49" charset="-122"/>
              </a:rPr>
              <a:t>C</a:t>
            </a:r>
            <a:r>
              <a:rPr lang="zh-CN" altLang="en-US" dirty="0">
                <a:solidFill>
                  <a:srgbClr val="000000"/>
                </a:solidFill>
                <a:latin typeface="宋体" panose="02010600030101010101" pitchFamily="2" charset="-122"/>
                <a:ea typeface="楷体_GB2312" pitchFamily="49" charset="-122"/>
              </a:rPr>
              <a:t>与材料内容无关</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故</a:t>
            </a:r>
            <a:r>
              <a:rPr lang="en-US" altLang="zh-CN">
                <a:solidFill>
                  <a:srgbClr val="000000"/>
                </a:solidFill>
                <a:latin typeface="宋体" panose="02010600030101010101" pitchFamily="2" charset="-122"/>
                <a:ea typeface="楷体_GB2312" pitchFamily="49" charset="-122"/>
              </a:rPr>
              <a:t>C</a:t>
            </a:r>
            <a:r>
              <a:rPr lang="zh-CN" altLang="en-US" dirty="0">
                <a:solidFill>
                  <a:srgbClr val="000000"/>
                </a:solidFill>
                <a:latin typeface="宋体" panose="02010600030101010101" pitchFamily="2" charset="-122"/>
                <a:ea typeface="楷体_GB2312" pitchFamily="49" charset="-122"/>
              </a:rPr>
              <a:t>错误。当时列强不支持中国民族工业发展</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排除</a:t>
            </a:r>
            <a:r>
              <a:rPr lang="en-US" altLang="zh-CN">
                <a:solidFill>
                  <a:srgbClr val="000000"/>
                </a:solidFill>
                <a:latin typeface="宋体" panose="02010600030101010101" pitchFamily="2" charset="-122"/>
                <a:ea typeface="楷体_GB2312" pitchFamily="49" charset="-122"/>
              </a:rPr>
              <a:t>D</a:t>
            </a:r>
            <a:r>
              <a:rPr lang="zh-CN" altLang="en-US" dirty="0">
                <a:solidFill>
                  <a:srgbClr val="000000"/>
                </a:solidFill>
                <a:latin typeface="宋体" panose="02010600030101010101" pitchFamily="2" charset="-122"/>
                <a:ea typeface="楷体_GB2312" pitchFamily="49" charset="-122"/>
              </a:rPr>
              <a:t>。</a:t>
            </a:r>
            <a:endParaRPr lang="zh-CN" altLang="en-US">
              <a:solidFill>
                <a:srgbClr val="0000FF"/>
              </a:solidFill>
              <a:latin typeface="宋体" panose="02010600030101010101" pitchFamily="2" charset="-122"/>
              <a:ea typeface="楷体_GB2312" pitchFamily="49" charset="-122"/>
            </a:endParaRPr>
          </a:p>
          <a:p>
            <a:pPr defTabSz="1171575">
              <a:buNone/>
            </a:pPr>
            <a:endParaRPr lang="zh-CN" altLang="en-US">
              <a:latin typeface="宋体" panose="02010600030101010101" pitchFamily="2" charset="-122"/>
              <a:ea typeface="楷体_GB2312" pitchFamily="49" charset="-122"/>
            </a:endParaRPr>
          </a:p>
        </p:txBody>
      </p:sp>
    </p:spTree>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84930" name="文本框 2684929"/>
          <p:cNvSpPr txBox="1"/>
          <p:nvPr/>
        </p:nvSpPr>
        <p:spPr>
          <a:xfrm>
            <a:off x="241300" y="809625"/>
            <a:ext cx="11634788" cy="5475288"/>
          </a:xfrm>
          <a:prstGeom prst="rect">
            <a:avLst/>
          </a:prstGeom>
          <a:noFill/>
          <a:ln w="9525">
            <a:noFill/>
          </a:ln>
        </p:spPr>
        <p:txBody>
          <a:bodyPr lIns="117176" tIns="58589" rIns="117176" bIns="58589">
            <a:spAutoFit/>
          </a:bodyPr>
          <a:lstStyle/>
          <a:p>
            <a:pPr algn="ctr" defTabSz="1171575"/>
            <a:r>
              <a:rPr lang="zh-CN" altLang="en-US" dirty="0">
                <a:latin typeface="宋体" panose="02010600030101010101" pitchFamily="2" charset="-122"/>
                <a:ea typeface="宋体" panose="02010600030101010101" pitchFamily="2" charset="-122"/>
                <a:cs typeface="Times New Roman" panose="02020603050405020304" pitchFamily="18" charset="0"/>
              </a:rPr>
              <a:t>考点三　近代前期中国思想的嬗变</a:t>
            </a:r>
            <a:endParaRPr lang="zh-CN" altLang="en-US">
              <a:solidFill>
                <a:srgbClr val="0000FF"/>
              </a:solidFill>
              <a:latin typeface="宋体" panose="02010600030101010101" pitchFamily="2" charset="-122"/>
              <a:ea typeface="宋体" panose="02010600030101010101" pitchFamily="2" charset="-122"/>
              <a:cs typeface="Times New Roman" panose="02020603050405020304" pitchFamily="18" charset="0"/>
            </a:endParaRPr>
          </a:p>
          <a:p>
            <a:pPr defTabSz="1171575"/>
            <a:r>
              <a:rPr lang="zh-CN" altLang="en-US">
                <a:solidFill>
                  <a:srgbClr val="0000FF"/>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FF"/>
                </a:solidFill>
                <a:latin typeface="宋体" panose="02010600030101010101" pitchFamily="2" charset="-122"/>
                <a:ea typeface="宋体" panose="02010600030101010101" pitchFamily="2" charset="-122"/>
                <a:cs typeface="Times New Roman" panose="02020603050405020304" pitchFamily="18" charset="0"/>
              </a:rPr>
              <a:t>真题示例</a:t>
            </a:r>
            <a:r>
              <a:rPr lang="zh-CN" altLang="en-US">
                <a:solidFill>
                  <a:srgbClr val="0000FF"/>
                </a:solidFill>
                <a:latin typeface="宋体" panose="02010600030101010101" pitchFamily="2" charset="-122"/>
                <a:ea typeface="宋体" panose="02010600030101010101" pitchFamily="2" charset="-122"/>
                <a:cs typeface="Times New Roman" panose="02020603050405020304" pitchFamily="18" charset="0"/>
              </a:rPr>
              <a:t>】</a:t>
            </a:r>
            <a:endParaRPr lang="zh-CN" altLang="en-US">
              <a:solidFill>
                <a:srgbClr val="0000FF"/>
              </a:solidFill>
              <a:latin typeface="宋体" panose="02010600030101010101" pitchFamily="2" charset="-122"/>
              <a:ea typeface="宋体" panose="02010600030101010101" pitchFamily="2" charset="-122"/>
              <a:cs typeface="Times New Roman" panose="02020603050405020304" pitchFamily="18" charset="0"/>
            </a:endParaRPr>
          </a:p>
          <a:p>
            <a:pPr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2019</a:t>
            </a:r>
            <a:r>
              <a:rPr lang="en-US" altLang="zh-CN">
                <a:solidFill>
                  <a:srgbClr val="000000"/>
                </a:solidFill>
                <a:latin typeface="宋体" panose="02010600030101010101" pitchFamily="2" charset="-122"/>
                <a:ea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全国</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Ⅱ</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卷</a:t>
            </a:r>
            <a:r>
              <a:rPr lang="en-US" altLang="zh-CN">
                <a:solidFill>
                  <a:srgbClr val="000000"/>
                </a:solidFill>
                <a:latin typeface="宋体" panose="02010600030101010101" pitchFamily="2" charset="-122"/>
                <a:ea typeface="Times New Roman" panose="02020603050405020304" pitchFamily="18" charset="0"/>
              </a:rPr>
              <a:t>·</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T28)1898</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年</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一份英文报纸报道</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光绪皇帝已经遇害</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太后现在正维持着光绪名义上统治的滑稽剧</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一到适当的时候</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便公开宣布他的死讯”。这则报道可以用来说明当时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endPar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君主立宪受到社会的广泛支持</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B.</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清政府加强排外活动力度</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C.</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列强寻找干涉中国内政的借口</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D.</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部分西方人赞同变法活动</a:t>
            </a:r>
            <a:endParaRPr lang="zh-CN" altLang="en-US">
              <a:solidFill>
                <a:srgbClr val="000000"/>
              </a:solidFill>
              <a:latin typeface="宋体" panose="02010600030101010101" pitchFamily="2" charset="-122"/>
              <a:ea typeface="Times New Roman" panose="02020603050405020304" pitchFamily="18" charset="0"/>
            </a:endParaRPr>
          </a:p>
        </p:txBody>
      </p:sp>
    </p:spTree>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25571" name="文本框 2925570"/>
          <p:cNvSpPr txBox="1"/>
          <p:nvPr/>
        </p:nvSpPr>
        <p:spPr>
          <a:xfrm>
            <a:off x="228600" y="3616325"/>
            <a:ext cx="11634788" cy="1903413"/>
          </a:xfrm>
          <a:prstGeom prst="rect">
            <a:avLst/>
          </a:prstGeom>
          <a:noFill/>
          <a:ln w="9525">
            <a:noFill/>
          </a:ln>
        </p:spPr>
        <p:txBody>
          <a:bodyPr lIns="117176" tIns="58589" rIns="117176" bIns="58589">
            <a:spAutoFit/>
          </a:bodyPr>
          <a:lstStyle/>
          <a:p>
            <a:pPr defTabSz="1171575">
              <a:buNone/>
            </a:pPr>
            <a:r>
              <a:rPr lang="zh-CN" altLang="zh-CN" dirty="0">
                <a:solidFill>
                  <a:srgbClr val="0000FF"/>
                </a:solidFill>
                <a:latin typeface="楷体_GB2312" pitchFamily="49" charset="-122"/>
                <a:ea typeface="楷体_GB2312" pitchFamily="49" charset="-122"/>
              </a:rPr>
              <a:t>【解析】</a:t>
            </a:r>
            <a:r>
              <a:rPr lang="zh-CN" altLang="zh-CN" dirty="0">
                <a:solidFill>
                  <a:srgbClr val="000000"/>
                </a:solidFill>
                <a:latin typeface="楷体_GB2312" pitchFamily="49" charset="-122"/>
                <a:ea typeface="楷体_GB2312" pitchFamily="49" charset="-122"/>
              </a:rPr>
              <a:t>选</a:t>
            </a:r>
            <a:r>
              <a:rPr lang="en-US" altLang="zh-CN">
                <a:solidFill>
                  <a:srgbClr val="000000"/>
                </a:solidFill>
                <a:latin typeface="楷体_GB2312" pitchFamily="49" charset="-122"/>
                <a:ea typeface="楷体_GB2312" pitchFamily="49" charset="-122"/>
              </a:rPr>
              <a:t>D</a:t>
            </a:r>
            <a:r>
              <a:rPr lang="zh-CN" altLang="en-US" dirty="0">
                <a:solidFill>
                  <a:srgbClr val="000000"/>
                </a:solidFill>
                <a:latin typeface="楷体_GB2312" pitchFamily="49" charset="-122"/>
                <a:ea typeface="楷体_GB2312" pitchFamily="49" charset="-122"/>
              </a:rPr>
              <a:t>。从“遇害”“滑稽剧”等词语可以看出</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该西方报纸应该是对光绪皇帝持支持的态度</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说明其对变法表示赞同</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故选</a:t>
            </a:r>
            <a:r>
              <a:rPr lang="en-US" altLang="zh-CN">
                <a:solidFill>
                  <a:srgbClr val="000000"/>
                </a:solidFill>
                <a:latin typeface="楷体_GB2312" pitchFamily="49" charset="-122"/>
                <a:ea typeface="楷体_GB2312" pitchFamily="49" charset="-122"/>
              </a:rPr>
              <a:t>D</a:t>
            </a:r>
            <a:r>
              <a:rPr lang="zh-CN" altLang="en-US" dirty="0">
                <a:solidFill>
                  <a:srgbClr val="000000"/>
                </a:solidFill>
                <a:latin typeface="楷体_GB2312" pitchFamily="49" charset="-122"/>
                <a:ea typeface="楷体_GB2312" pitchFamily="49" charset="-122"/>
              </a:rPr>
              <a:t>。</a:t>
            </a:r>
            <a:r>
              <a:rPr lang="en-US" altLang="zh-CN">
                <a:solidFill>
                  <a:srgbClr val="000000"/>
                </a:solidFill>
                <a:latin typeface="楷体_GB2312" pitchFamily="49" charset="-122"/>
                <a:ea typeface="楷体_GB2312" pitchFamily="49" charset="-122"/>
              </a:rPr>
              <a:t>A“</a:t>
            </a:r>
            <a:r>
              <a:rPr lang="zh-CN" altLang="en-US" dirty="0">
                <a:solidFill>
                  <a:srgbClr val="000000"/>
                </a:solidFill>
                <a:latin typeface="楷体_GB2312" pitchFamily="49" charset="-122"/>
                <a:ea typeface="楷体_GB2312" pitchFamily="49" charset="-122"/>
              </a:rPr>
              <a:t>广泛支持”错误。</a:t>
            </a:r>
            <a:r>
              <a:rPr lang="en-US" altLang="zh-CN">
                <a:solidFill>
                  <a:srgbClr val="000000"/>
                </a:solidFill>
                <a:latin typeface="楷体_GB2312" pitchFamily="49" charset="-122"/>
                <a:ea typeface="楷体_GB2312" pitchFamily="49" charset="-122"/>
              </a:rPr>
              <a:t>B“</a:t>
            </a:r>
            <a:r>
              <a:rPr lang="zh-CN" altLang="en-US" dirty="0">
                <a:solidFill>
                  <a:srgbClr val="000000"/>
                </a:solidFill>
                <a:latin typeface="楷体_GB2312" pitchFamily="49" charset="-122"/>
                <a:ea typeface="楷体_GB2312" pitchFamily="49" charset="-122"/>
              </a:rPr>
              <a:t>排外活动”题干材料没有体现。</a:t>
            </a:r>
            <a:r>
              <a:rPr lang="en-US" altLang="zh-CN">
                <a:solidFill>
                  <a:srgbClr val="000000"/>
                </a:solidFill>
                <a:latin typeface="楷体_GB2312" pitchFamily="49" charset="-122"/>
                <a:ea typeface="楷体_GB2312" pitchFamily="49" charset="-122"/>
              </a:rPr>
              <a:t>C</a:t>
            </a:r>
            <a:r>
              <a:rPr lang="zh-CN" altLang="en-US" dirty="0">
                <a:solidFill>
                  <a:srgbClr val="000000"/>
                </a:solidFill>
                <a:latin typeface="楷体_GB2312" pitchFamily="49" charset="-122"/>
                <a:ea typeface="楷体_GB2312" pitchFamily="49" charset="-122"/>
              </a:rPr>
              <a:t>与题干材料无关。</a:t>
            </a:r>
            <a:endParaRPr lang="zh-CN" altLang="en-US">
              <a:solidFill>
                <a:srgbClr val="000000"/>
              </a:solidFill>
              <a:latin typeface="楷体_GB2312" pitchFamily="49" charset="-122"/>
              <a:ea typeface="楷体_GB2312" pitchFamily="49" charset="-122"/>
            </a:endParaRPr>
          </a:p>
        </p:txBody>
      </p:sp>
      <p:graphicFrame>
        <p:nvGraphicFramePr>
          <p:cNvPr id="2925572" name="表格 2925571"/>
          <p:cNvGraphicFramePr/>
          <p:nvPr/>
        </p:nvGraphicFramePr>
        <p:xfrm>
          <a:off x="711200" y="774700"/>
          <a:ext cx="10729913" cy="2828925"/>
        </p:xfrm>
        <a:graphic>
          <a:graphicData uri="http://schemas.openxmlformats.org/drawingml/2006/table">
            <a:tbl>
              <a:tblPr/>
              <a:tblGrid>
                <a:gridCol w="1651000"/>
                <a:gridCol w="9078913"/>
              </a:tblGrid>
              <a:tr h="592138">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600" b="1" dirty="0">
                          <a:solidFill>
                            <a:srgbClr val="000000"/>
                          </a:solidFill>
                          <a:latin typeface="宋体" panose="02010600030101010101" pitchFamily="2" charset="-122"/>
                          <a:cs typeface="Times New Roman" panose="02020603050405020304" pitchFamily="18" charset="0"/>
                        </a:rPr>
                        <a:t>素养考查</a:t>
                      </a:r>
                      <a:endParaRPr lang="zh-CN" altLang="en-US" sz="2600" b="1" dirty="0">
                        <a:latin typeface="Arial" panose="020B0604020202020204" pitchFamily="34" charset="0"/>
                      </a:endParaRPr>
                    </a:p>
                  </a:txBody>
                  <a:tcPr marL="117235" marR="117235" marT="58618" marB="58618" anchor="ct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sz="2600" b="1" dirty="0">
                          <a:solidFill>
                            <a:srgbClr val="000000"/>
                          </a:solidFill>
                          <a:latin typeface="宋体" panose="02010600030101010101" pitchFamily="2" charset="-122"/>
                          <a:cs typeface="Times New Roman" panose="02020603050405020304" pitchFamily="18" charset="0"/>
                        </a:rPr>
                        <a:t>史料实证、历史解释</a:t>
                      </a:r>
                      <a:endParaRPr lang="zh-CN" altLang="en-US" sz="2600" b="1" dirty="0">
                        <a:latin typeface="Arial" panose="020B0604020202020204" pitchFamily="34" charset="0"/>
                      </a:endParaRPr>
                    </a:p>
                  </a:txBody>
                  <a:tcPr marL="117235" marR="117235" marT="58618" marB="58618" anchor="ct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593725">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600" b="1" dirty="0">
                          <a:solidFill>
                            <a:srgbClr val="000000"/>
                          </a:solidFill>
                          <a:latin typeface="宋体" panose="02010600030101010101" pitchFamily="2" charset="-122"/>
                          <a:cs typeface="Times New Roman" panose="02020603050405020304" pitchFamily="18" charset="0"/>
                        </a:rPr>
                        <a:t>情境载体</a:t>
                      </a:r>
                      <a:endParaRPr lang="zh-CN" altLang="en-US" sz="2600" b="1" dirty="0">
                        <a:latin typeface="Arial" panose="020B0604020202020204" pitchFamily="34" charset="0"/>
                      </a:endParaRPr>
                    </a:p>
                  </a:txBody>
                  <a:tcPr marL="117235" marR="117235" marT="58618" marB="58618" anchor="ct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sz="2600" b="1" dirty="0">
                          <a:solidFill>
                            <a:srgbClr val="000000"/>
                          </a:solidFill>
                          <a:latin typeface="宋体" panose="02010600030101010101" pitchFamily="2" charset="-122"/>
                          <a:cs typeface="Times New Roman" panose="02020603050405020304" pitchFamily="18" charset="0"/>
                        </a:rPr>
                        <a:t>创设英文报纸报道这一历史情境</a:t>
                      </a:r>
                      <a:endParaRPr lang="zh-CN" altLang="en-US" sz="2600" b="1" dirty="0">
                        <a:latin typeface="Arial" panose="020B0604020202020204" pitchFamily="34" charset="0"/>
                      </a:endParaRPr>
                    </a:p>
                  </a:txBody>
                  <a:tcPr marL="117235" marR="117235" marT="58618" marB="58618" anchor="ct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1050925">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600" b="1" dirty="0">
                          <a:solidFill>
                            <a:srgbClr val="000000"/>
                          </a:solidFill>
                          <a:latin typeface="宋体" panose="02010600030101010101" pitchFamily="2" charset="-122"/>
                          <a:cs typeface="Times New Roman" panose="02020603050405020304" pitchFamily="18" charset="0"/>
                        </a:rPr>
                        <a:t>解题关键</a:t>
                      </a:r>
                      <a:endParaRPr lang="zh-CN" altLang="en-US" sz="2600" b="1" dirty="0">
                        <a:latin typeface="Arial" panose="020B0604020202020204" pitchFamily="34" charset="0"/>
                      </a:endParaRPr>
                    </a:p>
                  </a:txBody>
                  <a:tcPr marL="117235" marR="117235" marT="58618" marB="58618" anchor="ct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sz="2600" b="1" dirty="0">
                          <a:solidFill>
                            <a:srgbClr val="000000"/>
                          </a:solidFill>
                          <a:latin typeface="宋体" panose="02010600030101010101" pitchFamily="2" charset="-122"/>
                          <a:cs typeface="Times New Roman" panose="02020603050405020304" pitchFamily="18" charset="0"/>
                        </a:rPr>
                        <a:t>关键信息“太后现在正维持着光绪名义上统治的滑稽剧”</a:t>
                      </a:r>
                      <a:r>
                        <a:rPr lang="en-US" altLang="zh-CN" sz="2600" b="1">
                          <a:solidFill>
                            <a:srgbClr val="000000"/>
                          </a:solidFill>
                          <a:latin typeface="宋体" panose="02010600030101010101" pitchFamily="2" charset="-122"/>
                          <a:cs typeface="Times New Roman" panose="02020603050405020304" pitchFamily="18" charset="0"/>
                        </a:rPr>
                        <a:t>,</a:t>
                      </a:r>
                      <a:r>
                        <a:rPr lang="zh-CN" altLang="en-US" sz="2600" b="1" dirty="0">
                          <a:solidFill>
                            <a:srgbClr val="000000"/>
                          </a:solidFill>
                          <a:latin typeface="宋体" panose="02010600030101010101" pitchFamily="2" charset="-122"/>
                          <a:cs typeface="Times New Roman" panose="02020603050405020304" pitchFamily="18" charset="0"/>
                        </a:rPr>
                        <a:t>这表明了作者的态度</a:t>
                      </a:r>
                      <a:endParaRPr lang="zh-CN" altLang="en-US" sz="2600" b="1" dirty="0">
                        <a:latin typeface="Arial" panose="020B0604020202020204" pitchFamily="34" charset="0"/>
                      </a:endParaRPr>
                    </a:p>
                  </a:txBody>
                  <a:tcPr marL="117235" marR="117235" marT="58618" marB="58618" anchor="ct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592137">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600" b="1" dirty="0">
                          <a:solidFill>
                            <a:srgbClr val="000000"/>
                          </a:solidFill>
                          <a:latin typeface="宋体" panose="02010600030101010101" pitchFamily="2" charset="-122"/>
                          <a:cs typeface="Times New Roman" panose="02020603050405020304" pitchFamily="18" charset="0"/>
                        </a:rPr>
                        <a:t>价值导向</a:t>
                      </a:r>
                      <a:endParaRPr lang="zh-CN" altLang="en-US" sz="2600" b="1" dirty="0">
                        <a:latin typeface="Arial" panose="020B0604020202020204" pitchFamily="34" charset="0"/>
                      </a:endParaRPr>
                    </a:p>
                  </a:txBody>
                  <a:tcPr marL="117235" marR="117235" marT="58618" marB="58618" anchor="ct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sz="2600" b="1" dirty="0">
                          <a:solidFill>
                            <a:srgbClr val="000000"/>
                          </a:solidFill>
                          <a:latin typeface="宋体" panose="02010600030101010101" pitchFamily="2" charset="-122"/>
                          <a:cs typeface="Times New Roman" panose="02020603050405020304" pitchFamily="18" charset="0"/>
                        </a:rPr>
                        <a:t>培养创新性思维</a:t>
                      </a:r>
                      <a:endParaRPr lang="zh-CN" altLang="en-US" sz="2600" b="1" dirty="0">
                        <a:latin typeface="Arial" panose="020B0604020202020204" pitchFamily="34" charset="0"/>
                      </a:endParaRPr>
                    </a:p>
                  </a:txBody>
                  <a:tcPr marL="117235" marR="117235" marT="58618" marB="58618" anchor="ct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r>
            </a:tbl>
          </a:graphicData>
        </a:graphic>
      </p:graphicFrame>
    </p:spTree>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21474" name="文本框 2921473"/>
          <p:cNvSpPr txBox="1"/>
          <p:nvPr/>
        </p:nvSpPr>
        <p:spPr>
          <a:xfrm>
            <a:off x="241300" y="809625"/>
            <a:ext cx="11634788" cy="5475288"/>
          </a:xfrm>
          <a:prstGeom prst="rect">
            <a:avLst/>
          </a:prstGeom>
          <a:noFill/>
          <a:ln w="9525">
            <a:noFill/>
          </a:ln>
        </p:spPr>
        <p:txBody>
          <a:bodyPr lIns="117176" tIns="58589" rIns="117176" bIns="58589">
            <a:spAutoFit/>
          </a:bodyPr>
          <a:lstStyle/>
          <a:p>
            <a:pPr defTabSz="1171575"/>
            <a:r>
              <a:rPr lang="zh-CN" altLang="en-US">
                <a:solidFill>
                  <a:srgbClr val="3333FF"/>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3333FF"/>
                </a:solidFill>
                <a:latin typeface="宋体" panose="02010600030101010101" pitchFamily="2" charset="-122"/>
                <a:ea typeface="宋体" panose="02010600030101010101" pitchFamily="2" charset="-122"/>
                <a:cs typeface="Times New Roman" panose="02020603050405020304" pitchFamily="18" charset="0"/>
              </a:rPr>
              <a:t>真题再做</a:t>
            </a:r>
            <a:r>
              <a:rPr lang="zh-CN" altLang="en-US">
                <a:solidFill>
                  <a:srgbClr val="3333FF"/>
                </a:solidFill>
                <a:latin typeface="宋体" panose="02010600030101010101" pitchFamily="2" charset="-122"/>
                <a:ea typeface="宋体" panose="02010600030101010101" pitchFamily="2" charset="-122"/>
                <a:cs typeface="Times New Roman" panose="02020603050405020304" pitchFamily="18" charset="0"/>
              </a:rPr>
              <a:t>】</a:t>
            </a:r>
            <a:endParaRPr lang="zh-CN" altLang="en-US">
              <a:solidFill>
                <a:srgbClr val="3333FF"/>
              </a:solidFill>
              <a:latin typeface="宋体" panose="02010600030101010101" pitchFamily="2" charset="-122"/>
              <a:ea typeface="宋体" panose="02010600030101010101" pitchFamily="2" charset="-122"/>
              <a:cs typeface="Times New Roman" panose="02020603050405020304" pitchFamily="18" charset="0"/>
            </a:endParaRPr>
          </a:p>
          <a:p>
            <a:pPr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6.(2020</a:t>
            </a:r>
            <a:r>
              <a:rPr lang="en-US" altLang="zh-CN">
                <a:solidFill>
                  <a:srgbClr val="000000"/>
                </a:solidFill>
                <a:latin typeface="宋体" panose="02010600030101010101" pitchFamily="2" charset="-122"/>
                <a:ea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山东等级考</a:t>
            </a:r>
            <a:r>
              <a:rPr lang="en-US" altLang="zh-CN">
                <a:solidFill>
                  <a:srgbClr val="000000"/>
                </a:solidFill>
                <a:latin typeface="宋体" panose="02010600030101010101" pitchFamily="2" charset="-122"/>
                <a:ea typeface="Times New Roman" panose="02020603050405020304" pitchFamily="18" charset="0"/>
              </a:rPr>
              <a:t>·</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T6)1873</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年</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华蘅芳等人翻译的</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地学浅释</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把英国学者赖尔的地质学理论介绍到中国。赖尔认为</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地质的进化过程</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不是由超自然力量或者巨大灾变造成的</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而是由自然力量在漫长的岁月中逐渐形成的。这一理论在当时受到中国进步思想家的欢迎</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是因为它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 </a:t>
            </a:r>
            <a:endPar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对自然演进规律进行了科学阐释</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B.</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传播了西方先进科学知识</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C.</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与中国社会变革产生了共鸣</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D.</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动摇了恪守祖训的陈旧观念</a:t>
            </a:r>
            <a:endParaRPr lang="zh-CN" altLang="en-US">
              <a:solidFill>
                <a:srgbClr val="000000"/>
              </a:solidFill>
              <a:latin typeface="宋体" panose="02010600030101010101" pitchFamily="2" charset="-122"/>
              <a:ea typeface="Times New Roman" panose="02020603050405020304" pitchFamily="18" charset="0"/>
            </a:endParaRPr>
          </a:p>
        </p:txBody>
      </p:sp>
    </p:spTree>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22498" name="文本框 2922497"/>
          <p:cNvSpPr txBox="1"/>
          <p:nvPr/>
        </p:nvSpPr>
        <p:spPr>
          <a:xfrm>
            <a:off x="241300" y="809625"/>
            <a:ext cx="11634788" cy="4284663"/>
          </a:xfrm>
          <a:prstGeom prst="rect">
            <a:avLst/>
          </a:prstGeom>
          <a:noFill/>
          <a:ln w="9525">
            <a:noFill/>
          </a:ln>
        </p:spPr>
        <p:txBody>
          <a:bodyPr lIns="117176" tIns="58589" rIns="117176" bIns="58589">
            <a:spAutoFit/>
          </a:bodyPr>
          <a:lstStyle/>
          <a:p>
            <a:pPr defTabSz="1171575">
              <a:buNone/>
            </a:pPr>
            <a:r>
              <a:rPr lang="zh-CN" altLang="en-US">
                <a:solidFill>
                  <a:srgbClr val="0000FF"/>
                </a:solidFill>
                <a:latin typeface="宋体" panose="02010600030101010101" pitchFamily="2" charset="-122"/>
                <a:ea typeface="楷体_GB2312" pitchFamily="49" charset="-122"/>
              </a:rPr>
              <a:t>【</a:t>
            </a:r>
            <a:r>
              <a:rPr lang="zh-CN" altLang="en-US" dirty="0">
                <a:solidFill>
                  <a:srgbClr val="0000FF"/>
                </a:solidFill>
                <a:latin typeface="宋体" panose="02010600030101010101" pitchFamily="2" charset="-122"/>
                <a:ea typeface="楷体_GB2312" pitchFamily="49" charset="-122"/>
              </a:rPr>
              <a:t>解析</a:t>
            </a:r>
            <a:r>
              <a:rPr lang="zh-CN" altLang="en-US">
                <a:solidFill>
                  <a:srgbClr val="0000FF"/>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选</a:t>
            </a:r>
            <a:r>
              <a:rPr lang="en-US" altLang="zh-CN">
                <a:solidFill>
                  <a:srgbClr val="000000"/>
                </a:solidFill>
                <a:latin typeface="宋体" panose="02010600030101010101" pitchFamily="2" charset="-122"/>
                <a:ea typeface="楷体_GB2312" pitchFamily="49" charset="-122"/>
              </a:rPr>
              <a:t>C</a:t>
            </a:r>
            <a:r>
              <a:rPr lang="zh-CN" altLang="en-US" dirty="0">
                <a:solidFill>
                  <a:srgbClr val="000000"/>
                </a:solidFill>
                <a:latin typeface="宋体" panose="02010600030101010101" pitchFamily="2" charset="-122"/>
                <a:ea typeface="楷体_GB2312" pitchFamily="49" charset="-122"/>
              </a:rPr>
              <a:t>。依据材料信息“</a:t>
            </a:r>
            <a:r>
              <a:rPr lang="en-US" altLang="zh-CN">
                <a:solidFill>
                  <a:srgbClr val="000000"/>
                </a:solidFill>
                <a:latin typeface="宋体" panose="02010600030101010101" pitchFamily="2" charset="-122"/>
                <a:ea typeface="楷体_GB2312" pitchFamily="49" charset="-122"/>
              </a:rPr>
              <a:t>1873</a:t>
            </a:r>
            <a:r>
              <a:rPr lang="zh-CN" altLang="en-US" dirty="0">
                <a:solidFill>
                  <a:srgbClr val="000000"/>
                </a:solidFill>
                <a:latin typeface="宋体" panose="02010600030101010101" pitchFamily="2" charset="-122"/>
                <a:ea typeface="楷体_GB2312" pitchFamily="49" charset="-122"/>
              </a:rPr>
              <a:t>年”</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结合时代背景</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此时中国正遭到西方国家的侵略</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先进中国人探索的是如何使中国走上富强道路</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摆脱民族危机的问题。华蘅芳等人翻译</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地学浅释</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把英国学者赖尔的地质学理论介绍到中国</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在当时受到中国进步思想家的欢迎</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这说明进化的思想与中国进步思想家要求变革的思想产生了共鸣</a:t>
            </a:r>
            <a:r>
              <a:rPr lang="en-US" altLang="zh-CN">
                <a:solidFill>
                  <a:srgbClr val="000000"/>
                </a:solidFill>
                <a:latin typeface="宋体" panose="02010600030101010101" pitchFamily="2" charset="-122"/>
                <a:ea typeface="楷体_GB2312" pitchFamily="49" charset="-122"/>
              </a:rPr>
              <a:t>,C</a:t>
            </a:r>
            <a:r>
              <a:rPr lang="zh-CN" altLang="en-US" dirty="0">
                <a:solidFill>
                  <a:srgbClr val="000000"/>
                </a:solidFill>
                <a:latin typeface="宋体" panose="02010600030101010101" pitchFamily="2" charset="-122"/>
                <a:ea typeface="楷体_GB2312" pitchFamily="49" charset="-122"/>
              </a:rPr>
              <a:t>正确</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对自然演进规律进行了科学阐释以及传播西方先进科学知识</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不是受到中国进步思想家欢迎的主要原因</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排除</a:t>
            </a:r>
            <a:r>
              <a:rPr lang="en-US" altLang="zh-CN">
                <a:solidFill>
                  <a:srgbClr val="000000"/>
                </a:solidFill>
                <a:latin typeface="宋体" panose="02010600030101010101" pitchFamily="2" charset="-122"/>
                <a:ea typeface="楷体_GB2312" pitchFamily="49" charset="-122"/>
              </a:rPr>
              <a:t>A</a:t>
            </a:r>
            <a:r>
              <a:rPr lang="zh-CN" altLang="en-US" dirty="0">
                <a:solidFill>
                  <a:srgbClr val="000000"/>
                </a:solidFill>
                <a:latin typeface="宋体" panose="02010600030101010101" pitchFamily="2" charset="-122"/>
                <a:ea typeface="楷体_GB2312" pitchFamily="49" charset="-122"/>
              </a:rPr>
              <a:t>、</a:t>
            </a:r>
            <a:r>
              <a:rPr lang="en-US" altLang="zh-CN">
                <a:solidFill>
                  <a:srgbClr val="000000"/>
                </a:solidFill>
                <a:latin typeface="宋体" panose="02010600030101010101" pitchFamily="2" charset="-122"/>
                <a:ea typeface="楷体_GB2312" pitchFamily="49" charset="-122"/>
              </a:rPr>
              <a:t>B;</a:t>
            </a:r>
            <a:r>
              <a:rPr lang="zh-CN" altLang="en-US" dirty="0">
                <a:solidFill>
                  <a:srgbClr val="000000"/>
                </a:solidFill>
                <a:latin typeface="宋体" panose="02010600030101010101" pitchFamily="2" charset="-122"/>
                <a:ea typeface="楷体_GB2312" pitchFamily="49" charset="-122"/>
              </a:rPr>
              <a:t>动摇了恪守祖训的陈旧观念的是</a:t>
            </a:r>
            <a:r>
              <a:rPr lang="en-US" altLang="zh-CN">
                <a:solidFill>
                  <a:srgbClr val="000000"/>
                </a:solidFill>
                <a:latin typeface="宋体" panose="02010600030101010101" pitchFamily="2" charset="-122"/>
                <a:ea typeface="楷体_GB2312" pitchFamily="49" charset="-122"/>
              </a:rPr>
              <a:t>19</a:t>
            </a:r>
            <a:r>
              <a:rPr lang="zh-CN" altLang="en-US" dirty="0">
                <a:solidFill>
                  <a:srgbClr val="000000"/>
                </a:solidFill>
                <a:latin typeface="宋体" panose="02010600030101010101" pitchFamily="2" charset="-122"/>
                <a:ea typeface="楷体_GB2312" pitchFamily="49" charset="-122"/>
              </a:rPr>
              <a:t>世纪末的维新变法运动</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排除</a:t>
            </a:r>
            <a:r>
              <a:rPr lang="en-US" altLang="zh-CN">
                <a:solidFill>
                  <a:srgbClr val="000000"/>
                </a:solidFill>
                <a:latin typeface="宋体" panose="02010600030101010101" pitchFamily="2" charset="-122"/>
                <a:ea typeface="楷体_GB2312" pitchFamily="49" charset="-122"/>
              </a:rPr>
              <a:t>D</a:t>
            </a:r>
            <a:r>
              <a:rPr lang="zh-CN" altLang="en-US" dirty="0">
                <a:solidFill>
                  <a:srgbClr val="000000"/>
                </a:solidFill>
                <a:latin typeface="宋体" panose="02010600030101010101" pitchFamily="2" charset="-122"/>
                <a:ea typeface="楷体_GB2312" pitchFamily="49" charset="-122"/>
              </a:rPr>
              <a:t>。</a:t>
            </a:r>
            <a:endParaRPr lang="zh-CN" altLang="en-US">
              <a:solidFill>
                <a:srgbClr val="000000"/>
              </a:solidFill>
              <a:latin typeface="宋体" panose="02010600030101010101" pitchFamily="2" charset="-122"/>
              <a:ea typeface="楷体_GB2312" pitchFamily="49" charset="-122"/>
            </a:endParaRPr>
          </a:p>
        </p:txBody>
      </p:sp>
    </p:spTree>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23522" name="文本框 2923521"/>
          <p:cNvSpPr txBox="1"/>
          <p:nvPr/>
        </p:nvSpPr>
        <p:spPr>
          <a:xfrm>
            <a:off x="241300" y="809625"/>
            <a:ext cx="11634788" cy="4284663"/>
          </a:xfrm>
          <a:prstGeom prst="rect">
            <a:avLst/>
          </a:prstGeom>
          <a:noFill/>
          <a:ln w="9525">
            <a:noFill/>
          </a:ln>
        </p:spPr>
        <p:txBody>
          <a:bodyPr lIns="117176" tIns="58589" rIns="117176" bIns="58589">
            <a:spAutoFit/>
          </a:bodyPr>
          <a:lstStyle/>
          <a:p>
            <a:pPr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7.(2019</a:t>
            </a:r>
            <a:r>
              <a:rPr lang="en-US" altLang="zh-CN">
                <a:solidFill>
                  <a:srgbClr val="000000"/>
                </a:solidFill>
                <a:latin typeface="宋体" panose="02010600030101010101" pitchFamily="2" charset="-122"/>
                <a:ea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海南高考</a:t>
            </a:r>
            <a:r>
              <a:rPr lang="en-US" altLang="zh-CN">
                <a:solidFill>
                  <a:srgbClr val="000000"/>
                </a:solidFill>
                <a:latin typeface="宋体" panose="02010600030101010101" pitchFamily="2" charset="-122"/>
                <a:ea typeface="Times New Roman" panose="02020603050405020304" pitchFamily="18" charset="0"/>
              </a:rPr>
              <a:t>·</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T7)1863</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年</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有官员上奏清廷</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闻日本近遣幼童分往俄美两国</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学习制造船炮、铅药及一切军器之法</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期以十年而回</a:t>
            </a:r>
            <a:r>
              <a:rPr lang="en-US" altLang="zh-CN">
                <a:solidFill>
                  <a:srgbClr val="000000"/>
                </a:solidFill>
                <a:latin typeface="宋体" panose="02010600030101010101" pitchFamily="2" charset="-122"/>
                <a:ea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学习制造船炮等法</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我国家亦宜行之。”据此可知</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该官员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endPar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主张清政府开放通商口岸</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B.</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认为西方长技值得学习</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C.</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敦促清政府学习日本政体</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D.</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意识到洋务运动的局限</a:t>
            </a:r>
            <a:endParaRPr lang="zh-CN" altLang="en-US">
              <a:solidFill>
                <a:srgbClr val="000000"/>
              </a:solidFill>
              <a:latin typeface="宋体" panose="02010600030101010101" pitchFamily="2" charset="-122"/>
              <a:ea typeface="Times New Roman" panose="02020603050405020304" pitchFamily="18" charset="0"/>
            </a:endParaRPr>
          </a:p>
        </p:txBody>
      </p:sp>
    </p:spTree>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24546" name="文本框 2924545"/>
          <p:cNvSpPr txBox="1"/>
          <p:nvPr/>
        </p:nvSpPr>
        <p:spPr>
          <a:xfrm>
            <a:off x="241300" y="809625"/>
            <a:ext cx="11634788" cy="2498725"/>
          </a:xfrm>
          <a:prstGeom prst="rect">
            <a:avLst/>
          </a:prstGeom>
          <a:noFill/>
          <a:ln w="9525">
            <a:noFill/>
          </a:ln>
        </p:spPr>
        <p:txBody>
          <a:bodyPr lIns="117176" tIns="58589" rIns="117176" bIns="58589">
            <a:spAutoFit/>
          </a:bodyPr>
          <a:lstStyle/>
          <a:p>
            <a:pPr defTabSz="1171575">
              <a:buNone/>
            </a:pPr>
            <a:r>
              <a:rPr lang="zh-CN" altLang="en-US">
                <a:solidFill>
                  <a:srgbClr val="0000FF"/>
                </a:solidFill>
                <a:latin typeface="宋体" panose="02010600030101010101" pitchFamily="2" charset="-122"/>
                <a:ea typeface="楷体_GB2312" pitchFamily="49" charset="-122"/>
              </a:rPr>
              <a:t>【</a:t>
            </a:r>
            <a:r>
              <a:rPr lang="zh-CN" altLang="en-US" dirty="0">
                <a:solidFill>
                  <a:srgbClr val="0000FF"/>
                </a:solidFill>
                <a:latin typeface="宋体" panose="02010600030101010101" pitchFamily="2" charset="-122"/>
                <a:ea typeface="楷体_GB2312" pitchFamily="49" charset="-122"/>
              </a:rPr>
              <a:t>解析</a:t>
            </a:r>
            <a:r>
              <a:rPr lang="zh-CN" altLang="en-US">
                <a:solidFill>
                  <a:srgbClr val="0000FF"/>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选</a:t>
            </a:r>
            <a:r>
              <a:rPr lang="en-US" altLang="zh-CN">
                <a:solidFill>
                  <a:srgbClr val="000000"/>
                </a:solidFill>
                <a:latin typeface="宋体" panose="02010600030101010101" pitchFamily="2" charset="-122"/>
                <a:ea typeface="楷体_GB2312" pitchFamily="49" charset="-122"/>
              </a:rPr>
              <a:t>B</a:t>
            </a:r>
            <a:r>
              <a:rPr lang="zh-CN" altLang="en-US" dirty="0">
                <a:solidFill>
                  <a:srgbClr val="000000"/>
                </a:solidFill>
                <a:latin typeface="宋体" panose="02010600030101010101" pitchFamily="2" charset="-122"/>
                <a:ea typeface="楷体_GB2312" pitchFamily="49" charset="-122"/>
              </a:rPr>
              <a:t>。材料“学习制造船炮等法</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我国家亦宜行之”说明该官员认为西方长技值得学习</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故选</a:t>
            </a:r>
            <a:r>
              <a:rPr lang="en-US" altLang="zh-CN">
                <a:solidFill>
                  <a:srgbClr val="000000"/>
                </a:solidFill>
                <a:latin typeface="宋体" panose="02010600030101010101" pitchFamily="2" charset="-122"/>
                <a:ea typeface="楷体_GB2312" pitchFamily="49" charset="-122"/>
              </a:rPr>
              <a:t>B;</a:t>
            </a:r>
            <a:r>
              <a:rPr lang="zh-CN" altLang="en-US" dirty="0">
                <a:solidFill>
                  <a:srgbClr val="000000"/>
                </a:solidFill>
                <a:latin typeface="宋体" panose="02010600030101010101" pitchFamily="2" charset="-122"/>
                <a:ea typeface="楷体_GB2312" pitchFamily="49" charset="-122"/>
              </a:rPr>
              <a:t>材料主张学习西方技术不是开放通商口岸</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排除</a:t>
            </a:r>
            <a:r>
              <a:rPr lang="en-US" altLang="zh-CN">
                <a:solidFill>
                  <a:srgbClr val="000000"/>
                </a:solidFill>
                <a:latin typeface="宋体" panose="02010600030101010101" pitchFamily="2" charset="-122"/>
                <a:ea typeface="楷体_GB2312" pitchFamily="49" charset="-122"/>
              </a:rPr>
              <a:t>A;</a:t>
            </a:r>
            <a:r>
              <a:rPr lang="zh-CN" altLang="en-US" dirty="0">
                <a:solidFill>
                  <a:srgbClr val="000000"/>
                </a:solidFill>
                <a:latin typeface="宋体" panose="02010600030101010101" pitchFamily="2" charset="-122"/>
                <a:ea typeface="楷体_GB2312" pitchFamily="49" charset="-122"/>
              </a:rPr>
              <a:t>材料学习的是技术不是政体</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排除</a:t>
            </a:r>
            <a:r>
              <a:rPr lang="en-US" altLang="zh-CN">
                <a:solidFill>
                  <a:srgbClr val="000000"/>
                </a:solidFill>
                <a:latin typeface="宋体" panose="02010600030101010101" pitchFamily="2" charset="-122"/>
                <a:ea typeface="楷体_GB2312" pitchFamily="49" charset="-122"/>
              </a:rPr>
              <a:t>C;</a:t>
            </a:r>
            <a:r>
              <a:rPr lang="zh-CN" altLang="en-US" dirty="0">
                <a:solidFill>
                  <a:srgbClr val="000000"/>
                </a:solidFill>
                <a:latin typeface="宋体" panose="02010600030101010101" pitchFamily="2" charset="-122"/>
                <a:ea typeface="楷体_GB2312" pitchFamily="49" charset="-122"/>
              </a:rPr>
              <a:t>材料主张学习西方技术</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与洋务派一脉相承</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排除</a:t>
            </a:r>
            <a:r>
              <a:rPr lang="en-US" altLang="zh-CN">
                <a:solidFill>
                  <a:srgbClr val="000000"/>
                </a:solidFill>
                <a:latin typeface="宋体" panose="02010600030101010101" pitchFamily="2" charset="-122"/>
                <a:ea typeface="楷体_GB2312" pitchFamily="49" charset="-122"/>
              </a:rPr>
              <a:t>D</a:t>
            </a:r>
            <a:r>
              <a:rPr lang="zh-CN" altLang="en-US" dirty="0">
                <a:solidFill>
                  <a:srgbClr val="000000"/>
                </a:solidFill>
                <a:latin typeface="宋体" panose="02010600030101010101" pitchFamily="2" charset="-122"/>
                <a:ea typeface="楷体_GB2312" pitchFamily="49" charset="-122"/>
              </a:rPr>
              <a:t>。</a:t>
            </a:r>
            <a:endParaRPr lang="zh-CN" altLang="en-US">
              <a:solidFill>
                <a:srgbClr val="000000"/>
              </a:solidFill>
              <a:latin typeface="宋体" panose="02010600030101010101" pitchFamily="2" charset="-122"/>
              <a:ea typeface="楷体_GB2312" pitchFamily="49" charset="-122"/>
            </a:endParaRPr>
          </a:p>
        </p:txBody>
      </p:sp>
    </p:spTree>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4451" name="文本框 2664450"/>
          <p:cNvSpPr txBox="1"/>
          <p:nvPr/>
        </p:nvSpPr>
        <p:spPr>
          <a:xfrm>
            <a:off x="1370013" y="63500"/>
            <a:ext cx="3979862" cy="446088"/>
          </a:xfrm>
          <a:prstGeom prst="rect">
            <a:avLst/>
          </a:prstGeom>
          <a:noFill/>
          <a:ln w="9525">
            <a:noFill/>
          </a:ln>
        </p:spPr>
        <p:txBody>
          <a:bodyPr lIns="117176" tIns="58589" rIns="117176" bIns="58589">
            <a:spAutoFit/>
          </a:bodyPr>
          <a:lstStyle/>
          <a:p>
            <a:pPr defTabSz="1171575">
              <a:lnSpc>
                <a:spcPct val="90000"/>
              </a:lnSpc>
            </a:pPr>
            <a:r>
              <a:rPr lang="zh-CN" altLang="en-US" sz="2400" dirty="0">
                <a:solidFill>
                  <a:schemeClr val="bg1"/>
                </a:solidFill>
                <a:latin typeface="宋体" panose="02010600030101010101" pitchFamily="2" charset="-122"/>
                <a:ea typeface="宋体" panose="02010600030101010101" pitchFamily="2" charset="-122"/>
                <a:cs typeface="Times New Roman" panose="02020603050405020304" pitchFamily="18" charset="0"/>
              </a:rPr>
              <a:t>情境探究</a:t>
            </a:r>
            <a:r>
              <a:rPr lang="en-US" altLang="zh-CN" sz="2400">
                <a:solidFill>
                  <a:schemeClr val="bg1"/>
                </a:solidFill>
                <a:latin typeface="宋体" panose="02010600030101010101" pitchFamily="2" charset="-122"/>
                <a:ea typeface="Times New Roman" panose="02020603050405020304" pitchFamily="18" charset="0"/>
              </a:rPr>
              <a:t>•</a:t>
            </a:r>
            <a:r>
              <a:rPr lang="zh-CN" altLang="en-US" sz="2400" dirty="0">
                <a:solidFill>
                  <a:schemeClr val="bg1"/>
                </a:solidFill>
                <a:latin typeface="宋体" panose="02010600030101010101" pitchFamily="2" charset="-122"/>
                <a:ea typeface="宋体" panose="02010600030101010101" pitchFamily="2" charset="-122"/>
                <a:cs typeface="Times New Roman" panose="02020603050405020304" pitchFamily="18" charset="0"/>
              </a:rPr>
              <a:t>学科素养培优</a:t>
            </a:r>
            <a:endParaRPr lang="zh-CN" altLang="en-US" sz="2400" dirty="0">
              <a:solidFill>
                <a:schemeClr val="bg1"/>
              </a:solidFill>
              <a:latin typeface="宋体" panose="02010600030101010101" pitchFamily="2" charset="-122"/>
              <a:ea typeface="Times New Roman" panose="02020603050405020304" pitchFamily="18" charset="0"/>
            </a:endParaRPr>
          </a:p>
        </p:txBody>
      </p:sp>
      <p:sp>
        <p:nvSpPr>
          <p:cNvPr id="2664624" name="文本框 2664623"/>
          <p:cNvSpPr txBox="1"/>
          <p:nvPr/>
        </p:nvSpPr>
        <p:spPr>
          <a:xfrm>
            <a:off x="241300" y="809625"/>
            <a:ext cx="11634788" cy="712788"/>
          </a:xfrm>
          <a:prstGeom prst="rect">
            <a:avLst/>
          </a:prstGeom>
          <a:noFill/>
          <a:ln w="9525">
            <a:noFill/>
          </a:ln>
        </p:spPr>
        <p:txBody>
          <a:bodyPr lIns="117176" tIns="58589" rIns="117176" bIns="58589">
            <a:spAutoFit/>
          </a:bodyPr>
          <a:lstStyle/>
          <a:p>
            <a:pPr defTabSz="1171575"/>
            <a:r>
              <a:rPr lang="zh-CN" altLang="en-US">
                <a:solidFill>
                  <a:srgbClr val="0000FF"/>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FF"/>
                </a:solidFill>
                <a:latin typeface="宋体" panose="02010600030101010101" pitchFamily="2" charset="-122"/>
                <a:ea typeface="宋体" panose="02010600030101010101" pitchFamily="2" charset="-122"/>
                <a:cs typeface="Times New Roman" panose="02020603050405020304" pitchFamily="18" charset="0"/>
              </a:rPr>
              <a:t>情境</a:t>
            </a:r>
            <a:r>
              <a:rPr lang="zh-CN" altLang="en-US">
                <a:solidFill>
                  <a:srgbClr val="0000FF"/>
                </a:solidFill>
                <a:latin typeface="宋体" panose="02010600030101010101" pitchFamily="2" charset="-122"/>
                <a:ea typeface="宋体" panose="02010600030101010101" pitchFamily="2" charset="-122"/>
                <a:cs typeface="Times New Roman" panose="02020603050405020304" pitchFamily="18" charset="0"/>
              </a:rPr>
              <a:t>】</a:t>
            </a:r>
            <a:r>
              <a:rPr lang="zh-CN" altLang="en-US">
                <a:solidFill>
                  <a:srgbClr val="000000"/>
                </a:solidFill>
                <a:latin typeface="宋体" panose="02010600030101010101" pitchFamily="2" charset="-122"/>
                <a:ea typeface="宋体" panose="02010600030101010101" pitchFamily="2" charset="-122"/>
                <a:cs typeface="Times New Roman" panose="02020603050405020304" pitchFamily="18" charset="0"/>
              </a:rPr>
              <a:t> </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对“买办”的认知与研究简表</a:t>
            </a:r>
            <a:endParaRPr lang="zh-CN" altLang="en-US">
              <a:solidFill>
                <a:srgbClr val="000000"/>
              </a:solidFill>
              <a:latin typeface="宋体" panose="02010600030101010101" pitchFamily="2" charset="-122"/>
              <a:ea typeface="Times New Roman" panose="02020603050405020304" pitchFamily="18" charset="0"/>
            </a:endParaRPr>
          </a:p>
        </p:txBody>
      </p:sp>
      <p:graphicFrame>
        <p:nvGraphicFramePr>
          <p:cNvPr id="2664681" name="表格 2664680"/>
          <p:cNvGraphicFramePr/>
          <p:nvPr/>
        </p:nvGraphicFramePr>
        <p:xfrm>
          <a:off x="444500" y="1574800"/>
          <a:ext cx="11509375" cy="4664075"/>
        </p:xfrm>
        <a:graphic>
          <a:graphicData uri="http://schemas.openxmlformats.org/drawingml/2006/table">
            <a:tbl>
              <a:tblPr/>
              <a:tblGrid>
                <a:gridCol w="2082800"/>
                <a:gridCol w="4127500"/>
                <a:gridCol w="5299075"/>
              </a:tblGrid>
              <a:tr h="512763">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600" b="1" dirty="0">
                          <a:solidFill>
                            <a:srgbClr val="000000"/>
                          </a:solidFill>
                          <a:latin typeface="宋体" panose="02010600030101010101" pitchFamily="2" charset="-122"/>
                          <a:cs typeface="Times New Roman" panose="02020603050405020304" pitchFamily="18" charset="0"/>
                        </a:rPr>
                        <a:t>时间 </a:t>
                      </a:r>
                      <a:endParaRPr lang="zh-CN" altLang="en-US" sz="2600" b="1" dirty="0">
                        <a:latin typeface="Arial" panose="020B0604020202020204" pitchFamily="34" charset="0"/>
                      </a:endParaRPr>
                    </a:p>
                  </a:txBody>
                  <a:tcPr marL="117235" marR="117235" marT="58618" marB="58618" anchor="ctr">
                    <a:lnL w="28575" cap="flat" cmpd="sng">
                      <a:solidFill>
                        <a:schemeClr val="tx1"/>
                      </a:solidFill>
                      <a:prstDash val="solid"/>
                      <a:headEnd type="none" w="med" len="med"/>
                      <a:tailEnd type="none" w="med" len="med"/>
                    </a:lnL>
                    <a:lnR w="0" cap="flat" cmpd="sng">
                      <a:solidFill>
                        <a:srgbClr val="000000"/>
                      </a:solidFill>
                      <a:prstDash val="solid"/>
                      <a:headEnd type="none" w="med" len="med"/>
                      <a:tailEnd type="none" w="med" len="med"/>
                    </a:lnR>
                    <a:lnT w="28575" cap="flat" cmpd="sng">
                      <a:solidFill>
                        <a:schemeClr val="tx1"/>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600" b="1" dirty="0">
                          <a:solidFill>
                            <a:srgbClr val="000000"/>
                          </a:solidFill>
                          <a:latin typeface="宋体" panose="02010600030101010101" pitchFamily="2" charset="-122"/>
                          <a:cs typeface="Times New Roman" panose="02020603050405020304" pitchFamily="18" charset="0"/>
                        </a:rPr>
                        <a:t>人物、著作 </a:t>
                      </a:r>
                      <a:endParaRPr lang="zh-CN" altLang="en-US" sz="2600" b="1" dirty="0">
                        <a:latin typeface="Arial" panose="020B0604020202020204" pitchFamily="34" charset="0"/>
                      </a:endParaRPr>
                    </a:p>
                  </a:txBody>
                  <a:tcPr marL="117235" marR="117235" marT="58618" marB="58618" anchor="ctr">
                    <a:lnL w="0" cap="flat" cmpd="sng">
                      <a:solidFill>
                        <a:srgbClr val="000000"/>
                      </a:solidFill>
                      <a:prstDash val="solid"/>
                      <a:headEnd type="none" w="med" len="med"/>
                      <a:tailEnd type="none" w="med" len="med"/>
                    </a:lnL>
                    <a:lnR w="0" cap="flat" cmpd="sng">
                      <a:solidFill>
                        <a:srgbClr val="000000"/>
                      </a:solidFill>
                      <a:prstDash val="solid"/>
                      <a:headEnd type="none" w="med" len="med"/>
                      <a:tailEnd type="none" w="med" len="med"/>
                    </a:lnR>
                    <a:lnT w="28575" cap="flat" cmpd="sng">
                      <a:solidFill>
                        <a:schemeClr val="tx1"/>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600" b="1" dirty="0">
                          <a:solidFill>
                            <a:srgbClr val="000000"/>
                          </a:solidFill>
                          <a:latin typeface="宋体" panose="02010600030101010101" pitchFamily="2" charset="-122"/>
                          <a:cs typeface="Times New Roman" panose="02020603050405020304" pitchFamily="18" charset="0"/>
                        </a:rPr>
                        <a:t>主要观点 </a:t>
                      </a:r>
                      <a:endParaRPr lang="zh-CN" altLang="en-US" sz="2600" b="1" dirty="0">
                        <a:latin typeface="Arial" panose="020B0604020202020204" pitchFamily="34" charset="0"/>
                      </a:endParaRPr>
                    </a:p>
                  </a:txBody>
                  <a:tcPr marL="117235" marR="117235" marT="58618" marB="58618" anchor="ctr">
                    <a:lnL w="0" cap="flat" cmpd="sng">
                      <a:solidFill>
                        <a:srgbClr val="000000"/>
                      </a:solidFill>
                      <a:prstDash val="solid"/>
                      <a:headEnd type="none" w="med" len="med"/>
                      <a:tailEnd type="none" w="med" len="med"/>
                    </a:lnL>
                    <a:lnR w="28575"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tr>
              <a:tr h="512762">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600" b="1" dirty="0">
                          <a:solidFill>
                            <a:srgbClr val="000000"/>
                          </a:solidFill>
                          <a:latin typeface="宋体" panose="02010600030101010101" pitchFamily="2" charset="-122"/>
                          <a:cs typeface="Times New Roman" panose="02020603050405020304" pitchFamily="18" charset="0"/>
                        </a:rPr>
                        <a:t>晚清</a:t>
                      </a:r>
                      <a:endParaRPr lang="zh-CN" altLang="en-US" sz="2600" b="1" dirty="0">
                        <a:latin typeface="Arial" panose="020B0604020202020204" pitchFamily="34" charset="0"/>
                      </a:endParaRPr>
                    </a:p>
                  </a:txBody>
                  <a:tcPr marL="117235" marR="117235" marT="58618" marB="58618" anchor="ctr">
                    <a:lnL w="28575" cap="flat" cmpd="sng">
                      <a:solidFill>
                        <a:schemeClr val="tx1"/>
                      </a:solidFill>
                      <a:prstDash val="solid"/>
                      <a:headEnd type="none" w="med" len="med"/>
                      <a:tailEnd type="none" w="med" len="med"/>
                    </a:lnL>
                    <a:lnR w="0" cap="flat" cmpd="sng">
                      <a:solidFill>
                        <a:srgbClr val="000000"/>
                      </a:solidFill>
                      <a:prstDash val="solid"/>
                      <a:headEnd type="none" w="med" len="med"/>
                      <a:tailEnd type="none" w="med" len="med"/>
                    </a:lnR>
                    <a:lnT w="0" cap="flat" cmpd="sng">
                      <a:solidFill>
                        <a:srgbClr val="000000"/>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600" b="1" dirty="0">
                          <a:solidFill>
                            <a:srgbClr val="000000"/>
                          </a:solidFill>
                          <a:latin typeface="宋体" panose="02010600030101010101" pitchFamily="2" charset="-122"/>
                          <a:cs typeface="Times New Roman" panose="02020603050405020304" pitchFamily="18" charset="0"/>
                        </a:rPr>
                        <a:t>林则徐</a:t>
                      </a:r>
                      <a:endParaRPr lang="zh-CN" altLang="en-US" sz="2600" b="1" dirty="0">
                        <a:latin typeface="Arial" panose="020B0604020202020204" pitchFamily="34" charset="0"/>
                      </a:endParaRPr>
                    </a:p>
                  </a:txBody>
                  <a:tcPr marL="117235" marR="117235" marT="58618" marB="58618" anchor="ctr">
                    <a:lnL w="0" cap="flat" cmpd="sng">
                      <a:solidFill>
                        <a:srgbClr val="000000"/>
                      </a:solidFill>
                      <a:prstDash val="solid"/>
                      <a:headEnd type="none" w="med" len="med"/>
                      <a:tailEnd type="none" w="med" len="med"/>
                    </a:lnL>
                    <a:lnR w="0" cap="flat" cmpd="sng">
                      <a:solidFill>
                        <a:srgbClr val="000000"/>
                      </a:solidFill>
                      <a:prstDash val="solid"/>
                      <a:headEnd type="none" w="med" len="med"/>
                      <a:tailEnd type="none" w="med" len="med"/>
                    </a:lnR>
                    <a:lnT w="0" cap="flat" cmpd="sng">
                      <a:solidFill>
                        <a:srgbClr val="000000"/>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600" b="1" dirty="0">
                          <a:solidFill>
                            <a:srgbClr val="000000"/>
                          </a:solidFill>
                          <a:latin typeface="宋体" panose="02010600030101010101" pitchFamily="2" charset="-122"/>
                          <a:cs typeface="Times New Roman" panose="02020603050405020304" pitchFamily="18" charset="0"/>
                        </a:rPr>
                        <a:t>买办等本系汉奸 </a:t>
                      </a:r>
                      <a:endParaRPr lang="zh-CN" altLang="en-US" sz="2600" b="1" dirty="0">
                        <a:latin typeface="Arial" panose="020B0604020202020204" pitchFamily="34" charset="0"/>
                      </a:endParaRPr>
                    </a:p>
                  </a:txBody>
                  <a:tcPr marL="117235" marR="117235" marT="58618" marB="58618" anchor="ctr">
                    <a:lnL w="0" cap="flat" cmpd="sng">
                      <a:solidFill>
                        <a:srgbClr val="000000"/>
                      </a:solidFill>
                      <a:prstDash val="solid"/>
                      <a:headEnd type="none" w="med" len="med"/>
                      <a:tailEnd type="none" w="med" len="med"/>
                    </a:lnL>
                    <a:lnR w="28575" cap="flat" cmpd="sng">
                      <a:solidFill>
                        <a:schemeClr val="tx1"/>
                      </a:solidFill>
                      <a:prstDash val="solid"/>
                      <a:headEnd type="none" w="med" len="med"/>
                      <a:tailEnd type="none" w="med" len="med"/>
                    </a:lnR>
                    <a:lnT w="0" cap="flat" cmpd="sng">
                      <a:solidFill>
                        <a:srgbClr val="000000"/>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tr>
              <a:tr h="512763">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en-US" altLang="zh-CN" sz="2600" b="1">
                          <a:solidFill>
                            <a:srgbClr val="000000"/>
                          </a:solidFill>
                          <a:latin typeface="宋体" panose="02010600030101010101" pitchFamily="2" charset="-122"/>
                          <a:cs typeface="Times New Roman" panose="02020603050405020304" pitchFamily="18" charset="0"/>
                        </a:rPr>
                        <a:t>1920</a:t>
                      </a:r>
                      <a:r>
                        <a:rPr lang="zh-CN" altLang="en-US" sz="2600" b="1" dirty="0">
                          <a:solidFill>
                            <a:srgbClr val="000000"/>
                          </a:solidFill>
                          <a:latin typeface="宋体" panose="02010600030101010101" pitchFamily="2" charset="-122"/>
                          <a:cs typeface="Times New Roman" panose="02020603050405020304" pitchFamily="18" charset="0"/>
                        </a:rPr>
                        <a:t>年</a:t>
                      </a:r>
                      <a:endParaRPr lang="zh-CN" altLang="en-US" sz="2600" b="1" dirty="0">
                        <a:latin typeface="Arial" panose="020B0604020202020204" pitchFamily="34" charset="0"/>
                      </a:endParaRPr>
                    </a:p>
                  </a:txBody>
                  <a:tcPr marL="117235" marR="117235" marT="58618" marB="58618" anchor="ctr">
                    <a:lnL w="28575" cap="flat" cmpd="sng">
                      <a:solidFill>
                        <a:schemeClr val="tx1"/>
                      </a:solidFill>
                      <a:prstDash val="solid"/>
                      <a:headEnd type="none" w="med" len="med"/>
                      <a:tailEnd type="none" w="med" len="med"/>
                    </a:lnL>
                    <a:lnR w="0" cap="flat" cmpd="sng">
                      <a:solidFill>
                        <a:srgbClr val="000000"/>
                      </a:solidFill>
                      <a:prstDash val="solid"/>
                      <a:headEnd type="none" w="med" len="med"/>
                      <a:tailEnd type="none" w="med" len="med"/>
                    </a:lnR>
                    <a:lnT w="0" cap="flat" cmpd="sng">
                      <a:solidFill>
                        <a:srgbClr val="000000"/>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600" b="1" dirty="0">
                          <a:solidFill>
                            <a:srgbClr val="000000"/>
                          </a:solidFill>
                          <a:latin typeface="宋体" panose="02010600030101010101" pitchFamily="2" charset="-122"/>
                          <a:cs typeface="Times New Roman" panose="02020603050405020304" pitchFamily="18" charset="0"/>
                        </a:rPr>
                        <a:t>陈独秀 </a:t>
                      </a:r>
                      <a:endParaRPr lang="zh-CN" altLang="en-US" sz="2600" b="1" dirty="0">
                        <a:latin typeface="Arial" panose="020B0604020202020204" pitchFamily="34" charset="0"/>
                      </a:endParaRPr>
                    </a:p>
                  </a:txBody>
                  <a:tcPr marL="117235" marR="117235" marT="58618" marB="58618" anchor="ctr">
                    <a:lnL w="0" cap="flat" cmpd="sng">
                      <a:solidFill>
                        <a:srgbClr val="000000"/>
                      </a:solidFill>
                      <a:prstDash val="solid"/>
                      <a:headEnd type="none" w="med" len="med"/>
                      <a:tailEnd type="none" w="med" len="med"/>
                    </a:lnL>
                    <a:lnR w="0" cap="flat" cmpd="sng">
                      <a:solidFill>
                        <a:srgbClr val="000000"/>
                      </a:solidFill>
                      <a:prstDash val="solid"/>
                      <a:headEnd type="none" w="med" len="med"/>
                      <a:tailEnd type="none" w="med" len="med"/>
                    </a:lnR>
                    <a:lnT w="0" cap="flat" cmpd="sng">
                      <a:solidFill>
                        <a:srgbClr val="000000"/>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600" b="1" dirty="0">
                          <a:solidFill>
                            <a:srgbClr val="000000"/>
                          </a:solidFill>
                          <a:latin typeface="宋体" panose="02010600030101010101" pitchFamily="2" charset="-122"/>
                          <a:cs typeface="Times New Roman" panose="02020603050405020304" pitchFamily="18" charset="0"/>
                        </a:rPr>
                        <a:t>买办帮着外国资本家掠夺中国人 </a:t>
                      </a:r>
                      <a:endParaRPr lang="zh-CN" altLang="en-US" sz="2600" b="1" dirty="0">
                        <a:latin typeface="Arial" panose="020B0604020202020204" pitchFamily="34" charset="0"/>
                      </a:endParaRPr>
                    </a:p>
                  </a:txBody>
                  <a:tcPr marL="117235" marR="117235" marT="58618" marB="58618" anchor="ctr">
                    <a:lnL w="0" cap="flat" cmpd="sng">
                      <a:solidFill>
                        <a:srgbClr val="000000"/>
                      </a:solidFill>
                      <a:prstDash val="solid"/>
                      <a:headEnd type="none" w="med" len="med"/>
                      <a:tailEnd type="none" w="med" len="med"/>
                    </a:lnL>
                    <a:lnR w="28575" cap="flat" cmpd="sng">
                      <a:solidFill>
                        <a:schemeClr val="tx1"/>
                      </a:solidFill>
                      <a:prstDash val="solid"/>
                      <a:headEnd type="none" w="med" len="med"/>
                      <a:tailEnd type="none" w="med" len="med"/>
                    </a:lnR>
                    <a:lnT w="0" cap="flat" cmpd="sng">
                      <a:solidFill>
                        <a:srgbClr val="000000"/>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tr>
              <a:tr h="512762">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en-US" altLang="zh-CN" sz="2600" b="1">
                          <a:solidFill>
                            <a:srgbClr val="000000"/>
                          </a:solidFill>
                          <a:latin typeface="宋体" panose="02010600030101010101" pitchFamily="2" charset="-122"/>
                          <a:cs typeface="Times New Roman" panose="02020603050405020304" pitchFamily="18" charset="0"/>
                        </a:rPr>
                        <a:t>1927</a:t>
                      </a:r>
                      <a:r>
                        <a:rPr lang="zh-CN" altLang="en-US" sz="2600" b="1" dirty="0">
                          <a:solidFill>
                            <a:srgbClr val="000000"/>
                          </a:solidFill>
                          <a:latin typeface="宋体" panose="02010600030101010101" pitchFamily="2" charset="-122"/>
                          <a:cs typeface="Times New Roman" panose="02020603050405020304" pitchFamily="18" charset="0"/>
                        </a:rPr>
                        <a:t>年</a:t>
                      </a:r>
                      <a:endParaRPr lang="zh-CN" altLang="en-US" sz="2600" b="1" dirty="0">
                        <a:latin typeface="Arial" panose="020B0604020202020204" pitchFamily="34" charset="0"/>
                      </a:endParaRPr>
                    </a:p>
                  </a:txBody>
                  <a:tcPr marL="117235" marR="117235" marT="58618" marB="58618" anchor="ctr">
                    <a:lnL w="28575" cap="flat" cmpd="sng">
                      <a:solidFill>
                        <a:schemeClr val="tx1"/>
                      </a:solidFill>
                      <a:prstDash val="solid"/>
                      <a:headEnd type="none" w="med" len="med"/>
                      <a:tailEnd type="none" w="med" len="med"/>
                    </a:lnL>
                    <a:lnR w="0" cap="flat" cmpd="sng">
                      <a:solidFill>
                        <a:srgbClr val="000000"/>
                      </a:solidFill>
                      <a:prstDash val="solid"/>
                      <a:headEnd type="none" w="med" len="med"/>
                      <a:tailEnd type="none" w="med" len="med"/>
                    </a:lnR>
                    <a:lnT w="0" cap="flat" cmpd="sng">
                      <a:solidFill>
                        <a:srgbClr val="000000"/>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sz="2600" b="1" dirty="0">
                          <a:solidFill>
                            <a:srgbClr val="000000"/>
                          </a:solidFill>
                          <a:latin typeface="宋体" panose="02010600030101010101" pitchFamily="2" charset="-122"/>
                          <a:cs typeface="Times New Roman" panose="02020603050405020304" pitchFamily="18" charset="0"/>
                        </a:rPr>
                        <a:t>沙为楷</a:t>
                      </a:r>
                      <a:r>
                        <a:rPr lang="en-US" altLang="zh-CN" sz="2600" b="1">
                          <a:solidFill>
                            <a:srgbClr val="000000"/>
                          </a:solidFill>
                          <a:latin typeface="宋体" panose="02010600030101010101" pitchFamily="2" charset="-122"/>
                          <a:cs typeface="Times New Roman" panose="02020603050405020304" pitchFamily="18" charset="0"/>
                        </a:rPr>
                        <a:t>《</a:t>
                      </a:r>
                      <a:r>
                        <a:rPr lang="zh-CN" altLang="en-US" sz="2600" b="1" dirty="0">
                          <a:solidFill>
                            <a:srgbClr val="000000"/>
                          </a:solidFill>
                          <a:latin typeface="宋体" panose="02010600030101010101" pitchFamily="2" charset="-122"/>
                          <a:cs typeface="Times New Roman" panose="02020603050405020304" pitchFamily="18" charset="0"/>
                        </a:rPr>
                        <a:t>中国买办制</a:t>
                      </a:r>
                      <a:r>
                        <a:rPr lang="en-US" altLang="zh-CN" sz="2600" b="1">
                          <a:solidFill>
                            <a:srgbClr val="000000"/>
                          </a:solidFill>
                          <a:latin typeface="宋体" panose="02010600030101010101" pitchFamily="2" charset="-122"/>
                          <a:cs typeface="Times New Roman" panose="02020603050405020304" pitchFamily="18" charset="0"/>
                        </a:rPr>
                        <a:t>》</a:t>
                      </a:r>
                      <a:endParaRPr lang="zh-CN" altLang="en-US" sz="2600" b="1">
                        <a:latin typeface="Arial" panose="020B0604020202020204" pitchFamily="34" charset="0"/>
                      </a:endParaRPr>
                    </a:p>
                  </a:txBody>
                  <a:tcPr marL="117235" marR="117235" marT="58618" marB="58618" anchor="ctr">
                    <a:lnL w="0" cap="flat" cmpd="sng">
                      <a:solidFill>
                        <a:srgbClr val="000000"/>
                      </a:solidFill>
                      <a:prstDash val="solid"/>
                      <a:headEnd type="none" w="med" len="med"/>
                      <a:tailEnd type="none" w="med" len="med"/>
                    </a:lnL>
                    <a:lnR w="0" cap="flat" cmpd="sng">
                      <a:solidFill>
                        <a:srgbClr val="000000"/>
                      </a:solidFill>
                      <a:prstDash val="solid"/>
                      <a:headEnd type="none" w="med" len="med"/>
                      <a:tailEnd type="none" w="med" len="med"/>
                    </a:lnR>
                    <a:lnT w="0" cap="flat" cmpd="sng">
                      <a:solidFill>
                        <a:srgbClr val="000000"/>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600" b="1" dirty="0">
                          <a:solidFill>
                            <a:srgbClr val="000000"/>
                          </a:solidFill>
                          <a:latin typeface="宋体" panose="02010600030101010101" pitchFamily="2" charset="-122"/>
                          <a:cs typeface="Times New Roman" panose="02020603050405020304" pitchFamily="18" charset="0"/>
                        </a:rPr>
                        <a:t>买办使中国的工商业凋零</a:t>
                      </a:r>
                      <a:endParaRPr lang="zh-CN" altLang="en-US" sz="2600" b="1" dirty="0">
                        <a:latin typeface="Arial" panose="020B0604020202020204" pitchFamily="34" charset="0"/>
                      </a:endParaRPr>
                    </a:p>
                  </a:txBody>
                  <a:tcPr marL="117235" marR="117235" marT="58618" marB="58618" anchor="ctr">
                    <a:lnL w="0" cap="flat" cmpd="sng">
                      <a:solidFill>
                        <a:srgbClr val="000000"/>
                      </a:solidFill>
                      <a:prstDash val="solid"/>
                      <a:headEnd type="none" w="med" len="med"/>
                      <a:tailEnd type="none" w="med" len="med"/>
                    </a:lnL>
                    <a:lnR w="28575" cap="flat" cmpd="sng">
                      <a:solidFill>
                        <a:schemeClr val="tx1"/>
                      </a:solidFill>
                      <a:prstDash val="solid"/>
                      <a:headEnd type="none" w="med" len="med"/>
                      <a:tailEnd type="none" w="med" len="med"/>
                    </a:lnR>
                    <a:lnT w="0" cap="flat" cmpd="sng">
                      <a:solidFill>
                        <a:srgbClr val="000000"/>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tr>
              <a:tr h="909638">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en-US" altLang="zh-CN" sz="2600" b="1">
                          <a:solidFill>
                            <a:srgbClr val="000000"/>
                          </a:solidFill>
                          <a:latin typeface="宋体" panose="02010600030101010101" pitchFamily="2" charset="-122"/>
                          <a:cs typeface="Times New Roman" panose="02020603050405020304" pitchFamily="18" charset="0"/>
                        </a:rPr>
                        <a:t>1964</a:t>
                      </a:r>
                      <a:r>
                        <a:rPr lang="zh-CN" altLang="en-US" sz="2600" b="1" dirty="0">
                          <a:solidFill>
                            <a:srgbClr val="000000"/>
                          </a:solidFill>
                          <a:latin typeface="宋体" panose="02010600030101010101" pitchFamily="2" charset="-122"/>
                          <a:cs typeface="Times New Roman" panose="02020603050405020304" pitchFamily="18" charset="0"/>
                        </a:rPr>
                        <a:t>年</a:t>
                      </a:r>
                      <a:endParaRPr lang="zh-CN" altLang="en-US" sz="2600" b="1" dirty="0">
                        <a:latin typeface="Arial" panose="020B0604020202020204" pitchFamily="34" charset="0"/>
                      </a:endParaRPr>
                    </a:p>
                  </a:txBody>
                  <a:tcPr marL="117235" marR="117235" marT="58618" marB="58618" anchor="ctr">
                    <a:lnL w="28575" cap="flat" cmpd="sng">
                      <a:solidFill>
                        <a:schemeClr val="tx1"/>
                      </a:solidFill>
                      <a:prstDash val="solid"/>
                      <a:headEnd type="none" w="med" len="med"/>
                      <a:tailEnd type="none" w="med" len="med"/>
                    </a:lnL>
                    <a:lnR w="0" cap="flat" cmpd="sng">
                      <a:solidFill>
                        <a:srgbClr val="000000"/>
                      </a:solidFill>
                      <a:prstDash val="solid"/>
                      <a:headEnd type="none" w="med" len="med"/>
                      <a:tailEnd type="none" w="med" len="med"/>
                    </a:lnR>
                    <a:lnT w="0" cap="flat" cmpd="sng">
                      <a:solidFill>
                        <a:srgbClr val="000000"/>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sz="2600" b="1" dirty="0">
                          <a:solidFill>
                            <a:srgbClr val="000000"/>
                          </a:solidFill>
                          <a:latin typeface="宋体" panose="02010600030101010101" pitchFamily="2" charset="-122"/>
                          <a:cs typeface="Times New Roman" panose="02020603050405020304" pitchFamily="18" charset="0"/>
                        </a:rPr>
                        <a:t>黄逸峰</a:t>
                      </a:r>
                      <a:r>
                        <a:rPr lang="en-US" altLang="zh-CN" sz="2600" b="1">
                          <a:solidFill>
                            <a:srgbClr val="000000"/>
                          </a:solidFill>
                          <a:latin typeface="宋体" panose="02010600030101010101" pitchFamily="2" charset="-122"/>
                          <a:cs typeface="Times New Roman" panose="02020603050405020304" pitchFamily="18" charset="0"/>
                        </a:rPr>
                        <a:t>《</a:t>
                      </a:r>
                      <a:r>
                        <a:rPr lang="zh-CN" altLang="en-US" sz="2600" b="1" dirty="0">
                          <a:solidFill>
                            <a:srgbClr val="000000"/>
                          </a:solidFill>
                          <a:latin typeface="宋体" panose="02010600030101010101" pitchFamily="2" charset="-122"/>
                          <a:cs typeface="Times New Roman" panose="02020603050405020304" pitchFamily="18" charset="0"/>
                        </a:rPr>
                        <a:t>关于旧中国买办阶级的研究</a:t>
                      </a:r>
                      <a:r>
                        <a:rPr lang="en-US" altLang="zh-CN" sz="2600" b="1">
                          <a:solidFill>
                            <a:srgbClr val="000000"/>
                          </a:solidFill>
                          <a:latin typeface="宋体" panose="02010600030101010101" pitchFamily="2" charset="-122"/>
                          <a:cs typeface="Times New Roman" panose="02020603050405020304" pitchFamily="18" charset="0"/>
                        </a:rPr>
                        <a:t>》</a:t>
                      </a:r>
                      <a:endParaRPr lang="zh-CN" altLang="en-US" sz="2600" b="1">
                        <a:latin typeface="Arial" panose="020B0604020202020204" pitchFamily="34" charset="0"/>
                      </a:endParaRPr>
                    </a:p>
                  </a:txBody>
                  <a:tcPr marL="117235" marR="117235" marT="58618" marB="58618" anchor="ctr">
                    <a:lnL w="0" cap="flat" cmpd="sng">
                      <a:solidFill>
                        <a:srgbClr val="000000"/>
                      </a:solidFill>
                      <a:prstDash val="solid"/>
                      <a:headEnd type="none" w="med" len="med"/>
                      <a:tailEnd type="none" w="med" len="med"/>
                    </a:lnL>
                    <a:lnR w="0" cap="flat" cmpd="sng">
                      <a:solidFill>
                        <a:srgbClr val="000000"/>
                      </a:solidFill>
                      <a:prstDash val="solid"/>
                      <a:headEnd type="none" w="med" len="med"/>
                      <a:tailEnd type="none" w="med" len="med"/>
                    </a:lnR>
                    <a:lnT w="0" cap="flat" cmpd="sng">
                      <a:solidFill>
                        <a:srgbClr val="000000"/>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sz="2600" b="1" dirty="0">
                          <a:solidFill>
                            <a:srgbClr val="000000"/>
                          </a:solidFill>
                          <a:latin typeface="宋体" panose="02010600030101010101" pitchFamily="2" charset="-122"/>
                          <a:cs typeface="Times New Roman" panose="02020603050405020304" pitchFamily="18" charset="0"/>
                        </a:rPr>
                        <a:t>买办“无论在经济上和政治上都是极端落后和反动的”</a:t>
                      </a:r>
                      <a:endParaRPr lang="zh-CN" altLang="en-US" sz="2600" b="1" dirty="0">
                        <a:latin typeface="Arial" panose="020B0604020202020204" pitchFamily="34" charset="0"/>
                      </a:endParaRPr>
                    </a:p>
                  </a:txBody>
                  <a:tcPr marL="117235" marR="117235" marT="58618" marB="58618" anchor="ctr">
                    <a:lnL w="0" cap="flat" cmpd="sng">
                      <a:solidFill>
                        <a:srgbClr val="000000"/>
                      </a:solidFill>
                      <a:prstDash val="solid"/>
                      <a:headEnd type="none" w="med" len="med"/>
                      <a:tailEnd type="none" w="med" len="med"/>
                    </a:lnL>
                    <a:lnR w="28575" cap="flat" cmpd="sng">
                      <a:solidFill>
                        <a:schemeClr val="tx1"/>
                      </a:solidFill>
                      <a:prstDash val="solid"/>
                      <a:headEnd type="none" w="med" len="med"/>
                      <a:tailEnd type="none" w="med" len="med"/>
                    </a:lnR>
                    <a:lnT w="0" cap="flat" cmpd="sng">
                      <a:solidFill>
                        <a:srgbClr val="000000"/>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tr>
              <a:tr h="1703387">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en-US" altLang="zh-CN" sz="2600" b="1">
                          <a:solidFill>
                            <a:srgbClr val="000000"/>
                          </a:solidFill>
                          <a:latin typeface="宋体" panose="02010600030101010101" pitchFamily="2" charset="-122"/>
                          <a:cs typeface="Times New Roman" panose="02020603050405020304" pitchFamily="18" charset="0"/>
                        </a:rPr>
                        <a:t>1980</a:t>
                      </a:r>
                      <a:r>
                        <a:rPr lang="zh-CN" altLang="en-US" sz="2600" b="1" dirty="0">
                          <a:solidFill>
                            <a:srgbClr val="000000"/>
                          </a:solidFill>
                          <a:latin typeface="宋体" panose="02010600030101010101" pitchFamily="2" charset="-122"/>
                          <a:cs typeface="Times New Roman" panose="02020603050405020304" pitchFamily="18" charset="0"/>
                        </a:rPr>
                        <a:t>年</a:t>
                      </a:r>
                      <a:endParaRPr lang="zh-CN" altLang="en-US" sz="2600" b="1" dirty="0">
                        <a:latin typeface="Arial" panose="020B0604020202020204" pitchFamily="34" charset="0"/>
                      </a:endParaRPr>
                    </a:p>
                  </a:txBody>
                  <a:tcPr marL="117235" marR="117235" marT="58618" marB="58618" anchor="ctr">
                    <a:lnL w="28575" cap="flat" cmpd="sng">
                      <a:solidFill>
                        <a:schemeClr val="tx1"/>
                      </a:solidFill>
                      <a:prstDash val="solid"/>
                      <a:headEnd type="none" w="med" len="med"/>
                      <a:tailEnd type="none" w="med" len="med"/>
                    </a:lnL>
                    <a:lnR w="0" cap="flat" cmpd="sng">
                      <a:solidFill>
                        <a:srgbClr val="000000"/>
                      </a:solidFill>
                      <a:prstDash val="solid"/>
                      <a:headEnd type="none" w="med" len="med"/>
                      <a:tailEnd type="none" w="med" len="med"/>
                    </a:lnR>
                    <a:lnT w="0" cap="flat" cmpd="sng">
                      <a:solidFill>
                        <a:srgbClr val="000000"/>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sz="2600" b="1" dirty="0">
                          <a:solidFill>
                            <a:srgbClr val="000000"/>
                          </a:solidFill>
                          <a:latin typeface="宋体" panose="02010600030101010101" pitchFamily="2" charset="-122"/>
                          <a:cs typeface="Times New Roman" panose="02020603050405020304" pitchFamily="18" charset="0"/>
                        </a:rPr>
                        <a:t>汪熙</a:t>
                      </a:r>
                      <a:r>
                        <a:rPr lang="en-US" altLang="zh-CN" sz="2600" b="1">
                          <a:solidFill>
                            <a:srgbClr val="000000"/>
                          </a:solidFill>
                          <a:latin typeface="宋体" panose="02010600030101010101" pitchFamily="2" charset="-122"/>
                          <a:cs typeface="Times New Roman" panose="02020603050405020304" pitchFamily="18" charset="0"/>
                        </a:rPr>
                        <a:t>《</a:t>
                      </a:r>
                      <a:r>
                        <a:rPr lang="zh-CN" altLang="en-US" sz="2600" b="1" dirty="0">
                          <a:solidFill>
                            <a:srgbClr val="000000"/>
                          </a:solidFill>
                          <a:latin typeface="宋体" panose="02010600030101010101" pitchFamily="2" charset="-122"/>
                          <a:cs typeface="Times New Roman" panose="02020603050405020304" pitchFamily="18" charset="0"/>
                        </a:rPr>
                        <a:t>关于买办和买办制度</a:t>
                      </a:r>
                      <a:r>
                        <a:rPr lang="en-US" altLang="zh-CN" sz="2600" b="1">
                          <a:solidFill>
                            <a:srgbClr val="000000"/>
                          </a:solidFill>
                          <a:latin typeface="宋体" panose="02010600030101010101" pitchFamily="2" charset="-122"/>
                          <a:cs typeface="Times New Roman" panose="02020603050405020304" pitchFamily="18" charset="0"/>
                        </a:rPr>
                        <a:t>》</a:t>
                      </a:r>
                      <a:endParaRPr lang="zh-CN" altLang="en-US" sz="2600" b="1">
                        <a:latin typeface="Arial" panose="020B0604020202020204" pitchFamily="34" charset="0"/>
                      </a:endParaRPr>
                    </a:p>
                  </a:txBody>
                  <a:tcPr marL="117235" marR="117235" marT="58618" marB="58618" anchor="ctr">
                    <a:lnL w="0" cap="flat" cmpd="sng">
                      <a:solidFill>
                        <a:srgbClr val="000000"/>
                      </a:solidFill>
                      <a:prstDash val="solid"/>
                      <a:headEnd type="none" w="med" len="med"/>
                      <a:tailEnd type="none" w="med" len="med"/>
                    </a:lnL>
                    <a:lnR w="0" cap="flat" cmpd="sng">
                      <a:solidFill>
                        <a:srgbClr val="000000"/>
                      </a:solidFill>
                      <a:prstDash val="solid"/>
                      <a:headEnd type="none" w="med" len="med"/>
                      <a:tailEnd type="none" w="med" len="med"/>
                    </a:lnR>
                    <a:lnT w="0" cap="flat" cmpd="sng">
                      <a:solidFill>
                        <a:srgbClr val="000000"/>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sz="2600" b="1" dirty="0">
                          <a:solidFill>
                            <a:srgbClr val="000000"/>
                          </a:solidFill>
                          <a:latin typeface="宋体" panose="02010600030101010101" pitchFamily="2" charset="-122"/>
                          <a:cs typeface="Times New Roman" panose="02020603050405020304" pitchFamily="18" charset="0"/>
                        </a:rPr>
                        <a:t>买办是“资本帝国主义侵略中国的桥梁和得力的帮凶”</a:t>
                      </a:r>
                      <a:r>
                        <a:rPr lang="en-US" altLang="zh-CN" sz="2600" b="1">
                          <a:solidFill>
                            <a:srgbClr val="000000"/>
                          </a:solidFill>
                          <a:latin typeface="宋体" panose="02010600030101010101" pitchFamily="2" charset="-122"/>
                          <a:cs typeface="Times New Roman" panose="02020603050405020304" pitchFamily="18" charset="0"/>
                        </a:rPr>
                        <a:t>,</a:t>
                      </a:r>
                      <a:r>
                        <a:rPr lang="zh-CN" altLang="en-US" sz="2600" b="1" dirty="0">
                          <a:solidFill>
                            <a:srgbClr val="000000"/>
                          </a:solidFill>
                          <a:latin typeface="宋体" panose="02010600030101010101" pitchFamily="2" charset="-122"/>
                          <a:cs typeface="Times New Roman" panose="02020603050405020304" pitchFamily="18" charset="0"/>
                        </a:rPr>
                        <a:t>但是“买办积累转化为民族资本是违背外国资本意志的</a:t>
                      </a:r>
                      <a:r>
                        <a:rPr lang="en-US" altLang="zh-CN" sz="2600" b="1">
                          <a:solidFill>
                            <a:srgbClr val="000000"/>
                          </a:solidFill>
                          <a:latin typeface="宋体" panose="02010600030101010101" pitchFamily="2" charset="-122"/>
                          <a:cs typeface="Times New Roman" panose="02020603050405020304" pitchFamily="18" charset="0"/>
                        </a:rPr>
                        <a:t>,</a:t>
                      </a:r>
                      <a:r>
                        <a:rPr lang="zh-CN" altLang="en-US" sz="2600" b="1" dirty="0">
                          <a:solidFill>
                            <a:srgbClr val="000000"/>
                          </a:solidFill>
                          <a:latin typeface="宋体" panose="02010600030101010101" pitchFamily="2" charset="-122"/>
                          <a:cs typeface="Times New Roman" panose="02020603050405020304" pitchFamily="18" charset="0"/>
                        </a:rPr>
                        <a:t>是一个历史的进步”</a:t>
                      </a:r>
                      <a:endParaRPr lang="zh-CN" altLang="en-US" sz="2600" b="1" dirty="0">
                        <a:latin typeface="Arial" panose="020B0604020202020204" pitchFamily="34" charset="0"/>
                      </a:endParaRPr>
                    </a:p>
                  </a:txBody>
                  <a:tcPr marL="117235" marR="117235" marT="58618" marB="58618" anchor="ctr">
                    <a:lnL w="0" cap="flat" cmpd="sng">
                      <a:solidFill>
                        <a:srgbClr val="000000"/>
                      </a:solidFill>
                      <a:prstDash val="solid"/>
                      <a:headEnd type="none" w="med" len="med"/>
                      <a:tailEnd type="none" w="med" len="med"/>
                    </a:lnL>
                    <a:lnR w="28575" cap="flat" cmpd="sng">
                      <a:solidFill>
                        <a:schemeClr val="tx1"/>
                      </a:solidFill>
                      <a:prstDash val="solid"/>
                      <a:headEnd type="none" w="med" len="med"/>
                      <a:tailEnd type="none" w="med" len="med"/>
                    </a:lnR>
                    <a:lnT w="0" cap="flat" cmpd="sng">
                      <a:solidFill>
                        <a:srgbClr val="000000"/>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r>
            </a:tbl>
          </a:graphicData>
        </a:graphic>
      </p:graphicFrame>
    </p:spTree>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26643" name="表格 2926642"/>
          <p:cNvGraphicFramePr/>
          <p:nvPr/>
        </p:nvGraphicFramePr>
        <p:xfrm>
          <a:off x="444500" y="1587500"/>
          <a:ext cx="11509375" cy="3125788"/>
        </p:xfrm>
        <a:graphic>
          <a:graphicData uri="http://schemas.openxmlformats.org/drawingml/2006/table">
            <a:tbl>
              <a:tblPr/>
              <a:tblGrid>
                <a:gridCol w="2082800"/>
                <a:gridCol w="4127500"/>
                <a:gridCol w="5299075"/>
              </a:tblGrid>
              <a:tr h="512763">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600" b="1" dirty="0">
                          <a:solidFill>
                            <a:srgbClr val="000000"/>
                          </a:solidFill>
                          <a:latin typeface="宋体" panose="02010600030101010101" pitchFamily="2" charset="-122"/>
                          <a:cs typeface="Times New Roman" panose="02020603050405020304" pitchFamily="18" charset="0"/>
                        </a:rPr>
                        <a:t>时间 </a:t>
                      </a:r>
                      <a:endParaRPr lang="zh-CN" altLang="en-US" sz="2600" b="1" dirty="0">
                        <a:latin typeface="Arial" panose="020B0604020202020204" pitchFamily="34" charset="0"/>
                      </a:endParaRPr>
                    </a:p>
                  </a:txBody>
                  <a:tcPr marL="117235" marR="117235" marT="58618" marB="58618" anchor="ctr">
                    <a:lnL w="28575" cap="flat" cmpd="sng">
                      <a:solidFill>
                        <a:schemeClr val="tx1"/>
                      </a:solidFill>
                      <a:prstDash val="solid"/>
                      <a:headEnd type="none" w="med" len="med"/>
                      <a:tailEnd type="none" w="med" len="med"/>
                    </a:lnL>
                    <a:lnR w="0" cap="flat" cmpd="sng">
                      <a:solidFill>
                        <a:srgbClr val="000000"/>
                      </a:solidFill>
                      <a:prstDash val="solid"/>
                      <a:headEnd type="none" w="med" len="med"/>
                      <a:tailEnd type="none" w="med" len="med"/>
                    </a:lnR>
                    <a:lnT w="28575" cap="flat" cmpd="sng">
                      <a:solidFill>
                        <a:schemeClr val="tx1"/>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600" b="1" dirty="0">
                          <a:solidFill>
                            <a:srgbClr val="000000"/>
                          </a:solidFill>
                          <a:latin typeface="宋体" panose="02010600030101010101" pitchFamily="2" charset="-122"/>
                          <a:cs typeface="Times New Roman" panose="02020603050405020304" pitchFamily="18" charset="0"/>
                        </a:rPr>
                        <a:t>人物、著作 </a:t>
                      </a:r>
                      <a:endParaRPr lang="zh-CN" altLang="en-US" sz="2600" b="1" dirty="0">
                        <a:latin typeface="Arial" panose="020B0604020202020204" pitchFamily="34" charset="0"/>
                      </a:endParaRPr>
                    </a:p>
                  </a:txBody>
                  <a:tcPr marL="117235" marR="117235" marT="58618" marB="58618" anchor="ctr">
                    <a:lnL w="0" cap="flat" cmpd="sng">
                      <a:solidFill>
                        <a:srgbClr val="000000"/>
                      </a:solidFill>
                      <a:prstDash val="solid"/>
                      <a:headEnd type="none" w="med" len="med"/>
                      <a:tailEnd type="none" w="med" len="med"/>
                    </a:lnL>
                    <a:lnR w="0" cap="flat" cmpd="sng">
                      <a:solidFill>
                        <a:srgbClr val="000000"/>
                      </a:solidFill>
                      <a:prstDash val="solid"/>
                      <a:headEnd type="none" w="med" len="med"/>
                      <a:tailEnd type="none" w="med" len="med"/>
                    </a:lnR>
                    <a:lnT w="28575" cap="flat" cmpd="sng">
                      <a:solidFill>
                        <a:schemeClr val="tx1"/>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600" b="1" dirty="0">
                          <a:solidFill>
                            <a:srgbClr val="000000"/>
                          </a:solidFill>
                          <a:latin typeface="宋体" panose="02010600030101010101" pitchFamily="2" charset="-122"/>
                          <a:cs typeface="Times New Roman" panose="02020603050405020304" pitchFamily="18" charset="0"/>
                        </a:rPr>
                        <a:t>主要观点 </a:t>
                      </a:r>
                      <a:endParaRPr lang="zh-CN" altLang="en-US" sz="2600" b="1" dirty="0">
                        <a:latin typeface="Arial" panose="020B0604020202020204" pitchFamily="34" charset="0"/>
                      </a:endParaRPr>
                    </a:p>
                  </a:txBody>
                  <a:tcPr marL="117235" marR="117235" marT="58618" marB="58618" anchor="ctr">
                    <a:lnL w="0" cap="flat" cmpd="sng">
                      <a:solidFill>
                        <a:srgbClr val="000000"/>
                      </a:solidFill>
                      <a:prstDash val="solid"/>
                      <a:headEnd type="none" w="med" len="med"/>
                      <a:tailEnd type="none" w="med" len="med"/>
                    </a:lnL>
                    <a:lnR w="28575"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tr>
              <a:tr h="1306512">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en-US" altLang="zh-CN" sz="2600" b="1">
                          <a:solidFill>
                            <a:srgbClr val="000000"/>
                          </a:solidFill>
                          <a:latin typeface="宋体" panose="02010600030101010101" pitchFamily="2" charset="-122"/>
                          <a:cs typeface="Times New Roman" panose="02020603050405020304" pitchFamily="18" charset="0"/>
                        </a:rPr>
                        <a:t>2002</a:t>
                      </a:r>
                      <a:r>
                        <a:rPr lang="zh-CN" altLang="en-US" sz="2600" b="1" dirty="0">
                          <a:solidFill>
                            <a:srgbClr val="000000"/>
                          </a:solidFill>
                          <a:latin typeface="宋体" panose="02010600030101010101" pitchFamily="2" charset="-122"/>
                          <a:cs typeface="Times New Roman" panose="02020603050405020304" pitchFamily="18" charset="0"/>
                        </a:rPr>
                        <a:t>年</a:t>
                      </a:r>
                      <a:endParaRPr lang="zh-CN" altLang="en-US" sz="2600" b="1" dirty="0">
                        <a:latin typeface="Arial" panose="020B0604020202020204" pitchFamily="34" charset="0"/>
                      </a:endParaRPr>
                    </a:p>
                  </a:txBody>
                  <a:tcPr marL="117235" marR="117235" marT="58618" marB="58618" anchor="ctr">
                    <a:lnL w="28575" cap="flat" cmpd="sng">
                      <a:solidFill>
                        <a:schemeClr val="tx1"/>
                      </a:solidFill>
                      <a:prstDash val="solid"/>
                      <a:headEnd type="none" w="med" len="med"/>
                      <a:tailEnd type="none" w="med" len="med"/>
                    </a:lnL>
                    <a:lnR w="0" cap="flat" cmpd="sng">
                      <a:solidFill>
                        <a:srgbClr val="000000"/>
                      </a:solidFill>
                      <a:prstDash val="solid"/>
                      <a:headEnd type="none" w="med" len="med"/>
                      <a:tailEnd type="none" w="med" len="med"/>
                    </a:lnR>
                    <a:lnT w="0" cap="flat" cmpd="sng">
                      <a:solidFill>
                        <a:srgbClr val="000000"/>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sz="2600" b="1" dirty="0">
                          <a:solidFill>
                            <a:srgbClr val="000000"/>
                          </a:solidFill>
                          <a:latin typeface="宋体" panose="02010600030101010101" pitchFamily="2" charset="-122"/>
                          <a:cs typeface="Times New Roman" panose="02020603050405020304" pitchFamily="18" charset="0"/>
                        </a:rPr>
                        <a:t>金普森、易继苍</a:t>
                      </a:r>
                      <a:r>
                        <a:rPr lang="en-US" altLang="zh-CN" sz="2600" b="1">
                          <a:solidFill>
                            <a:srgbClr val="000000"/>
                          </a:solidFill>
                          <a:latin typeface="宋体" panose="02010600030101010101" pitchFamily="2" charset="-122"/>
                          <a:cs typeface="Times New Roman" panose="02020603050405020304" pitchFamily="18" charset="0"/>
                        </a:rPr>
                        <a:t>《</a:t>
                      </a:r>
                      <a:r>
                        <a:rPr lang="zh-CN" altLang="en-US" sz="2600" b="1" dirty="0">
                          <a:solidFill>
                            <a:srgbClr val="000000"/>
                          </a:solidFill>
                          <a:latin typeface="宋体" panose="02010600030101010101" pitchFamily="2" charset="-122"/>
                          <a:cs typeface="Times New Roman" panose="02020603050405020304" pitchFamily="18" charset="0"/>
                        </a:rPr>
                        <a:t>买办与中国近代社会阶层的变迁</a:t>
                      </a:r>
                      <a:r>
                        <a:rPr lang="en-US" altLang="zh-CN" sz="2600" b="1">
                          <a:solidFill>
                            <a:srgbClr val="000000"/>
                          </a:solidFill>
                          <a:latin typeface="宋体" panose="02010600030101010101" pitchFamily="2" charset="-122"/>
                          <a:cs typeface="Times New Roman" panose="02020603050405020304" pitchFamily="18" charset="0"/>
                        </a:rPr>
                        <a:t>》</a:t>
                      </a:r>
                      <a:endParaRPr lang="zh-CN" altLang="en-US" sz="2600" b="1">
                        <a:latin typeface="Arial" panose="020B0604020202020204" pitchFamily="34" charset="0"/>
                      </a:endParaRPr>
                    </a:p>
                  </a:txBody>
                  <a:tcPr marL="117235" marR="117235" marT="58618" marB="58618" anchor="ctr">
                    <a:lnL w="0" cap="flat" cmpd="sng">
                      <a:solidFill>
                        <a:srgbClr val="000000"/>
                      </a:solidFill>
                      <a:prstDash val="solid"/>
                      <a:headEnd type="none" w="med" len="med"/>
                      <a:tailEnd type="none" w="med" len="med"/>
                    </a:lnL>
                    <a:lnR w="0" cap="flat" cmpd="sng">
                      <a:solidFill>
                        <a:srgbClr val="000000"/>
                      </a:solidFill>
                      <a:prstDash val="solid"/>
                      <a:headEnd type="none" w="med" len="med"/>
                      <a:tailEnd type="none" w="med" len="med"/>
                    </a:lnR>
                    <a:lnT w="0" cap="flat" cmpd="sng">
                      <a:solidFill>
                        <a:srgbClr val="000000"/>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sz="2600" b="1" dirty="0">
                          <a:solidFill>
                            <a:srgbClr val="000000"/>
                          </a:solidFill>
                          <a:latin typeface="宋体" panose="02010600030101010101" pitchFamily="2" charset="-122"/>
                          <a:cs typeface="Times New Roman" panose="02020603050405020304" pitchFamily="18" charset="0"/>
                        </a:rPr>
                        <a:t>买办带动了近代新式民族工业的发展</a:t>
                      </a:r>
                      <a:r>
                        <a:rPr lang="en-US" altLang="zh-CN" sz="2600" b="1">
                          <a:solidFill>
                            <a:srgbClr val="000000"/>
                          </a:solidFill>
                          <a:latin typeface="宋体" panose="02010600030101010101" pitchFamily="2" charset="-122"/>
                          <a:cs typeface="Times New Roman" panose="02020603050405020304" pitchFamily="18" charset="0"/>
                        </a:rPr>
                        <a:t>,</a:t>
                      </a:r>
                      <a:r>
                        <a:rPr lang="zh-CN" altLang="en-US" sz="2600" b="1" dirty="0">
                          <a:solidFill>
                            <a:srgbClr val="000000"/>
                          </a:solidFill>
                          <a:latin typeface="宋体" panose="02010600030101010101" pitchFamily="2" charset="-122"/>
                          <a:cs typeface="Times New Roman" panose="02020603050405020304" pitchFamily="18" charset="0"/>
                        </a:rPr>
                        <a:t>还使普通百姓用上了廉价的商品</a:t>
                      </a:r>
                      <a:endParaRPr lang="zh-CN" altLang="en-US" sz="2600" b="1" dirty="0">
                        <a:latin typeface="Arial" panose="020B0604020202020204" pitchFamily="34" charset="0"/>
                      </a:endParaRPr>
                    </a:p>
                  </a:txBody>
                  <a:tcPr marL="117235" marR="117235" marT="58618" marB="58618" anchor="ctr">
                    <a:lnL w="0" cap="flat" cmpd="sng">
                      <a:solidFill>
                        <a:srgbClr val="000000"/>
                      </a:solidFill>
                      <a:prstDash val="solid"/>
                      <a:headEnd type="none" w="med" len="med"/>
                      <a:tailEnd type="none" w="med" len="med"/>
                    </a:lnL>
                    <a:lnR w="28575" cap="flat" cmpd="sng">
                      <a:solidFill>
                        <a:schemeClr val="tx1"/>
                      </a:solidFill>
                      <a:prstDash val="solid"/>
                      <a:headEnd type="none" w="med" len="med"/>
                      <a:tailEnd type="none" w="med" len="med"/>
                    </a:lnR>
                    <a:lnT w="0" cap="flat" cmpd="sng">
                      <a:solidFill>
                        <a:srgbClr val="000000"/>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tr>
              <a:tr h="1306513">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en-US" altLang="zh-CN" sz="2600" b="1">
                          <a:solidFill>
                            <a:srgbClr val="000000"/>
                          </a:solidFill>
                          <a:latin typeface="宋体" panose="02010600030101010101" pitchFamily="2" charset="-122"/>
                          <a:cs typeface="Times New Roman" panose="02020603050405020304" pitchFamily="18" charset="0"/>
                        </a:rPr>
                        <a:t>2014</a:t>
                      </a:r>
                      <a:r>
                        <a:rPr lang="zh-CN" altLang="en-US" sz="2600" b="1" dirty="0">
                          <a:solidFill>
                            <a:srgbClr val="000000"/>
                          </a:solidFill>
                          <a:latin typeface="宋体" panose="02010600030101010101" pitchFamily="2" charset="-122"/>
                          <a:cs typeface="Times New Roman" panose="02020603050405020304" pitchFamily="18" charset="0"/>
                        </a:rPr>
                        <a:t>年</a:t>
                      </a:r>
                      <a:endParaRPr lang="zh-CN" altLang="en-US" sz="2600" b="1" dirty="0">
                        <a:latin typeface="Arial" panose="020B0604020202020204" pitchFamily="34" charset="0"/>
                      </a:endParaRPr>
                    </a:p>
                  </a:txBody>
                  <a:tcPr marL="117235" marR="117235" marT="58618" marB="58618" anchor="ctr">
                    <a:lnL w="28575" cap="flat" cmpd="sng">
                      <a:solidFill>
                        <a:schemeClr val="tx1"/>
                      </a:solidFill>
                      <a:prstDash val="solid"/>
                      <a:headEnd type="none" w="med" len="med"/>
                      <a:tailEnd type="none" w="med" len="med"/>
                    </a:lnL>
                    <a:lnR w="0" cap="flat" cmpd="sng">
                      <a:solidFill>
                        <a:srgbClr val="000000"/>
                      </a:solidFill>
                      <a:prstDash val="solid"/>
                      <a:headEnd type="none" w="med" len="med"/>
                      <a:tailEnd type="none" w="med" len="med"/>
                    </a:lnR>
                    <a:lnT w="0" cap="flat" cmpd="sng">
                      <a:solidFill>
                        <a:srgbClr val="000000"/>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sz="2600" b="1" dirty="0">
                          <a:solidFill>
                            <a:srgbClr val="000000"/>
                          </a:solidFill>
                          <a:latin typeface="宋体" panose="02010600030101010101" pitchFamily="2" charset="-122"/>
                          <a:cs typeface="Times New Roman" panose="02020603050405020304" pitchFamily="18" charset="0"/>
                        </a:rPr>
                        <a:t>聂好春</a:t>
                      </a:r>
                      <a:r>
                        <a:rPr lang="en-US" altLang="zh-CN" sz="2600" b="1">
                          <a:solidFill>
                            <a:srgbClr val="000000"/>
                          </a:solidFill>
                          <a:latin typeface="宋体" panose="02010600030101010101" pitchFamily="2" charset="-122"/>
                          <a:cs typeface="Times New Roman" panose="02020603050405020304" pitchFamily="18" charset="0"/>
                        </a:rPr>
                        <a:t>《</a:t>
                      </a:r>
                      <a:r>
                        <a:rPr lang="zh-CN" altLang="en-US" sz="2600" b="1" dirty="0">
                          <a:solidFill>
                            <a:srgbClr val="000000"/>
                          </a:solidFill>
                          <a:latin typeface="宋体" panose="02010600030101010101" pitchFamily="2" charset="-122"/>
                          <a:cs typeface="Times New Roman" panose="02020603050405020304" pitchFamily="18" charset="0"/>
                        </a:rPr>
                        <a:t>买办与近代中国经济发展研究</a:t>
                      </a:r>
                      <a:r>
                        <a:rPr lang="en-US" altLang="zh-CN" sz="2600" b="1">
                          <a:solidFill>
                            <a:srgbClr val="000000"/>
                          </a:solidFill>
                          <a:latin typeface="宋体" panose="02010600030101010101" pitchFamily="2" charset="-122"/>
                          <a:cs typeface="Times New Roman" panose="02020603050405020304" pitchFamily="18" charset="0"/>
                        </a:rPr>
                        <a:t>》</a:t>
                      </a:r>
                      <a:endParaRPr lang="zh-CN" altLang="en-US" sz="2600" b="1">
                        <a:latin typeface="Arial" panose="020B0604020202020204" pitchFamily="34" charset="0"/>
                      </a:endParaRPr>
                    </a:p>
                  </a:txBody>
                  <a:tcPr marL="117235" marR="117235" marT="58618" marB="58618" anchor="ctr">
                    <a:lnL w="0" cap="flat" cmpd="sng">
                      <a:solidFill>
                        <a:srgbClr val="000000"/>
                      </a:solidFill>
                      <a:prstDash val="solid"/>
                      <a:headEnd type="none" w="med" len="med"/>
                      <a:tailEnd type="none" w="med" len="med"/>
                    </a:lnL>
                    <a:lnR w="0" cap="flat" cmpd="sng">
                      <a:solidFill>
                        <a:srgbClr val="000000"/>
                      </a:solidFill>
                      <a:prstDash val="solid"/>
                      <a:headEnd type="none" w="med" len="med"/>
                      <a:tailEnd type="none" w="med" len="med"/>
                    </a:lnR>
                    <a:lnT w="0" cap="flat" cmpd="sng">
                      <a:solidFill>
                        <a:srgbClr val="000000"/>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sz="2600" b="1" dirty="0">
                          <a:solidFill>
                            <a:srgbClr val="000000"/>
                          </a:solidFill>
                          <a:latin typeface="宋体" panose="02010600030101010101" pitchFamily="2" charset="-122"/>
                          <a:cs typeface="Times New Roman" panose="02020603050405020304" pitchFamily="18" charset="0"/>
                        </a:rPr>
                        <a:t>买办是商界精英和早期经济现代化运动的主干力量</a:t>
                      </a:r>
                      <a:r>
                        <a:rPr lang="en-US" altLang="zh-CN" sz="2600" b="1">
                          <a:solidFill>
                            <a:srgbClr val="000000"/>
                          </a:solidFill>
                          <a:latin typeface="宋体" panose="02010600030101010101" pitchFamily="2" charset="-122"/>
                          <a:cs typeface="Times New Roman" panose="02020603050405020304" pitchFamily="18" charset="0"/>
                        </a:rPr>
                        <a:t>,</a:t>
                      </a:r>
                      <a:r>
                        <a:rPr lang="zh-CN" altLang="en-US" sz="2600" b="1" dirty="0">
                          <a:solidFill>
                            <a:srgbClr val="000000"/>
                          </a:solidFill>
                          <a:latin typeface="宋体" panose="02010600030101010101" pitchFamily="2" charset="-122"/>
                          <a:cs typeface="Times New Roman" panose="02020603050405020304" pitchFamily="18" charset="0"/>
                        </a:rPr>
                        <a:t>是近代商会的中坚 </a:t>
                      </a:r>
                      <a:endParaRPr lang="zh-CN" altLang="en-US" sz="2600" b="1" dirty="0">
                        <a:latin typeface="Arial" panose="020B0604020202020204" pitchFamily="34" charset="0"/>
                      </a:endParaRPr>
                    </a:p>
                  </a:txBody>
                  <a:tcPr marL="117235" marR="117235" marT="58618" marB="58618" anchor="ctr">
                    <a:lnL w="0" cap="flat" cmpd="sng">
                      <a:solidFill>
                        <a:srgbClr val="000000"/>
                      </a:solidFill>
                      <a:prstDash val="solid"/>
                      <a:headEnd type="none" w="med" len="med"/>
                      <a:tailEnd type="none" w="med" len="med"/>
                    </a:lnL>
                    <a:lnR w="28575" cap="flat" cmpd="sng">
                      <a:solidFill>
                        <a:schemeClr val="tx1"/>
                      </a:solidFill>
                      <a:prstDash val="solid"/>
                      <a:headEnd type="none" w="med" len="med"/>
                      <a:tailEnd type="none" w="med" len="med"/>
                    </a:lnR>
                    <a:lnT w="0" cap="flat" cmpd="sng">
                      <a:solidFill>
                        <a:srgbClr val="000000"/>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r>
            </a:tbl>
          </a:graphicData>
        </a:graphic>
      </p:graphicFrame>
    </p:spTree>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5474" name="文本框 2665473"/>
          <p:cNvSpPr txBox="1"/>
          <p:nvPr/>
        </p:nvSpPr>
        <p:spPr>
          <a:xfrm>
            <a:off x="228600" y="657225"/>
            <a:ext cx="11634788" cy="3689350"/>
          </a:xfrm>
          <a:prstGeom prst="rect">
            <a:avLst/>
          </a:prstGeom>
          <a:noFill/>
          <a:ln w="9525">
            <a:noFill/>
          </a:ln>
        </p:spPr>
        <p:txBody>
          <a:bodyPr lIns="117176" tIns="58589" rIns="117176" bIns="58589">
            <a:spAutoFit/>
          </a:bodyPr>
          <a:lstStyle/>
          <a:p>
            <a:pPr defTabSz="1171575"/>
            <a:r>
              <a:rPr lang="zh-CN" altLang="en-US">
                <a:solidFill>
                  <a:srgbClr val="0000FF"/>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FF"/>
                </a:solidFill>
                <a:latin typeface="宋体" panose="02010600030101010101" pitchFamily="2" charset="-122"/>
                <a:ea typeface="宋体" panose="02010600030101010101" pitchFamily="2" charset="-122"/>
                <a:cs typeface="Times New Roman" panose="02020603050405020304" pitchFamily="18" charset="0"/>
              </a:rPr>
              <a:t>中国高考评价模式</a:t>
            </a:r>
            <a:r>
              <a:rPr lang="zh-CN" altLang="en-US">
                <a:solidFill>
                  <a:srgbClr val="0000FF"/>
                </a:solidFill>
                <a:latin typeface="宋体" panose="02010600030101010101" pitchFamily="2" charset="-122"/>
                <a:ea typeface="宋体" panose="02010600030101010101" pitchFamily="2" charset="-122"/>
                <a:cs typeface="Times New Roman" panose="02020603050405020304" pitchFamily="18" charset="0"/>
              </a:rPr>
              <a:t>】</a:t>
            </a:r>
            <a:endParaRPr lang="zh-CN" altLang="en-US">
              <a:solidFill>
                <a:srgbClr val="0000FF"/>
              </a:solidFill>
              <a:latin typeface="宋体" panose="02010600030101010101" pitchFamily="2" charset="-122"/>
              <a:ea typeface="宋体" panose="02010600030101010101" pitchFamily="2" charset="-122"/>
              <a:cs typeface="Times New Roman" panose="02020603050405020304" pitchFamily="18" charset="0"/>
            </a:endParaRPr>
          </a:p>
          <a:p>
            <a:pPr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考查要求</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落实了综合性与创新性的考查要求。</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(2)</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情境载体</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以“买办阶层”为载体</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以不同时期的人物对近代中国经济中买办阶层扮演的角色及其评价为切入点。</a:t>
            </a:r>
            <a:endParaRPr lang="zh-CN" altLang="en-US">
              <a:solidFill>
                <a:srgbClr val="0000FF"/>
              </a:solidFill>
              <a:latin typeface="宋体" panose="02010600030101010101" pitchFamily="2" charset="-122"/>
              <a:ea typeface="宋体" panose="02010600030101010101" pitchFamily="2" charset="-122"/>
              <a:cs typeface="Times New Roman" panose="02020603050405020304" pitchFamily="18" charset="0"/>
            </a:endParaRPr>
          </a:p>
          <a:p>
            <a:pPr defTabSz="1171575"/>
            <a:r>
              <a:rPr lang="zh-CN" altLang="en-US">
                <a:latin typeface="宋体" panose="02010600030101010101" pitchFamily="2" charset="-122"/>
                <a:ea typeface="宋体" panose="02010600030101010101" pitchFamily="2" charset="-122"/>
                <a:cs typeface="Times New Roman" panose="02020603050405020304" pitchFamily="18" charset="0"/>
              </a:rPr>
              <a:t> </a:t>
            </a:r>
            <a:endParaRPr lang="zh-CN" altLang="en-US">
              <a:latin typeface="宋体" panose="02010600030101010101" pitchFamily="2" charset="-122"/>
              <a:ea typeface="宋体" panose="02010600030101010101" pitchFamily="2" charset="-122"/>
              <a:cs typeface="Times New Roman" panose="02020603050405020304" pitchFamily="18" charset="0"/>
            </a:endParaRPr>
          </a:p>
          <a:p>
            <a:pPr defTabSz="1171575"/>
            <a:endParaRPr lang="zh-CN" altLang="en-US" dirty="0">
              <a:latin typeface="宋体" panose="02010600030101010101" pitchFamily="2" charset="-122"/>
              <a:ea typeface="Times New Roman" panose="02020603050405020304" pitchFamily="18" charset="0"/>
            </a:endParaRPr>
          </a:p>
        </p:txBody>
      </p:sp>
    </p:spTree>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73346" name="文本框 2873345"/>
          <p:cNvSpPr txBox="1"/>
          <p:nvPr/>
        </p:nvSpPr>
        <p:spPr>
          <a:xfrm>
            <a:off x="228600" y="657225"/>
            <a:ext cx="11634788" cy="2498725"/>
          </a:xfrm>
          <a:prstGeom prst="rect">
            <a:avLst/>
          </a:prstGeom>
          <a:noFill/>
          <a:ln w="9525">
            <a:noFill/>
          </a:ln>
        </p:spPr>
        <p:txBody>
          <a:bodyPr lIns="117176" tIns="58589" rIns="117176" bIns="58589">
            <a:spAutoFit/>
          </a:bodyPr>
          <a:lstStyle/>
          <a:p>
            <a:pPr defTabSz="1171575"/>
            <a:r>
              <a:rPr lang="zh-CN" altLang="en-US">
                <a:solidFill>
                  <a:srgbClr val="0000FF"/>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FF"/>
                </a:solidFill>
                <a:latin typeface="宋体" panose="02010600030101010101" pitchFamily="2" charset="-122"/>
                <a:ea typeface="宋体" panose="02010600030101010101" pitchFamily="2" charset="-122"/>
                <a:cs typeface="Times New Roman" panose="02020603050405020304" pitchFamily="18" charset="0"/>
              </a:rPr>
              <a:t>核心素养水平要求</a:t>
            </a:r>
            <a:r>
              <a:rPr lang="zh-CN" altLang="en-US">
                <a:solidFill>
                  <a:srgbClr val="0000FF"/>
                </a:solidFill>
                <a:latin typeface="宋体" panose="02010600030101010101" pitchFamily="2" charset="-122"/>
                <a:ea typeface="宋体" panose="02010600030101010101" pitchFamily="2" charset="-122"/>
                <a:cs typeface="Times New Roman" panose="02020603050405020304" pitchFamily="18" charset="0"/>
              </a:rPr>
              <a:t>】</a:t>
            </a:r>
            <a:endParaRPr lang="zh-CN" altLang="en-US">
              <a:solidFill>
                <a:srgbClr val="0000FF"/>
              </a:solidFill>
              <a:latin typeface="宋体" panose="02010600030101010101" pitchFamily="2" charset="-122"/>
              <a:ea typeface="宋体" panose="02010600030101010101" pitchFamily="2" charset="-122"/>
              <a:cs typeface="Times New Roman" panose="02020603050405020304" pitchFamily="18" charset="0"/>
            </a:endParaRPr>
          </a:p>
          <a:p>
            <a:pPr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主要体现的核心素养类型</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历史解释。</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(2)</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体现考查核心素养水平要求</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能够分辨不同的历史解释</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尝试从来源、性质、目的等多方面</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说明导致这些不同解释的原因。</a:t>
            </a:r>
            <a:endParaRPr lang="zh-CN" altLang="en-US" dirty="0">
              <a:solidFill>
                <a:srgbClr val="000000"/>
              </a:solidFill>
              <a:latin typeface="宋体" panose="02010600030101010101" pitchFamily="2" charset="-122"/>
              <a:ea typeface="Times New Roman" panose="02020603050405020304" pitchFamily="18" charset="0"/>
            </a:endParaRPr>
          </a:p>
        </p:txBody>
      </p:sp>
    </p:spTree>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27618" name="文本框 2927617"/>
          <p:cNvSpPr txBox="1"/>
          <p:nvPr/>
        </p:nvSpPr>
        <p:spPr>
          <a:xfrm>
            <a:off x="228600" y="657225"/>
            <a:ext cx="11634788" cy="4284663"/>
          </a:xfrm>
          <a:prstGeom prst="rect">
            <a:avLst/>
          </a:prstGeom>
          <a:noFill/>
          <a:ln w="9525">
            <a:noFill/>
          </a:ln>
        </p:spPr>
        <p:txBody>
          <a:bodyPr lIns="117176" tIns="58589" rIns="117176" bIns="58589">
            <a:spAutoFit/>
          </a:bodyPr>
          <a:lstStyle/>
          <a:p>
            <a:pPr defTabSz="1171575"/>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参考示例</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endPar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defTabSz="1171575"/>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论题</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对买办的认知和评价受到了时代变迁的影响。 </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defTabSz="1171575"/>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论述</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:①</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清末民初</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随着列强的不断侵略</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民族危机日益加深</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民族矛盾成为主要矛盾</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在这种情况下</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消极评价与帝国主义联系密切的买办理所当然</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;②</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中华人民共和国成立后</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阶级斗争史观在改革开放前一直占主流地位</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对买办也基本持批判态度</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;③</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改革开放后</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随着思想的解放和对外交流的深入</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对买办的评价越来越深入和客观。</a:t>
            </a:r>
            <a:endParaRPr lang="zh-CN" altLang="en-US">
              <a:solidFill>
                <a:srgbClr val="000000"/>
              </a:solidFill>
              <a:latin typeface="宋体" panose="02010600030101010101" pitchFamily="2" charset="-122"/>
              <a:ea typeface="Times New Roman" panose="02020603050405020304" pitchFamily="18" charset="0"/>
            </a:endParaRPr>
          </a:p>
        </p:txBody>
      </p:sp>
    </p:spTree>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27938" name="文本框 2727937"/>
          <p:cNvSpPr txBox="1"/>
          <p:nvPr/>
        </p:nvSpPr>
        <p:spPr>
          <a:xfrm>
            <a:off x="215900" y="631825"/>
            <a:ext cx="11634788" cy="6070600"/>
          </a:xfrm>
          <a:prstGeom prst="rect">
            <a:avLst/>
          </a:prstGeom>
          <a:noFill/>
          <a:ln w="9525">
            <a:noFill/>
          </a:ln>
        </p:spPr>
        <p:txBody>
          <a:bodyPr lIns="117176" tIns="58589" rIns="117176" bIns="58589">
            <a:spAutoFit/>
          </a:bodyPr>
          <a:lstStyle/>
          <a:p>
            <a:pPr algn="ctr" defTabSz="1171575"/>
            <a:r>
              <a:rPr lang="zh-CN" altLang="en-US" dirty="0">
                <a:latin typeface="宋体" panose="02010600030101010101" pitchFamily="2" charset="-122"/>
                <a:ea typeface="宋体" panose="02010600030101010101" pitchFamily="2" charset="-122"/>
                <a:cs typeface="Times New Roman" panose="02020603050405020304" pitchFamily="18" charset="0"/>
              </a:rPr>
              <a:t>五　中华民族的阵痛与转型</a:t>
            </a:r>
            <a:r>
              <a:rPr lang="en-US" altLang="zh-CN">
                <a:latin typeface="宋体" panose="02010600030101010101" pitchFamily="2" charset="-122"/>
                <a:ea typeface="宋体" panose="02010600030101010101" pitchFamily="2" charset="-122"/>
                <a:cs typeface="Times New Roman" panose="02020603050405020304" pitchFamily="18" charset="0"/>
              </a:rPr>
              <a:t>(1840</a:t>
            </a:r>
            <a:r>
              <a:rPr lang="en-US" altLang="zh-CN">
                <a:latin typeface="宋体" panose="02010600030101010101" pitchFamily="2" charset="-122"/>
                <a:ea typeface="Times New Roman" panose="02020603050405020304" pitchFamily="18" charset="0"/>
              </a:rPr>
              <a:t>—</a:t>
            </a:r>
            <a:r>
              <a:rPr lang="en-US" altLang="zh-CN">
                <a:latin typeface="宋体" panose="02010600030101010101" pitchFamily="2" charset="-122"/>
                <a:ea typeface="宋体" panose="02010600030101010101" pitchFamily="2" charset="-122"/>
                <a:cs typeface="Times New Roman" panose="02020603050405020304" pitchFamily="18" charset="0"/>
              </a:rPr>
              <a:t>1912</a:t>
            </a:r>
            <a:r>
              <a:rPr lang="zh-CN" altLang="en-US" dirty="0">
                <a:latin typeface="宋体" panose="02010600030101010101" pitchFamily="2" charset="-122"/>
                <a:ea typeface="宋体" panose="02010600030101010101" pitchFamily="2" charset="-122"/>
                <a:cs typeface="Times New Roman" panose="02020603050405020304" pitchFamily="18" charset="0"/>
              </a:rPr>
              <a:t>年</a:t>
            </a:r>
            <a:r>
              <a:rPr lang="en-US" altLang="zh-CN">
                <a:latin typeface="宋体" panose="02010600030101010101" pitchFamily="2" charset="-122"/>
                <a:ea typeface="宋体" panose="02010600030101010101" pitchFamily="2" charset="-122"/>
                <a:cs typeface="Times New Roman" panose="02020603050405020304" pitchFamily="18" charset="0"/>
              </a:rPr>
              <a:t>)</a:t>
            </a:r>
            <a:r>
              <a:rPr lang="en-US" altLang="zh-CN">
                <a:latin typeface="宋体" panose="02010600030101010101" pitchFamily="2" charset="-122"/>
                <a:ea typeface="Times New Roman" panose="02020603050405020304" pitchFamily="18" charset="0"/>
              </a:rPr>
              <a:t>——</a:t>
            </a:r>
            <a:r>
              <a:rPr lang="zh-CN" altLang="en-US" dirty="0">
                <a:latin typeface="宋体" panose="02010600030101010101" pitchFamily="2" charset="-122"/>
                <a:ea typeface="宋体" panose="02010600030101010101" pitchFamily="2" charset="-122"/>
                <a:cs typeface="Times New Roman" panose="02020603050405020304" pitchFamily="18" charset="0"/>
              </a:rPr>
              <a:t>晚清</a:t>
            </a:r>
            <a:r>
              <a:rPr lang="en-US" altLang="zh-CN">
                <a:latin typeface="宋体" panose="02010600030101010101" pitchFamily="2" charset="-122"/>
                <a:ea typeface="宋体" panose="02010600030101010101" pitchFamily="2" charset="-122"/>
                <a:cs typeface="Times New Roman" panose="02020603050405020304" pitchFamily="18" charset="0"/>
              </a:rPr>
              <a:t>70</a:t>
            </a:r>
            <a:r>
              <a:rPr lang="zh-CN" altLang="en-US" dirty="0">
                <a:latin typeface="宋体" panose="02010600030101010101" pitchFamily="2" charset="-122"/>
                <a:ea typeface="宋体" panose="02010600030101010101" pitchFamily="2" charset="-122"/>
                <a:cs typeface="Times New Roman" panose="02020603050405020304" pitchFamily="18" charset="0"/>
              </a:rPr>
              <a:t>年</a:t>
            </a:r>
            <a:endParaRPr lang="zh-CN" altLang="en-US" dirty="0">
              <a:latin typeface="宋体" panose="02010600030101010101" pitchFamily="2" charset="-122"/>
              <a:ea typeface="宋体" panose="02010600030101010101" pitchFamily="2" charset="-122"/>
              <a:cs typeface="Times New Roman" panose="02020603050405020304" pitchFamily="18" charset="0"/>
            </a:endParaRPr>
          </a:p>
          <a:p>
            <a:pPr algn="ctr" defTabSz="1171575"/>
            <a:r>
              <a:rPr lang="en-US" altLang="zh-CN">
                <a:latin typeface="宋体" panose="02010600030101010101" pitchFamily="2" charset="-122"/>
                <a:ea typeface="宋体" panose="02010600030101010101" pitchFamily="2" charset="-122"/>
                <a:cs typeface="Times New Roman" panose="02020603050405020304" pitchFamily="18" charset="0"/>
              </a:rPr>
              <a:t>(60</a:t>
            </a:r>
            <a:r>
              <a:rPr lang="zh-CN" altLang="en-US" dirty="0">
                <a:latin typeface="宋体" panose="02010600030101010101" pitchFamily="2" charset="-122"/>
                <a:ea typeface="宋体" panose="02010600030101010101" pitchFamily="2" charset="-122"/>
                <a:cs typeface="Times New Roman" panose="02020603050405020304" pitchFamily="18" charset="0"/>
              </a:rPr>
              <a:t>分钟　</a:t>
            </a:r>
            <a:r>
              <a:rPr lang="en-US" altLang="zh-CN">
                <a:latin typeface="宋体" panose="02010600030101010101" pitchFamily="2" charset="-122"/>
                <a:ea typeface="宋体" panose="02010600030101010101" pitchFamily="2" charset="-122"/>
                <a:cs typeface="Times New Roman" panose="02020603050405020304" pitchFamily="18" charset="0"/>
              </a:rPr>
              <a:t>88</a:t>
            </a:r>
            <a:r>
              <a:rPr lang="zh-CN" altLang="en-US" dirty="0">
                <a:latin typeface="宋体" panose="02010600030101010101" pitchFamily="2" charset="-122"/>
                <a:ea typeface="宋体" panose="02010600030101010101" pitchFamily="2" charset="-122"/>
                <a:cs typeface="Times New Roman" panose="02020603050405020304" pitchFamily="18" charset="0"/>
              </a:rPr>
              <a:t>分</a:t>
            </a:r>
            <a:r>
              <a:rPr lang="en-US" altLang="zh-CN">
                <a:latin typeface="宋体" panose="02010600030101010101" pitchFamily="2" charset="-122"/>
                <a:ea typeface="宋体" panose="02010600030101010101" pitchFamily="2" charset="-122"/>
                <a:cs typeface="Times New Roman" panose="02020603050405020304" pitchFamily="18" charset="0"/>
              </a:rPr>
              <a:t>)</a:t>
            </a:r>
            <a:endParaRPr lang="en-US" altLang="zh-CN">
              <a:latin typeface="宋体" panose="02010600030101010101" pitchFamily="2" charset="-122"/>
              <a:ea typeface="宋体" panose="02010600030101010101" pitchFamily="2" charset="-122"/>
              <a:cs typeface="Times New Roman" panose="02020603050405020304" pitchFamily="18" charset="0"/>
            </a:endParaRPr>
          </a:p>
          <a:p>
            <a:pPr algn="just" defTabSz="1171575"/>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一、选择题</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本大题共</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16</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小题</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每小题</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3</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分</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共</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48</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分</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endPar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英国近代历史教科书中涉及中国与外国冲突的记述时</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多次出现“</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forced to”(</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被迫</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weak”(</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虚弱</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等词</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这些记述反映出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endPar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英国的教育领先于中国</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B.</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教科书违背了历史事实</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C.</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近代中外冲突过于频繁</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D.</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列强炮火下中国的困境</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defTabSz="1171575"/>
            <a:endParaRPr lang="zh-CN" altLang="en-US" dirty="0">
              <a:solidFill>
                <a:srgbClr val="000000"/>
              </a:solidFill>
              <a:latin typeface="宋体" panose="02010600030101010101" pitchFamily="2" charset="-122"/>
              <a:ea typeface="Times New Roman" panose="02020603050405020304" pitchFamily="18" charset="0"/>
            </a:endParaRPr>
          </a:p>
        </p:txBody>
      </p:sp>
      <p:sp>
        <p:nvSpPr>
          <p:cNvPr id="2727939" name="文本框 2727938"/>
          <p:cNvSpPr txBox="1"/>
          <p:nvPr/>
        </p:nvSpPr>
        <p:spPr>
          <a:xfrm>
            <a:off x="1370013" y="63500"/>
            <a:ext cx="3979862" cy="446088"/>
          </a:xfrm>
          <a:prstGeom prst="rect">
            <a:avLst/>
          </a:prstGeom>
          <a:noFill/>
          <a:ln w="9525">
            <a:noFill/>
          </a:ln>
        </p:spPr>
        <p:txBody>
          <a:bodyPr lIns="117176" tIns="58589" rIns="117176" bIns="58589">
            <a:spAutoFit/>
          </a:bodyPr>
          <a:lstStyle/>
          <a:p>
            <a:pPr defTabSz="1171575">
              <a:lnSpc>
                <a:spcPct val="90000"/>
              </a:lnSpc>
            </a:pPr>
            <a:r>
              <a:rPr lang="zh-CN" altLang="en-US" sz="2400" dirty="0">
                <a:solidFill>
                  <a:schemeClr val="bg1"/>
                </a:solidFill>
                <a:latin typeface="宋体" panose="02010600030101010101" pitchFamily="2" charset="-122"/>
                <a:ea typeface="宋体" panose="02010600030101010101" pitchFamily="2" charset="-122"/>
                <a:cs typeface="Times New Roman" panose="02020603050405020304" pitchFamily="18" charset="0"/>
              </a:rPr>
              <a:t>专题能力提升练</a:t>
            </a:r>
            <a:endParaRPr lang="zh-CN" altLang="en-US" sz="2400" dirty="0">
              <a:solidFill>
                <a:schemeClr val="bg1"/>
              </a:solidFill>
              <a:latin typeface="宋体" panose="02010600030101010101" pitchFamily="2" charset="-122"/>
              <a:ea typeface="Times New Roman" panose="02020603050405020304" pitchFamily="18" charset="0"/>
            </a:endParaRPr>
          </a:p>
        </p:txBody>
      </p:sp>
    </p:spTree>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32738" name="文本框 2932737"/>
          <p:cNvSpPr txBox="1"/>
          <p:nvPr/>
        </p:nvSpPr>
        <p:spPr>
          <a:xfrm>
            <a:off x="241300" y="809625"/>
            <a:ext cx="11634788" cy="3094038"/>
          </a:xfrm>
          <a:prstGeom prst="rect">
            <a:avLst/>
          </a:prstGeom>
          <a:noFill/>
          <a:ln w="9525">
            <a:noFill/>
          </a:ln>
        </p:spPr>
        <p:txBody>
          <a:bodyPr lIns="117176" tIns="58589" rIns="117176" bIns="58589">
            <a:spAutoFit/>
          </a:bodyPr>
          <a:lstStyle/>
          <a:p>
            <a:pPr defTabSz="1171575">
              <a:buNone/>
            </a:pPr>
            <a:r>
              <a:rPr lang="zh-CN" altLang="en-US">
                <a:solidFill>
                  <a:srgbClr val="0000FF"/>
                </a:solidFill>
                <a:latin typeface="宋体" panose="02010600030101010101" pitchFamily="2" charset="-122"/>
                <a:ea typeface="楷体_GB2312" pitchFamily="49" charset="-122"/>
              </a:rPr>
              <a:t>【</a:t>
            </a:r>
            <a:r>
              <a:rPr lang="zh-CN" altLang="en-US" dirty="0">
                <a:solidFill>
                  <a:srgbClr val="0000FF"/>
                </a:solidFill>
                <a:latin typeface="宋体" panose="02010600030101010101" pitchFamily="2" charset="-122"/>
                <a:ea typeface="楷体_GB2312" pitchFamily="49" charset="-122"/>
              </a:rPr>
              <a:t>解析</a:t>
            </a:r>
            <a:r>
              <a:rPr lang="zh-CN" altLang="en-US">
                <a:solidFill>
                  <a:srgbClr val="0000FF"/>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选</a:t>
            </a:r>
            <a:r>
              <a:rPr lang="en-US" altLang="zh-CN">
                <a:solidFill>
                  <a:srgbClr val="000000"/>
                </a:solidFill>
                <a:latin typeface="宋体" panose="02010600030101010101" pitchFamily="2" charset="-122"/>
                <a:ea typeface="楷体_GB2312" pitchFamily="49" charset="-122"/>
              </a:rPr>
              <a:t>D</a:t>
            </a:r>
            <a:r>
              <a:rPr lang="zh-CN" altLang="en-US" dirty="0">
                <a:solidFill>
                  <a:srgbClr val="000000"/>
                </a:solidFill>
                <a:latin typeface="宋体" panose="02010600030101010101" pitchFamily="2" charset="-122"/>
                <a:ea typeface="楷体_GB2312" pitchFamily="49" charset="-122"/>
              </a:rPr>
              <a:t>。近代以来</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以英国为代表的西方列强用坚船利炮打开了中国的大门</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被迫”“虚弱”恰恰说明中国国力疲弱</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在面临西方入侵时诸多的无奈</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故选</a:t>
            </a:r>
            <a:r>
              <a:rPr lang="en-US" altLang="zh-CN">
                <a:solidFill>
                  <a:srgbClr val="000000"/>
                </a:solidFill>
                <a:latin typeface="宋体" panose="02010600030101010101" pitchFamily="2" charset="-122"/>
                <a:ea typeface="楷体_GB2312" pitchFamily="49" charset="-122"/>
              </a:rPr>
              <a:t>D;“</a:t>
            </a:r>
            <a:r>
              <a:rPr lang="zh-CN" altLang="en-US" dirty="0">
                <a:solidFill>
                  <a:srgbClr val="000000"/>
                </a:solidFill>
                <a:latin typeface="宋体" panose="02010600030101010101" pitchFamily="2" charset="-122"/>
                <a:ea typeface="楷体_GB2312" pitchFamily="49" charset="-122"/>
              </a:rPr>
              <a:t>被迫”“虚弱”说明的是中国国力疲弱</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与英国教育水平无关</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排除</a:t>
            </a:r>
            <a:r>
              <a:rPr lang="en-US" altLang="zh-CN">
                <a:solidFill>
                  <a:srgbClr val="000000"/>
                </a:solidFill>
                <a:latin typeface="宋体" panose="02010600030101010101" pitchFamily="2" charset="-122"/>
                <a:ea typeface="楷体_GB2312" pitchFamily="49" charset="-122"/>
              </a:rPr>
              <a:t>A;</a:t>
            </a:r>
            <a:r>
              <a:rPr lang="zh-CN" altLang="en-US" dirty="0">
                <a:solidFill>
                  <a:srgbClr val="000000"/>
                </a:solidFill>
                <a:latin typeface="宋体" panose="02010600030101010101" pitchFamily="2" charset="-122"/>
                <a:ea typeface="楷体_GB2312" pitchFamily="49" charset="-122"/>
              </a:rPr>
              <a:t>英国教科书的描述一定程度上符合近代中国国力疲弱的史实</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排除</a:t>
            </a:r>
            <a:r>
              <a:rPr lang="en-US" altLang="zh-CN">
                <a:solidFill>
                  <a:srgbClr val="000000"/>
                </a:solidFill>
                <a:latin typeface="宋体" panose="02010600030101010101" pitchFamily="2" charset="-122"/>
                <a:ea typeface="楷体_GB2312" pitchFamily="49" charset="-122"/>
              </a:rPr>
              <a:t>B;</a:t>
            </a:r>
            <a:r>
              <a:rPr lang="zh-CN" altLang="en-US" dirty="0">
                <a:solidFill>
                  <a:srgbClr val="000000"/>
                </a:solidFill>
                <a:latin typeface="宋体" panose="02010600030101010101" pitchFamily="2" charset="-122"/>
                <a:ea typeface="楷体_GB2312" pitchFamily="49" charset="-122"/>
              </a:rPr>
              <a:t>材料是对中国国力的描述</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与中外冲突频率无关</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排除</a:t>
            </a:r>
            <a:r>
              <a:rPr lang="en-US" altLang="zh-CN">
                <a:solidFill>
                  <a:srgbClr val="000000"/>
                </a:solidFill>
                <a:latin typeface="宋体" panose="02010600030101010101" pitchFamily="2" charset="-122"/>
                <a:ea typeface="楷体_GB2312" pitchFamily="49" charset="-122"/>
              </a:rPr>
              <a:t>C</a:t>
            </a:r>
            <a:r>
              <a:rPr lang="zh-CN" altLang="en-US" dirty="0">
                <a:solidFill>
                  <a:srgbClr val="000000"/>
                </a:solidFill>
                <a:latin typeface="宋体" panose="02010600030101010101" pitchFamily="2" charset="-122"/>
                <a:ea typeface="楷体_GB2312" pitchFamily="49" charset="-122"/>
              </a:rPr>
              <a:t>。</a:t>
            </a:r>
            <a:endParaRPr lang="zh-CN" altLang="en-US">
              <a:solidFill>
                <a:srgbClr val="000000"/>
              </a:solidFill>
              <a:latin typeface="宋体" panose="02010600030101010101" pitchFamily="2" charset="-122"/>
              <a:ea typeface="楷体_GB2312" pitchFamily="49" charset="-122"/>
            </a:endParaRPr>
          </a:p>
        </p:txBody>
      </p:sp>
    </p:spTree>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33762" name="文本框 2933761"/>
          <p:cNvSpPr txBox="1"/>
          <p:nvPr/>
        </p:nvSpPr>
        <p:spPr>
          <a:xfrm>
            <a:off x="241300" y="809625"/>
            <a:ext cx="11634788" cy="4284663"/>
          </a:xfrm>
          <a:prstGeom prst="rect">
            <a:avLst/>
          </a:prstGeom>
          <a:noFill/>
          <a:ln w="9525">
            <a:noFill/>
          </a:ln>
        </p:spPr>
        <p:txBody>
          <a:bodyPr lIns="117176" tIns="58589" rIns="117176" bIns="58589">
            <a:spAutoFit/>
          </a:bodyPr>
          <a:lstStyle/>
          <a:p>
            <a:pPr algn="just" defTabSz="1171575">
              <a:buNone/>
            </a:pP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2.1842</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年</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中英签订</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南京条约</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清政府严词拒绝英国遣使进京。庚申之役后</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清廷被迫允许外国公使进京常驻</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但对遣使驻外无意执行。这反映了清政府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endPar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algn="just" defTabSz="1171575">
              <a:buNone/>
            </a:pP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天朝体系开始崩溃</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algn="just" defTabSz="1171575">
              <a:buNone/>
            </a:pP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B.</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积极维护国家的主权</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algn="just" defTabSz="1171575">
              <a:buNone/>
            </a:pP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C.</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传统夷夏观根深蒂固 </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algn="just" defTabSz="1171575">
              <a:buNone/>
            </a:pP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D.</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谙熟国际外交规则</a:t>
            </a:r>
            <a:endParaRPr lang="zh-CN" altLang="en-US" dirty="0">
              <a:solidFill>
                <a:srgbClr val="0000FF"/>
              </a:solidFill>
              <a:latin typeface="宋体" panose="02010600030101010101" pitchFamily="2" charset="-122"/>
              <a:ea typeface="楷体_GB2312" pitchFamily="49" charset="-122"/>
            </a:endParaRPr>
          </a:p>
        </p:txBody>
      </p:sp>
    </p:spTree>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34786" name="文本框 2934785"/>
          <p:cNvSpPr txBox="1"/>
          <p:nvPr/>
        </p:nvSpPr>
        <p:spPr>
          <a:xfrm>
            <a:off x="241300" y="809625"/>
            <a:ext cx="11634788" cy="2498725"/>
          </a:xfrm>
          <a:prstGeom prst="rect">
            <a:avLst/>
          </a:prstGeom>
          <a:noFill/>
          <a:ln w="9525">
            <a:noFill/>
          </a:ln>
        </p:spPr>
        <p:txBody>
          <a:bodyPr lIns="117176" tIns="58589" rIns="117176" bIns="58589">
            <a:spAutoFit/>
          </a:bodyPr>
          <a:lstStyle/>
          <a:p>
            <a:pPr algn="just" defTabSz="1171575">
              <a:buNone/>
            </a:pPr>
            <a:r>
              <a:rPr lang="zh-CN" altLang="en-US">
                <a:solidFill>
                  <a:srgbClr val="0000FF"/>
                </a:solidFill>
                <a:latin typeface="宋体" panose="02010600030101010101" pitchFamily="2" charset="-122"/>
                <a:ea typeface="楷体_GB2312" pitchFamily="49" charset="-122"/>
              </a:rPr>
              <a:t>【</a:t>
            </a:r>
            <a:r>
              <a:rPr lang="zh-CN" altLang="en-US" dirty="0">
                <a:solidFill>
                  <a:srgbClr val="0000FF"/>
                </a:solidFill>
                <a:latin typeface="宋体" panose="02010600030101010101" pitchFamily="2" charset="-122"/>
                <a:ea typeface="楷体_GB2312" pitchFamily="49" charset="-122"/>
              </a:rPr>
              <a:t>解析</a:t>
            </a:r>
            <a:r>
              <a:rPr lang="zh-CN" altLang="en-US">
                <a:solidFill>
                  <a:srgbClr val="0000FF"/>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选</a:t>
            </a:r>
            <a:r>
              <a:rPr lang="en-US" altLang="zh-CN">
                <a:solidFill>
                  <a:srgbClr val="000000"/>
                </a:solidFill>
                <a:latin typeface="宋体" panose="02010600030101010101" pitchFamily="2" charset="-122"/>
                <a:ea typeface="楷体_GB2312" pitchFamily="49" charset="-122"/>
              </a:rPr>
              <a:t>C</a:t>
            </a:r>
            <a:r>
              <a:rPr lang="zh-CN" altLang="en-US" dirty="0">
                <a:solidFill>
                  <a:srgbClr val="000000"/>
                </a:solidFill>
                <a:latin typeface="宋体" panose="02010600030101010101" pitchFamily="2" charset="-122"/>
                <a:ea typeface="楷体_GB2312" pitchFamily="49" charset="-122"/>
              </a:rPr>
              <a:t>。无意派遣驻外大使说明清政府没有以平等观念对待外国</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说明其仍坚持夷夏观念</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故选</a:t>
            </a:r>
            <a:r>
              <a:rPr lang="en-US" altLang="zh-CN">
                <a:solidFill>
                  <a:srgbClr val="000000"/>
                </a:solidFill>
                <a:latin typeface="宋体" panose="02010600030101010101" pitchFamily="2" charset="-122"/>
                <a:ea typeface="楷体_GB2312" pitchFamily="49" charset="-122"/>
              </a:rPr>
              <a:t>C;“</a:t>
            </a:r>
            <a:r>
              <a:rPr lang="zh-CN" altLang="en-US" dirty="0">
                <a:solidFill>
                  <a:srgbClr val="000000"/>
                </a:solidFill>
                <a:latin typeface="宋体" panose="02010600030101010101" pitchFamily="2" charset="-122"/>
                <a:ea typeface="楷体_GB2312" pitchFamily="49" charset="-122"/>
              </a:rPr>
              <a:t>开始”说法欠妥</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排除</a:t>
            </a:r>
            <a:r>
              <a:rPr lang="en-US" altLang="zh-CN">
                <a:solidFill>
                  <a:srgbClr val="000000"/>
                </a:solidFill>
                <a:latin typeface="宋体" panose="02010600030101010101" pitchFamily="2" charset="-122"/>
                <a:ea typeface="楷体_GB2312" pitchFamily="49" charset="-122"/>
              </a:rPr>
              <a:t>A;</a:t>
            </a:r>
            <a:r>
              <a:rPr lang="zh-CN" altLang="en-US" dirty="0">
                <a:solidFill>
                  <a:srgbClr val="000000"/>
                </a:solidFill>
                <a:latin typeface="宋体" panose="02010600030101010101" pitchFamily="2" charset="-122"/>
                <a:ea typeface="楷体_GB2312" pitchFamily="49" charset="-122"/>
              </a:rPr>
              <a:t>对外派遣大使是国家维护主权的有力举措</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清政府却对此无动于衷</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排除</a:t>
            </a:r>
            <a:r>
              <a:rPr lang="en-US" altLang="zh-CN">
                <a:solidFill>
                  <a:srgbClr val="000000"/>
                </a:solidFill>
                <a:latin typeface="宋体" panose="02010600030101010101" pitchFamily="2" charset="-122"/>
                <a:ea typeface="楷体_GB2312" pitchFamily="49" charset="-122"/>
              </a:rPr>
              <a:t>B;“</a:t>
            </a:r>
            <a:r>
              <a:rPr lang="zh-CN" altLang="en-US" dirty="0">
                <a:solidFill>
                  <a:srgbClr val="000000"/>
                </a:solidFill>
                <a:latin typeface="宋体" panose="02010600030101010101" pitchFamily="2" charset="-122"/>
                <a:ea typeface="楷体_GB2312" pitchFamily="49" charset="-122"/>
              </a:rPr>
              <a:t>对遣使驻外无意执行”说明清政府对近代国际外交规则并不熟悉</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排除</a:t>
            </a:r>
            <a:r>
              <a:rPr lang="en-US" altLang="zh-CN">
                <a:solidFill>
                  <a:srgbClr val="000000"/>
                </a:solidFill>
                <a:latin typeface="宋体" panose="02010600030101010101" pitchFamily="2" charset="-122"/>
                <a:ea typeface="楷体_GB2312" pitchFamily="49" charset="-122"/>
              </a:rPr>
              <a:t>D</a:t>
            </a:r>
            <a:r>
              <a:rPr lang="zh-CN" altLang="en-US" dirty="0">
                <a:solidFill>
                  <a:srgbClr val="000000"/>
                </a:solidFill>
                <a:latin typeface="宋体" panose="02010600030101010101" pitchFamily="2" charset="-122"/>
                <a:ea typeface="楷体_GB2312" pitchFamily="49" charset="-122"/>
              </a:rPr>
              <a:t>。</a:t>
            </a:r>
            <a:endParaRPr lang="zh-CN" altLang="en-US">
              <a:solidFill>
                <a:srgbClr val="000000"/>
              </a:solidFill>
              <a:latin typeface="宋体" panose="02010600030101010101" pitchFamily="2" charset="-122"/>
              <a:ea typeface="楷体_GB2312" pitchFamily="49" charset="-122"/>
            </a:endParaRPr>
          </a:p>
        </p:txBody>
      </p:sp>
    </p:spTree>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35810" name="文本框 2935809"/>
          <p:cNvSpPr txBox="1"/>
          <p:nvPr/>
        </p:nvSpPr>
        <p:spPr>
          <a:xfrm>
            <a:off x="241300" y="809625"/>
            <a:ext cx="11634788" cy="4879975"/>
          </a:xfrm>
          <a:prstGeom prst="rect">
            <a:avLst/>
          </a:prstGeom>
          <a:noFill/>
          <a:ln w="9525">
            <a:noFill/>
          </a:ln>
        </p:spPr>
        <p:txBody>
          <a:bodyPr lIns="117176" tIns="58589" rIns="117176" bIns="58589">
            <a:spAutoFit/>
          </a:bodyPr>
          <a:lstStyle/>
          <a:p>
            <a:pPr algn="just" defTabSz="1171575">
              <a:buNone/>
            </a:pP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3.(2020</a:t>
            </a:r>
            <a:r>
              <a:rPr lang="en-US" altLang="zh-CN">
                <a:solidFill>
                  <a:srgbClr val="000000"/>
                </a:solidFill>
                <a:latin typeface="宋体" panose="02010600030101010101" pitchFamily="2" charset="-122"/>
                <a:ea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长沙模拟</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第二次鸦片战争初期</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中英军队在广东对峙</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驻扎在香港的英国军官和记者居然坐船绕过清军防线</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进入广东山区度假、狩猎</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山区里的居民向他们兜售农产品</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提供食宿</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并未向两广当局举报敌人潜入。材料从根本上反映了当时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endPar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algn="just" defTabSz="1171575">
              <a:buNone/>
            </a:pP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民众的民族意识较为缺失</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algn="just" defTabSz="1171575">
              <a:buNone/>
            </a:pP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B.</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清政府失去了民众的支持</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algn="just" defTabSz="1171575">
              <a:buNone/>
            </a:pP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C.</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普通民众把战争置身己外</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algn="just" defTabSz="1171575">
              <a:buNone/>
            </a:pP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D.</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国人对世界形势茫然无知</a:t>
            </a:r>
            <a:endParaRPr lang="zh-CN" altLang="en-US" dirty="0">
              <a:solidFill>
                <a:srgbClr val="0000FF"/>
              </a:solidFill>
              <a:latin typeface="宋体" panose="02010600030101010101" pitchFamily="2" charset="-122"/>
              <a:ea typeface="楷体_GB2312" pitchFamily="49" charset="-122"/>
            </a:endParaRPr>
          </a:p>
        </p:txBody>
      </p:sp>
    </p:spTree>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36834" name="文本框 2936833"/>
          <p:cNvSpPr txBox="1"/>
          <p:nvPr/>
        </p:nvSpPr>
        <p:spPr>
          <a:xfrm>
            <a:off x="241300" y="809625"/>
            <a:ext cx="11634788" cy="2498725"/>
          </a:xfrm>
          <a:prstGeom prst="rect">
            <a:avLst/>
          </a:prstGeom>
          <a:noFill/>
          <a:ln w="9525">
            <a:noFill/>
          </a:ln>
        </p:spPr>
        <p:txBody>
          <a:bodyPr lIns="117176" tIns="58589" rIns="117176" bIns="58589">
            <a:spAutoFit/>
          </a:bodyPr>
          <a:lstStyle/>
          <a:p>
            <a:pPr algn="just" defTabSz="1171575">
              <a:buNone/>
            </a:pPr>
            <a:r>
              <a:rPr lang="zh-CN" altLang="en-US">
                <a:solidFill>
                  <a:srgbClr val="0000FF"/>
                </a:solidFill>
                <a:latin typeface="宋体" panose="02010600030101010101" pitchFamily="2" charset="-122"/>
                <a:ea typeface="楷体_GB2312" pitchFamily="49" charset="-122"/>
              </a:rPr>
              <a:t>【</a:t>
            </a:r>
            <a:r>
              <a:rPr lang="zh-CN" altLang="en-US" dirty="0">
                <a:solidFill>
                  <a:srgbClr val="0000FF"/>
                </a:solidFill>
                <a:latin typeface="宋体" panose="02010600030101010101" pitchFamily="2" charset="-122"/>
                <a:ea typeface="楷体_GB2312" pitchFamily="49" charset="-122"/>
              </a:rPr>
              <a:t>解析</a:t>
            </a:r>
            <a:r>
              <a:rPr lang="zh-CN" altLang="en-US">
                <a:solidFill>
                  <a:srgbClr val="0000FF"/>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选</a:t>
            </a:r>
            <a:r>
              <a:rPr lang="en-US" altLang="zh-CN">
                <a:solidFill>
                  <a:srgbClr val="000000"/>
                </a:solidFill>
                <a:latin typeface="宋体" panose="02010600030101010101" pitchFamily="2" charset="-122"/>
                <a:ea typeface="楷体_GB2312" pitchFamily="49" charset="-122"/>
              </a:rPr>
              <a:t>A</a:t>
            </a:r>
            <a:r>
              <a:rPr lang="zh-CN" altLang="en-US" dirty="0">
                <a:solidFill>
                  <a:srgbClr val="000000"/>
                </a:solidFill>
                <a:latin typeface="宋体" panose="02010600030101010101" pitchFamily="2" charset="-122"/>
                <a:ea typeface="楷体_GB2312" pitchFamily="49" charset="-122"/>
              </a:rPr>
              <a:t>。依据材料信息可知</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中英军队对峙</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广东地区一些百姓居然和英军交易</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说明民众未能意识到这是中华民族和外国资本主义的战争</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民族意识较为缺失</a:t>
            </a:r>
            <a:r>
              <a:rPr lang="en-US" altLang="zh-CN">
                <a:solidFill>
                  <a:srgbClr val="000000"/>
                </a:solidFill>
                <a:latin typeface="宋体" panose="02010600030101010101" pitchFamily="2" charset="-122"/>
                <a:ea typeface="楷体_GB2312" pitchFamily="49" charset="-122"/>
              </a:rPr>
              <a:t>,A</a:t>
            </a:r>
            <a:r>
              <a:rPr lang="zh-CN" altLang="en-US" dirty="0">
                <a:solidFill>
                  <a:srgbClr val="000000"/>
                </a:solidFill>
                <a:latin typeface="宋体" panose="02010600030101010101" pitchFamily="2" charset="-122"/>
                <a:ea typeface="楷体_GB2312" pitchFamily="49" charset="-122"/>
              </a:rPr>
              <a:t>正确</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山区居民的行为不能代表所有民众</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因此</a:t>
            </a:r>
            <a:r>
              <a:rPr lang="en-US" altLang="zh-CN">
                <a:solidFill>
                  <a:srgbClr val="000000"/>
                </a:solidFill>
                <a:latin typeface="宋体" panose="02010600030101010101" pitchFamily="2" charset="-122"/>
                <a:ea typeface="楷体_GB2312" pitchFamily="49" charset="-122"/>
              </a:rPr>
              <a:t>B</a:t>
            </a:r>
            <a:r>
              <a:rPr lang="zh-CN" altLang="en-US" dirty="0">
                <a:solidFill>
                  <a:srgbClr val="000000"/>
                </a:solidFill>
                <a:latin typeface="宋体" panose="02010600030101010101" pitchFamily="2" charset="-122"/>
                <a:ea typeface="楷体_GB2312" pitchFamily="49" charset="-122"/>
              </a:rPr>
              <a:t>、</a:t>
            </a:r>
            <a:r>
              <a:rPr lang="en-US" altLang="zh-CN">
                <a:solidFill>
                  <a:srgbClr val="000000"/>
                </a:solidFill>
                <a:latin typeface="宋体" panose="02010600030101010101" pitchFamily="2" charset="-122"/>
                <a:ea typeface="楷体_GB2312" pitchFamily="49" charset="-122"/>
              </a:rPr>
              <a:t>C</a:t>
            </a:r>
            <a:r>
              <a:rPr lang="zh-CN" altLang="en-US" dirty="0">
                <a:solidFill>
                  <a:srgbClr val="000000"/>
                </a:solidFill>
                <a:latin typeface="宋体" panose="02010600030101010101" pitchFamily="2" charset="-122"/>
                <a:ea typeface="楷体_GB2312" pitchFamily="49" charset="-122"/>
              </a:rPr>
              <a:t>、</a:t>
            </a:r>
            <a:r>
              <a:rPr lang="en-US" altLang="zh-CN">
                <a:solidFill>
                  <a:srgbClr val="000000"/>
                </a:solidFill>
                <a:latin typeface="宋体" panose="02010600030101010101" pitchFamily="2" charset="-122"/>
                <a:ea typeface="楷体_GB2312" pitchFamily="49" charset="-122"/>
              </a:rPr>
              <a:t>D</a:t>
            </a:r>
            <a:r>
              <a:rPr lang="zh-CN" altLang="en-US" dirty="0">
                <a:solidFill>
                  <a:srgbClr val="000000"/>
                </a:solidFill>
                <a:latin typeface="宋体" panose="02010600030101010101" pitchFamily="2" charset="-122"/>
                <a:ea typeface="楷体_GB2312" pitchFamily="49" charset="-122"/>
              </a:rPr>
              <a:t>以偏概全</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排除。</a:t>
            </a:r>
            <a:endParaRPr lang="zh-CN" altLang="en-US" dirty="0">
              <a:solidFill>
                <a:srgbClr val="000000"/>
              </a:solidFill>
              <a:latin typeface="宋体" panose="02010600030101010101" pitchFamily="2" charset="-122"/>
              <a:ea typeface="楷体_GB2312" pitchFamily="49" charset="-122"/>
            </a:endParaRPr>
          </a:p>
        </p:txBody>
      </p:sp>
    </p:spTree>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37858" name="文本框 2937857"/>
          <p:cNvSpPr txBox="1"/>
          <p:nvPr/>
        </p:nvSpPr>
        <p:spPr>
          <a:xfrm>
            <a:off x="241300" y="809625"/>
            <a:ext cx="11634788" cy="4879975"/>
          </a:xfrm>
          <a:prstGeom prst="rect">
            <a:avLst/>
          </a:prstGeom>
          <a:noFill/>
          <a:ln w="9525">
            <a:noFill/>
          </a:ln>
        </p:spPr>
        <p:txBody>
          <a:bodyPr lIns="117176" tIns="58589" rIns="117176" bIns="58589">
            <a:spAutoFit/>
          </a:bodyPr>
          <a:lstStyle/>
          <a:p>
            <a:pPr algn="just" defTabSz="1171575">
              <a:buNone/>
            </a:pP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4.</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孙中山就任临时大总统誓词</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倾覆满洲专制政府</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巩固中华民国</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图谋民生幸福</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此国民之公意</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文实遵之。以忠于国</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为众服务。至专制政府既倒</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国内无变乱</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民国卓立于世界</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为列邦公认</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斯时文当解临时大总统之职。谨以此誓于国民。”该誓词主要表明了孙中山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endPar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algn="just" defTabSz="1171575">
              <a:buNone/>
            </a:pP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践行三民主义的决心</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algn="just" defTabSz="1171575">
              <a:buNone/>
            </a:pP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B.</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任职临时大总统的迫切愿望</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algn="just" defTabSz="1171575">
              <a:buNone/>
            </a:pP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C.</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让位于袁世凯的必然性</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algn="just" defTabSz="1171575">
              <a:buNone/>
            </a:pP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D.</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作为资产阶级革命领袖的妥协性</a:t>
            </a:r>
            <a:endParaRPr lang="zh-CN" altLang="en-US" dirty="0">
              <a:solidFill>
                <a:srgbClr val="0000FF"/>
              </a:solidFill>
              <a:latin typeface="宋体" panose="02010600030101010101" pitchFamily="2" charset="-122"/>
              <a:ea typeface="楷体_GB2312" pitchFamily="49" charset="-122"/>
            </a:endParaRPr>
          </a:p>
        </p:txBody>
      </p:sp>
    </p:spTree>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38882" name="文本框 2938881"/>
          <p:cNvSpPr txBox="1"/>
          <p:nvPr/>
        </p:nvSpPr>
        <p:spPr>
          <a:xfrm>
            <a:off x="241300" y="809625"/>
            <a:ext cx="11634788" cy="3689350"/>
          </a:xfrm>
          <a:prstGeom prst="rect">
            <a:avLst/>
          </a:prstGeom>
          <a:noFill/>
          <a:ln w="9525">
            <a:noFill/>
          </a:ln>
        </p:spPr>
        <p:txBody>
          <a:bodyPr lIns="117176" tIns="58589" rIns="117176" bIns="58589">
            <a:spAutoFit/>
          </a:bodyPr>
          <a:lstStyle/>
          <a:p>
            <a:pPr algn="just" defTabSz="1171575">
              <a:buNone/>
            </a:pPr>
            <a:r>
              <a:rPr lang="zh-CN" altLang="en-US">
                <a:solidFill>
                  <a:srgbClr val="0000FF"/>
                </a:solidFill>
                <a:latin typeface="宋体" panose="02010600030101010101" pitchFamily="2" charset="-122"/>
                <a:ea typeface="楷体_GB2312" pitchFamily="49" charset="-122"/>
              </a:rPr>
              <a:t>【</a:t>
            </a:r>
            <a:r>
              <a:rPr lang="zh-CN" altLang="en-US" dirty="0">
                <a:solidFill>
                  <a:srgbClr val="0000FF"/>
                </a:solidFill>
                <a:latin typeface="宋体" panose="02010600030101010101" pitchFamily="2" charset="-122"/>
                <a:ea typeface="楷体_GB2312" pitchFamily="49" charset="-122"/>
              </a:rPr>
              <a:t>解析</a:t>
            </a:r>
            <a:r>
              <a:rPr lang="zh-CN" altLang="en-US">
                <a:solidFill>
                  <a:srgbClr val="0000FF"/>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选</a:t>
            </a:r>
            <a:r>
              <a:rPr lang="en-US" altLang="zh-CN">
                <a:solidFill>
                  <a:srgbClr val="000000"/>
                </a:solidFill>
                <a:latin typeface="宋体" panose="02010600030101010101" pitchFamily="2" charset="-122"/>
                <a:ea typeface="楷体_GB2312" pitchFamily="49" charset="-122"/>
              </a:rPr>
              <a:t>A</a:t>
            </a:r>
            <a:r>
              <a:rPr lang="zh-CN" altLang="en-US" dirty="0">
                <a:solidFill>
                  <a:srgbClr val="000000"/>
                </a:solidFill>
                <a:latin typeface="宋体" panose="02010600030101010101" pitchFamily="2" charset="-122"/>
                <a:ea typeface="楷体_GB2312" pitchFamily="49" charset="-122"/>
              </a:rPr>
              <a:t>。孙中山的就职誓词</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表明了他倾覆满洲政府</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忠于国家</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为民众服务的决心</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也表明了孙中山践行三民主义的决心</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故</a:t>
            </a:r>
            <a:r>
              <a:rPr lang="en-US" altLang="zh-CN">
                <a:solidFill>
                  <a:srgbClr val="000000"/>
                </a:solidFill>
                <a:latin typeface="宋体" panose="02010600030101010101" pitchFamily="2" charset="-122"/>
                <a:ea typeface="楷体_GB2312" pitchFamily="49" charset="-122"/>
              </a:rPr>
              <a:t>A</a:t>
            </a:r>
            <a:r>
              <a:rPr lang="zh-CN" altLang="en-US" dirty="0">
                <a:solidFill>
                  <a:srgbClr val="000000"/>
                </a:solidFill>
                <a:latin typeface="宋体" panose="02010600030101010101" pitchFamily="2" charset="-122"/>
                <a:ea typeface="楷体_GB2312" pitchFamily="49" charset="-122"/>
              </a:rPr>
              <a:t>正确。材料没有涉及孙中山任职临时大总统的迫切愿望</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故</a:t>
            </a:r>
            <a:r>
              <a:rPr lang="en-US" altLang="zh-CN">
                <a:solidFill>
                  <a:srgbClr val="000000"/>
                </a:solidFill>
                <a:latin typeface="宋体" panose="02010600030101010101" pitchFamily="2" charset="-122"/>
                <a:ea typeface="楷体_GB2312" pitchFamily="49" charset="-122"/>
              </a:rPr>
              <a:t>B</a:t>
            </a:r>
            <a:r>
              <a:rPr lang="zh-CN" altLang="en-US" dirty="0">
                <a:solidFill>
                  <a:srgbClr val="000000"/>
                </a:solidFill>
                <a:latin typeface="宋体" panose="02010600030101010101" pitchFamily="2" charset="-122"/>
                <a:ea typeface="楷体_GB2312" pitchFamily="49" charset="-122"/>
              </a:rPr>
              <a:t>错误</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根据材料“斯时文当解临时大总统之职”</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可以得知孙中山说明了任职的临时性以及解职的条件</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但没有反映出要让位于袁世凯</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故</a:t>
            </a:r>
            <a:r>
              <a:rPr lang="en-US" altLang="zh-CN">
                <a:solidFill>
                  <a:srgbClr val="000000"/>
                </a:solidFill>
                <a:latin typeface="宋体" panose="02010600030101010101" pitchFamily="2" charset="-122"/>
                <a:ea typeface="楷体_GB2312" pitchFamily="49" charset="-122"/>
              </a:rPr>
              <a:t>C</a:t>
            </a:r>
            <a:r>
              <a:rPr lang="zh-CN" altLang="en-US" dirty="0">
                <a:solidFill>
                  <a:srgbClr val="000000"/>
                </a:solidFill>
                <a:latin typeface="宋体" panose="02010600030101010101" pitchFamily="2" charset="-122"/>
                <a:ea typeface="楷体_GB2312" pitchFamily="49" charset="-122"/>
              </a:rPr>
              <a:t>错误</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材料没有涉及孙中山的妥协性</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故</a:t>
            </a:r>
            <a:r>
              <a:rPr lang="en-US" altLang="zh-CN">
                <a:solidFill>
                  <a:srgbClr val="000000"/>
                </a:solidFill>
                <a:latin typeface="宋体" panose="02010600030101010101" pitchFamily="2" charset="-122"/>
                <a:ea typeface="楷体_GB2312" pitchFamily="49" charset="-122"/>
              </a:rPr>
              <a:t>D</a:t>
            </a:r>
            <a:r>
              <a:rPr lang="zh-CN" altLang="en-US" dirty="0">
                <a:solidFill>
                  <a:srgbClr val="000000"/>
                </a:solidFill>
                <a:latin typeface="宋体" panose="02010600030101010101" pitchFamily="2" charset="-122"/>
                <a:ea typeface="楷体_GB2312" pitchFamily="49" charset="-122"/>
              </a:rPr>
              <a:t>错误。</a:t>
            </a:r>
            <a:endParaRPr lang="zh-CN" altLang="en-US">
              <a:solidFill>
                <a:srgbClr val="000000"/>
              </a:solidFill>
              <a:latin typeface="宋体" panose="02010600030101010101" pitchFamily="2" charset="-122"/>
              <a:ea typeface="楷体_GB2312" pitchFamily="49" charset="-122"/>
            </a:endParaRPr>
          </a:p>
          <a:p>
            <a:pPr algn="just" defTabSz="1171575">
              <a:buNone/>
            </a:pPr>
            <a:endParaRPr lang="zh-CN" altLang="en-US">
              <a:solidFill>
                <a:srgbClr val="000000"/>
              </a:solidFill>
              <a:latin typeface="宋体" panose="02010600030101010101" pitchFamily="2" charset="-122"/>
              <a:ea typeface="楷体_GB2312" pitchFamily="49" charset="-122"/>
            </a:endParaRPr>
          </a:p>
        </p:txBody>
      </p:sp>
    </p:spTree>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39906" name="文本框 2939905"/>
          <p:cNvSpPr txBox="1"/>
          <p:nvPr/>
        </p:nvSpPr>
        <p:spPr>
          <a:xfrm>
            <a:off x="241300" y="809625"/>
            <a:ext cx="11634788" cy="2498725"/>
          </a:xfrm>
          <a:prstGeom prst="rect">
            <a:avLst/>
          </a:prstGeom>
          <a:noFill/>
          <a:ln w="9525">
            <a:noFill/>
          </a:ln>
        </p:spPr>
        <p:txBody>
          <a:bodyPr lIns="117176" tIns="58589" rIns="117176" bIns="58589">
            <a:spAutoFit/>
          </a:bodyPr>
          <a:lstStyle/>
          <a:p>
            <a:pPr algn="just" defTabSz="1171575">
              <a:buNone/>
            </a:pP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5.19</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世纪</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60</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年代到</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90</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年代中国社会发展的一个重要特征就是从边疆危机到民族危机。在这一过程中</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具有转折性标志的事件是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endPar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algn="just" defTabSz="1171575">
              <a:buNone/>
            </a:pP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北京条约</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的签订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B.</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洋务运动</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algn="just" defTabSz="1171575">
              <a:buNone/>
            </a:pP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C.</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甲午中日战争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D.</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瓜分狂潮</a:t>
            </a:r>
            <a:endParaRPr lang="zh-CN" altLang="en-US" dirty="0">
              <a:solidFill>
                <a:srgbClr val="0000FF"/>
              </a:solidFill>
              <a:latin typeface="宋体" panose="02010600030101010101" pitchFamily="2" charset="-122"/>
              <a:ea typeface="楷体_GB2312" pitchFamily="49" charset="-122"/>
            </a:endParaRPr>
          </a:p>
        </p:txBody>
      </p:sp>
    </p:spTree>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40930" name="文本框 2940929"/>
          <p:cNvSpPr txBox="1"/>
          <p:nvPr/>
        </p:nvSpPr>
        <p:spPr>
          <a:xfrm>
            <a:off x="241300" y="809625"/>
            <a:ext cx="11634788" cy="3689350"/>
          </a:xfrm>
          <a:prstGeom prst="rect">
            <a:avLst/>
          </a:prstGeom>
          <a:noFill/>
          <a:ln w="9525">
            <a:noFill/>
          </a:ln>
        </p:spPr>
        <p:txBody>
          <a:bodyPr lIns="117176" tIns="58589" rIns="117176" bIns="58589">
            <a:spAutoFit/>
          </a:bodyPr>
          <a:lstStyle/>
          <a:p>
            <a:pPr algn="just" defTabSz="1171575">
              <a:buNone/>
            </a:pPr>
            <a:r>
              <a:rPr lang="zh-CN" altLang="en-US">
                <a:solidFill>
                  <a:srgbClr val="0000FF"/>
                </a:solidFill>
                <a:latin typeface="宋体" panose="02010600030101010101" pitchFamily="2" charset="-122"/>
                <a:ea typeface="楷体_GB2312" pitchFamily="49" charset="-122"/>
              </a:rPr>
              <a:t>【</a:t>
            </a:r>
            <a:r>
              <a:rPr lang="zh-CN" altLang="en-US" dirty="0">
                <a:solidFill>
                  <a:srgbClr val="0000FF"/>
                </a:solidFill>
                <a:latin typeface="宋体" panose="02010600030101010101" pitchFamily="2" charset="-122"/>
                <a:ea typeface="楷体_GB2312" pitchFamily="49" charset="-122"/>
              </a:rPr>
              <a:t>解析</a:t>
            </a:r>
            <a:r>
              <a:rPr lang="zh-CN" altLang="en-US">
                <a:solidFill>
                  <a:srgbClr val="0000FF"/>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选</a:t>
            </a:r>
            <a:r>
              <a:rPr lang="en-US" altLang="zh-CN">
                <a:solidFill>
                  <a:srgbClr val="000000"/>
                </a:solidFill>
                <a:latin typeface="宋体" panose="02010600030101010101" pitchFamily="2" charset="-122"/>
                <a:ea typeface="楷体_GB2312" pitchFamily="49" charset="-122"/>
              </a:rPr>
              <a:t>C</a:t>
            </a:r>
            <a:r>
              <a:rPr lang="zh-CN" altLang="en-US" dirty="0">
                <a:solidFill>
                  <a:srgbClr val="000000"/>
                </a:solidFill>
                <a:latin typeface="宋体" panose="02010600030101010101" pitchFamily="2" charset="-122"/>
                <a:ea typeface="楷体_GB2312" pitchFamily="49" charset="-122"/>
              </a:rPr>
              <a:t>。</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北京条约</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是第二次鸦片战争时期签订的不平等条约</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没有体现出从边疆危机到民族危机转折的特征</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故</a:t>
            </a:r>
            <a:r>
              <a:rPr lang="en-US" altLang="zh-CN">
                <a:solidFill>
                  <a:srgbClr val="000000"/>
                </a:solidFill>
                <a:latin typeface="宋体" panose="02010600030101010101" pitchFamily="2" charset="-122"/>
                <a:ea typeface="楷体_GB2312" pitchFamily="49" charset="-122"/>
              </a:rPr>
              <a:t>A</a:t>
            </a:r>
            <a:r>
              <a:rPr lang="zh-CN" altLang="en-US" dirty="0">
                <a:solidFill>
                  <a:srgbClr val="000000"/>
                </a:solidFill>
                <a:latin typeface="宋体" panose="02010600030101010101" pitchFamily="2" charset="-122"/>
                <a:ea typeface="楷体_GB2312" pitchFamily="49" charset="-122"/>
              </a:rPr>
              <a:t>错误</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洋务运动是清政府为挽救内忧外患局面进行的自救运动</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不能体现从边疆危机到民族危机转折</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故</a:t>
            </a:r>
            <a:r>
              <a:rPr lang="en-US" altLang="zh-CN">
                <a:solidFill>
                  <a:srgbClr val="000000"/>
                </a:solidFill>
                <a:latin typeface="宋体" panose="02010600030101010101" pitchFamily="2" charset="-122"/>
                <a:ea typeface="楷体_GB2312" pitchFamily="49" charset="-122"/>
              </a:rPr>
              <a:t>B</a:t>
            </a:r>
            <a:r>
              <a:rPr lang="zh-CN" altLang="en-US" dirty="0">
                <a:solidFill>
                  <a:srgbClr val="000000"/>
                </a:solidFill>
                <a:latin typeface="宋体" panose="02010600030101010101" pitchFamily="2" charset="-122"/>
                <a:ea typeface="楷体_GB2312" pitchFamily="49" charset="-122"/>
              </a:rPr>
              <a:t>错误</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甲午中日战争后列强掀起了瓜分中国狂潮</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中华民族面临亡国灭种危机</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符合从边疆危机到民族危机转折</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故</a:t>
            </a:r>
            <a:r>
              <a:rPr lang="en-US" altLang="zh-CN">
                <a:solidFill>
                  <a:srgbClr val="000000"/>
                </a:solidFill>
                <a:latin typeface="宋体" panose="02010600030101010101" pitchFamily="2" charset="-122"/>
                <a:ea typeface="楷体_GB2312" pitchFamily="49" charset="-122"/>
              </a:rPr>
              <a:t>C</a:t>
            </a:r>
            <a:r>
              <a:rPr lang="zh-CN" altLang="en-US" dirty="0">
                <a:solidFill>
                  <a:srgbClr val="000000"/>
                </a:solidFill>
                <a:latin typeface="宋体" panose="02010600030101010101" pitchFamily="2" charset="-122"/>
                <a:ea typeface="楷体_GB2312" pitchFamily="49" charset="-122"/>
              </a:rPr>
              <a:t>正确</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从边疆危机到民族危机转折的表现是列强瓜分狂潮</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但瓜分狂潮不是从边疆危机到民族危机转折的标志事件</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故</a:t>
            </a:r>
            <a:r>
              <a:rPr lang="en-US" altLang="zh-CN">
                <a:solidFill>
                  <a:srgbClr val="000000"/>
                </a:solidFill>
                <a:latin typeface="宋体" panose="02010600030101010101" pitchFamily="2" charset="-122"/>
                <a:ea typeface="楷体_GB2312" pitchFamily="49" charset="-122"/>
              </a:rPr>
              <a:t>D</a:t>
            </a:r>
            <a:r>
              <a:rPr lang="zh-CN" altLang="en-US" dirty="0">
                <a:solidFill>
                  <a:srgbClr val="000000"/>
                </a:solidFill>
                <a:latin typeface="宋体" panose="02010600030101010101" pitchFamily="2" charset="-122"/>
                <a:ea typeface="楷体_GB2312" pitchFamily="49" charset="-122"/>
              </a:rPr>
              <a:t>错误。</a:t>
            </a:r>
            <a:endParaRPr lang="zh-CN" altLang="en-US" dirty="0">
              <a:solidFill>
                <a:srgbClr val="0000FF"/>
              </a:solidFill>
              <a:latin typeface="宋体" panose="02010600030101010101" pitchFamily="2" charset="-122"/>
              <a:ea typeface="楷体_GB2312" pitchFamily="49" charset="-122"/>
            </a:endParaRPr>
          </a:p>
        </p:txBody>
      </p:sp>
    </p:spTree>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41954" name="文本框 2941953"/>
          <p:cNvSpPr txBox="1"/>
          <p:nvPr/>
        </p:nvSpPr>
        <p:spPr>
          <a:xfrm>
            <a:off x="241300" y="809625"/>
            <a:ext cx="11634788" cy="5475288"/>
          </a:xfrm>
          <a:prstGeom prst="rect">
            <a:avLst/>
          </a:prstGeom>
          <a:noFill/>
          <a:ln w="9525">
            <a:noFill/>
          </a:ln>
        </p:spPr>
        <p:txBody>
          <a:bodyPr lIns="117176" tIns="58589" rIns="117176" bIns="58589">
            <a:spAutoFit/>
          </a:bodyPr>
          <a:lstStyle/>
          <a:p>
            <a:pPr algn="just" defTabSz="1171575"/>
            <a:r>
              <a:rPr lang="zh-CN" altLang="en-US">
                <a:solidFill>
                  <a:srgbClr val="0000FF"/>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FF"/>
                </a:solidFill>
                <a:latin typeface="宋体" panose="02010600030101010101" pitchFamily="2" charset="-122"/>
                <a:ea typeface="宋体" panose="02010600030101010101" pitchFamily="2" charset="-122"/>
                <a:cs typeface="Times New Roman" panose="02020603050405020304" pitchFamily="18" charset="0"/>
              </a:rPr>
              <a:t>拓展延伸</a:t>
            </a:r>
            <a:r>
              <a:rPr lang="zh-CN" altLang="en-US">
                <a:solidFill>
                  <a:srgbClr val="0000FF"/>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甲午中日战争对近代中国的影响</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列强侵华方式发生变化</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由战前以商品输出为主转变为战后以资本输出为主。</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(2)</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列强侵华格局发生变化</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战前主要以英法为代表的西方列强侵略中国</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并在侵略中国的过程中占据主导地位</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战后日本在华势力迅速发展</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取得了与欧美列强同等的地位</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跻身侵华列强中强国的行列。</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(3)</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列强在华关系发生变化</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战前西方列强大多采取相互勾结的方式侵略中国</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战后列强加紧了对中国的争夺</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在华关系由相互勾结侵华变为以争夺为主</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掀起了瓜分中国的狂潮。</a:t>
            </a:r>
            <a:endParaRPr lang="zh-CN" altLang="en-US" dirty="0">
              <a:solidFill>
                <a:srgbClr val="000000"/>
              </a:solidFill>
              <a:latin typeface="宋体" panose="02010600030101010101" pitchFamily="2" charset="-122"/>
              <a:ea typeface="Times New Roman" panose="02020603050405020304" pitchFamily="18" charset="0"/>
            </a:endParaRPr>
          </a:p>
        </p:txBody>
      </p:sp>
    </p:spTree>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42978" name="文本框 2942977"/>
          <p:cNvSpPr txBox="1"/>
          <p:nvPr/>
        </p:nvSpPr>
        <p:spPr>
          <a:xfrm>
            <a:off x="241300" y="809625"/>
            <a:ext cx="11634788" cy="4284663"/>
          </a:xfrm>
          <a:prstGeom prst="rect">
            <a:avLst/>
          </a:prstGeom>
          <a:noFill/>
          <a:ln w="9525">
            <a:noFill/>
          </a:ln>
        </p:spPr>
        <p:txBody>
          <a:bodyPr lIns="117176" tIns="58589" rIns="117176" bIns="58589">
            <a:spAutoFit/>
          </a:bodyPr>
          <a:lstStyle/>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(4)</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中国革命进程发生变化。战后面对严重的民族危机</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中国社会各阶层为挽救民族危亡掀起了轰轰烈烈的爱国救亡运动。这些运动使民主革命的内涵发生了深刻变化</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由“器物变革”发展为“制度变革”</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主张不仅学习西方先进科学技术</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更要改变中国落后的封建制度</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在中国建立资本主义制度。</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(5)</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中国国际地位发生变化。战后中国的大国形象破碎</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列强看到中国软弱可欺</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便趁火打劫</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纷纷在中国强占租借地</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划分“势力范围”</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中国国际地位急剧下降。</a:t>
            </a:r>
            <a:endParaRPr lang="zh-CN" altLang="en-US" dirty="0">
              <a:solidFill>
                <a:srgbClr val="000000"/>
              </a:solidFill>
              <a:latin typeface="宋体" panose="02010600030101010101" pitchFamily="2" charset="-122"/>
              <a:ea typeface="Times New Roman" panose="02020603050405020304" pitchFamily="18" charset="0"/>
            </a:endParaRPr>
          </a:p>
        </p:txBody>
      </p:sp>
    </p:spTree>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44002" name="文本框 2944001"/>
          <p:cNvSpPr txBox="1"/>
          <p:nvPr/>
        </p:nvSpPr>
        <p:spPr>
          <a:xfrm>
            <a:off x="241300" y="809625"/>
            <a:ext cx="11634788" cy="4284663"/>
          </a:xfrm>
          <a:prstGeom prst="rect">
            <a:avLst/>
          </a:prstGeom>
          <a:noFill/>
          <a:ln w="9525">
            <a:noFill/>
          </a:ln>
        </p:spPr>
        <p:txBody>
          <a:bodyPr lIns="117176" tIns="58589" rIns="117176" bIns="58589">
            <a:spAutoFit/>
          </a:bodyPr>
          <a:lstStyle/>
          <a:p>
            <a:pPr algn="just" defTabSz="1171575">
              <a:buNone/>
            </a:pP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6.“</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道光后期以来</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清王朝曾在抵御外侮的旗帜下领导过多次民族战争。</a:t>
            </a:r>
            <a:r>
              <a:rPr lang="en-US" altLang="zh-CN">
                <a:solidFill>
                  <a:srgbClr val="000000"/>
                </a:solidFill>
                <a:latin typeface="宋体" panose="02010600030101010101" pitchFamily="2" charset="-122"/>
                <a:ea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这是一个转折点</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西太后身上</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民族战争失败的同时又意味着民族抵抗意识的全部丧失。”“民族抵抗意识的全部丧失”是在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endPar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algn="just" defTabSz="1171575">
              <a:buNone/>
            </a:pP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鸦片战争后</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algn="just" defTabSz="1171575">
              <a:buNone/>
            </a:pP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B.</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第二次鸦片战争后</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algn="just" defTabSz="1171575">
              <a:buNone/>
            </a:pP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C.</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甲午中日战争后</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algn="just" defTabSz="1171575">
              <a:buNone/>
            </a:pP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D.</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八国联军侵华战争后</a:t>
            </a:r>
            <a:endParaRPr lang="zh-CN" altLang="en-US" dirty="0">
              <a:solidFill>
                <a:srgbClr val="0000FF"/>
              </a:solidFill>
              <a:latin typeface="宋体" panose="02010600030101010101" pitchFamily="2" charset="-122"/>
              <a:ea typeface="楷体_GB2312" pitchFamily="49" charset="-122"/>
            </a:endParaRPr>
          </a:p>
        </p:txBody>
      </p:sp>
    </p:spTree>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45026" name="文本框 2945025"/>
          <p:cNvSpPr txBox="1"/>
          <p:nvPr/>
        </p:nvSpPr>
        <p:spPr>
          <a:xfrm>
            <a:off x="241300" y="809625"/>
            <a:ext cx="11634788" cy="1903413"/>
          </a:xfrm>
          <a:prstGeom prst="rect">
            <a:avLst/>
          </a:prstGeom>
          <a:noFill/>
          <a:ln w="9525">
            <a:noFill/>
          </a:ln>
        </p:spPr>
        <p:txBody>
          <a:bodyPr lIns="117176" tIns="58589" rIns="117176" bIns="58589">
            <a:spAutoFit/>
          </a:bodyPr>
          <a:lstStyle/>
          <a:p>
            <a:pPr algn="just" defTabSz="1171575">
              <a:buNone/>
            </a:pPr>
            <a:r>
              <a:rPr lang="zh-CN" altLang="en-US">
                <a:solidFill>
                  <a:srgbClr val="0000FF"/>
                </a:solidFill>
                <a:latin typeface="宋体" panose="02010600030101010101" pitchFamily="2" charset="-122"/>
                <a:ea typeface="楷体_GB2312" pitchFamily="49" charset="-122"/>
              </a:rPr>
              <a:t>【</a:t>
            </a:r>
            <a:r>
              <a:rPr lang="zh-CN" altLang="en-US" dirty="0">
                <a:solidFill>
                  <a:srgbClr val="0000FF"/>
                </a:solidFill>
                <a:latin typeface="宋体" panose="02010600030101010101" pitchFamily="2" charset="-122"/>
                <a:ea typeface="楷体_GB2312" pitchFamily="49" charset="-122"/>
              </a:rPr>
              <a:t>解析</a:t>
            </a:r>
            <a:r>
              <a:rPr lang="zh-CN" altLang="en-US">
                <a:solidFill>
                  <a:srgbClr val="0000FF"/>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选</a:t>
            </a:r>
            <a:r>
              <a:rPr lang="en-US" altLang="zh-CN">
                <a:solidFill>
                  <a:srgbClr val="000000"/>
                </a:solidFill>
                <a:latin typeface="宋体" panose="02010600030101010101" pitchFamily="2" charset="-122"/>
                <a:ea typeface="楷体_GB2312" pitchFamily="49" charset="-122"/>
              </a:rPr>
              <a:t>D</a:t>
            </a:r>
            <a:r>
              <a:rPr lang="zh-CN" altLang="en-US" dirty="0">
                <a:solidFill>
                  <a:srgbClr val="000000"/>
                </a:solidFill>
                <a:latin typeface="宋体" panose="02010600030101010101" pitchFamily="2" charset="-122"/>
                <a:ea typeface="楷体_GB2312" pitchFamily="49" charset="-122"/>
              </a:rPr>
              <a:t>。八国联军侵华战争后</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中国战败签订</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辛丑条约</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严禁中国人民参加反帝活动</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清政府完全沦为“洋人的朝廷”</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符合材料中“民族抵抗意识的全部丧失”</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故</a:t>
            </a:r>
            <a:r>
              <a:rPr lang="en-US" altLang="zh-CN">
                <a:solidFill>
                  <a:srgbClr val="000000"/>
                </a:solidFill>
                <a:latin typeface="宋体" panose="02010600030101010101" pitchFamily="2" charset="-122"/>
                <a:ea typeface="楷体_GB2312" pitchFamily="49" charset="-122"/>
              </a:rPr>
              <a:t>D</a:t>
            </a:r>
            <a:r>
              <a:rPr lang="zh-CN" altLang="en-US" dirty="0">
                <a:solidFill>
                  <a:srgbClr val="000000"/>
                </a:solidFill>
                <a:latin typeface="宋体" panose="02010600030101010101" pitchFamily="2" charset="-122"/>
                <a:ea typeface="楷体_GB2312" pitchFamily="49" charset="-122"/>
              </a:rPr>
              <a:t>正确。</a:t>
            </a:r>
            <a:endParaRPr lang="zh-CN" altLang="en-US">
              <a:solidFill>
                <a:srgbClr val="000000"/>
              </a:solidFill>
              <a:latin typeface="宋体" panose="02010600030101010101" pitchFamily="2" charset="-122"/>
              <a:ea typeface="楷体_GB2312" pitchFamily="49" charset="-122"/>
            </a:endParaRPr>
          </a:p>
        </p:txBody>
      </p:sp>
    </p:spTree>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46050" name="文本框 2946049"/>
          <p:cNvSpPr txBox="1"/>
          <p:nvPr/>
        </p:nvSpPr>
        <p:spPr>
          <a:xfrm>
            <a:off x="241300" y="809625"/>
            <a:ext cx="11634788" cy="5475288"/>
          </a:xfrm>
          <a:prstGeom prst="rect">
            <a:avLst/>
          </a:prstGeom>
          <a:noFill/>
          <a:ln w="9525">
            <a:noFill/>
          </a:ln>
        </p:spPr>
        <p:txBody>
          <a:bodyPr lIns="117176" tIns="58589" rIns="117176" bIns="58589">
            <a:spAutoFit/>
          </a:bodyPr>
          <a:lstStyle/>
          <a:p>
            <a:pPr algn="just" defTabSz="1171575">
              <a:buNone/>
            </a:pP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7.</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太平天国运动酝酿期间</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有知情的外国人曾这样记述</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叛乱发生以前</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已经有若干征兆。先是民间道门传播预言</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使广西叛乱带有先知们的预见并具有信徒们所期望的性质</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从而赋予这种事变某种威信。纷纷传说本甲子第四十八年年初</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即</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1851</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年年初</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明朝即当复国</a:t>
            </a:r>
            <a:r>
              <a:rPr lang="en-US" altLang="zh-CN">
                <a:solidFill>
                  <a:srgbClr val="000000"/>
                </a:solidFill>
                <a:latin typeface="宋体" panose="02010600030101010101" pitchFamily="2" charset="-122"/>
                <a:ea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民间对这件事是一点也不怀疑的。”此记述说明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endPar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algn="just" defTabSz="1171575">
              <a:buNone/>
            </a:pP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预言是历史走向的预兆</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algn="just" defTabSz="1171575">
              <a:buNone/>
            </a:pP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B.</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预言是政治斗争的手段</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algn="just" defTabSz="1171575">
              <a:buNone/>
            </a:pP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C.</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记述者同情太平天国运动</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algn="just" defTabSz="1171575">
              <a:buNone/>
            </a:pP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D.</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太平天国运动爆发具有必然性</a:t>
            </a:r>
            <a:endParaRPr lang="zh-CN" altLang="en-US" dirty="0">
              <a:solidFill>
                <a:srgbClr val="0000FF"/>
              </a:solidFill>
              <a:latin typeface="宋体" panose="02010600030101010101" pitchFamily="2" charset="-122"/>
              <a:ea typeface="楷体_GB2312" pitchFamily="49" charset="-122"/>
            </a:endParaRPr>
          </a:p>
        </p:txBody>
      </p:sp>
    </p:spTree>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47074" name="文本框 2947073"/>
          <p:cNvSpPr txBox="1"/>
          <p:nvPr/>
        </p:nvSpPr>
        <p:spPr>
          <a:xfrm>
            <a:off x="241300" y="809625"/>
            <a:ext cx="11634788" cy="1903413"/>
          </a:xfrm>
          <a:prstGeom prst="rect">
            <a:avLst/>
          </a:prstGeom>
          <a:noFill/>
          <a:ln w="9525">
            <a:noFill/>
          </a:ln>
        </p:spPr>
        <p:txBody>
          <a:bodyPr lIns="117176" tIns="58589" rIns="117176" bIns="58589">
            <a:spAutoFit/>
          </a:bodyPr>
          <a:lstStyle/>
          <a:p>
            <a:pPr algn="just" defTabSz="1171575">
              <a:buNone/>
            </a:pPr>
            <a:r>
              <a:rPr lang="zh-CN" altLang="en-US">
                <a:solidFill>
                  <a:srgbClr val="0000FF"/>
                </a:solidFill>
                <a:latin typeface="宋体" panose="02010600030101010101" pitchFamily="2" charset="-122"/>
                <a:ea typeface="楷体_GB2312" pitchFamily="49" charset="-122"/>
              </a:rPr>
              <a:t>【</a:t>
            </a:r>
            <a:r>
              <a:rPr lang="zh-CN" altLang="en-US" dirty="0">
                <a:solidFill>
                  <a:srgbClr val="0000FF"/>
                </a:solidFill>
                <a:latin typeface="宋体" panose="02010600030101010101" pitchFamily="2" charset="-122"/>
                <a:ea typeface="楷体_GB2312" pitchFamily="49" charset="-122"/>
              </a:rPr>
              <a:t>解析</a:t>
            </a:r>
            <a:r>
              <a:rPr lang="zh-CN" altLang="en-US">
                <a:solidFill>
                  <a:srgbClr val="0000FF"/>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选</a:t>
            </a:r>
            <a:r>
              <a:rPr lang="en-US" altLang="zh-CN">
                <a:solidFill>
                  <a:srgbClr val="000000"/>
                </a:solidFill>
                <a:latin typeface="宋体" panose="02010600030101010101" pitchFamily="2" charset="-122"/>
                <a:ea typeface="楷体_GB2312" pitchFamily="49" charset="-122"/>
              </a:rPr>
              <a:t>B</a:t>
            </a:r>
            <a:r>
              <a:rPr lang="zh-CN" altLang="en-US" dirty="0">
                <a:solidFill>
                  <a:srgbClr val="000000"/>
                </a:solidFill>
                <a:latin typeface="宋体" panose="02010600030101010101" pitchFamily="2" charset="-122"/>
                <a:ea typeface="楷体_GB2312" pitchFamily="49" charset="-122"/>
              </a:rPr>
              <a:t>。材料中的信息说明在太平天国运动之前早已有传言说明该运动要爆发</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说明太平天国运动利用民间传言来作为运动发展的手段</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故</a:t>
            </a:r>
            <a:r>
              <a:rPr lang="en-US" altLang="zh-CN">
                <a:solidFill>
                  <a:srgbClr val="000000"/>
                </a:solidFill>
                <a:latin typeface="宋体" panose="02010600030101010101" pitchFamily="2" charset="-122"/>
                <a:ea typeface="楷体_GB2312" pitchFamily="49" charset="-122"/>
              </a:rPr>
              <a:t>B</a:t>
            </a:r>
            <a:r>
              <a:rPr lang="zh-CN" altLang="en-US" dirty="0">
                <a:solidFill>
                  <a:srgbClr val="000000"/>
                </a:solidFill>
                <a:latin typeface="宋体" panose="02010600030101010101" pitchFamily="2" charset="-122"/>
                <a:ea typeface="楷体_GB2312" pitchFamily="49" charset="-122"/>
              </a:rPr>
              <a:t>正确</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预言并不能左右历史走向</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故</a:t>
            </a:r>
            <a:r>
              <a:rPr lang="en-US" altLang="zh-CN">
                <a:solidFill>
                  <a:srgbClr val="000000"/>
                </a:solidFill>
                <a:latin typeface="宋体" panose="02010600030101010101" pitchFamily="2" charset="-122"/>
                <a:ea typeface="楷体_GB2312" pitchFamily="49" charset="-122"/>
              </a:rPr>
              <a:t>A</a:t>
            </a:r>
            <a:r>
              <a:rPr lang="zh-CN" altLang="en-US" dirty="0">
                <a:solidFill>
                  <a:srgbClr val="000000"/>
                </a:solidFill>
                <a:latin typeface="宋体" panose="02010600030101010101" pitchFamily="2" charset="-122"/>
                <a:ea typeface="楷体_GB2312" pitchFamily="49" charset="-122"/>
              </a:rPr>
              <a:t>错误</a:t>
            </a:r>
            <a:r>
              <a:rPr lang="en-US" altLang="zh-CN">
                <a:solidFill>
                  <a:srgbClr val="000000"/>
                </a:solidFill>
                <a:latin typeface="宋体" panose="02010600030101010101" pitchFamily="2" charset="-122"/>
                <a:ea typeface="楷体_GB2312" pitchFamily="49" charset="-122"/>
              </a:rPr>
              <a:t>;C</a:t>
            </a:r>
            <a:r>
              <a:rPr lang="zh-CN" altLang="en-US" dirty="0">
                <a:solidFill>
                  <a:srgbClr val="000000"/>
                </a:solidFill>
                <a:latin typeface="宋体" panose="02010600030101010101" pitchFamily="2" charset="-122"/>
                <a:ea typeface="楷体_GB2312" pitchFamily="49" charset="-122"/>
              </a:rPr>
              <a:t>和</a:t>
            </a:r>
            <a:r>
              <a:rPr lang="en-US" altLang="zh-CN">
                <a:solidFill>
                  <a:srgbClr val="000000"/>
                </a:solidFill>
                <a:latin typeface="宋体" panose="02010600030101010101" pitchFamily="2" charset="-122"/>
                <a:ea typeface="楷体_GB2312" pitchFamily="49" charset="-122"/>
              </a:rPr>
              <a:t>D</a:t>
            </a:r>
            <a:r>
              <a:rPr lang="zh-CN" altLang="en-US" dirty="0">
                <a:solidFill>
                  <a:srgbClr val="000000"/>
                </a:solidFill>
                <a:latin typeface="宋体" panose="02010600030101010101" pitchFamily="2" charset="-122"/>
                <a:ea typeface="楷体_GB2312" pitchFamily="49" charset="-122"/>
              </a:rPr>
              <a:t>均不是材料体现的主旨。</a:t>
            </a:r>
            <a:endParaRPr lang="zh-CN" altLang="en-US" dirty="0">
              <a:solidFill>
                <a:srgbClr val="000000"/>
              </a:solidFill>
              <a:latin typeface="宋体" panose="02010600030101010101" pitchFamily="2" charset="-122"/>
              <a:ea typeface="楷体_GB2312" pitchFamily="49" charset="-122"/>
            </a:endParaRPr>
          </a:p>
        </p:txBody>
      </p:sp>
    </p:spTree>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48098" name="文本框 2948097"/>
          <p:cNvSpPr txBox="1"/>
          <p:nvPr/>
        </p:nvSpPr>
        <p:spPr>
          <a:xfrm>
            <a:off x="241300" y="809625"/>
            <a:ext cx="11634788" cy="3094038"/>
          </a:xfrm>
          <a:prstGeom prst="rect">
            <a:avLst/>
          </a:prstGeom>
          <a:noFill/>
          <a:ln w="9525">
            <a:noFill/>
          </a:ln>
        </p:spPr>
        <p:txBody>
          <a:bodyPr lIns="117176" tIns="58589" rIns="117176" bIns="58589">
            <a:spAutoFit/>
          </a:bodyPr>
          <a:lstStyle/>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8.</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江南制造总局总办赵滨彦对企业的官僚习气大加挞伐</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相沿成法</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牢不可破</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一议更章</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群起争执</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不曰向来如是</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即曰新法不可行。”其意在批评经营者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endPar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结党营私</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裙带风行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B.</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纪律涣散</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不堪重任</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C.</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抱残守缺</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不思进取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D.</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假公济私</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中饱私囊</a:t>
            </a:r>
            <a:endParaRPr lang="zh-CN" altLang="en-US" dirty="0">
              <a:solidFill>
                <a:srgbClr val="0000FF"/>
              </a:solidFill>
              <a:latin typeface="宋体" panose="02010600030101010101" pitchFamily="2" charset="-122"/>
              <a:ea typeface="Times New Roman" panose="02020603050405020304" pitchFamily="18" charset="0"/>
            </a:endParaRPr>
          </a:p>
        </p:txBody>
      </p:sp>
    </p:spTree>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49122" name="文本框 2949121"/>
          <p:cNvSpPr txBox="1"/>
          <p:nvPr/>
        </p:nvSpPr>
        <p:spPr>
          <a:xfrm>
            <a:off x="241300" y="809625"/>
            <a:ext cx="11634788" cy="2498725"/>
          </a:xfrm>
          <a:prstGeom prst="rect">
            <a:avLst/>
          </a:prstGeom>
          <a:noFill/>
          <a:ln w="9525">
            <a:noFill/>
          </a:ln>
        </p:spPr>
        <p:txBody>
          <a:bodyPr lIns="117176" tIns="58589" rIns="117176" bIns="58589">
            <a:spAutoFit/>
          </a:bodyPr>
          <a:lstStyle/>
          <a:p>
            <a:pPr algn="just" defTabSz="1171575">
              <a:buNone/>
            </a:pPr>
            <a:r>
              <a:rPr lang="zh-CN" altLang="en-US">
                <a:solidFill>
                  <a:srgbClr val="0000FF"/>
                </a:solidFill>
                <a:latin typeface="宋体" panose="02010600030101010101" pitchFamily="2" charset="-122"/>
                <a:ea typeface="楷体_GB2312" pitchFamily="49" charset="-122"/>
              </a:rPr>
              <a:t>【</a:t>
            </a:r>
            <a:r>
              <a:rPr lang="zh-CN" altLang="en-US" dirty="0">
                <a:solidFill>
                  <a:srgbClr val="0000FF"/>
                </a:solidFill>
                <a:latin typeface="宋体" panose="02010600030101010101" pitchFamily="2" charset="-122"/>
                <a:ea typeface="楷体_GB2312" pitchFamily="49" charset="-122"/>
              </a:rPr>
              <a:t>解析</a:t>
            </a:r>
            <a:r>
              <a:rPr lang="zh-CN" altLang="en-US">
                <a:solidFill>
                  <a:srgbClr val="0000FF"/>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选</a:t>
            </a:r>
            <a:r>
              <a:rPr lang="en-US" altLang="zh-CN">
                <a:solidFill>
                  <a:srgbClr val="000000"/>
                </a:solidFill>
                <a:latin typeface="宋体" panose="02010600030101010101" pitchFamily="2" charset="-122"/>
                <a:ea typeface="楷体_GB2312" pitchFamily="49" charset="-122"/>
              </a:rPr>
              <a:t>C</a:t>
            </a:r>
            <a:r>
              <a:rPr lang="zh-CN" altLang="en-US" dirty="0">
                <a:solidFill>
                  <a:srgbClr val="000000"/>
                </a:solidFill>
                <a:latin typeface="宋体" panose="02010600030101010101" pitchFamily="2" charset="-122"/>
                <a:ea typeface="楷体_GB2312" pitchFamily="49" charset="-122"/>
              </a:rPr>
              <a:t>。根据材料“一议更章</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群起争执</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不曰向来如是</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即曰新法不可行”可知</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赵滨彦批评的是经营者保守固执</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不思进取的思想</a:t>
            </a:r>
            <a:r>
              <a:rPr lang="en-US" altLang="zh-CN">
                <a:solidFill>
                  <a:srgbClr val="000000"/>
                </a:solidFill>
                <a:latin typeface="宋体" panose="02010600030101010101" pitchFamily="2" charset="-122"/>
                <a:ea typeface="楷体_GB2312" pitchFamily="49" charset="-122"/>
              </a:rPr>
              <a:t>,C</a:t>
            </a:r>
            <a:r>
              <a:rPr lang="zh-CN" altLang="en-US" dirty="0">
                <a:solidFill>
                  <a:srgbClr val="000000"/>
                </a:solidFill>
                <a:latin typeface="宋体" panose="02010600030101010101" pitchFamily="2" charset="-122"/>
                <a:ea typeface="楷体_GB2312" pitchFamily="49" charset="-122"/>
              </a:rPr>
              <a:t>正确</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材料未体现出结党营私</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排除</a:t>
            </a:r>
            <a:r>
              <a:rPr lang="en-US" altLang="zh-CN">
                <a:solidFill>
                  <a:srgbClr val="000000"/>
                </a:solidFill>
                <a:latin typeface="宋体" panose="02010600030101010101" pitchFamily="2" charset="-122"/>
                <a:ea typeface="楷体_GB2312" pitchFamily="49" charset="-122"/>
              </a:rPr>
              <a:t>A;</a:t>
            </a:r>
            <a:r>
              <a:rPr lang="zh-CN" altLang="en-US" dirty="0">
                <a:solidFill>
                  <a:srgbClr val="000000"/>
                </a:solidFill>
                <a:latin typeface="宋体" panose="02010600030101010101" pitchFamily="2" charset="-122"/>
                <a:ea typeface="楷体_GB2312" pitchFamily="49" charset="-122"/>
              </a:rPr>
              <a:t>材料并未涉及纪律问题</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排除</a:t>
            </a:r>
            <a:r>
              <a:rPr lang="en-US" altLang="zh-CN">
                <a:solidFill>
                  <a:srgbClr val="000000"/>
                </a:solidFill>
                <a:latin typeface="宋体" panose="02010600030101010101" pitchFamily="2" charset="-122"/>
                <a:ea typeface="楷体_GB2312" pitchFamily="49" charset="-122"/>
              </a:rPr>
              <a:t>B;</a:t>
            </a:r>
            <a:r>
              <a:rPr lang="zh-CN" altLang="en-US" dirty="0">
                <a:solidFill>
                  <a:srgbClr val="000000"/>
                </a:solidFill>
                <a:latin typeface="宋体" panose="02010600030101010101" pitchFamily="2" charset="-122"/>
                <a:ea typeface="楷体_GB2312" pitchFamily="49" charset="-122"/>
              </a:rPr>
              <a:t>材料未提及贪污腐败</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排除</a:t>
            </a:r>
            <a:r>
              <a:rPr lang="en-US" altLang="zh-CN">
                <a:solidFill>
                  <a:srgbClr val="000000"/>
                </a:solidFill>
                <a:latin typeface="宋体" panose="02010600030101010101" pitchFamily="2" charset="-122"/>
                <a:ea typeface="楷体_GB2312" pitchFamily="49" charset="-122"/>
              </a:rPr>
              <a:t>D</a:t>
            </a:r>
            <a:r>
              <a:rPr lang="zh-CN" altLang="en-US" dirty="0">
                <a:solidFill>
                  <a:srgbClr val="000000"/>
                </a:solidFill>
                <a:latin typeface="宋体" panose="02010600030101010101" pitchFamily="2" charset="-122"/>
                <a:ea typeface="楷体_GB2312" pitchFamily="49" charset="-122"/>
              </a:rPr>
              <a:t>。</a:t>
            </a:r>
            <a:endParaRPr lang="zh-CN" altLang="en-US" dirty="0">
              <a:solidFill>
                <a:srgbClr val="000000"/>
              </a:solidFill>
              <a:latin typeface="宋体" panose="02010600030101010101" pitchFamily="2" charset="-122"/>
              <a:ea typeface="楷体_GB2312" pitchFamily="49" charset="-122"/>
            </a:endParaRPr>
          </a:p>
        </p:txBody>
      </p:sp>
    </p:spTree>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50146" name="文本框 2950145"/>
          <p:cNvSpPr txBox="1"/>
          <p:nvPr/>
        </p:nvSpPr>
        <p:spPr>
          <a:xfrm>
            <a:off x="241300" y="809625"/>
            <a:ext cx="11634788" cy="5475288"/>
          </a:xfrm>
          <a:prstGeom prst="rect">
            <a:avLst/>
          </a:prstGeom>
          <a:noFill/>
          <a:ln w="9525">
            <a:noFill/>
          </a:ln>
        </p:spPr>
        <p:txBody>
          <a:bodyPr lIns="117176" tIns="58589" rIns="117176" bIns="58589">
            <a:spAutoFit/>
          </a:bodyPr>
          <a:lstStyle/>
          <a:p>
            <a:pPr algn="just" defTabSz="1171575">
              <a:buNone/>
            </a:pP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9.1905</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年至武昌起义期间</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孙中山多次在宣言、誓表、军约等文件中沿用明末以来民间秘密会社中“天运”纪年的办法</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以此暗示自己具有“天命预兆”。这一做法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endPar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algn="just" defTabSz="1171575">
              <a:buNone/>
            </a:pP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表明孙中山封建残余思想严重</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algn="just" defTabSz="1171575">
              <a:buNone/>
            </a:pP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B.</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是团结各反清力量的策略之举</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algn="just" defTabSz="1171575">
              <a:buNone/>
            </a:pP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C.</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意图用各种方式宣传革命思想</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algn="just" defTabSz="1171575">
              <a:buNone/>
            </a:pP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D.</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佐证了“天运”纪年法是正统</a:t>
            </a:r>
            <a:endParaRPr lang="zh-CN" altLang="en-US" dirty="0">
              <a:solidFill>
                <a:srgbClr val="0000FF"/>
              </a:solidFill>
              <a:latin typeface="宋体" panose="02010600030101010101" pitchFamily="2" charset="-122"/>
              <a:ea typeface="楷体_GB2312" pitchFamily="49" charset="-122"/>
            </a:endParaRPr>
          </a:p>
          <a:p>
            <a:pPr algn="just" defTabSz="1171575">
              <a:buNone/>
            </a:pPr>
            <a:endParaRPr lang="zh-CN" altLang="en-US">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algn="just" defTabSz="1171575">
              <a:buNone/>
            </a:pPr>
            <a:endParaRPr lang="zh-CN" altLang="en-US">
              <a:solidFill>
                <a:srgbClr val="000000"/>
              </a:solidFill>
              <a:latin typeface="宋体" panose="02010600030101010101" pitchFamily="2" charset="-122"/>
              <a:ea typeface="Times New Roman" panose="02020603050405020304" pitchFamily="18" charset="0"/>
            </a:endParaRPr>
          </a:p>
        </p:txBody>
      </p:sp>
    </p:spTree>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51170" name="文本框 2951169"/>
          <p:cNvSpPr txBox="1"/>
          <p:nvPr/>
        </p:nvSpPr>
        <p:spPr>
          <a:xfrm>
            <a:off x="241300" y="809625"/>
            <a:ext cx="11634788" cy="4879975"/>
          </a:xfrm>
          <a:prstGeom prst="rect">
            <a:avLst/>
          </a:prstGeom>
          <a:noFill/>
          <a:ln w="9525">
            <a:noFill/>
          </a:ln>
        </p:spPr>
        <p:txBody>
          <a:bodyPr lIns="117176" tIns="58589" rIns="117176" bIns="58589">
            <a:spAutoFit/>
          </a:bodyPr>
          <a:lstStyle/>
          <a:p>
            <a:pPr algn="just" defTabSz="1171575">
              <a:buNone/>
            </a:pPr>
            <a:r>
              <a:rPr lang="zh-CN" altLang="en-US">
                <a:solidFill>
                  <a:srgbClr val="0000FF"/>
                </a:solidFill>
                <a:latin typeface="宋体" panose="02010600030101010101" pitchFamily="2" charset="-122"/>
                <a:ea typeface="楷体_GB2312" pitchFamily="49" charset="-122"/>
              </a:rPr>
              <a:t>【</a:t>
            </a:r>
            <a:r>
              <a:rPr lang="zh-CN" altLang="en-US" dirty="0">
                <a:solidFill>
                  <a:srgbClr val="0000FF"/>
                </a:solidFill>
                <a:latin typeface="宋体" panose="02010600030101010101" pitchFamily="2" charset="-122"/>
                <a:ea typeface="楷体_GB2312" pitchFamily="49" charset="-122"/>
              </a:rPr>
              <a:t>解析</a:t>
            </a:r>
            <a:r>
              <a:rPr lang="zh-CN" altLang="en-US">
                <a:solidFill>
                  <a:srgbClr val="0000FF"/>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选</a:t>
            </a:r>
            <a:r>
              <a:rPr lang="en-US" altLang="zh-CN">
                <a:solidFill>
                  <a:srgbClr val="000000"/>
                </a:solidFill>
                <a:latin typeface="宋体" panose="02010600030101010101" pitchFamily="2" charset="-122"/>
                <a:ea typeface="楷体_GB2312" pitchFamily="49" charset="-122"/>
              </a:rPr>
              <a:t>B</a:t>
            </a:r>
            <a:r>
              <a:rPr lang="zh-CN" altLang="en-US" dirty="0">
                <a:solidFill>
                  <a:srgbClr val="000000"/>
                </a:solidFill>
                <a:latin typeface="宋体" panose="02010600030101010101" pitchFamily="2" charset="-122"/>
                <a:ea typeface="楷体_GB2312" pitchFamily="49" charset="-122"/>
              </a:rPr>
              <a:t>。据材料可知“暗示自己具有‘天命预兆’”</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对于信奉迷信思想的民间组织具有一定的号召力</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这一做法是团结各反清力量的策略之举</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能够起到壮大革命力量的作用</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故选</a:t>
            </a:r>
            <a:r>
              <a:rPr lang="en-US" altLang="zh-CN">
                <a:solidFill>
                  <a:srgbClr val="000000"/>
                </a:solidFill>
                <a:latin typeface="宋体" panose="02010600030101010101" pitchFamily="2" charset="-122"/>
                <a:ea typeface="楷体_GB2312" pitchFamily="49" charset="-122"/>
              </a:rPr>
              <a:t>B</a:t>
            </a:r>
            <a:r>
              <a:rPr lang="zh-CN" altLang="en-US" dirty="0">
                <a:solidFill>
                  <a:srgbClr val="000000"/>
                </a:solidFill>
                <a:latin typeface="宋体" panose="02010600030101010101" pitchFamily="2" charset="-122"/>
                <a:ea typeface="楷体_GB2312" pitchFamily="49" charset="-122"/>
              </a:rPr>
              <a:t>。孙中山利用“天运”纪年只是一种宣传策略</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并不是封建残余思想严重</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故</a:t>
            </a:r>
            <a:r>
              <a:rPr lang="en-US" altLang="zh-CN">
                <a:solidFill>
                  <a:srgbClr val="000000"/>
                </a:solidFill>
                <a:latin typeface="宋体" panose="02010600030101010101" pitchFamily="2" charset="-122"/>
                <a:ea typeface="楷体_GB2312" pitchFamily="49" charset="-122"/>
              </a:rPr>
              <a:t>A</a:t>
            </a:r>
            <a:r>
              <a:rPr lang="zh-CN" altLang="en-US" dirty="0">
                <a:solidFill>
                  <a:srgbClr val="000000"/>
                </a:solidFill>
                <a:latin typeface="宋体" panose="02010600030101010101" pitchFamily="2" charset="-122"/>
                <a:ea typeface="楷体_GB2312" pitchFamily="49" charset="-122"/>
              </a:rPr>
              <a:t>错误</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孙中山此举的目的是团结各反清力量而非宣传革命思想</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故</a:t>
            </a:r>
            <a:r>
              <a:rPr lang="en-US" altLang="zh-CN">
                <a:solidFill>
                  <a:srgbClr val="000000"/>
                </a:solidFill>
                <a:latin typeface="宋体" panose="02010600030101010101" pitchFamily="2" charset="-122"/>
                <a:ea typeface="楷体_GB2312" pitchFamily="49" charset="-122"/>
              </a:rPr>
              <a:t>C</a:t>
            </a:r>
            <a:r>
              <a:rPr lang="zh-CN" altLang="en-US" dirty="0">
                <a:solidFill>
                  <a:srgbClr val="000000"/>
                </a:solidFill>
                <a:latin typeface="宋体" panose="02010600030101010101" pitchFamily="2" charset="-122"/>
                <a:ea typeface="楷体_GB2312" pitchFamily="49" charset="-122"/>
              </a:rPr>
              <a:t>错误</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孙中山的做法只是一种宣传策略</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无法起到佐证“天运”纪年法是正统的作用</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故</a:t>
            </a:r>
            <a:r>
              <a:rPr lang="en-US" altLang="zh-CN">
                <a:solidFill>
                  <a:srgbClr val="000000"/>
                </a:solidFill>
                <a:latin typeface="宋体" panose="02010600030101010101" pitchFamily="2" charset="-122"/>
                <a:ea typeface="楷体_GB2312" pitchFamily="49" charset="-122"/>
              </a:rPr>
              <a:t>D</a:t>
            </a:r>
            <a:r>
              <a:rPr lang="zh-CN" altLang="en-US" dirty="0">
                <a:solidFill>
                  <a:srgbClr val="000000"/>
                </a:solidFill>
                <a:latin typeface="宋体" panose="02010600030101010101" pitchFamily="2" charset="-122"/>
                <a:ea typeface="楷体_GB2312" pitchFamily="49" charset="-122"/>
              </a:rPr>
              <a:t>错误。</a:t>
            </a:r>
            <a:endParaRPr lang="zh-CN" altLang="en-US">
              <a:solidFill>
                <a:srgbClr val="000000"/>
              </a:solidFill>
              <a:latin typeface="宋体" panose="02010600030101010101" pitchFamily="2" charset="-122"/>
              <a:ea typeface="楷体_GB2312" pitchFamily="49" charset="-122"/>
            </a:endParaRPr>
          </a:p>
          <a:p>
            <a:pPr algn="just" defTabSz="1171575">
              <a:buNone/>
            </a:pPr>
            <a:endParaRPr lang="zh-CN" altLang="en-US">
              <a:solidFill>
                <a:srgbClr val="000000"/>
              </a:solidFill>
              <a:latin typeface="宋体" panose="02010600030101010101" pitchFamily="2" charset="-122"/>
              <a:ea typeface="楷体_GB2312" pitchFamily="49" charset="-122"/>
            </a:endParaRPr>
          </a:p>
          <a:p>
            <a:pPr algn="just" defTabSz="1171575">
              <a:buNone/>
            </a:pPr>
            <a:endParaRPr lang="zh-CN" altLang="en-US">
              <a:solidFill>
                <a:srgbClr val="000000"/>
              </a:solidFill>
              <a:latin typeface="宋体" panose="02010600030101010101" pitchFamily="2" charset="-122"/>
              <a:ea typeface="楷体_GB2312" pitchFamily="49" charset="-122"/>
            </a:endParaRPr>
          </a:p>
        </p:txBody>
      </p:sp>
    </p:spTree>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52194" name="文本框 2952193"/>
          <p:cNvSpPr txBox="1"/>
          <p:nvPr/>
        </p:nvSpPr>
        <p:spPr>
          <a:xfrm>
            <a:off x="241300" y="809625"/>
            <a:ext cx="11634788" cy="4284663"/>
          </a:xfrm>
          <a:prstGeom prst="rect">
            <a:avLst/>
          </a:prstGeom>
          <a:noFill/>
          <a:ln w="9525">
            <a:noFill/>
          </a:ln>
        </p:spPr>
        <p:txBody>
          <a:bodyPr lIns="117176" tIns="58589" rIns="117176" bIns="58589">
            <a:spAutoFit/>
          </a:bodyPr>
          <a:lstStyle/>
          <a:p>
            <a:pPr algn="just" defTabSz="1171575">
              <a:buNone/>
            </a:pP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10.(2020</a:t>
            </a:r>
            <a:r>
              <a:rPr lang="en-US" altLang="zh-CN">
                <a:solidFill>
                  <a:srgbClr val="000000"/>
                </a:solidFill>
                <a:latin typeface="宋体" panose="02010600030101010101" pitchFamily="2" charset="-122"/>
                <a:ea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惠州模拟</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)1898</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年</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7</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月</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13</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日</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清政府颁布的工商章程中规定</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如有能造新器切于人生日用之需</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其法为西人旧时所无</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请给工部郎中实职。该规定从某种程度上反映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endPar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algn="just" defTabSz="1171575">
              <a:buNone/>
            </a:pP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民族危机日益深重 </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algn="just" defTabSz="1171575">
              <a:buNone/>
            </a:pP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B.</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重农抑商传统的改变</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algn="just" defTabSz="1171575">
              <a:buNone/>
            </a:pP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C.</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民族工业迅速发展 </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algn="just" defTabSz="1171575">
              <a:buNone/>
            </a:pP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D.</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官本位思想得以强化</a:t>
            </a:r>
            <a:endParaRPr lang="zh-CN" altLang="en-US" dirty="0">
              <a:solidFill>
                <a:srgbClr val="0000FF"/>
              </a:solidFill>
              <a:latin typeface="宋体" panose="02010600030101010101" pitchFamily="2" charset="-122"/>
              <a:ea typeface="楷体_GB2312" pitchFamily="49" charset="-122"/>
            </a:endParaRPr>
          </a:p>
        </p:txBody>
      </p:sp>
    </p:spTree>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53218" name="文本框 2953217"/>
          <p:cNvSpPr txBox="1"/>
          <p:nvPr/>
        </p:nvSpPr>
        <p:spPr>
          <a:xfrm>
            <a:off x="241300" y="809625"/>
            <a:ext cx="11634788" cy="3689350"/>
          </a:xfrm>
          <a:prstGeom prst="rect">
            <a:avLst/>
          </a:prstGeom>
          <a:noFill/>
          <a:ln w="9525">
            <a:noFill/>
          </a:ln>
        </p:spPr>
        <p:txBody>
          <a:bodyPr lIns="117176" tIns="58589" rIns="117176" bIns="58589">
            <a:spAutoFit/>
          </a:bodyPr>
          <a:lstStyle/>
          <a:p>
            <a:pPr algn="just" defTabSz="1171575">
              <a:buNone/>
            </a:pPr>
            <a:r>
              <a:rPr lang="zh-CN" altLang="en-US">
                <a:solidFill>
                  <a:srgbClr val="0000FF"/>
                </a:solidFill>
                <a:latin typeface="宋体" panose="02010600030101010101" pitchFamily="2" charset="-122"/>
                <a:ea typeface="楷体_GB2312" pitchFamily="49" charset="-122"/>
              </a:rPr>
              <a:t>【</a:t>
            </a:r>
            <a:r>
              <a:rPr lang="zh-CN" altLang="en-US" dirty="0">
                <a:solidFill>
                  <a:srgbClr val="0000FF"/>
                </a:solidFill>
                <a:latin typeface="宋体" panose="02010600030101010101" pitchFamily="2" charset="-122"/>
                <a:ea typeface="楷体_GB2312" pitchFamily="49" charset="-122"/>
              </a:rPr>
              <a:t>解析</a:t>
            </a:r>
            <a:r>
              <a:rPr lang="zh-CN" altLang="en-US">
                <a:solidFill>
                  <a:srgbClr val="0000FF"/>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选</a:t>
            </a:r>
            <a:r>
              <a:rPr lang="en-US" altLang="zh-CN">
                <a:solidFill>
                  <a:srgbClr val="000000"/>
                </a:solidFill>
                <a:latin typeface="宋体" panose="02010600030101010101" pitchFamily="2" charset="-122"/>
                <a:ea typeface="楷体_GB2312" pitchFamily="49" charset="-122"/>
              </a:rPr>
              <a:t>B</a:t>
            </a:r>
            <a:r>
              <a:rPr lang="zh-CN" altLang="en-US" dirty="0">
                <a:solidFill>
                  <a:srgbClr val="000000"/>
                </a:solidFill>
                <a:latin typeface="宋体" panose="02010600030101010101" pitchFamily="2" charset="-122"/>
                <a:ea typeface="楷体_GB2312" pitchFamily="49" charset="-122"/>
              </a:rPr>
              <a:t>。根据材料“如有能造新器切于人生日用之需</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其法为西人旧时所无</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请给工部郎中实职”可知</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清政府奖励新技术新发明</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反映了清政府传统经济政策的变化</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故选</a:t>
            </a:r>
            <a:r>
              <a:rPr lang="en-US" altLang="zh-CN">
                <a:solidFill>
                  <a:srgbClr val="000000"/>
                </a:solidFill>
                <a:latin typeface="宋体" panose="02010600030101010101" pitchFamily="2" charset="-122"/>
                <a:ea typeface="楷体_GB2312" pitchFamily="49" charset="-122"/>
              </a:rPr>
              <a:t>B;</a:t>
            </a:r>
            <a:r>
              <a:rPr lang="zh-CN" altLang="en-US" dirty="0">
                <a:solidFill>
                  <a:srgbClr val="000000"/>
                </a:solidFill>
                <a:latin typeface="宋体" panose="02010600030101010101" pitchFamily="2" charset="-122"/>
                <a:ea typeface="楷体_GB2312" pitchFamily="49" charset="-122"/>
              </a:rPr>
              <a:t>材料反映的是清政府奖励新技术新发明</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无法体现民族危机日益深重</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排除</a:t>
            </a:r>
            <a:r>
              <a:rPr lang="en-US" altLang="zh-CN">
                <a:solidFill>
                  <a:srgbClr val="000000"/>
                </a:solidFill>
                <a:latin typeface="宋体" panose="02010600030101010101" pitchFamily="2" charset="-122"/>
                <a:ea typeface="楷体_GB2312" pitchFamily="49" charset="-122"/>
              </a:rPr>
              <a:t>A;</a:t>
            </a:r>
            <a:r>
              <a:rPr lang="zh-CN" altLang="en-US" dirty="0">
                <a:solidFill>
                  <a:srgbClr val="000000"/>
                </a:solidFill>
                <a:latin typeface="宋体" panose="02010600030101010101" pitchFamily="2" charset="-122"/>
                <a:ea typeface="楷体_GB2312" pitchFamily="49" charset="-122"/>
              </a:rPr>
              <a:t>材料反映的是清政府奖励新技术新发明</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无法体现民族工业迅速发展</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排除</a:t>
            </a:r>
            <a:r>
              <a:rPr lang="en-US" altLang="zh-CN">
                <a:solidFill>
                  <a:srgbClr val="000000"/>
                </a:solidFill>
                <a:latin typeface="宋体" panose="02010600030101010101" pitchFamily="2" charset="-122"/>
                <a:ea typeface="楷体_GB2312" pitchFamily="49" charset="-122"/>
              </a:rPr>
              <a:t>C;</a:t>
            </a:r>
            <a:r>
              <a:rPr lang="zh-CN" altLang="en-US" dirty="0">
                <a:solidFill>
                  <a:srgbClr val="000000"/>
                </a:solidFill>
                <a:latin typeface="宋体" panose="02010600030101010101" pitchFamily="2" charset="-122"/>
                <a:ea typeface="楷体_GB2312" pitchFamily="49" charset="-122"/>
              </a:rPr>
              <a:t>材料反映的是清政府奖励新技术新发明</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与官本位思想无关</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排除</a:t>
            </a:r>
            <a:r>
              <a:rPr lang="en-US" altLang="zh-CN">
                <a:solidFill>
                  <a:srgbClr val="000000"/>
                </a:solidFill>
                <a:latin typeface="宋体" panose="02010600030101010101" pitchFamily="2" charset="-122"/>
                <a:ea typeface="楷体_GB2312" pitchFamily="49" charset="-122"/>
              </a:rPr>
              <a:t>D</a:t>
            </a:r>
            <a:r>
              <a:rPr lang="zh-CN" altLang="en-US" dirty="0">
                <a:solidFill>
                  <a:srgbClr val="000000"/>
                </a:solidFill>
                <a:latin typeface="宋体" panose="02010600030101010101" pitchFamily="2" charset="-122"/>
                <a:ea typeface="楷体_GB2312" pitchFamily="49" charset="-122"/>
              </a:rPr>
              <a:t>。</a:t>
            </a:r>
            <a:endParaRPr lang="zh-CN" altLang="en-US" dirty="0">
              <a:solidFill>
                <a:srgbClr val="000000"/>
              </a:solidFill>
              <a:latin typeface="宋体" panose="02010600030101010101" pitchFamily="2" charset="-122"/>
              <a:ea typeface="楷体_GB2312" pitchFamily="49" charset="-122"/>
            </a:endParaRPr>
          </a:p>
        </p:txBody>
      </p:sp>
    </p:spTree>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54242" name="文本框 2954241"/>
          <p:cNvSpPr txBox="1"/>
          <p:nvPr/>
        </p:nvSpPr>
        <p:spPr>
          <a:xfrm>
            <a:off x="241300" y="809625"/>
            <a:ext cx="11634788" cy="4284663"/>
          </a:xfrm>
          <a:prstGeom prst="rect">
            <a:avLst/>
          </a:prstGeom>
          <a:noFill/>
          <a:ln w="9525">
            <a:noFill/>
          </a:ln>
        </p:spPr>
        <p:txBody>
          <a:bodyPr lIns="117176" tIns="58589" rIns="117176" bIns="58589">
            <a:spAutoFit/>
          </a:bodyPr>
          <a:lstStyle/>
          <a:p>
            <a:pPr algn="just" defTabSz="1171575">
              <a:buNone/>
            </a:pP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11.“</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开平煤矿是洋务派官员李鸿章于</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1881</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年投产的中国第一个使用机械开采的煤矿。在此之前通商口岸所需的煤炭几乎全被洋煤所垄断</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开平煤投入市场后</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由于质优价低</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中外争相使用。”以上材料说明洋务运动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endPar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algn="just" defTabSz="1171575">
              <a:buNone/>
            </a:pP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 </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能够使中国走上富强的道路</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algn="just" defTabSz="1171575">
              <a:buNone/>
            </a:pP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B. </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洋务企业的发展受到西方列强的压制</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algn="just" defTabSz="1171575">
              <a:buNone/>
            </a:pP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C. </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为中国民族工业的发展奠定了基础</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algn="just" defTabSz="1171575">
              <a:buNone/>
            </a:pP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D. </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一部分产品投入市场并达到了分洋利的目的</a:t>
            </a:r>
            <a:endParaRPr lang="zh-CN" altLang="en-US" dirty="0">
              <a:solidFill>
                <a:srgbClr val="0000FF"/>
              </a:solidFill>
              <a:latin typeface="宋体" panose="02010600030101010101" pitchFamily="2" charset="-122"/>
              <a:ea typeface="楷体_GB2312" pitchFamily="49" charset="-122"/>
            </a:endParaRPr>
          </a:p>
        </p:txBody>
      </p:sp>
    </p:spTree>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55266" name="文本框 2955265"/>
          <p:cNvSpPr txBox="1"/>
          <p:nvPr/>
        </p:nvSpPr>
        <p:spPr>
          <a:xfrm>
            <a:off x="241300" y="809625"/>
            <a:ext cx="11634788" cy="2498725"/>
          </a:xfrm>
          <a:prstGeom prst="rect">
            <a:avLst/>
          </a:prstGeom>
          <a:noFill/>
          <a:ln w="9525">
            <a:noFill/>
          </a:ln>
        </p:spPr>
        <p:txBody>
          <a:bodyPr lIns="117176" tIns="58589" rIns="117176" bIns="58589">
            <a:spAutoFit/>
          </a:bodyPr>
          <a:lstStyle/>
          <a:p>
            <a:pPr algn="just" defTabSz="1171575">
              <a:buNone/>
            </a:pPr>
            <a:r>
              <a:rPr lang="zh-CN" altLang="en-US">
                <a:solidFill>
                  <a:srgbClr val="0000FF"/>
                </a:solidFill>
                <a:latin typeface="宋体" panose="02010600030101010101" pitchFamily="2" charset="-122"/>
                <a:ea typeface="楷体_GB2312" pitchFamily="49" charset="-122"/>
              </a:rPr>
              <a:t>【</a:t>
            </a:r>
            <a:r>
              <a:rPr lang="zh-CN" altLang="en-US" dirty="0">
                <a:solidFill>
                  <a:srgbClr val="0000FF"/>
                </a:solidFill>
                <a:latin typeface="宋体" panose="02010600030101010101" pitchFamily="2" charset="-122"/>
                <a:ea typeface="楷体_GB2312" pitchFamily="49" charset="-122"/>
              </a:rPr>
              <a:t>解析</a:t>
            </a:r>
            <a:r>
              <a:rPr lang="zh-CN" altLang="en-US">
                <a:solidFill>
                  <a:srgbClr val="0000FF"/>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选</a:t>
            </a:r>
            <a:r>
              <a:rPr lang="en-US" altLang="zh-CN">
                <a:solidFill>
                  <a:srgbClr val="000000"/>
                </a:solidFill>
                <a:latin typeface="宋体" panose="02010600030101010101" pitchFamily="2" charset="-122"/>
                <a:ea typeface="楷体_GB2312" pitchFamily="49" charset="-122"/>
              </a:rPr>
              <a:t>D</a:t>
            </a:r>
            <a:r>
              <a:rPr lang="zh-CN" altLang="en-US" dirty="0">
                <a:solidFill>
                  <a:srgbClr val="000000"/>
                </a:solidFill>
                <a:latin typeface="宋体" panose="02010600030101010101" pitchFamily="2" charset="-122"/>
                <a:ea typeface="楷体_GB2312" pitchFamily="49" charset="-122"/>
              </a:rPr>
              <a:t>。根据材料“开平煤投入市场后</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由于质优价低</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中外争相使用”可以看出</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开平煤受到欢迎</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打破了“洋煤”一统天下的局面</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达到了分洋人之利的目的</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故</a:t>
            </a:r>
            <a:r>
              <a:rPr lang="en-US" altLang="zh-CN">
                <a:solidFill>
                  <a:srgbClr val="000000"/>
                </a:solidFill>
                <a:latin typeface="宋体" panose="02010600030101010101" pitchFamily="2" charset="-122"/>
                <a:ea typeface="楷体_GB2312" pitchFamily="49" charset="-122"/>
              </a:rPr>
              <a:t>D</a:t>
            </a:r>
            <a:r>
              <a:rPr lang="zh-CN" altLang="en-US" dirty="0">
                <a:solidFill>
                  <a:srgbClr val="000000"/>
                </a:solidFill>
                <a:latin typeface="宋体" panose="02010600030101010101" pitchFamily="2" charset="-122"/>
                <a:ea typeface="楷体_GB2312" pitchFamily="49" charset="-122"/>
              </a:rPr>
              <a:t>正确</a:t>
            </a:r>
            <a:r>
              <a:rPr lang="en-US" altLang="zh-CN">
                <a:solidFill>
                  <a:srgbClr val="000000"/>
                </a:solidFill>
                <a:latin typeface="宋体" panose="02010600030101010101" pitchFamily="2" charset="-122"/>
                <a:ea typeface="楷体_GB2312" pitchFamily="49" charset="-122"/>
              </a:rPr>
              <a:t>,B</a:t>
            </a:r>
            <a:r>
              <a:rPr lang="zh-CN" altLang="en-US" dirty="0">
                <a:solidFill>
                  <a:srgbClr val="000000"/>
                </a:solidFill>
                <a:latin typeface="宋体" panose="02010600030101010101" pitchFamily="2" charset="-122"/>
                <a:ea typeface="楷体_GB2312" pitchFamily="49" charset="-122"/>
              </a:rPr>
              <a:t>、</a:t>
            </a:r>
            <a:r>
              <a:rPr lang="en-US" altLang="zh-CN">
                <a:solidFill>
                  <a:srgbClr val="000000"/>
                </a:solidFill>
                <a:latin typeface="宋体" panose="02010600030101010101" pitchFamily="2" charset="-122"/>
                <a:ea typeface="楷体_GB2312" pitchFamily="49" charset="-122"/>
              </a:rPr>
              <a:t>C</a:t>
            </a:r>
            <a:r>
              <a:rPr lang="zh-CN" altLang="en-US" dirty="0">
                <a:solidFill>
                  <a:srgbClr val="000000"/>
                </a:solidFill>
                <a:latin typeface="宋体" panose="02010600030101010101" pitchFamily="2" charset="-122"/>
                <a:ea typeface="楷体_GB2312" pitchFamily="49" charset="-122"/>
              </a:rPr>
              <a:t>不选</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材料中强调的是洋务企业的积极作用</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而</a:t>
            </a:r>
            <a:r>
              <a:rPr lang="en-US" altLang="zh-CN">
                <a:solidFill>
                  <a:srgbClr val="000000"/>
                </a:solidFill>
                <a:latin typeface="宋体" panose="02010600030101010101" pitchFamily="2" charset="-122"/>
                <a:ea typeface="楷体_GB2312" pitchFamily="49" charset="-122"/>
              </a:rPr>
              <a:t>A</a:t>
            </a:r>
            <a:r>
              <a:rPr lang="zh-CN" altLang="en-US" dirty="0">
                <a:solidFill>
                  <a:srgbClr val="000000"/>
                </a:solidFill>
                <a:latin typeface="宋体" panose="02010600030101010101" pitchFamily="2" charset="-122"/>
                <a:ea typeface="楷体_GB2312" pitchFamily="49" charset="-122"/>
              </a:rPr>
              <a:t>是消极影响</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排除。所以答案为</a:t>
            </a:r>
            <a:r>
              <a:rPr lang="en-US" altLang="zh-CN">
                <a:solidFill>
                  <a:srgbClr val="000000"/>
                </a:solidFill>
                <a:latin typeface="宋体" panose="02010600030101010101" pitchFamily="2" charset="-122"/>
                <a:ea typeface="楷体_GB2312" pitchFamily="49" charset="-122"/>
              </a:rPr>
              <a:t>D</a:t>
            </a:r>
            <a:r>
              <a:rPr lang="zh-CN" altLang="en-US" dirty="0">
                <a:solidFill>
                  <a:srgbClr val="000000"/>
                </a:solidFill>
                <a:latin typeface="宋体" panose="02010600030101010101" pitchFamily="2" charset="-122"/>
                <a:ea typeface="楷体_GB2312" pitchFamily="49" charset="-122"/>
              </a:rPr>
              <a:t>。</a:t>
            </a:r>
            <a:endParaRPr lang="zh-CN" altLang="en-US" dirty="0">
              <a:solidFill>
                <a:srgbClr val="000000"/>
              </a:solidFill>
              <a:latin typeface="宋体" panose="02010600030101010101" pitchFamily="2" charset="-122"/>
              <a:ea typeface="楷体_GB2312" pitchFamily="49" charset="-122"/>
            </a:endParaRPr>
          </a:p>
        </p:txBody>
      </p:sp>
    </p:spTree>
  </p:cSld>
  <p:clrMapOvr>
    <a:masterClrMapping/>
  </p:clrMapOvr>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56290" name="文本框 2956289"/>
          <p:cNvSpPr txBox="1"/>
          <p:nvPr/>
        </p:nvSpPr>
        <p:spPr>
          <a:xfrm>
            <a:off x="241300" y="809625"/>
            <a:ext cx="11634788" cy="4879975"/>
          </a:xfrm>
          <a:prstGeom prst="rect">
            <a:avLst/>
          </a:prstGeom>
          <a:noFill/>
          <a:ln w="9525">
            <a:noFill/>
          </a:ln>
        </p:spPr>
        <p:txBody>
          <a:bodyPr lIns="117176" tIns="58589" rIns="117176" bIns="58589">
            <a:spAutoFit/>
          </a:bodyPr>
          <a:lstStyle/>
          <a:p>
            <a:pPr algn="just" defTabSz="1171575">
              <a:buNone/>
            </a:pP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12.(2020</a:t>
            </a:r>
            <a:r>
              <a:rPr lang="en-US" altLang="zh-CN">
                <a:solidFill>
                  <a:srgbClr val="000000"/>
                </a:solidFill>
                <a:latin typeface="宋体" panose="02010600030101010101" pitchFamily="2" charset="-122"/>
                <a:ea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惠州模拟</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)1901</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年</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梁启超在</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国家思想变迁异同论</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一文中指出</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今欧洲列强皆挟其方刚之力以与我竞争</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而吾国于所谓民族主义者犹未胚胎焉。凡国而未经过民族之阶级者</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不得谓之为国。”其意在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endPar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algn="just" defTabSz="1171575">
              <a:buNone/>
            </a:pP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批判传统封建礼教 </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algn="just" defTabSz="1171575">
              <a:buNone/>
            </a:pP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B.</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推动维新变法运动开展</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algn="just" defTabSz="1171575">
              <a:buNone/>
            </a:pP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C.</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提供反清革命理论 </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algn="just" defTabSz="1171575">
              <a:buNone/>
            </a:pP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D.</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唤起民众民族意识</a:t>
            </a:r>
            <a:endParaRPr lang="zh-CN" altLang="en-US" dirty="0">
              <a:solidFill>
                <a:srgbClr val="0000FF"/>
              </a:solidFill>
              <a:latin typeface="宋体" panose="02010600030101010101" pitchFamily="2" charset="-122"/>
              <a:ea typeface="楷体_GB2312" pitchFamily="49" charset="-122"/>
            </a:endParaRPr>
          </a:p>
          <a:p>
            <a:pPr algn="just" defTabSz="1171575">
              <a:buNone/>
            </a:pPr>
            <a:endParaRPr lang="zh-CN" altLang="en-US">
              <a:solidFill>
                <a:srgbClr val="000000"/>
              </a:solidFill>
              <a:latin typeface="宋体" panose="02010600030101010101" pitchFamily="2" charset="-122"/>
              <a:ea typeface="Times New Roman" panose="02020603050405020304" pitchFamily="18" charset="0"/>
            </a:endParaRPr>
          </a:p>
        </p:txBody>
      </p:sp>
    </p:spTree>
  </p:cSld>
  <p:clrMapOvr>
    <a:masterClrMapping/>
  </p:clrMapOvr>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57314" name="文本框 2957313"/>
          <p:cNvSpPr txBox="1"/>
          <p:nvPr/>
        </p:nvSpPr>
        <p:spPr>
          <a:xfrm>
            <a:off x="241300" y="809625"/>
            <a:ext cx="11634788" cy="5475288"/>
          </a:xfrm>
          <a:prstGeom prst="rect">
            <a:avLst/>
          </a:prstGeom>
          <a:noFill/>
          <a:ln w="9525">
            <a:noFill/>
          </a:ln>
        </p:spPr>
        <p:txBody>
          <a:bodyPr lIns="117176" tIns="58589" rIns="117176" bIns="58589">
            <a:spAutoFit/>
          </a:bodyPr>
          <a:lstStyle/>
          <a:p>
            <a:pPr algn="just" defTabSz="1171575">
              <a:buNone/>
            </a:pPr>
            <a:r>
              <a:rPr lang="zh-CN" altLang="en-US">
                <a:solidFill>
                  <a:srgbClr val="0000FF"/>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FF"/>
                </a:solidFill>
                <a:latin typeface="宋体" panose="02010600030101010101" pitchFamily="2" charset="-122"/>
                <a:ea typeface="楷体_GB2312" pitchFamily="49" charset="-122"/>
              </a:rPr>
              <a:t>解析</a:t>
            </a:r>
            <a:r>
              <a:rPr lang="zh-CN" altLang="en-US">
                <a:solidFill>
                  <a:srgbClr val="0000FF"/>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选</a:t>
            </a:r>
            <a:r>
              <a:rPr lang="en-US" altLang="zh-CN">
                <a:solidFill>
                  <a:srgbClr val="000000"/>
                </a:solidFill>
                <a:latin typeface="宋体" panose="02010600030101010101" pitchFamily="2" charset="-122"/>
                <a:ea typeface="楷体_GB2312" pitchFamily="49" charset="-122"/>
              </a:rPr>
              <a:t>D</a:t>
            </a:r>
            <a:r>
              <a:rPr lang="zh-CN" altLang="en-US" dirty="0">
                <a:solidFill>
                  <a:srgbClr val="000000"/>
                </a:solidFill>
                <a:latin typeface="宋体" panose="02010600030101010101" pitchFamily="2" charset="-122"/>
                <a:ea typeface="楷体_GB2312" pitchFamily="49" charset="-122"/>
              </a:rPr>
              <a:t>。</a:t>
            </a:r>
            <a:r>
              <a:rPr lang="en-US" altLang="zh-CN">
                <a:solidFill>
                  <a:srgbClr val="000000"/>
                </a:solidFill>
                <a:latin typeface="宋体" panose="02010600030101010101" pitchFamily="2" charset="-122"/>
                <a:ea typeface="楷体_GB2312" pitchFamily="49" charset="-122"/>
              </a:rPr>
              <a:t>1901</a:t>
            </a:r>
            <a:r>
              <a:rPr lang="zh-CN" altLang="en-US" dirty="0">
                <a:solidFill>
                  <a:srgbClr val="000000"/>
                </a:solidFill>
                <a:latin typeface="宋体" panose="02010600030101010101" pitchFamily="2" charset="-122"/>
                <a:ea typeface="楷体_GB2312" pitchFamily="49" charset="-122"/>
              </a:rPr>
              <a:t>年</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辛丑条约</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签订</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清政府沦为洋人的朝廷</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据材料“凡国而未经过民族之阶级者</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不得谓之为国”可知</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梁启超强调民族国家的重要性</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意在唤起民众民族意识</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故选</a:t>
            </a:r>
            <a:r>
              <a:rPr lang="en-US" altLang="zh-CN">
                <a:solidFill>
                  <a:srgbClr val="000000"/>
                </a:solidFill>
                <a:latin typeface="宋体" panose="02010600030101010101" pitchFamily="2" charset="-122"/>
                <a:ea typeface="楷体_GB2312" pitchFamily="49" charset="-122"/>
              </a:rPr>
              <a:t>D;</a:t>
            </a:r>
            <a:r>
              <a:rPr lang="zh-CN" altLang="en-US" dirty="0">
                <a:solidFill>
                  <a:srgbClr val="000000"/>
                </a:solidFill>
                <a:latin typeface="宋体" panose="02010600030101010101" pitchFamily="2" charset="-122"/>
                <a:ea typeface="楷体_GB2312" pitchFamily="49" charset="-122"/>
              </a:rPr>
              <a:t>梁启超强调的是民族主义</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与封建礼教无关</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排除</a:t>
            </a:r>
            <a:r>
              <a:rPr lang="en-US" altLang="zh-CN">
                <a:solidFill>
                  <a:srgbClr val="000000"/>
                </a:solidFill>
                <a:latin typeface="宋体" panose="02010600030101010101" pitchFamily="2" charset="-122"/>
                <a:ea typeface="楷体_GB2312" pitchFamily="49" charset="-122"/>
              </a:rPr>
              <a:t>A;1901</a:t>
            </a:r>
            <a:r>
              <a:rPr lang="zh-CN" altLang="en-US" dirty="0">
                <a:solidFill>
                  <a:srgbClr val="000000"/>
                </a:solidFill>
                <a:latin typeface="宋体" panose="02010600030101010101" pitchFamily="2" charset="-122"/>
                <a:ea typeface="楷体_GB2312" pitchFamily="49" charset="-122"/>
              </a:rPr>
              <a:t>年维新变法运动已结束</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与材料时间不符</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排除</a:t>
            </a:r>
            <a:r>
              <a:rPr lang="en-US" altLang="zh-CN">
                <a:solidFill>
                  <a:srgbClr val="000000"/>
                </a:solidFill>
                <a:latin typeface="宋体" panose="02010600030101010101" pitchFamily="2" charset="-122"/>
                <a:ea typeface="楷体_GB2312" pitchFamily="49" charset="-122"/>
              </a:rPr>
              <a:t>B;</a:t>
            </a:r>
            <a:r>
              <a:rPr lang="zh-CN" altLang="en-US" dirty="0">
                <a:solidFill>
                  <a:srgbClr val="000000"/>
                </a:solidFill>
                <a:latin typeface="宋体" panose="02010600030101010101" pitchFamily="2" charset="-122"/>
                <a:ea typeface="楷体_GB2312" pitchFamily="49" charset="-122"/>
              </a:rPr>
              <a:t>据所学维新思想的内容可知</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梁启超主张改良变法</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并非主张革命</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排除</a:t>
            </a:r>
            <a:r>
              <a:rPr lang="en-US" altLang="zh-CN">
                <a:solidFill>
                  <a:srgbClr val="000000"/>
                </a:solidFill>
                <a:latin typeface="宋体" panose="02010600030101010101" pitchFamily="2" charset="-122"/>
                <a:ea typeface="楷体_GB2312" pitchFamily="49" charset="-122"/>
              </a:rPr>
              <a:t>C</a:t>
            </a:r>
            <a:r>
              <a:rPr lang="zh-CN" altLang="en-US" dirty="0">
                <a:solidFill>
                  <a:srgbClr val="000000"/>
                </a:solidFill>
                <a:latin typeface="宋体" panose="02010600030101010101" pitchFamily="2" charset="-122"/>
                <a:ea typeface="楷体_GB2312" pitchFamily="49" charset="-122"/>
              </a:rPr>
              <a:t>。</a:t>
            </a:r>
            <a:endParaRPr lang="zh-CN" altLang="en-US">
              <a:solidFill>
                <a:srgbClr val="000000"/>
              </a:solidFill>
              <a:latin typeface="宋体" panose="02010600030101010101" pitchFamily="2" charset="-122"/>
              <a:ea typeface="楷体_GB2312" pitchFamily="49" charset="-122"/>
            </a:endParaRPr>
          </a:p>
          <a:p>
            <a:pPr algn="just" defTabSz="1171575">
              <a:buNone/>
            </a:pPr>
            <a:endParaRPr lang="zh-CN" altLang="en-US">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algn="just" defTabSz="1171575">
              <a:buNone/>
            </a:pPr>
            <a:endParaRPr lang="zh-CN" altLang="en-US">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algn="just" defTabSz="1171575">
              <a:buNone/>
            </a:pPr>
            <a:endParaRPr lang="zh-CN" altLang="en-US">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algn="just" defTabSz="1171575">
              <a:buNone/>
            </a:pPr>
            <a:endParaRPr lang="zh-CN" altLang="en-US">
              <a:solidFill>
                <a:srgbClr val="000000"/>
              </a:solidFill>
              <a:latin typeface="宋体" panose="02010600030101010101" pitchFamily="2" charset="-122"/>
              <a:ea typeface="Times New Roman" panose="02020603050405020304" pitchFamily="18" charset="0"/>
            </a:endParaRPr>
          </a:p>
        </p:txBody>
      </p:sp>
    </p:spTree>
  </p:cSld>
  <p:clrMapOvr>
    <a:masterClrMapping/>
  </p:clrMapOvr>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58338" name="文本框 2958337"/>
          <p:cNvSpPr txBox="1"/>
          <p:nvPr/>
        </p:nvSpPr>
        <p:spPr>
          <a:xfrm>
            <a:off x="241300" y="809625"/>
            <a:ext cx="11634788" cy="4879975"/>
          </a:xfrm>
          <a:prstGeom prst="rect">
            <a:avLst/>
          </a:prstGeom>
          <a:noFill/>
          <a:ln w="9525">
            <a:noFill/>
          </a:ln>
        </p:spPr>
        <p:txBody>
          <a:bodyPr lIns="117176" tIns="58589" rIns="117176" bIns="58589">
            <a:spAutoFit/>
          </a:bodyPr>
          <a:lstStyle/>
          <a:p>
            <a:pPr algn="just" defTabSz="1171575">
              <a:buNone/>
            </a:pP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13.</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晚清朝臣和士大夫联名上书反对议和说</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赔款、割地的各条款是‘五洲所未有之奇闻</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三千年所无之变局’</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如照此签约</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后果必然是‘法人窥粤</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英人窥滇</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俄人西窥新疆、东窥三省。四夷入侵</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各示所欲’。”据此可知</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这些反对者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endPar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algn="just" defTabSz="1171575">
              <a:buNone/>
            </a:pP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顽固地坚守传统政治体制</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algn="just" defTabSz="1171575">
              <a:buNone/>
            </a:pP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B.“</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天朝上国”观念根深蒂固</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algn="just" defTabSz="1171575">
              <a:buNone/>
            </a:pP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C.</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对</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19</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世纪末的时局认识较清</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algn="just" defTabSz="1171575">
              <a:buNone/>
            </a:pP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D.</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深刻揭露了清政府的腐朽本质</a:t>
            </a:r>
            <a:endParaRPr lang="zh-CN" altLang="en-US" dirty="0">
              <a:solidFill>
                <a:srgbClr val="0000FF"/>
              </a:solidFill>
              <a:latin typeface="宋体" panose="02010600030101010101" pitchFamily="2" charset="-122"/>
              <a:ea typeface="楷体_GB2312" pitchFamily="49" charset="-122"/>
            </a:endParaRPr>
          </a:p>
        </p:txBody>
      </p:sp>
    </p:spTree>
  </p:cSld>
  <p:clrMapOvr>
    <a:masterClrMapping/>
  </p:clrMapOvr>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59362" name="文本框 2959361"/>
          <p:cNvSpPr txBox="1"/>
          <p:nvPr/>
        </p:nvSpPr>
        <p:spPr>
          <a:xfrm>
            <a:off x="241300" y="809625"/>
            <a:ext cx="11634788" cy="3094038"/>
          </a:xfrm>
          <a:prstGeom prst="rect">
            <a:avLst/>
          </a:prstGeom>
          <a:noFill/>
          <a:ln w="9525">
            <a:noFill/>
          </a:ln>
        </p:spPr>
        <p:txBody>
          <a:bodyPr lIns="117176" tIns="58589" rIns="117176" bIns="58589">
            <a:spAutoFit/>
          </a:bodyPr>
          <a:lstStyle/>
          <a:p>
            <a:pPr algn="just" defTabSz="1171575">
              <a:buNone/>
            </a:pPr>
            <a:r>
              <a:rPr lang="zh-CN" altLang="en-US">
                <a:solidFill>
                  <a:srgbClr val="0000FF"/>
                </a:solidFill>
                <a:latin typeface="宋体" panose="02010600030101010101" pitchFamily="2" charset="-122"/>
                <a:ea typeface="楷体_GB2312" pitchFamily="49" charset="-122"/>
              </a:rPr>
              <a:t>【</a:t>
            </a:r>
            <a:r>
              <a:rPr lang="zh-CN" altLang="en-US" dirty="0">
                <a:solidFill>
                  <a:srgbClr val="0000FF"/>
                </a:solidFill>
                <a:latin typeface="宋体" panose="02010600030101010101" pitchFamily="2" charset="-122"/>
                <a:ea typeface="楷体_GB2312" pitchFamily="49" charset="-122"/>
              </a:rPr>
              <a:t>解析</a:t>
            </a:r>
            <a:r>
              <a:rPr lang="zh-CN" altLang="en-US">
                <a:solidFill>
                  <a:srgbClr val="0000FF"/>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选</a:t>
            </a:r>
            <a:r>
              <a:rPr lang="en-US" altLang="zh-CN">
                <a:solidFill>
                  <a:srgbClr val="000000"/>
                </a:solidFill>
                <a:latin typeface="宋体" panose="02010600030101010101" pitchFamily="2" charset="-122"/>
                <a:ea typeface="楷体_GB2312" pitchFamily="49" charset="-122"/>
              </a:rPr>
              <a:t>C</a:t>
            </a:r>
            <a:r>
              <a:rPr lang="zh-CN" altLang="en-US" dirty="0">
                <a:solidFill>
                  <a:srgbClr val="000000"/>
                </a:solidFill>
                <a:latin typeface="宋体" panose="02010600030101010101" pitchFamily="2" charset="-122"/>
                <a:ea typeface="楷体_GB2312" pitchFamily="49" charset="-122"/>
              </a:rPr>
              <a:t>。分析关键信息可知</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反对者认为议和签订不平等条约会带来列强瓜分中国的巨大危害</a:t>
            </a:r>
            <a:r>
              <a:rPr lang="en-US" altLang="zh-CN">
                <a:solidFill>
                  <a:srgbClr val="000000"/>
                </a:solidFill>
                <a:latin typeface="宋体" panose="02010600030101010101" pitchFamily="2" charset="-122"/>
                <a:ea typeface="楷体_GB2312" pitchFamily="49" charset="-122"/>
              </a:rPr>
              <a:t>,C</a:t>
            </a:r>
            <a:r>
              <a:rPr lang="zh-CN" altLang="en-US" dirty="0">
                <a:solidFill>
                  <a:srgbClr val="000000"/>
                </a:solidFill>
                <a:latin typeface="宋体" panose="02010600030101010101" pitchFamily="2" charset="-122"/>
                <a:ea typeface="楷体_GB2312" pitchFamily="49" charset="-122"/>
              </a:rPr>
              <a:t>正确</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题干仅是涉及不平等条约中赔款、割地等条款</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没有涉及政治制度</a:t>
            </a:r>
            <a:r>
              <a:rPr lang="en-US" altLang="zh-CN">
                <a:solidFill>
                  <a:srgbClr val="000000"/>
                </a:solidFill>
                <a:latin typeface="宋体" panose="02010600030101010101" pitchFamily="2" charset="-122"/>
                <a:ea typeface="楷体_GB2312" pitchFamily="49" charset="-122"/>
              </a:rPr>
              <a:t>,A</a:t>
            </a:r>
            <a:r>
              <a:rPr lang="zh-CN" altLang="en-US" dirty="0">
                <a:solidFill>
                  <a:srgbClr val="000000"/>
                </a:solidFill>
                <a:latin typeface="宋体" panose="02010600030101010101" pitchFamily="2" charset="-122"/>
                <a:ea typeface="楷体_GB2312" pitchFamily="49" charset="-122"/>
              </a:rPr>
              <a:t>排除</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题干反映了反对者对时局的认知</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没有涉及“天朝上国”的观念</a:t>
            </a:r>
            <a:r>
              <a:rPr lang="en-US" altLang="zh-CN">
                <a:solidFill>
                  <a:srgbClr val="000000"/>
                </a:solidFill>
                <a:latin typeface="宋体" panose="02010600030101010101" pitchFamily="2" charset="-122"/>
                <a:ea typeface="楷体_GB2312" pitchFamily="49" charset="-122"/>
              </a:rPr>
              <a:t>,B</a:t>
            </a:r>
            <a:r>
              <a:rPr lang="zh-CN" altLang="en-US" dirty="0">
                <a:solidFill>
                  <a:srgbClr val="000000"/>
                </a:solidFill>
                <a:latin typeface="宋体" panose="02010600030101010101" pitchFamily="2" charset="-122"/>
                <a:ea typeface="楷体_GB2312" pitchFamily="49" charset="-122"/>
              </a:rPr>
              <a:t>排除</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这些反对者都是封建统治阶层</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不可能深刻揭露清政府的腐朽本质</a:t>
            </a:r>
            <a:r>
              <a:rPr lang="en-US" altLang="zh-CN">
                <a:solidFill>
                  <a:srgbClr val="000000"/>
                </a:solidFill>
                <a:latin typeface="宋体" panose="02010600030101010101" pitchFamily="2" charset="-122"/>
                <a:ea typeface="楷体_GB2312" pitchFamily="49" charset="-122"/>
              </a:rPr>
              <a:t>,D</a:t>
            </a:r>
            <a:r>
              <a:rPr lang="zh-CN" altLang="en-US" dirty="0">
                <a:solidFill>
                  <a:srgbClr val="000000"/>
                </a:solidFill>
                <a:latin typeface="宋体" panose="02010600030101010101" pitchFamily="2" charset="-122"/>
                <a:ea typeface="楷体_GB2312" pitchFamily="49" charset="-122"/>
              </a:rPr>
              <a:t>排除。</a:t>
            </a:r>
            <a:endParaRPr lang="zh-CN" altLang="en-US" dirty="0">
              <a:solidFill>
                <a:srgbClr val="000000"/>
              </a:solidFill>
              <a:latin typeface="宋体" panose="02010600030101010101" pitchFamily="2" charset="-122"/>
              <a:ea typeface="楷体_GB2312" pitchFamily="49" charset="-122"/>
            </a:endParaRPr>
          </a:p>
        </p:txBody>
      </p:sp>
    </p:spTree>
  </p:cSld>
  <p:clrMapOvr>
    <a:masterClrMapping/>
  </p:clrMapOvr>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0386" name="文本框 2960385"/>
          <p:cNvSpPr txBox="1"/>
          <p:nvPr/>
        </p:nvSpPr>
        <p:spPr>
          <a:xfrm>
            <a:off x="241300" y="809625"/>
            <a:ext cx="11634788" cy="4879975"/>
          </a:xfrm>
          <a:prstGeom prst="rect">
            <a:avLst/>
          </a:prstGeom>
          <a:noFill/>
          <a:ln w="9525">
            <a:noFill/>
          </a:ln>
        </p:spPr>
        <p:txBody>
          <a:bodyPr lIns="117176" tIns="58589" rIns="117176" bIns="58589">
            <a:spAutoFit/>
          </a:bodyPr>
          <a:lstStyle/>
          <a:p>
            <a:pPr algn="just" defTabSz="1171575">
              <a:buNone/>
            </a:pP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14.</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中国近代有学者提到</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在生物界里</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开放的“四达之地”的物种</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有较强的竞争力</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而与世隔绝的“孤悬岛国”的物种</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一旦有“外种闯入</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新竞更起</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往往年月以后</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旧种渐湮</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新种迭盛。此自舟车大通之后</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所特见屡见不一见者也”。这一观念产生的社会影响是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endPar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algn="just" defTabSz="1171575">
              <a:buNone/>
            </a:pP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推动了日本明治维新的兴起</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algn="just" defTabSz="1171575">
              <a:buNone/>
            </a:pP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B.</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冲击了夷夏大防的排外思想</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algn="just" defTabSz="1171575">
              <a:buNone/>
            </a:pP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C.</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宣传了君主立宪的政体模式</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algn="just" defTabSz="1171575">
              <a:buNone/>
            </a:pP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D.</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带动了民主革命意识的传播</a:t>
            </a:r>
            <a:endParaRPr lang="zh-CN" altLang="en-US" dirty="0">
              <a:solidFill>
                <a:srgbClr val="0000FF"/>
              </a:solidFill>
              <a:latin typeface="宋体" panose="02010600030101010101" pitchFamily="2" charset="-122"/>
              <a:ea typeface="楷体_GB2312" pitchFamily="49" charset="-122"/>
            </a:endParaRPr>
          </a:p>
        </p:txBody>
      </p:sp>
    </p:spTree>
  </p:cSld>
  <p:clrMapOvr>
    <a:masterClrMapping/>
  </p:clrMapOvr>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1410" name="文本框 2961409"/>
          <p:cNvSpPr txBox="1"/>
          <p:nvPr/>
        </p:nvSpPr>
        <p:spPr>
          <a:xfrm>
            <a:off x="241300" y="809625"/>
            <a:ext cx="11634788" cy="5475288"/>
          </a:xfrm>
          <a:prstGeom prst="rect">
            <a:avLst/>
          </a:prstGeom>
          <a:noFill/>
          <a:ln w="9525">
            <a:noFill/>
          </a:ln>
        </p:spPr>
        <p:txBody>
          <a:bodyPr lIns="117176" tIns="58589" rIns="117176" bIns="58589">
            <a:spAutoFit/>
          </a:bodyPr>
          <a:lstStyle/>
          <a:p>
            <a:pPr algn="just" defTabSz="1171575">
              <a:buNone/>
            </a:pPr>
            <a:r>
              <a:rPr lang="zh-CN" altLang="en-US">
                <a:solidFill>
                  <a:srgbClr val="0000FF"/>
                </a:solidFill>
                <a:latin typeface="宋体" panose="02010600030101010101" pitchFamily="2" charset="-122"/>
                <a:ea typeface="楷体_GB2312" pitchFamily="49" charset="-122"/>
              </a:rPr>
              <a:t>【</a:t>
            </a:r>
            <a:r>
              <a:rPr lang="zh-CN" altLang="en-US" dirty="0">
                <a:solidFill>
                  <a:srgbClr val="0000FF"/>
                </a:solidFill>
                <a:latin typeface="宋体" panose="02010600030101010101" pitchFamily="2" charset="-122"/>
                <a:ea typeface="楷体_GB2312" pitchFamily="49" charset="-122"/>
              </a:rPr>
              <a:t>解析</a:t>
            </a:r>
            <a:r>
              <a:rPr lang="zh-CN" altLang="en-US">
                <a:solidFill>
                  <a:srgbClr val="0000FF"/>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选</a:t>
            </a:r>
            <a:r>
              <a:rPr lang="en-US" altLang="zh-CN">
                <a:solidFill>
                  <a:srgbClr val="000000"/>
                </a:solidFill>
                <a:latin typeface="宋体" panose="02010600030101010101" pitchFamily="2" charset="-122"/>
                <a:ea typeface="楷体_GB2312" pitchFamily="49" charset="-122"/>
              </a:rPr>
              <a:t>B</a:t>
            </a:r>
            <a:r>
              <a:rPr lang="zh-CN" altLang="en-US" dirty="0">
                <a:solidFill>
                  <a:srgbClr val="000000"/>
                </a:solidFill>
                <a:latin typeface="宋体" panose="02010600030101010101" pitchFamily="2" charset="-122"/>
                <a:ea typeface="楷体_GB2312" pitchFamily="49" charset="-122"/>
              </a:rPr>
              <a:t>。据题干所述“外种闯入</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新竞更起</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往往年月以后</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旧种渐湮</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新种迭盛”</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可知该学者强调以民族竞争的大势来挽救民族的危亡</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对传统民族主义的封闭性是持反对态度的</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这会对中国旧有的观念产生较大冲击</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故选</a:t>
            </a:r>
            <a:r>
              <a:rPr lang="en-US" altLang="zh-CN">
                <a:solidFill>
                  <a:srgbClr val="000000"/>
                </a:solidFill>
                <a:latin typeface="宋体" panose="02010600030101010101" pitchFamily="2" charset="-122"/>
                <a:ea typeface="楷体_GB2312" pitchFamily="49" charset="-122"/>
              </a:rPr>
              <a:t>B</a:t>
            </a:r>
            <a:r>
              <a:rPr lang="zh-CN" altLang="en-US" dirty="0">
                <a:solidFill>
                  <a:srgbClr val="000000"/>
                </a:solidFill>
                <a:latin typeface="宋体" panose="02010600030101010101" pitchFamily="2" charset="-122"/>
                <a:ea typeface="楷体_GB2312" pitchFamily="49" charset="-122"/>
              </a:rPr>
              <a:t>。日本明治维新的出现是因为外敌入侵和幕府的统治</a:t>
            </a:r>
            <a:r>
              <a:rPr lang="en-US" altLang="zh-CN">
                <a:solidFill>
                  <a:srgbClr val="000000"/>
                </a:solidFill>
                <a:latin typeface="宋体" panose="02010600030101010101" pitchFamily="2" charset="-122"/>
                <a:ea typeface="楷体_GB2312" pitchFamily="49" charset="-122"/>
              </a:rPr>
              <a:t>,A</a:t>
            </a:r>
            <a:r>
              <a:rPr lang="zh-CN" altLang="en-US" dirty="0">
                <a:solidFill>
                  <a:srgbClr val="000000"/>
                </a:solidFill>
                <a:latin typeface="宋体" panose="02010600030101010101" pitchFamily="2" charset="-122"/>
                <a:ea typeface="楷体_GB2312" pitchFamily="49" charset="-122"/>
              </a:rPr>
              <a:t>错误</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题干所述没有涉及君主立宪政体</a:t>
            </a:r>
            <a:r>
              <a:rPr lang="en-US" altLang="zh-CN">
                <a:solidFill>
                  <a:srgbClr val="000000"/>
                </a:solidFill>
                <a:latin typeface="宋体" panose="02010600030101010101" pitchFamily="2" charset="-122"/>
                <a:ea typeface="楷体_GB2312" pitchFamily="49" charset="-122"/>
              </a:rPr>
              <a:t>,C</a:t>
            </a:r>
            <a:r>
              <a:rPr lang="zh-CN" altLang="en-US" dirty="0">
                <a:solidFill>
                  <a:srgbClr val="000000"/>
                </a:solidFill>
                <a:latin typeface="宋体" panose="02010600030101010101" pitchFamily="2" charset="-122"/>
                <a:ea typeface="楷体_GB2312" pitchFamily="49" charset="-122"/>
              </a:rPr>
              <a:t>错误</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题干所述的是外部入侵引起思想观念的变化</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没有达到民主革命的高度</a:t>
            </a:r>
            <a:r>
              <a:rPr lang="en-US" altLang="zh-CN">
                <a:solidFill>
                  <a:srgbClr val="000000"/>
                </a:solidFill>
                <a:latin typeface="宋体" panose="02010600030101010101" pitchFamily="2" charset="-122"/>
                <a:ea typeface="楷体_GB2312" pitchFamily="49" charset="-122"/>
              </a:rPr>
              <a:t>,D</a:t>
            </a:r>
            <a:r>
              <a:rPr lang="zh-CN" altLang="en-US" dirty="0">
                <a:solidFill>
                  <a:srgbClr val="000000"/>
                </a:solidFill>
                <a:latin typeface="宋体" panose="02010600030101010101" pitchFamily="2" charset="-122"/>
                <a:ea typeface="楷体_GB2312" pitchFamily="49" charset="-122"/>
              </a:rPr>
              <a:t>错误。</a:t>
            </a:r>
            <a:endParaRPr lang="zh-CN" altLang="en-US">
              <a:solidFill>
                <a:srgbClr val="000000"/>
              </a:solidFill>
              <a:latin typeface="宋体" panose="02010600030101010101" pitchFamily="2" charset="-122"/>
              <a:ea typeface="楷体_GB2312" pitchFamily="49" charset="-122"/>
            </a:endParaRPr>
          </a:p>
          <a:p>
            <a:pPr algn="just" defTabSz="1171575">
              <a:buNone/>
            </a:pPr>
            <a:endParaRPr lang="zh-CN" altLang="en-US">
              <a:solidFill>
                <a:srgbClr val="000000"/>
              </a:solidFill>
              <a:latin typeface="宋体" panose="02010600030101010101" pitchFamily="2" charset="-122"/>
              <a:ea typeface="楷体_GB2312" pitchFamily="49" charset="-122"/>
            </a:endParaRPr>
          </a:p>
          <a:p>
            <a:pPr algn="just" defTabSz="1171575">
              <a:buNone/>
            </a:pPr>
            <a:endParaRPr lang="zh-CN" altLang="en-US">
              <a:solidFill>
                <a:srgbClr val="000000"/>
              </a:solidFill>
              <a:latin typeface="宋体" panose="02010600030101010101" pitchFamily="2" charset="-122"/>
              <a:ea typeface="楷体_GB2312" pitchFamily="49" charset="-122"/>
            </a:endParaRPr>
          </a:p>
          <a:p>
            <a:pPr algn="just" defTabSz="1171575">
              <a:buNone/>
            </a:pPr>
            <a:endParaRPr lang="zh-CN" altLang="en-US">
              <a:solidFill>
                <a:srgbClr val="000000"/>
              </a:solidFill>
              <a:latin typeface="宋体" panose="02010600030101010101" pitchFamily="2" charset="-122"/>
              <a:ea typeface="楷体_GB2312" pitchFamily="49" charset="-122"/>
            </a:endParaRPr>
          </a:p>
        </p:txBody>
      </p:sp>
    </p:spTree>
  </p:cSld>
  <p:clrMapOvr>
    <a:masterClrMapping/>
  </p:clrMapOvr>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2434" name="文本框 2962433"/>
          <p:cNvSpPr txBox="1"/>
          <p:nvPr/>
        </p:nvSpPr>
        <p:spPr>
          <a:xfrm>
            <a:off x="241300" y="809625"/>
            <a:ext cx="11634788" cy="3689350"/>
          </a:xfrm>
          <a:prstGeom prst="rect">
            <a:avLst/>
          </a:prstGeom>
          <a:noFill/>
          <a:ln w="9525">
            <a:noFill/>
          </a:ln>
        </p:spPr>
        <p:txBody>
          <a:bodyPr lIns="117176" tIns="58589" rIns="117176" bIns="58589">
            <a:spAutoFit/>
          </a:bodyPr>
          <a:lstStyle/>
          <a:p>
            <a:pPr algn="just" defTabSz="1171575">
              <a:buNone/>
            </a:pP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15.1912</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年</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2</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月</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17</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日</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南京临时政府在剪辫通告中规定</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如有逾期不剪者</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即将其公民权剥夺</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并严加惩治。”这说明</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当时南京临时政府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endPar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algn="just" defTabSz="1171575">
              <a:buNone/>
            </a:pP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致力提高国民民权觉悟</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algn="just" defTabSz="1171575">
              <a:buNone/>
            </a:pP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B.</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重视清除封建政治的根基</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algn="just" defTabSz="1171575">
              <a:buNone/>
            </a:pP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C.</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注重塑造主流文化意识</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algn="just" defTabSz="1171575">
              <a:buNone/>
            </a:pP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D.</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强化了政府法令的权威性</a:t>
            </a:r>
            <a:endParaRPr lang="zh-CN" altLang="en-US" dirty="0">
              <a:solidFill>
                <a:srgbClr val="0000FF"/>
              </a:solidFill>
              <a:latin typeface="宋体" panose="02010600030101010101" pitchFamily="2" charset="-122"/>
              <a:ea typeface="楷体_GB2312" pitchFamily="49" charset="-122"/>
            </a:endParaRPr>
          </a:p>
        </p:txBody>
      </p:sp>
    </p:spTree>
  </p:cSld>
  <p:clrMapOvr>
    <a:masterClrMapping/>
  </p:clrMapOvr>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3458" name="文本框 2963457"/>
          <p:cNvSpPr txBox="1"/>
          <p:nvPr/>
        </p:nvSpPr>
        <p:spPr>
          <a:xfrm>
            <a:off x="241300" y="809625"/>
            <a:ext cx="11634788" cy="3094038"/>
          </a:xfrm>
          <a:prstGeom prst="rect">
            <a:avLst/>
          </a:prstGeom>
          <a:noFill/>
          <a:ln w="9525">
            <a:noFill/>
          </a:ln>
        </p:spPr>
        <p:txBody>
          <a:bodyPr lIns="117176" tIns="58589" rIns="117176" bIns="58589">
            <a:spAutoFit/>
          </a:bodyPr>
          <a:lstStyle/>
          <a:p>
            <a:pPr algn="just" defTabSz="1171575">
              <a:buNone/>
            </a:pPr>
            <a:r>
              <a:rPr lang="zh-CN" altLang="en-US">
                <a:solidFill>
                  <a:srgbClr val="0000FF"/>
                </a:solidFill>
                <a:latin typeface="宋体" panose="02010600030101010101" pitchFamily="2" charset="-122"/>
                <a:ea typeface="楷体_GB2312" pitchFamily="49" charset="-122"/>
              </a:rPr>
              <a:t>【</a:t>
            </a:r>
            <a:r>
              <a:rPr lang="zh-CN" altLang="en-US" dirty="0">
                <a:solidFill>
                  <a:srgbClr val="0000FF"/>
                </a:solidFill>
                <a:latin typeface="宋体" panose="02010600030101010101" pitchFamily="2" charset="-122"/>
                <a:ea typeface="楷体_GB2312" pitchFamily="49" charset="-122"/>
              </a:rPr>
              <a:t>解析</a:t>
            </a:r>
            <a:r>
              <a:rPr lang="zh-CN" altLang="en-US">
                <a:solidFill>
                  <a:srgbClr val="0000FF"/>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选</a:t>
            </a:r>
            <a:r>
              <a:rPr lang="en-US" altLang="zh-CN">
                <a:solidFill>
                  <a:srgbClr val="000000"/>
                </a:solidFill>
                <a:latin typeface="宋体" panose="02010600030101010101" pitchFamily="2" charset="-122"/>
                <a:ea typeface="楷体_GB2312" pitchFamily="49" charset="-122"/>
              </a:rPr>
              <a:t>C</a:t>
            </a:r>
            <a:r>
              <a:rPr lang="zh-CN" altLang="en-US" dirty="0">
                <a:solidFill>
                  <a:srgbClr val="000000"/>
                </a:solidFill>
                <a:latin typeface="宋体" panose="02010600030101010101" pitchFamily="2" charset="-122"/>
                <a:ea typeface="楷体_GB2312" pitchFamily="49" charset="-122"/>
              </a:rPr>
              <a:t>。材料不是从提高国民民权觉悟出发</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故</a:t>
            </a:r>
            <a:r>
              <a:rPr lang="en-US" altLang="zh-CN">
                <a:solidFill>
                  <a:srgbClr val="000000"/>
                </a:solidFill>
                <a:latin typeface="宋体" panose="02010600030101010101" pitchFamily="2" charset="-122"/>
                <a:ea typeface="楷体_GB2312" pitchFamily="49" charset="-122"/>
              </a:rPr>
              <a:t>A</a:t>
            </a:r>
            <a:r>
              <a:rPr lang="zh-CN" altLang="en-US" dirty="0">
                <a:solidFill>
                  <a:srgbClr val="000000"/>
                </a:solidFill>
                <a:latin typeface="宋体" panose="02010600030101010101" pitchFamily="2" charset="-122"/>
                <a:ea typeface="楷体_GB2312" pitchFamily="49" charset="-122"/>
              </a:rPr>
              <a:t>错误</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剪辫的目的是要和清王朝的思想意识决裂</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不是清除封建政治的根基</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故</a:t>
            </a:r>
            <a:r>
              <a:rPr lang="en-US" altLang="zh-CN">
                <a:solidFill>
                  <a:srgbClr val="000000"/>
                </a:solidFill>
                <a:latin typeface="宋体" panose="02010600030101010101" pitchFamily="2" charset="-122"/>
                <a:ea typeface="楷体_GB2312" pitchFamily="49" charset="-122"/>
              </a:rPr>
              <a:t>B</a:t>
            </a:r>
            <a:r>
              <a:rPr lang="zh-CN" altLang="en-US" dirty="0">
                <a:solidFill>
                  <a:srgbClr val="000000"/>
                </a:solidFill>
                <a:latin typeface="宋体" panose="02010600030101010101" pitchFamily="2" charset="-122"/>
                <a:ea typeface="楷体_GB2312" pitchFamily="49" charset="-122"/>
              </a:rPr>
              <a:t>错误</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辛亥革命时期把剪辫子作为革命的标志</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南京临时政府以法令的形式规定剪辫子</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注重塑造主流文化意识</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故</a:t>
            </a:r>
            <a:r>
              <a:rPr lang="en-US" altLang="zh-CN">
                <a:solidFill>
                  <a:srgbClr val="000000"/>
                </a:solidFill>
                <a:latin typeface="宋体" panose="02010600030101010101" pitchFamily="2" charset="-122"/>
                <a:ea typeface="楷体_GB2312" pitchFamily="49" charset="-122"/>
              </a:rPr>
              <a:t>C</a:t>
            </a:r>
            <a:r>
              <a:rPr lang="zh-CN" altLang="en-US" dirty="0">
                <a:solidFill>
                  <a:srgbClr val="000000"/>
                </a:solidFill>
                <a:latin typeface="宋体" panose="02010600030101010101" pitchFamily="2" charset="-122"/>
                <a:ea typeface="楷体_GB2312" pitchFamily="49" charset="-122"/>
              </a:rPr>
              <a:t>正确</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材料不是强化政府法令的权威性</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而是树立政府主流意识</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故</a:t>
            </a:r>
            <a:r>
              <a:rPr lang="en-US" altLang="zh-CN">
                <a:solidFill>
                  <a:srgbClr val="000000"/>
                </a:solidFill>
                <a:latin typeface="宋体" panose="02010600030101010101" pitchFamily="2" charset="-122"/>
                <a:ea typeface="楷体_GB2312" pitchFamily="49" charset="-122"/>
              </a:rPr>
              <a:t>D</a:t>
            </a:r>
            <a:r>
              <a:rPr lang="zh-CN" altLang="en-US" dirty="0">
                <a:solidFill>
                  <a:srgbClr val="000000"/>
                </a:solidFill>
                <a:latin typeface="宋体" panose="02010600030101010101" pitchFamily="2" charset="-122"/>
                <a:ea typeface="楷体_GB2312" pitchFamily="49" charset="-122"/>
              </a:rPr>
              <a:t>错误。</a:t>
            </a:r>
            <a:endParaRPr lang="zh-CN" altLang="en-US" dirty="0">
              <a:solidFill>
                <a:srgbClr val="000000"/>
              </a:solidFill>
              <a:latin typeface="宋体" panose="02010600030101010101" pitchFamily="2" charset="-122"/>
              <a:ea typeface="楷体_GB2312" pitchFamily="49" charset="-122"/>
            </a:endParaRPr>
          </a:p>
        </p:txBody>
      </p:sp>
    </p:spTree>
  </p:cSld>
  <p:clrMapOvr>
    <a:masterClrMapping/>
  </p:clrMapOvr>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4482" name="文本框 2964481"/>
          <p:cNvSpPr txBox="1"/>
          <p:nvPr/>
        </p:nvSpPr>
        <p:spPr>
          <a:xfrm>
            <a:off x="241300" y="809625"/>
            <a:ext cx="11634788" cy="3689350"/>
          </a:xfrm>
          <a:prstGeom prst="rect">
            <a:avLst/>
          </a:prstGeom>
          <a:noFill/>
          <a:ln w="9525">
            <a:noFill/>
          </a:ln>
        </p:spPr>
        <p:txBody>
          <a:bodyPr lIns="117176" tIns="58589" rIns="117176" bIns="58589">
            <a:spAutoFit/>
          </a:bodyPr>
          <a:lstStyle/>
          <a:p>
            <a:pPr algn="just" defTabSz="1171575">
              <a:buNone/>
            </a:pP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16.</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据统计</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,1912</a:t>
            </a:r>
            <a:r>
              <a:rPr lang="en-US" altLang="zh-CN">
                <a:solidFill>
                  <a:srgbClr val="000000"/>
                </a:solidFill>
                <a:latin typeface="宋体" panose="02010600030101010101" pitchFamily="2" charset="-122"/>
                <a:ea typeface="Times New Roman" panose="02020603050405020304" pitchFamily="18" charset="0"/>
              </a:rPr>
              <a:t>—</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1922</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年</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上海、天津、汉口三地所建的</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32</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家棉纺织厂中</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,21</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家为商人所办</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,6</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家为官僚所办</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,2</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家为士绅所办。据此可知</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当时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endPar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algn="just" defTabSz="1171575">
              <a:buNone/>
            </a:pP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民族工业以轻工业为主</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algn="just" defTabSz="1171575">
              <a:buNone/>
            </a:pP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B.</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民间私人资本趋于活跃</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algn="just" defTabSz="1171575">
              <a:buNone/>
            </a:pP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C.</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新式工业分布极不平衡</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algn="just" defTabSz="1171575">
              <a:buNone/>
            </a:pP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D.</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列强在华经济势力削弱</a:t>
            </a:r>
            <a:endParaRPr lang="zh-CN" altLang="en-US" dirty="0">
              <a:solidFill>
                <a:srgbClr val="0000FF"/>
              </a:solidFill>
              <a:latin typeface="宋体" panose="02010600030101010101" pitchFamily="2" charset="-122"/>
              <a:ea typeface="楷体_GB2312" pitchFamily="49" charset="-122"/>
            </a:endParaRPr>
          </a:p>
        </p:txBody>
      </p:sp>
    </p:spTree>
  </p:cSld>
  <p:clrMapOvr>
    <a:masterClrMapping/>
  </p:clrMapOvr>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5506" name="文本框 2965505"/>
          <p:cNvSpPr txBox="1"/>
          <p:nvPr/>
        </p:nvSpPr>
        <p:spPr>
          <a:xfrm>
            <a:off x="241300" y="809625"/>
            <a:ext cx="11634788" cy="3689350"/>
          </a:xfrm>
          <a:prstGeom prst="rect">
            <a:avLst/>
          </a:prstGeom>
          <a:noFill/>
          <a:ln w="9525">
            <a:noFill/>
          </a:ln>
        </p:spPr>
        <p:txBody>
          <a:bodyPr lIns="117176" tIns="58589" rIns="117176" bIns="58589">
            <a:spAutoFit/>
          </a:bodyPr>
          <a:lstStyle/>
          <a:p>
            <a:pPr algn="just" defTabSz="1171575">
              <a:buNone/>
            </a:pPr>
            <a:r>
              <a:rPr lang="zh-CN" altLang="en-US">
                <a:solidFill>
                  <a:srgbClr val="0000FF"/>
                </a:solidFill>
                <a:latin typeface="宋体" panose="02010600030101010101" pitchFamily="2" charset="-122"/>
                <a:ea typeface="楷体_GB2312" pitchFamily="49" charset="-122"/>
              </a:rPr>
              <a:t>【</a:t>
            </a:r>
            <a:r>
              <a:rPr lang="zh-CN" altLang="en-US" dirty="0">
                <a:solidFill>
                  <a:srgbClr val="0000FF"/>
                </a:solidFill>
                <a:latin typeface="宋体" panose="02010600030101010101" pitchFamily="2" charset="-122"/>
                <a:ea typeface="楷体_GB2312" pitchFamily="49" charset="-122"/>
              </a:rPr>
              <a:t>解析</a:t>
            </a:r>
            <a:r>
              <a:rPr lang="zh-CN" altLang="en-US">
                <a:solidFill>
                  <a:srgbClr val="0000FF"/>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选</a:t>
            </a:r>
            <a:r>
              <a:rPr lang="en-US" altLang="zh-CN">
                <a:solidFill>
                  <a:srgbClr val="000000"/>
                </a:solidFill>
                <a:latin typeface="宋体" panose="02010600030101010101" pitchFamily="2" charset="-122"/>
                <a:ea typeface="楷体_GB2312" pitchFamily="49" charset="-122"/>
              </a:rPr>
              <a:t>B</a:t>
            </a:r>
            <a:r>
              <a:rPr lang="zh-CN" altLang="en-US" dirty="0">
                <a:solidFill>
                  <a:srgbClr val="000000"/>
                </a:solidFill>
                <a:latin typeface="宋体" panose="02010600030101010101" pitchFamily="2" charset="-122"/>
                <a:ea typeface="楷体_GB2312" pitchFamily="49" charset="-122"/>
              </a:rPr>
              <a:t>。由材料“</a:t>
            </a:r>
            <a:r>
              <a:rPr lang="en-US" altLang="zh-CN">
                <a:solidFill>
                  <a:srgbClr val="000000"/>
                </a:solidFill>
                <a:latin typeface="宋体" panose="02010600030101010101" pitchFamily="2" charset="-122"/>
                <a:ea typeface="楷体_GB2312" pitchFamily="49" charset="-122"/>
              </a:rPr>
              <a:t>21</a:t>
            </a:r>
            <a:r>
              <a:rPr lang="zh-CN" altLang="en-US" dirty="0">
                <a:solidFill>
                  <a:srgbClr val="000000"/>
                </a:solidFill>
                <a:latin typeface="宋体" panose="02010600030101010101" pitchFamily="2" charset="-122"/>
                <a:ea typeface="楷体_GB2312" pitchFamily="49" charset="-122"/>
              </a:rPr>
              <a:t>家为商人所办</a:t>
            </a:r>
            <a:r>
              <a:rPr lang="en-US" altLang="zh-CN">
                <a:solidFill>
                  <a:srgbClr val="000000"/>
                </a:solidFill>
                <a:latin typeface="宋体" panose="02010600030101010101" pitchFamily="2" charset="-122"/>
                <a:ea typeface="楷体_GB2312" pitchFamily="49" charset="-122"/>
              </a:rPr>
              <a:t>,6</a:t>
            </a:r>
            <a:r>
              <a:rPr lang="zh-CN" altLang="en-US" dirty="0">
                <a:solidFill>
                  <a:srgbClr val="000000"/>
                </a:solidFill>
                <a:latin typeface="宋体" panose="02010600030101010101" pitchFamily="2" charset="-122"/>
                <a:ea typeface="楷体_GB2312" pitchFamily="49" charset="-122"/>
              </a:rPr>
              <a:t>家为官僚所办</a:t>
            </a:r>
            <a:r>
              <a:rPr lang="en-US" altLang="zh-CN">
                <a:solidFill>
                  <a:srgbClr val="000000"/>
                </a:solidFill>
                <a:latin typeface="宋体" panose="02010600030101010101" pitchFamily="2" charset="-122"/>
                <a:ea typeface="楷体_GB2312" pitchFamily="49" charset="-122"/>
              </a:rPr>
              <a:t>,2</a:t>
            </a:r>
            <a:r>
              <a:rPr lang="zh-CN" altLang="en-US" dirty="0">
                <a:solidFill>
                  <a:srgbClr val="000000"/>
                </a:solidFill>
                <a:latin typeface="宋体" panose="02010600030101010101" pitchFamily="2" charset="-122"/>
                <a:ea typeface="楷体_GB2312" pitchFamily="49" charset="-122"/>
              </a:rPr>
              <a:t>家为士绅所办”可知</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私人所办工厂数量有所增加</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这说明民间私人资本趋于活跃</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故选</a:t>
            </a:r>
            <a:r>
              <a:rPr lang="en-US" altLang="zh-CN">
                <a:solidFill>
                  <a:srgbClr val="000000"/>
                </a:solidFill>
                <a:latin typeface="宋体" panose="02010600030101010101" pitchFamily="2" charset="-122"/>
                <a:ea typeface="楷体_GB2312" pitchFamily="49" charset="-122"/>
              </a:rPr>
              <a:t>B;</a:t>
            </a:r>
            <a:r>
              <a:rPr lang="zh-CN" altLang="en-US" dirty="0">
                <a:solidFill>
                  <a:srgbClr val="000000"/>
                </a:solidFill>
                <a:latin typeface="宋体" panose="02010600030101010101" pitchFamily="2" charset="-122"/>
                <a:ea typeface="楷体_GB2312" pitchFamily="49" charset="-122"/>
              </a:rPr>
              <a:t>材料没有提及除棉纺织业外其他民族工业的发展状况</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排除</a:t>
            </a:r>
            <a:r>
              <a:rPr lang="en-US" altLang="zh-CN">
                <a:solidFill>
                  <a:srgbClr val="000000"/>
                </a:solidFill>
                <a:latin typeface="宋体" panose="02010600030101010101" pitchFamily="2" charset="-122"/>
                <a:ea typeface="楷体_GB2312" pitchFamily="49" charset="-122"/>
              </a:rPr>
              <a:t>A;</a:t>
            </a:r>
            <a:r>
              <a:rPr lang="zh-CN" altLang="en-US" dirty="0">
                <a:solidFill>
                  <a:srgbClr val="000000"/>
                </a:solidFill>
                <a:latin typeface="宋体" panose="02010600030101010101" pitchFamily="2" charset="-122"/>
                <a:ea typeface="楷体_GB2312" pitchFamily="49" charset="-122"/>
              </a:rPr>
              <a:t>材料没有体现工厂分布情况</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排除</a:t>
            </a:r>
            <a:r>
              <a:rPr lang="en-US" altLang="zh-CN">
                <a:solidFill>
                  <a:srgbClr val="000000"/>
                </a:solidFill>
                <a:latin typeface="宋体" panose="02010600030101010101" pitchFamily="2" charset="-122"/>
                <a:ea typeface="楷体_GB2312" pitchFamily="49" charset="-122"/>
              </a:rPr>
              <a:t>C;</a:t>
            </a:r>
            <a:r>
              <a:rPr lang="zh-CN" altLang="en-US" dirty="0">
                <a:solidFill>
                  <a:srgbClr val="000000"/>
                </a:solidFill>
                <a:latin typeface="宋体" panose="02010600030101010101" pitchFamily="2" charset="-122"/>
                <a:ea typeface="楷体_GB2312" pitchFamily="49" charset="-122"/>
              </a:rPr>
              <a:t>材料没有提及外资企业的发展状况</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排除</a:t>
            </a:r>
            <a:r>
              <a:rPr lang="en-US" altLang="zh-CN">
                <a:solidFill>
                  <a:srgbClr val="000000"/>
                </a:solidFill>
                <a:latin typeface="宋体" panose="02010600030101010101" pitchFamily="2" charset="-122"/>
                <a:ea typeface="楷体_GB2312" pitchFamily="49" charset="-122"/>
              </a:rPr>
              <a:t>D</a:t>
            </a:r>
            <a:r>
              <a:rPr lang="zh-CN" altLang="en-US" dirty="0">
                <a:solidFill>
                  <a:srgbClr val="000000"/>
                </a:solidFill>
                <a:latin typeface="宋体" panose="02010600030101010101" pitchFamily="2" charset="-122"/>
                <a:ea typeface="楷体_GB2312" pitchFamily="49" charset="-122"/>
              </a:rPr>
              <a:t>。</a:t>
            </a:r>
            <a:endParaRPr lang="zh-CN" altLang="en-US">
              <a:solidFill>
                <a:srgbClr val="000000"/>
              </a:solidFill>
              <a:latin typeface="宋体" panose="02010600030101010101" pitchFamily="2" charset="-122"/>
              <a:ea typeface="楷体_GB2312" pitchFamily="49" charset="-122"/>
            </a:endParaRPr>
          </a:p>
          <a:p>
            <a:pPr algn="just" defTabSz="1171575">
              <a:buNone/>
            </a:pPr>
            <a:endParaRPr lang="zh-CN" altLang="en-US">
              <a:solidFill>
                <a:srgbClr val="000000"/>
              </a:solidFill>
              <a:latin typeface="宋体" panose="02010600030101010101" pitchFamily="2" charset="-122"/>
              <a:ea typeface="楷体_GB2312" pitchFamily="49" charset="-122"/>
            </a:endParaRPr>
          </a:p>
          <a:p>
            <a:pPr algn="just" defTabSz="1171575">
              <a:buNone/>
            </a:pPr>
            <a:endParaRPr lang="zh-CN" altLang="en-US">
              <a:solidFill>
                <a:srgbClr val="000000"/>
              </a:solidFill>
              <a:latin typeface="宋体" panose="02010600030101010101" pitchFamily="2" charset="-122"/>
              <a:ea typeface="楷体_GB2312" pitchFamily="49" charset="-122"/>
            </a:endParaRPr>
          </a:p>
        </p:txBody>
      </p:sp>
    </p:spTree>
  </p:cSld>
  <p:clrMapOvr>
    <a:masterClrMapping/>
  </p:clrMapOvr>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6530" name="文本框 2966529"/>
          <p:cNvSpPr txBox="1"/>
          <p:nvPr/>
        </p:nvSpPr>
        <p:spPr>
          <a:xfrm>
            <a:off x="241300" y="809625"/>
            <a:ext cx="12726988" cy="4879975"/>
          </a:xfrm>
          <a:prstGeom prst="rect">
            <a:avLst/>
          </a:prstGeom>
          <a:noFill/>
          <a:ln w="9525">
            <a:noFill/>
          </a:ln>
        </p:spPr>
        <p:txBody>
          <a:bodyPr lIns="117176" tIns="58589" rIns="117176" bIns="58589">
            <a:spAutoFit/>
          </a:bodyPr>
          <a:lstStyle/>
          <a:p>
            <a:pPr algn="just" defTabSz="1171575"/>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二、非选择题</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本大题共</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3</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小题</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,17</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题</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15</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分</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,18</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题</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13</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分</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,19</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题</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12</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分</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共</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40</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分</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endPar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17.(15</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分</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阅读下列材料</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回答问题。</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defTabSz="1171575"/>
            <a:r>
              <a:rPr lang="zh-CN" altLang="en-US" dirty="0">
                <a:latin typeface="宋体" panose="02010600030101010101" pitchFamily="2" charset="-122"/>
                <a:ea typeface="宋体" panose="02010600030101010101" pitchFamily="2" charset="-122"/>
                <a:cs typeface="Times New Roman" panose="02020603050405020304" pitchFamily="18" charset="0"/>
              </a:rPr>
              <a:t>材料一　清初建立的历代帝王庙</a:t>
            </a:r>
            <a:r>
              <a:rPr lang="en-US" altLang="zh-CN">
                <a:latin typeface="宋体" panose="02010600030101010101" pitchFamily="2" charset="-122"/>
                <a:ea typeface="宋体" panose="02010600030101010101" pitchFamily="2" charset="-122"/>
                <a:cs typeface="Times New Roman" panose="02020603050405020304" pitchFamily="18" charset="0"/>
              </a:rPr>
              <a:t>,</a:t>
            </a:r>
            <a:r>
              <a:rPr lang="zh-CN" altLang="en-US" dirty="0">
                <a:latin typeface="宋体" panose="02010600030101010101" pitchFamily="2" charset="-122"/>
                <a:ea typeface="宋体" panose="02010600030101010101" pitchFamily="2" charset="-122"/>
                <a:cs typeface="Times New Roman" panose="02020603050405020304" pitchFamily="18" charset="0"/>
              </a:rPr>
              <a:t>除了供奉三皇五帝以来的历代开业帝王外</a:t>
            </a:r>
            <a:r>
              <a:rPr lang="en-US" altLang="zh-CN">
                <a:latin typeface="宋体" panose="02010600030101010101" pitchFamily="2" charset="-122"/>
                <a:ea typeface="宋体" panose="02010600030101010101" pitchFamily="2" charset="-122"/>
                <a:cs typeface="Times New Roman" panose="02020603050405020304" pitchFamily="18" charset="0"/>
              </a:rPr>
              <a:t>,</a:t>
            </a:r>
            <a:r>
              <a:rPr lang="zh-CN" altLang="en-US" dirty="0">
                <a:latin typeface="宋体" panose="02010600030101010101" pitchFamily="2" charset="-122"/>
                <a:ea typeface="宋体" panose="02010600030101010101" pitchFamily="2" charset="-122"/>
                <a:cs typeface="Times New Roman" panose="02020603050405020304" pitchFamily="18" charset="0"/>
              </a:rPr>
              <a:t>还</a:t>
            </a:r>
            <a:endParaRPr lang="zh-CN" altLang="en-US" dirty="0">
              <a:latin typeface="宋体" panose="02010600030101010101" pitchFamily="2" charset="-122"/>
              <a:ea typeface="宋体" panose="02010600030101010101" pitchFamily="2" charset="-122"/>
              <a:cs typeface="Times New Roman" panose="02020603050405020304" pitchFamily="18" charset="0"/>
            </a:endParaRPr>
          </a:p>
          <a:p>
            <a:pPr defTabSz="1171575"/>
            <a:r>
              <a:rPr lang="zh-CN" altLang="en-US" dirty="0">
                <a:latin typeface="宋体" panose="02010600030101010101" pitchFamily="2" charset="-122"/>
                <a:ea typeface="宋体" panose="02010600030101010101" pitchFamily="2" charset="-122"/>
                <a:cs typeface="Times New Roman" panose="02020603050405020304" pitchFamily="18" charset="0"/>
              </a:rPr>
              <a:t>增入辽太祖、金太祖、明太祖等皇帝进行祭祀。康熙帝将宋朝以来“敬天法</a:t>
            </a:r>
            <a:endParaRPr lang="zh-CN" altLang="en-US" dirty="0">
              <a:latin typeface="宋体" panose="02010600030101010101" pitchFamily="2" charset="-122"/>
              <a:ea typeface="宋体" panose="02010600030101010101" pitchFamily="2" charset="-122"/>
              <a:cs typeface="Times New Roman" panose="02020603050405020304" pitchFamily="18" charset="0"/>
            </a:endParaRPr>
          </a:p>
          <a:p>
            <a:pPr defTabSz="1171575"/>
            <a:r>
              <a:rPr lang="zh-CN" altLang="en-US" dirty="0">
                <a:latin typeface="宋体" panose="02010600030101010101" pitchFamily="2" charset="-122"/>
                <a:ea typeface="宋体" panose="02010600030101010101" pitchFamily="2" charset="-122"/>
                <a:cs typeface="Times New Roman" panose="02020603050405020304" pitchFamily="18" charset="0"/>
              </a:rPr>
              <a:t>祖、勤政爱民”的统治家法作为治国政纲</a:t>
            </a:r>
            <a:r>
              <a:rPr lang="en-US" altLang="zh-CN">
                <a:latin typeface="宋体" panose="02010600030101010101" pitchFamily="2" charset="-122"/>
                <a:ea typeface="宋体" panose="02010600030101010101" pitchFamily="2" charset="-122"/>
                <a:cs typeface="Times New Roman" panose="02020603050405020304" pitchFamily="18" charset="0"/>
              </a:rPr>
              <a:t>,</a:t>
            </a:r>
            <a:r>
              <a:rPr lang="zh-CN" altLang="en-US" dirty="0">
                <a:latin typeface="宋体" panose="02010600030101010101" pitchFamily="2" charset="-122"/>
                <a:ea typeface="宋体" panose="02010600030101010101" pitchFamily="2" charset="-122"/>
                <a:cs typeface="Times New Roman" panose="02020603050405020304" pitchFamily="18" charset="0"/>
              </a:rPr>
              <a:t>乾隆帝更是提出“中华统绪</a:t>
            </a:r>
            <a:r>
              <a:rPr lang="en-US" altLang="zh-CN">
                <a:latin typeface="宋体" panose="02010600030101010101" pitchFamily="2" charset="-122"/>
                <a:ea typeface="宋体" panose="02010600030101010101" pitchFamily="2" charset="-122"/>
                <a:cs typeface="Times New Roman" panose="02020603050405020304" pitchFamily="18" charset="0"/>
              </a:rPr>
              <a:t>,</a:t>
            </a:r>
            <a:r>
              <a:rPr lang="zh-CN" altLang="en-US" dirty="0">
                <a:latin typeface="宋体" panose="02010600030101010101" pitchFamily="2" charset="-122"/>
                <a:ea typeface="宋体" panose="02010600030101010101" pitchFamily="2" charset="-122"/>
                <a:cs typeface="Times New Roman" panose="02020603050405020304" pitchFamily="18" charset="0"/>
              </a:rPr>
              <a:t>绝不断</a:t>
            </a:r>
            <a:endParaRPr lang="zh-CN" altLang="en-US" dirty="0">
              <a:latin typeface="宋体" panose="02010600030101010101" pitchFamily="2" charset="-122"/>
              <a:ea typeface="宋体" panose="02010600030101010101" pitchFamily="2" charset="-122"/>
              <a:cs typeface="Times New Roman" panose="02020603050405020304" pitchFamily="18" charset="0"/>
            </a:endParaRPr>
          </a:p>
          <a:p>
            <a:pPr defTabSz="1171575"/>
            <a:r>
              <a:rPr lang="zh-CN" altLang="en-US" dirty="0">
                <a:latin typeface="宋体" panose="02010600030101010101" pitchFamily="2" charset="-122"/>
                <a:ea typeface="宋体" panose="02010600030101010101" pitchFamily="2" charset="-122"/>
                <a:cs typeface="Times New Roman" panose="02020603050405020304" pitchFamily="18" charset="0"/>
              </a:rPr>
              <a:t>线”的观点。康熙帝还专程前往曲阜瞻拜孔庙</a:t>
            </a:r>
            <a:r>
              <a:rPr lang="en-US" altLang="zh-CN">
                <a:latin typeface="宋体" panose="02010600030101010101" pitchFamily="2" charset="-122"/>
                <a:ea typeface="宋体" panose="02010600030101010101" pitchFamily="2" charset="-122"/>
                <a:cs typeface="Times New Roman" panose="02020603050405020304" pitchFamily="18" charset="0"/>
              </a:rPr>
              <a:t>,</a:t>
            </a:r>
            <a:r>
              <a:rPr lang="zh-CN" altLang="en-US" dirty="0">
                <a:latin typeface="宋体" panose="02010600030101010101" pitchFamily="2" charset="-122"/>
                <a:ea typeface="宋体" panose="02010600030101010101" pitchFamily="2" charset="-122"/>
                <a:cs typeface="Times New Roman" panose="02020603050405020304" pitchFamily="18" charset="0"/>
              </a:rPr>
              <a:t>重用李光地等儒臣</a:t>
            </a:r>
            <a:r>
              <a:rPr lang="en-US" altLang="zh-CN">
                <a:latin typeface="宋体" panose="02010600030101010101" pitchFamily="2" charset="-122"/>
                <a:ea typeface="宋体" panose="02010600030101010101" pitchFamily="2" charset="-122"/>
                <a:cs typeface="Times New Roman" panose="02020603050405020304" pitchFamily="18" charset="0"/>
              </a:rPr>
              <a:t>,</a:t>
            </a:r>
            <a:r>
              <a:rPr lang="zh-CN" altLang="en-US" dirty="0">
                <a:latin typeface="宋体" panose="02010600030101010101" pitchFamily="2" charset="-122"/>
                <a:ea typeface="宋体" panose="02010600030101010101" pitchFamily="2" charset="-122"/>
                <a:cs typeface="Times New Roman" panose="02020603050405020304" pitchFamily="18" charset="0"/>
              </a:rPr>
              <a:t>乾隆帝时编</a:t>
            </a:r>
            <a:endParaRPr lang="zh-CN" altLang="en-US" dirty="0">
              <a:latin typeface="宋体" panose="02010600030101010101" pitchFamily="2" charset="-122"/>
              <a:ea typeface="宋体" panose="02010600030101010101" pitchFamily="2" charset="-122"/>
              <a:cs typeface="Times New Roman" panose="02020603050405020304" pitchFamily="18" charset="0"/>
            </a:endParaRPr>
          </a:p>
          <a:p>
            <a:pPr defTabSz="1171575"/>
            <a:r>
              <a:rPr lang="zh-CN" altLang="en-US" dirty="0">
                <a:latin typeface="宋体" panose="02010600030101010101" pitchFamily="2" charset="-122"/>
                <a:ea typeface="宋体" panose="02010600030101010101" pitchFamily="2" charset="-122"/>
                <a:cs typeface="Times New Roman" panose="02020603050405020304" pitchFamily="18" charset="0"/>
              </a:rPr>
              <a:t>订出版了汇通各族文字的书籍和词典。针对“华夷之分大于君臣之伦”</a:t>
            </a:r>
            <a:r>
              <a:rPr lang="en-US" altLang="zh-CN">
                <a:latin typeface="宋体" panose="02010600030101010101" pitchFamily="2" charset="-122"/>
                <a:ea typeface="宋体" panose="02010600030101010101" pitchFamily="2" charset="-122"/>
                <a:cs typeface="Times New Roman" panose="02020603050405020304" pitchFamily="18" charset="0"/>
              </a:rPr>
              <a:t>,</a:t>
            </a:r>
            <a:r>
              <a:rPr lang="zh-CN" altLang="en-US" dirty="0">
                <a:latin typeface="宋体" panose="02010600030101010101" pitchFamily="2" charset="-122"/>
                <a:ea typeface="宋体" panose="02010600030101010101" pitchFamily="2" charset="-122"/>
                <a:cs typeface="Times New Roman" panose="02020603050405020304" pitchFamily="18" charset="0"/>
              </a:rPr>
              <a:t>雍正</a:t>
            </a:r>
            <a:endParaRPr lang="zh-CN" altLang="en-US" dirty="0">
              <a:latin typeface="宋体" panose="02010600030101010101" pitchFamily="2" charset="-122"/>
              <a:ea typeface="宋体" panose="02010600030101010101" pitchFamily="2" charset="-122"/>
              <a:cs typeface="Times New Roman" panose="02020603050405020304" pitchFamily="18" charset="0"/>
            </a:endParaRPr>
          </a:p>
          <a:p>
            <a:pPr defTabSz="1171575"/>
            <a:r>
              <a:rPr lang="zh-CN" altLang="en-US" dirty="0">
                <a:latin typeface="宋体" panose="02010600030101010101" pitchFamily="2" charset="-122"/>
                <a:ea typeface="宋体" panose="02010600030101010101" pitchFamily="2" charset="-122"/>
                <a:cs typeface="Times New Roman" panose="02020603050405020304" pitchFamily="18" charset="0"/>
              </a:rPr>
              <a:t>帝驳斥道</a:t>
            </a:r>
            <a:r>
              <a:rPr lang="en-US" altLang="zh-CN">
                <a:latin typeface="宋体" panose="02010600030101010101" pitchFamily="2" charset="-122"/>
                <a:ea typeface="宋体" panose="02010600030101010101" pitchFamily="2" charset="-122"/>
                <a:cs typeface="Times New Roman" panose="02020603050405020304" pitchFamily="18" charset="0"/>
              </a:rPr>
              <a:t>:“</a:t>
            </a:r>
            <a:r>
              <a:rPr lang="zh-CN" altLang="en-US" dirty="0">
                <a:latin typeface="宋体" panose="02010600030101010101" pitchFamily="2" charset="-122"/>
                <a:ea typeface="宋体" panose="02010600030101010101" pitchFamily="2" charset="-122"/>
                <a:cs typeface="Times New Roman" panose="02020603050405020304" pitchFamily="18" charset="0"/>
              </a:rPr>
              <a:t>自我朝入主中土</a:t>
            </a:r>
            <a:r>
              <a:rPr lang="en-US" altLang="zh-CN">
                <a:latin typeface="宋体" panose="02010600030101010101" pitchFamily="2" charset="-122"/>
                <a:ea typeface="宋体" panose="02010600030101010101" pitchFamily="2" charset="-122"/>
                <a:cs typeface="Times New Roman" panose="02020603050405020304" pitchFamily="18" charset="0"/>
              </a:rPr>
              <a:t>,</a:t>
            </a:r>
            <a:r>
              <a:rPr lang="zh-CN" altLang="en-US" dirty="0">
                <a:latin typeface="宋体" panose="02010600030101010101" pitchFamily="2" charset="-122"/>
                <a:ea typeface="宋体" panose="02010600030101010101" pitchFamily="2" charset="-122"/>
                <a:cs typeface="Times New Roman" panose="02020603050405020304" pitchFamily="18" charset="0"/>
              </a:rPr>
              <a:t>君临天下</a:t>
            </a:r>
            <a:r>
              <a:rPr lang="en-US" altLang="zh-CN">
                <a:latin typeface="宋体" panose="02010600030101010101" pitchFamily="2" charset="-122"/>
                <a:ea typeface="宋体" panose="02010600030101010101" pitchFamily="2" charset="-122"/>
                <a:cs typeface="Times New Roman" panose="02020603050405020304" pitchFamily="18" charset="0"/>
              </a:rPr>
              <a:t>,</a:t>
            </a:r>
            <a:r>
              <a:rPr lang="zh-CN" altLang="en-US" dirty="0">
                <a:latin typeface="宋体" panose="02010600030101010101" pitchFamily="2" charset="-122"/>
                <a:ea typeface="宋体" panose="02010600030101010101" pitchFamily="2" charset="-122"/>
                <a:cs typeface="Times New Roman" panose="02020603050405020304" pitchFamily="18" charset="0"/>
              </a:rPr>
              <a:t>并蒙古极边诸部落俱归版图</a:t>
            </a:r>
            <a:r>
              <a:rPr lang="en-US" altLang="zh-CN">
                <a:latin typeface="宋体" panose="02010600030101010101" pitchFamily="2" charset="-122"/>
                <a:ea typeface="宋体" panose="02010600030101010101" pitchFamily="2" charset="-122"/>
                <a:cs typeface="Times New Roman" panose="02020603050405020304" pitchFamily="18" charset="0"/>
              </a:rPr>
              <a:t>,</a:t>
            </a:r>
            <a:r>
              <a:rPr lang="zh-CN" altLang="en-US" dirty="0">
                <a:latin typeface="宋体" panose="02010600030101010101" pitchFamily="2" charset="-122"/>
                <a:ea typeface="宋体" panose="02010600030101010101" pitchFamily="2" charset="-122"/>
                <a:cs typeface="Times New Roman" panose="02020603050405020304" pitchFamily="18" charset="0"/>
              </a:rPr>
              <a:t>是中国之</a:t>
            </a:r>
            <a:endParaRPr lang="zh-CN" altLang="en-US" dirty="0">
              <a:latin typeface="宋体" panose="02010600030101010101" pitchFamily="2" charset="-122"/>
              <a:ea typeface="Times New Roman" panose="02020603050405020304" pitchFamily="18" charset="0"/>
            </a:endParaRPr>
          </a:p>
        </p:txBody>
      </p:sp>
    </p:spTree>
  </p:cSld>
  <p:clrMapOvr>
    <a:masterClrMapping/>
  </p:clrMapOvr>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7554" name="文本框 2967553"/>
          <p:cNvSpPr txBox="1"/>
          <p:nvPr/>
        </p:nvSpPr>
        <p:spPr>
          <a:xfrm>
            <a:off x="241300" y="809625"/>
            <a:ext cx="11634788" cy="1308100"/>
          </a:xfrm>
          <a:prstGeom prst="rect">
            <a:avLst/>
          </a:prstGeom>
          <a:noFill/>
          <a:ln w="9525">
            <a:noFill/>
          </a:ln>
        </p:spPr>
        <p:txBody>
          <a:bodyPr lIns="117176" tIns="58589" rIns="117176" bIns="58589">
            <a:spAutoFit/>
          </a:bodyPr>
          <a:lstStyle/>
          <a:p>
            <a:pPr defTabSz="1171575"/>
            <a:r>
              <a:rPr lang="zh-CN" altLang="en-US" dirty="0">
                <a:latin typeface="宋体" panose="02010600030101010101" pitchFamily="2" charset="-122"/>
                <a:ea typeface="宋体" panose="02010600030101010101" pitchFamily="2" charset="-122"/>
                <a:cs typeface="Times New Roman" panose="02020603050405020304" pitchFamily="18" charset="0"/>
              </a:rPr>
              <a:t>疆土开拓广远</a:t>
            </a:r>
            <a:r>
              <a:rPr lang="en-US" altLang="zh-CN">
                <a:latin typeface="宋体" panose="02010600030101010101" pitchFamily="2" charset="-122"/>
                <a:ea typeface="宋体" panose="02010600030101010101" pitchFamily="2" charset="-122"/>
                <a:cs typeface="Times New Roman" panose="02020603050405020304" pitchFamily="18" charset="0"/>
              </a:rPr>
              <a:t>,</a:t>
            </a:r>
            <a:r>
              <a:rPr lang="zh-CN" altLang="en-US" dirty="0">
                <a:latin typeface="宋体" panose="02010600030101010101" pitchFamily="2" charset="-122"/>
                <a:ea typeface="宋体" panose="02010600030101010101" pitchFamily="2" charset="-122"/>
                <a:cs typeface="Times New Roman" panose="02020603050405020304" pitchFamily="18" charset="0"/>
              </a:rPr>
              <a:t>乃中国臣民之大幸</a:t>
            </a:r>
            <a:r>
              <a:rPr lang="en-US" altLang="zh-CN">
                <a:latin typeface="宋体" panose="02010600030101010101" pitchFamily="2" charset="-122"/>
                <a:ea typeface="宋体" panose="02010600030101010101" pitchFamily="2" charset="-122"/>
                <a:cs typeface="Times New Roman" panose="02020603050405020304" pitchFamily="18" charset="0"/>
              </a:rPr>
              <a:t>,</a:t>
            </a:r>
            <a:r>
              <a:rPr lang="zh-CN" altLang="en-US" dirty="0">
                <a:latin typeface="宋体" panose="02010600030101010101" pitchFamily="2" charset="-122"/>
                <a:ea typeface="宋体" panose="02010600030101010101" pitchFamily="2" charset="-122"/>
                <a:cs typeface="Times New Roman" panose="02020603050405020304" pitchFamily="18" charset="0"/>
              </a:rPr>
              <a:t>何得尚有华夷中外之分论哉</a:t>
            </a:r>
            <a:r>
              <a:rPr lang="en-US" altLang="zh-CN">
                <a:latin typeface="宋体" panose="02010600030101010101" pitchFamily="2" charset="-122"/>
                <a:ea typeface="宋体" panose="02010600030101010101" pitchFamily="2" charset="-122"/>
                <a:cs typeface="Times New Roman" panose="02020603050405020304" pitchFamily="18" charset="0"/>
              </a:rPr>
              <a:t>!”</a:t>
            </a:r>
            <a:endParaRPr lang="en-US" altLang="zh-CN">
              <a:latin typeface="宋体" panose="02010600030101010101" pitchFamily="2" charset="-122"/>
              <a:ea typeface="宋体" panose="02010600030101010101" pitchFamily="2" charset="-122"/>
              <a:cs typeface="Times New Roman" panose="02020603050405020304" pitchFamily="18" charset="0"/>
            </a:endParaRPr>
          </a:p>
          <a:p>
            <a:pPr defTabSz="1171575"/>
            <a:r>
              <a:rPr lang="en-US" altLang="zh-CN">
                <a:latin typeface="宋体" panose="02010600030101010101" pitchFamily="2" charset="-122"/>
                <a:ea typeface="宋体" panose="02010600030101010101" pitchFamily="2" charset="-122"/>
                <a:cs typeface="Times New Roman" panose="02020603050405020304" pitchFamily="18" charset="0"/>
              </a:rPr>
              <a:t>                    </a:t>
            </a:r>
            <a:r>
              <a:rPr lang="en-US" altLang="zh-CN">
                <a:latin typeface="宋体" panose="02010600030101010101" pitchFamily="2" charset="-122"/>
                <a:ea typeface="Times New Roman" panose="02020603050405020304" pitchFamily="18" charset="0"/>
              </a:rPr>
              <a:t>——</a:t>
            </a:r>
            <a:r>
              <a:rPr lang="zh-CN" altLang="en-US" dirty="0">
                <a:latin typeface="宋体" panose="02010600030101010101" pitchFamily="2" charset="-122"/>
                <a:ea typeface="宋体" panose="02010600030101010101" pitchFamily="2" charset="-122"/>
                <a:cs typeface="Times New Roman" panose="02020603050405020304" pitchFamily="18" charset="0"/>
              </a:rPr>
              <a:t>摘编自常建华</a:t>
            </a:r>
            <a:r>
              <a:rPr lang="en-US" altLang="zh-CN">
                <a:latin typeface="宋体" panose="02010600030101010101" pitchFamily="2" charset="-122"/>
                <a:ea typeface="宋体" panose="02010600030101010101" pitchFamily="2" charset="-122"/>
                <a:cs typeface="Times New Roman" panose="02020603050405020304" pitchFamily="18" charset="0"/>
              </a:rPr>
              <a:t>《</a:t>
            </a:r>
            <a:r>
              <a:rPr lang="zh-CN" altLang="en-US" dirty="0">
                <a:latin typeface="宋体" panose="02010600030101010101" pitchFamily="2" charset="-122"/>
                <a:ea typeface="宋体" panose="02010600030101010101" pitchFamily="2" charset="-122"/>
                <a:cs typeface="Times New Roman" panose="02020603050405020304" pitchFamily="18" charset="0"/>
              </a:rPr>
              <a:t>国家认同</a:t>
            </a:r>
            <a:r>
              <a:rPr lang="en-US" altLang="zh-CN">
                <a:latin typeface="宋体" panose="02010600030101010101" pitchFamily="2" charset="-122"/>
                <a:ea typeface="宋体" panose="02010600030101010101" pitchFamily="2" charset="-122"/>
                <a:cs typeface="Times New Roman" panose="02020603050405020304" pitchFamily="18" charset="0"/>
              </a:rPr>
              <a:t>:</a:t>
            </a:r>
            <a:r>
              <a:rPr lang="zh-CN" altLang="en-US" dirty="0">
                <a:latin typeface="宋体" panose="02010600030101010101" pitchFamily="2" charset="-122"/>
                <a:ea typeface="宋体" panose="02010600030101010101" pitchFamily="2" charset="-122"/>
                <a:cs typeface="Times New Roman" panose="02020603050405020304" pitchFamily="18" charset="0"/>
              </a:rPr>
              <a:t>清史研究的新视角</a:t>
            </a:r>
            <a:r>
              <a:rPr lang="en-US" altLang="zh-CN">
                <a:latin typeface="宋体" panose="02010600030101010101" pitchFamily="2" charset="-122"/>
                <a:ea typeface="宋体" panose="02010600030101010101" pitchFamily="2" charset="-122"/>
                <a:cs typeface="Times New Roman" panose="02020603050405020304" pitchFamily="18" charset="0"/>
              </a:rPr>
              <a:t>》</a:t>
            </a:r>
            <a:r>
              <a:rPr lang="zh-CN" altLang="en-US" dirty="0">
                <a:latin typeface="宋体" panose="02010600030101010101" pitchFamily="2" charset="-122"/>
                <a:ea typeface="宋体" panose="02010600030101010101" pitchFamily="2" charset="-122"/>
                <a:cs typeface="Times New Roman" panose="02020603050405020304" pitchFamily="18" charset="0"/>
              </a:rPr>
              <a:t>等</a:t>
            </a:r>
            <a:endParaRPr lang="zh-CN" altLang="en-US" dirty="0">
              <a:latin typeface="宋体" panose="02010600030101010101" pitchFamily="2" charset="-122"/>
              <a:ea typeface="Times New Roman" panose="02020603050405020304" pitchFamily="18" charset="0"/>
            </a:endParaRPr>
          </a:p>
        </p:txBody>
      </p:sp>
    </p:spTree>
  </p:cSld>
  <p:clrMapOvr>
    <a:masterClrMapping/>
  </p:clrMapOvr>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8578" name="文本框 2968577"/>
          <p:cNvSpPr txBox="1"/>
          <p:nvPr/>
        </p:nvSpPr>
        <p:spPr>
          <a:xfrm>
            <a:off x="241300" y="809625"/>
            <a:ext cx="12561888" cy="4879975"/>
          </a:xfrm>
          <a:prstGeom prst="rect">
            <a:avLst/>
          </a:prstGeom>
          <a:noFill/>
          <a:ln w="9525">
            <a:noFill/>
          </a:ln>
        </p:spPr>
        <p:txBody>
          <a:bodyPr lIns="117176" tIns="58589" rIns="117176" bIns="58589">
            <a:spAutoFit/>
          </a:bodyPr>
          <a:lstStyle/>
          <a:p>
            <a:pPr algn="just" defTabSz="1171575"/>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材料二　自鸦片战争以来</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亡国灭种”的遭遇使得原有的国家认同不断被摧</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algn="just" defTabSz="1171575"/>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毁。甲午战争后</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梁启超积极宣传民族国家观念</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他深刻地认识到</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国家欲立于</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algn="just" defTabSz="1171575"/>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民族国家之林。就必须获得广大民众认可</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成为一个统一强大的民族国家</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并在</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algn="just" defTabSz="1171575"/>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中国建立一个君主立宪国家</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致力于开启、培养国民与此相应的国家意识。革</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algn="just" defTabSz="1171575"/>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命派提出</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中国在“异种残之</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外邦逼之”的情况下</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建立起一个现代民族国家</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algn="just" defTabSz="1171575"/>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“殆不可以须臾缓”。辛亥革命成功后</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孙中山一再强调“今日中华民国成立</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endPar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algn="just" defTabSz="1171575"/>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满、汉、蒙、回、藏五族合为一体”</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各族“皆得享共和之权利</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亦当尽共和之</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algn="just" defTabSz="1171575"/>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义务”。辛亥革命后期</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许多民族主义者将“中华民族”进行重新阐释</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赋予其</a:t>
            </a:r>
            <a:endParaRPr lang="zh-CN" altLang="en-US" dirty="0">
              <a:solidFill>
                <a:srgbClr val="000000"/>
              </a:solidFill>
              <a:latin typeface="宋体" panose="02010600030101010101" pitchFamily="2" charset="-122"/>
              <a:ea typeface="Times New Roman" panose="02020603050405020304" pitchFamily="18" charset="0"/>
            </a:endParaRPr>
          </a:p>
        </p:txBody>
      </p:sp>
    </p:spTree>
  </p:cSld>
  <p:clrMapOvr>
    <a:masterClrMapping/>
  </p:clrMapOvr>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602" name="文本框 2969601"/>
          <p:cNvSpPr txBox="1"/>
          <p:nvPr/>
        </p:nvSpPr>
        <p:spPr>
          <a:xfrm>
            <a:off x="241300" y="809625"/>
            <a:ext cx="11634788" cy="1308100"/>
          </a:xfrm>
          <a:prstGeom prst="rect">
            <a:avLst/>
          </a:prstGeom>
          <a:noFill/>
          <a:ln w="9525">
            <a:noFill/>
          </a:ln>
        </p:spPr>
        <p:txBody>
          <a:bodyPr lIns="117176" tIns="58589" rIns="117176" bIns="58589">
            <a:spAutoFit/>
          </a:bodyPr>
          <a:lstStyle/>
          <a:p>
            <a:pPr algn="just" defTabSz="1171575"/>
            <a:r>
              <a:rPr lang="en-US" altLang="zh-CN" dirty="0">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中华民国境内所有民族”的新内涵。</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algn="r" defTabSz="1171575"/>
            <a:r>
              <a:rPr lang="en-US" altLang="zh-CN">
                <a:solidFill>
                  <a:srgbClr val="000000"/>
                </a:solidFill>
                <a:latin typeface="宋体" panose="02010600030101010101" pitchFamily="2" charset="-122"/>
                <a:ea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摘编自暨爱民</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百年凝聚</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近代中国民族国家的认同建构</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endParaRPr lang="en-US" altLang="zh-CN">
              <a:solidFill>
                <a:srgbClr val="000000"/>
              </a:solidFill>
              <a:latin typeface="宋体" panose="02010600030101010101" pitchFamily="2" charset="-122"/>
              <a:ea typeface="Times New Roman" panose="02020603050405020304" pitchFamily="18" charset="0"/>
            </a:endParaRPr>
          </a:p>
        </p:txBody>
      </p:sp>
    </p:spTree>
  </p:cSld>
  <p:clrMapOvr>
    <a:masterClrMapping/>
  </p:clrMapOvr>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70626" name="文本框 2970625"/>
          <p:cNvSpPr txBox="1"/>
          <p:nvPr/>
        </p:nvSpPr>
        <p:spPr>
          <a:xfrm>
            <a:off x="241300" y="809625"/>
            <a:ext cx="11634788" cy="2498725"/>
          </a:xfrm>
          <a:prstGeom prst="rect">
            <a:avLst/>
          </a:prstGeom>
          <a:noFill/>
          <a:ln w="9525">
            <a:noFill/>
          </a:ln>
        </p:spPr>
        <p:txBody>
          <a:bodyPr lIns="117176" tIns="58589" rIns="117176" bIns="58589">
            <a:spAutoFit/>
          </a:bodyPr>
          <a:lstStyle/>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根据材料一</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概括清朝前期统治者为实现国家认同采取的举措</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并结合所学知识分析采取这些举措的背景。</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(9</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分</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endPar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(2)</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根据材料一、二并结合所学知识</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说明与清朝前期相比</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近代民族国家认同建构的突出特点</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并简析其历史意义。</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(6</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分</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endParaRPr lang="en-US" altLang="zh-CN">
              <a:solidFill>
                <a:srgbClr val="000000"/>
              </a:solidFill>
              <a:latin typeface="宋体" panose="02010600030101010101" pitchFamily="2" charset="-122"/>
              <a:ea typeface="Times New Roman" panose="02020603050405020304" pitchFamily="18" charset="0"/>
            </a:endParaRPr>
          </a:p>
        </p:txBody>
      </p:sp>
    </p:spTree>
  </p:cSld>
  <p:clrMapOvr>
    <a:masterClrMapping/>
  </p:clrMapOvr>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71650" name="文本框 2971649"/>
          <p:cNvSpPr txBox="1"/>
          <p:nvPr/>
        </p:nvSpPr>
        <p:spPr>
          <a:xfrm>
            <a:off x="241300" y="809625"/>
            <a:ext cx="12777788" cy="4879975"/>
          </a:xfrm>
          <a:prstGeom prst="rect">
            <a:avLst/>
          </a:prstGeom>
          <a:noFill/>
          <a:ln w="9525">
            <a:noFill/>
          </a:ln>
        </p:spPr>
        <p:txBody>
          <a:bodyPr lIns="117176" tIns="58589" rIns="117176" bIns="58589">
            <a:spAutoFit/>
          </a:bodyPr>
          <a:lstStyle/>
          <a:p>
            <a:pPr defTabSz="1171575">
              <a:buNone/>
            </a:pPr>
            <a:r>
              <a:rPr lang="zh-CN" altLang="en-US">
                <a:solidFill>
                  <a:srgbClr val="0000FF"/>
                </a:solidFill>
                <a:latin typeface="宋体" panose="02010600030101010101" pitchFamily="2" charset="-122"/>
                <a:ea typeface="楷体_GB2312" pitchFamily="49" charset="-122"/>
              </a:rPr>
              <a:t>【</a:t>
            </a:r>
            <a:r>
              <a:rPr lang="zh-CN" altLang="en-US" dirty="0">
                <a:solidFill>
                  <a:srgbClr val="0000FF"/>
                </a:solidFill>
                <a:latin typeface="宋体" panose="02010600030101010101" pitchFamily="2" charset="-122"/>
                <a:ea typeface="楷体_GB2312" pitchFamily="49" charset="-122"/>
              </a:rPr>
              <a:t>解析</a:t>
            </a:r>
            <a:r>
              <a:rPr lang="zh-CN" altLang="en-US">
                <a:solidFill>
                  <a:srgbClr val="0000FF"/>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第</a:t>
            </a:r>
            <a:r>
              <a:rPr lang="en-US" altLang="zh-CN">
                <a:solidFill>
                  <a:srgbClr val="000000"/>
                </a:solidFill>
                <a:latin typeface="宋体" panose="02010600030101010101" pitchFamily="2" charset="-122"/>
                <a:ea typeface="楷体_GB2312" pitchFamily="49" charset="-122"/>
              </a:rPr>
              <a:t>(1)</a:t>
            </a:r>
            <a:r>
              <a:rPr lang="zh-CN" altLang="en-US" dirty="0">
                <a:solidFill>
                  <a:srgbClr val="000000"/>
                </a:solidFill>
                <a:latin typeface="宋体" panose="02010600030101010101" pitchFamily="2" charset="-122"/>
                <a:ea typeface="楷体_GB2312" pitchFamily="49" charset="-122"/>
              </a:rPr>
              <a:t>题第一问</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根据材料一“康熙帝将宋朝以来‘敬天法祖、勤政爱</a:t>
            </a:r>
            <a:endParaRPr lang="zh-CN" altLang="en-US" dirty="0">
              <a:solidFill>
                <a:srgbClr val="000000"/>
              </a:solidFill>
              <a:latin typeface="宋体" panose="02010600030101010101" pitchFamily="2" charset="-122"/>
              <a:ea typeface="楷体_GB2312" pitchFamily="49" charset="-122"/>
            </a:endParaRPr>
          </a:p>
          <a:p>
            <a:pPr defTabSz="1171575">
              <a:buNone/>
            </a:pPr>
            <a:r>
              <a:rPr lang="zh-CN" altLang="en-US" dirty="0">
                <a:solidFill>
                  <a:srgbClr val="000000"/>
                </a:solidFill>
                <a:latin typeface="宋体" panose="02010600030101010101" pitchFamily="2" charset="-122"/>
                <a:ea typeface="楷体_GB2312" pitchFamily="49" charset="-122"/>
              </a:rPr>
              <a:t>民’的统治家法作为治国政纲</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乾隆帝更是提出‘中华统绪</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绝不断线’的观</a:t>
            </a:r>
            <a:endParaRPr lang="zh-CN" altLang="en-US" dirty="0">
              <a:solidFill>
                <a:srgbClr val="000000"/>
              </a:solidFill>
              <a:latin typeface="宋体" panose="02010600030101010101" pitchFamily="2" charset="-122"/>
              <a:ea typeface="楷体_GB2312" pitchFamily="49" charset="-122"/>
            </a:endParaRPr>
          </a:p>
          <a:p>
            <a:pPr defTabSz="1171575">
              <a:buNone/>
            </a:pPr>
            <a:r>
              <a:rPr lang="zh-CN" altLang="en-US" dirty="0">
                <a:solidFill>
                  <a:srgbClr val="000000"/>
                </a:solidFill>
                <a:latin typeface="宋体" panose="02010600030101010101" pitchFamily="2" charset="-122"/>
                <a:ea typeface="楷体_GB2312" pitchFamily="49" charset="-122"/>
              </a:rPr>
              <a:t>点”可知</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确立王朝统治的正统性和合法性</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根据“康熙帝还专程前往曲阜瞻拜</a:t>
            </a:r>
            <a:endParaRPr lang="zh-CN" altLang="en-US" dirty="0">
              <a:solidFill>
                <a:srgbClr val="000000"/>
              </a:solidFill>
              <a:latin typeface="宋体" panose="02010600030101010101" pitchFamily="2" charset="-122"/>
              <a:ea typeface="楷体_GB2312" pitchFamily="49" charset="-122"/>
            </a:endParaRPr>
          </a:p>
          <a:p>
            <a:pPr defTabSz="1171575">
              <a:buNone/>
            </a:pPr>
            <a:r>
              <a:rPr lang="zh-CN" altLang="en-US" dirty="0">
                <a:solidFill>
                  <a:srgbClr val="000000"/>
                </a:solidFill>
                <a:latin typeface="宋体" panose="02010600030101010101" pitchFamily="2" charset="-122"/>
                <a:ea typeface="楷体_GB2312" pitchFamily="49" charset="-122"/>
              </a:rPr>
              <a:t>孔庙</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重用李光地等儒臣</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乾隆帝时编订出版了汇通各族文字的书籍和词典”可</a:t>
            </a:r>
            <a:endParaRPr lang="zh-CN" altLang="en-US" dirty="0">
              <a:solidFill>
                <a:srgbClr val="000000"/>
              </a:solidFill>
              <a:latin typeface="宋体" panose="02010600030101010101" pitchFamily="2" charset="-122"/>
              <a:ea typeface="楷体_GB2312" pitchFamily="49" charset="-122"/>
            </a:endParaRPr>
          </a:p>
          <a:p>
            <a:pPr defTabSz="1171575">
              <a:buNone/>
            </a:pPr>
            <a:r>
              <a:rPr lang="zh-CN" altLang="en-US" dirty="0">
                <a:solidFill>
                  <a:srgbClr val="000000"/>
                </a:solidFill>
                <a:latin typeface="宋体" panose="02010600030101010101" pitchFamily="2" charset="-122"/>
                <a:ea typeface="楷体_GB2312" pitchFamily="49" charset="-122"/>
              </a:rPr>
              <a:t>知</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构建尊孔崇儒的文化认同</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根据“自我朝入主中土</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君临天下</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并蒙古极边诸</a:t>
            </a:r>
            <a:endParaRPr lang="zh-CN" altLang="en-US" dirty="0">
              <a:solidFill>
                <a:srgbClr val="000000"/>
              </a:solidFill>
              <a:latin typeface="宋体" panose="02010600030101010101" pitchFamily="2" charset="-122"/>
              <a:ea typeface="楷体_GB2312" pitchFamily="49" charset="-122"/>
            </a:endParaRPr>
          </a:p>
          <a:p>
            <a:pPr defTabSz="1171575">
              <a:buNone/>
            </a:pPr>
            <a:r>
              <a:rPr lang="zh-CN" altLang="en-US" dirty="0">
                <a:solidFill>
                  <a:srgbClr val="000000"/>
                </a:solidFill>
                <a:latin typeface="宋体" panose="02010600030101010101" pitchFamily="2" charset="-122"/>
                <a:ea typeface="楷体_GB2312" pitchFamily="49" charset="-122"/>
              </a:rPr>
              <a:t>部落俱归版图</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是中国之疆土开拓广远</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乃中国臣民之大幸</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何得尚有华夷中外</a:t>
            </a:r>
            <a:endParaRPr lang="zh-CN" altLang="en-US" dirty="0">
              <a:solidFill>
                <a:srgbClr val="000000"/>
              </a:solidFill>
              <a:latin typeface="宋体" panose="02010600030101010101" pitchFamily="2" charset="-122"/>
              <a:ea typeface="楷体_GB2312" pitchFamily="49" charset="-122"/>
            </a:endParaRPr>
          </a:p>
          <a:p>
            <a:pPr defTabSz="1171575">
              <a:buNone/>
            </a:pPr>
            <a:r>
              <a:rPr lang="zh-CN" altLang="en-US" dirty="0">
                <a:solidFill>
                  <a:srgbClr val="000000"/>
                </a:solidFill>
                <a:latin typeface="宋体" panose="02010600030101010101" pitchFamily="2" charset="-122"/>
                <a:ea typeface="楷体_GB2312" pitchFamily="49" charset="-122"/>
              </a:rPr>
              <a:t>之分论哉”可知</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建立各族一家的民族认同。第二问</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根据材料一并结合所学知</a:t>
            </a:r>
            <a:endParaRPr lang="zh-CN" altLang="en-US" dirty="0">
              <a:solidFill>
                <a:srgbClr val="000000"/>
              </a:solidFill>
              <a:latin typeface="宋体" panose="02010600030101010101" pitchFamily="2" charset="-122"/>
              <a:ea typeface="楷体_GB2312" pitchFamily="49" charset="-122"/>
            </a:endParaRPr>
          </a:p>
          <a:p>
            <a:pPr defTabSz="1171575">
              <a:buNone/>
            </a:pPr>
            <a:r>
              <a:rPr lang="zh-CN" altLang="en-US" dirty="0">
                <a:solidFill>
                  <a:srgbClr val="000000"/>
                </a:solidFill>
                <a:latin typeface="宋体" panose="02010600030101010101" pitchFamily="2" charset="-122"/>
                <a:ea typeface="楷体_GB2312" pitchFamily="49" charset="-122"/>
              </a:rPr>
              <a:t>识可得出巩固统治、加强集权的需要</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政治统一、民族交融的发展</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受儒家正统</a:t>
            </a:r>
            <a:endParaRPr lang="zh-CN" altLang="en-US" dirty="0">
              <a:solidFill>
                <a:srgbClr val="000000"/>
              </a:solidFill>
              <a:latin typeface="宋体" panose="02010600030101010101" pitchFamily="2" charset="-122"/>
              <a:ea typeface="楷体_GB2312" pitchFamily="49" charset="-122"/>
            </a:endParaRPr>
          </a:p>
        </p:txBody>
      </p:sp>
    </p:spTree>
  </p:cSld>
  <p:clrMapOvr>
    <a:masterClrMapping/>
  </p:clrMapOvr>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72674" name="文本框 2972673"/>
          <p:cNvSpPr txBox="1"/>
          <p:nvPr/>
        </p:nvSpPr>
        <p:spPr>
          <a:xfrm>
            <a:off x="241300" y="809625"/>
            <a:ext cx="11634788" cy="3689350"/>
          </a:xfrm>
          <a:prstGeom prst="rect">
            <a:avLst/>
          </a:prstGeom>
          <a:noFill/>
          <a:ln w="9525">
            <a:noFill/>
          </a:ln>
        </p:spPr>
        <p:txBody>
          <a:bodyPr lIns="117176" tIns="58589" rIns="117176" bIns="58589">
            <a:spAutoFit/>
          </a:bodyPr>
          <a:lstStyle/>
          <a:p>
            <a:pPr defTabSz="1171575">
              <a:buNone/>
            </a:pPr>
            <a:r>
              <a:rPr lang="zh-CN" altLang="en-US" dirty="0">
                <a:solidFill>
                  <a:srgbClr val="000000"/>
                </a:solidFill>
                <a:latin typeface="宋体" panose="02010600030101010101" pitchFamily="2" charset="-122"/>
                <a:ea typeface="楷体_GB2312" pitchFamily="49" charset="-122"/>
              </a:rPr>
              <a:t>思想文化的影响。第</a:t>
            </a:r>
            <a:r>
              <a:rPr lang="en-US" altLang="zh-CN">
                <a:solidFill>
                  <a:srgbClr val="000000"/>
                </a:solidFill>
                <a:latin typeface="宋体" panose="02010600030101010101" pitchFamily="2" charset="-122"/>
                <a:ea typeface="楷体_GB2312" pitchFamily="49" charset="-122"/>
              </a:rPr>
              <a:t>(2)</a:t>
            </a:r>
            <a:r>
              <a:rPr lang="zh-CN" altLang="en-US" dirty="0">
                <a:solidFill>
                  <a:srgbClr val="000000"/>
                </a:solidFill>
                <a:latin typeface="宋体" panose="02010600030101010101" pitchFamily="2" charset="-122"/>
                <a:ea typeface="楷体_GB2312" pitchFamily="49" charset="-122"/>
              </a:rPr>
              <a:t>题第一问</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根据材料二“自鸦片战争以来</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亡国灭种’的遭遇使得原有的国家认同不断被摧毁”可知</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与救亡图存紧密相联</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根据“辛亥革命成功后</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孙中山一再强调‘今日中华民国成立</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满、汉、蒙、回、藏五族合为一体’</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各族‘皆得享共和之权利</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亦当尽共和之义务’”可知</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通过政治革命打破王朝政治、建设现代民族国家。第二问</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历史意义从思想解放、民主革命、民族凝聚力、国家统一等角度概括。</a:t>
            </a:r>
            <a:endParaRPr lang="zh-CN" altLang="en-US" dirty="0">
              <a:solidFill>
                <a:srgbClr val="000000"/>
              </a:solidFill>
              <a:latin typeface="宋体" panose="02010600030101010101" pitchFamily="2" charset="-122"/>
              <a:ea typeface="楷体_GB2312" pitchFamily="49" charset="-122"/>
            </a:endParaRPr>
          </a:p>
        </p:txBody>
      </p:sp>
    </p:spTree>
  </p:cSld>
  <p:clrMapOvr>
    <a:masterClrMapping/>
  </p:clrMapOvr>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73698" name="文本框 2973697"/>
          <p:cNvSpPr txBox="1"/>
          <p:nvPr/>
        </p:nvSpPr>
        <p:spPr>
          <a:xfrm>
            <a:off x="241300" y="809625"/>
            <a:ext cx="11634788" cy="4879975"/>
          </a:xfrm>
          <a:prstGeom prst="rect">
            <a:avLst/>
          </a:prstGeom>
          <a:noFill/>
          <a:ln w="9525">
            <a:noFill/>
          </a:ln>
        </p:spPr>
        <p:txBody>
          <a:bodyPr lIns="117176" tIns="58589" rIns="117176" bIns="58589">
            <a:spAutoFit/>
          </a:bodyPr>
          <a:lstStyle/>
          <a:p>
            <a:pPr algn="just" defTabSz="1171575">
              <a:buNone/>
            </a:pPr>
            <a:r>
              <a:rPr lang="zh-CN" altLang="en-US" dirty="0">
                <a:solidFill>
                  <a:srgbClr val="0000FF"/>
                </a:solidFill>
                <a:latin typeface="宋体" panose="02010600030101010101" pitchFamily="2" charset="-122"/>
                <a:ea typeface="楷体_GB2312" pitchFamily="49" charset="-122"/>
              </a:rPr>
              <a:t>答案</a:t>
            </a:r>
            <a:r>
              <a:rPr lang="en-US" altLang="zh-CN">
                <a:solidFill>
                  <a:srgbClr val="0000FF"/>
                </a:solidFill>
                <a:latin typeface="宋体" panose="02010600030101010101" pitchFamily="2" charset="-122"/>
                <a:ea typeface="楷体_GB2312" pitchFamily="49" charset="-122"/>
              </a:rPr>
              <a:t>:</a:t>
            </a:r>
            <a:r>
              <a:rPr lang="en-US" altLang="zh-CN">
                <a:solidFill>
                  <a:srgbClr val="000000"/>
                </a:solidFill>
                <a:latin typeface="宋体" panose="02010600030101010101" pitchFamily="2" charset="-122"/>
                <a:ea typeface="楷体_GB2312" pitchFamily="49" charset="-122"/>
              </a:rPr>
              <a:t>(1)</a:t>
            </a:r>
            <a:r>
              <a:rPr lang="zh-CN" altLang="en-US" dirty="0">
                <a:solidFill>
                  <a:srgbClr val="000000"/>
                </a:solidFill>
                <a:latin typeface="宋体" panose="02010600030101010101" pitchFamily="2" charset="-122"/>
                <a:ea typeface="楷体_GB2312" pitchFamily="49" charset="-122"/>
              </a:rPr>
              <a:t>举措</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确立王朝统治的正统性和合法性</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构建尊孔崇儒的文化认同</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建立各族一家的民族认同。</a:t>
            </a:r>
            <a:r>
              <a:rPr lang="en-US" altLang="zh-CN">
                <a:solidFill>
                  <a:srgbClr val="000000"/>
                </a:solidFill>
                <a:latin typeface="宋体" panose="02010600030101010101" pitchFamily="2" charset="-122"/>
                <a:ea typeface="楷体_GB2312" pitchFamily="49" charset="-122"/>
              </a:rPr>
              <a:t>(6</a:t>
            </a:r>
            <a:r>
              <a:rPr lang="zh-CN" altLang="en-US" dirty="0">
                <a:solidFill>
                  <a:srgbClr val="000000"/>
                </a:solidFill>
                <a:latin typeface="宋体" panose="02010600030101010101" pitchFamily="2" charset="-122"/>
                <a:ea typeface="楷体_GB2312" pitchFamily="49" charset="-122"/>
              </a:rPr>
              <a:t>分</a:t>
            </a:r>
            <a:r>
              <a:rPr lang="en-US" altLang="zh-CN">
                <a:solidFill>
                  <a:srgbClr val="000000"/>
                </a:solidFill>
                <a:latin typeface="宋体" panose="02010600030101010101" pitchFamily="2" charset="-122"/>
                <a:ea typeface="楷体_GB2312" pitchFamily="49" charset="-122"/>
              </a:rPr>
              <a:t>)</a:t>
            </a:r>
            <a:endParaRPr lang="en-US" altLang="zh-CN">
              <a:solidFill>
                <a:srgbClr val="000000"/>
              </a:solidFill>
              <a:latin typeface="宋体" panose="02010600030101010101" pitchFamily="2" charset="-122"/>
              <a:ea typeface="楷体_GB2312" pitchFamily="49" charset="-122"/>
            </a:endParaRPr>
          </a:p>
          <a:p>
            <a:pPr algn="just" defTabSz="1171575">
              <a:buNone/>
            </a:pPr>
            <a:r>
              <a:rPr lang="zh-CN" altLang="en-US" dirty="0">
                <a:solidFill>
                  <a:srgbClr val="000000"/>
                </a:solidFill>
                <a:latin typeface="宋体" panose="02010600030101010101" pitchFamily="2" charset="-122"/>
                <a:ea typeface="楷体_GB2312" pitchFamily="49" charset="-122"/>
              </a:rPr>
              <a:t>背景</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巩固统治、加强集权的需要</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政治统一、民族交融的发展</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儒家正统思想文化的影响。</a:t>
            </a:r>
            <a:r>
              <a:rPr lang="en-US" altLang="zh-CN">
                <a:solidFill>
                  <a:srgbClr val="000000"/>
                </a:solidFill>
                <a:latin typeface="宋体" panose="02010600030101010101" pitchFamily="2" charset="-122"/>
                <a:ea typeface="楷体_GB2312" pitchFamily="49" charset="-122"/>
              </a:rPr>
              <a:t>(3</a:t>
            </a:r>
            <a:r>
              <a:rPr lang="zh-CN" altLang="en-US" dirty="0">
                <a:solidFill>
                  <a:srgbClr val="000000"/>
                </a:solidFill>
                <a:latin typeface="宋体" panose="02010600030101010101" pitchFamily="2" charset="-122"/>
                <a:ea typeface="楷体_GB2312" pitchFamily="49" charset="-122"/>
              </a:rPr>
              <a:t>分</a:t>
            </a:r>
            <a:r>
              <a:rPr lang="en-US" altLang="zh-CN">
                <a:solidFill>
                  <a:srgbClr val="000000"/>
                </a:solidFill>
                <a:latin typeface="宋体" panose="02010600030101010101" pitchFamily="2" charset="-122"/>
                <a:ea typeface="楷体_GB2312" pitchFamily="49" charset="-122"/>
              </a:rPr>
              <a:t>)</a:t>
            </a:r>
            <a:endParaRPr lang="en-US" altLang="zh-CN">
              <a:solidFill>
                <a:srgbClr val="000000"/>
              </a:solidFill>
              <a:latin typeface="宋体" panose="02010600030101010101" pitchFamily="2" charset="-122"/>
              <a:ea typeface="楷体_GB2312" pitchFamily="49" charset="-122"/>
            </a:endParaRPr>
          </a:p>
          <a:p>
            <a:pPr algn="just" defTabSz="1171575">
              <a:buNone/>
            </a:pPr>
            <a:r>
              <a:rPr lang="en-US" altLang="zh-CN">
                <a:solidFill>
                  <a:srgbClr val="000000"/>
                </a:solidFill>
                <a:latin typeface="宋体" panose="02010600030101010101" pitchFamily="2" charset="-122"/>
                <a:ea typeface="楷体_GB2312" pitchFamily="49" charset="-122"/>
              </a:rPr>
              <a:t>(2)</a:t>
            </a:r>
            <a:r>
              <a:rPr lang="zh-CN" altLang="en-US" dirty="0">
                <a:solidFill>
                  <a:srgbClr val="000000"/>
                </a:solidFill>
                <a:latin typeface="宋体" panose="02010600030101010101" pitchFamily="2" charset="-122"/>
                <a:ea typeface="楷体_GB2312" pitchFamily="49" charset="-122"/>
              </a:rPr>
              <a:t>特点</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与救亡图存紧密联系</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反专制、求民主成为核心价值追求</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通过政治革命打破王朝政治、建设现代民族国家。</a:t>
            </a:r>
            <a:r>
              <a:rPr lang="en-US" altLang="zh-CN">
                <a:solidFill>
                  <a:srgbClr val="000000"/>
                </a:solidFill>
                <a:latin typeface="宋体" panose="02010600030101010101" pitchFamily="2" charset="-122"/>
                <a:ea typeface="楷体_GB2312" pitchFamily="49" charset="-122"/>
              </a:rPr>
              <a:t>(3</a:t>
            </a:r>
            <a:r>
              <a:rPr lang="zh-CN" altLang="en-US" dirty="0">
                <a:solidFill>
                  <a:srgbClr val="000000"/>
                </a:solidFill>
                <a:latin typeface="宋体" panose="02010600030101010101" pitchFamily="2" charset="-122"/>
                <a:ea typeface="楷体_GB2312" pitchFamily="49" charset="-122"/>
              </a:rPr>
              <a:t>分</a:t>
            </a:r>
            <a:r>
              <a:rPr lang="en-US" altLang="zh-CN">
                <a:solidFill>
                  <a:srgbClr val="000000"/>
                </a:solidFill>
                <a:latin typeface="宋体" panose="02010600030101010101" pitchFamily="2" charset="-122"/>
                <a:ea typeface="楷体_GB2312" pitchFamily="49" charset="-122"/>
              </a:rPr>
              <a:t>)</a:t>
            </a:r>
            <a:endParaRPr lang="en-US" altLang="zh-CN">
              <a:solidFill>
                <a:srgbClr val="000000"/>
              </a:solidFill>
              <a:latin typeface="宋体" panose="02010600030101010101" pitchFamily="2" charset="-122"/>
              <a:ea typeface="楷体_GB2312" pitchFamily="49" charset="-122"/>
            </a:endParaRPr>
          </a:p>
          <a:p>
            <a:pPr algn="just" defTabSz="1171575">
              <a:buNone/>
            </a:pPr>
            <a:r>
              <a:rPr lang="zh-CN" altLang="en-US" dirty="0">
                <a:solidFill>
                  <a:srgbClr val="000000"/>
                </a:solidFill>
                <a:latin typeface="宋体" panose="02010600030101010101" pitchFamily="2" charset="-122"/>
                <a:ea typeface="楷体_GB2312" pitchFamily="49" charset="-122"/>
              </a:rPr>
              <a:t>意义</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促进了思想解放和民族、民主意识觉醒</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推动了民族民主革命进程</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有利于增强民族凝聚力</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振奋民族精神</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维护国家统一。</a:t>
            </a:r>
            <a:r>
              <a:rPr lang="en-US" altLang="zh-CN">
                <a:solidFill>
                  <a:srgbClr val="000000"/>
                </a:solidFill>
                <a:latin typeface="宋体" panose="02010600030101010101" pitchFamily="2" charset="-122"/>
                <a:ea typeface="楷体_GB2312" pitchFamily="49" charset="-122"/>
              </a:rPr>
              <a:t>(3</a:t>
            </a:r>
            <a:r>
              <a:rPr lang="zh-CN" altLang="en-US" dirty="0">
                <a:solidFill>
                  <a:srgbClr val="000000"/>
                </a:solidFill>
                <a:latin typeface="宋体" panose="02010600030101010101" pitchFamily="2" charset="-122"/>
                <a:ea typeface="楷体_GB2312" pitchFamily="49" charset="-122"/>
              </a:rPr>
              <a:t>分</a:t>
            </a:r>
            <a:r>
              <a:rPr lang="en-US" altLang="zh-CN">
                <a:solidFill>
                  <a:srgbClr val="000000"/>
                </a:solidFill>
                <a:latin typeface="宋体" panose="02010600030101010101" pitchFamily="2" charset="-122"/>
                <a:ea typeface="楷体_GB2312" pitchFamily="49" charset="-122"/>
              </a:rPr>
              <a:t>)</a:t>
            </a:r>
            <a:endParaRPr lang="en-US" altLang="zh-CN">
              <a:solidFill>
                <a:srgbClr val="000000"/>
              </a:solidFill>
              <a:latin typeface="宋体" panose="02010600030101010101" pitchFamily="2" charset="-122"/>
              <a:ea typeface="楷体_GB2312" pitchFamily="49" charset="-122"/>
            </a:endParaRPr>
          </a:p>
        </p:txBody>
      </p:sp>
    </p:spTree>
  </p:cSld>
  <p:clrMapOvr>
    <a:masterClrMapping/>
  </p:clrMapOvr>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74722" name="文本框 2974721"/>
          <p:cNvSpPr txBox="1"/>
          <p:nvPr/>
        </p:nvSpPr>
        <p:spPr>
          <a:xfrm>
            <a:off x="241300" y="809625"/>
            <a:ext cx="12803188" cy="4879975"/>
          </a:xfrm>
          <a:prstGeom prst="rect">
            <a:avLst/>
          </a:prstGeom>
          <a:noFill/>
          <a:ln w="9525">
            <a:noFill/>
          </a:ln>
        </p:spPr>
        <p:txBody>
          <a:bodyPr lIns="117176" tIns="58589" rIns="117176" bIns="58589">
            <a:spAutoFit/>
          </a:bodyPr>
          <a:lstStyle/>
          <a:p>
            <a:pPr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18.(13</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分</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阅读材料</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完成下列要求。</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algn="just" defTabSz="1171575"/>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材料一　在</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战国策</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和</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汉书</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中</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古人就提出了“爱国”和“爱国如家”</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algn="just" defTabSz="1171575"/>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的观点。在古代社会中</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修身、齐家、治国、平天下是四位一体的。在人们心</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algn="just" defTabSz="1171575"/>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目中</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君主是国家的象征</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君主的忧乐与国家的安危和民族的兴衰联系在一起</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endPar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algn="just" defTabSz="1171575"/>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国家和君主是一回事。古代爱国主义者要求建立的统一国家</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只能是以皇帝为</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algn="just" defTabSz="1171575"/>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代表的一统天下。面对统治者的腐朽没落和破碎的山河</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面对外来侵略势力和</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algn="just" defTabSz="1171575"/>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人民遭受的苦难</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古代爱国主义者不惜以身家性命报效国家</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来获取个人的功名</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algn="just" defTabSz="1171575"/>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利禄。沿着古代爱国主义者的足迹</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我们可以看到岳飞的“三十功名尘与土”</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endParaRPr lang="en-US" altLang="zh-CN">
              <a:solidFill>
                <a:srgbClr val="000000"/>
              </a:solidFill>
              <a:latin typeface="宋体" panose="02010600030101010101" pitchFamily="2" charset="-122"/>
              <a:ea typeface="Times New Roman" panose="02020603050405020304" pitchFamily="18" charset="0"/>
            </a:endParaRPr>
          </a:p>
        </p:txBody>
      </p:sp>
    </p:spTree>
  </p:cSld>
  <p:clrMapOvr>
    <a:masterClrMapping/>
  </p:clrMapOvr>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75746" name="文本框 2975745"/>
          <p:cNvSpPr txBox="1"/>
          <p:nvPr/>
        </p:nvSpPr>
        <p:spPr>
          <a:xfrm>
            <a:off x="241300" y="809625"/>
            <a:ext cx="11634788" cy="1903413"/>
          </a:xfrm>
          <a:prstGeom prst="rect">
            <a:avLst/>
          </a:prstGeom>
          <a:noFill/>
          <a:ln w="9525">
            <a:noFill/>
          </a:ln>
        </p:spPr>
        <p:txBody>
          <a:bodyPr lIns="117176" tIns="58589" rIns="117176" bIns="58589">
            <a:spAutoFit/>
          </a:bodyPr>
          <a:lstStyle/>
          <a:p>
            <a:pPr algn="just" defTabSz="1171575"/>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陆游的“当年万里觅封侯”“千年史策耻无名”</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辛弃疾的“赢得生前身后名”“志士虚有少壮年”。</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algn="r" defTabSz="1171575"/>
            <a:r>
              <a:rPr lang="en-US" altLang="zh-CN">
                <a:solidFill>
                  <a:srgbClr val="000000"/>
                </a:solidFill>
                <a:latin typeface="宋体" panose="02010600030101010101" pitchFamily="2" charset="-122"/>
                <a:ea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摘编自顾杰善</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中国古代的爱国主义</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endParaRPr lang="en-US" altLang="zh-CN">
              <a:solidFill>
                <a:srgbClr val="000000"/>
              </a:solidFill>
              <a:latin typeface="宋体" panose="02010600030101010101" pitchFamily="2" charset="-122"/>
              <a:ea typeface="Times New Roman" panose="02020603050405020304" pitchFamily="18" charset="0"/>
            </a:endParaRPr>
          </a:p>
        </p:txBody>
      </p:sp>
    </p:spTree>
  </p:cSld>
  <p:clrMapOvr>
    <a:masterClrMapping/>
  </p:clrMapOvr>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76770" name="文本框 2976769"/>
          <p:cNvSpPr txBox="1"/>
          <p:nvPr/>
        </p:nvSpPr>
        <p:spPr>
          <a:xfrm>
            <a:off x="241300" y="809625"/>
            <a:ext cx="11634788" cy="5475288"/>
          </a:xfrm>
          <a:prstGeom prst="rect">
            <a:avLst/>
          </a:prstGeom>
          <a:noFill/>
          <a:ln w="9525">
            <a:noFill/>
          </a:ln>
        </p:spPr>
        <p:txBody>
          <a:bodyPr lIns="117176" tIns="58589" rIns="117176" bIns="58589">
            <a:spAutoFit/>
          </a:bodyPr>
          <a:lstStyle/>
          <a:p>
            <a:pPr algn="just" defTabSz="1171575"/>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材料二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1899</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年</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2</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月</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梁启超发表</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爱国论</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认为“爱国心之薄弱</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实为积弱之最大根源”</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欲唤起国人的爱国心以救国家</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反对专制君权而兴民权</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指出</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国者何</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积民而成也。国政者何</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民自治其事也。爱国者何</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民自爱其身也。故民权兴则国权立</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民权灭则国权亡。为君相者而务压民之权</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是之谓自弃其国</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为民者而不务各伸其权</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是之谓自弃其身。故言爱国</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必自兴民权始。”该文也是近代论爱国的第一篇文章。梁启超在文中强调</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爱国是现代社会最重要的伦理。他说</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国家为近世史新产。”“夫国家者</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一国人之公产也”</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它与被专制君主视为一人私产的传统国家已是不可同日而语。</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algn="r" defTabSz="1171575"/>
            <a:r>
              <a:rPr lang="en-US" altLang="zh-CN">
                <a:solidFill>
                  <a:srgbClr val="000000"/>
                </a:solidFill>
                <a:latin typeface="宋体" panose="02010600030101010101" pitchFamily="2" charset="-122"/>
                <a:ea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摘编自郑师渠</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梁启超的爱国论</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 </a:t>
            </a:r>
            <a:endParaRPr lang="en-US" altLang="zh-CN">
              <a:solidFill>
                <a:srgbClr val="000000"/>
              </a:solidFill>
              <a:latin typeface="宋体" panose="02010600030101010101" pitchFamily="2" charset="-122"/>
              <a:ea typeface="Times New Roman" panose="02020603050405020304" pitchFamily="18" charset="0"/>
            </a:endParaRPr>
          </a:p>
        </p:txBody>
      </p:sp>
    </p:spTree>
  </p:cSld>
  <p:clrMapOvr>
    <a:masterClrMapping/>
  </p:clrMapOvr>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77794" name="文本框 2977793"/>
          <p:cNvSpPr txBox="1"/>
          <p:nvPr/>
        </p:nvSpPr>
        <p:spPr>
          <a:xfrm>
            <a:off x="241300" y="809625"/>
            <a:ext cx="11634788" cy="2498725"/>
          </a:xfrm>
          <a:prstGeom prst="rect">
            <a:avLst/>
          </a:prstGeom>
          <a:noFill/>
          <a:ln w="9525">
            <a:noFill/>
          </a:ln>
        </p:spPr>
        <p:txBody>
          <a:bodyPr lIns="117176" tIns="58589" rIns="117176" bIns="58589">
            <a:spAutoFit/>
          </a:bodyPr>
          <a:lstStyle/>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根据材料一并结合所学知识</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概括中国古代爱国主义思想的特点</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并简析其形成的原因。</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(7</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分</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endPar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(2)</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根据材料一、二并结合所学知识</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说明梁启超爱国主义思想与中国古代相比的不同之处</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并简析其意义。</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(6</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分</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endParaRPr lang="en-US" altLang="zh-CN">
              <a:solidFill>
                <a:srgbClr val="000000"/>
              </a:solidFill>
              <a:latin typeface="宋体" panose="02010600030101010101" pitchFamily="2" charset="-122"/>
              <a:ea typeface="Times New Roman" panose="02020603050405020304" pitchFamily="18" charset="0"/>
            </a:endParaRPr>
          </a:p>
        </p:txBody>
      </p:sp>
    </p:spTree>
  </p:cSld>
  <p:clrMapOvr>
    <a:masterClrMapping/>
  </p:clrMapOvr>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78818" name="文本框 2978817"/>
          <p:cNvSpPr txBox="1"/>
          <p:nvPr/>
        </p:nvSpPr>
        <p:spPr>
          <a:xfrm>
            <a:off x="241300" y="809625"/>
            <a:ext cx="12574588" cy="4879975"/>
          </a:xfrm>
          <a:prstGeom prst="rect">
            <a:avLst/>
          </a:prstGeom>
          <a:noFill/>
          <a:ln w="9525">
            <a:noFill/>
          </a:ln>
        </p:spPr>
        <p:txBody>
          <a:bodyPr lIns="117176" tIns="58589" rIns="117176" bIns="58589">
            <a:spAutoFit/>
          </a:bodyPr>
          <a:lstStyle/>
          <a:p>
            <a:pPr defTabSz="1171575">
              <a:buNone/>
            </a:pPr>
            <a:r>
              <a:rPr lang="zh-CN" altLang="en-US">
                <a:solidFill>
                  <a:srgbClr val="0000FF"/>
                </a:solidFill>
                <a:latin typeface="宋体" panose="02010600030101010101" pitchFamily="2" charset="-122"/>
                <a:ea typeface="楷体_GB2312" pitchFamily="49" charset="-122"/>
              </a:rPr>
              <a:t>【</a:t>
            </a:r>
            <a:r>
              <a:rPr lang="zh-CN" altLang="en-US" dirty="0">
                <a:solidFill>
                  <a:srgbClr val="0000FF"/>
                </a:solidFill>
                <a:latin typeface="宋体" panose="02010600030101010101" pitchFamily="2" charset="-122"/>
                <a:ea typeface="楷体_GB2312" pitchFamily="49" charset="-122"/>
              </a:rPr>
              <a:t>解析</a:t>
            </a:r>
            <a:r>
              <a:rPr lang="zh-CN" altLang="en-US">
                <a:solidFill>
                  <a:srgbClr val="0000FF"/>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第</a:t>
            </a:r>
            <a:r>
              <a:rPr lang="en-US" altLang="zh-CN">
                <a:solidFill>
                  <a:srgbClr val="000000"/>
                </a:solidFill>
                <a:latin typeface="宋体" panose="02010600030101010101" pitchFamily="2" charset="-122"/>
                <a:ea typeface="楷体_GB2312" pitchFamily="49" charset="-122"/>
              </a:rPr>
              <a:t>(1)</a:t>
            </a:r>
            <a:r>
              <a:rPr lang="zh-CN" altLang="en-US" dirty="0">
                <a:solidFill>
                  <a:srgbClr val="000000"/>
                </a:solidFill>
                <a:latin typeface="宋体" panose="02010600030101010101" pitchFamily="2" charset="-122"/>
                <a:ea typeface="楷体_GB2312" pitchFamily="49" charset="-122"/>
              </a:rPr>
              <a:t>题第一问特点</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据材料一“古人就提出了‘爱国’和‘爱国如家’</a:t>
            </a:r>
            <a:endParaRPr lang="zh-CN" altLang="en-US" dirty="0">
              <a:solidFill>
                <a:srgbClr val="000000"/>
              </a:solidFill>
              <a:latin typeface="宋体" panose="02010600030101010101" pitchFamily="2" charset="-122"/>
              <a:ea typeface="楷体_GB2312" pitchFamily="49" charset="-122"/>
            </a:endParaRPr>
          </a:p>
          <a:p>
            <a:pPr defTabSz="1171575">
              <a:buNone/>
            </a:pPr>
            <a:r>
              <a:rPr lang="zh-CN" altLang="en-US" dirty="0">
                <a:solidFill>
                  <a:srgbClr val="000000"/>
                </a:solidFill>
                <a:latin typeface="宋体" panose="02010600030101010101" pitchFamily="2" charset="-122"/>
                <a:ea typeface="楷体_GB2312" pitchFamily="49" charset="-122"/>
              </a:rPr>
              <a:t>的观点”可知</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体现家国一体观念</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据“在人们心目中</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君主是国家的象征</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君主</a:t>
            </a:r>
            <a:endParaRPr lang="zh-CN" altLang="en-US" dirty="0">
              <a:solidFill>
                <a:srgbClr val="000000"/>
              </a:solidFill>
              <a:latin typeface="宋体" panose="02010600030101010101" pitchFamily="2" charset="-122"/>
              <a:ea typeface="楷体_GB2312" pitchFamily="49" charset="-122"/>
            </a:endParaRPr>
          </a:p>
          <a:p>
            <a:pPr defTabSz="1171575">
              <a:buNone/>
            </a:pPr>
            <a:r>
              <a:rPr lang="zh-CN" altLang="en-US" dirty="0">
                <a:solidFill>
                  <a:srgbClr val="000000"/>
                </a:solidFill>
                <a:latin typeface="宋体" panose="02010600030101010101" pitchFamily="2" charset="-122"/>
                <a:ea typeface="楷体_GB2312" pitchFamily="49" charset="-122"/>
              </a:rPr>
              <a:t>的忧乐与国家的安危和民族的兴衰联系在一起</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国家和君主是一回事”可知</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具</a:t>
            </a:r>
            <a:endParaRPr lang="zh-CN" altLang="en-US" dirty="0">
              <a:solidFill>
                <a:srgbClr val="000000"/>
              </a:solidFill>
              <a:latin typeface="宋体" panose="02010600030101010101" pitchFamily="2" charset="-122"/>
              <a:ea typeface="楷体_GB2312" pitchFamily="49" charset="-122"/>
            </a:endParaRPr>
          </a:p>
          <a:p>
            <a:pPr defTabSz="1171575">
              <a:buNone/>
            </a:pPr>
            <a:r>
              <a:rPr lang="zh-CN" altLang="en-US" dirty="0">
                <a:solidFill>
                  <a:srgbClr val="000000"/>
                </a:solidFill>
                <a:latin typeface="宋体" panose="02010600030101010101" pitchFamily="2" charset="-122"/>
                <a:ea typeface="楷体_GB2312" pitchFamily="49" charset="-122"/>
              </a:rPr>
              <a:t>有浓厚的忠君色彩</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据材料一“古代爱国主义者要求建立的统一国家</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只能是以</a:t>
            </a:r>
            <a:endParaRPr lang="zh-CN" altLang="en-US" dirty="0">
              <a:solidFill>
                <a:srgbClr val="000000"/>
              </a:solidFill>
              <a:latin typeface="宋体" panose="02010600030101010101" pitchFamily="2" charset="-122"/>
              <a:ea typeface="楷体_GB2312" pitchFamily="49" charset="-122"/>
            </a:endParaRPr>
          </a:p>
          <a:p>
            <a:pPr defTabSz="1171575">
              <a:buNone/>
            </a:pPr>
            <a:r>
              <a:rPr lang="zh-CN" altLang="en-US" dirty="0">
                <a:solidFill>
                  <a:srgbClr val="000000"/>
                </a:solidFill>
                <a:latin typeface="宋体" panose="02010600030101010101" pitchFamily="2" charset="-122"/>
                <a:ea typeface="楷体_GB2312" pitchFamily="49" charset="-122"/>
              </a:rPr>
              <a:t>皇帝为代表的一统天下”可知</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强调大一统</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据“古代爱国主义者不惜以身家性</a:t>
            </a:r>
            <a:endParaRPr lang="zh-CN" altLang="en-US" dirty="0">
              <a:solidFill>
                <a:srgbClr val="000000"/>
              </a:solidFill>
              <a:latin typeface="宋体" panose="02010600030101010101" pitchFamily="2" charset="-122"/>
              <a:ea typeface="楷体_GB2312" pitchFamily="49" charset="-122"/>
            </a:endParaRPr>
          </a:p>
          <a:p>
            <a:pPr defTabSz="1171575">
              <a:buNone/>
            </a:pPr>
            <a:r>
              <a:rPr lang="zh-CN" altLang="en-US" dirty="0">
                <a:solidFill>
                  <a:srgbClr val="000000"/>
                </a:solidFill>
                <a:latin typeface="宋体" panose="02010600030101010101" pitchFamily="2" charset="-122"/>
                <a:ea typeface="楷体_GB2312" pitchFamily="49" charset="-122"/>
              </a:rPr>
              <a:t>命报效国家</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来获取个人的功名利禄”可知</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报效国家与获取功名相联系。第二</a:t>
            </a:r>
            <a:endParaRPr lang="zh-CN" altLang="en-US" dirty="0">
              <a:solidFill>
                <a:srgbClr val="000000"/>
              </a:solidFill>
              <a:latin typeface="宋体" panose="02010600030101010101" pitchFamily="2" charset="-122"/>
              <a:ea typeface="楷体_GB2312" pitchFamily="49" charset="-122"/>
            </a:endParaRPr>
          </a:p>
          <a:p>
            <a:pPr defTabSz="1171575">
              <a:buNone/>
            </a:pPr>
            <a:r>
              <a:rPr lang="zh-CN" altLang="en-US" dirty="0">
                <a:solidFill>
                  <a:srgbClr val="000000"/>
                </a:solidFill>
                <a:latin typeface="宋体" panose="02010600030101010101" pitchFamily="2" charset="-122"/>
                <a:ea typeface="楷体_GB2312" pitchFamily="49" charset="-122"/>
              </a:rPr>
              <a:t>问原因</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可以从政治、经济、思想等方面分析</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政治方面</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据所学宗法制的知识</a:t>
            </a:r>
            <a:endParaRPr lang="zh-CN" altLang="en-US" dirty="0">
              <a:solidFill>
                <a:srgbClr val="000000"/>
              </a:solidFill>
              <a:latin typeface="宋体" panose="02010600030101010101" pitchFamily="2" charset="-122"/>
              <a:ea typeface="楷体_GB2312" pitchFamily="49" charset="-122"/>
            </a:endParaRPr>
          </a:p>
          <a:p>
            <a:pPr defTabSz="1171575">
              <a:buNone/>
            </a:pPr>
            <a:r>
              <a:rPr lang="zh-CN" altLang="en-US" dirty="0">
                <a:solidFill>
                  <a:srgbClr val="000000"/>
                </a:solidFill>
                <a:latin typeface="宋体" panose="02010600030101010101" pitchFamily="2" charset="-122"/>
                <a:ea typeface="楷体_GB2312" pitchFamily="49" charset="-122"/>
              </a:rPr>
              <a:t>可知</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家国同构的社会结构即宗法观念的影响</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经济方面</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中国传统农业的主要</a:t>
            </a:r>
            <a:endParaRPr lang="zh-CN" altLang="en-US" dirty="0">
              <a:solidFill>
                <a:srgbClr val="000000"/>
              </a:solidFill>
              <a:latin typeface="宋体" panose="02010600030101010101" pitchFamily="2" charset="-122"/>
              <a:ea typeface="楷体_GB2312" pitchFamily="49" charset="-122"/>
            </a:endParaRPr>
          </a:p>
        </p:txBody>
      </p:sp>
    </p:spTree>
  </p:cSld>
  <p:clrMapOvr>
    <a:masterClrMapping/>
  </p:clrMapOvr>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79842" name="文本框 2979841"/>
          <p:cNvSpPr txBox="1"/>
          <p:nvPr/>
        </p:nvSpPr>
        <p:spPr>
          <a:xfrm>
            <a:off x="241300" y="809625"/>
            <a:ext cx="11634788" cy="1308100"/>
          </a:xfrm>
          <a:prstGeom prst="rect">
            <a:avLst/>
          </a:prstGeom>
          <a:noFill/>
          <a:ln w="9525">
            <a:noFill/>
          </a:ln>
        </p:spPr>
        <p:txBody>
          <a:bodyPr lIns="117176" tIns="58589" rIns="117176" bIns="58589">
            <a:spAutoFit/>
          </a:bodyPr>
          <a:lstStyle/>
          <a:p>
            <a:pPr defTabSz="1171575">
              <a:buNone/>
            </a:pPr>
            <a:r>
              <a:rPr lang="zh-CN" altLang="en-US" dirty="0">
                <a:solidFill>
                  <a:srgbClr val="000000"/>
                </a:solidFill>
                <a:latin typeface="宋体" panose="02010600030101010101" pitchFamily="2" charset="-122"/>
                <a:ea typeface="楷体_GB2312" pitchFamily="49" charset="-122"/>
              </a:rPr>
              <a:t>生产模式小农经济的发展</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思想方面</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据所学中国传统文化主流思想的演变可知</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儒家思想成为传统文化主流</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士大夫的价值取向。</a:t>
            </a:r>
            <a:endParaRPr lang="zh-CN" altLang="en-US" dirty="0">
              <a:solidFill>
                <a:srgbClr val="000000"/>
              </a:solidFill>
              <a:latin typeface="宋体" panose="02010600030101010101" pitchFamily="2" charset="-122"/>
              <a:ea typeface="楷体_GB2312" pitchFamily="49" charset="-122"/>
            </a:endParaRPr>
          </a:p>
        </p:txBody>
      </p:sp>
    </p:spTree>
  </p:cSld>
  <p:clrMapOvr>
    <a:masterClrMapping/>
  </p:clrMapOvr>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80866" name="文本框 2980865"/>
          <p:cNvSpPr txBox="1"/>
          <p:nvPr/>
        </p:nvSpPr>
        <p:spPr>
          <a:xfrm>
            <a:off x="241300" y="809625"/>
            <a:ext cx="11634788" cy="5475288"/>
          </a:xfrm>
          <a:prstGeom prst="rect">
            <a:avLst/>
          </a:prstGeom>
          <a:noFill/>
          <a:ln w="9525">
            <a:noFill/>
          </a:ln>
        </p:spPr>
        <p:txBody>
          <a:bodyPr lIns="117176" tIns="58589" rIns="117176" bIns="58589">
            <a:spAutoFit/>
          </a:bodyPr>
          <a:lstStyle/>
          <a:p>
            <a:pPr defTabSz="1171575">
              <a:buNone/>
            </a:pPr>
            <a:r>
              <a:rPr lang="zh-CN" altLang="en-US" dirty="0">
                <a:solidFill>
                  <a:srgbClr val="000000"/>
                </a:solidFill>
                <a:latin typeface="宋体" panose="02010600030101010101" pitchFamily="2" charset="-122"/>
                <a:ea typeface="楷体_GB2312" pitchFamily="49" charset="-122"/>
              </a:rPr>
              <a:t>第</a:t>
            </a:r>
            <a:r>
              <a:rPr lang="en-US" altLang="zh-CN">
                <a:solidFill>
                  <a:srgbClr val="000000"/>
                </a:solidFill>
                <a:latin typeface="宋体" panose="02010600030101010101" pitchFamily="2" charset="-122"/>
                <a:ea typeface="楷体_GB2312" pitchFamily="49" charset="-122"/>
              </a:rPr>
              <a:t>(2)</a:t>
            </a:r>
            <a:r>
              <a:rPr lang="zh-CN" altLang="en-US" dirty="0">
                <a:solidFill>
                  <a:srgbClr val="000000"/>
                </a:solidFill>
                <a:latin typeface="宋体" panose="02010600030101010101" pitchFamily="2" charset="-122"/>
                <a:ea typeface="楷体_GB2312" pitchFamily="49" charset="-122"/>
              </a:rPr>
              <a:t>题第一问不同</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据所学维新思想的知识可知</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救亡图存与学习西方结合</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据材料二“故民权兴则国权立</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民权灭则国权亡</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故言爱国</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必自兴民权始”可知</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将爱国与兴民权相结合</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据材料二“‘夫国家者</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一国人之公产也’</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它与被专制君主视为一人私产的传统国家已是不可同日而语”可知</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建立近代民族国家。第二问意义</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体现了民族资产阶级的利益和要求</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据材料二“它与被专制君主视为一人私产的传统国家已是不可同日而语”可知</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超越了“忠君”的传统</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具有近代爱国意义</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从思想解放的角度来看</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有助于启迪民众的民族民主意识</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从历史传承的角度来看</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丰富和深化了爱国主义的内涵</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是中华民族思想文化宝库中的一份珍贵的遗产。</a:t>
            </a:r>
            <a:endParaRPr lang="zh-CN" altLang="en-US">
              <a:solidFill>
                <a:srgbClr val="000000"/>
              </a:solidFill>
              <a:latin typeface="宋体" panose="02010600030101010101" pitchFamily="2" charset="-122"/>
              <a:ea typeface="楷体_GB2312" pitchFamily="49" charset="-122"/>
            </a:endParaRPr>
          </a:p>
        </p:txBody>
      </p:sp>
    </p:spTree>
  </p:cSld>
  <p:clrMapOvr>
    <a:masterClrMapping/>
  </p:clrMapOvr>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81890" name="文本框 2981889"/>
          <p:cNvSpPr txBox="1"/>
          <p:nvPr/>
        </p:nvSpPr>
        <p:spPr>
          <a:xfrm>
            <a:off x="241300" y="809625"/>
            <a:ext cx="11634788" cy="5475288"/>
          </a:xfrm>
          <a:prstGeom prst="rect">
            <a:avLst/>
          </a:prstGeom>
          <a:noFill/>
          <a:ln w="9525">
            <a:noFill/>
          </a:ln>
        </p:spPr>
        <p:txBody>
          <a:bodyPr lIns="117176" tIns="58589" rIns="117176" bIns="58589">
            <a:spAutoFit/>
          </a:bodyPr>
          <a:lstStyle/>
          <a:p>
            <a:pPr algn="just" defTabSz="1171575">
              <a:buNone/>
            </a:pPr>
            <a:r>
              <a:rPr lang="zh-CN" altLang="en-US" dirty="0">
                <a:solidFill>
                  <a:srgbClr val="0000FF"/>
                </a:solidFill>
                <a:latin typeface="宋体" panose="02010600030101010101" pitchFamily="2" charset="-122"/>
                <a:ea typeface="楷体_GB2312" pitchFamily="49" charset="-122"/>
              </a:rPr>
              <a:t>答案</a:t>
            </a:r>
            <a:r>
              <a:rPr lang="en-US" altLang="zh-CN">
                <a:solidFill>
                  <a:srgbClr val="0000FF"/>
                </a:solidFill>
                <a:latin typeface="宋体" panose="02010600030101010101" pitchFamily="2" charset="-122"/>
                <a:ea typeface="楷体_GB2312" pitchFamily="49" charset="-122"/>
              </a:rPr>
              <a:t>:</a:t>
            </a:r>
            <a:r>
              <a:rPr lang="en-US" altLang="zh-CN">
                <a:solidFill>
                  <a:srgbClr val="000000"/>
                </a:solidFill>
                <a:latin typeface="宋体" panose="02010600030101010101" pitchFamily="2" charset="-122"/>
                <a:ea typeface="楷体_GB2312" pitchFamily="49" charset="-122"/>
              </a:rPr>
              <a:t>(1)</a:t>
            </a:r>
            <a:r>
              <a:rPr lang="zh-CN" altLang="en-US" dirty="0">
                <a:solidFill>
                  <a:srgbClr val="000000"/>
                </a:solidFill>
                <a:latin typeface="宋体" panose="02010600030101010101" pitchFamily="2" charset="-122"/>
                <a:ea typeface="楷体_GB2312" pitchFamily="49" charset="-122"/>
              </a:rPr>
              <a:t>特点</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体现家国一体观念</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具有浓厚的忠君色彩</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强调大一统</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报效国家与获取功名相联系。</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每点</a:t>
            </a:r>
            <a:r>
              <a:rPr lang="en-US" altLang="zh-CN">
                <a:solidFill>
                  <a:srgbClr val="000000"/>
                </a:solidFill>
                <a:latin typeface="宋体" panose="02010600030101010101" pitchFamily="2" charset="-122"/>
                <a:ea typeface="楷体_GB2312" pitchFamily="49" charset="-122"/>
              </a:rPr>
              <a:t>1</a:t>
            </a:r>
            <a:r>
              <a:rPr lang="zh-CN" altLang="en-US" dirty="0">
                <a:solidFill>
                  <a:srgbClr val="000000"/>
                </a:solidFill>
                <a:latin typeface="宋体" panose="02010600030101010101" pitchFamily="2" charset="-122"/>
                <a:ea typeface="楷体_GB2312" pitchFamily="49" charset="-122"/>
              </a:rPr>
              <a:t>分</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回答</a:t>
            </a:r>
            <a:r>
              <a:rPr lang="en-US" altLang="zh-CN">
                <a:solidFill>
                  <a:srgbClr val="000000"/>
                </a:solidFill>
                <a:latin typeface="宋体" panose="02010600030101010101" pitchFamily="2" charset="-122"/>
                <a:ea typeface="楷体_GB2312" pitchFamily="49" charset="-122"/>
              </a:rPr>
              <a:t>3</a:t>
            </a:r>
            <a:r>
              <a:rPr lang="zh-CN" altLang="en-US" dirty="0">
                <a:solidFill>
                  <a:srgbClr val="000000"/>
                </a:solidFill>
                <a:latin typeface="宋体" panose="02010600030101010101" pitchFamily="2" charset="-122"/>
                <a:ea typeface="楷体_GB2312" pitchFamily="49" charset="-122"/>
              </a:rPr>
              <a:t>点即可</a:t>
            </a:r>
            <a:r>
              <a:rPr lang="en-US" altLang="zh-CN">
                <a:solidFill>
                  <a:srgbClr val="000000"/>
                </a:solidFill>
                <a:latin typeface="宋体" panose="02010600030101010101" pitchFamily="2" charset="-122"/>
                <a:ea typeface="楷体_GB2312" pitchFamily="49" charset="-122"/>
              </a:rPr>
              <a:t>,3</a:t>
            </a:r>
            <a:r>
              <a:rPr lang="zh-CN" altLang="en-US" dirty="0">
                <a:solidFill>
                  <a:srgbClr val="000000"/>
                </a:solidFill>
                <a:latin typeface="宋体" panose="02010600030101010101" pitchFamily="2" charset="-122"/>
                <a:ea typeface="楷体_GB2312" pitchFamily="49" charset="-122"/>
              </a:rPr>
              <a:t>分</a:t>
            </a:r>
            <a:r>
              <a:rPr lang="en-US" altLang="zh-CN">
                <a:solidFill>
                  <a:srgbClr val="000000"/>
                </a:solidFill>
                <a:latin typeface="宋体" panose="02010600030101010101" pitchFamily="2" charset="-122"/>
                <a:ea typeface="楷体_GB2312" pitchFamily="49" charset="-122"/>
              </a:rPr>
              <a:t>)</a:t>
            </a:r>
            <a:endParaRPr lang="en-US" altLang="zh-CN">
              <a:solidFill>
                <a:srgbClr val="000000"/>
              </a:solidFill>
              <a:latin typeface="宋体" panose="02010600030101010101" pitchFamily="2" charset="-122"/>
              <a:ea typeface="楷体_GB2312" pitchFamily="49" charset="-122"/>
            </a:endParaRPr>
          </a:p>
          <a:p>
            <a:pPr algn="just" defTabSz="1171575">
              <a:buNone/>
            </a:pPr>
            <a:r>
              <a:rPr lang="zh-CN" altLang="en-US" dirty="0">
                <a:solidFill>
                  <a:srgbClr val="000000"/>
                </a:solidFill>
                <a:latin typeface="宋体" panose="02010600030101010101" pitchFamily="2" charset="-122"/>
                <a:ea typeface="楷体_GB2312" pitchFamily="49" charset="-122"/>
              </a:rPr>
              <a:t>原因</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家国同构的社会结构</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宗法观念的影响</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小农经济的发展</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儒家思想成为传统文化主流</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士大夫的价值取向。</a:t>
            </a:r>
            <a:r>
              <a:rPr lang="en-US" altLang="zh-CN">
                <a:solidFill>
                  <a:srgbClr val="000000"/>
                </a:solidFill>
                <a:latin typeface="宋体" panose="02010600030101010101" pitchFamily="2" charset="-122"/>
                <a:ea typeface="楷体_GB2312" pitchFamily="49" charset="-122"/>
              </a:rPr>
              <a:t>(4</a:t>
            </a:r>
            <a:r>
              <a:rPr lang="zh-CN" altLang="en-US" dirty="0">
                <a:solidFill>
                  <a:srgbClr val="000000"/>
                </a:solidFill>
                <a:latin typeface="宋体" panose="02010600030101010101" pitchFamily="2" charset="-122"/>
                <a:ea typeface="楷体_GB2312" pitchFamily="49" charset="-122"/>
              </a:rPr>
              <a:t>分</a:t>
            </a:r>
            <a:r>
              <a:rPr lang="en-US" altLang="zh-CN">
                <a:solidFill>
                  <a:srgbClr val="000000"/>
                </a:solidFill>
                <a:latin typeface="宋体" panose="02010600030101010101" pitchFamily="2" charset="-122"/>
                <a:ea typeface="楷体_GB2312" pitchFamily="49" charset="-122"/>
              </a:rPr>
              <a:t>)</a:t>
            </a:r>
            <a:endParaRPr lang="en-US" altLang="zh-CN">
              <a:solidFill>
                <a:srgbClr val="000000"/>
              </a:solidFill>
              <a:latin typeface="宋体" panose="02010600030101010101" pitchFamily="2" charset="-122"/>
              <a:ea typeface="楷体_GB2312" pitchFamily="49" charset="-122"/>
            </a:endParaRPr>
          </a:p>
          <a:p>
            <a:pPr algn="just" defTabSz="1171575">
              <a:buNone/>
            </a:pPr>
            <a:r>
              <a:rPr lang="en-US" altLang="zh-CN">
                <a:solidFill>
                  <a:srgbClr val="000000"/>
                </a:solidFill>
                <a:latin typeface="宋体" panose="02010600030101010101" pitchFamily="2" charset="-122"/>
                <a:ea typeface="楷体_GB2312" pitchFamily="49" charset="-122"/>
              </a:rPr>
              <a:t>(2)</a:t>
            </a:r>
            <a:r>
              <a:rPr lang="zh-CN" altLang="en-US" dirty="0">
                <a:solidFill>
                  <a:srgbClr val="000000"/>
                </a:solidFill>
                <a:latin typeface="宋体" panose="02010600030101010101" pitchFamily="2" charset="-122"/>
                <a:ea typeface="楷体_GB2312" pitchFamily="49" charset="-122"/>
              </a:rPr>
              <a:t>不同</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救亡图存与学习西方结合</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将爱国与兴民权相结合</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建立近代民族国家。</a:t>
            </a:r>
            <a:r>
              <a:rPr lang="en-US" altLang="zh-CN">
                <a:solidFill>
                  <a:srgbClr val="000000"/>
                </a:solidFill>
                <a:latin typeface="宋体" panose="02010600030101010101" pitchFamily="2" charset="-122"/>
                <a:ea typeface="楷体_GB2312" pitchFamily="49" charset="-122"/>
              </a:rPr>
              <a:t>(3</a:t>
            </a:r>
            <a:r>
              <a:rPr lang="zh-CN" altLang="en-US" dirty="0">
                <a:solidFill>
                  <a:srgbClr val="000000"/>
                </a:solidFill>
                <a:latin typeface="宋体" panose="02010600030101010101" pitchFamily="2" charset="-122"/>
                <a:ea typeface="楷体_GB2312" pitchFamily="49" charset="-122"/>
              </a:rPr>
              <a:t>分</a:t>
            </a:r>
            <a:r>
              <a:rPr lang="en-US" altLang="zh-CN">
                <a:solidFill>
                  <a:srgbClr val="000000"/>
                </a:solidFill>
                <a:latin typeface="宋体" panose="02010600030101010101" pitchFamily="2" charset="-122"/>
                <a:ea typeface="楷体_GB2312" pitchFamily="49" charset="-122"/>
              </a:rPr>
              <a:t>)</a:t>
            </a:r>
            <a:endParaRPr lang="en-US" altLang="zh-CN">
              <a:solidFill>
                <a:srgbClr val="000000"/>
              </a:solidFill>
              <a:latin typeface="宋体" panose="02010600030101010101" pitchFamily="2" charset="-122"/>
              <a:ea typeface="楷体_GB2312" pitchFamily="49" charset="-122"/>
            </a:endParaRPr>
          </a:p>
          <a:p>
            <a:pPr algn="just" defTabSz="1171575">
              <a:buNone/>
            </a:pPr>
            <a:r>
              <a:rPr lang="zh-CN" altLang="en-US" dirty="0">
                <a:solidFill>
                  <a:srgbClr val="000000"/>
                </a:solidFill>
                <a:latin typeface="宋体" panose="02010600030101010101" pitchFamily="2" charset="-122"/>
                <a:ea typeface="楷体_GB2312" pitchFamily="49" charset="-122"/>
              </a:rPr>
              <a:t>意义</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体现了民族资产阶级的利益和要求</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超越了“忠君”的传统</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具有近代爱国意义</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有助于启迪民众的民族民主意识</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丰富和深化了爱国主义的内涵</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是中华民族思想文化宝库中的一份珍贵的遗产。</a:t>
            </a:r>
            <a:r>
              <a:rPr lang="en-US" altLang="zh-CN">
                <a:solidFill>
                  <a:srgbClr val="000000"/>
                </a:solidFill>
                <a:latin typeface="宋体" panose="02010600030101010101" pitchFamily="2" charset="-122"/>
                <a:ea typeface="楷体_GB2312" pitchFamily="49" charset="-122"/>
              </a:rPr>
              <a:t>(3</a:t>
            </a:r>
            <a:r>
              <a:rPr lang="zh-CN" altLang="en-US" dirty="0">
                <a:solidFill>
                  <a:srgbClr val="000000"/>
                </a:solidFill>
                <a:latin typeface="宋体" panose="02010600030101010101" pitchFamily="2" charset="-122"/>
                <a:ea typeface="楷体_GB2312" pitchFamily="49" charset="-122"/>
              </a:rPr>
              <a:t>分</a:t>
            </a:r>
            <a:r>
              <a:rPr lang="en-US" altLang="zh-CN">
                <a:solidFill>
                  <a:srgbClr val="000000"/>
                </a:solidFill>
                <a:latin typeface="宋体" panose="02010600030101010101" pitchFamily="2" charset="-122"/>
                <a:ea typeface="楷体_GB2312" pitchFamily="49" charset="-122"/>
              </a:rPr>
              <a:t>)</a:t>
            </a:r>
            <a:endParaRPr lang="en-US" altLang="zh-CN">
              <a:solidFill>
                <a:srgbClr val="000000"/>
              </a:solidFill>
              <a:latin typeface="宋体" panose="02010600030101010101" pitchFamily="2" charset="-122"/>
              <a:ea typeface="楷体_GB2312" pitchFamily="49" charset="-122"/>
            </a:endParaRPr>
          </a:p>
        </p:txBody>
      </p:sp>
    </p:spTree>
  </p:cSld>
  <p:clrMapOvr>
    <a:masterClrMapping/>
  </p:clrMapOvr>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82914" name="文本框 2982913"/>
          <p:cNvSpPr txBox="1"/>
          <p:nvPr/>
        </p:nvSpPr>
        <p:spPr>
          <a:xfrm>
            <a:off x="241300" y="809625"/>
            <a:ext cx="11634788" cy="3094038"/>
          </a:xfrm>
          <a:prstGeom prst="rect">
            <a:avLst/>
          </a:prstGeom>
          <a:noFill/>
          <a:ln w="9525">
            <a:noFill/>
          </a:ln>
        </p:spPr>
        <p:txBody>
          <a:bodyPr lIns="117176" tIns="58589" rIns="117176" bIns="58589">
            <a:spAutoFit/>
          </a:bodyPr>
          <a:lstStyle/>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19.(12</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分</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阅读下列材料</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回答问题。</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algn="just" defTabSz="1171575"/>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材料　老舍先生创作的话剧</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茶馆</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以老北京一家叫裕泰的大茶馆的兴衰变迁为背景</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展示了新中国成立前半个世纪里</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北京的社会风貌和各阶层的不同人物的生活变迁。其中许多情节反映了晚清民国时期的重大历史现象</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剧情梗概如下</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endParaRPr lang="en-US" altLang="zh-CN">
              <a:solidFill>
                <a:srgbClr val="000000"/>
              </a:solidFill>
              <a:latin typeface="宋体" panose="02010600030101010101" pitchFamily="2" charset="-122"/>
              <a:ea typeface="Times New Roman" panose="02020603050405020304" pitchFamily="18" charset="0"/>
            </a:endParaRPr>
          </a:p>
        </p:txBody>
      </p:sp>
    </p:spTree>
  </p:cSld>
  <p:clrMapOvr>
    <a:masterClrMapping/>
  </p:clrMapOvr>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83938" name="文本框 2983937"/>
          <p:cNvSpPr txBox="1"/>
          <p:nvPr/>
        </p:nvSpPr>
        <p:spPr>
          <a:xfrm>
            <a:off x="241300" y="809625"/>
            <a:ext cx="11634788" cy="3094038"/>
          </a:xfrm>
          <a:prstGeom prst="rect">
            <a:avLst/>
          </a:prstGeom>
          <a:noFill/>
          <a:ln w="9525">
            <a:noFill/>
          </a:ln>
        </p:spPr>
        <p:txBody>
          <a:bodyPr lIns="117176" tIns="58589" rIns="117176" bIns="58589">
            <a:spAutoFit/>
          </a:bodyPr>
          <a:lstStyle/>
          <a:p>
            <a:pPr algn="just" defTabSz="1171575"/>
            <a:r>
              <a:rPr lang="en-US" altLang="zh-CN" dirty="0">
                <a:solidFill>
                  <a:srgbClr val="000000"/>
                </a:solidFill>
                <a:latin typeface="宋体" panose="02010600030101010101" pitchFamily="2" charset="-122"/>
                <a:ea typeface="宋体" panose="02010600030101010101" pitchFamily="2" charset="-122"/>
                <a:cs typeface="Times New Roman" panose="02020603050405020304" pitchFamily="18" charset="0"/>
              </a:rPr>
              <a:t>    </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六君子菜市口血迹未干</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裕泰茶馆少掌柜王利发从父亲手中接过茶馆。他梦想把茶馆开大。老茶客常四爷和松二爷因为在茶馆里说了“大清国要完”的话</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被抓进了监狱。八国联军进北京</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城内火光四起</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洋兵滥杀无辜。劫难过后</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一心想办实业的维新资本家秦仲义和卫道的顽固派庞太监来到茶馆</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双方唇枪舌剑。</a:t>
            </a:r>
            <a:endParaRPr lang="zh-CN" altLang="en-US" dirty="0">
              <a:solidFill>
                <a:srgbClr val="000000"/>
              </a:solidFill>
              <a:latin typeface="宋体" panose="02010600030101010101" pitchFamily="2" charset="-122"/>
              <a:ea typeface="Times New Roman" panose="02020603050405020304" pitchFamily="18" charset="0"/>
            </a:endParaRPr>
          </a:p>
        </p:txBody>
      </p:sp>
    </p:spTree>
  </p:cSld>
  <p:clrMapOvr>
    <a:masterClrMapping/>
  </p:clrMapOvr>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84962" name="文本框 2984961"/>
          <p:cNvSpPr txBox="1"/>
          <p:nvPr/>
        </p:nvSpPr>
        <p:spPr>
          <a:xfrm>
            <a:off x="241300" y="809625"/>
            <a:ext cx="11634788" cy="3689350"/>
          </a:xfrm>
          <a:prstGeom prst="rect">
            <a:avLst/>
          </a:prstGeom>
          <a:noFill/>
          <a:ln w="9525">
            <a:noFill/>
          </a:ln>
        </p:spPr>
        <p:txBody>
          <a:bodyPr lIns="117176" tIns="58589" rIns="117176" bIns="58589">
            <a:spAutoFit/>
          </a:bodyPr>
          <a:lstStyle/>
          <a:p>
            <a:pPr algn="just" defTabSz="1171575"/>
            <a:r>
              <a:rPr lang="en-US" altLang="zh-CN" dirty="0">
                <a:solidFill>
                  <a:srgbClr val="000000"/>
                </a:solidFill>
                <a:latin typeface="宋体" panose="02010600030101010101" pitchFamily="2" charset="-122"/>
                <a:ea typeface="宋体" panose="02010600030101010101" pitchFamily="2" charset="-122"/>
                <a:cs typeface="Times New Roman" panose="02020603050405020304" pitchFamily="18" charset="0"/>
              </a:rPr>
              <a:t>    </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秦仲义的布销路很好</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他又想建立丹义火柴有限股份公司。但不久因进口料子充盈市场</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秦仲义的产品开始滞销。这时门外有号外</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宣统退位了。</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algn="just" defTabSz="1171575"/>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    北洋时期</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群雄四起</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政局混乱</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街面上散兵、马队、巡警、特务、打手、乞丐、妓女</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让人眼花缭乱。直隶军队与奉军在高碑店、琉璃河一带打仗</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城里人心惶惶。秦仲义的火柴厂被炸上了天</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织布厂的工人和电车公司、造纸厂的工人一起罢了工。</a:t>
            </a:r>
            <a:endParaRPr lang="zh-CN" altLang="en-US" dirty="0">
              <a:solidFill>
                <a:srgbClr val="000000"/>
              </a:solidFill>
              <a:latin typeface="宋体" panose="02010600030101010101" pitchFamily="2" charset="-122"/>
              <a:ea typeface="Times New Roman" panose="02020603050405020304" pitchFamily="18" charset="0"/>
            </a:endParaRPr>
          </a:p>
        </p:txBody>
      </p:sp>
    </p:spTree>
  </p:cSld>
  <p:clrMapOvr>
    <a:masterClrMapping/>
  </p:clrMapOvr>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85986" name="文本框 2985985"/>
          <p:cNvSpPr txBox="1"/>
          <p:nvPr/>
        </p:nvSpPr>
        <p:spPr>
          <a:xfrm>
            <a:off x="241300" y="809625"/>
            <a:ext cx="11634788" cy="4284663"/>
          </a:xfrm>
          <a:prstGeom prst="rect">
            <a:avLst/>
          </a:prstGeom>
          <a:noFill/>
          <a:ln w="9525">
            <a:noFill/>
          </a:ln>
        </p:spPr>
        <p:txBody>
          <a:bodyPr lIns="117176" tIns="58589" rIns="117176" bIns="58589">
            <a:spAutoFit/>
          </a:bodyPr>
          <a:lstStyle/>
          <a:p>
            <a:pPr algn="just" defTabSz="1171575"/>
            <a:r>
              <a:rPr lang="en-US" altLang="zh-CN" dirty="0">
                <a:solidFill>
                  <a:srgbClr val="000000"/>
                </a:solidFill>
                <a:latin typeface="宋体" panose="02010600030101010101" pitchFamily="2" charset="-122"/>
                <a:ea typeface="宋体" panose="02010600030101010101" pitchFamily="2" charset="-122"/>
                <a:cs typeface="Times New Roman" panose="02020603050405020304" pitchFamily="18" charset="0"/>
              </a:rPr>
              <a:t>    </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北平沦陷。当亡国奴的艰难日子</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几乎没有谁再来喝茶。秦仲义的工厂因为受到物资限制</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开不了工了</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他忍痛遣散工人</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让他们暂时自寻出路。日本人投降</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美国人进了城。秦仲义的工厂当了美国兵的兵营</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没有生活来源。王利发的发财梦此时已经彻底破灭</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茶馆已经凋零破败。</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algn="just" defTabSz="1171575"/>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    反饥饿、反内战的游行队伍在大街上喊着口号。小宋恩子知道王利发养子去参加解放军</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扬言要将王利发抓进宪兵队。王利发知道自己的路已经走到尽头</a:t>
            </a:r>
            <a:r>
              <a:rPr lang="en-US" altLang="zh-CN">
                <a:solidFill>
                  <a:srgbClr val="000000"/>
                </a:solidFill>
                <a:latin typeface="宋体" panose="02010600030101010101" pitchFamily="2" charset="-122"/>
                <a:ea typeface="Times New Roman" panose="02020603050405020304" pitchFamily="18" charset="0"/>
              </a:rPr>
              <a:t>……</a:t>
            </a:r>
            <a:endParaRPr lang="en-US" altLang="zh-CN">
              <a:solidFill>
                <a:srgbClr val="000000"/>
              </a:solidFill>
              <a:latin typeface="宋体" panose="02010600030101010101" pitchFamily="2" charset="-122"/>
              <a:ea typeface="Times New Roman" panose="02020603050405020304" pitchFamily="18" charset="0"/>
            </a:endParaRPr>
          </a:p>
        </p:txBody>
      </p:sp>
    </p:spTree>
  </p:cSld>
  <p:clrMapOvr>
    <a:masterClrMapping/>
  </p:clrMapOvr>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87010" name="文本框 2987009"/>
          <p:cNvSpPr txBox="1"/>
          <p:nvPr/>
        </p:nvSpPr>
        <p:spPr>
          <a:xfrm>
            <a:off x="241300" y="809625"/>
            <a:ext cx="11634788" cy="1903413"/>
          </a:xfrm>
          <a:prstGeom prst="rect">
            <a:avLst/>
          </a:prstGeom>
          <a:noFill/>
          <a:ln w="9525">
            <a:noFill/>
          </a:ln>
        </p:spPr>
        <p:txBody>
          <a:bodyPr lIns="117176" tIns="58589" rIns="117176" bIns="58589">
            <a:spAutoFit/>
          </a:bodyPr>
          <a:lstStyle/>
          <a:p>
            <a:pPr algn="just" defTabSz="1171575"/>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结合晚清与民国历史的知识</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从上述梗概中提取一个情节</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指出它所反映的中国近代史重大历史现象</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并概述和评价该历史现象。</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要求</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简要写出所提取的小说情节及历史现象</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对历史现象的概述和评价准确全面</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endParaRPr lang="en-US" altLang="zh-CN">
              <a:solidFill>
                <a:srgbClr val="000000"/>
              </a:solidFill>
              <a:latin typeface="宋体" panose="02010600030101010101" pitchFamily="2" charset="-122"/>
              <a:ea typeface="Times New Roman" panose="02020603050405020304" pitchFamily="18" charset="0"/>
            </a:endParaRPr>
          </a:p>
        </p:txBody>
      </p:sp>
    </p:spTree>
  </p:cSld>
  <p:clrMapOvr>
    <a:masterClrMapping/>
  </p:clrMapOvr>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88034" name="文本框 2988033"/>
          <p:cNvSpPr txBox="1"/>
          <p:nvPr/>
        </p:nvSpPr>
        <p:spPr>
          <a:xfrm>
            <a:off x="241300" y="809625"/>
            <a:ext cx="11634788" cy="3094038"/>
          </a:xfrm>
          <a:prstGeom prst="rect">
            <a:avLst/>
          </a:prstGeom>
          <a:noFill/>
          <a:ln w="9525">
            <a:noFill/>
          </a:ln>
        </p:spPr>
        <p:txBody>
          <a:bodyPr lIns="117176" tIns="58589" rIns="117176" bIns="58589">
            <a:spAutoFit/>
          </a:bodyPr>
          <a:lstStyle/>
          <a:p>
            <a:pPr defTabSz="1171575">
              <a:buNone/>
            </a:pPr>
            <a:r>
              <a:rPr lang="zh-CN" altLang="en-US">
                <a:solidFill>
                  <a:srgbClr val="0000FF"/>
                </a:solidFill>
                <a:latin typeface="宋体" panose="02010600030101010101" pitchFamily="2" charset="-122"/>
                <a:ea typeface="楷体_GB2312" pitchFamily="49" charset="-122"/>
              </a:rPr>
              <a:t>【</a:t>
            </a:r>
            <a:r>
              <a:rPr lang="zh-CN" altLang="en-US" dirty="0">
                <a:solidFill>
                  <a:srgbClr val="0000FF"/>
                </a:solidFill>
                <a:latin typeface="宋体" panose="02010600030101010101" pitchFamily="2" charset="-122"/>
                <a:ea typeface="楷体_GB2312" pitchFamily="49" charset="-122"/>
              </a:rPr>
              <a:t>解析</a:t>
            </a:r>
            <a:r>
              <a:rPr lang="zh-CN" altLang="en-US">
                <a:solidFill>
                  <a:srgbClr val="0000FF"/>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首先</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根据题目要求从剧情梗概中提取一个情节。如提取信息“秦仲义的布销路很好</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他又想建立丹义火柴有限股份公司”。其次</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指出它所反映的中国近代史重大历史现象。如根据提取信息</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反映了近代民族资本主义的初步发展。最后</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概述和评价该历史现象。可以结合所学</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从民族资本主义初步发展的原因和影响等角度加以分析。如推动了近代中国经济的近代化。 </a:t>
            </a:r>
            <a:endParaRPr lang="zh-CN" altLang="en-US">
              <a:solidFill>
                <a:srgbClr val="000000"/>
              </a:solidFill>
              <a:latin typeface="宋体" panose="02010600030101010101" pitchFamily="2" charset="-122"/>
              <a:ea typeface="楷体_GB2312" pitchFamily="49" charset="-122"/>
            </a:endParaRPr>
          </a:p>
        </p:txBody>
      </p:sp>
    </p:spTree>
  </p:cSld>
  <p:clrMapOvr>
    <a:masterClrMapping/>
  </p:clrMapOvr>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89058" name="文本框 2989057"/>
          <p:cNvSpPr txBox="1"/>
          <p:nvPr/>
        </p:nvSpPr>
        <p:spPr>
          <a:xfrm>
            <a:off x="241300" y="809625"/>
            <a:ext cx="11634788" cy="4879975"/>
          </a:xfrm>
          <a:prstGeom prst="rect">
            <a:avLst/>
          </a:prstGeom>
          <a:noFill/>
          <a:ln w="9525">
            <a:noFill/>
          </a:ln>
        </p:spPr>
        <p:txBody>
          <a:bodyPr lIns="117176" tIns="58589" rIns="117176" bIns="58589">
            <a:spAutoFit/>
          </a:bodyPr>
          <a:lstStyle/>
          <a:p>
            <a:pPr algn="just" defTabSz="1171575">
              <a:buNone/>
            </a:pPr>
            <a:r>
              <a:rPr lang="zh-CN" altLang="en-US" dirty="0">
                <a:solidFill>
                  <a:srgbClr val="0000FF"/>
                </a:solidFill>
                <a:latin typeface="宋体" panose="02010600030101010101" pitchFamily="2" charset="-122"/>
                <a:ea typeface="楷体_GB2312" pitchFamily="49" charset="-122"/>
              </a:rPr>
              <a:t>答案</a:t>
            </a:r>
            <a:r>
              <a:rPr lang="en-US" altLang="zh-CN">
                <a:solidFill>
                  <a:srgbClr val="0000FF"/>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示例一</a:t>
            </a:r>
            <a:endParaRPr lang="zh-CN" altLang="en-US" dirty="0">
              <a:solidFill>
                <a:srgbClr val="000000"/>
              </a:solidFill>
              <a:latin typeface="宋体" panose="02010600030101010101" pitchFamily="2" charset="-122"/>
              <a:ea typeface="楷体_GB2312" pitchFamily="49" charset="-122"/>
            </a:endParaRPr>
          </a:p>
          <a:p>
            <a:pPr algn="just" defTabSz="1171575">
              <a:buNone/>
            </a:pPr>
            <a:r>
              <a:rPr lang="zh-CN" altLang="en-US" dirty="0">
                <a:solidFill>
                  <a:srgbClr val="000000"/>
                </a:solidFill>
                <a:latin typeface="宋体" panose="02010600030101010101" pitchFamily="2" charset="-122"/>
                <a:ea typeface="楷体_GB2312" pitchFamily="49" charset="-122"/>
              </a:rPr>
              <a:t>情节</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门外有号外</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宣统退位了。</a:t>
            </a:r>
            <a:r>
              <a:rPr lang="en-US" altLang="zh-CN">
                <a:solidFill>
                  <a:srgbClr val="000000"/>
                </a:solidFill>
                <a:latin typeface="宋体" panose="02010600030101010101" pitchFamily="2" charset="-122"/>
                <a:ea typeface="楷体_GB2312" pitchFamily="49" charset="-122"/>
              </a:rPr>
              <a:t>(2</a:t>
            </a:r>
            <a:r>
              <a:rPr lang="zh-CN" altLang="en-US" dirty="0">
                <a:solidFill>
                  <a:srgbClr val="000000"/>
                </a:solidFill>
                <a:latin typeface="宋体" panose="02010600030101010101" pitchFamily="2" charset="-122"/>
                <a:ea typeface="楷体_GB2312" pitchFamily="49" charset="-122"/>
              </a:rPr>
              <a:t>分</a:t>
            </a:r>
            <a:r>
              <a:rPr lang="en-US" altLang="zh-CN">
                <a:solidFill>
                  <a:srgbClr val="000000"/>
                </a:solidFill>
                <a:latin typeface="宋体" panose="02010600030101010101" pitchFamily="2" charset="-122"/>
                <a:ea typeface="楷体_GB2312" pitchFamily="49" charset="-122"/>
              </a:rPr>
              <a:t>)</a:t>
            </a:r>
            <a:endParaRPr lang="en-US" altLang="zh-CN">
              <a:solidFill>
                <a:srgbClr val="000000"/>
              </a:solidFill>
              <a:latin typeface="宋体" panose="02010600030101010101" pitchFamily="2" charset="-122"/>
              <a:ea typeface="楷体_GB2312" pitchFamily="49" charset="-122"/>
            </a:endParaRPr>
          </a:p>
          <a:p>
            <a:pPr algn="just" defTabSz="1171575">
              <a:buNone/>
            </a:pPr>
            <a:r>
              <a:rPr lang="zh-CN" altLang="en-US" dirty="0">
                <a:solidFill>
                  <a:srgbClr val="000000"/>
                </a:solidFill>
                <a:latin typeface="宋体" panose="02010600030101010101" pitchFamily="2" charset="-122"/>
                <a:ea typeface="楷体_GB2312" pitchFamily="49" charset="-122"/>
              </a:rPr>
              <a:t>历史现象</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这一情节反映了辛亥革命推翻了清王朝的统治。</a:t>
            </a:r>
            <a:r>
              <a:rPr lang="en-US" altLang="zh-CN">
                <a:solidFill>
                  <a:srgbClr val="000000"/>
                </a:solidFill>
                <a:latin typeface="宋体" panose="02010600030101010101" pitchFamily="2" charset="-122"/>
                <a:ea typeface="楷体_GB2312" pitchFamily="49" charset="-122"/>
              </a:rPr>
              <a:t>(2</a:t>
            </a:r>
            <a:r>
              <a:rPr lang="zh-CN" altLang="en-US" dirty="0">
                <a:solidFill>
                  <a:srgbClr val="000000"/>
                </a:solidFill>
                <a:latin typeface="宋体" panose="02010600030101010101" pitchFamily="2" charset="-122"/>
                <a:ea typeface="楷体_GB2312" pitchFamily="49" charset="-122"/>
              </a:rPr>
              <a:t>分</a:t>
            </a:r>
            <a:r>
              <a:rPr lang="en-US" altLang="zh-CN">
                <a:solidFill>
                  <a:srgbClr val="000000"/>
                </a:solidFill>
                <a:latin typeface="宋体" panose="02010600030101010101" pitchFamily="2" charset="-122"/>
                <a:ea typeface="楷体_GB2312" pitchFamily="49" charset="-122"/>
              </a:rPr>
              <a:t>)</a:t>
            </a:r>
            <a:endParaRPr lang="en-US" altLang="zh-CN">
              <a:solidFill>
                <a:srgbClr val="000000"/>
              </a:solidFill>
              <a:latin typeface="宋体" panose="02010600030101010101" pitchFamily="2" charset="-122"/>
              <a:ea typeface="楷体_GB2312" pitchFamily="49" charset="-122"/>
            </a:endParaRPr>
          </a:p>
          <a:p>
            <a:pPr algn="just" defTabSz="1171575">
              <a:buNone/>
            </a:pPr>
            <a:r>
              <a:rPr lang="zh-CN" altLang="en-US" dirty="0">
                <a:solidFill>
                  <a:srgbClr val="000000"/>
                </a:solidFill>
                <a:latin typeface="宋体" panose="02010600030101010101" pitchFamily="2" charset="-122"/>
                <a:ea typeface="楷体_GB2312" pitchFamily="49" charset="-122"/>
              </a:rPr>
              <a:t>概述和评价</a:t>
            </a:r>
            <a:r>
              <a:rPr lang="en-US" altLang="zh-CN">
                <a:solidFill>
                  <a:srgbClr val="000000"/>
                </a:solidFill>
                <a:latin typeface="宋体" panose="02010600030101010101" pitchFamily="2" charset="-122"/>
                <a:ea typeface="楷体_GB2312" pitchFamily="49" charset="-122"/>
              </a:rPr>
              <a:t>:20</a:t>
            </a:r>
            <a:r>
              <a:rPr lang="zh-CN" altLang="en-US" dirty="0">
                <a:solidFill>
                  <a:srgbClr val="000000"/>
                </a:solidFill>
                <a:latin typeface="宋体" panose="02010600030101010101" pitchFamily="2" charset="-122"/>
                <a:ea typeface="楷体_GB2312" pitchFamily="49" charset="-122"/>
              </a:rPr>
              <a:t>世纪初</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资产阶级革命运动不断发展</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清政府的统治危机加深。</a:t>
            </a:r>
            <a:r>
              <a:rPr lang="en-US" altLang="zh-CN">
                <a:solidFill>
                  <a:srgbClr val="000000"/>
                </a:solidFill>
                <a:latin typeface="宋体" panose="02010600030101010101" pitchFamily="2" charset="-122"/>
                <a:ea typeface="楷体_GB2312" pitchFamily="49" charset="-122"/>
              </a:rPr>
              <a:t>1911</a:t>
            </a:r>
            <a:r>
              <a:rPr lang="zh-CN" altLang="en-US" dirty="0">
                <a:solidFill>
                  <a:srgbClr val="000000"/>
                </a:solidFill>
                <a:latin typeface="宋体" panose="02010600030101010101" pitchFamily="2" charset="-122"/>
                <a:ea typeface="楷体_GB2312" pitchFamily="49" charset="-122"/>
              </a:rPr>
              <a:t>年的武昌起义揭开了辛亥革命的序幕。受其影响</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各省纷纷独立。</a:t>
            </a:r>
            <a:r>
              <a:rPr lang="en-US" altLang="zh-CN">
                <a:solidFill>
                  <a:srgbClr val="000000"/>
                </a:solidFill>
                <a:latin typeface="宋体" panose="02010600030101010101" pitchFamily="2" charset="-122"/>
                <a:ea typeface="楷体_GB2312" pitchFamily="49" charset="-122"/>
              </a:rPr>
              <a:t>1912</a:t>
            </a:r>
            <a:r>
              <a:rPr lang="zh-CN" altLang="en-US" dirty="0">
                <a:solidFill>
                  <a:srgbClr val="000000"/>
                </a:solidFill>
                <a:latin typeface="宋体" panose="02010600030101010101" pitchFamily="2" charset="-122"/>
                <a:ea typeface="楷体_GB2312" pitchFamily="49" charset="-122"/>
              </a:rPr>
              <a:t>年</a:t>
            </a:r>
            <a:r>
              <a:rPr lang="en-US" altLang="zh-CN">
                <a:solidFill>
                  <a:srgbClr val="000000"/>
                </a:solidFill>
                <a:latin typeface="宋体" panose="02010600030101010101" pitchFamily="2" charset="-122"/>
                <a:ea typeface="楷体_GB2312" pitchFamily="49" charset="-122"/>
              </a:rPr>
              <a:t>1</a:t>
            </a:r>
            <a:r>
              <a:rPr lang="zh-CN" altLang="en-US" dirty="0">
                <a:solidFill>
                  <a:srgbClr val="000000"/>
                </a:solidFill>
                <a:latin typeface="宋体" panose="02010600030101010101" pitchFamily="2" charset="-122"/>
                <a:ea typeface="楷体_GB2312" pitchFamily="49" charset="-122"/>
              </a:rPr>
              <a:t>月</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中华民国南京临时政府成立</a:t>
            </a:r>
            <a:r>
              <a:rPr lang="en-US" altLang="zh-CN">
                <a:solidFill>
                  <a:srgbClr val="000000"/>
                </a:solidFill>
                <a:latin typeface="宋体" panose="02010600030101010101" pitchFamily="2" charset="-122"/>
                <a:ea typeface="楷体_GB2312" pitchFamily="49" charset="-122"/>
              </a:rPr>
              <a:t>,2</a:t>
            </a:r>
            <a:r>
              <a:rPr lang="zh-CN" altLang="en-US" dirty="0">
                <a:solidFill>
                  <a:srgbClr val="000000"/>
                </a:solidFill>
                <a:latin typeface="宋体" panose="02010600030101010101" pitchFamily="2" charset="-122"/>
                <a:ea typeface="楷体_GB2312" pitchFamily="49" charset="-122"/>
              </a:rPr>
              <a:t>月</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清帝退位。</a:t>
            </a:r>
            <a:r>
              <a:rPr lang="en-US" altLang="zh-CN">
                <a:solidFill>
                  <a:srgbClr val="000000"/>
                </a:solidFill>
                <a:latin typeface="宋体" panose="02010600030101010101" pitchFamily="2" charset="-122"/>
                <a:ea typeface="楷体_GB2312" pitchFamily="49" charset="-122"/>
              </a:rPr>
              <a:t>(4</a:t>
            </a:r>
            <a:r>
              <a:rPr lang="zh-CN" altLang="en-US" dirty="0">
                <a:solidFill>
                  <a:srgbClr val="000000"/>
                </a:solidFill>
                <a:latin typeface="宋体" panose="02010600030101010101" pitchFamily="2" charset="-122"/>
                <a:ea typeface="楷体_GB2312" pitchFamily="49" charset="-122"/>
              </a:rPr>
              <a:t>分</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辛亥革命沉重地打击了帝国主义和封建主义</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结束了中国两千多年的封建帝制</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使民主共和观念深入人心</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推动了政治民主化进程。</a:t>
            </a:r>
            <a:r>
              <a:rPr lang="en-US" altLang="zh-CN">
                <a:solidFill>
                  <a:srgbClr val="000000"/>
                </a:solidFill>
                <a:latin typeface="宋体" panose="02010600030101010101" pitchFamily="2" charset="-122"/>
                <a:ea typeface="楷体_GB2312" pitchFamily="49" charset="-122"/>
              </a:rPr>
              <a:t>(4</a:t>
            </a:r>
            <a:r>
              <a:rPr lang="zh-CN" altLang="en-US" dirty="0">
                <a:solidFill>
                  <a:srgbClr val="000000"/>
                </a:solidFill>
                <a:latin typeface="宋体" panose="02010600030101010101" pitchFamily="2" charset="-122"/>
                <a:ea typeface="楷体_GB2312" pitchFamily="49" charset="-122"/>
              </a:rPr>
              <a:t>分</a:t>
            </a:r>
            <a:r>
              <a:rPr lang="en-US" altLang="zh-CN">
                <a:solidFill>
                  <a:srgbClr val="000000"/>
                </a:solidFill>
                <a:latin typeface="宋体" panose="02010600030101010101" pitchFamily="2" charset="-122"/>
                <a:ea typeface="楷体_GB2312" pitchFamily="49" charset="-122"/>
              </a:rPr>
              <a:t>)</a:t>
            </a:r>
            <a:endParaRPr lang="en-US" altLang="zh-CN">
              <a:solidFill>
                <a:srgbClr val="000000"/>
              </a:solidFill>
              <a:latin typeface="宋体" panose="02010600030101010101" pitchFamily="2" charset="-122"/>
              <a:ea typeface="楷体_GB2312" pitchFamily="49" charset="-122"/>
            </a:endParaRPr>
          </a:p>
        </p:txBody>
      </p:sp>
    </p:spTree>
  </p:cSld>
  <p:clrMapOvr>
    <a:masterClrMapping/>
  </p:clrMapOvr>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90082" name="文本框 2990081"/>
          <p:cNvSpPr txBox="1"/>
          <p:nvPr/>
        </p:nvSpPr>
        <p:spPr>
          <a:xfrm>
            <a:off x="241300" y="809625"/>
            <a:ext cx="11634788" cy="3689350"/>
          </a:xfrm>
          <a:prstGeom prst="rect">
            <a:avLst/>
          </a:prstGeom>
          <a:noFill/>
          <a:ln w="9525">
            <a:noFill/>
          </a:ln>
        </p:spPr>
        <p:txBody>
          <a:bodyPr lIns="117176" tIns="58589" rIns="117176" bIns="58589">
            <a:spAutoFit/>
          </a:bodyPr>
          <a:lstStyle/>
          <a:p>
            <a:pPr algn="just" defTabSz="1171575">
              <a:buNone/>
            </a:pPr>
            <a:r>
              <a:rPr lang="zh-CN" altLang="en-US" dirty="0">
                <a:solidFill>
                  <a:srgbClr val="000000"/>
                </a:solidFill>
                <a:latin typeface="宋体" panose="02010600030101010101" pitchFamily="2" charset="-122"/>
                <a:ea typeface="楷体_GB2312" pitchFamily="49" charset="-122"/>
              </a:rPr>
              <a:t>示例二</a:t>
            </a:r>
            <a:endParaRPr lang="zh-CN" altLang="en-US" dirty="0">
              <a:solidFill>
                <a:srgbClr val="000000"/>
              </a:solidFill>
              <a:latin typeface="宋体" panose="02010600030101010101" pitchFamily="2" charset="-122"/>
              <a:ea typeface="楷体_GB2312" pitchFamily="49" charset="-122"/>
            </a:endParaRPr>
          </a:p>
          <a:p>
            <a:pPr algn="just" defTabSz="1171575">
              <a:buNone/>
            </a:pPr>
            <a:r>
              <a:rPr lang="zh-CN" altLang="en-US" dirty="0">
                <a:solidFill>
                  <a:srgbClr val="000000"/>
                </a:solidFill>
                <a:latin typeface="宋体" panose="02010600030101010101" pitchFamily="2" charset="-122"/>
                <a:ea typeface="楷体_GB2312" pitchFamily="49" charset="-122"/>
              </a:rPr>
              <a:t>情节</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秦仲义的布销路很好</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他又想建立丹义火柴有限股份公司。</a:t>
            </a:r>
            <a:r>
              <a:rPr lang="en-US" altLang="zh-CN">
                <a:solidFill>
                  <a:srgbClr val="000000"/>
                </a:solidFill>
                <a:latin typeface="宋体" panose="02010600030101010101" pitchFamily="2" charset="-122"/>
                <a:ea typeface="楷体_GB2312" pitchFamily="49" charset="-122"/>
              </a:rPr>
              <a:t>(2</a:t>
            </a:r>
            <a:r>
              <a:rPr lang="zh-CN" altLang="en-US" dirty="0">
                <a:solidFill>
                  <a:srgbClr val="000000"/>
                </a:solidFill>
                <a:latin typeface="宋体" panose="02010600030101010101" pitchFamily="2" charset="-122"/>
                <a:ea typeface="楷体_GB2312" pitchFamily="49" charset="-122"/>
              </a:rPr>
              <a:t>分</a:t>
            </a:r>
            <a:r>
              <a:rPr lang="en-US" altLang="zh-CN">
                <a:solidFill>
                  <a:srgbClr val="000000"/>
                </a:solidFill>
                <a:latin typeface="宋体" panose="02010600030101010101" pitchFamily="2" charset="-122"/>
                <a:ea typeface="楷体_GB2312" pitchFamily="49" charset="-122"/>
              </a:rPr>
              <a:t>)</a:t>
            </a:r>
            <a:endParaRPr lang="en-US" altLang="zh-CN">
              <a:solidFill>
                <a:srgbClr val="000000"/>
              </a:solidFill>
              <a:latin typeface="宋体" panose="02010600030101010101" pitchFamily="2" charset="-122"/>
              <a:ea typeface="楷体_GB2312" pitchFamily="49" charset="-122"/>
            </a:endParaRPr>
          </a:p>
          <a:p>
            <a:pPr algn="just" defTabSz="1171575">
              <a:buNone/>
            </a:pPr>
            <a:r>
              <a:rPr lang="zh-CN" altLang="en-US" dirty="0">
                <a:solidFill>
                  <a:srgbClr val="000000"/>
                </a:solidFill>
                <a:latin typeface="宋体" panose="02010600030101010101" pitchFamily="2" charset="-122"/>
                <a:ea typeface="楷体_GB2312" pitchFamily="49" charset="-122"/>
              </a:rPr>
              <a:t>历史现象</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这一情节反映出民族资本主义的初步发展。</a:t>
            </a:r>
            <a:r>
              <a:rPr lang="en-US" altLang="zh-CN">
                <a:solidFill>
                  <a:srgbClr val="000000"/>
                </a:solidFill>
                <a:latin typeface="宋体" panose="02010600030101010101" pitchFamily="2" charset="-122"/>
                <a:ea typeface="楷体_GB2312" pitchFamily="49" charset="-122"/>
              </a:rPr>
              <a:t>(2</a:t>
            </a:r>
            <a:r>
              <a:rPr lang="zh-CN" altLang="en-US" dirty="0">
                <a:solidFill>
                  <a:srgbClr val="000000"/>
                </a:solidFill>
                <a:latin typeface="宋体" panose="02010600030101010101" pitchFamily="2" charset="-122"/>
                <a:ea typeface="楷体_GB2312" pitchFamily="49" charset="-122"/>
              </a:rPr>
              <a:t>分</a:t>
            </a:r>
            <a:r>
              <a:rPr lang="en-US" altLang="zh-CN">
                <a:solidFill>
                  <a:srgbClr val="000000"/>
                </a:solidFill>
                <a:latin typeface="宋体" panose="02010600030101010101" pitchFamily="2" charset="-122"/>
                <a:ea typeface="楷体_GB2312" pitchFamily="49" charset="-122"/>
              </a:rPr>
              <a:t>)</a:t>
            </a:r>
            <a:endParaRPr lang="en-US" altLang="zh-CN">
              <a:solidFill>
                <a:srgbClr val="000000"/>
              </a:solidFill>
              <a:latin typeface="宋体" panose="02010600030101010101" pitchFamily="2" charset="-122"/>
              <a:ea typeface="楷体_GB2312" pitchFamily="49" charset="-122"/>
            </a:endParaRPr>
          </a:p>
          <a:p>
            <a:pPr algn="just" defTabSz="1171575">
              <a:buNone/>
            </a:pPr>
            <a:r>
              <a:rPr lang="zh-CN" altLang="en-US" dirty="0">
                <a:solidFill>
                  <a:srgbClr val="000000"/>
                </a:solidFill>
                <a:latin typeface="宋体" panose="02010600030101010101" pitchFamily="2" charset="-122"/>
                <a:ea typeface="楷体_GB2312" pitchFamily="49" charset="-122"/>
              </a:rPr>
              <a:t>概述和评价</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甲午中日战争后</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自然经济进一步解体</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清政府被迫放宽了对民间设厂的限制</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受“实业救国”思潮的影响</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民族资本主义有了初步发展。</a:t>
            </a:r>
            <a:r>
              <a:rPr lang="en-US" altLang="zh-CN">
                <a:solidFill>
                  <a:srgbClr val="000000"/>
                </a:solidFill>
                <a:latin typeface="宋体" panose="02010600030101010101" pitchFamily="2" charset="-122"/>
                <a:ea typeface="楷体_GB2312" pitchFamily="49" charset="-122"/>
              </a:rPr>
              <a:t>(4</a:t>
            </a:r>
            <a:r>
              <a:rPr lang="zh-CN" altLang="en-US" dirty="0">
                <a:solidFill>
                  <a:srgbClr val="000000"/>
                </a:solidFill>
                <a:latin typeface="宋体" panose="02010600030101010101" pitchFamily="2" charset="-122"/>
                <a:ea typeface="楷体_GB2312" pitchFamily="49" charset="-122"/>
              </a:rPr>
              <a:t>分</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推动了近代中国经济的近代化</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也为维新变法、辛亥革命奠定了基础。</a:t>
            </a:r>
            <a:r>
              <a:rPr lang="en-US" altLang="zh-CN">
                <a:solidFill>
                  <a:srgbClr val="000000"/>
                </a:solidFill>
                <a:latin typeface="宋体" panose="02010600030101010101" pitchFamily="2" charset="-122"/>
                <a:ea typeface="楷体_GB2312" pitchFamily="49" charset="-122"/>
              </a:rPr>
              <a:t>(4</a:t>
            </a:r>
            <a:r>
              <a:rPr lang="zh-CN" altLang="en-US" dirty="0">
                <a:solidFill>
                  <a:srgbClr val="000000"/>
                </a:solidFill>
                <a:latin typeface="宋体" panose="02010600030101010101" pitchFamily="2" charset="-122"/>
                <a:ea typeface="楷体_GB2312" pitchFamily="49" charset="-122"/>
              </a:rPr>
              <a:t>分</a:t>
            </a:r>
            <a:r>
              <a:rPr lang="en-US" altLang="zh-CN">
                <a:solidFill>
                  <a:srgbClr val="000000"/>
                </a:solidFill>
                <a:latin typeface="宋体" panose="02010600030101010101" pitchFamily="2" charset="-122"/>
                <a:ea typeface="楷体_GB2312" pitchFamily="49" charset="-122"/>
              </a:rPr>
              <a:t>)</a:t>
            </a:r>
            <a:endParaRPr lang="en-US" altLang="zh-CN">
              <a:solidFill>
                <a:srgbClr val="000000"/>
              </a:solidFill>
              <a:latin typeface="宋体" panose="02010600030101010101" pitchFamily="2" charset="-122"/>
              <a:ea typeface="楷体_GB2312" pitchFamily="49" charset="-122"/>
            </a:endParaRPr>
          </a:p>
        </p:txBody>
      </p:sp>
    </p:spTree>
  </p:cSld>
  <p:clrMapOvr>
    <a:masterClrMapping/>
  </p:clrMapOvr>
</p:sld>
</file>

<file path=ppt/slides/slide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3961" name="矩形 17"/>
          <p:cNvSpPr/>
          <p:nvPr/>
        </p:nvSpPr>
        <p:spPr>
          <a:xfrm>
            <a:off x="1801813" y="2335213"/>
            <a:ext cx="7134225" cy="1243012"/>
          </a:xfrm>
          <a:prstGeom prst="rect">
            <a:avLst/>
          </a:prstGeom>
          <a:solidFill>
            <a:schemeClr val="tx1">
              <a:alpha val="30000"/>
            </a:schemeClr>
          </a:solidFill>
          <a:ln w="25400">
            <a:noFill/>
          </a:ln>
        </p:spPr>
        <p:txBody>
          <a:bodyPr lIns="91393" tIns="45696" rIns="91393" bIns="45696" anchor="ctr" anchorCtr="0"/>
          <a:lstStyle/>
          <a:p>
            <a:pPr algn="ctr" defTabSz="1217930">
              <a:lnSpc>
                <a:spcPct val="100000"/>
              </a:lnSpc>
            </a:pPr>
            <a:endParaRPr sz="2400" b="0" dirty="0">
              <a:solidFill>
                <a:srgbClr val="FFFFFF"/>
              </a:solidFill>
              <a:latin typeface="Arial" panose="020B0604020202020204" pitchFamily="34" charset="0"/>
              <a:ea typeface="黑体" panose="02010609060101010101" pitchFamily="2" charset="-122"/>
            </a:endParaRPr>
          </a:p>
        </p:txBody>
      </p:sp>
      <p:cxnSp>
        <p:nvCxnSpPr>
          <p:cNvPr id="19" name="直接连接符 9"/>
          <p:cNvCxnSpPr/>
          <p:nvPr/>
        </p:nvCxnSpPr>
        <p:spPr>
          <a:xfrm flipH="1">
            <a:off x="1789113" y="1264425"/>
            <a:ext cx="0" cy="4320000"/>
          </a:xfrm>
          <a:prstGeom prst="line">
            <a:avLst/>
          </a:prstGeom>
          <a:ln w="28575">
            <a:gradFill>
              <a:gsLst>
                <a:gs pos="20000">
                  <a:srgbClr val="91ABCB"/>
                </a:gs>
                <a:gs pos="42000">
                  <a:srgbClr val="304864"/>
                </a:gs>
                <a:gs pos="60000">
                  <a:srgbClr val="304864"/>
                </a:gs>
                <a:gs pos="1818">
                  <a:srgbClr val="D5DFEB"/>
                </a:gs>
                <a:gs pos="99091">
                  <a:srgbClr val="D5DFEB"/>
                </a:gs>
                <a:gs pos="81000">
                  <a:srgbClr val="91ABCB"/>
                </a:gs>
              </a:gsLst>
              <a:lin ang="5400000" scaled="1"/>
            </a:gradFill>
          </a:ln>
        </p:spPr>
        <p:style>
          <a:lnRef idx="1">
            <a:schemeClr val="accent1"/>
          </a:lnRef>
          <a:fillRef idx="0">
            <a:schemeClr val="accent1"/>
          </a:fillRef>
          <a:effectRef idx="0">
            <a:schemeClr val="accent1"/>
          </a:effectRef>
          <a:fontRef idx="minor">
            <a:schemeClr val="tx1"/>
          </a:fontRef>
        </p:style>
      </p:cxnSp>
      <p:sp>
        <p:nvSpPr>
          <p:cNvPr id="20" name="文本框 16"/>
          <p:cNvSpPr txBox="1"/>
          <p:nvPr/>
        </p:nvSpPr>
        <p:spPr>
          <a:xfrm>
            <a:off x="1862380" y="2616294"/>
            <a:ext cx="6520911" cy="707886"/>
          </a:xfrm>
          <a:prstGeom prst="rect">
            <a:avLst/>
          </a:prstGeom>
          <a:noFill/>
        </p:spPr>
        <p:txBody>
          <a:bodyPr wrap="square" rtlCol="0">
            <a:spAutoFit/>
          </a:bodyPr>
          <a:lstStyle/>
          <a:p>
            <a:pPr marR="0" algn="ctr" defTabSz="1218565" fontAlgn="auto">
              <a:lnSpc>
                <a:spcPct val="100000"/>
              </a:lnSpc>
              <a:spcBef>
                <a:spcPts val="0"/>
              </a:spcBef>
              <a:spcAft>
                <a:spcPts val="0"/>
              </a:spcAft>
              <a:buClrTx/>
              <a:buSzTx/>
              <a:buFontTx/>
              <a:buNone/>
              <a:tabLst>
                <a:tab pos="2250440" algn="l"/>
              </a:tabLst>
              <a:defRPr/>
            </a:pPr>
            <a:r>
              <a:rPr kumimoji="0" lang="zh-CN" altLang="en-US" sz="4000" kern="100" cap="none" spc="0" normalizeH="0" baseline="0" noProof="0" dirty="0">
                <a:ln w="12700">
                  <a:solidFill>
                    <a:schemeClr val="tx1"/>
                  </a:solidFill>
                  <a:prstDash val="solid"/>
                </a:ln>
                <a:solidFill>
                  <a:schemeClr val="bg2">
                    <a:tint val="85000"/>
                    <a:satMod val="155000"/>
                  </a:schemeClr>
                </a:solidFill>
                <a:latin typeface="+mj-ea"/>
                <a:ea typeface="+mj-ea"/>
                <a:cs typeface="Times New Roman" panose="02020603050405020304"/>
              </a:rPr>
              <a:t>本课结束</a:t>
            </a:r>
            <a:endParaRPr kumimoji="0" lang="zh-CN" altLang="en-US" sz="4000" kern="100" cap="none" spc="0" normalizeH="0" baseline="0" noProof="0" dirty="0">
              <a:ln w="12700">
                <a:solidFill>
                  <a:schemeClr val="tx1"/>
                </a:solidFill>
                <a:prstDash val="solid"/>
              </a:ln>
              <a:solidFill>
                <a:schemeClr val="bg2">
                  <a:tint val="85000"/>
                  <a:satMod val="155000"/>
                </a:schemeClr>
              </a:solidFill>
              <a:latin typeface="+mj-ea"/>
              <a:ea typeface="+mj-ea"/>
              <a:cs typeface="Times New Roman" panose="02020603050405020304"/>
            </a:endParaRPr>
          </a:p>
        </p:txBody>
      </p:sp>
      <p:pic>
        <p:nvPicPr>
          <p:cNvPr id="22" name="图片 16"/>
          <p:cNvPicPr>
            <a:picLocks noChangeAspect="1"/>
          </p:cNvPicPr>
          <p:nvPr/>
        </p:nvPicPr>
        <p:blipFill>
          <a:blip r:embed="rId1"/>
          <a:stretch>
            <a:fillRect/>
          </a:stretch>
        </p:blipFill>
        <p:spPr>
          <a:xfrm>
            <a:off x="8943975" y="603250"/>
            <a:ext cx="3246438" cy="1565275"/>
          </a:xfrm>
          <a:prstGeom prst="rect">
            <a:avLst/>
          </a:prstGeom>
          <a:noFill/>
          <a:ln w="9525">
            <a:noFill/>
          </a:ln>
        </p:spPr>
      </p:pic>
      <p:pic>
        <p:nvPicPr>
          <p:cNvPr id="1533974" name="图片 1533973" descr="图片2">
            <a:hlinkClick r:id="rId2" tooltip="http://www.jb1000.com/"/>
          </p:cNvPr>
          <p:cNvPicPr>
            <a:picLocks noChangeAspect="1"/>
          </p:cNvPicPr>
          <p:nvPr/>
        </p:nvPicPr>
        <p:blipFill>
          <a:blip r:embed="rId3"/>
          <a:srcRect l="18877" t="16667" r="18594" b="20833"/>
          <a:stretch>
            <a:fillRect/>
          </a:stretch>
        </p:blipFill>
        <p:spPr>
          <a:xfrm>
            <a:off x="2413000" y="3949700"/>
            <a:ext cx="5637213" cy="571500"/>
          </a:xfrm>
          <a:prstGeom prst="rect">
            <a:avLst/>
          </a:prstGeom>
          <a:noFill/>
          <a:ln w="9525">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nodeType="withEffect">
                                  <p:stCondLst>
                                    <p:cond delay="0"/>
                                  </p:stCondLst>
                                  <p:childTnLst>
                                    <p:set>
                                      <p:cBhvr>
                                        <p:cTn id="6" dur="1" fill="hold">
                                          <p:stCondLst>
                                            <p:cond delay="0"/>
                                          </p:stCondLst>
                                        </p:cTn>
                                        <p:tgtEl>
                                          <p:spTgt spid="1533974"/>
                                        </p:tgtEl>
                                        <p:attrNameLst>
                                          <p:attrName>style.visibility</p:attrName>
                                        </p:attrNameLst>
                                      </p:cBhvr>
                                      <p:to>
                                        <p:strVal val="visible"/>
                                      </p:to>
                                    </p:set>
                                    <p:animEffect transition="in" filter="wipe(down)">
                                      <p:cBhvr>
                                        <p:cTn id="7" dur="290">
                                          <p:stCondLst>
                                            <p:cond delay="0"/>
                                          </p:stCondLst>
                                        </p:cTn>
                                        <p:tgtEl>
                                          <p:spTgt spid="1533974"/>
                                        </p:tgtEl>
                                      </p:cBhvr>
                                    </p:animEffect>
                                    <p:anim calcmode="lin" valueType="num">
                                      <p:cBhvr>
                                        <p:cTn id="8" dur="911" tmFilter="0,0; 0.14,0.36; 0.43,0.73; 0.71,0.91; 1.0,1.0">
                                          <p:stCondLst>
                                            <p:cond delay="0"/>
                                          </p:stCondLst>
                                        </p:cTn>
                                        <p:tgtEl>
                                          <p:spTgt spid="1533974"/>
                                        </p:tgtEl>
                                        <p:attrNameLst>
                                          <p:attrName>ppt_x</p:attrName>
                                        </p:attrNameLst>
                                      </p:cBhvr>
                                      <p:tavLst>
                                        <p:tav tm="0">
                                          <p:val>
                                            <p:strVal val="#ppt_x-0.25"/>
                                          </p:val>
                                        </p:tav>
                                        <p:tav tm="100000">
                                          <p:val>
                                            <p:strVal val="#ppt_x"/>
                                          </p:val>
                                        </p:tav>
                                      </p:tavLst>
                                    </p:anim>
                                    <p:anim calcmode="lin" valueType="num">
                                      <p:cBhvr>
                                        <p:cTn id="9" dur="332" tmFilter="0.0,0.0; 0.25,0.07; 0.50,0.2; 0.75,0.467; 1.0,1.0">
                                          <p:stCondLst>
                                            <p:cond delay="0"/>
                                          </p:stCondLst>
                                        </p:cTn>
                                        <p:tgtEl>
                                          <p:spTgt spid="1533974"/>
                                        </p:tgtEl>
                                        <p:attrNameLst>
                                          <p:attrName>ppt_y</p:attrName>
                                        </p:attrNameLst>
                                      </p:cBhvr>
                                      <p:tavLst>
                                        <p:tav tm="0" fmla="#ppt_y-sin(pi*$)/3">
                                          <p:val>
                                            <p:fltVal val="0.5"/>
                                          </p:val>
                                        </p:tav>
                                        <p:tav tm="100000">
                                          <p:val>
                                            <p:fltVal val="1"/>
                                          </p:val>
                                        </p:tav>
                                      </p:tavLst>
                                    </p:anim>
                                    <p:anim calcmode="lin" valueType="num">
                                      <p:cBhvr>
                                        <p:cTn id="10" dur="332" tmFilter="0, 0; 0.125,0.2665; 0.25,0.4; 0.375,0.465; 0.5,0.5;  0.625,0.535; 0.75,0.6; 0.875,0.7335; 1,1">
                                          <p:stCondLst>
                                            <p:cond delay="332"/>
                                          </p:stCondLst>
                                        </p:cTn>
                                        <p:tgtEl>
                                          <p:spTgt spid="1533974"/>
                                        </p:tgtEl>
                                        <p:attrNameLst>
                                          <p:attrName>ppt_y</p:attrName>
                                        </p:attrNameLst>
                                      </p:cBhvr>
                                      <p:tavLst>
                                        <p:tav tm="0" fmla="#ppt_y-sin(pi*$)/9">
                                          <p:val>
                                            <p:fltVal val="0"/>
                                          </p:val>
                                        </p:tav>
                                        <p:tav tm="100000">
                                          <p:val>
                                            <p:fltVal val="1"/>
                                          </p:val>
                                        </p:tav>
                                      </p:tavLst>
                                    </p:anim>
                                    <p:anim calcmode="lin" valueType="num">
                                      <p:cBhvr>
                                        <p:cTn id="11" dur="166" tmFilter="0, 0; 0.125,0.2665; 0.25,0.4; 0.375,0.465; 0.5,0.5;  0.625,0.535; 0.75,0.6; 0.875,0.7335; 1,1">
                                          <p:stCondLst>
                                            <p:cond delay="662"/>
                                          </p:stCondLst>
                                        </p:cTn>
                                        <p:tgtEl>
                                          <p:spTgt spid="1533974"/>
                                        </p:tgtEl>
                                        <p:attrNameLst>
                                          <p:attrName>ppt_y</p:attrName>
                                        </p:attrNameLst>
                                      </p:cBhvr>
                                      <p:tavLst>
                                        <p:tav tm="0" fmla="#ppt_y-sin(pi*$)/27">
                                          <p:val>
                                            <p:fltVal val="0"/>
                                          </p:val>
                                        </p:tav>
                                        <p:tav tm="100000">
                                          <p:val>
                                            <p:fltVal val="1"/>
                                          </p:val>
                                        </p:tav>
                                      </p:tavLst>
                                    </p:anim>
                                    <p:anim calcmode="lin" valueType="num">
                                      <p:cBhvr>
                                        <p:cTn id="12" dur="82" tmFilter="0, 0; 0.125,0.2665; 0.25,0.4; 0.375,0.465; 0.5,0.5;  0.625,0.535; 0.75,0.6; 0.875,0.7335; 1,1">
                                          <p:stCondLst>
                                            <p:cond delay="828"/>
                                          </p:stCondLst>
                                        </p:cTn>
                                        <p:tgtEl>
                                          <p:spTgt spid="1533974"/>
                                        </p:tgtEl>
                                        <p:attrNameLst>
                                          <p:attrName>ppt_y</p:attrName>
                                        </p:attrNameLst>
                                      </p:cBhvr>
                                      <p:tavLst>
                                        <p:tav tm="0" fmla="#ppt_y-sin(pi*$)/81">
                                          <p:val>
                                            <p:fltVal val="0"/>
                                          </p:val>
                                        </p:tav>
                                        <p:tav tm="100000">
                                          <p:val>
                                            <p:fltVal val="1"/>
                                          </p:val>
                                        </p:tav>
                                      </p:tavLst>
                                    </p:anim>
                                    <p:animScale>
                                      <p:cBhvr>
                                        <p:cTn id="13" dur="13">
                                          <p:stCondLst>
                                            <p:cond delay="325"/>
                                          </p:stCondLst>
                                        </p:cTn>
                                        <p:tgtEl>
                                          <p:spTgt spid="1533974"/>
                                        </p:tgtEl>
                                      </p:cBhvr>
                                      <p:to x="100000" y="60000"/>
                                    </p:animScale>
                                    <p:animScale>
                                      <p:cBhvr>
                                        <p:cTn id="14" dur="83" decel="50000">
                                          <p:stCondLst>
                                            <p:cond delay="338"/>
                                          </p:stCondLst>
                                        </p:cTn>
                                        <p:tgtEl>
                                          <p:spTgt spid="1533974"/>
                                        </p:tgtEl>
                                      </p:cBhvr>
                                      <p:to x="100000" y="100000"/>
                                    </p:animScale>
                                    <p:animScale>
                                      <p:cBhvr>
                                        <p:cTn id="15" dur="13">
                                          <p:stCondLst>
                                            <p:cond delay="656"/>
                                          </p:stCondLst>
                                        </p:cTn>
                                        <p:tgtEl>
                                          <p:spTgt spid="1533974"/>
                                        </p:tgtEl>
                                      </p:cBhvr>
                                      <p:to x="100000" y="80000"/>
                                    </p:animScale>
                                    <p:animScale>
                                      <p:cBhvr>
                                        <p:cTn id="16" dur="83" decel="50000">
                                          <p:stCondLst>
                                            <p:cond delay="669"/>
                                          </p:stCondLst>
                                        </p:cTn>
                                        <p:tgtEl>
                                          <p:spTgt spid="1533974"/>
                                        </p:tgtEl>
                                      </p:cBhvr>
                                      <p:to x="100000" y="100000"/>
                                    </p:animScale>
                                    <p:animScale>
                                      <p:cBhvr>
                                        <p:cTn id="17" dur="13">
                                          <p:stCondLst>
                                            <p:cond delay="821"/>
                                          </p:stCondLst>
                                        </p:cTn>
                                        <p:tgtEl>
                                          <p:spTgt spid="1533974"/>
                                        </p:tgtEl>
                                      </p:cBhvr>
                                      <p:to x="100000" y="90000"/>
                                    </p:animScale>
                                    <p:animScale>
                                      <p:cBhvr>
                                        <p:cTn id="18" dur="83" decel="50000">
                                          <p:stCondLst>
                                            <p:cond delay="834"/>
                                          </p:stCondLst>
                                        </p:cTn>
                                        <p:tgtEl>
                                          <p:spTgt spid="1533974"/>
                                        </p:tgtEl>
                                      </p:cBhvr>
                                      <p:to x="100000" y="100000"/>
                                    </p:animScale>
                                    <p:animScale>
                                      <p:cBhvr>
                                        <p:cTn id="19" dur="13">
                                          <p:stCondLst>
                                            <p:cond delay="904"/>
                                          </p:stCondLst>
                                        </p:cTn>
                                        <p:tgtEl>
                                          <p:spTgt spid="1533974"/>
                                        </p:tgtEl>
                                      </p:cBhvr>
                                      <p:to x="100000" y="95000"/>
                                    </p:animScale>
                                    <p:animScale>
                                      <p:cBhvr>
                                        <p:cTn id="20" dur="83" decel="50000">
                                          <p:stCondLst>
                                            <p:cond delay="917"/>
                                          </p:stCondLst>
                                        </p:cTn>
                                        <p:tgtEl>
                                          <p:spTgt spid="153397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ags/tag1.xml><?xml version="1.0" encoding="utf-8"?>
<p:tagLst xmlns:p="http://schemas.openxmlformats.org/presentationml/2006/main">
  <p:tag name="KSO_WM_UNIT_TABLE_BEAUTIFY" val="smartTable{8dc16884-2ca4-47b1-98cd-15b5a2362e65}"/>
</p:tagLst>
</file>

<file path=ppt/tags/tag2.xml><?xml version="1.0" encoding="utf-8"?>
<p:tagLst xmlns:p="http://schemas.openxmlformats.org/presentationml/2006/main">
  <p:tag name="KSO_WM_UNIT_TABLE_BEAUTIFY" val="smartTable{35f3b239-66cd-4fa1-a969-5d084fc32093}"/>
</p:tagLst>
</file>

<file path=ppt/tags/tag3.xml><?xml version="1.0" encoding="utf-8"?>
<p:tagLst xmlns:p="http://schemas.openxmlformats.org/presentationml/2006/main">
  <p:tag name="KSO_WM_UNIT_TABLE_BEAUTIFY" val="smartTable{1522aec3-dffd-47c6-ba0a-eab961ff73dd}"/>
</p:tagLst>
</file>

<file path=ppt/tags/tag4.xml><?xml version="1.0" encoding="utf-8"?>
<p:tagLst xmlns:p="http://schemas.openxmlformats.org/presentationml/2006/main">
  <p:tag name="KSO_WM_UNIT_TABLE_BEAUTIFY" val="smartTable{4f3404e5-298c-4a9a-ae92-0a38d02d73f0}"/>
</p:tagLst>
</file>

<file path=ppt/tags/tag5.xml><?xml version="1.0" encoding="utf-8"?>
<p:tagLst xmlns:p="http://schemas.openxmlformats.org/presentationml/2006/main">
  <p:tag name="KSO_WM_UNIT_TABLE_BEAUTIFY" val="smartTable{32de2990-a11f-407e-8395-b4f7bbdb6cc8}"/>
  <p:tag name="TABLE_ENDDRAG_ORIGIN_RECT" val="893*395"/>
  <p:tag name="TABLE_ENDDRAG_RECT" val="39*123*893*395"/>
</p:tagLst>
</file>

<file path=ppt/tags/tag6.xml><?xml version="1.0" encoding="utf-8"?>
<p:tagLst xmlns:p="http://schemas.openxmlformats.org/presentationml/2006/main">
  <p:tag name="KSO_WM_UNIT_TABLE_BEAUTIFY" val="smartTable{421f3fd1-7348-443e-bd95-c6f363781894}"/>
  <p:tag name="TABLE_ENDDRAG_ORIGIN_RECT" val="882*402"/>
  <p:tag name="TABLE_ENDDRAG_RECT" val="29*115*882*402"/>
</p:tagLst>
</file>

<file path=ppt/tags/tag7.xml><?xml version="1.0" encoding="utf-8"?>
<p:tagLst xmlns:p="http://schemas.openxmlformats.org/presentationml/2006/main">
  <p:tag name="KSO_WM_UNIT_TABLE_BEAUTIFY" val="smartTable{2eff1d9f-e2af-4132-9dbf-ae617fcf0034}"/>
  <p:tag name="TABLE_ENDDRAG_ORIGIN_RECT" val="874*273"/>
  <p:tag name="TABLE_ENDDRAG_RECT" val="46*230*874*273"/>
</p:tagLst>
</file>

<file path=ppt/tags/tag8.xml><?xml version="1.0" encoding="utf-8"?>
<p:tagLst xmlns:p="http://schemas.openxmlformats.org/presentationml/2006/main">
  <p:tag name="KSO_WM_UNIT_TABLE_BEAUTIFY" val="smartTable{280a559e-02c9-4097-a267-361d062bc6a5}"/>
</p:tagLst>
</file>

<file path=ppt/tags/tag9.xml><?xml version="1.0" encoding="utf-8"?>
<p:tagLst xmlns:p="http://schemas.openxmlformats.org/presentationml/2006/main">
  <p:tag name="KSO_WM_UNIT_TABLE_BEAUTIFY" val="smartTable{aaa1dd59-8d8f-4be0-85ec-a24be2ea4d5b}"/>
</p:tagLst>
</file>

<file path=ppt/tags/tag10.xml><?xml version="1.0" encoding="utf-8"?>
<p:tagLst xmlns:p="http://schemas.openxmlformats.org/presentationml/2006/main">
  <p:tag name="KSO_WM_UNIT_TABLE_BEAUTIFY" val="smartTable{76a05108-75f4-4b27-b3ce-4d541ba9f668}"/>
</p:tagLst>
</file>

<file path=ppt/tags/tag11.xml><?xml version="1.0" encoding="utf-8"?>
<p:tagLst xmlns:p="http://schemas.openxmlformats.org/presentationml/2006/main">
  <p:tag name="KSO_WM_UNIT_TABLE_BEAUTIFY" val="smartTable{e9bf7729-48eb-4998-b586-1a996e7d6fe1}"/>
  <p:tag name="TABLE_ENDDRAG_ORIGIN_RECT" val="921*474"/>
  <p:tag name="TABLE_ENDDRAG_RECT" val="26*54*921*474"/>
</p:tagLst>
</file>

<file path=ppt/tags/tag12.xml><?xml version="1.0" encoding="utf-8"?>
<p:tagLst xmlns:p="http://schemas.openxmlformats.org/presentationml/2006/main">
  <p:tag name="KSO_WM_UNIT_TABLE_BEAUTIFY" val="smartTable{06dd394f-2701-438b-a500-c1d89009f26f}"/>
  <p:tag name="TABLE_ENDDRAG_ORIGIN_RECT" val="918*506"/>
  <p:tag name="TABLE_ENDDRAG_RECT" val="20*19*918*506"/>
</p:tagLst>
</file>

<file path=ppt/tags/tag13.xml><?xml version="1.0" encoding="utf-8"?>
<p:tagLst xmlns:p="http://schemas.openxmlformats.org/presentationml/2006/main">
  <p:tag name="KSO_WM_UNIT_TABLE_BEAUTIFY" val="smartTable{4860f4b2-b52b-42a8-b44f-46641bebc792}"/>
</p:tagLst>
</file>

<file path=ppt/tags/tag14.xml><?xml version="1.0" encoding="utf-8"?>
<p:tagLst xmlns:p="http://schemas.openxmlformats.org/presentationml/2006/main">
  <p:tag name="KSO_WM_UNIT_TABLE_BEAUTIFY" val="smartTable{246dd246-ba6c-4b1c-a035-c7226eb8eaa9}"/>
  <p:tag name="TABLE_ENDDRAG_ORIGIN_RECT" val="883*339"/>
  <p:tag name="TABLE_ENDDRAG_RECT" val="26*118*883*339"/>
</p:tagLst>
</file>

<file path=ppt/tags/tag15.xml><?xml version="1.0" encoding="utf-8"?>
<p:tagLst xmlns:p="http://schemas.openxmlformats.org/presentationml/2006/main">
  <p:tag name="ARTICULATE_PROJECT_OPEN" val="0"/>
</p:tagLst>
</file>

<file path=ppt/theme/theme1.xml><?xml version="1.0" encoding="utf-8"?>
<a:theme xmlns:a="http://schemas.openxmlformats.org/drawingml/2006/main" name="Office 主题​​">
  <a:themeElements>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6CBE6"/>
      </a:accent5>
      <a:accent6>
        <a:srgbClr val="D4702B"/>
      </a:accent6>
      <a:hlink>
        <a:srgbClr val="0563C1"/>
      </a:hlink>
      <a:folHlink>
        <a:srgbClr val="954F72"/>
      </a:folHlink>
    </a:clrScheme>
    <a:fontScheme name="">
      <a:majorFont>
        <a:latin typeface="等线 Light"/>
        <a:ea typeface="宋体"/>
        <a:cs typeface=""/>
      </a:majorFont>
      <a:minorFont>
        <a:latin typeface="等线"/>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raClrSchemeLst>
    <a:extraClrScheme>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6CBE6"/>
        </a:accent5>
        <a:accent6>
          <a:srgbClr val="D4702B"/>
        </a:accent6>
        <a:hlink>
          <a:srgbClr val="0563C1"/>
        </a:hlink>
        <a:folHlink>
          <a:srgbClr val="954F7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6_Office 主题​​">
  <a:themeElements>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6CBE6"/>
      </a:accent5>
      <a:accent6>
        <a:srgbClr val="D4702B"/>
      </a:accent6>
      <a:hlink>
        <a:srgbClr val="0563C1"/>
      </a:hlink>
      <a:folHlink>
        <a:srgbClr val="954F72"/>
      </a:folHlink>
    </a:clrScheme>
    <a:fontScheme name="">
      <a:majorFont>
        <a:latin typeface="等线 Light"/>
        <a:ea typeface="宋体"/>
        <a:cs typeface=""/>
      </a:majorFont>
      <a:minorFont>
        <a:latin typeface="等线"/>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raClrSchemeLst>
    <a:extraClrScheme>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6CBE6"/>
        </a:accent5>
        <a:accent6>
          <a:srgbClr val="D4702B"/>
        </a:accent6>
        <a:hlink>
          <a:srgbClr val="0563C1"/>
        </a:hlink>
        <a:folHlink>
          <a:srgbClr val="954F7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Office 主题​​">
  <a:themeElements>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6CBE6"/>
      </a:accent5>
      <a:accent6>
        <a:srgbClr val="D4702B"/>
      </a:accent6>
      <a:hlink>
        <a:srgbClr val="0563C1"/>
      </a:hlink>
      <a:folHlink>
        <a:srgbClr val="954F72"/>
      </a:folHlink>
    </a:clrScheme>
    <a:fontScheme name="">
      <a:majorFont>
        <a:latin typeface="等线 Light"/>
        <a:ea typeface="宋体"/>
        <a:cs typeface=""/>
      </a:majorFont>
      <a:minorFont>
        <a:latin typeface="等线"/>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raClrSchemeLst>
    <a:extraClrScheme>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6CBE6"/>
        </a:accent5>
        <a:accent6>
          <a:srgbClr val="D4702B"/>
        </a:accent6>
        <a:hlink>
          <a:srgbClr val="0563C1"/>
        </a:hlink>
        <a:folHlink>
          <a:srgbClr val="954F7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27489</Words>
  <Application>WPS 演示</Application>
  <PresentationFormat>自定义</PresentationFormat>
  <Paragraphs>1405</Paragraphs>
  <Slides>144</Slides>
  <Notes>25</Notes>
  <HiddenSlides>0</HiddenSlides>
  <MMClips>0</MMClips>
  <ScaleCrop>false</ScaleCrop>
  <HeadingPairs>
    <vt:vector size="6" baseType="variant">
      <vt:variant>
        <vt:lpstr>已用的字体</vt:lpstr>
      </vt:variant>
      <vt:variant>
        <vt:i4>20</vt:i4>
      </vt:variant>
      <vt:variant>
        <vt:lpstr>主题</vt:lpstr>
      </vt:variant>
      <vt:variant>
        <vt:i4>3</vt:i4>
      </vt:variant>
      <vt:variant>
        <vt:lpstr>幻灯片标题</vt:lpstr>
      </vt:variant>
      <vt:variant>
        <vt:i4>144</vt:i4>
      </vt:variant>
    </vt:vector>
  </HeadingPairs>
  <TitlesOfParts>
    <vt:vector size="167" baseType="lpstr">
      <vt:lpstr>Arial</vt:lpstr>
      <vt:lpstr>宋体</vt:lpstr>
      <vt:lpstr>Wingdings</vt:lpstr>
      <vt:lpstr>Times New Roman</vt:lpstr>
      <vt:lpstr>黑体</vt:lpstr>
      <vt:lpstr>微软雅黑</vt:lpstr>
      <vt:lpstr>文鼎CS大隶书</vt:lpstr>
      <vt:lpstr>隶书</vt:lpstr>
      <vt:lpstr>文鼎中楷简</vt:lpstr>
      <vt:lpstr>Arial Unicode MS</vt:lpstr>
      <vt:lpstr>Calibri</vt:lpstr>
      <vt:lpstr>Courier New</vt:lpstr>
      <vt:lpstr>楷体</vt:lpstr>
      <vt:lpstr>等线</vt:lpstr>
      <vt:lpstr>NEU-BZ-S92</vt:lpstr>
      <vt:lpstr>楷体_GB2312</vt:lpstr>
      <vt:lpstr>新宋体</vt:lpstr>
      <vt:lpstr>楷体_GB2312</vt:lpstr>
      <vt:lpstr>Times New Roman</vt:lpstr>
      <vt:lpstr>等线 Light</vt:lpstr>
      <vt:lpstr>Office 主题​​</vt:lpstr>
      <vt:lpstr>6_Office 主题​​</vt:lpstr>
      <vt:lpstr>1_Office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世纪金榜</dc:title>
  <dc:creator>世纪金榜</dc:creator>
  <cp:lastModifiedBy>lenovo</cp:lastModifiedBy>
  <cp:revision>1298</cp:revision>
  <dcterms:created xsi:type="dcterms:W3CDTF">2021-04-15T03:07:00Z</dcterms:created>
  <dcterms:modified xsi:type="dcterms:W3CDTF">2021-04-19T07:18:29Z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Version">
    <vt:i4>1</vt:i4>
  </property>
  <property fmtid="{D5CDD505-2E9C-101B-9397-08002B2CF9AE}" pid="3" name="ICV">
    <vt:lpwstr>678C19EDE0EE4A57B728ADF2817A921A</vt:lpwstr>
  </property>
  <property fmtid="{D5CDD505-2E9C-101B-9397-08002B2CF9AE}" pid="4" name="KSOProductBuildVer">
    <vt:lpwstr>2052-11.1.0.10463</vt:lpwstr>
  </property>
</Properties>
</file>