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9" r:id="rId4"/>
    <p:sldId id="270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85" r:id="rId17"/>
    <p:sldId id="281" r:id="rId18"/>
    <p:sldId id="286" r:id="rId19"/>
    <p:sldId id="282" r:id="rId20"/>
    <p:sldId id="287" r:id="rId21"/>
    <p:sldId id="289" r:id="rId22"/>
    <p:sldId id="290" r:id="rId23"/>
    <p:sldId id="291" r:id="rId24"/>
    <p:sldId id="292" r:id="rId25"/>
    <p:sldId id="293" r:id="rId26"/>
    <p:sldId id="297" r:id="rId27"/>
    <p:sldId id="296" r:id="rId2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矩形 31745"/>
          <p:cNvSpPr/>
          <p:nvPr/>
        </p:nvSpPr>
        <p:spPr>
          <a:xfrm>
            <a:off x="3429000" y="1600200"/>
            <a:ext cx="55626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9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陋室铭</a:t>
            </a:r>
            <a:endParaRPr lang="zh-CN" altLang="en-US" sz="9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2362200" y="4953000"/>
            <a:ext cx="7543800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刘禹锡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4" name="文本框 46083"/>
          <p:cNvSpPr txBox="1"/>
          <p:nvPr/>
        </p:nvSpPr>
        <p:spPr>
          <a:xfrm>
            <a:off x="2362200" y="2209800"/>
            <a:ext cx="13055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德</a:t>
            </a:r>
            <a:r>
              <a:rPr lang="zh-CN" altLang="en-US" sz="4400" b="1" dirty="0">
                <a:solidFill>
                  <a:srgbClr val="F80421"/>
                </a:solidFill>
                <a:latin typeface="黑体" panose="02010600030101010101" charset="-122"/>
                <a:ea typeface="黑体" panose="02010600030101010101" charset="-122"/>
              </a:rPr>
              <a:t>馨</a:t>
            </a:r>
            <a:endParaRPr lang="zh-CN" altLang="en-US" sz="4400" b="1" dirty="0">
              <a:solidFill>
                <a:srgbClr val="F8042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6085" name="文本框 46084"/>
          <p:cNvSpPr txBox="1"/>
          <p:nvPr/>
        </p:nvSpPr>
        <p:spPr>
          <a:xfrm>
            <a:off x="6248400" y="2209800"/>
            <a:ext cx="13055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solidFill>
                  <a:srgbClr val="F80421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鸿儒</a:t>
            </a:r>
            <a:endParaRPr lang="zh-CN" altLang="en-US" sz="4400" b="1" dirty="0">
              <a:solidFill>
                <a:srgbClr val="F80421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6086" name="文本框 46085"/>
          <p:cNvSpPr txBox="1"/>
          <p:nvPr/>
        </p:nvSpPr>
        <p:spPr>
          <a:xfrm>
            <a:off x="2362200" y="3581400"/>
            <a:ext cx="13055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solidFill>
                  <a:srgbClr val="F80421"/>
                </a:solidFill>
                <a:latin typeface="黑体" panose="02010600030101010101" charset="-122"/>
                <a:ea typeface="黑体" panose="02010600030101010101" charset="-122"/>
              </a:rPr>
              <a:t>苔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痕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6087" name="文本框 46086"/>
          <p:cNvSpPr txBox="1"/>
          <p:nvPr/>
        </p:nvSpPr>
        <p:spPr>
          <a:xfrm>
            <a:off x="6324600" y="3581400"/>
            <a:ext cx="130556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案</a:t>
            </a:r>
            <a:r>
              <a:rPr lang="zh-CN" altLang="en-US" sz="4400" b="1" dirty="0">
                <a:solidFill>
                  <a:srgbClr val="F80421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牍</a:t>
            </a:r>
            <a:endParaRPr lang="zh-CN" altLang="en-US" sz="4400" b="1" dirty="0">
              <a:solidFill>
                <a:srgbClr val="F80421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3886200" y="2133600"/>
            <a:ext cx="962025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ī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endParaRPr lang="en-US" altLang="zh-CN" sz="4800">
              <a:solidFill>
                <a:srgbClr val="F804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6089" name="文本框 46088"/>
          <p:cNvSpPr txBox="1"/>
          <p:nvPr/>
        </p:nvSpPr>
        <p:spPr>
          <a:xfrm>
            <a:off x="7543800" y="2209800"/>
            <a:ext cx="206248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4800" dirty="0" err="1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4800" dirty="0" err="1">
                <a:solidFill>
                  <a:srgbClr val="F8042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ó</a:t>
            </a:r>
            <a:r>
              <a:rPr lang="en-US" altLang="zh-CN" sz="4800" dirty="0" err="1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ng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r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ú</a:t>
            </a:r>
            <a:endParaRPr lang="en-US" altLang="zh-CN" sz="4800">
              <a:solidFill>
                <a:srgbClr val="F804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6090" name="文本框 46089"/>
          <p:cNvSpPr txBox="1"/>
          <p:nvPr/>
        </p:nvSpPr>
        <p:spPr>
          <a:xfrm>
            <a:off x="3962400" y="3581400"/>
            <a:ext cx="79248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á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endParaRPr lang="en-US" altLang="zh-CN" sz="4800">
              <a:solidFill>
                <a:srgbClr val="F804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6091" name="文本框 46090"/>
          <p:cNvSpPr txBox="1"/>
          <p:nvPr/>
        </p:nvSpPr>
        <p:spPr>
          <a:xfrm>
            <a:off x="7772400" y="3505200"/>
            <a:ext cx="79248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sz="4800">
                <a:solidFill>
                  <a:srgbClr val="F8042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ú</a:t>
            </a:r>
            <a:endParaRPr lang="en-US" altLang="zh-CN" sz="4800">
              <a:solidFill>
                <a:srgbClr val="F804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6092" name="文本框 46091"/>
          <p:cNvSpPr txBox="1"/>
          <p:nvPr/>
        </p:nvSpPr>
        <p:spPr>
          <a:xfrm>
            <a:off x="2112010" y="353695"/>
            <a:ext cx="242824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4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读一读：</a:t>
            </a:r>
            <a:endParaRPr lang="zh-CN" altLang="en-US" sz="4400" b="1" dirty="0">
              <a:solidFill>
                <a:srgbClr val="1707ED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89" grpId="0"/>
      <p:bldP spid="46090" grpId="0"/>
      <p:bldP spid="460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61" name="文本框 45060"/>
          <p:cNvSpPr txBox="1"/>
          <p:nvPr/>
        </p:nvSpPr>
        <p:spPr>
          <a:xfrm>
            <a:off x="2591435" y="182880"/>
            <a:ext cx="648462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文本整体感知</a:t>
            </a:r>
            <a:endParaRPr lang="zh-CN" altLang="en-US" sz="44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3970" name="图片 83969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3975" y="48895"/>
            <a:ext cx="12282170" cy="6692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71" name="矩形 83970"/>
          <p:cNvSpPr/>
          <p:nvPr/>
        </p:nvSpPr>
        <p:spPr>
          <a:xfrm>
            <a:off x="349250" y="358775"/>
            <a:ext cx="6356350" cy="1050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rPr>
              <a:t>山不在高，有仙则名。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pic>
        <p:nvPicPr>
          <p:cNvPr id="83972" name="男声朗诵.wav">
            <a:hlinkClick r:id="" action="ppaction://media"/>
          </p:cNvPr>
          <p:cNvPicPr>
            <a:picLocks noRot="1" noChangeAspect="1"/>
          </p:cNvPicPr>
          <p:nvPr>
            <a:wavAudioFile r:embed="rId2" name="男声朗诵.wav"/>
          </p:nvPr>
        </p:nvPicPr>
        <p:blipFill>
          <a:blip r:embed="rId3"/>
          <a:stretch>
            <a:fillRect/>
          </a:stretch>
        </p:blipFill>
        <p:spPr>
          <a:xfrm>
            <a:off x="6400800" y="1524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 advTm="914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39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97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4994" name="图片 8499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7465" y="13335"/>
            <a:ext cx="12266930" cy="6830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5" name="矩形 84994"/>
          <p:cNvSpPr/>
          <p:nvPr/>
        </p:nvSpPr>
        <p:spPr>
          <a:xfrm>
            <a:off x="817880" y="343535"/>
            <a:ext cx="5807710" cy="1099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/>
            <a:r>
              <a:rPr lang="zh-CN" altLang="en-US" sz="54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rPr>
              <a:t>水不在深，有龙则灵。</a:t>
            </a:r>
            <a:endParaRPr lang="zh-CN" altLang="en-US" sz="54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 advTm="5141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6018" name="图片 86017" descr="图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45" y="40005"/>
            <a:ext cx="12156440" cy="68370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19" name="矩形 86018"/>
          <p:cNvSpPr/>
          <p:nvPr/>
        </p:nvSpPr>
        <p:spPr>
          <a:xfrm>
            <a:off x="1881505" y="365760"/>
            <a:ext cx="5642610" cy="8312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/>
            <a:r>
              <a:rPr lang="zh-CN" altLang="en-US" sz="54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rPr>
              <a:t>斯是陋室，惟吾德馨。</a:t>
            </a:r>
            <a:endParaRPr lang="zh-CN" altLang="en-US" sz="54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020" name="矩形 86019"/>
          <p:cNvSpPr/>
          <p:nvPr/>
        </p:nvSpPr>
        <p:spPr>
          <a:xfrm>
            <a:off x="2362200" y="1348105"/>
            <a:ext cx="5312410" cy="8616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0000"/>
          </a:bodyPr>
          <a:p>
            <a:pPr algn="ctr"/>
            <a:r>
              <a:rPr lang="zh-CN" altLang="en-US" sz="54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rPr>
              <a:t>苔痕上阶绿，草色入帘青</a:t>
            </a:r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华文新魏" charset="0"/>
                <a:ea typeface="华文新魏" charset="0"/>
              </a:rPr>
              <a:t>。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  <p:transition spd="med" advTm="12952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7042" name="图片 87041" descr="图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55" y="17145"/>
            <a:ext cx="12131675" cy="6729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43" name="矩形 87042"/>
          <p:cNvSpPr/>
          <p:nvPr/>
        </p:nvSpPr>
        <p:spPr>
          <a:xfrm>
            <a:off x="2009775" y="394335"/>
            <a:ext cx="6362065" cy="10153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华文新魏" charset="0"/>
                <a:ea typeface="华文新魏" charset="0"/>
              </a:rPr>
              <a:t>谈笑有鸿儒，往来无白丁。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  <p:transition spd="med" advTm="525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8066" name="图片 88065" descr="图片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35" y="66675"/>
            <a:ext cx="12172950" cy="6779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67" name="矩形 88066"/>
          <p:cNvSpPr/>
          <p:nvPr/>
        </p:nvSpPr>
        <p:spPr>
          <a:xfrm>
            <a:off x="1422400" y="310515"/>
            <a:ext cx="6457950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可以调素琴，阅金经。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8068" name="矩形 88067"/>
          <p:cNvSpPr/>
          <p:nvPr/>
        </p:nvSpPr>
        <p:spPr>
          <a:xfrm>
            <a:off x="1908175" y="1523365"/>
            <a:ext cx="6734175" cy="9690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华文新魏" charset="0"/>
                <a:ea typeface="华文新魏" charset="0"/>
              </a:rPr>
              <a:t>无丝竹之乱耳，无案牍之劳形。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  <p:transition spd="med" advTm="9719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9090" name="图片 89089" descr="图片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" y="-45085"/>
            <a:ext cx="12233275" cy="68764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1" name="矩形 89090"/>
          <p:cNvSpPr/>
          <p:nvPr/>
        </p:nvSpPr>
        <p:spPr>
          <a:xfrm>
            <a:off x="464820" y="410845"/>
            <a:ext cx="5665470" cy="8813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华文新魏" charset="0"/>
                <a:ea typeface="华文新魏" charset="0"/>
              </a:rPr>
              <a:t>南阳诸葛庐，西蜀子云亭。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华文新魏" charset="0"/>
              <a:ea typeface="华文新魏" charset="0"/>
            </a:endParaRPr>
          </a:p>
        </p:txBody>
      </p:sp>
      <p:sp>
        <p:nvSpPr>
          <p:cNvPr id="89092" name="矩形 89091"/>
          <p:cNvSpPr/>
          <p:nvPr/>
        </p:nvSpPr>
        <p:spPr>
          <a:xfrm>
            <a:off x="1398270" y="5067935"/>
            <a:ext cx="6163945" cy="7975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华文新魏" charset="0"/>
                <a:ea typeface="华文新魏" charset="0"/>
              </a:rPr>
              <a:t>孔子云:“何陋之有？”</a:t>
            </a:r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  <p:transition spd="med" advTm="12108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3249295" y="229870"/>
            <a:ext cx="602996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陋 室 铭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字词梳理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9" name="文本框 9218"/>
          <p:cNvSpPr txBox="1"/>
          <p:nvPr/>
        </p:nvSpPr>
        <p:spPr>
          <a:xfrm>
            <a:off x="1828800" y="1639888"/>
            <a:ext cx="811530" cy="365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矩形 9220"/>
          <p:cNvSpPr/>
          <p:nvPr/>
        </p:nvSpPr>
        <p:spPr>
          <a:xfrm>
            <a:off x="163830" y="1173480"/>
            <a:ext cx="11882120" cy="478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山不在高，有仙则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名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。水不在深，有龙则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灵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斯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是陋室，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惟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吾德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馨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。苔痕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上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阶绿，草色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入帘青。谈笑有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鸿儒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，往来无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白丁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。可以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调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素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琴，阅金经。无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丝竹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之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乱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耳，无案牍之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劳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形。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南阳诸葛庐，西蜀子云亭。孔子云：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何陋之有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5278120" y="1832610"/>
            <a:ext cx="2105025" cy="3657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出名</a:t>
            </a:r>
            <a:r>
              <a:rPr lang="zh-CN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、</a:t>
            </a:r>
            <a:r>
              <a:rPr lang="zh-CN" altLang="en-US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闻名</a:t>
            </a:r>
            <a:endParaRPr lang="zh-CN" altLang="en-US" b="1" dirty="0">
              <a:solidFill>
                <a:srgbClr val="C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1270" y="2882900"/>
            <a:ext cx="1106297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en-US" altLang="zh-CN" b="1" dirty="0">
                <a:solidFill>
                  <a:schemeClr val="accent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2400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灵异的（水） 这             只    香气，指（品德）高尚  攀上，名词动用</a:t>
            </a:r>
            <a:endParaRPr lang="zh-CN" altLang="en-US" sz="2400" b="1" dirty="0">
              <a:solidFill>
                <a:srgbClr val="C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4064000" y="3843655"/>
            <a:ext cx="2376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大学问家</a:t>
            </a:r>
            <a:endParaRPr lang="zh-CN" altLang="en-US" sz="2400" b="1" dirty="0">
              <a:solidFill>
                <a:srgbClr val="C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2640330" y="4821555"/>
            <a:ext cx="2863850" cy="396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en-US" altLang="zh-CN" b="1" dirty="0">
                <a:solidFill>
                  <a:schemeClr val="accent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</a:t>
            </a:r>
            <a:r>
              <a:rPr lang="zh-CN" altLang="en-US" b="1" dirty="0">
                <a:solidFill>
                  <a:schemeClr val="accent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sz="2000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指（嘈杂的）音乐声</a:t>
            </a:r>
            <a:endParaRPr lang="zh-CN" altLang="en-US" sz="2000" b="1" dirty="0">
              <a:solidFill>
                <a:srgbClr val="C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5662613" y="4821555"/>
            <a:ext cx="6119812" cy="396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</a:t>
            </a:r>
            <a:r>
              <a:rPr lang="en-US" altLang="zh-CN" sz="20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扰乱                      使</a:t>
            </a:r>
            <a:r>
              <a:rPr lang="en-US" altLang="zh-CN" sz="20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劳累</a:t>
            </a:r>
            <a:endParaRPr lang="zh-CN" altLang="en-US" sz="20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8528050" y="5958840"/>
            <a:ext cx="306959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en-US" altLang="zh-CN" b="1" dirty="0">
                <a:solidFill>
                  <a:schemeClr val="accent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2400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有什么简陋的呢</a:t>
            </a:r>
            <a:endParaRPr lang="zh-CN" altLang="en-US" sz="2400" b="1" dirty="0">
              <a:solidFill>
                <a:srgbClr val="C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193915" y="3843655"/>
            <a:ext cx="458851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2400" b="1" dirty="0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没有什么学问的人      弹 </a:t>
            </a:r>
            <a:r>
              <a:rPr lang="zh-CN" altLang="en-US" b="1" dirty="0">
                <a:solidFill>
                  <a:schemeClr val="accent2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     </a:t>
            </a:r>
            <a:endParaRPr lang="zh-CN" altLang="en-US" b="1">
              <a:solidFill>
                <a:schemeClr val="accent2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1" grpId="0"/>
      <p:bldP spid="9224" grpId="0"/>
      <p:bldP spid="9225" grpId="0"/>
      <p:bldP spid="9226" grpId="0"/>
      <p:bldP spid="9227" grpId="0"/>
      <p:bldP spid="9228" grpId="0"/>
      <p:bldP spid="9229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文本框 9218"/>
          <p:cNvSpPr txBox="1"/>
          <p:nvPr/>
        </p:nvSpPr>
        <p:spPr>
          <a:xfrm>
            <a:off x="1828800" y="1639888"/>
            <a:ext cx="811530" cy="365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矩形 9220"/>
          <p:cNvSpPr/>
          <p:nvPr/>
        </p:nvSpPr>
        <p:spPr>
          <a:xfrm>
            <a:off x="154940" y="1039495"/>
            <a:ext cx="3166110" cy="5397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山不在高，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有仙则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名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水不在深，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有龙则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灵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 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斯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是陋室，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惟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吾德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馨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84805" y="1018540"/>
            <a:ext cx="9227820" cy="56267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山不在于高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有了仙人就著名了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水不在于</a:t>
            </a: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深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有了蛟龙就灵异了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 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这是简陋的屋子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只因我有美好 的品德（也就不感到简陋了）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472440" y="88900"/>
            <a:ext cx="428498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翻译</a:t>
            </a:r>
            <a:endParaRPr lang="zh-CN" altLang="en-US" sz="4400" b="1" dirty="0">
              <a:solidFill>
                <a:srgbClr val="0000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文本框 9218"/>
          <p:cNvSpPr txBox="1"/>
          <p:nvPr/>
        </p:nvSpPr>
        <p:spPr>
          <a:xfrm>
            <a:off x="1828800" y="1639888"/>
            <a:ext cx="811530" cy="365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矩形 9220"/>
          <p:cNvSpPr/>
          <p:nvPr/>
        </p:nvSpPr>
        <p:spPr>
          <a:xfrm>
            <a:off x="104775" y="133985"/>
            <a:ext cx="3636645" cy="6456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苔痕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上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阶绿，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草色入帘青。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谈笑有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鸿儒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往来无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白丁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可以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调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素琴，阅金经。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无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丝竹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之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乱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耳，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无案牍之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劳</a:t>
            </a: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形。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25570" y="133985"/>
            <a:ext cx="8186420" cy="667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苔藓的痕迹蔓延上台阶，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野草的颜色映入竹帘</a:t>
            </a: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显得青葱。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（在这里）谈笑的，有渊博的学者；往来的，没有无知的平民。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endParaRPr lang="zh-CN" altLang="en-US" sz="4400" b="1" dirty="0">
              <a:solidFill>
                <a:srgbClr val="DF2D1F"/>
              </a:solidFill>
              <a:ea typeface="华文行楷" panose="02010800040101010101" pitchFamily="2" charset="-122"/>
              <a:sym typeface="+mn-ea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可以弹弹朴素的古琴，看看佛经。</a:t>
            </a:r>
            <a:endParaRPr lang="zh-CN" altLang="en-US" sz="4400" b="1" dirty="0">
              <a:solidFill>
                <a:srgbClr val="DF2D1F"/>
              </a:solidFill>
              <a:ea typeface="华文行楷" panose="02010800040101010101" pitchFamily="2" charset="-122"/>
              <a:sym typeface="+mn-ea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DF2D1F"/>
                </a:solidFill>
                <a:ea typeface="华文行楷" panose="02010800040101010101" pitchFamily="2" charset="-122"/>
                <a:sym typeface="+mn-ea"/>
              </a:rPr>
              <a:t>没有奏乐的闹声来扰乱（我的）耳朵，没有官府的文</a:t>
            </a: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件来劳累（我的）身体。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文本框 9218"/>
          <p:cNvSpPr txBox="1"/>
          <p:nvPr/>
        </p:nvSpPr>
        <p:spPr>
          <a:xfrm>
            <a:off x="1828800" y="1639888"/>
            <a:ext cx="811530" cy="365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矩形 9220"/>
          <p:cNvSpPr/>
          <p:nvPr/>
        </p:nvSpPr>
        <p:spPr>
          <a:xfrm>
            <a:off x="591185" y="713740"/>
            <a:ext cx="3771265" cy="33064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南阳诸葛庐，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西蜀子云亭。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孔子云：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何陋之有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362450" y="443865"/>
            <a:ext cx="6861175" cy="357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南阳有诸葛亮的草屋，</a:t>
            </a:r>
            <a:endParaRPr lang="zh-CN" altLang="en-US" sz="4400" b="1" dirty="0">
              <a:solidFill>
                <a:srgbClr val="DF2D1F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西蜀有杨子云的玄亭。 </a:t>
            </a:r>
            <a:endParaRPr lang="zh-CN" altLang="en-US" sz="4400" b="1" dirty="0">
              <a:solidFill>
                <a:srgbClr val="DF2D1F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 孔子说：</a:t>
            </a:r>
            <a:endParaRPr lang="zh-CN" altLang="en-US" sz="4400" b="1" dirty="0">
              <a:solidFill>
                <a:srgbClr val="DF2D1F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4400" b="1" dirty="0">
                <a:solidFill>
                  <a:srgbClr val="DF2D1F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有什么简陋呢？</a:t>
            </a:r>
            <a:endParaRPr lang="zh-CN" altLang="en-US" sz="4400" b="1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42290" y="1363980"/>
            <a:ext cx="11031855" cy="31756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探究一：</a:t>
            </a:r>
            <a:endParaRPr lang="zh-CN" sz="4000" b="1" dirty="0">
              <a:solidFill>
                <a:srgbClr val="FF33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从文本内容来看，这是一篇</a:t>
            </a:r>
            <a:r>
              <a:rPr 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散文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。散文以</a:t>
            </a:r>
            <a:r>
              <a:rPr 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意境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取胜，那么本文营造了一种什么样的意境？请你用</a:t>
            </a:r>
            <a:r>
              <a:rPr 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一个词语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来概括。</a:t>
            </a:r>
            <a:endParaRPr lang="zh-CN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8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深度阅读</a:t>
            </a:r>
            <a:endParaRPr lang="zh-CN" altLang="en-US" sz="48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1021715" y="2209800"/>
            <a:ext cx="1097280" cy="238696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pPr lvl="0"/>
            <a:r>
              <a:rPr lang="zh-CN" altLang="en-US" sz="60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陋室铭</a:t>
            </a:r>
            <a:endParaRPr lang="zh-CN" altLang="en-US" sz="6000" b="1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80909" name="文本框 80908"/>
          <p:cNvSpPr txBox="1"/>
          <p:nvPr/>
        </p:nvSpPr>
        <p:spPr>
          <a:xfrm>
            <a:off x="2347595" y="3078480"/>
            <a:ext cx="222504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清幽雅致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80910" name="左大括号 80909"/>
          <p:cNvSpPr/>
          <p:nvPr/>
        </p:nvSpPr>
        <p:spPr>
          <a:xfrm>
            <a:off x="4572635" y="2552700"/>
            <a:ext cx="304800" cy="1752600"/>
          </a:xfrm>
          <a:prstGeom prst="leftBrace">
            <a:avLst>
              <a:gd name="adj1" fmla="val 47916"/>
              <a:gd name="adj2" fmla="val 5000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0911" name="文本框 80910"/>
          <p:cNvSpPr txBox="1"/>
          <p:nvPr/>
        </p:nvSpPr>
        <p:spPr>
          <a:xfrm>
            <a:off x="4877435" y="2149475"/>
            <a:ext cx="384048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环境</a:t>
            </a:r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  <a:sym typeface="+mn-ea"/>
              </a:rPr>
              <a:t>之雅</a:t>
            </a:r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（景）</a:t>
            </a:r>
            <a:endParaRPr lang="zh-CN" altLang="en-US" sz="4400" b="1" dirty="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80912" name="文本框 80911"/>
          <p:cNvSpPr txBox="1"/>
          <p:nvPr/>
        </p:nvSpPr>
        <p:spPr>
          <a:xfrm>
            <a:off x="4885055" y="3834765"/>
            <a:ext cx="383286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情趣之雅 （趣）</a:t>
            </a:r>
            <a:endParaRPr lang="zh-CN" altLang="en-US" sz="4400" b="1" dirty="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80913" name="左大括号 80912"/>
          <p:cNvSpPr/>
          <p:nvPr/>
        </p:nvSpPr>
        <p:spPr>
          <a:xfrm rot="10800000" flipH="1">
            <a:off x="2118995" y="1676400"/>
            <a:ext cx="228600" cy="3505200"/>
          </a:xfrm>
          <a:prstGeom prst="leftBrace">
            <a:avLst>
              <a:gd name="adj1" fmla="val 127777"/>
              <a:gd name="adj2" fmla="val 4956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0914" name="文本框 80913"/>
          <p:cNvSpPr txBox="1"/>
          <p:nvPr/>
        </p:nvSpPr>
        <p:spPr>
          <a:xfrm>
            <a:off x="4877435" y="3052445"/>
            <a:ext cx="383984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交往</a:t>
            </a:r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  <a:sym typeface="+mn-ea"/>
              </a:rPr>
              <a:t>之雅</a:t>
            </a:r>
            <a:r>
              <a:rPr lang="zh-CN" altLang="en-US" sz="44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（友）</a:t>
            </a:r>
            <a:endParaRPr lang="zh-CN" altLang="en-US" sz="4400" b="1" dirty="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sz="48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清幽雅致</a:t>
            </a:r>
            <a:endParaRPr lang="zh-CN" sz="48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左大括号 1"/>
          <p:cNvSpPr/>
          <p:nvPr/>
        </p:nvSpPr>
        <p:spPr>
          <a:xfrm flipH="1">
            <a:off x="9081135" y="2552700"/>
            <a:ext cx="198120" cy="1685290"/>
          </a:xfrm>
          <a:prstGeom prst="leftBrace">
            <a:avLst>
              <a:gd name="adj1" fmla="val 47916"/>
              <a:gd name="adj2" fmla="val 5192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42290" y="1363980"/>
            <a:ext cx="11233785" cy="3845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探究二：</a:t>
            </a:r>
            <a:endParaRPr lang="zh-CN" altLang="en-US" sz="4000" b="1" dirty="0">
              <a:solidFill>
                <a:srgbClr val="FF33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 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根据内容及所营造的意境，你认为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文中主人公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，即</a:t>
            </a:r>
            <a:r>
              <a:rPr lang="en-US" alt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陋室</a:t>
            </a:r>
            <a:r>
              <a:rPr lang="en-US" alt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主人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应该是个什么样的人？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恬静淡泊、情趣高雅、甘守寂寞之人。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深度阅读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70205" y="1266190"/>
            <a:ext cx="11452225" cy="44481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质疑一：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座右铭：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刻在座位右上方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用来激励或警醒自己的</a:t>
            </a:r>
            <a:r>
              <a:rPr lang="zh-CN" altLang="en-US" sz="20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文字。</a:t>
            </a:r>
            <a:endParaRPr lang="zh-CN" altLang="en-US" sz="20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那么，本文的标题该如何理解？</a:t>
            </a:r>
            <a:endParaRPr lang="en-US" altLang="zh-CN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en-US" altLang="zh-CN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写下有关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陋室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的诗文文字，用来激励或警醒自己。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质疑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60" name="矩形 45059"/>
          <p:cNvSpPr/>
          <p:nvPr/>
        </p:nvSpPr>
        <p:spPr>
          <a:xfrm>
            <a:off x="241935" y="944880"/>
            <a:ext cx="11719560" cy="5577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本文选自</a:t>
            </a:r>
            <a:r>
              <a:rPr lang="en-US" altLang="zh-CN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全唐文</a:t>
            </a:r>
            <a:r>
              <a:rPr lang="en-US" altLang="zh-CN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，作者刘禹锡（</a:t>
            </a:r>
            <a:r>
              <a:rPr lang="en-US" altLang="zh-CN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772—842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），字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梦得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，贞元九年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进士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唐代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诗人，哲学家。刘禹锡生活在安史之乱以后的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中唐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时期，关心社会现实，忧虑国计民生。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因参加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王叔文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0030101010101" charset="-122"/>
                <a:ea typeface="黑体" panose="02010600030101010101" charset="-122"/>
              </a:rPr>
              <a:t>的政治革新运动得罪了当朝的权贵，被贬成安徽省和州通判。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按当时规定，他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应住衙门里的三间屋子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。可是和州知县见他被贬而来，便多方刁难。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半年时间连搬三次家，住房一次比一次小，最后成了一间陋室。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在此背景下，刘禹锡愤然提笔写了</a:t>
            </a:r>
            <a:r>
              <a:rPr lang="en-US" altLang="zh-CN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b="1" dirty="0">
                <a:solidFill>
                  <a:srgbClr val="1707ED"/>
                </a:solidFill>
                <a:latin typeface="黑体" panose="02010600030101010101" charset="-122"/>
                <a:ea typeface="黑体" panose="02010600030101010101" charset="-122"/>
              </a:rPr>
              <a:t>一文</a:t>
            </a:r>
            <a:r>
              <a:rPr lang="zh-CN" altLang="en-US" sz="3200" b="1" dirty="0">
                <a:solidFill>
                  <a:srgbClr val="1707E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1707ED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1936115" y="137160"/>
            <a:ext cx="482282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写作背景补充：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60" name="矩形 45059"/>
          <p:cNvSpPr/>
          <p:nvPr/>
        </p:nvSpPr>
        <p:spPr>
          <a:xfrm>
            <a:off x="241935" y="944880"/>
            <a:ext cx="11719560" cy="5577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sz="4000" b="1" dirty="0">
                <a:latin typeface="黑体" panose="02010600030101010101" charset="-122"/>
                <a:ea typeface="黑体" panose="02010600030101010101" charset="-122"/>
              </a:rPr>
              <a:t>最初，</a:t>
            </a:r>
            <a:r>
              <a:rPr sz="4000" b="1" dirty="0">
                <a:latin typeface="黑体" panose="02010600030101010101" charset="-122"/>
                <a:ea typeface="黑体" panose="02010600030101010101" charset="-122"/>
              </a:rPr>
              <a:t>安排他住在城南长江边上居住。刘禹锡懒得与他计较，撰写了一幅楹联挂在门前：</a:t>
            </a:r>
            <a:r>
              <a:rPr sz="4000" b="1" u="sng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面对大江观白帆，身在和州思争辩。</a:t>
            </a:r>
            <a:endParaRPr sz="4000" b="1" u="sng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第二次，</a:t>
            </a:r>
            <a:r>
              <a:rPr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迁至城北，居住面积从三间缩小到一间半。</a:t>
            </a:r>
            <a:r>
              <a:rPr 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但</a:t>
            </a:r>
            <a:r>
              <a:rPr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不远处大河</a:t>
            </a:r>
            <a:r>
              <a:rPr 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流淌</a:t>
            </a:r>
            <a:r>
              <a:rPr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，门前杨柳依依，刘禹锡触景生情，又写了一幅楹联：</a:t>
            </a:r>
            <a:r>
              <a:rPr sz="4000" b="1" u="sng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杨柳青青江水边，人在历阳心在京。</a:t>
            </a:r>
            <a:endParaRPr sz="4000" b="1" u="sng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/>
            <a:r>
              <a:rPr lang="zh-CN" sz="4000" b="1" dirty="0">
                <a:latin typeface="黑体" panose="02010600030101010101" charset="-122"/>
                <a:ea typeface="黑体" panose="02010600030101010101" charset="-122"/>
                <a:sym typeface="+mn-ea"/>
              </a:rPr>
              <a:t>最后，调回城中，在眼皮底下监视居住，只给刘禹锡一间仅容下一床一桌一椅的房子。</a:t>
            </a:r>
            <a:endParaRPr lang="zh-CN" sz="4000" b="1" dirty="0"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1936115" y="137160"/>
            <a:ext cx="849947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写作背景补充：地方官一再刁难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72465" y="1266190"/>
            <a:ext cx="10948670" cy="38461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质疑二：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通过描写</a:t>
            </a:r>
            <a:r>
              <a:rPr 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陋室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来表达</a:t>
            </a:r>
            <a:r>
              <a:rPr lang="zh-CN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情感志趣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，这种写法叫什么？</a:t>
            </a:r>
            <a:endParaRPr lang="zh-CN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托物言志：</a:t>
            </a: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作者的志向放在对陋室的描写中表达出来。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质疑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89610" y="1266190"/>
            <a:ext cx="11017250" cy="4381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质疑三：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文章开头写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山、水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，与写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陋室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有何关系？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  </a:t>
            </a:r>
            <a:endParaRPr lang="en-US" altLang="zh-CN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  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类比：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山、水与陋室类比，仙、龙与 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“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德馨</a:t>
            </a: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”</a:t>
            </a:r>
            <a:r>
              <a:rPr lang="zh-CN" altLang="en-US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的主人类比。</a:t>
            </a:r>
            <a:endParaRPr lang="zh-CN" altLang="en-US" sz="44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质疑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89610" y="1266190"/>
            <a:ext cx="11017250" cy="3711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质疑四：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400" b="1" dirty="0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 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文章结尾为什么写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南阳诸葛庐，西蜀子云亭</a:t>
            </a:r>
            <a:r>
              <a:rPr lang="en-US" alt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？该如何理解？</a:t>
            </a: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endParaRPr lang="zh-CN" altLang="en-US" sz="36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>
              <a:lnSpc>
                <a:spcPct val="110000"/>
              </a:lnSpc>
            </a:pPr>
            <a:r>
              <a:rPr lang="en-US" altLang="zh-CN" sz="44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  ——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运用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类比</a:t>
            </a:r>
            <a:r>
              <a:rPr 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，</a:t>
            </a:r>
            <a:r>
              <a:rPr lang="zh-CN" sz="36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且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以古代名贤自况。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3249295" y="229870"/>
            <a:ext cx="602996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质疑</a:t>
            </a:r>
            <a:endParaRPr lang="zh-CN" altLang="en-US" sz="4400" b="1" dirty="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68910" y="1097280"/>
            <a:ext cx="11888470" cy="5654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诸葛亮表面上躬耕陇亩，说是不求闻达于诸侯，其实是在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蓄势待发、待价而沽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！刘禹锡这样写，也是想要告诉世人，自己希望和诸葛亮、扬雄一样得到统治者的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赏识重用，以建功立业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。</a:t>
            </a:r>
            <a:endParaRPr lang="zh-CN" altLang="en-US" sz="36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孔子想到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东夷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居住，有人劝他说那么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偏僻的地方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去干嘛？孔子反驳道，九夷之地虽然僻陋，但君子到了那里可以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行教化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，使其变得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知书识礼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，</a:t>
            </a:r>
            <a:r>
              <a:rPr lang="zh-CN" altLang="en-US" sz="3600" b="1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怎么能说僻陋呢？</a:t>
            </a:r>
            <a:endParaRPr lang="zh-CN" altLang="en-US" sz="3600" b="1" u="sng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2527300" y="229870"/>
            <a:ext cx="816229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资料补充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34365" y="1232535"/>
            <a:ext cx="10923270" cy="4114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en-US" altLang="zh-CN" sz="4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    </a:t>
            </a: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既然诸葛亮、扬雄、孔子这些古圣先贤都曾经地居僻陋之处，而终有所作为。那么，我刘禹锡又何尝不能守住寂寞，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守得云开见月明</a:t>
            </a: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呢？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   </a:t>
            </a:r>
            <a:r>
              <a:rPr lang="zh-CN" altLang="en-US" sz="4000" b="1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 人生不可能没有风雨，生命需要历练才能富有韧性，韧性让生命变得强大。</a:t>
            </a:r>
            <a:endParaRPr lang="zh-CN" altLang="en-US" sz="4000" b="1" u="sng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    这，正是刘禹锡需要激励和警醒自己的！    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0030101010101" charset="-122"/>
              <a:sym typeface="+mn-ea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1586865" y="196215"/>
            <a:ext cx="9488170" cy="103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陋室铭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学习意义：指导现实人生</a:t>
            </a:r>
            <a:endParaRPr lang="zh-CN" altLang="en-US" sz="44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框 48129"/>
          <p:cNvSpPr txBox="1"/>
          <p:nvPr/>
        </p:nvSpPr>
        <p:spPr>
          <a:xfrm>
            <a:off x="1525270" y="2209800"/>
            <a:ext cx="1097280" cy="238696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pPr lvl="0"/>
            <a:r>
              <a:rPr lang="zh-CN" altLang="en-US" sz="6000" b="1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陋室铭</a:t>
            </a:r>
            <a:endParaRPr lang="zh-CN" altLang="en-US" sz="6000" b="1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1" name="文本框 48130"/>
          <p:cNvSpPr txBox="1"/>
          <p:nvPr/>
        </p:nvSpPr>
        <p:spPr>
          <a:xfrm>
            <a:off x="2667000" y="1143000"/>
            <a:ext cx="2214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设喻引题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2" name="文本框 48131"/>
          <p:cNvSpPr txBox="1"/>
          <p:nvPr/>
        </p:nvSpPr>
        <p:spPr>
          <a:xfrm>
            <a:off x="5029200" y="609600"/>
            <a:ext cx="8382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山</a:t>
            </a:r>
            <a:endParaRPr lang="zh-CN" altLang="en-US" sz="44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3" name="文本框 48132"/>
          <p:cNvSpPr txBox="1"/>
          <p:nvPr/>
        </p:nvSpPr>
        <p:spPr>
          <a:xfrm>
            <a:off x="5029200" y="1371600"/>
            <a:ext cx="690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仙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4" name="文本框 48133"/>
          <p:cNvSpPr txBox="1"/>
          <p:nvPr/>
        </p:nvSpPr>
        <p:spPr>
          <a:xfrm>
            <a:off x="6019800" y="685800"/>
            <a:ext cx="690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水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5" name="文本框 48134"/>
          <p:cNvSpPr txBox="1"/>
          <p:nvPr/>
        </p:nvSpPr>
        <p:spPr>
          <a:xfrm>
            <a:off x="6019800" y="1371600"/>
            <a:ext cx="690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龙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6" name="文本框 48135"/>
          <p:cNvSpPr txBox="1"/>
          <p:nvPr/>
        </p:nvSpPr>
        <p:spPr>
          <a:xfrm>
            <a:off x="7010400" y="685800"/>
            <a:ext cx="690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喻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7" name="文本框 48136"/>
          <p:cNvSpPr txBox="1"/>
          <p:nvPr/>
        </p:nvSpPr>
        <p:spPr>
          <a:xfrm>
            <a:off x="6994525" y="1335088"/>
            <a:ext cx="690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喻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8" name="文本框 48137"/>
          <p:cNvSpPr txBox="1"/>
          <p:nvPr/>
        </p:nvSpPr>
        <p:spPr>
          <a:xfrm>
            <a:off x="8001000" y="685800"/>
            <a:ext cx="1198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陋室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39" name="文本框 48138"/>
          <p:cNvSpPr txBox="1"/>
          <p:nvPr/>
        </p:nvSpPr>
        <p:spPr>
          <a:xfrm>
            <a:off x="8001000" y="1371600"/>
            <a:ext cx="1198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德馨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0" name="左大括号 48139"/>
          <p:cNvSpPr/>
          <p:nvPr/>
        </p:nvSpPr>
        <p:spPr>
          <a:xfrm>
            <a:off x="4953000" y="914400"/>
            <a:ext cx="76200" cy="914400"/>
          </a:xfrm>
          <a:prstGeom prst="leftBrace">
            <a:avLst>
              <a:gd name="adj1" fmla="val 100000"/>
              <a:gd name="adj2" fmla="val 5000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41" name="文本框 48140"/>
          <p:cNvSpPr txBox="1"/>
          <p:nvPr/>
        </p:nvSpPr>
        <p:spPr>
          <a:xfrm>
            <a:off x="2743200" y="3124200"/>
            <a:ext cx="2214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陋室不陋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2" name="左大括号 48141"/>
          <p:cNvSpPr/>
          <p:nvPr/>
        </p:nvSpPr>
        <p:spPr>
          <a:xfrm>
            <a:off x="4953000" y="2667000"/>
            <a:ext cx="304800" cy="1752600"/>
          </a:xfrm>
          <a:prstGeom prst="leftBrace">
            <a:avLst>
              <a:gd name="adj1" fmla="val 47916"/>
              <a:gd name="adj2" fmla="val 5000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43" name="文本框 48142"/>
          <p:cNvSpPr txBox="1"/>
          <p:nvPr/>
        </p:nvSpPr>
        <p:spPr>
          <a:xfrm>
            <a:off x="5334000" y="2514600"/>
            <a:ext cx="3505200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环境清幽（景）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4" name="文本框 48143"/>
          <p:cNvSpPr txBox="1"/>
          <p:nvPr/>
        </p:nvSpPr>
        <p:spPr>
          <a:xfrm>
            <a:off x="5334000" y="3810000"/>
            <a:ext cx="3581400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生活恬适（趣）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5" name="文本框 48144"/>
          <p:cNvSpPr txBox="1"/>
          <p:nvPr/>
        </p:nvSpPr>
        <p:spPr>
          <a:xfrm>
            <a:off x="2803525" y="4611688"/>
            <a:ext cx="2214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古贤自喻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6" name="文本框 48145"/>
          <p:cNvSpPr txBox="1"/>
          <p:nvPr/>
        </p:nvSpPr>
        <p:spPr>
          <a:xfrm>
            <a:off x="5867400" y="4611688"/>
            <a:ext cx="2514600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反诘点题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7" name="左大括号 48146"/>
          <p:cNvSpPr/>
          <p:nvPr/>
        </p:nvSpPr>
        <p:spPr>
          <a:xfrm rot="10800000" flipH="1">
            <a:off x="2438400" y="1676400"/>
            <a:ext cx="228600" cy="3505200"/>
          </a:xfrm>
          <a:prstGeom prst="leftBrace">
            <a:avLst>
              <a:gd name="adj1" fmla="val 127777"/>
              <a:gd name="adj2" fmla="val 4956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48" name="文本框 48147"/>
          <p:cNvSpPr txBox="1"/>
          <p:nvPr/>
        </p:nvSpPr>
        <p:spPr>
          <a:xfrm>
            <a:off x="5334000" y="3124200"/>
            <a:ext cx="3505200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000" dirty="0">
                <a:solidFill>
                  <a:srgbClr val="1707ED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交往高雅（友）</a:t>
            </a:r>
            <a:endParaRPr lang="zh-CN" altLang="en-US" sz="4000">
              <a:solidFill>
                <a:srgbClr val="1707ED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48149" name="文本框 48148"/>
          <p:cNvSpPr txBox="1"/>
          <p:nvPr/>
        </p:nvSpPr>
        <p:spPr>
          <a:xfrm>
            <a:off x="3505200" y="5681663"/>
            <a:ext cx="47548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dirty="0">
                <a:solidFill>
                  <a:srgbClr val="F8042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陪衬比喻  托物言志</a:t>
            </a:r>
            <a:endParaRPr lang="zh-CN" altLang="en-US" sz="4000">
              <a:solidFill>
                <a:srgbClr val="F80421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8150" name="文本框 48149"/>
          <p:cNvSpPr txBox="1"/>
          <p:nvPr/>
        </p:nvSpPr>
        <p:spPr>
          <a:xfrm>
            <a:off x="9602470" y="990600"/>
            <a:ext cx="792480" cy="5181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algn="ctr"/>
            <a:r>
              <a:rPr lang="zh-CN" altLang="en-US" sz="4000" dirty="0">
                <a:solidFill>
                  <a:srgbClr val="1707ED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安贫乐道  高洁伟岸</a:t>
            </a:r>
            <a:endParaRPr lang="zh-CN" altLang="en-US" sz="4000">
              <a:solidFill>
                <a:srgbClr val="1707ED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8151" name="右大括号 48150"/>
          <p:cNvSpPr/>
          <p:nvPr/>
        </p:nvSpPr>
        <p:spPr>
          <a:xfrm>
            <a:off x="9220200" y="1066800"/>
            <a:ext cx="152400" cy="4038600"/>
          </a:xfrm>
          <a:prstGeom prst="rightBrace">
            <a:avLst>
              <a:gd name="adj1" fmla="val 220833"/>
              <a:gd name="adj2" fmla="val 50000"/>
            </a:avLst>
          </a:prstGeom>
          <a:noFill/>
          <a:ln w="38100" cap="flat" cmpd="sng">
            <a:solidFill>
              <a:srgbClr val="1707E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48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5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500"/>
                                        <p:tgtEl>
                                          <p:spTgt spid="48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9" dur="500"/>
                                        <p:tgtEl>
                                          <p:spTgt spid="48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"/>
                            </p:stCondLst>
                            <p:childTnLst>
                              <p:par>
                                <p:cTn id="9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3" dur="5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8" dur="500"/>
                                        <p:tgtEl>
                                          <p:spTgt spid="48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1" grpId="0"/>
      <p:bldP spid="48132" grpId="0"/>
      <p:bldP spid="48133" grpId="0"/>
      <p:bldP spid="48134" grpId="0"/>
      <p:bldP spid="48135" grpId="0"/>
      <p:bldP spid="48136" grpId="0"/>
      <p:bldP spid="48137" grpId="0"/>
      <p:bldP spid="48138" grpId="0"/>
      <p:bldP spid="48139" grpId="0"/>
      <p:bldP spid="48141" grpId="0"/>
      <p:bldP spid="48143" grpId="0"/>
      <p:bldP spid="48144" grpId="0"/>
      <p:bldP spid="48145" grpId="0"/>
      <p:bldP spid="48146" grpId="0"/>
      <p:bldP spid="48148" grpId="0"/>
      <p:bldP spid="48149" grpId="0"/>
      <p:bldP spid="4815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34365" y="1450975"/>
            <a:ext cx="10923270" cy="3309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110000"/>
              </a:lnSpc>
            </a:pPr>
            <a:r>
              <a:rPr lang="en-US" altLang="zh-CN" sz="4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0030101010101" charset="-122"/>
                <a:sym typeface="+mn-ea"/>
              </a:rPr>
              <a:t>    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1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、熟读熟背《陋室铭》；</a:t>
            </a:r>
            <a:endParaRPr lang="zh-CN" altLang="en-US" sz="48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en-US" altLang="zh-CN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  </a:t>
            </a:r>
            <a:endParaRPr lang="en-US" altLang="zh-CN" sz="48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lvl="0">
              <a:lnSpc>
                <a:spcPct val="110000"/>
              </a:lnSpc>
            </a:pPr>
            <a:r>
              <a:rPr lang="en-US" altLang="zh-CN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  2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、以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“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陪伴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”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为题，写一篇不少于</a:t>
            </a:r>
            <a:r>
              <a:rPr lang="en-US" altLang="zh-CN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700</a:t>
            </a:r>
            <a:r>
              <a:rPr lang="zh-CN" altLang="en-US" sz="4800" b="1" dirty="0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字的周记。    </a:t>
            </a:r>
            <a:endParaRPr lang="zh-CN" altLang="en-US" sz="4800" b="1" dirty="0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1586865" y="196215"/>
            <a:ext cx="9488170" cy="1097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800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假期作业：</a:t>
            </a:r>
            <a:endParaRPr lang="zh-CN" altLang="en-US" sz="4800" b="1" dirty="0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2324</Words>
  <Application>WPS 演示</Application>
  <PresentationFormat>宽屏</PresentationFormat>
  <Paragraphs>240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Arial</vt:lpstr>
      <vt:lpstr>宋体</vt:lpstr>
      <vt:lpstr>Wingdings</vt:lpstr>
      <vt:lpstr>华文行楷</vt:lpstr>
      <vt:lpstr>Times New Roman</vt:lpstr>
      <vt:lpstr>黑体</vt:lpstr>
      <vt:lpstr>楷体_GB2312</vt:lpstr>
      <vt:lpstr>华文新魏</vt:lpstr>
      <vt:lpstr>微软雅黑</vt:lpstr>
      <vt:lpstr>Calibri Light</vt:lpstr>
      <vt:lpstr>Calibri</vt:lpstr>
      <vt:lpstr>Courier New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13</cp:revision>
  <dcterms:created xsi:type="dcterms:W3CDTF">2017-04-28T00:58:00Z</dcterms:created>
  <dcterms:modified xsi:type="dcterms:W3CDTF">2017-05-02T07:42:04Z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