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2" r:id="rId5"/>
    <p:sldId id="259" r:id="rId6"/>
    <p:sldId id="263" r:id="rId7"/>
    <p:sldId id="260" r:id="rId8"/>
    <p:sldId id="261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48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F756D-5916-4A61-BEAD-49E9F110BCF5}" type="datetimeFigureOut">
              <a:rPr lang="zh-CN" altLang="en-US" smtClean="0"/>
              <a:t>2018/11/19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AFC0F-7946-4C12-BF83-0138F0B00F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72063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F756D-5916-4A61-BEAD-49E9F110BCF5}" type="datetimeFigureOut">
              <a:rPr lang="zh-CN" altLang="en-US" smtClean="0"/>
              <a:t>2018/11/19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AFC0F-7946-4C12-BF83-0138F0B00F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00824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F756D-5916-4A61-BEAD-49E9F110BCF5}" type="datetimeFigureOut">
              <a:rPr lang="zh-CN" altLang="en-US" smtClean="0"/>
              <a:t>2018/11/19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AFC0F-7946-4C12-BF83-0138F0B00F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27156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F756D-5916-4A61-BEAD-49E9F110BCF5}" type="datetimeFigureOut">
              <a:rPr lang="zh-CN" altLang="en-US" smtClean="0"/>
              <a:t>2018/11/19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AFC0F-7946-4C12-BF83-0138F0B00F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4045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F756D-5916-4A61-BEAD-49E9F110BCF5}" type="datetimeFigureOut">
              <a:rPr lang="zh-CN" altLang="en-US" smtClean="0"/>
              <a:t>2018/11/19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AFC0F-7946-4C12-BF83-0138F0B00F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84806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F756D-5916-4A61-BEAD-49E9F110BCF5}" type="datetimeFigureOut">
              <a:rPr lang="zh-CN" altLang="en-US" smtClean="0"/>
              <a:t>2018/11/19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AFC0F-7946-4C12-BF83-0138F0B00F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25218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F756D-5916-4A61-BEAD-49E9F110BCF5}" type="datetimeFigureOut">
              <a:rPr lang="zh-CN" altLang="en-US" smtClean="0"/>
              <a:t>2018/11/19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AFC0F-7946-4C12-BF83-0138F0B00F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40670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F756D-5916-4A61-BEAD-49E9F110BCF5}" type="datetimeFigureOut">
              <a:rPr lang="zh-CN" altLang="en-US" smtClean="0"/>
              <a:t>2018/11/19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AFC0F-7946-4C12-BF83-0138F0B00F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24721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F756D-5916-4A61-BEAD-49E9F110BCF5}" type="datetimeFigureOut">
              <a:rPr lang="zh-CN" altLang="en-US" smtClean="0"/>
              <a:t>2018/11/19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AFC0F-7946-4C12-BF83-0138F0B00F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73229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F756D-5916-4A61-BEAD-49E9F110BCF5}" type="datetimeFigureOut">
              <a:rPr lang="zh-CN" altLang="en-US" smtClean="0"/>
              <a:t>2018/11/19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AFC0F-7946-4C12-BF83-0138F0B00F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31293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F756D-5916-4A61-BEAD-49E9F110BCF5}" type="datetimeFigureOut">
              <a:rPr lang="zh-CN" altLang="en-US" smtClean="0"/>
              <a:t>2018/11/19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AFC0F-7946-4C12-BF83-0138F0B00F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8151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AF756D-5916-4A61-BEAD-49E9F110BCF5}" type="datetimeFigureOut">
              <a:rPr lang="zh-CN" altLang="en-US" smtClean="0"/>
              <a:t>2018/11/19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1AFC0F-7946-4C12-BF83-0138F0B00F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93172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0F7989B-6C35-4B3E-871E-2900EA0E2C5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zh-CN" sz="8800" b="1" dirty="0"/>
              <a:t>U12 </a:t>
            </a:r>
            <a:r>
              <a:rPr lang="zh-CN" altLang="en-US" sz="8800" b="1" dirty="0"/>
              <a:t>练习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C6B2BC1E-DBCE-4C98-AFD4-4179936CF6D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32275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7F04577-5163-49D2-89A3-0F32685013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2560" y="907732"/>
            <a:ext cx="4409440" cy="5042535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AutoNum type="arabicPeriod"/>
            </a:pPr>
            <a:r>
              <a:rPr lang="zh-CN" altLang="en-US" sz="3600" b="1" dirty="0"/>
              <a:t>大学教授</a:t>
            </a:r>
            <a:endParaRPr lang="en-US" altLang="zh-CN" sz="3600" b="1" dirty="0"/>
          </a:p>
          <a:p>
            <a:pPr marL="0" indent="0">
              <a:buNone/>
            </a:pPr>
            <a:r>
              <a:rPr lang="en-US" altLang="zh-CN" sz="3600" b="1" dirty="0">
                <a:solidFill>
                  <a:srgbClr val="FF0000"/>
                </a:solidFill>
              </a:rPr>
              <a:t>A college professor</a:t>
            </a:r>
          </a:p>
          <a:p>
            <a:pPr marL="0" indent="0">
              <a:buNone/>
            </a:pPr>
            <a:r>
              <a:rPr lang="en-US" altLang="zh-CN" sz="3600" b="1" dirty="0"/>
              <a:t>3. </a:t>
            </a:r>
            <a:r>
              <a:rPr lang="zh-CN" altLang="en-US" sz="3600" b="1" dirty="0"/>
              <a:t>私人助理</a:t>
            </a:r>
            <a:endParaRPr lang="en-US" altLang="zh-CN" sz="3600" b="1" dirty="0"/>
          </a:p>
          <a:p>
            <a:pPr marL="0" indent="0">
              <a:buNone/>
            </a:pPr>
            <a:r>
              <a:rPr lang="en-US" altLang="zh-CN" sz="3600" b="1" dirty="0">
                <a:solidFill>
                  <a:srgbClr val="FF0000"/>
                </a:solidFill>
              </a:rPr>
              <a:t>A personal assistant</a:t>
            </a:r>
          </a:p>
          <a:p>
            <a:pPr marL="0" indent="0">
              <a:buNone/>
            </a:pPr>
            <a:r>
              <a:rPr lang="en-US" altLang="zh-CN" sz="3600" b="1" dirty="0"/>
              <a:t>5. </a:t>
            </a:r>
            <a:r>
              <a:rPr lang="zh-CN" altLang="en-US" sz="3600" b="1" dirty="0"/>
              <a:t>政府官员</a:t>
            </a:r>
            <a:endParaRPr lang="en-US" altLang="zh-CN" sz="3600" b="1" dirty="0"/>
          </a:p>
          <a:p>
            <a:pPr marL="0" indent="0">
              <a:buNone/>
            </a:pPr>
            <a:r>
              <a:rPr lang="en-US" altLang="zh-CN" sz="3600" b="1" dirty="0">
                <a:solidFill>
                  <a:srgbClr val="FF0000"/>
                </a:solidFill>
              </a:rPr>
              <a:t>A government official</a:t>
            </a:r>
          </a:p>
          <a:p>
            <a:pPr marL="0" indent="0">
              <a:buNone/>
            </a:pPr>
            <a:r>
              <a:rPr lang="en-US" altLang="zh-CN" sz="3600" b="1" dirty="0"/>
              <a:t>7. </a:t>
            </a:r>
            <a:r>
              <a:rPr lang="zh-CN" altLang="en-US" sz="3600" b="1" dirty="0"/>
              <a:t>职业运动员</a:t>
            </a:r>
            <a:endParaRPr lang="en-US" altLang="zh-CN" sz="3600" b="1" dirty="0"/>
          </a:p>
          <a:p>
            <a:pPr marL="0" indent="0">
              <a:buNone/>
            </a:pPr>
            <a:r>
              <a:rPr lang="en-US" altLang="zh-CN" sz="3600" b="1" dirty="0">
                <a:solidFill>
                  <a:srgbClr val="FF0000"/>
                </a:solidFill>
              </a:rPr>
              <a:t>A</a:t>
            </a:r>
            <a:r>
              <a:rPr lang="en-US" altLang="zh-CN" sz="3600" b="1" dirty="0"/>
              <a:t> </a:t>
            </a:r>
            <a:r>
              <a:rPr lang="en-US" altLang="zh-CN" sz="3600" b="1" dirty="0">
                <a:solidFill>
                  <a:srgbClr val="FF0000"/>
                </a:solidFill>
              </a:rPr>
              <a:t>professional</a:t>
            </a:r>
            <a:r>
              <a:rPr lang="en-US" altLang="zh-CN" sz="3600" b="1" dirty="0"/>
              <a:t> </a:t>
            </a:r>
            <a:r>
              <a:rPr lang="en-US" altLang="zh-CN" sz="3600" b="1" dirty="0">
                <a:solidFill>
                  <a:srgbClr val="FF0000"/>
                </a:solidFill>
              </a:rPr>
              <a:t>athlete</a:t>
            </a:r>
          </a:p>
          <a:p>
            <a:pPr marL="0" indent="0">
              <a:buNone/>
            </a:pPr>
            <a:r>
              <a:rPr lang="en-US" altLang="zh-CN" sz="3600" b="1" dirty="0"/>
              <a:t>9.</a:t>
            </a:r>
            <a:r>
              <a:rPr lang="zh-CN" altLang="en-US" sz="3600" b="1" dirty="0"/>
              <a:t>新闻记者</a:t>
            </a:r>
            <a:endParaRPr lang="en-US" altLang="zh-CN" sz="3600" b="1" dirty="0"/>
          </a:p>
          <a:p>
            <a:pPr marL="0" indent="0">
              <a:buNone/>
            </a:pPr>
            <a:r>
              <a:rPr lang="en-US" altLang="zh-CN" sz="3600" b="1" dirty="0">
                <a:solidFill>
                  <a:srgbClr val="FF0000"/>
                </a:solidFill>
              </a:rPr>
              <a:t>A news reporter</a:t>
            </a:r>
          </a:p>
          <a:p>
            <a:pPr marL="0" indent="0">
              <a:buNone/>
            </a:pPr>
            <a:endParaRPr lang="zh-CN" altLang="en-US" sz="3600" b="1" dirty="0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F0AFF1EE-DB45-448C-8884-8949764C906B}"/>
              </a:ext>
            </a:extLst>
          </p:cNvPr>
          <p:cNvSpPr txBox="1"/>
          <p:nvPr/>
        </p:nvSpPr>
        <p:spPr>
          <a:xfrm>
            <a:off x="4572000" y="765492"/>
            <a:ext cx="463296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/>
              <a:t>2. </a:t>
            </a:r>
            <a:r>
              <a:rPr lang="zh-CN" altLang="en-US" sz="3200" b="1" dirty="0"/>
              <a:t>软件工程师</a:t>
            </a:r>
            <a:endParaRPr lang="en-US" altLang="zh-CN" sz="3200" b="1" dirty="0"/>
          </a:p>
          <a:p>
            <a:r>
              <a:rPr lang="en-US" altLang="zh-CN" sz="3200" b="1" dirty="0">
                <a:solidFill>
                  <a:srgbClr val="FF0000"/>
                </a:solidFill>
              </a:rPr>
              <a:t>A software engineer</a:t>
            </a:r>
          </a:p>
          <a:p>
            <a:r>
              <a:rPr lang="en-US" altLang="zh-CN" sz="3200" b="1" dirty="0"/>
              <a:t>4. </a:t>
            </a:r>
            <a:r>
              <a:rPr lang="zh-CN" altLang="en-US" sz="3200" b="1" dirty="0"/>
              <a:t>总经理</a:t>
            </a:r>
            <a:endParaRPr lang="en-US" altLang="zh-CN" sz="3200" b="1" dirty="0"/>
          </a:p>
          <a:p>
            <a:r>
              <a:rPr lang="en-US" altLang="zh-CN" sz="3200" b="1" dirty="0">
                <a:solidFill>
                  <a:srgbClr val="FF0000"/>
                </a:solidFill>
              </a:rPr>
              <a:t>A general manager</a:t>
            </a:r>
          </a:p>
          <a:p>
            <a:r>
              <a:rPr lang="en-US" altLang="zh-CN" sz="3200" b="1" dirty="0"/>
              <a:t>6. ……</a:t>
            </a:r>
            <a:r>
              <a:rPr lang="zh-CN" altLang="en-US" sz="3200" b="1" dirty="0"/>
              <a:t>方面的专家</a:t>
            </a:r>
            <a:endParaRPr lang="en-US" altLang="zh-CN" sz="3200" b="1" dirty="0"/>
          </a:p>
          <a:p>
            <a:r>
              <a:rPr lang="en-US" altLang="zh-CN" sz="3200" b="1" dirty="0">
                <a:solidFill>
                  <a:srgbClr val="FF0000"/>
                </a:solidFill>
              </a:rPr>
              <a:t>A specialist in/on/at</a:t>
            </a:r>
          </a:p>
          <a:p>
            <a:r>
              <a:rPr lang="en-US" altLang="zh-CN" sz="3200" b="1" dirty="0"/>
              <a:t>8. </a:t>
            </a:r>
            <a:r>
              <a:rPr lang="zh-CN" altLang="en-US" sz="3200" b="1" dirty="0"/>
              <a:t>时装设计师</a:t>
            </a:r>
            <a:endParaRPr lang="en-US" altLang="zh-CN" sz="3200" b="1" dirty="0"/>
          </a:p>
          <a:p>
            <a:r>
              <a:rPr lang="en-US" altLang="zh-CN" sz="3200" b="1" dirty="0">
                <a:solidFill>
                  <a:srgbClr val="FF0000"/>
                </a:solidFill>
              </a:rPr>
              <a:t>A fashion designer</a:t>
            </a:r>
          </a:p>
          <a:p>
            <a:r>
              <a:rPr lang="en-US" altLang="zh-CN" sz="3200" b="1" dirty="0"/>
              <a:t>10. </a:t>
            </a:r>
            <a:r>
              <a:rPr lang="zh-CN" altLang="en-US" sz="3200" b="1" dirty="0"/>
              <a:t>学生代表</a:t>
            </a:r>
            <a:endParaRPr lang="en-US" altLang="zh-CN" sz="3200" b="1" dirty="0"/>
          </a:p>
          <a:p>
            <a:r>
              <a:rPr lang="en-US" altLang="zh-CN" sz="3200" b="1" dirty="0">
                <a:solidFill>
                  <a:srgbClr val="FF0000"/>
                </a:solidFill>
              </a:rPr>
              <a:t>A student representative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9632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9262B59-DC40-4EE7-8AC7-A21F8B7DBC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8285" y="765492"/>
            <a:ext cx="8647430" cy="5327015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zh-CN" altLang="en-US" sz="3200" b="1" dirty="0"/>
              <a:t>毫无疑问，这位候选人符合该职位的需求。</a:t>
            </a:r>
            <a:r>
              <a:rPr lang="en-US" altLang="zh-CN" sz="3200" b="1" dirty="0"/>
              <a:t>(there is no doubt that, meet the requirement)</a:t>
            </a:r>
          </a:p>
          <a:p>
            <a:pPr marL="0" indent="0">
              <a:buNone/>
            </a:pPr>
            <a:r>
              <a:rPr lang="en-US" altLang="zh-CN" sz="3200" b="1" dirty="0">
                <a:solidFill>
                  <a:srgbClr val="7030A0"/>
                </a:solidFill>
              </a:rPr>
              <a:t>There is no doubt that </a:t>
            </a:r>
            <a:r>
              <a:rPr lang="en-US" altLang="zh-CN" sz="3200" b="1" dirty="0">
                <a:solidFill>
                  <a:srgbClr val="FF0000"/>
                </a:solidFill>
              </a:rPr>
              <a:t>the candidate </a:t>
            </a:r>
            <a:r>
              <a:rPr lang="en-US" altLang="zh-CN" sz="3200" b="1" dirty="0">
                <a:solidFill>
                  <a:srgbClr val="7030A0"/>
                </a:solidFill>
              </a:rPr>
              <a:t>meets the requirements for </a:t>
            </a:r>
            <a:r>
              <a:rPr lang="en-US" altLang="zh-CN" sz="3200" b="1" dirty="0">
                <a:solidFill>
                  <a:srgbClr val="FF0000"/>
                </a:solidFill>
              </a:rPr>
              <a:t>this position.</a:t>
            </a:r>
          </a:p>
          <a:p>
            <a:pPr marL="0" indent="0">
              <a:buNone/>
            </a:pPr>
            <a:endParaRPr lang="en-US" altLang="zh-CN" sz="32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altLang="zh-CN" sz="32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zh-CN" altLang="en-US" sz="3200" b="1" dirty="0">
                <a:solidFill>
                  <a:srgbClr val="FF0000"/>
                </a:solidFill>
              </a:rPr>
              <a:t>毫无疑问，邵平是个</a:t>
            </a:r>
            <a:r>
              <a:rPr lang="en-US" altLang="zh-CN" sz="3200" b="1" dirty="0">
                <a:solidFill>
                  <a:srgbClr val="FF0000"/>
                </a:solidFill>
              </a:rPr>
              <a:t>……</a:t>
            </a:r>
            <a:r>
              <a:rPr lang="zh-CN" altLang="en-US" sz="3200" b="1" dirty="0">
                <a:solidFill>
                  <a:srgbClr val="FF0000"/>
                </a:solidFill>
              </a:rPr>
              <a:t>老师。</a:t>
            </a:r>
            <a:endParaRPr lang="en-US" altLang="zh-CN" sz="32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altLang="zh-CN" sz="3200" b="1" dirty="0">
                <a:solidFill>
                  <a:srgbClr val="7030A0"/>
                </a:solidFill>
              </a:rPr>
              <a:t>There is no doubt that </a:t>
            </a:r>
            <a:r>
              <a:rPr lang="en-US" altLang="zh-CN" sz="3200" b="1" dirty="0">
                <a:solidFill>
                  <a:srgbClr val="FF0000"/>
                </a:solidFill>
              </a:rPr>
              <a:t>Shao Ping is a lovely math teacher. </a:t>
            </a:r>
          </a:p>
          <a:p>
            <a:pPr marL="0" indent="0">
              <a:buNone/>
            </a:pPr>
            <a:endParaRPr lang="en-US" altLang="zh-CN" sz="3200" b="1" dirty="0"/>
          </a:p>
          <a:p>
            <a:pPr marL="0" indent="0">
              <a:buNone/>
            </a:pPr>
            <a:endParaRPr lang="zh-CN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2254007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1ACCE9A-586F-461E-A340-3C93FEB3C4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70" y="840105"/>
            <a:ext cx="78867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sz="3200" b="1" dirty="0"/>
              <a:t>2. </a:t>
            </a:r>
            <a:r>
              <a:rPr lang="zh-CN" altLang="en-US" sz="3200" b="1" dirty="0"/>
              <a:t>虽然很累，但我不后悔志愿帮助残疾儿童。</a:t>
            </a:r>
            <a:r>
              <a:rPr lang="en-US" altLang="zh-CN" sz="3200" b="1" dirty="0"/>
              <a:t>(as)</a:t>
            </a:r>
          </a:p>
          <a:p>
            <a:pPr marL="0" indent="0">
              <a:buNone/>
            </a:pPr>
            <a:r>
              <a:rPr lang="en-US" altLang="zh-CN" sz="3200" b="1" dirty="0">
                <a:solidFill>
                  <a:srgbClr val="7030A0"/>
                </a:solidFill>
              </a:rPr>
              <a:t>Tired as I was</a:t>
            </a:r>
            <a:r>
              <a:rPr lang="en-US" altLang="zh-CN" sz="3200" b="1" dirty="0">
                <a:solidFill>
                  <a:srgbClr val="FF0000"/>
                </a:solidFill>
              </a:rPr>
              <a:t>, I didn’t regret volunteering to help the disabled children.</a:t>
            </a:r>
          </a:p>
          <a:p>
            <a:pPr marL="0" indent="0">
              <a:buNone/>
            </a:pPr>
            <a:endParaRPr lang="en-US" altLang="zh-CN" sz="32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zh-CN" altLang="en-US" sz="3200" b="1" dirty="0">
                <a:solidFill>
                  <a:srgbClr val="FF0000"/>
                </a:solidFill>
              </a:rPr>
              <a:t>虽然我是个孩子，但我敢于承担责任。</a:t>
            </a:r>
            <a:endParaRPr lang="en-US" altLang="zh-CN" sz="32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altLang="zh-CN" sz="3200" b="1" dirty="0">
                <a:solidFill>
                  <a:srgbClr val="7030A0"/>
                </a:solidFill>
              </a:rPr>
              <a:t>Child as I am</a:t>
            </a:r>
            <a:r>
              <a:rPr lang="en-US" altLang="zh-CN" sz="3200" b="1" dirty="0"/>
              <a:t>, I am brave enough to take the responsibility. </a:t>
            </a:r>
            <a:endParaRPr lang="zh-CN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437982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755CC77-C610-4DA2-8BE3-90908327B9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5610" y="718184"/>
            <a:ext cx="8281670" cy="55302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sz="3200" b="1" dirty="0"/>
              <a:t>3. </a:t>
            </a:r>
            <a:r>
              <a:rPr lang="zh-CN" altLang="en-US" sz="3200" b="1" dirty="0"/>
              <a:t>常言道，不要以貌取人。</a:t>
            </a:r>
            <a:r>
              <a:rPr lang="en-US" altLang="zh-CN" sz="3200" b="1" dirty="0"/>
              <a:t>(judge)</a:t>
            </a:r>
          </a:p>
          <a:p>
            <a:pPr marL="0" indent="0">
              <a:buNone/>
            </a:pPr>
            <a:r>
              <a:rPr lang="en-US" altLang="zh-CN" sz="3200" b="1" dirty="0">
                <a:solidFill>
                  <a:srgbClr val="7030A0"/>
                </a:solidFill>
              </a:rPr>
              <a:t>As the old saying goes</a:t>
            </a:r>
            <a:r>
              <a:rPr lang="en-US" altLang="zh-CN" sz="3200" b="1" dirty="0">
                <a:solidFill>
                  <a:srgbClr val="FF0000"/>
                </a:solidFill>
              </a:rPr>
              <a:t>, you can’t judge by appearances.</a:t>
            </a:r>
          </a:p>
          <a:p>
            <a:pPr marL="0" indent="0">
              <a:buNone/>
            </a:pPr>
            <a:endParaRPr lang="en-US" altLang="zh-CN" sz="32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zh-CN" altLang="en-US" sz="3200" b="1" dirty="0">
                <a:solidFill>
                  <a:srgbClr val="7030A0"/>
                </a:solidFill>
              </a:rPr>
              <a:t>常言道，贪多必失。</a:t>
            </a:r>
            <a:endParaRPr lang="en-US" altLang="zh-CN" sz="3200" b="1" dirty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en-US" altLang="zh-CN" sz="3200" b="1" dirty="0">
                <a:solidFill>
                  <a:srgbClr val="7030A0"/>
                </a:solidFill>
              </a:rPr>
              <a:t>As the old saying goes</a:t>
            </a:r>
            <a:r>
              <a:rPr lang="en-US" altLang="zh-CN" sz="3200" b="1" dirty="0">
                <a:solidFill>
                  <a:srgbClr val="FF0000"/>
                </a:solidFill>
              </a:rPr>
              <a:t>, grasp all lose all.</a:t>
            </a:r>
          </a:p>
          <a:p>
            <a:pPr marL="0" indent="0">
              <a:buNone/>
            </a:pPr>
            <a:endParaRPr lang="en-US" altLang="zh-CN" sz="3200" b="1" dirty="0"/>
          </a:p>
          <a:p>
            <a:pPr marL="0" indent="0">
              <a:buNone/>
            </a:pPr>
            <a:endParaRPr lang="en-US" altLang="zh-CN" sz="3200" b="1" dirty="0"/>
          </a:p>
          <a:p>
            <a:pPr marL="0" indent="0">
              <a:buNone/>
            </a:pPr>
            <a:endParaRPr lang="en-US" altLang="zh-CN" sz="3200" b="1" dirty="0"/>
          </a:p>
        </p:txBody>
      </p:sp>
    </p:spTree>
    <p:extLst>
      <p:ext uri="{BB962C8B-B14F-4D97-AF65-F5344CB8AC3E}">
        <p14:creationId xmlns:p14="http://schemas.microsoft.com/office/powerpoint/2010/main" val="1107531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3C4309E-513D-4FE1-A43B-1EBDC8A1CB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4010" y="972185"/>
            <a:ext cx="833247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sz="3200" b="1" dirty="0"/>
              <a:t>4. </a:t>
            </a:r>
            <a:r>
              <a:rPr lang="zh-CN" altLang="en-US" sz="3200" b="1" dirty="0"/>
              <a:t>直到大学毕业，我才决定成为一名程序设计师。（</a:t>
            </a:r>
            <a:r>
              <a:rPr lang="en-US" altLang="zh-CN" sz="3200" b="1" dirty="0"/>
              <a:t>not…until</a:t>
            </a:r>
            <a:r>
              <a:rPr lang="zh-CN" altLang="en-US" sz="3200" b="1" dirty="0"/>
              <a:t>）</a:t>
            </a:r>
            <a:endParaRPr lang="en-US" altLang="zh-CN" sz="3200" b="1" dirty="0"/>
          </a:p>
          <a:p>
            <a:pPr marL="0" indent="0"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I did</a:t>
            </a:r>
            <a:r>
              <a:rPr lang="en-US" altLang="zh-CN" sz="3200" b="1" dirty="0">
                <a:solidFill>
                  <a:srgbClr val="7030A0"/>
                </a:solidFill>
              </a:rPr>
              <a:t>n’t </a:t>
            </a:r>
            <a:r>
              <a:rPr lang="en-US" altLang="zh-CN" sz="3200" b="1" dirty="0">
                <a:solidFill>
                  <a:srgbClr val="FF0000"/>
                </a:solidFill>
              </a:rPr>
              <a:t>make up my mind to become a program designer </a:t>
            </a:r>
            <a:r>
              <a:rPr lang="en-US" altLang="zh-CN" sz="3200" b="1" dirty="0">
                <a:solidFill>
                  <a:srgbClr val="7030A0"/>
                </a:solidFill>
              </a:rPr>
              <a:t>until</a:t>
            </a:r>
            <a:r>
              <a:rPr lang="en-US" altLang="zh-CN" sz="3200" b="1" dirty="0">
                <a:solidFill>
                  <a:srgbClr val="FF0000"/>
                </a:solidFill>
              </a:rPr>
              <a:t> I graduated from university.</a:t>
            </a:r>
          </a:p>
          <a:p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01657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122BC08-966D-4EA6-AF56-4841D81FE9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6405" y="785812"/>
            <a:ext cx="8251190" cy="5286375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altLang="zh-CN" sz="3600" b="1" dirty="0"/>
              <a:t>5. </a:t>
            </a:r>
            <a:r>
              <a:rPr lang="zh-CN" altLang="en-US" sz="3600" b="1" dirty="0"/>
              <a:t>护士们不仅要求涨工资，还要求减少工作时间。</a:t>
            </a:r>
            <a:r>
              <a:rPr lang="en-US" altLang="zh-CN" sz="3600" b="1" dirty="0"/>
              <a:t>(</a:t>
            </a:r>
            <a:r>
              <a:rPr lang="zh-CN" altLang="en-US" sz="3600" b="1" dirty="0"/>
              <a:t>倒装句，</a:t>
            </a:r>
            <a:r>
              <a:rPr lang="en-US" altLang="zh-CN" sz="3600" b="1" dirty="0"/>
              <a:t>not only…but also)</a:t>
            </a:r>
          </a:p>
          <a:p>
            <a:pPr marL="0" indent="0">
              <a:buNone/>
            </a:pPr>
            <a:r>
              <a:rPr lang="en-US" altLang="zh-CN" sz="3600" b="1" dirty="0">
                <a:solidFill>
                  <a:srgbClr val="7030A0"/>
                </a:solidFill>
              </a:rPr>
              <a:t>Not only </a:t>
            </a:r>
            <a:r>
              <a:rPr lang="en-US" altLang="zh-CN" sz="3600" b="1" dirty="0">
                <a:solidFill>
                  <a:srgbClr val="00B050"/>
                </a:solidFill>
              </a:rPr>
              <a:t>do</a:t>
            </a:r>
            <a:r>
              <a:rPr lang="en-US" altLang="zh-CN" sz="3600" b="1" dirty="0">
                <a:solidFill>
                  <a:srgbClr val="FF0000"/>
                </a:solidFill>
              </a:rPr>
              <a:t> the nurses want a pay increase, </a:t>
            </a:r>
            <a:r>
              <a:rPr lang="en-US" altLang="zh-CN" sz="3600" b="1" dirty="0">
                <a:solidFill>
                  <a:srgbClr val="7030A0"/>
                </a:solidFill>
              </a:rPr>
              <a:t>but also </a:t>
            </a:r>
            <a:r>
              <a:rPr lang="en-US" altLang="zh-CN" sz="3600" b="1" dirty="0">
                <a:solidFill>
                  <a:srgbClr val="FF0000"/>
                </a:solidFill>
              </a:rPr>
              <a:t>they want to reduce working hours.</a:t>
            </a:r>
          </a:p>
          <a:p>
            <a:pPr marL="0" indent="0">
              <a:buNone/>
            </a:pPr>
            <a:endParaRPr lang="en-US" altLang="zh-CN" sz="36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zh-CN" altLang="en-US" sz="3600" b="1" dirty="0">
                <a:solidFill>
                  <a:srgbClr val="7030A0"/>
                </a:solidFill>
              </a:rPr>
              <a:t>我们不仅要花时间学习也要注意学习效率。</a:t>
            </a:r>
            <a:endParaRPr lang="en-US" altLang="zh-CN" sz="3600" b="1" dirty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en-US" altLang="zh-CN" sz="3600" b="1" dirty="0">
                <a:solidFill>
                  <a:srgbClr val="FF0000"/>
                </a:solidFill>
              </a:rPr>
              <a:t>No only </a:t>
            </a:r>
            <a:r>
              <a:rPr lang="en-US" altLang="zh-CN" sz="3600" b="1" dirty="0">
                <a:solidFill>
                  <a:srgbClr val="00B050"/>
                </a:solidFill>
              </a:rPr>
              <a:t>should</a:t>
            </a:r>
            <a:r>
              <a:rPr lang="en-US" altLang="zh-CN" sz="3600" b="1" dirty="0">
                <a:solidFill>
                  <a:srgbClr val="FF0000"/>
                </a:solidFill>
              </a:rPr>
              <a:t> we spend time on study, but also we should pay attention to study efficiency. </a:t>
            </a:r>
          </a:p>
          <a:p>
            <a:pPr marL="0" indent="0">
              <a:buNone/>
            </a:pPr>
            <a:endParaRPr lang="en-US" altLang="zh-CN" sz="3600" b="1" dirty="0"/>
          </a:p>
        </p:txBody>
      </p:sp>
    </p:spTree>
    <p:extLst>
      <p:ext uri="{BB962C8B-B14F-4D97-AF65-F5344CB8AC3E}">
        <p14:creationId xmlns:p14="http://schemas.microsoft.com/office/powerpoint/2010/main" val="646442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D189FF9-C4B9-4FD1-97DB-430C182006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7530" y="1094105"/>
            <a:ext cx="78867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sz="3200" b="1" dirty="0"/>
              <a:t>6. </a:t>
            </a:r>
            <a:r>
              <a:rPr lang="zh-CN" altLang="en-US" sz="3200" b="1" dirty="0"/>
              <a:t>警察在我们社会中起着极其重要的作用。</a:t>
            </a:r>
            <a:r>
              <a:rPr lang="en-US" altLang="zh-CN" sz="3200" b="1" dirty="0"/>
              <a:t>(play a vital role)</a:t>
            </a:r>
          </a:p>
          <a:p>
            <a:pPr marL="0" indent="0"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The police </a:t>
            </a:r>
            <a:r>
              <a:rPr lang="en-US" altLang="zh-CN" sz="3200" b="1" dirty="0">
                <a:solidFill>
                  <a:srgbClr val="7030A0"/>
                </a:solidFill>
              </a:rPr>
              <a:t>play a vital role in </a:t>
            </a:r>
            <a:r>
              <a:rPr lang="en-US" altLang="zh-CN" sz="3200" b="1" dirty="0">
                <a:solidFill>
                  <a:srgbClr val="FF0000"/>
                </a:solidFill>
              </a:rPr>
              <a:t>our society. </a:t>
            </a:r>
          </a:p>
          <a:p>
            <a:pPr marL="0" indent="0">
              <a:buNone/>
            </a:pPr>
            <a:endParaRPr lang="en-US" altLang="zh-CN" sz="32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zh-CN" altLang="en-US" sz="3200" b="1" dirty="0">
                <a:solidFill>
                  <a:srgbClr val="FF0000"/>
                </a:solidFill>
              </a:rPr>
              <a:t>英语在出国游中起着重要作用。</a:t>
            </a:r>
            <a:endParaRPr lang="en-US" altLang="zh-CN" sz="32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English </a:t>
            </a:r>
            <a:r>
              <a:rPr lang="en-US" altLang="zh-CN" sz="3200" b="1" dirty="0">
                <a:solidFill>
                  <a:srgbClr val="7030A0"/>
                </a:solidFill>
              </a:rPr>
              <a:t>plays a significant role in </a:t>
            </a:r>
            <a:r>
              <a:rPr lang="en-US" altLang="zh-CN" sz="3200" b="1" dirty="0">
                <a:solidFill>
                  <a:srgbClr val="FF0000"/>
                </a:solidFill>
              </a:rPr>
              <a:t>travelling aboard. </a:t>
            </a:r>
            <a:endParaRPr lang="zh-CN" altLang="en-US" sz="32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655006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</TotalTime>
  <Words>386</Words>
  <Application>Microsoft Office PowerPoint</Application>
  <PresentationFormat>全屏显示(4:3)</PresentationFormat>
  <Paragraphs>50</Paragraphs>
  <Slides>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4" baseType="lpstr">
      <vt:lpstr>等线</vt:lpstr>
      <vt:lpstr>等线 Light</vt:lpstr>
      <vt:lpstr>Arial</vt:lpstr>
      <vt:lpstr>Calibri</vt:lpstr>
      <vt:lpstr>Calibri Light</vt:lpstr>
      <vt:lpstr>Office 主题​​</vt:lpstr>
      <vt:lpstr>U12 练习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U12 练习</dc:title>
  <dc:creator>313136018@qq.com</dc:creator>
  <cp:lastModifiedBy>313136018@qq.com</cp:lastModifiedBy>
  <cp:revision>5</cp:revision>
  <dcterms:created xsi:type="dcterms:W3CDTF">2018-11-19T11:02:22Z</dcterms:created>
  <dcterms:modified xsi:type="dcterms:W3CDTF">2018-11-19T12:33:59Z</dcterms:modified>
</cp:coreProperties>
</file>