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4"/>
  </p:notesMasterIdLst>
  <p:sldIdLst>
    <p:sldId id="351" r:id="rId2"/>
    <p:sldId id="302" r:id="rId3"/>
    <p:sldId id="305" r:id="rId4"/>
    <p:sldId id="300" r:id="rId5"/>
    <p:sldId id="289" r:id="rId6"/>
    <p:sldId id="352" r:id="rId7"/>
    <p:sldId id="283" r:id="rId8"/>
    <p:sldId id="301" r:id="rId9"/>
    <p:sldId id="284" r:id="rId10"/>
    <p:sldId id="295" r:id="rId11"/>
    <p:sldId id="306" r:id="rId12"/>
    <p:sldId id="353" r:id="rId13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CC"/>
    <a:srgbClr val="0000FF"/>
    <a:srgbClr val="FF0000"/>
    <a:srgbClr val="33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AF560-91C6-4C6F-8C95-8B110968EA73}" type="datetimeFigureOut">
              <a:rPr lang="zh-CN" altLang="en-US" smtClean="0"/>
              <a:pPr/>
              <a:t>2022/2/24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0C0BD-F498-428B-B58D-6E2520F04F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111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0C0BD-F498-428B-B58D-6E2520F04F2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97536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40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990668" y="2992438"/>
            <a:ext cx="1784350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406400" y="2819400"/>
            <a:ext cx="109728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40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1217" y="466725"/>
            <a:ext cx="90424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32418" y="3049588"/>
            <a:ext cx="83312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1ECF6-5D64-47CA-9611-C554C5347D0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560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376670-A4D5-41CA-BE3B-0CD91F8996C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7078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5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BB0E2E-066A-494E-93EF-BE5D3579DEA8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8380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1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719263"/>
            <a:ext cx="53848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874C50-5D07-4BDD-BC49-B61D49931D5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9815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D711EA-8335-425D-87C9-2409AABBD6E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9814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D17524-5FFE-4FB5-9F62-9AB42CD44C9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6320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47DC26-37B0-4809-A123-E6F33F99897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0155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858199-E587-4792-8C31-E677118A4D0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4178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BB1CDD-662F-4384-B8BD-35662C238AE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543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2E8994-EB5B-4B47-9B00-6A5FE46CF915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88713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122240"/>
            <a:ext cx="2743200" cy="600868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122240"/>
            <a:ext cx="8026400" cy="600868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72FEEF-8D4F-4A15-9766-89293BFEF81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57854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Line 2"/>
          <p:cNvSpPr>
            <a:spLocks noChangeShapeType="1"/>
          </p:cNvSpPr>
          <p:nvPr/>
        </p:nvSpPr>
        <p:spPr bwMode="auto">
          <a:xfrm>
            <a:off x="106172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sz="240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122238"/>
            <a:ext cx="10058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719263"/>
            <a:ext cx="109728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/>
            </a:lvl1pPr>
          </a:lstStyle>
          <a:p>
            <a:endParaRPr lang="en-US" altLang="zh-CN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1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/>
            </a:lvl1pPr>
          </a:lstStyle>
          <a:p>
            <a:endParaRPr lang="en-US" altLang="zh-CN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1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/>
            </a:lvl1pPr>
          </a:lstStyle>
          <a:p>
            <a:fld id="{4A8C04E9-3076-4121-8A35-BEFC9B4D23DF}" type="slidenum">
              <a:rPr lang="en-US" altLang="zh-CN" smtClean="0"/>
              <a:pPr/>
              <a:t>‹#›</a:t>
            </a:fld>
            <a:endParaRPr lang="en-US" altLang="zh-CN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10871201" y="152400"/>
            <a:ext cx="1056217" cy="1295400"/>
            <a:chOff x="5136" y="960"/>
            <a:chExt cx="528" cy="864"/>
          </a:xfrm>
        </p:grpSpPr>
        <p:sp>
          <p:nvSpPr>
            <p:cNvPr id="4404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6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4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5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6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6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7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  <p:sp>
          <p:nvSpPr>
            <p:cNvPr id="4407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6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4000212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77" name="WordArt 29"/>
          <p:cNvSpPr>
            <a:spLocks noChangeArrowheads="1" noChangeShapeType="1" noTextEdit="1"/>
          </p:cNvSpPr>
          <p:nvPr/>
        </p:nvSpPr>
        <p:spPr bwMode="auto">
          <a:xfrm>
            <a:off x="1488618" y="1556793"/>
            <a:ext cx="7991757" cy="86367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sp>
        <p:nvSpPr>
          <p:cNvPr id="155678" name="Text Box 30"/>
          <p:cNvSpPr txBox="1">
            <a:spLocks noChangeArrowheads="1"/>
          </p:cNvSpPr>
          <p:nvPr/>
        </p:nvSpPr>
        <p:spPr bwMode="auto">
          <a:xfrm>
            <a:off x="9829683" y="5661249"/>
            <a:ext cx="1849791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6600"/>
                </a:solidFill>
                <a:latin typeface="宋体" pitchFamily="2" charset="-122"/>
              </a:rPr>
              <a:t>20220223</a:t>
            </a:r>
            <a:endParaRPr lang="zh-CN" altLang="en-US" sz="2800" dirty="0">
              <a:solidFill>
                <a:srgbClr val="006600"/>
              </a:solidFill>
              <a:latin typeface="宋体" pitchFamily="2" charset="-122"/>
            </a:endParaRPr>
          </a:p>
        </p:txBody>
      </p:sp>
      <p:sp>
        <p:nvSpPr>
          <p:cNvPr id="155681" name="Text Box 33"/>
          <p:cNvSpPr txBox="1">
            <a:spLocks noChangeArrowheads="1"/>
          </p:cNvSpPr>
          <p:nvPr/>
        </p:nvSpPr>
        <p:spPr bwMode="auto">
          <a:xfrm>
            <a:off x="3043420" y="4633972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中山大学附属中学－－邓作逵老师</a:t>
            </a:r>
          </a:p>
        </p:txBody>
      </p:sp>
      <p:sp>
        <p:nvSpPr>
          <p:cNvPr id="5" name="Text Box 35">
            <a:extLst>
              <a:ext uri="{FF2B5EF4-FFF2-40B4-BE49-F238E27FC236}">
                <a16:creationId xmlns:a16="http://schemas.microsoft.com/office/drawing/2014/main" id="{D397CB25-D00B-4D9F-8D6B-CB19D58D8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832" y="3704147"/>
            <a:ext cx="2188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（第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课时）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1415480" y="2463702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1</a:t>
            </a:r>
            <a:r>
              <a:rPr lang="zh-CN" altLang="en-US" sz="2800" dirty="0">
                <a:latin typeface="+mj-ea"/>
                <a:ea typeface="+mj-ea"/>
              </a:rPr>
              <a:t>、知道金属有什么的化学性质；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1436116" y="3255790"/>
            <a:ext cx="90731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2</a:t>
            </a:r>
            <a:r>
              <a:rPr lang="zh-CN" altLang="en-US" sz="2800" dirty="0">
                <a:latin typeface="+mj-ea"/>
                <a:ea typeface="+mj-ea"/>
              </a:rPr>
              <a:t>、通过实验知道判断金属活动性顺序的一些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实验依据</a:t>
            </a:r>
            <a:r>
              <a:rPr lang="zh-CN" altLang="en-US" sz="2800" dirty="0">
                <a:latin typeface="+mj-ea"/>
                <a:ea typeface="+mj-ea"/>
              </a:rPr>
              <a:t>；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436117" y="4225247"/>
            <a:ext cx="64956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3</a:t>
            </a:r>
            <a:r>
              <a:rPr lang="zh-CN" altLang="en-US" sz="2800" dirty="0">
                <a:latin typeface="+mj-ea"/>
                <a:ea typeface="+mj-ea"/>
              </a:rPr>
              <a:t>、学会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设计实验</a:t>
            </a:r>
            <a:r>
              <a:rPr lang="zh-CN" altLang="en-US" sz="2800" dirty="0">
                <a:latin typeface="+mj-ea"/>
                <a:ea typeface="+mj-ea"/>
              </a:rPr>
              <a:t>证明金属活泼性强弱；</a:t>
            </a:r>
          </a:p>
        </p:txBody>
      </p:sp>
      <p:sp>
        <p:nvSpPr>
          <p:cNvPr id="6" name="矩形 5"/>
          <p:cNvSpPr/>
          <p:nvPr/>
        </p:nvSpPr>
        <p:spPr>
          <a:xfrm>
            <a:off x="1463080" y="4923745"/>
            <a:ext cx="1003352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+mj-ea"/>
                <a:ea typeface="+mj-ea"/>
              </a:rPr>
              <a:t>4</a:t>
            </a:r>
            <a:r>
              <a:rPr lang="zh-CN" altLang="en-US" sz="2800" dirty="0">
                <a:latin typeface="+mj-ea"/>
                <a:ea typeface="+mj-ea"/>
              </a:rPr>
              <a:t>、在探究活动中，培养勤于思考、严谨求实、大胆实践的</a:t>
            </a:r>
            <a:endParaRPr lang="en-US" altLang="zh-CN" sz="28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j-ea"/>
                <a:ea typeface="+mj-ea"/>
              </a:rPr>
              <a:t>   </a:t>
            </a:r>
            <a:r>
              <a:rPr lang="zh-CN" altLang="en-US" sz="2800" dirty="0">
                <a:latin typeface="+mj-ea"/>
                <a:ea typeface="+mj-ea"/>
              </a:rPr>
              <a:t>态度和善于合作的精神。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5C30040C-1D72-4716-9B13-70FBFF1876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447" y="1412776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学习目标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695400" y="1412776"/>
            <a:ext cx="10945216" cy="130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        你还记得下面</a:t>
            </a:r>
            <a:r>
              <a:rPr lang="en-US" altLang="zh-CN" sz="2800" dirty="0"/>
              <a:t>3</a:t>
            </a:r>
            <a:r>
              <a:rPr lang="zh-CN" altLang="en-US" sz="2800" dirty="0"/>
              <a:t>个化学实验吗</a:t>
            </a:r>
            <a:r>
              <a:rPr lang="en-US" altLang="zh-CN" sz="2800" dirty="0"/>
              <a:t>?</a:t>
            </a:r>
            <a:r>
              <a:rPr lang="zh-CN" altLang="en-US" sz="2800" dirty="0"/>
              <a:t>它们分别是金属与什么物质之间的化学反应？</a:t>
            </a:r>
            <a:endParaRPr lang="en-US" altLang="zh-CN" sz="2800" dirty="0"/>
          </a:p>
        </p:txBody>
      </p:sp>
      <p:pic>
        <p:nvPicPr>
          <p:cNvPr id="6" name="图片 5" descr="图1-4　化学反应中伴随发生的一些现象.jpg"/>
          <p:cNvPicPr>
            <a:picLocks noChangeAspect="1"/>
          </p:cNvPicPr>
          <p:nvPr/>
        </p:nvPicPr>
        <p:blipFill>
          <a:blip r:embed="rId2"/>
          <a:srcRect l="24687" r="49451"/>
          <a:stretch>
            <a:fillRect/>
          </a:stretch>
        </p:blipFill>
        <p:spPr>
          <a:xfrm>
            <a:off x="4810116" y="2963158"/>
            <a:ext cx="2000264" cy="2751859"/>
          </a:xfrm>
          <a:prstGeom prst="rect">
            <a:avLst/>
          </a:prstGeom>
        </p:spPr>
      </p:pic>
      <p:pic>
        <p:nvPicPr>
          <p:cNvPr id="7" name="图片 6" descr="图5-4　铁钉与硫酸铜溶液的反应.jpg"/>
          <p:cNvPicPr>
            <a:picLocks noChangeAspect="1"/>
          </p:cNvPicPr>
          <p:nvPr/>
        </p:nvPicPr>
        <p:blipFill>
          <a:blip r:embed="rId3"/>
          <a:srcRect l="9420" r="9057"/>
          <a:stretch>
            <a:fillRect/>
          </a:stretch>
        </p:blipFill>
        <p:spPr>
          <a:xfrm>
            <a:off x="7325111" y="3143248"/>
            <a:ext cx="3595425" cy="2428892"/>
          </a:xfrm>
          <a:prstGeom prst="rect">
            <a:avLst/>
          </a:prstGeom>
        </p:spPr>
      </p:pic>
      <p:pic>
        <p:nvPicPr>
          <p:cNvPr id="8" name="图片 7" descr="图2-13　铁丝在空气中红热，在氧气中剧烈燃烧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464" y="2714620"/>
            <a:ext cx="2990850" cy="30861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452926" y="857232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</a:rPr>
              <a:t>课前回顾</a:t>
            </a:r>
            <a:r>
              <a:rPr lang="en-US" altLang="zh-CN" sz="2800" dirty="0">
                <a:solidFill>
                  <a:srgbClr val="006600"/>
                </a:solidFill>
              </a:rPr>
              <a:t>】</a:t>
            </a:r>
            <a:endParaRPr lang="zh-CN" altLang="en-US" dirty="0">
              <a:solidFill>
                <a:srgbClr val="0066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52728" y="5929331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524496" y="5929331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982590" y="5929331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3</a:t>
            </a:r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911424" y="745540"/>
            <a:ext cx="97208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】</a:t>
            </a:r>
            <a:r>
              <a:rPr lang="zh-CN" altLang="en-US" sz="2800" dirty="0"/>
              <a:t>所有金属都可以与酸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（稀</a:t>
            </a:r>
            <a:r>
              <a:rPr lang="en-US" altLang="zh-CN" sz="2800" dirty="0" err="1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）</a:t>
            </a:r>
            <a:r>
              <a:rPr lang="zh-CN" altLang="en-US" sz="2800" dirty="0"/>
              <a:t>反应吗？</a:t>
            </a:r>
          </a:p>
        </p:txBody>
      </p:sp>
      <p:sp>
        <p:nvSpPr>
          <p:cNvPr id="65554" name="Rectangle 18"/>
          <p:cNvSpPr>
            <a:spLocks noChangeArrowheads="1"/>
          </p:cNvSpPr>
          <p:nvPr/>
        </p:nvSpPr>
        <p:spPr bwMode="auto">
          <a:xfrm>
            <a:off x="767408" y="1571612"/>
            <a:ext cx="2530465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65555" name="Rectangle 19"/>
          <p:cNvSpPr>
            <a:spLocks noChangeArrowheads="1"/>
          </p:cNvSpPr>
          <p:nvPr/>
        </p:nvSpPr>
        <p:spPr bwMode="auto">
          <a:xfrm>
            <a:off x="695400" y="2055556"/>
            <a:ext cx="10873208" cy="194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        现在实验桌上有：镁条、锌片、铁钉、铜片四种金属，稀硫酸、稀盐酸</a:t>
            </a:r>
            <a:r>
              <a:rPr lang="zh-CN" altLang="en-US" sz="2800" dirty="0">
                <a:solidFill>
                  <a:srgbClr val="FF0000"/>
                </a:solidFill>
              </a:rPr>
              <a:t>两种酸溶液</a:t>
            </a:r>
            <a:r>
              <a:rPr lang="zh-CN" altLang="en-US" sz="2800" dirty="0"/>
              <a:t>，试探究：</a:t>
            </a:r>
            <a:r>
              <a:rPr lang="zh-CN" altLang="en-US" sz="2800" dirty="0">
                <a:solidFill>
                  <a:srgbClr val="0000CC"/>
                </a:solidFill>
              </a:rPr>
              <a:t>镁、锌、铁、铜四种金属</a:t>
            </a:r>
            <a:r>
              <a:rPr lang="zh-CN" altLang="en-US" sz="2800" dirty="0"/>
              <a:t>是否都可以与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稀</a:t>
            </a:r>
            <a:r>
              <a:rPr lang="en-US" altLang="zh-CN" sz="2800" dirty="0" err="1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反应</a:t>
            </a:r>
            <a:r>
              <a:rPr lang="zh-CN" altLang="en-US" sz="2800" dirty="0">
                <a:solidFill>
                  <a:srgbClr val="0000CC"/>
                </a:solidFill>
              </a:rPr>
              <a:t>；</a:t>
            </a:r>
            <a:r>
              <a:rPr lang="zh-CN" altLang="en-US" sz="2800" dirty="0"/>
              <a:t>将实验现象记录在课本</a:t>
            </a:r>
            <a:r>
              <a:rPr lang="en-US" altLang="zh-CN" sz="2800" dirty="0"/>
              <a:t>P</a:t>
            </a:r>
            <a:r>
              <a:rPr lang="en-US" altLang="zh-CN" sz="2800" baseline="-25000" dirty="0"/>
              <a:t>10</a:t>
            </a:r>
            <a:r>
              <a:rPr lang="zh-CN" altLang="en-US" sz="2800" dirty="0"/>
              <a:t>相应表格中。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83432" y="3949587"/>
            <a:ext cx="8501122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、第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实验大组实验金属与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盐酸</a:t>
            </a:r>
            <a:r>
              <a:rPr lang="zh-CN" altLang="en-US" sz="2800" dirty="0">
                <a:latin typeface="+mn-ea"/>
                <a:ea typeface="+mn-ea"/>
              </a:rPr>
              <a:t>的实验，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          第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实验大组实验金属与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硫酸</a:t>
            </a:r>
            <a:r>
              <a:rPr lang="zh-CN" altLang="en-US" sz="2800" dirty="0">
                <a:latin typeface="+mn-ea"/>
                <a:ea typeface="+mn-ea"/>
              </a:rPr>
              <a:t>的实验；</a:t>
            </a:r>
            <a:r>
              <a:rPr lang="en-US" altLang="zh-CN" sz="2800" dirty="0">
                <a:latin typeface="+mn-ea"/>
                <a:ea typeface="+mn-ea"/>
              </a:rPr>
              <a:t>  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69316" y="5244157"/>
            <a:ext cx="7000924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、实验过程中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金属需要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用砂纸打磨光亮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69316" y="5815661"/>
            <a:ext cx="7000924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4" grpId="0" animBg="1"/>
      <p:bldP spid="65555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标注 1"/>
          <p:cNvSpPr/>
          <p:nvPr/>
        </p:nvSpPr>
        <p:spPr bwMode="auto">
          <a:xfrm>
            <a:off x="7989888" y="799728"/>
            <a:ext cx="2930648" cy="469032"/>
          </a:xfrm>
          <a:prstGeom prst="wedgeRectCallout">
            <a:avLst>
              <a:gd name="adj1" fmla="val -4690"/>
              <a:gd name="adj2" fmla="val 241742"/>
            </a:avLst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 </a:t>
            </a:r>
            <a:r>
              <a:rPr lang="zh-CN" altLang="en-US" sz="2800" dirty="0">
                <a:solidFill>
                  <a:schemeClr val="bg1"/>
                </a:solidFill>
              </a:rPr>
              <a:t>什么反应类型？</a:t>
            </a:r>
          </a:p>
        </p:txBody>
      </p:sp>
      <p:graphicFrame>
        <p:nvGraphicFramePr>
          <p:cNvPr id="5022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832871"/>
              </p:ext>
            </p:extLst>
          </p:nvPr>
        </p:nvGraphicFramePr>
        <p:xfrm>
          <a:off x="623392" y="1500173"/>
          <a:ext cx="10945216" cy="2952797"/>
        </p:xfrm>
        <a:graphic>
          <a:graphicData uri="http://schemas.openxmlformats.org/drawingml/2006/table">
            <a:tbl>
              <a:tblPr/>
              <a:tblGrid>
                <a:gridCol w="9109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6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7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54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(A)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4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2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3432" y="4509120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7519" y="4509121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21967" y="4509121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3963" y="4509120"/>
            <a:ext cx="1254125" cy="2089150"/>
          </a:xfrm>
          <a:prstGeom prst="rect">
            <a:avLst/>
          </a:prstGeom>
          <a:noFill/>
        </p:spPr>
      </p:pic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69540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639442" y="2060576"/>
            <a:ext cx="49609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/>
              <a:t>镁片表面有大量</a:t>
            </a:r>
            <a:r>
              <a:rPr lang="zh-CN" altLang="en-US" sz="2800" dirty="0">
                <a:solidFill>
                  <a:srgbClr val="FF0000"/>
                </a:solidFill>
              </a:rPr>
              <a:t>气泡冒出</a:t>
            </a:r>
            <a:endParaRPr lang="zh-CN" altLang="en-US" sz="2800" dirty="0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639440" y="2698876"/>
            <a:ext cx="4456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锌片表面有较多</a:t>
            </a:r>
            <a:r>
              <a:rPr lang="zh-CN" altLang="en-US" sz="2800" dirty="0">
                <a:solidFill>
                  <a:srgbClr val="FF0000"/>
                </a:solidFill>
              </a:rPr>
              <a:t>气泡冒出</a:t>
            </a:r>
            <a:endParaRPr lang="zh-CN" altLang="en-US" sz="2800" dirty="0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641027" y="3337828"/>
            <a:ext cx="44966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铁钉表面有少量</a:t>
            </a:r>
            <a:r>
              <a:rPr lang="zh-CN" altLang="en-US" sz="2800" dirty="0">
                <a:solidFill>
                  <a:srgbClr val="FF0000"/>
                </a:solidFill>
              </a:rPr>
              <a:t>气泡冒出</a:t>
            </a:r>
            <a:endParaRPr lang="zh-CN" altLang="en-US" sz="2800" dirty="0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631504" y="3913892"/>
            <a:ext cx="28162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4295799" y="801689"/>
            <a:ext cx="2592363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50231" name="Text Box 55"/>
          <p:cNvSpPr txBox="1">
            <a:spLocks noChangeArrowheads="1"/>
          </p:cNvSpPr>
          <p:nvPr/>
        </p:nvSpPr>
        <p:spPr bwMode="auto">
          <a:xfrm>
            <a:off x="7536160" y="2060848"/>
            <a:ext cx="40675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Mg+2HCl=MgCl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 +H</a:t>
            </a:r>
            <a:r>
              <a:rPr lang="en-US" altLang="zh-CN" sz="2800" baseline="-25000" dirty="0"/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2" name="Text Box 56"/>
          <p:cNvSpPr txBox="1">
            <a:spLocks noChangeArrowheads="1"/>
          </p:cNvSpPr>
          <p:nvPr/>
        </p:nvSpPr>
        <p:spPr bwMode="auto">
          <a:xfrm>
            <a:off x="7536160" y="2689756"/>
            <a:ext cx="39267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Zn +2HCl</a:t>
            </a:r>
            <a:r>
              <a:rPr lang="en-US" altLang="zh-CN" sz="2800" baseline="-25000" dirty="0"/>
              <a:t> </a:t>
            </a:r>
            <a:r>
              <a:rPr lang="en-US" altLang="zh-CN" sz="2800" dirty="0"/>
              <a:t>=ZnCl</a:t>
            </a:r>
            <a:r>
              <a:rPr lang="en-US" altLang="zh-CN" sz="2800" baseline="-25000" dirty="0"/>
              <a:t>2 </a:t>
            </a:r>
            <a:r>
              <a:rPr lang="en-US" altLang="zh-CN" sz="2800" dirty="0"/>
              <a:t>+H</a:t>
            </a:r>
            <a:r>
              <a:rPr lang="en-US" altLang="zh-CN" sz="2800" baseline="-25000" dirty="0"/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3" name="Text Box 57"/>
          <p:cNvSpPr txBox="1">
            <a:spLocks noChangeArrowheads="1"/>
          </p:cNvSpPr>
          <p:nvPr/>
        </p:nvSpPr>
        <p:spPr bwMode="auto">
          <a:xfrm>
            <a:off x="7536160" y="3337828"/>
            <a:ext cx="37826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Fe +2HCl</a:t>
            </a:r>
            <a:r>
              <a:rPr lang="en-US" altLang="zh-CN" sz="2800" baseline="-25000" dirty="0"/>
              <a:t> </a:t>
            </a:r>
            <a:r>
              <a:rPr lang="en-US" altLang="zh-CN" sz="2800" dirty="0"/>
              <a:t>=FeCl</a:t>
            </a:r>
            <a:r>
              <a:rPr lang="en-US" altLang="zh-CN" sz="2800" baseline="-25000" dirty="0"/>
              <a:t>2 </a:t>
            </a:r>
            <a:r>
              <a:rPr lang="en-US" altLang="zh-CN" sz="2800" dirty="0"/>
              <a:t>+H</a:t>
            </a:r>
            <a:r>
              <a:rPr lang="en-US" altLang="zh-CN" sz="2800" baseline="-25000" dirty="0"/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4" name="Line 58"/>
          <p:cNvSpPr>
            <a:spLocks noChangeShapeType="1"/>
          </p:cNvSpPr>
          <p:nvPr/>
        </p:nvSpPr>
        <p:spPr bwMode="auto">
          <a:xfrm>
            <a:off x="8638480" y="4148634"/>
            <a:ext cx="1778000" cy="1444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80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18226" y="4863138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0214" grpId="0"/>
      <p:bldP spid="50215" grpId="0"/>
      <p:bldP spid="50216" grpId="0"/>
      <p:bldP spid="50217" grpId="0"/>
      <p:bldP spid="50231" grpId="0"/>
      <p:bldP spid="50232" grpId="0"/>
      <p:bldP spid="50233" grpId="0"/>
      <p:bldP spid="502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498021"/>
              </p:ext>
            </p:extLst>
          </p:nvPr>
        </p:nvGraphicFramePr>
        <p:xfrm>
          <a:off x="623392" y="1500173"/>
          <a:ext cx="10945216" cy="2952797"/>
        </p:xfrm>
        <a:graphic>
          <a:graphicData uri="http://schemas.openxmlformats.org/drawingml/2006/table">
            <a:tbl>
              <a:tblPr/>
              <a:tblGrid>
                <a:gridCol w="9109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66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7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54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(B)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4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2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69540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639442" y="2060576"/>
            <a:ext cx="49609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/>
              <a:t>镁片表面有大量</a:t>
            </a:r>
            <a:r>
              <a:rPr lang="zh-CN" altLang="en-US" sz="2800" dirty="0">
                <a:solidFill>
                  <a:srgbClr val="FF0000"/>
                </a:solidFill>
              </a:rPr>
              <a:t>气泡冒出</a:t>
            </a:r>
            <a:endParaRPr lang="zh-CN" altLang="en-US" sz="2800" dirty="0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639440" y="2698876"/>
            <a:ext cx="44565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锌片表面有较多</a:t>
            </a:r>
            <a:r>
              <a:rPr lang="zh-CN" altLang="en-US" sz="2800" dirty="0">
                <a:solidFill>
                  <a:srgbClr val="FF0000"/>
                </a:solidFill>
              </a:rPr>
              <a:t>气泡冒出</a:t>
            </a:r>
            <a:endParaRPr lang="zh-CN" altLang="en-US" sz="2800" dirty="0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641027" y="3337828"/>
            <a:ext cx="44966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铁钉表面有少量</a:t>
            </a:r>
            <a:r>
              <a:rPr lang="zh-CN" altLang="en-US" sz="2800" dirty="0">
                <a:solidFill>
                  <a:srgbClr val="FF0000"/>
                </a:solidFill>
              </a:rPr>
              <a:t>气泡冒出</a:t>
            </a:r>
            <a:endParaRPr lang="zh-CN" altLang="en-US" sz="2800" dirty="0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631504" y="3913892"/>
            <a:ext cx="28162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4295799" y="801689"/>
            <a:ext cx="2592363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50231" name="Text Box 55"/>
          <p:cNvSpPr txBox="1">
            <a:spLocks noChangeArrowheads="1"/>
          </p:cNvSpPr>
          <p:nvPr/>
        </p:nvSpPr>
        <p:spPr bwMode="auto">
          <a:xfrm>
            <a:off x="7320136" y="2060848"/>
            <a:ext cx="44644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Mg+H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=MgSO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 +H</a:t>
            </a:r>
            <a:r>
              <a:rPr lang="en-US" altLang="zh-CN" sz="2800" baseline="-25000" dirty="0"/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2" name="Text Box 56"/>
          <p:cNvSpPr txBox="1">
            <a:spLocks noChangeArrowheads="1"/>
          </p:cNvSpPr>
          <p:nvPr/>
        </p:nvSpPr>
        <p:spPr bwMode="auto">
          <a:xfrm>
            <a:off x="7320136" y="2689756"/>
            <a:ext cx="44966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Zn +H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SO</a:t>
            </a:r>
            <a:r>
              <a:rPr lang="en-US" altLang="zh-CN" sz="2800" baseline="-25000" dirty="0"/>
              <a:t>4 </a:t>
            </a:r>
            <a:r>
              <a:rPr lang="en-US" altLang="zh-CN" sz="2800" dirty="0"/>
              <a:t>=ZnSO</a:t>
            </a:r>
            <a:r>
              <a:rPr lang="en-US" altLang="zh-CN" sz="2800" baseline="-25000" dirty="0"/>
              <a:t>4 </a:t>
            </a:r>
            <a:r>
              <a:rPr lang="en-US" altLang="zh-CN" sz="2800" dirty="0"/>
              <a:t>+H</a:t>
            </a:r>
            <a:r>
              <a:rPr lang="en-US" altLang="zh-CN" sz="2800" baseline="-25000" dirty="0"/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19" name="Text Box 56">
            <a:extLst>
              <a:ext uri="{FF2B5EF4-FFF2-40B4-BE49-F238E27FC236}">
                <a16:creationId xmlns:a16="http://schemas.microsoft.com/office/drawing/2014/main" id="{540ACCBD-B0CD-4E82-B6E4-BBCE0E98B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0136" y="3337828"/>
            <a:ext cx="44966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Fe +H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SO</a:t>
            </a:r>
            <a:r>
              <a:rPr lang="en-US" altLang="zh-CN" sz="2800" baseline="-25000" dirty="0"/>
              <a:t>4 </a:t>
            </a:r>
            <a:r>
              <a:rPr lang="en-US" altLang="zh-CN" sz="2800" dirty="0"/>
              <a:t>=FeSO</a:t>
            </a:r>
            <a:r>
              <a:rPr lang="en-US" altLang="zh-CN" sz="2800" baseline="-25000" dirty="0"/>
              <a:t>4 </a:t>
            </a:r>
            <a:r>
              <a:rPr lang="en-US" altLang="zh-CN" sz="2800" dirty="0"/>
              <a:t>+H</a:t>
            </a:r>
            <a:r>
              <a:rPr lang="en-US" altLang="zh-CN" sz="2800" baseline="-25000" dirty="0"/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0" name="Line 58">
            <a:extLst>
              <a:ext uri="{FF2B5EF4-FFF2-40B4-BE49-F238E27FC236}">
                <a16:creationId xmlns:a16="http://schemas.microsoft.com/office/drawing/2014/main" id="{A1837D00-ECF9-4419-B40A-DF34F56B5A62}"/>
              </a:ext>
            </a:extLst>
          </p:cNvPr>
          <p:cNvSpPr>
            <a:spLocks noChangeShapeType="1"/>
          </p:cNvSpPr>
          <p:nvPr/>
        </p:nvSpPr>
        <p:spPr bwMode="auto">
          <a:xfrm>
            <a:off x="8638480" y="4148634"/>
            <a:ext cx="1778000" cy="1444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800"/>
          </a:p>
        </p:txBody>
      </p:sp>
      <p:pic>
        <p:nvPicPr>
          <p:cNvPr id="21" name="Picture 28" descr="pic_21756">
            <a:extLst>
              <a:ext uri="{FF2B5EF4-FFF2-40B4-BE49-F238E27FC236}">
                <a16:creationId xmlns:a16="http://schemas.microsoft.com/office/drawing/2014/main" id="{4753515C-AC0E-4E0B-AAA6-1B595C78B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3432" y="4509120"/>
            <a:ext cx="1127125" cy="2108200"/>
          </a:xfrm>
          <a:prstGeom prst="rect">
            <a:avLst/>
          </a:prstGeom>
          <a:noFill/>
        </p:spPr>
      </p:pic>
      <p:pic>
        <p:nvPicPr>
          <p:cNvPr id="23" name="Picture 29" descr="pic_21757">
            <a:extLst>
              <a:ext uri="{FF2B5EF4-FFF2-40B4-BE49-F238E27FC236}">
                <a16:creationId xmlns:a16="http://schemas.microsoft.com/office/drawing/2014/main" id="{345D8D41-AE83-4C1C-8AFB-D6AB95FE6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7519" y="4509121"/>
            <a:ext cx="1211263" cy="2109787"/>
          </a:xfrm>
          <a:prstGeom prst="rect">
            <a:avLst/>
          </a:prstGeom>
          <a:noFill/>
        </p:spPr>
      </p:pic>
      <p:pic>
        <p:nvPicPr>
          <p:cNvPr id="24" name="Picture 30" descr="pic_21758">
            <a:extLst>
              <a:ext uri="{FF2B5EF4-FFF2-40B4-BE49-F238E27FC236}">
                <a16:creationId xmlns:a16="http://schemas.microsoft.com/office/drawing/2014/main" id="{BE37123D-C706-4165-A158-CDDAD386E8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21967" y="4509121"/>
            <a:ext cx="1087438" cy="2109787"/>
          </a:xfrm>
          <a:prstGeom prst="rect">
            <a:avLst/>
          </a:prstGeom>
          <a:noFill/>
        </p:spPr>
      </p:pic>
      <p:pic>
        <p:nvPicPr>
          <p:cNvPr id="25" name="Picture 31" descr="pic_21759">
            <a:extLst>
              <a:ext uri="{FF2B5EF4-FFF2-40B4-BE49-F238E27FC236}">
                <a16:creationId xmlns:a16="http://schemas.microsoft.com/office/drawing/2014/main" id="{25A00B93-03A5-438C-800C-4D93D1AB5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3963" y="4509120"/>
            <a:ext cx="1254125" cy="2089150"/>
          </a:xfrm>
          <a:prstGeom prst="rect">
            <a:avLst/>
          </a:prstGeom>
          <a:noFill/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id="{326D403D-4BBD-4E44-8B24-2B8615028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18226" y="4863138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4767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5" grpId="0"/>
      <p:bldP spid="50216" grpId="0"/>
      <p:bldP spid="50217" grpId="0"/>
      <p:bldP spid="50231" grpId="0"/>
      <p:bldP spid="50232" grpId="0"/>
      <p:bldP spid="19" grpId="0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343472" y="1556792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讨论、交流</a:t>
            </a:r>
            <a:r>
              <a:rPr lang="en-US" altLang="zh-CN" sz="2800" dirty="0"/>
              <a:t>】1           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6816080" y="2772750"/>
            <a:ext cx="10644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活泼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1415480" y="2060848"/>
            <a:ext cx="10369151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、根据金属与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>
                <a:latin typeface="+mn-ea"/>
                <a:ea typeface="+mn-ea"/>
              </a:rPr>
              <a:t>以及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能否反应</a:t>
            </a:r>
            <a:r>
              <a:rPr lang="zh-CN" altLang="en-US" sz="2800" dirty="0">
                <a:latin typeface="+mn-ea"/>
                <a:ea typeface="+mn-ea"/>
              </a:rPr>
              <a:t>的实验现象，我们可以将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镁、锌、铁、铜四种金属分成</a:t>
            </a:r>
            <a:r>
              <a:rPr lang="en-US" altLang="zh-CN" sz="2800" dirty="0">
                <a:latin typeface="+mn-ea"/>
                <a:ea typeface="+mn-ea"/>
              </a:rPr>
              <a:t>______</a:t>
            </a:r>
            <a:r>
              <a:rPr lang="zh-CN" altLang="en-US" sz="2800" dirty="0">
                <a:latin typeface="+mn-ea"/>
                <a:ea typeface="+mn-ea"/>
              </a:rPr>
              <a:t>金属和</a:t>
            </a:r>
            <a:r>
              <a:rPr lang="en-US" altLang="zh-CN" sz="2800" dirty="0">
                <a:latin typeface="+mn-ea"/>
                <a:ea typeface="+mn-ea"/>
              </a:rPr>
              <a:t>________</a:t>
            </a:r>
            <a:r>
              <a:rPr lang="zh-CN" altLang="en-US" sz="2800" dirty="0">
                <a:latin typeface="+mn-ea"/>
                <a:ea typeface="+mn-ea"/>
              </a:rPr>
              <a:t>金属。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1427548" y="3429000"/>
            <a:ext cx="99766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b</a:t>
            </a:r>
            <a:r>
              <a:rPr lang="zh-CN" altLang="en-US" sz="2800" dirty="0">
                <a:latin typeface="宋体" pitchFamily="2" charset="-122"/>
              </a:rPr>
              <a:t>、在上述实验中，你判断金属</a:t>
            </a:r>
            <a:r>
              <a:rPr lang="zh-CN" altLang="en-US" sz="2800" dirty="0"/>
              <a:t>活动性顺序</a:t>
            </a:r>
            <a:r>
              <a:rPr lang="zh-CN" altLang="en-US" sz="2800" dirty="0">
                <a:latin typeface="宋体" pitchFamily="2" charset="-122"/>
              </a:rPr>
              <a:t>的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实验依据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2063552" y="4077072"/>
            <a:ext cx="9001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根据</a:t>
            </a:r>
            <a:r>
              <a:rPr lang="zh-CN" altLang="en-US" sz="2800" dirty="0">
                <a:solidFill>
                  <a:srgbClr val="FF0000"/>
                </a:solidFill>
              </a:rPr>
              <a:t>金属与酸</a:t>
            </a:r>
            <a:r>
              <a:rPr lang="zh-CN" altLang="en-US" sz="2800" dirty="0">
                <a:solidFill>
                  <a:srgbClr val="0000CC"/>
                </a:solidFill>
              </a:rPr>
              <a:t>（稀</a:t>
            </a:r>
            <a:r>
              <a:rPr lang="en-US" altLang="zh-CN" sz="2800" dirty="0" err="1">
                <a:solidFill>
                  <a:srgbClr val="0000CC"/>
                </a:solidFill>
              </a:rPr>
              <a:t>HCl</a:t>
            </a:r>
            <a:r>
              <a:rPr lang="zh-CN" altLang="en-US" sz="2800" dirty="0">
                <a:solidFill>
                  <a:srgbClr val="0000CC"/>
                </a:solidFill>
              </a:rPr>
              <a:t>或稀</a:t>
            </a:r>
            <a:r>
              <a:rPr lang="en-US" altLang="zh-CN" sz="2800" dirty="0">
                <a:solidFill>
                  <a:srgbClr val="0000CC"/>
                </a:solidFill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2</a:t>
            </a:r>
            <a:r>
              <a:rPr lang="en-US" altLang="zh-CN" sz="2800" dirty="0">
                <a:solidFill>
                  <a:srgbClr val="0000CC"/>
                </a:solidFill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4</a:t>
            </a:r>
            <a:r>
              <a:rPr lang="zh-CN" altLang="en-US" sz="2800" dirty="0">
                <a:solidFill>
                  <a:srgbClr val="0000CC"/>
                </a:solidFill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</a:rPr>
              <a:t>能否反应</a:t>
            </a:r>
            <a:r>
              <a:rPr lang="zh-CN" altLang="en-US" sz="2800" dirty="0"/>
              <a:t>来判断。</a:t>
            </a:r>
          </a:p>
        </p:txBody>
      </p:sp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8904312" y="2761764"/>
            <a:ext cx="14398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不活泼</a:t>
            </a:r>
          </a:p>
        </p:txBody>
      </p:sp>
      <p:sp>
        <p:nvSpPr>
          <p:cNvPr id="10" name="Text Box 37">
            <a:extLst>
              <a:ext uri="{FF2B5EF4-FFF2-40B4-BE49-F238E27FC236}">
                <a16:creationId xmlns:a16="http://schemas.microsoft.com/office/drawing/2014/main" id="{95BCB213-75A6-4DE1-8420-B46C210BC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006600"/>
                </a:solidFill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3AF79A86-12EC-4E1D-BB17-573C53884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4809290"/>
            <a:ext cx="10657184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除了用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金属与酸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（稀</a:t>
            </a:r>
            <a:r>
              <a:rPr lang="en-US" altLang="zh-CN" sz="2800" dirty="0" err="1">
                <a:solidFill>
                  <a:srgbClr val="0000CC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或稀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能否反应</a:t>
            </a:r>
            <a:r>
              <a:rPr lang="zh-CN" altLang="en-US" sz="2800" dirty="0">
                <a:latin typeface="+mn-ea"/>
                <a:ea typeface="+mn-ea"/>
              </a:rPr>
              <a:t>来判断金属的</a:t>
            </a:r>
            <a:r>
              <a:rPr lang="zh-CN" altLang="en-US" sz="2800" dirty="0"/>
              <a:t>活动性顺序</a:t>
            </a:r>
            <a:r>
              <a:rPr lang="zh-CN" altLang="en-US" sz="2800" dirty="0">
                <a:latin typeface="+mn-ea"/>
                <a:ea typeface="+mn-ea"/>
              </a:rPr>
              <a:t>外，我们还可以利用金属与什么物质进行反应来判断？</a:t>
            </a:r>
          </a:p>
        </p:txBody>
      </p:sp>
      <p:pic>
        <p:nvPicPr>
          <p:cNvPr id="12" name="图片 11" descr="图5-4　铁钉与硫酸铜溶液的反应.jpg">
            <a:extLst>
              <a:ext uri="{FF2B5EF4-FFF2-40B4-BE49-F238E27FC236}">
                <a16:creationId xmlns:a16="http://schemas.microsoft.com/office/drawing/2014/main" id="{F8245827-8AEF-4B8A-9C03-119E74D6252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420" r="9057"/>
          <a:stretch>
            <a:fillRect/>
          </a:stretch>
        </p:blipFill>
        <p:spPr>
          <a:xfrm>
            <a:off x="7795527" y="199112"/>
            <a:ext cx="2974361" cy="20093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5" grpId="0"/>
      <p:bldP spid="43016" grpId="0"/>
      <p:bldP spid="43018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659396" y="1329478"/>
            <a:ext cx="10873208" cy="2593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现在实验桌上有：铝丝、铁丝、铜丝三种金属，硫酸铝、硫酸铜、硝酸银三种金属化合物溶液；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/>
              <a:t>试探究：</a:t>
            </a:r>
            <a:r>
              <a:rPr lang="zh-CN" altLang="en-US" sz="2800" dirty="0">
                <a:solidFill>
                  <a:srgbClr val="FF0000"/>
                </a:solidFill>
              </a:rPr>
              <a:t>铝、铁、铜、银四种金属</a:t>
            </a:r>
            <a:r>
              <a:rPr lang="zh-CN" altLang="en-US" sz="2800" dirty="0">
                <a:solidFill>
                  <a:srgbClr val="0000CC"/>
                </a:solidFill>
              </a:rPr>
              <a:t>的金属活动性顺序。</a:t>
            </a:r>
            <a:r>
              <a:rPr lang="zh-CN" altLang="en-US" sz="2800" dirty="0"/>
              <a:t>请将实验现象记录在课本</a:t>
            </a:r>
            <a:r>
              <a:rPr lang="en-US" altLang="zh-CN" sz="2800" dirty="0"/>
              <a:t>P</a:t>
            </a:r>
            <a:r>
              <a:rPr lang="en-US" altLang="zh-CN" sz="2800" baseline="-25000" dirty="0"/>
              <a:t>12</a:t>
            </a:r>
            <a:r>
              <a:rPr lang="zh-CN" altLang="en-US" sz="2800" dirty="0"/>
              <a:t>相应表格中。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9396" y="4037020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、实验过程中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金属需要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用砂纸打磨光亮，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9536" y="4994012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0" name="Rectangle 18">
            <a:extLst>
              <a:ext uri="{FF2B5EF4-FFF2-40B4-BE49-F238E27FC236}">
                <a16:creationId xmlns:a16="http://schemas.microsoft.com/office/drawing/2014/main" id="{F9442FAF-9654-4544-B9A6-3B8B87D47E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408" y="692696"/>
            <a:ext cx="2530465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8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809250"/>
              </p:ext>
            </p:extLst>
          </p:nvPr>
        </p:nvGraphicFramePr>
        <p:xfrm>
          <a:off x="767408" y="1571613"/>
          <a:ext cx="11233248" cy="2725745"/>
        </p:xfrm>
        <a:graphic>
          <a:graphicData uri="http://schemas.openxmlformats.org/drawingml/2006/table">
            <a:tbl>
              <a:tblPr/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1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713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4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反应方程式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Fe+CuSO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Cu+AgNO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Al+CuSO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Cu+Al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(SO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)</a:t>
                      </a:r>
                      <a:r>
                        <a:rPr kumimoji="0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927648" y="3192750"/>
            <a:ext cx="51315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铝丝表面有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800" dirty="0">
                <a:latin typeface="+mn-ea"/>
                <a:ea typeface="+mn-ea"/>
              </a:rPr>
              <a:t>的固体析出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2927648" y="2636912"/>
            <a:ext cx="49978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铜丝表面有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银白色</a:t>
            </a:r>
            <a:r>
              <a:rPr lang="zh-CN" altLang="en-US" sz="2800" dirty="0">
                <a:latin typeface="+mn-ea"/>
                <a:ea typeface="+mn-ea"/>
              </a:rPr>
              <a:t>的固体析出</a:t>
            </a:r>
            <a:endParaRPr lang="zh-CN" altLang="en-US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4265586" y="3764254"/>
            <a:ext cx="24955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没有明显变化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2927648" y="2113692"/>
            <a:ext cx="4512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铁丝表面有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800" dirty="0">
                <a:latin typeface="+mn-ea"/>
                <a:ea typeface="+mn-ea"/>
              </a:rPr>
              <a:t>的固体析出</a:t>
            </a:r>
          </a:p>
        </p:txBody>
      </p:sp>
      <p:pic>
        <p:nvPicPr>
          <p:cNvPr id="44070" name="Picture 38" descr="图8-14 铝与硫酸铜溶液的反应（图）"/>
          <p:cNvPicPr>
            <a:picLocks noChangeAspect="1" noChangeArrowheads="1"/>
          </p:cNvPicPr>
          <p:nvPr/>
        </p:nvPicPr>
        <p:blipFill>
          <a:blip r:embed="rId2"/>
          <a:srcRect b="7437"/>
          <a:stretch>
            <a:fillRect/>
          </a:stretch>
        </p:blipFill>
        <p:spPr bwMode="auto">
          <a:xfrm>
            <a:off x="4440238" y="4326610"/>
            <a:ext cx="1012820" cy="2459977"/>
          </a:xfrm>
          <a:prstGeom prst="rect">
            <a:avLst/>
          </a:prstGeom>
          <a:noFill/>
        </p:spPr>
      </p:pic>
      <p:pic>
        <p:nvPicPr>
          <p:cNvPr id="44071" name="Picture 39" descr="图8-15 铜与硝酸银溶液的反应（图）"/>
          <p:cNvPicPr>
            <a:picLocks noChangeAspect="1" noChangeArrowheads="1"/>
          </p:cNvPicPr>
          <p:nvPr/>
        </p:nvPicPr>
        <p:blipFill>
          <a:blip r:embed="rId3"/>
          <a:srcRect b="6168"/>
          <a:stretch>
            <a:fillRect/>
          </a:stretch>
        </p:blipFill>
        <p:spPr bwMode="auto">
          <a:xfrm>
            <a:off x="6743700" y="4394426"/>
            <a:ext cx="1138250" cy="2320723"/>
          </a:xfrm>
          <a:prstGeom prst="rect">
            <a:avLst/>
          </a:prstGeom>
          <a:noFill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8040688" y="5391151"/>
            <a:ext cx="241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14 </a:t>
            </a:r>
            <a:r>
              <a:rPr lang="zh-CN" altLang="en-US" sz="2000" dirty="0"/>
              <a:t>铜与硝酸银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2033588" y="5319713"/>
            <a:ext cx="2440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13 </a:t>
            </a:r>
            <a:r>
              <a:rPr lang="zh-CN" altLang="en-US" sz="2000" dirty="0"/>
              <a:t>铝与硫酸铜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7775915" y="3154349"/>
            <a:ext cx="45127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2Al+3CuSO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en-US" altLang="zh-CN" sz="2800" dirty="0">
                <a:latin typeface="+mn-ea"/>
                <a:ea typeface="+mn-ea"/>
              </a:rPr>
              <a:t>=Al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en-US" altLang="zh-CN" sz="2800" dirty="0">
                <a:latin typeface="+mn-ea"/>
                <a:ea typeface="+mn-ea"/>
              </a:rPr>
              <a:t>(SO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+3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7775915" y="2652024"/>
            <a:ext cx="45127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Cu+2AgNO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=Cu(NO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en-US" altLang="zh-CN" sz="2800" dirty="0">
                <a:latin typeface="+mn-ea"/>
                <a:ea typeface="+mn-ea"/>
              </a:rPr>
              <a:t>+2Ag</a:t>
            </a:r>
          </a:p>
        </p:txBody>
      </p:sp>
      <p:sp>
        <p:nvSpPr>
          <p:cNvPr id="44082" name="Line 50"/>
          <p:cNvSpPr>
            <a:spLocks noChangeShapeType="1"/>
          </p:cNvSpPr>
          <p:nvPr/>
        </p:nvSpPr>
        <p:spPr bwMode="auto">
          <a:xfrm>
            <a:off x="9120633" y="3938580"/>
            <a:ext cx="1439863" cy="1444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7764711" y="2074850"/>
            <a:ext cx="4235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Fe+CuSO</a:t>
            </a:r>
            <a:r>
              <a:rPr lang="en-US" altLang="zh-CN" sz="2800" baseline="-25000" dirty="0">
                <a:latin typeface="+mn-ea"/>
                <a:ea typeface="+mn-ea"/>
              </a:rPr>
              <a:t>4 </a:t>
            </a:r>
            <a:r>
              <a:rPr lang="en-US" altLang="zh-CN" sz="2800" dirty="0">
                <a:latin typeface="+mn-ea"/>
                <a:ea typeface="+mn-ea"/>
              </a:rPr>
              <a:t>= FeSO</a:t>
            </a:r>
            <a:r>
              <a:rPr lang="en-US" altLang="zh-CN" sz="2800" baseline="-25000" dirty="0">
                <a:latin typeface="+mn-ea"/>
                <a:ea typeface="+mn-ea"/>
              </a:rPr>
              <a:t>4 </a:t>
            </a:r>
            <a:r>
              <a:rPr lang="en-US" altLang="zh-CN" sz="2800" dirty="0">
                <a:latin typeface="+mn-ea"/>
                <a:ea typeface="+mn-ea"/>
              </a:rPr>
              <a:t>+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69540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006600"/>
                </a:solidFill>
                <a:latin typeface="Arial Narrow" pitchFamily="34" charset="0"/>
              </a:rPr>
              <a:t>二、金属与金属化合物的溶液反应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/>
      <p:bldP spid="44063" grpId="0"/>
      <p:bldP spid="44064" grpId="0"/>
      <p:bldP spid="44068" grpId="0"/>
      <p:bldP spid="44080" grpId="0"/>
      <p:bldP spid="44081" grpId="0"/>
      <p:bldP spid="44082" grpId="0" animBg="1"/>
      <p:bldP spid="440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5" name="Text Box 11"/>
          <p:cNvSpPr txBox="1">
            <a:spLocks noChangeArrowheads="1"/>
          </p:cNvSpPr>
          <p:nvPr/>
        </p:nvSpPr>
        <p:spPr bwMode="auto">
          <a:xfrm>
            <a:off x="1084327" y="2119963"/>
            <a:ext cx="96880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a</a:t>
            </a:r>
            <a:r>
              <a:rPr lang="zh-CN" altLang="en-US" sz="2800" dirty="0">
                <a:latin typeface="宋体" pitchFamily="2" charset="-122"/>
              </a:rPr>
              <a:t>、在上述实验中，你判断金属</a:t>
            </a:r>
            <a:r>
              <a:rPr lang="zh-CN" altLang="en-US" sz="2800" dirty="0"/>
              <a:t>活动性顺序</a:t>
            </a:r>
            <a:r>
              <a:rPr lang="zh-CN" altLang="en-US" sz="2800" dirty="0">
                <a:latin typeface="宋体" pitchFamily="2" charset="-122"/>
              </a:rPr>
              <a:t>的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实验依据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1584393" y="2852936"/>
            <a:ext cx="90439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根据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一种金属与另一种金属化合物溶液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能否反应</a:t>
            </a:r>
            <a:r>
              <a:rPr lang="zh-CN" altLang="en-US" sz="2800" dirty="0">
                <a:latin typeface="宋体" pitchFamily="2" charset="-122"/>
              </a:rPr>
              <a:t>来判断。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084326" y="3501008"/>
            <a:ext cx="10916329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、在上述实验中，排列出金属</a:t>
            </a:r>
            <a:r>
              <a:rPr lang="en-US" altLang="zh-CN" sz="2800" dirty="0">
                <a:latin typeface="+mn-ea"/>
                <a:ea typeface="+mn-ea"/>
              </a:rPr>
              <a:t>Al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Cu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Ag</a:t>
            </a:r>
            <a:r>
              <a:rPr lang="zh-CN" altLang="en-US" sz="2800" dirty="0">
                <a:latin typeface="+mn-ea"/>
                <a:ea typeface="+mn-ea"/>
              </a:rPr>
              <a:t>的金属活动性顺序。 </a:t>
            </a:r>
            <a:r>
              <a:rPr lang="en-US" altLang="zh-CN" sz="2800" dirty="0">
                <a:latin typeface="+mn-ea"/>
                <a:ea typeface="+mn-ea"/>
              </a:rPr>
              <a:t>           </a:t>
            </a: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703512" y="4257963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Fe &gt; Cu &gt; Ag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4511204" y="4257963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Al &gt; Cu &gt; Ag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551384" y="1552567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讨论、交流</a:t>
            </a:r>
            <a:r>
              <a:rPr lang="en-US" altLang="zh-CN" sz="2800" dirty="0"/>
              <a:t>】2          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623392" y="4941168"/>
            <a:ext cx="10916328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设计实验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请你利用桌面上的仪器和药品，设计实验验证金属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   Al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13" name="Text Box 52">
            <a:extLst>
              <a:ext uri="{FF2B5EF4-FFF2-40B4-BE49-F238E27FC236}">
                <a16:creationId xmlns:a16="http://schemas.microsoft.com/office/drawing/2014/main" id="{0141AC6E-7C4D-43F6-9D48-942B3B1BA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006600"/>
                </a:solidFill>
                <a:latin typeface="Arial Narrow" pitchFamily="34" charset="0"/>
              </a:rPr>
              <a:t>二、金属与金属化合物的溶液反应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8" grpId="0"/>
      <p:bldP spid="10" grpId="0"/>
      <p:bldP spid="11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767408" y="2234554"/>
            <a:ext cx="9649072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取一块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铁丝伸入</a:t>
            </a:r>
            <a:r>
              <a:rPr lang="zh-CN" altLang="en-US" sz="2800" dirty="0">
                <a:latin typeface="+mn-ea"/>
                <a:ea typeface="+mn-ea"/>
              </a:rPr>
              <a:t>装有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硫酸铝溶液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中，</a:t>
            </a:r>
          </a:p>
        </p:txBody>
      </p:sp>
      <p:sp>
        <p:nvSpPr>
          <p:cNvPr id="13" name="Rectangle 23"/>
          <p:cNvSpPr>
            <a:spLocks noChangeArrowheads="1"/>
          </p:cNvSpPr>
          <p:nvPr/>
        </p:nvSpPr>
        <p:spPr bwMode="auto">
          <a:xfrm>
            <a:off x="3310782" y="3129491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证明铝的化学性质比铁活泼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51384" y="1412776"/>
            <a:ext cx="10153128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设计实验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请你设计实验验证金属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551384" y="3913892"/>
            <a:ext cx="9972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能否用金属铝和</a:t>
            </a:r>
            <a:r>
              <a:rPr lang="en-US" altLang="zh-CN" sz="2800" dirty="0">
                <a:latin typeface="+mn-ea"/>
                <a:ea typeface="+mn-ea"/>
              </a:rPr>
              <a:t>FeSO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来验证金属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？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1384" y="4777988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</a:rPr>
              <a:t>演示实验</a:t>
            </a:r>
            <a:r>
              <a:rPr lang="en-US" altLang="zh-CN" sz="2800" dirty="0">
                <a:solidFill>
                  <a:srgbClr val="FF0000"/>
                </a:solidFill>
              </a:rPr>
              <a:t>】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52285" y="4773688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铝片上有黑色固体析出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10" name="Text Box 52">
            <a:extLst>
              <a:ext uri="{FF2B5EF4-FFF2-40B4-BE49-F238E27FC236}">
                <a16:creationId xmlns:a16="http://schemas.microsoft.com/office/drawing/2014/main" id="{0C29EC9B-BC38-43F8-9E78-4E2246DDE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006600"/>
                </a:solidFill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12" name="Text Box 21">
            <a:extLst>
              <a:ext uri="{FF2B5EF4-FFF2-40B4-BE49-F238E27FC236}">
                <a16:creationId xmlns:a16="http://schemas.microsoft.com/office/drawing/2014/main" id="{59B0FCA1-9BC4-4CB5-BB68-3183A489D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3037039"/>
            <a:ext cx="2808312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没有明显现象；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7" grpId="0"/>
      <p:bldP spid="18" grpId="0"/>
      <p:bldP spid="19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668663" y="1628800"/>
            <a:ext cx="10899946" cy="52322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bg1"/>
                </a:solidFill>
                <a:latin typeface="Arial Narrow" pitchFamily="34" charset="0"/>
              </a:rPr>
              <a:t>K     Ca    Na    Mg     Al     Zn    Fe    Sn    Pb  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 dirty="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）  </a:t>
            </a:r>
            <a:r>
              <a:rPr kumimoji="1" lang="en-US" altLang="zh-CN" sz="2800" dirty="0">
                <a:solidFill>
                  <a:schemeClr val="bg1"/>
                </a:solidFill>
                <a:latin typeface="Arial Narrow" pitchFamily="34" charset="0"/>
              </a:rPr>
              <a:t>Cu     Hg     Ag    Pt     Au</a:t>
            </a:r>
          </a:p>
        </p:txBody>
      </p:sp>
      <p:sp>
        <p:nvSpPr>
          <p:cNvPr id="69635" name="Line 3"/>
          <p:cNvSpPr>
            <a:spLocks noChangeShapeType="1"/>
          </p:cNvSpPr>
          <p:nvPr/>
        </p:nvSpPr>
        <p:spPr bwMode="auto">
          <a:xfrm>
            <a:off x="696600" y="2239956"/>
            <a:ext cx="10800000" cy="2325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2502796" y="3861048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梨花</a:t>
            </a:r>
            <a:r>
              <a:rPr lang="zh-CN" altLang="en-US" sz="2800" dirty="0">
                <a:solidFill>
                  <a:srgbClr val="FF0000"/>
                </a:solidFill>
              </a:rPr>
              <a:t>假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爱</a:t>
            </a:r>
            <a:r>
              <a:rPr lang="zh-CN" altLang="en-US" sz="2800" dirty="0"/>
              <a:t>已逝，无</a:t>
            </a:r>
            <a:r>
              <a:rPr lang="zh-CN" altLang="en-US" sz="2800" dirty="0">
                <a:solidFill>
                  <a:srgbClr val="FF0000"/>
                </a:solidFill>
              </a:rPr>
              <a:t>奈</a:t>
            </a:r>
            <a:r>
              <a:rPr lang="zh-CN" altLang="en-US" sz="2800" dirty="0"/>
              <a:t>何，可怜</a:t>
            </a:r>
            <a:r>
              <a:rPr lang="zh-CN" altLang="en-US" sz="2800" dirty="0">
                <a:solidFill>
                  <a:srgbClr val="FF0000"/>
                </a:solidFill>
              </a:rPr>
              <a:t>美</a:t>
            </a:r>
            <a:r>
              <a:rPr lang="zh-CN" altLang="en-US" sz="2800" dirty="0"/>
              <a:t>人；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592565" y="5066020"/>
            <a:ext cx="86901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一</a:t>
            </a:r>
            <a:r>
              <a:rPr lang="zh-CN" altLang="en-US" sz="2800" dirty="0">
                <a:solidFill>
                  <a:srgbClr val="FF0000"/>
                </a:solidFill>
              </a:rPr>
              <a:t>缕</a:t>
            </a:r>
            <a:r>
              <a:rPr lang="zh-CN" altLang="en-US" sz="2800" dirty="0"/>
              <a:t>芳</a:t>
            </a:r>
            <a:r>
              <a:rPr lang="zh-CN" altLang="en-US" sz="2800" dirty="0">
                <a:solidFill>
                  <a:srgbClr val="FF0000"/>
                </a:solidFill>
              </a:rPr>
              <a:t>心</a:t>
            </a:r>
            <a:r>
              <a:rPr lang="zh-CN" altLang="en-US" sz="2800" dirty="0"/>
              <a:t>黄符</a:t>
            </a:r>
            <a:r>
              <a:rPr lang="zh-CN" altLang="en-US" sz="2800" dirty="0">
                <a:solidFill>
                  <a:srgbClr val="FF0000"/>
                </a:solidFill>
              </a:rPr>
              <a:t>贴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rgbClr val="FF0000"/>
                </a:solidFill>
              </a:rPr>
              <a:t>唏</a:t>
            </a:r>
            <a:r>
              <a:rPr lang="zh-CN" altLang="en-US" sz="2800" dirty="0"/>
              <a:t>嘘</a:t>
            </a:r>
            <a:r>
              <a:rPr lang="zh-CN" altLang="en-US" sz="2800" dirty="0">
                <a:solidFill>
                  <a:srgbClr val="FF0000"/>
                </a:solidFill>
              </a:rPr>
              <a:t>千</a:t>
            </a:r>
            <a:r>
              <a:rPr lang="zh-CN" altLang="en-US" sz="2800" dirty="0"/>
              <a:t>年</a:t>
            </a:r>
            <a:r>
              <a:rPr lang="zh-CN" altLang="en-US" sz="2800" dirty="0">
                <a:solidFill>
                  <a:srgbClr val="FF0000"/>
                </a:solidFill>
              </a:rPr>
              <a:t>情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rgbClr val="0000CC"/>
                </a:solidFill>
              </a:rPr>
              <a:t>瞳   红   映   佛    经</a:t>
            </a:r>
            <a:r>
              <a:rPr lang="zh-CN" altLang="en-US" sz="2800" dirty="0"/>
              <a:t>。</a:t>
            </a: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4679491" y="3289426"/>
            <a:ext cx="14388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金言律</a:t>
            </a: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3287688" y="3284984"/>
            <a:ext cx="5112568" cy="523220"/>
          </a:xfrm>
          <a:prstGeom prst="rect">
            <a:avLst/>
          </a:prstGeom>
          <a:solidFill>
            <a:schemeClr val="bg1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00CC"/>
                </a:solidFill>
                <a:latin typeface="Arial Narrow" pitchFamily="34" charset="0"/>
              </a:rPr>
              <a:t>K      Ca                 Na                 Mg</a:t>
            </a:r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2999656" y="4437112"/>
            <a:ext cx="8136904" cy="523220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CC"/>
                </a:solidFill>
                <a:latin typeface="Arial Narrow" pitchFamily="34" charset="0"/>
              </a:rPr>
              <a:t>Al     Zn        Fe     Sn    Pb</a:t>
            </a:r>
            <a:r>
              <a:rPr kumimoji="1" lang="zh-CN" altLang="en-US" sz="2800">
                <a:solidFill>
                  <a:srgbClr val="0000CC"/>
                </a:solidFill>
                <a:latin typeface="Arial Narrow" pitchFamily="34" charset="0"/>
              </a:rPr>
              <a:t>（ </a:t>
            </a:r>
            <a:r>
              <a:rPr kumimoji="1" lang="en-US" altLang="zh-CN" sz="2800">
                <a:solidFill>
                  <a:srgbClr val="0000CC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0000CC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5353573" y="5714092"/>
            <a:ext cx="63225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2012</a:t>
            </a:r>
            <a:r>
              <a:rPr lang="zh-CN" altLang="en-US" sz="2800" dirty="0">
                <a:latin typeface="宋体" pitchFamily="2" charset="-122"/>
              </a:rPr>
              <a:t>届初三（</a:t>
            </a:r>
            <a:r>
              <a:rPr lang="en-US" altLang="zh-CN" sz="2800" dirty="0">
                <a:latin typeface="宋体" pitchFamily="2" charset="-122"/>
              </a:rPr>
              <a:t>7</a:t>
            </a:r>
            <a:r>
              <a:rPr lang="zh-CN" altLang="en-US" sz="2800" dirty="0">
                <a:latin typeface="宋体" pitchFamily="2" charset="-122"/>
              </a:rPr>
              <a:t>）班</a:t>
            </a:r>
            <a:r>
              <a:rPr lang="en-US" altLang="zh-CN" sz="2800" dirty="0">
                <a:latin typeface="宋体" pitchFamily="2" charset="-122"/>
              </a:rPr>
              <a:t>——</a:t>
            </a:r>
            <a:r>
              <a:rPr lang="zh-CN" altLang="en-US" sz="2800" dirty="0">
                <a:latin typeface="宋体" pitchFamily="2" charset="-122"/>
              </a:rPr>
              <a:t>金灿灿，</a:t>
            </a:r>
            <a:r>
              <a:rPr lang="en-US" altLang="zh-CN" sz="2800" dirty="0">
                <a:latin typeface="宋体" pitchFamily="2" charset="-122"/>
              </a:rPr>
              <a:t>758</a:t>
            </a:r>
            <a:r>
              <a:rPr lang="zh-CN" altLang="en-US" sz="2800" dirty="0">
                <a:latin typeface="宋体" pitchFamily="2" charset="-122"/>
              </a:rPr>
              <a:t>分</a:t>
            </a:r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668160" y="2348314"/>
            <a:ext cx="10900449" cy="523220"/>
          </a:xfrm>
          <a:prstGeom prst="rect">
            <a:avLst/>
          </a:prstGeom>
          <a:solidFill>
            <a:srgbClr val="0066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800" dirty="0">
                <a:solidFill>
                  <a:schemeClr val="bg1"/>
                </a:solidFill>
              </a:rPr>
              <a:t>见   个   大   美    女，身   体   细   纤    轻，  总    共    一   百    斤</a:t>
            </a:r>
          </a:p>
        </p:txBody>
      </p:sp>
      <p:sp>
        <p:nvSpPr>
          <p:cNvPr id="15" name="Text Box 52">
            <a:extLst>
              <a:ext uri="{FF2B5EF4-FFF2-40B4-BE49-F238E27FC236}">
                <a16:creationId xmlns:a16="http://schemas.microsoft.com/office/drawing/2014/main" id="{3EB2369F-BEC8-4AB9-B6CC-41F7C8459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 Narrow" pitchFamily="34" charset="0"/>
              </a:rPr>
              <a:t>二、金属与金属化合物的溶液反应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nimBg="1"/>
      <p:bldP spid="69639" grpId="0"/>
      <p:bldP spid="69640" grpId="0"/>
      <p:bldP spid="69641" grpId="0"/>
      <p:bldP spid="69642" grpId="0" animBg="1"/>
      <p:bldP spid="69643" grpId="0" animBg="1"/>
      <p:bldP spid="69644" grpId="0"/>
      <p:bldP spid="14" grpId="0" animBg="1"/>
    </p:bldLst>
  </p:timing>
</p:sld>
</file>

<file path=ppt/theme/theme1.xml><?xml version="1.0" encoding="utf-8"?>
<a:theme xmlns:a="http://schemas.openxmlformats.org/drawingml/2006/main" name="主题2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主题2" id="{61BB5BE2-85B8-4A7C-B60A-D505506966AD}" vid="{CB39885A-1D1B-4D4C-BDD0-C58B3770B1C1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主题2</Template>
  <TotalTime>3432</TotalTime>
  <Words>986</Words>
  <Application>Microsoft Office PowerPoint</Application>
  <PresentationFormat>宽屏</PresentationFormat>
  <Paragraphs>113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Monotype Sorts</vt:lpstr>
      <vt:lpstr>宋体</vt:lpstr>
      <vt:lpstr>Arial</vt:lpstr>
      <vt:lpstr>Arial Narrow</vt:lpstr>
      <vt:lpstr>Calibri</vt:lpstr>
      <vt:lpstr>Verdana</vt:lpstr>
      <vt:lpstr>Wingdings</vt:lpstr>
      <vt:lpstr>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 作逵</cp:lastModifiedBy>
  <cp:revision>251</cp:revision>
  <dcterms:created xsi:type="dcterms:W3CDTF">2004-12-14T11:17:38Z</dcterms:created>
  <dcterms:modified xsi:type="dcterms:W3CDTF">2022-02-24T02:26:16Z</dcterms:modified>
</cp:coreProperties>
</file>