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316" r:id="rId4"/>
    <p:sldId id="317" r:id="rId5"/>
    <p:sldId id="318" r:id="rId6"/>
    <p:sldId id="258" r:id="rId7"/>
    <p:sldId id="257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62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A35A0-AEC2-43CF-9263-4D091D2BCB18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9C0D1-5436-412C-AD99-C9BDC0DBE4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6082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A35A0-AEC2-43CF-9263-4D091D2BCB18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9C0D1-5436-412C-AD99-C9BDC0DBE4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2611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A35A0-AEC2-43CF-9263-4D091D2BCB18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9C0D1-5436-412C-AD99-C9BDC0DBE4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7041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A35A0-AEC2-43CF-9263-4D091D2BCB18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9C0D1-5436-412C-AD99-C9BDC0DBE4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3311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A35A0-AEC2-43CF-9263-4D091D2BCB18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9C0D1-5436-412C-AD99-C9BDC0DBE4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8950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A35A0-AEC2-43CF-9263-4D091D2BCB18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9C0D1-5436-412C-AD99-C9BDC0DBE4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09759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A35A0-AEC2-43CF-9263-4D091D2BCB18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9C0D1-5436-412C-AD99-C9BDC0DBE4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0189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A35A0-AEC2-43CF-9263-4D091D2BCB18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9C0D1-5436-412C-AD99-C9BDC0DBE4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400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A35A0-AEC2-43CF-9263-4D091D2BCB18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9C0D1-5436-412C-AD99-C9BDC0DBE4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8529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A35A0-AEC2-43CF-9263-4D091D2BCB18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9C0D1-5436-412C-AD99-C9BDC0DBE4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976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A35A0-AEC2-43CF-9263-4D091D2BCB18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9C0D1-5436-412C-AD99-C9BDC0DBE4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0850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A35A0-AEC2-43CF-9263-4D091D2BCB18}" type="datetimeFigureOut">
              <a:rPr lang="zh-CN" altLang="en-US" smtClean="0"/>
              <a:t>2019/3/18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39C0D1-5436-412C-AD99-C9BDC0DBE4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8952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17YASW4-120.TI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7876E72-51D6-4D40-A14F-38EA559F174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圆周运动的逻辑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A864EB1-0E50-49CB-95B3-7CADF3A779B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51352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17YASW4-120.TIF">
            <a:extLst>
              <a:ext uri="{FF2B5EF4-FFF2-40B4-BE49-F238E27FC236}">
                <a16:creationId xmlns:a16="http://schemas.microsoft.com/office/drawing/2014/main" id="{D4D3E807-020C-4BBE-835C-9F3F7101C333}"/>
              </a:ext>
            </a:extLst>
          </p:cNvPr>
          <p:cNvPicPr/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1" y="2346454"/>
            <a:ext cx="2885288" cy="256110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7436D7B0-08BA-454F-9AD1-0678A3C84C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726" y="359639"/>
            <a:ext cx="8397904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6700"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28900" algn="l"/>
              </a:tabLst>
            </a:pPr>
            <a:r>
              <a:rPr kumimoji="0" lang="en-US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多选</a:t>
            </a:r>
            <a:r>
              <a:rPr kumimoji="0" lang="en-US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)1.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如图所示，在固定的圆锥形漏斗的光滑内壁上，有两个小球</a:t>
            </a:r>
            <a:r>
              <a:rPr kumimoji="0" lang="en-US" altLang="zh-CN" sz="2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和</a:t>
            </a:r>
            <a:r>
              <a:rPr kumimoji="0" lang="en-US" altLang="zh-CN" sz="2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，质量分别为</a:t>
            </a:r>
            <a:r>
              <a:rPr kumimoji="0" lang="en-US" altLang="zh-CN" sz="2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kumimoji="0" lang="en-US" altLang="zh-CN" sz="2800" b="0" i="1" u="none" strike="noStrike" cap="none" normalizeH="0" baseline="-3000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和</a:t>
            </a:r>
            <a:r>
              <a:rPr kumimoji="0" lang="en-US" altLang="zh-CN" sz="28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kumimoji="0" lang="en-US" altLang="zh-CN" sz="2800" b="0" i="1" u="none" strike="noStrike" cap="none" normalizeH="0" baseline="-30000" dirty="0" err="1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，它们分别紧贴漏斗的内壁在不同的水平面上做匀速圆周运动。则以下叙述正确的是</a:t>
            </a:r>
            <a:r>
              <a:rPr kumimoji="0" lang="en-US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kumimoji="0" lang="en-US" altLang="zh-CN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kumimoji="0" lang="en-US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D1534B35-F3EB-4F5D-A709-7F1DEE81C9DB}"/>
              </a:ext>
            </a:extLst>
          </p:cNvPr>
          <p:cNvCxnSpPr/>
          <p:nvPr/>
        </p:nvCxnSpPr>
        <p:spPr>
          <a:xfrm>
            <a:off x="6325299" y="1753299"/>
            <a:ext cx="149324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对话气泡: 椭圆形 8">
            <a:extLst>
              <a:ext uri="{FF2B5EF4-FFF2-40B4-BE49-F238E27FC236}">
                <a16:creationId xmlns:a16="http://schemas.microsoft.com/office/drawing/2014/main" id="{0C502364-7BFB-41D2-B64A-5EB8D80779C5}"/>
              </a:ext>
            </a:extLst>
          </p:cNvPr>
          <p:cNvSpPr/>
          <p:nvPr/>
        </p:nvSpPr>
        <p:spPr>
          <a:xfrm>
            <a:off x="4408677" y="2175521"/>
            <a:ext cx="1916622" cy="752912"/>
          </a:xfrm>
          <a:prstGeom prst="wedgeEllipseCallout">
            <a:avLst>
              <a:gd name="adj1" fmla="val 59703"/>
              <a:gd name="adj2" fmla="val -990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是个要求更是个条件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F94126B9-82BD-4F69-9F43-772611293550}"/>
              </a:ext>
            </a:extLst>
          </p:cNvPr>
          <p:cNvGrpSpPr/>
          <p:nvPr/>
        </p:nvGrpSpPr>
        <p:grpSpPr>
          <a:xfrm>
            <a:off x="2786848" y="2928432"/>
            <a:ext cx="2580141" cy="572632"/>
            <a:chOff x="6644081" y="2665518"/>
            <a:chExt cx="2580141" cy="572632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B84640DA-5177-43E6-A2F5-494ADC9AB50D}"/>
                </a:ext>
              </a:extLst>
            </p:cNvPr>
            <p:cNvSpPr/>
            <p:nvPr/>
          </p:nvSpPr>
          <p:spPr>
            <a:xfrm>
              <a:off x="6644081" y="2759978"/>
              <a:ext cx="1916622" cy="47817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/>
                <a:t>合外力指向圆心</a:t>
              </a:r>
            </a:p>
          </p:txBody>
        </p:sp>
        <p:cxnSp>
          <p:nvCxnSpPr>
            <p:cNvPr id="12" name="连接符: 曲线 11">
              <a:extLst>
                <a:ext uri="{FF2B5EF4-FFF2-40B4-BE49-F238E27FC236}">
                  <a16:creationId xmlns:a16="http://schemas.microsoft.com/office/drawing/2014/main" id="{6A02AEB1-69FE-41C3-9B37-708F8311E125}"/>
                </a:ext>
              </a:extLst>
            </p:cNvPr>
            <p:cNvCxnSpPr>
              <a:cxnSpLocks/>
              <a:stCxn id="9" idx="4"/>
              <a:endCxn id="10" idx="3"/>
            </p:cNvCxnSpPr>
            <p:nvPr/>
          </p:nvCxnSpPr>
          <p:spPr>
            <a:xfrm rot="5400000">
              <a:off x="8725690" y="2500532"/>
              <a:ext cx="333545" cy="663518"/>
            </a:xfrm>
            <a:prstGeom prst="curvedConnector2">
              <a:avLst/>
            </a:prstGeom>
            <a:ln w="38100"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BFBF8ABD-6CC4-4215-86F4-D9D34DED4312}"/>
              </a:ext>
            </a:extLst>
          </p:cNvPr>
          <p:cNvGrpSpPr/>
          <p:nvPr/>
        </p:nvGrpSpPr>
        <p:grpSpPr>
          <a:xfrm>
            <a:off x="855677" y="3501064"/>
            <a:ext cx="1073791" cy="369332"/>
            <a:chOff x="855677" y="3501064"/>
            <a:chExt cx="1073791" cy="369332"/>
          </a:xfrm>
        </p:grpSpPr>
        <p:cxnSp>
          <p:nvCxnSpPr>
            <p:cNvPr id="18" name="直接箭头连接符 17">
              <a:extLst>
                <a:ext uri="{FF2B5EF4-FFF2-40B4-BE49-F238E27FC236}">
                  <a16:creationId xmlns:a16="http://schemas.microsoft.com/office/drawing/2014/main" id="{D1250A10-2B6B-426E-B932-C68943B08194}"/>
                </a:ext>
              </a:extLst>
            </p:cNvPr>
            <p:cNvCxnSpPr/>
            <p:nvPr/>
          </p:nvCxnSpPr>
          <p:spPr>
            <a:xfrm>
              <a:off x="855677" y="3685730"/>
              <a:ext cx="654078" cy="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id="{BAC2A574-1F97-40CA-AFEB-3955D4188B09}"/>
                </a:ext>
              </a:extLst>
            </p:cNvPr>
            <p:cNvSpPr txBox="1"/>
            <p:nvPr/>
          </p:nvSpPr>
          <p:spPr>
            <a:xfrm>
              <a:off x="1451031" y="3501064"/>
              <a:ext cx="4784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/>
                <a:t>F</a:t>
              </a:r>
              <a:r>
                <a:rPr lang="zh-CN" altLang="en-US" baseline="-25000" dirty="0"/>
                <a:t>合</a:t>
              </a:r>
            </a:p>
          </p:txBody>
        </p:sp>
      </p:grpSp>
      <p:cxnSp>
        <p:nvCxnSpPr>
          <p:cNvPr id="24" name="连接符: 曲线 23">
            <a:extLst>
              <a:ext uri="{FF2B5EF4-FFF2-40B4-BE49-F238E27FC236}">
                <a16:creationId xmlns:a16="http://schemas.microsoft.com/office/drawing/2014/main" id="{A8BBB7CA-DFAC-4C2B-BE4E-2B1E6D531A70}"/>
              </a:ext>
            </a:extLst>
          </p:cNvPr>
          <p:cNvCxnSpPr>
            <a:cxnSpLocks/>
            <a:stCxn id="10" idx="2"/>
            <a:endCxn id="19" idx="3"/>
          </p:cNvCxnSpPr>
          <p:nvPr/>
        </p:nvCxnSpPr>
        <p:spPr>
          <a:xfrm rot="5400000">
            <a:off x="2744981" y="2685552"/>
            <a:ext cx="184666" cy="1815691"/>
          </a:xfrm>
          <a:prstGeom prst="curvedConnector2">
            <a:avLst/>
          </a:prstGeom>
          <a:ln w="38100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3EEE65BB-087B-4502-8334-97C69E31357E}"/>
              </a:ext>
            </a:extLst>
          </p:cNvPr>
          <p:cNvGrpSpPr/>
          <p:nvPr/>
        </p:nvGrpSpPr>
        <p:grpSpPr>
          <a:xfrm>
            <a:off x="1690249" y="3870396"/>
            <a:ext cx="2937852" cy="785278"/>
            <a:chOff x="5622851" y="2644728"/>
            <a:chExt cx="2937852" cy="785278"/>
          </a:xfrm>
        </p:grpSpPr>
        <p:sp>
          <p:nvSpPr>
            <p:cNvPr id="28" name="矩形 27">
              <a:extLst>
                <a:ext uri="{FF2B5EF4-FFF2-40B4-BE49-F238E27FC236}">
                  <a16:creationId xmlns:a16="http://schemas.microsoft.com/office/drawing/2014/main" id="{1ED4AA34-FA80-49C6-8AF9-3AFCFE12218E}"/>
                </a:ext>
              </a:extLst>
            </p:cNvPr>
            <p:cNvSpPr/>
            <p:nvPr/>
          </p:nvSpPr>
          <p:spPr>
            <a:xfrm>
              <a:off x="6644081" y="2759978"/>
              <a:ext cx="1916622" cy="6700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F</a:t>
              </a:r>
              <a:r>
                <a:rPr lang="zh-CN" altLang="en-US" baseline="-25000" dirty="0"/>
                <a:t>合</a:t>
              </a:r>
              <a:r>
                <a:rPr lang="zh-CN" altLang="en-US" dirty="0"/>
                <a:t>是效果，需具体的力来完成</a:t>
              </a:r>
            </a:p>
          </p:txBody>
        </p:sp>
        <p:cxnSp>
          <p:nvCxnSpPr>
            <p:cNvPr id="29" name="连接符: 曲线 28">
              <a:extLst>
                <a:ext uri="{FF2B5EF4-FFF2-40B4-BE49-F238E27FC236}">
                  <a16:creationId xmlns:a16="http://schemas.microsoft.com/office/drawing/2014/main" id="{45FB7C63-94F5-4102-A980-148A98843F25}"/>
                </a:ext>
              </a:extLst>
            </p:cNvPr>
            <p:cNvCxnSpPr>
              <a:cxnSpLocks/>
              <a:stCxn id="19" idx="2"/>
              <a:endCxn id="28" idx="1"/>
            </p:cNvCxnSpPr>
            <p:nvPr/>
          </p:nvCxnSpPr>
          <p:spPr>
            <a:xfrm rot="16200000" flipH="1">
              <a:off x="5908334" y="2359245"/>
              <a:ext cx="450264" cy="1021229"/>
            </a:xfrm>
            <a:prstGeom prst="curvedConnector2">
              <a:avLst/>
            </a:prstGeom>
            <a:ln w="38100"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83321858-B860-4240-AFC3-3A2580C429DC}"/>
              </a:ext>
            </a:extLst>
          </p:cNvPr>
          <p:cNvGrpSpPr/>
          <p:nvPr/>
        </p:nvGrpSpPr>
        <p:grpSpPr>
          <a:xfrm>
            <a:off x="483934" y="3685730"/>
            <a:ext cx="456482" cy="538939"/>
            <a:chOff x="379203" y="2865003"/>
            <a:chExt cx="456482" cy="538939"/>
          </a:xfrm>
        </p:grpSpPr>
        <p:cxnSp>
          <p:nvCxnSpPr>
            <p:cNvPr id="34" name="直接箭头连接符 33">
              <a:extLst>
                <a:ext uri="{FF2B5EF4-FFF2-40B4-BE49-F238E27FC236}">
                  <a16:creationId xmlns:a16="http://schemas.microsoft.com/office/drawing/2014/main" id="{335C611B-BC14-4E29-BBC1-560E5335D32C}"/>
                </a:ext>
              </a:extLst>
            </p:cNvPr>
            <p:cNvCxnSpPr>
              <a:cxnSpLocks/>
            </p:cNvCxnSpPr>
            <p:nvPr/>
          </p:nvCxnSpPr>
          <p:spPr>
            <a:xfrm>
              <a:off x="695303" y="2865003"/>
              <a:ext cx="23461" cy="423752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id="{E1E083E2-A2B8-48D1-9F85-98E6D03D8D35}"/>
                </a:ext>
              </a:extLst>
            </p:cNvPr>
            <p:cNvSpPr txBox="1"/>
            <p:nvPr/>
          </p:nvSpPr>
          <p:spPr>
            <a:xfrm>
              <a:off x="379203" y="3034610"/>
              <a:ext cx="4564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/>
                <a:t>G</a:t>
              </a:r>
              <a:endParaRPr lang="zh-CN" altLang="en-US" dirty="0"/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F205D19C-7AD2-4C54-9B12-EFEB2AD51B0A}"/>
              </a:ext>
            </a:extLst>
          </p:cNvPr>
          <p:cNvGrpSpPr/>
          <p:nvPr/>
        </p:nvGrpSpPr>
        <p:grpSpPr>
          <a:xfrm>
            <a:off x="800034" y="2987604"/>
            <a:ext cx="786830" cy="698126"/>
            <a:chOff x="-380879" y="1371298"/>
            <a:chExt cx="786830" cy="698126"/>
          </a:xfrm>
        </p:grpSpPr>
        <p:cxnSp>
          <p:nvCxnSpPr>
            <p:cNvPr id="39" name="直接箭头连接符 38">
              <a:extLst>
                <a:ext uri="{FF2B5EF4-FFF2-40B4-BE49-F238E27FC236}">
                  <a16:creationId xmlns:a16="http://schemas.microsoft.com/office/drawing/2014/main" id="{B7A4CFF6-0943-42F2-96B7-50DCAD7ACE5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380879" y="1645672"/>
              <a:ext cx="694289" cy="423752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文本框 39">
              <a:extLst>
                <a:ext uri="{FF2B5EF4-FFF2-40B4-BE49-F238E27FC236}">
                  <a16:creationId xmlns:a16="http://schemas.microsoft.com/office/drawing/2014/main" id="{039C2664-8ED1-4801-9130-4B1CCBE70929}"/>
                </a:ext>
              </a:extLst>
            </p:cNvPr>
            <p:cNvSpPr txBox="1"/>
            <p:nvPr/>
          </p:nvSpPr>
          <p:spPr>
            <a:xfrm>
              <a:off x="-72486" y="1371298"/>
              <a:ext cx="4784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/>
                <a:t>N</a:t>
              </a:r>
              <a:endParaRPr lang="zh-CN" altLang="en-US" dirty="0"/>
            </a:p>
          </p:txBody>
        </p:sp>
      </p:grpSp>
      <p:pic>
        <p:nvPicPr>
          <p:cNvPr id="2054" name="Picture 5" descr="http://rlv.zcache.com.au/crying_smiley_sticker-r1b3d407644f148929e53daa6848fc70e_v9waf_8byvr_512.jpg">
            <a:extLst>
              <a:ext uri="{FF2B5EF4-FFF2-40B4-BE49-F238E27FC236}">
                <a16:creationId xmlns:a16="http://schemas.microsoft.com/office/drawing/2014/main" id="{85D27C01-9DA2-4FF6-894C-E3C6ED98F6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960" y="2301868"/>
            <a:ext cx="818799" cy="818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56" name="直接连接符 2055">
            <a:extLst>
              <a:ext uri="{FF2B5EF4-FFF2-40B4-BE49-F238E27FC236}">
                <a16:creationId xmlns:a16="http://schemas.microsoft.com/office/drawing/2014/main" id="{51A2980A-7207-40E0-B20D-3BB14846F0A9}"/>
              </a:ext>
            </a:extLst>
          </p:cNvPr>
          <p:cNvCxnSpPr>
            <a:cxnSpLocks/>
          </p:cNvCxnSpPr>
          <p:nvPr/>
        </p:nvCxnSpPr>
        <p:spPr>
          <a:xfrm>
            <a:off x="1459421" y="3261978"/>
            <a:ext cx="0" cy="482925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>
            <a:extLst>
              <a:ext uri="{FF2B5EF4-FFF2-40B4-BE49-F238E27FC236}">
                <a16:creationId xmlns:a16="http://schemas.microsoft.com/office/drawing/2014/main" id="{2ABC3B77-736D-43D2-BBB7-E81B78FD286C}"/>
              </a:ext>
            </a:extLst>
          </p:cNvPr>
          <p:cNvCxnSpPr>
            <a:cxnSpLocks/>
            <a:endCxn id="19" idx="1"/>
          </p:cNvCxnSpPr>
          <p:nvPr/>
        </p:nvCxnSpPr>
        <p:spPr>
          <a:xfrm flipV="1">
            <a:off x="831885" y="3685730"/>
            <a:ext cx="619146" cy="423752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65" name="组合 2064">
            <a:extLst>
              <a:ext uri="{FF2B5EF4-FFF2-40B4-BE49-F238E27FC236}">
                <a16:creationId xmlns:a16="http://schemas.microsoft.com/office/drawing/2014/main" id="{F21E7D33-0F15-4041-AFA9-4C822435B778}"/>
              </a:ext>
            </a:extLst>
          </p:cNvPr>
          <p:cNvGrpSpPr/>
          <p:nvPr/>
        </p:nvGrpSpPr>
        <p:grpSpPr>
          <a:xfrm>
            <a:off x="126320" y="2451938"/>
            <a:ext cx="1445534" cy="1237065"/>
            <a:chOff x="636334" y="4876527"/>
            <a:chExt cx="1445534" cy="1237065"/>
          </a:xfrm>
        </p:grpSpPr>
        <p:grpSp>
          <p:nvGrpSpPr>
            <p:cNvPr id="56" name="组合 55">
              <a:extLst>
                <a:ext uri="{FF2B5EF4-FFF2-40B4-BE49-F238E27FC236}">
                  <a16:creationId xmlns:a16="http://schemas.microsoft.com/office/drawing/2014/main" id="{32AFCB98-62E3-4AB7-82A7-7E1BA5CDD1C2}"/>
                </a:ext>
              </a:extLst>
            </p:cNvPr>
            <p:cNvGrpSpPr/>
            <p:nvPr/>
          </p:nvGrpSpPr>
          <p:grpSpPr>
            <a:xfrm>
              <a:off x="1008077" y="5389987"/>
              <a:ext cx="1073791" cy="369332"/>
              <a:chOff x="855677" y="3501064"/>
              <a:chExt cx="1073791" cy="369332"/>
            </a:xfrm>
          </p:grpSpPr>
          <p:cxnSp>
            <p:nvCxnSpPr>
              <p:cNvPr id="57" name="直接箭头连接符 56">
                <a:extLst>
                  <a:ext uri="{FF2B5EF4-FFF2-40B4-BE49-F238E27FC236}">
                    <a16:creationId xmlns:a16="http://schemas.microsoft.com/office/drawing/2014/main" id="{9D93A123-5A73-4650-B2AE-C27DC78D373E}"/>
                  </a:ext>
                </a:extLst>
              </p:cNvPr>
              <p:cNvCxnSpPr/>
              <p:nvPr/>
            </p:nvCxnSpPr>
            <p:spPr>
              <a:xfrm>
                <a:off x="855677" y="3685730"/>
                <a:ext cx="654078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8" name="文本框 57">
                <a:extLst>
                  <a:ext uri="{FF2B5EF4-FFF2-40B4-BE49-F238E27FC236}">
                    <a16:creationId xmlns:a16="http://schemas.microsoft.com/office/drawing/2014/main" id="{AE6580A7-3224-42EA-B6A2-24113225E07C}"/>
                  </a:ext>
                </a:extLst>
              </p:cNvPr>
              <p:cNvSpPr txBox="1"/>
              <p:nvPr/>
            </p:nvSpPr>
            <p:spPr>
              <a:xfrm>
                <a:off x="1451031" y="3501064"/>
                <a:ext cx="47843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/>
                  <a:t>F</a:t>
                </a:r>
                <a:r>
                  <a:rPr lang="zh-CN" altLang="en-US" baseline="-25000" dirty="0"/>
                  <a:t>合</a:t>
                </a:r>
              </a:p>
            </p:txBody>
          </p:sp>
        </p:grpSp>
        <p:grpSp>
          <p:nvGrpSpPr>
            <p:cNvPr id="59" name="组合 58">
              <a:extLst>
                <a:ext uri="{FF2B5EF4-FFF2-40B4-BE49-F238E27FC236}">
                  <a16:creationId xmlns:a16="http://schemas.microsoft.com/office/drawing/2014/main" id="{FDCB75BA-F1F2-465C-9781-225CD1AFA19E}"/>
                </a:ext>
              </a:extLst>
            </p:cNvPr>
            <p:cNvGrpSpPr/>
            <p:nvPr/>
          </p:nvGrpSpPr>
          <p:grpSpPr>
            <a:xfrm>
              <a:off x="636334" y="5574653"/>
              <a:ext cx="456482" cy="538939"/>
              <a:chOff x="379203" y="2865003"/>
              <a:chExt cx="456482" cy="538939"/>
            </a:xfrm>
          </p:grpSpPr>
          <p:cxnSp>
            <p:nvCxnSpPr>
              <p:cNvPr id="60" name="直接箭头连接符 59">
                <a:extLst>
                  <a:ext uri="{FF2B5EF4-FFF2-40B4-BE49-F238E27FC236}">
                    <a16:creationId xmlns:a16="http://schemas.microsoft.com/office/drawing/2014/main" id="{1F5A998B-9520-4114-B363-A29DCB666D8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95303" y="2865003"/>
                <a:ext cx="23461" cy="423752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1" name="文本框 60">
                <a:extLst>
                  <a:ext uri="{FF2B5EF4-FFF2-40B4-BE49-F238E27FC236}">
                    <a16:creationId xmlns:a16="http://schemas.microsoft.com/office/drawing/2014/main" id="{36E351D1-2324-4429-9D27-D620A7F3DB51}"/>
                  </a:ext>
                </a:extLst>
              </p:cNvPr>
              <p:cNvSpPr txBox="1"/>
              <p:nvPr/>
            </p:nvSpPr>
            <p:spPr>
              <a:xfrm>
                <a:off x="379203" y="3034610"/>
                <a:ext cx="45648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/>
                  <a:t>G</a:t>
                </a:r>
                <a:endParaRPr lang="zh-CN" altLang="en-US" dirty="0"/>
              </a:p>
            </p:txBody>
          </p:sp>
        </p:grpSp>
        <p:grpSp>
          <p:nvGrpSpPr>
            <p:cNvPr id="62" name="组合 61">
              <a:extLst>
                <a:ext uri="{FF2B5EF4-FFF2-40B4-BE49-F238E27FC236}">
                  <a16:creationId xmlns:a16="http://schemas.microsoft.com/office/drawing/2014/main" id="{E2B9A51C-BB53-459D-88C2-B03EB9A645CE}"/>
                </a:ext>
              </a:extLst>
            </p:cNvPr>
            <p:cNvGrpSpPr/>
            <p:nvPr/>
          </p:nvGrpSpPr>
          <p:grpSpPr>
            <a:xfrm>
              <a:off x="952434" y="4876527"/>
              <a:ext cx="786830" cy="698126"/>
              <a:chOff x="-380879" y="1371298"/>
              <a:chExt cx="786830" cy="698126"/>
            </a:xfrm>
          </p:grpSpPr>
          <p:cxnSp>
            <p:nvCxnSpPr>
              <p:cNvPr id="63" name="直接箭头连接符 62">
                <a:extLst>
                  <a:ext uri="{FF2B5EF4-FFF2-40B4-BE49-F238E27FC236}">
                    <a16:creationId xmlns:a16="http://schemas.microsoft.com/office/drawing/2014/main" id="{F1008E95-065E-4429-BA26-68368116F4A9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-380879" y="1645672"/>
                <a:ext cx="694289" cy="423752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4" name="文本框 63">
                <a:extLst>
                  <a:ext uri="{FF2B5EF4-FFF2-40B4-BE49-F238E27FC236}">
                    <a16:creationId xmlns:a16="http://schemas.microsoft.com/office/drawing/2014/main" id="{AB74D901-3BEC-4E78-9D78-3160BF33943E}"/>
                  </a:ext>
                </a:extLst>
              </p:cNvPr>
              <p:cNvSpPr txBox="1"/>
              <p:nvPr/>
            </p:nvSpPr>
            <p:spPr>
              <a:xfrm>
                <a:off x="-72486" y="1371298"/>
                <a:ext cx="47843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/>
                  <a:t>N</a:t>
                </a:r>
                <a:endParaRPr lang="zh-CN" altLang="en-US" dirty="0"/>
              </a:p>
            </p:txBody>
          </p:sp>
        </p:grpSp>
        <p:cxnSp>
          <p:nvCxnSpPr>
            <p:cNvPr id="65" name="直接连接符 64">
              <a:extLst>
                <a:ext uri="{FF2B5EF4-FFF2-40B4-BE49-F238E27FC236}">
                  <a16:creationId xmlns:a16="http://schemas.microsoft.com/office/drawing/2014/main" id="{DFA6751E-21FD-48A8-A8AD-3B744657179B}"/>
                </a:ext>
              </a:extLst>
            </p:cNvPr>
            <p:cNvCxnSpPr>
              <a:cxnSpLocks/>
            </p:cNvCxnSpPr>
            <p:nvPr/>
          </p:nvCxnSpPr>
          <p:spPr>
            <a:xfrm>
              <a:off x="1611821" y="5150901"/>
              <a:ext cx="0" cy="482925"/>
            </a:xfrm>
            <a:prstGeom prst="line">
              <a:avLst/>
            </a:prstGeom>
            <a:ln w="3810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>
              <a:extLst>
                <a:ext uri="{FF2B5EF4-FFF2-40B4-BE49-F238E27FC236}">
                  <a16:creationId xmlns:a16="http://schemas.microsoft.com/office/drawing/2014/main" id="{60274D8A-5A34-4003-80E1-031ACCA5B8AE}"/>
                </a:ext>
              </a:extLst>
            </p:cNvPr>
            <p:cNvCxnSpPr>
              <a:cxnSpLocks/>
              <a:endCxn id="58" idx="1"/>
            </p:cNvCxnSpPr>
            <p:nvPr/>
          </p:nvCxnSpPr>
          <p:spPr>
            <a:xfrm flipV="1">
              <a:off x="984285" y="5574653"/>
              <a:ext cx="619146" cy="423752"/>
            </a:xfrm>
            <a:prstGeom prst="line">
              <a:avLst/>
            </a:prstGeom>
            <a:ln w="3810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" name="组合 67">
            <a:extLst>
              <a:ext uri="{FF2B5EF4-FFF2-40B4-BE49-F238E27FC236}">
                <a16:creationId xmlns:a16="http://schemas.microsoft.com/office/drawing/2014/main" id="{9F4840E5-E426-4345-8081-FA085233A9CD}"/>
              </a:ext>
            </a:extLst>
          </p:cNvPr>
          <p:cNvGrpSpPr/>
          <p:nvPr/>
        </p:nvGrpSpPr>
        <p:grpSpPr>
          <a:xfrm>
            <a:off x="4628101" y="3324610"/>
            <a:ext cx="4004696" cy="996050"/>
            <a:chOff x="5159161" y="2759978"/>
            <a:chExt cx="4004696" cy="996050"/>
          </a:xfrm>
        </p:grpSpPr>
        <p:sp>
          <p:nvSpPr>
            <p:cNvPr id="69" name="矩形 68">
              <a:extLst>
                <a:ext uri="{FF2B5EF4-FFF2-40B4-BE49-F238E27FC236}">
                  <a16:creationId xmlns:a16="http://schemas.microsoft.com/office/drawing/2014/main" id="{A123C57F-1E4E-4F78-8481-385859FCFE16}"/>
                </a:ext>
              </a:extLst>
            </p:cNvPr>
            <p:cNvSpPr/>
            <p:nvPr/>
          </p:nvSpPr>
          <p:spPr>
            <a:xfrm>
              <a:off x="6644080" y="2759978"/>
              <a:ext cx="2519777" cy="6700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/>
                <a:t>经过受力分析（相同的</a:t>
              </a:r>
              <a:r>
                <a:rPr lang="el-GR" altLang="zh-CN" dirty="0"/>
                <a:t>θ</a:t>
              </a:r>
              <a:r>
                <a:rPr lang="zh-CN" altLang="en-US" dirty="0"/>
                <a:t>）</a:t>
              </a:r>
              <a:r>
                <a:rPr lang="en-US" altLang="zh-CN" dirty="0"/>
                <a:t> </a:t>
              </a:r>
              <a:r>
                <a:rPr lang="en-US" altLang="zh-CN" i="1" dirty="0"/>
                <a:t>F</a:t>
              </a:r>
              <a:r>
                <a:rPr lang="zh-CN" altLang="en-US" i="1" baseline="-25000" dirty="0"/>
                <a:t>合</a:t>
              </a:r>
              <a:r>
                <a:rPr lang="en-US" altLang="zh-CN" i="1" dirty="0"/>
                <a:t>=</a:t>
              </a:r>
              <a:r>
                <a:rPr lang="en-US" altLang="zh-CN" i="1" dirty="0" err="1"/>
                <a:t>mgtan</a:t>
              </a:r>
              <a:r>
                <a:rPr lang="el-GR" altLang="zh-CN" i="1" dirty="0"/>
                <a:t>θ</a:t>
              </a:r>
              <a:endParaRPr lang="zh-CN" altLang="en-US" i="1" dirty="0"/>
            </a:p>
          </p:txBody>
        </p:sp>
        <p:cxnSp>
          <p:nvCxnSpPr>
            <p:cNvPr id="70" name="连接符: 曲线 69">
              <a:extLst>
                <a:ext uri="{FF2B5EF4-FFF2-40B4-BE49-F238E27FC236}">
                  <a16:creationId xmlns:a16="http://schemas.microsoft.com/office/drawing/2014/main" id="{E8FBB218-611F-4C32-9801-3D9629AC8B87}"/>
                </a:ext>
              </a:extLst>
            </p:cNvPr>
            <p:cNvCxnSpPr>
              <a:cxnSpLocks/>
              <a:stCxn id="28" idx="3"/>
              <a:endCxn id="69" idx="1"/>
            </p:cNvCxnSpPr>
            <p:nvPr/>
          </p:nvCxnSpPr>
          <p:spPr>
            <a:xfrm flipV="1">
              <a:off x="5159161" y="3094992"/>
              <a:ext cx="1484919" cy="661036"/>
            </a:xfrm>
            <a:prstGeom prst="curvedConnector3">
              <a:avLst>
                <a:gd name="adj1" fmla="val 50000"/>
              </a:avLst>
            </a:prstGeom>
            <a:ln w="38100"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</p:grpSp>
      <p:grpSp>
        <p:nvGrpSpPr>
          <p:cNvPr id="74" name="组合 73">
            <a:extLst>
              <a:ext uri="{FF2B5EF4-FFF2-40B4-BE49-F238E27FC236}">
                <a16:creationId xmlns:a16="http://schemas.microsoft.com/office/drawing/2014/main" id="{79A33741-7FDC-48B0-B7A3-F937AD24C8AB}"/>
              </a:ext>
            </a:extLst>
          </p:cNvPr>
          <p:cNvGrpSpPr/>
          <p:nvPr/>
        </p:nvGrpSpPr>
        <p:grpSpPr>
          <a:xfrm>
            <a:off x="6113019" y="3985646"/>
            <a:ext cx="2519777" cy="1183304"/>
            <a:chOff x="6644080" y="2472934"/>
            <a:chExt cx="2519777" cy="95707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5" name="矩形 74">
                  <a:extLst>
                    <a:ext uri="{FF2B5EF4-FFF2-40B4-BE49-F238E27FC236}">
                      <a16:creationId xmlns:a16="http://schemas.microsoft.com/office/drawing/2014/main" id="{0FCD17FC-8669-42F8-9A78-3A7A1D3D316F}"/>
                    </a:ext>
                  </a:extLst>
                </p:cNvPr>
                <p:cNvSpPr/>
                <p:nvPr/>
              </p:nvSpPr>
              <p:spPr>
                <a:xfrm>
                  <a:off x="6644080" y="2759978"/>
                  <a:ext cx="2519777" cy="670028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 xmlns:m="http://schemas.openxmlformats.org/officeDocument/2006/math"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zh-CN" altLang="en-US" i="1">
                                  <a:latin typeface="Cambria Math" panose="02040503050406030204" pitchFamily="18" charset="0"/>
                                </a:rPr>
                                <m:t>合</m:t>
                              </m:r>
                            </m:sub>
                          </m:sSub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den>
                      </m:f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𝑔𝑡𝑎𝑛</m:t>
                      </m:r>
                      <m:r>
                        <a:rPr lang="zh-CN" altLang="en-US" b="0" i="1" smtClean="0">
                          <a:latin typeface="Cambria Math" panose="02040503050406030204" pitchFamily="18" charset="0"/>
                        </a:rPr>
                        <m:t>𝜃</m:t>
                      </m:r>
                    </m:oMath>
                  </a14:m>
                  <a:r>
                    <a:rPr lang="zh-CN" altLang="en-US" dirty="0"/>
                    <a:t>，</a:t>
                  </a:r>
                  <a:endParaRPr lang="en-US" altLang="zh-CN" dirty="0"/>
                </a:p>
                <a:p>
                  <a:pPr algn="ctr"/>
                  <a:r>
                    <a:rPr lang="zh-CN" altLang="en-US" dirty="0"/>
                    <a:t>可知加速度相同</a:t>
                  </a:r>
                </a:p>
              </p:txBody>
            </p:sp>
          </mc:Choice>
          <mc:Fallback xmlns="">
            <p:sp>
              <p:nvSpPr>
                <p:cNvPr id="75" name="矩形 74">
                  <a:extLst>
                    <a:ext uri="{FF2B5EF4-FFF2-40B4-BE49-F238E27FC236}">
                      <a16:creationId xmlns:a16="http://schemas.microsoft.com/office/drawing/2014/main" id="{0FCD17FC-8669-42F8-9A78-3A7A1D3D316F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44080" y="2759978"/>
                  <a:ext cx="2519777" cy="670028"/>
                </a:xfrm>
                <a:prstGeom prst="rect">
                  <a:avLst/>
                </a:prstGeom>
                <a:blipFill>
                  <a:blip r:embed="rId5"/>
                  <a:stretch>
                    <a:fillRect b="-12319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6" name="连接符: 曲线 75">
              <a:extLst>
                <a:ext uri="{FF2B5EF4-FFF2-40B4-BE49-F238E27FC236}">
                  <a16:creationId xmlns:a16="http://schemas.microsoft.com/office/drawing/2014/main" id="{E3F52605-6E0E-41EE-B843-FE5C6CFC8935}"/>
                </a:ext>
              </a:extLst>
            </p:cNvPr>
            <p:cNvCxnSpPr>
              <a:cxnSpLocks/>
              <a:stCxn id="69" idx="2"/>
              <a:endCxn id="75" idx="0"/>
            </p:cNvCxnSpPr>
            <p:nvPr/>
          </p:nvCxnSpPr>
          <p:spPr>
            <a:xfrm rot="5400000">
              <a:off x="7760449" y="2616455"/>
              <a:ext cx="287044" cy="1"/>
            </a:xfrm>
            <a:prstGeom prst="curvedConnector3">
              <a:avLst>
                <a:gd name="adj1" fmla="val 50000"/>
              </a:avLst>
            </a:prstGeom>
            <a:ln w="38100"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</p:grpSp>
      <p:grpSp>
        <p:nvGrpSpPr>
          <p:cNvPr id="80" name="组合 79">
            <a:extLst>
              <a:ext uri="{FF2B5EF4-FFF2-40B4-BE49-F238E27FC236}">
                <a16:creationId xmlns:a16="http://schemas.microsoft.com/office/drawing/2014/main" id="{72B2DD8E-06FB-4B34-B290-2C5A3C868ACB}"/>
              </a:ext>
            </a:extLst>
          </p:cNvPr>
          <p:cNvGrpSpPr/>
          <p:nvPr/>
        </p:nvGrpSpPr>
        <p:grpSpPr>
          <a:xfrm>
            <a:off x="6087853" y="5168950"/>
            <a:ext cx="2519777" cy="1399631"/>
            <a:chOff x="6644080" y="2472934"/>
            <a:chExt cx="2519777" cy="1132040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1" name="矩形 80">
                  <a:extLst>
                    <a:ext uri="{FF2B5EF4-FFF2-40B4-BE49-F238E27FC236}">
                      <a16:creationId xmlns:a16="http://schemas.microsoft.com/office/drawing/2014/main" id="{7F676715-7DEC-407E-B829-F9B1706F7745}"/>
                    </a:ext>
                  </a:extLst>
                </p:cNvPr>
                <p:cNvSpPr/>
                <p:nvPr/>
              </p:nvSpPr>
              <p:spPr>
                <a:xfrm>
                  <a:off x="6644080" y="2759978"/>
                  <a:ext cx="2519777" cy="844996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𝑔𝑡𝑎𝑛</m:t>
                        </m:r>
                        <m:r>
                          <a:rPr lang="zh-CN" altLang="en-US" b="0" i="1" smtClean="0">
                            <a:latin typeface="Cambria Math" panose="02040503050406030204" pitchFamily="18" charset="0"/>
                          </a:rPr>
                          <m:t>𝜃</m:t>
                        </m:r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zh-CN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CN" b="0" i="1" smtClean="0"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</m:e>
                              <m:sup>
                                <m:r>
                                  <a:rPr lang="en-US" altLang="zh-CN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  <m:t>𝑟</m:t>
                            </m:r>
                          </m:den>
                        </m:f>
                      </m:oMath>
                    </m:oMathPara>
                  </a14:m>
                  <a:endParaRPr lang="en-US" altLang="zh-CN" dirty="0"/>
                </a:p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𝑔𝑡𝑎𝑛</m:t>
                        </m:r>
                        <m:r>
                          <a:rPr lang="zh-CN" altLang="en-US" i="1">
                            <a:latin typeface="Cambria Math" panose="02040503050406030204" pitchFamily="18" charset="0"/>
                          </a:rPr>
                          <m:t>𝜃</m:t>
                        </m:r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=</m:t>
                        </m:r>
                        <m:sSup>
                          <m:sSupPr>
                            <m:ctrlPr>
                              <a:rPr lang="en-US" altLang="zh-CN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zh-CN" altLang="en-US" i="1" smtClean="0">
                                <a:latin typeface="Cambria Math" panose="02040503050406030204" pitchFamily="18" charset="0"/>
                              </a:rPr>
                              <m:t>𝜔</m:t>
                            </m:r>
                          </m:e>
                          <m:sup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 </m:t>
                        </m:r>
                      </m:oMath>
                    </m:oMathPara>
                  </a14:m>
                  <a:endParaRPr lang="en-US" altLang="zh-CN" dirty="0"/>
                </a:p>
              </p:txBody>
            </p:sp>
          </mc:Choice>
          <mc:Fallback xmlns="">
            <p:sp>
              <p:nvSpPr>
                <p:cNvPr id="81" name="矩形 80">
                  <a:extLst>
                    <a:ext uri="{FF2B5EF4-FFF2-40B4-BE49-F238E27FC236}">
                      <a16:creationId xmlns:a16="http://schemas.microsoft.com/office/drawing/2014/main" id="{7F676715-7DEC-407E-B829-F9B1706F7745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44080" y="2759978"/>
                  <a:ext cx="2519777" cy="844996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82" name="连接符: 曲线 81">
              <a:extLst>
                <a:ext uri="{FF2B5EF4-FFF2-40B4-BE49-F238E27FC236}">
                  <a16:creationId xmlns:a16="http://schemas.microsoft.com/office/drawing/2014/main" id="{6CC19A67-C43F-4358-A13D-799F22C01A28}"/>
                </a:ext>
              </a:extLst>
            </p:cNvPr>
            <p:cNvCxnSpPr>
              <a:cxnSpLocks/>
              <a:endCxn id="81" idx="0"/>
            </p:cNvCxnSpPr>
            <p:nvPr/>
          </p:nvCxnSpPr>
          <p:spPr>
            <a:xfrm rot="5400000">
              <a:off x="7760451" y="2616453"/>
              <a:ext cx="287044" cy="5"/>
            </a:xfrm>
            <a:prstGeom prst="curvedConnector3">
              <a:avLst>
                <a:gd name="adj1" fmla="val 50000"/>
              </a:avLst>
            </a:prstGeom>
            <a:ln w="38100"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2" name="椭圆 1">
            <a:extLst>
              <a:ext uri="{FF2B5EF4-FFF2-40B4-BE49-F238E27FC236}">
                <a16:creationId xmlns:a16="http://schemas.microsoft.com/office/drawing/2014/main" id="{3562EF3D-081B-47D5-96A4-8A047178CE1C}"/>
              </a:ext>
            </a:extLst>
          </p:cNvPr>
          <p:cNvSpPr/>
          <p:nvPr/>
        </p:nvSpPr>
        <p:spPr>
          <a:xfrm>
            <a:off x="750813" y="3659624"/>
            <a:ext cx="104864" cy="9885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2374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40741E-7 L 0.06909 -0.00324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5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箭头连接符 9">
            <a:extLst>
              <a:ext uri="{FF2B5EF4-FFF2-40B4-BE49-F238E27FC236}">
                <a16:creationId xmlns:a16="http://schemas.microsoft.com/office/drawing/2014/main" id="{2085578F-F262-4134-88CF-7B1F2C9FE101}"/>
              </a:ext>
            </a:extLst>
          </p:cNvPr>
          <p:cNvCxnSpPr/>
          <p:nvPr/>
        </p:nvCxnSpPr>
        <p:spPr>
          <a:xfrm flipH="1">
            <a:off x="3447875" y="1988191"/>
            <a:ext cx="161488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A8F8C219-1455-4151-99D8-28EF289B8262}"/>
              </a:ext>
            </a:extLst>
          </p:cNvPr>
          <p:cNvGrpSpPr/>
          <p:nvPr/>
        </p:nvGrpSpPr>
        <p:grpSpPr>
          <a:xfrm>
            <a:off x="3355596" y="1442906"/>
            <a:ext cx="1707159" cy="545285"/>
            <a:chOff x="3355596" y="1442906"/>
            <a:chExt cx="1707159" cy="545285"/>
          </a:xfrm>
        </p:grpSpPr>
        <p:cxnSp>
          <p:nvCxnSpPr>
            <p:cNvPr id="6" name="直接箭头连接符 5">
              <a:extLst>
                <a:ext uri="{FF2B5EF4-FFF2-40B4-BE49-F238E27FC236}">
                  <a16:creationId xmlns:a16="http://schemas.microsoft.com/office/drawing/2014/main" id="{04ABAEA4-3959-4F2C-9A0E-FD35E9959058}"/>
                </a:ext>
              </a:extLst>
            </p:cNvPr>
            <p:cNvCxnSpPr>
              <a:stCxn id="4" idx="0"/>
            </p:cNvCxnSpPr>
            <p:nvPr/>
          </p:nvCxnSpPr>
          <p:spPr>
            <a:xfrm flipH="1">
              <a:off x="3447875" y="1988191"/>
              <a:ext cx="1614880" cy="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9989E66B-6631-4FFE-B415-C30D4C9D184B}"/>
                </a:ext>
              </a:extLst>
            </p:cNvPr>
            <p:cNvSpPr txBox="1"/>
            <p:nvPr/>
          </p:nvSpPr>
          <p:spPr>
            <a:xfrm>
              <a:off x="3355596" y="1442906"/>
              <a:ext cx="4169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/>
                <a:t>v</a:t>
              </a:r>
              <a:r>
                <a:rPr lang="en-US" altLang="zh-CN" baseline="-25000" dirty="0"/>
                <a:t>1</a:t>
              </a:r>
              <a:endParaRPr lang="zh-CN" altLang="en-US" dirty="0"/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ED8B9C4B-6A11-4241-828D-9DBBA94DA488}"/>
              </a:ext>
            </a:extLst>
          </p:cNvPr>
          <p:cNvGrpSpPr/>
          <p:nvPr/>
        </p:nvGrpSpPr>
        <p:grpSpPr>
          <a:xfrm>
            <a:off x="3238149" y="1988191"/>
            <a:ext cx="3649211" cy="3573710"/>
            <a:chOff x="3238149" y="1988191"/>
            <a:chExt cx="3649211" cy="3573710"/>
          </a:xfrm>
        </p:grpSpPr>
        <p:sp>
          <p:nvSpPr>
            <p:cNvPr id="4" name="椭圆 3">
              <a:extLst>
                <a:ext uri="{FF2B5EF4-FFF2-40B4-BE49-F238E27FC236}">
                  <a16:creationId xmlns:a16="http://schemas.microsoft.com/office/drawing/2014/main" id="{B500BFE9-3263-44BE-8B2D-11B89F90109E}"/>
                </a:ext>
              </a:extLst>
            </p:cNvPr>
            <p:cNvSpPr/>
            <p:nvPr/>
          </p:nvSpPr>
          <p:spPr>
            <a:xfrm>
              <a:off x="3238149" y="1988191"/>
              <a:ext cx="3649211" cy="3573710"/>
            </a:xfrm>
            <a:prstGeom prst="ellipse">
              <a:avLst/>
            </a:prstGeom>
            <a:noFill/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id="{101811B4-E615-4FA6-BB84-545B79315DAA}"/>
                </a:ext>
              </a:extLst>
            </p:cNvPr>
            <p:cNvCxnSpPr>
              <a:stCxn id="4" idx="0"/>
              <a:endCxn id="4" idx="4"/>
            </p:cNvCxnSpPr>
            <p:nvPr/>
          </p:nvCxnSpPr>
          <p:spPr>
            <a:xfrm>
              <a:off x="5062755" y="1988191"/>
              <a:ext cx="0" cy="3573710"/>
            </a:xfrm>
            <a:prstGeom prst="line">
              <a:avLst/>
            </a:prstGeom>
            <a:ln w="3810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id="{1811E4C4-7876-4093-8276-3F4EFCBD7939}"/>
                </a:ext>
              </a:extLst>
            </p:cNvPr>
            <p:cNvCxnSpPr>
              <a:cxnSpLocks/>
              <a:stCxn id="4" idx="6"/>
              <a:endCxn id="4" idx="2"/>
            </p:cNvCxnSpPr>
            <p:nvPr/>
          </p:nvCxnSpPr>
          <p:spPr>
            <a:xfrm flipH="1">
              <a:off x="3238149" y="3775046"/>
              <a:ext cx="3649211" cy="0"/>
            </a:xfrm>
            <a:prstGeom prst="line">
              <a:avLst/>
            </a:prstGeom>
            <a:ln w="38100"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id="{166139CB-A29B-49BE-96EE-6F2125CBCC9E}"/>
              </a:ext>
            </a:extLst>
          </p:cNvPr>
          <p:cNvGrpSpPr/>
          <p:nvPr/>
        </p:nvGrpSpPr>
        <p:grpSpPr>
          <a:xfrm>
            <a:off x="2352490" y="2231472"/>
            <a:ext cx="416968" cy="612396"/>
            <a:chOff x="2352490" y="2231472"/>
            <a:chExt cx="416968" cy="612396"/>
          </a:xfrm>
        </p:grpSpPr>
        <p:cxnSp>
          <p:nvCxnSpPr>
            <p:cNvPr id="30" name="直接箭头连接符 29">
              <a:extLst>
                <a:ext uri="{FF2B5EF4-FFF2-40B4-BE49-F238E27FC236}">
                  <a16:creationId xmlns:a16="http://schemas.microsoft.com/office/drawing/2014/main" id="{2EF3CD00-F6A5-4511-A6F1-98D6BBCF019B}"/>
                </a:ext>
              </a:extLst>
            </p:cNvPr>
            <p:cNvCxnSpPr>
              <a:cxnSpLocks/>
            </p:cNvCxnSpPr>
            <p:nvPr/>
          </p:nvCxnSpPr>
          <p:spPr>
            <a:xfrm>
              <a:off x="2692867" y="2231472"/>
              <a:ext cx="76591" cy="612396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0C6DF074-EEA7-4F5B-BC58-3C1B5EC98594}"/>
                </a:ext>
              </a:extLst>
            </p:cNvPr>
            <p:cNvSpPr txBox="1"/>
            <p:nvPr/>
          </p:nvSpPr>
          <p:spPr>
            <a:xfrm>
              <a:off x="2352490" y="2327729"/>
              <a:ext cx="4169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altLang="zh-CN" dirty="0"/>
                <a:t>Δ</a:t>
              </a:r>
              <a:r>
                <a:rPr lang="en-US" altLang="zh-CN" dirty="0"/>
                <a:t>v</a:t>
              </a:r>
              <a:endParaRPr lang="zh-CN" altLang="en-US" dirty="0"/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FEAECA08-09FE-45A3-A2C2-6399DEC1DE59}"/>
              </a:ext>
            </a:extLst>
          </p:cNvPr>
          <p:cNvGrpSpPr/>
          <p:nvPr/>
        </p:nvGrpSpPr>
        <p:grpSpPr>
          <a:xfrm>
            <a:off x="2389621" y="2164145"/>
            <a:ext cx="1865697" cy="1175461"/>
            <a:chOff x="2389621" y="2164145"/>
            <a:chExt cx="1865697" cy="1175461"/>
          </a:xfrm>
        </p:grpSpPr>
        <p:cxnSp>
          <p:nvCxnSpPr>
            <p:cNvPr id="7" name="直接箭头连接符 6">
              <a:extLst>
                <a:ext uri="{FF2B5EF4-FFF2-40B4-BE49-F238E27FC236}">
                  <a16:creationId xmlns:a16="http://schemas.microsoft.com/office/drawing/2014/main" id="{EFCDF409-4899-4B18-9F38-43D3AE95695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31162" y="2164145"/>
              <a:ext cx="1524156" cy="679723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id="{C22FB660-E867-4CFE-9210-C395B26121CF}"/>
                </a:ext>
              </a:extLst>
            </p:cNvPr>
            <p:cNvSpPr txBox="1"/>
            <p:nvPr/>
          </p:nvSpPr>
          <p:spPr>
            <a:xfrm>
              <a:off x="2389621" y="2970274"/>
              <a:ext cx="4169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/>
                <a:t>v</a:t>
              </a:r>
              <a:r>
                <a:rPr lang="en-US" altLang="zh-CN" baseline="-25000" dirty="0"/>
                <a:t>2</a:t>
              </a:r>
              <a:endParaRPr lang="zh-CN" altLang="en-US" dirty="0"/>
            </a:p>
          </p:txBody>
        </p:sp>
      </p:grpSp>
      <p:cxnSp>
        <p:nvCxnSpPr>
          <p:cNvPr id="42" name="直接箭头连接符 41">
            <a:extLst>
              <a:ext uri="{FF2B5EF4-FFF2-40B4-BE49-F238E27FC236}">
                <a16:creationId xmlns:a16="http://schemas.microsoft.com/office/drawing/2014/main" id="{F293CC02-FB40-4514-825B-A357317BEBC5}"/>
              </a:ext>
            </a:extLst>
          </p:cNvPr>
          <p:cNvCxnSpPr>
            <a:cxnSpLocks/>
          </p:cNvCxnSpPr>
          <p:nvPr/>
        </p:nvCxnSpPr>
        <p:spPr>
          <a:xfrm flipH="1">
            <a:off x="2511049" y="2629733"/>
            <a:ext cx="1136184" cy="123819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43" name="直接箭头连接符 42">
            <a:extLst>
              <a:ext uri="{FF2B5EF4-FFF2-40B4-BE49-F238E27FC236}">
                <a16:creationId xmlns:a16="http://schemas.microsoft.com/office/drawing/2014/main" id="{B09D1A42-08BF-4E13-A56F-A832DAC4A87C}"/>
              </a:ext>
            </a:extLst>
          </p:cNvPr>
          <p:cNvCxnSpPr>
            <a:cxnSpLocks/>
          </p:cNvCxnSpPr>
          <p:nvPr/>
        </p:nvCxnSpPr>
        <p:spPr>
          <a:xfrm flipH="1">
            <a:off x="2123077" y="2629733"/>
            <a:ext cx="1524156" cy="67972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grpSp>
        <p:nvGrpSpPr>
          <p:cNvPr id="47" name="组合 46">
            <a:extLst>
              <a:ext uri="{FF2B5EF4-FFF2-40B4-BE49-F238E27FC236}">
                <a16:creationId xmlns:a16="http://schemas.microsoft.com/office/drawing/2014/main" id="{03BB7ED7-0DD1-4584-AEAC-E3E9279CBFC8}"/>
              </a:ext>
            </a:extLst>
          </p:cNvPr>
          <p:cNvGrpSpPr/>
          <p:nvPr/>
        </p:nvGrpSpPr>
        <p:grpSpPr>
          <a:xfrm>
            <a:off x="1781719" y="3324531"/>
            <a:ext cx="729330" cy="543401"/>
            <a:chOff x="2352490" y="2231472"/>
            <a:chExt cx="729330" cy="543401"/>
          </a:xfrm>
        </p:grpSpPr>
        <p:cxnSp>
          <p:nvCxnSpPr>
            <p:cNvPr id="48" name="直接箭头连接符 47">
              <a:extLst>
                <a:ext uri="{FF2B5EF4-FFF2-40B4-BE49-F238E27FC236}">
                  <a16:creationId xmlns:a16="http://schemas.microsoft.com/office/drawing/2014/main" id="{E31958A7-827A-4400-94EB-477E8B3385EC}"/>
                </a:ext>
              </a:extLst>
            </p:cNvPr>
            <p:cNvCxnSpPr>
              <a:cxnSpLocks/>
            </p:cNvCxnSpPr>
            <p:nvPr/>
          </p:nvCxnSpPr>
          <p:spPr>
            <a:xfrm>
              <a:off x="2692867" y="2231472"/>
              <a:ext cx="388953" cy="543401"/>
            </a:xfrm>
            <a:prstGeom prst="straightConnector1">
              <a:avLst/>
            </a:prstGeom>
            <a:ln w="38100">
              <a:solidFill>
                <a:srgbClr val="FFFF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文本框 48">
              <a:extLst>
                <a:ext uri="{FF2B5EF4-FFF2-40B4-BE49-F238E27FC236}">
                  <a16:creationId xmlns:a16="http://schemas.microsoft.com/office/drawing/2014/main" id="{85ECCB44-2796-4B2A-B82A-EE3475B8F817}"/>
                </a:ext>
              </a:extLst>
            </p:cNvPr>
            <p:cNvSpPr txBox="1"/>
            <p:nvPr/>
          </p:nvSpPr>
          <p:spPr>
            <a:xfrm>
              <a:off x="2352490" y="2327729"/>
              <a:ext cx="4169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altLang="zh-CN" dirty="0"/>
                <a:t>Δ</a:t>
              </a:r>
              <a:r>
                <a:rPr lang="en-US" altLang="zh-CN" dirty="0"/>
                <a:t>v</a:t>
              </a:r>
              <a:endParaRPr lang="zh-CN" altLang="en-US" dirty="0"/>
            </a:p>
          </p:txBody>
        </p:sp>
      </p:grpSp>
      <p:cxnSp>
        <p:nvCxnSpPr>
          <p:cNvPr id="51" name="直接连接符 50">
            <a:extLst>
              <a:ext uri="{FF2B5EF4-FFF2-40B4-BE49-F238E27FC236}">
                <a16:creationId xmlns:a16="http://schemas.microsoft.com/office/drawing/2014/main" id="{13DA4E47-B0D7-48D9-9D85-5304392E91CE}"/>
              </a:ext>
            </a:extLst>
          </p:cNvPr>
          <p:cNvCxnSpPr>
            <a:cxnSpLocks/>
          </p:cNvCxnSpPr>
          <p:nvPr/>
        </p:nvCxnSpPr>
        <p:spPr>
          <a:xfrm>
            <a:off x="3685528" y="2697061"/>
            <a:ext cx="2815940" cy="2172748"/>
          </a:xfrm>
          <a:prstGeom prst="line">
            <a:avLst/>
          </a:prstGeom>
          <a:ln w="38100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>
            <a:extLst>
              <a:ext uri="{FF2B5EF4-FFF2-40B4-BE49-F238E27FC236}">
                <a16:creationId xmlns:a16="http://schemas.microsoft.com/office/drawing/2014/main" id="{16C5B552-2913-4998-9387-7A6221C1ADBB}"/>
              </a:ext>
            </a:extLst>
          </p:cNvPr>
          <p:cNvSpPr/>
          <p:nvPr/>
        </p:nvSpPr>
        <p:spPr>
          <a:xfrm>
            <a:off x="4988634" y="1956445"/>
            <a:ext cx="104864" cy="9885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id="{6BB321A1-1F93-4E63-A321-36E018326B76}"/>
              </a:ext>
            </a:extLst>
          </p:cNvPr>
          <p:cNvSpPr/>
          <p:nvPr/>
        </p:nvSpPr>
        <p:spPr>
          <a:xfrm>
            <a:off x="5008907" y="1956444"/>
            <a:ext cx="104864" cy="9885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3012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11111E-6 L 4.72222E-6 0.260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81481E-6 L -0.0882 0.025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10" y="1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path" presetSubtype="0" repeatCount="4000" accel="50000" decel="5000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59259E-6 C 0.11112 -2.59259E-6 0.20174 0.11621 0.20174 0.25926 C 0.20174 0.40232 0.11112 0.51875 -4.44444E-6 0.51875 C -0.11111 0.51875 -0.20138 0.40232 -0.20138 0.25926 C -0.20138 0.11621 -0.11111 -2.59259E-6 -4.44444E-6 -2.59259E-6 Z " pathEditMode="fixed" rAng="0" ptsTypes="AAAAA">
                                      <p:cBhvr>
                                        <p:cTn id="46" dur="5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2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7660D3B-FF16-49A4-BCE1-9C12D2BF7D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759" y="2010589"/>
            <a:ext cx="5814094" cy="1328636"/>
          </a:xfrm>
        </p:spPr>
        <p:txBody>
          <a:bodyPr>
            <a:normAutofit/>
          </a:bodyPr>
          <a:lstStyle/>
          <a:p>
            <a:r>
              <a:rPr lang="en-US" altLang="zh-CN" dirty="0"/>
              <a:t>4.</a:t>
            </a:r>
            <a:r>
              <a:rPr lang="zh-CN" altLang="zh-CN" dirty="0"/>
              <a:t>质量为</a:t>
            </a:r>
            <a:r>
              <a:rPr lang="en-US" altLang="zh-CN" i="1" dirty="0"/>
              <a:t>m</a:t>
            </a:r>
            <a:r>
              <a:rPr lang="zh-CN" altLang="zh-CN" dirty="0"/>
              <a:t>的飞机，以速率</a:t>
            </a:r>
            <a:r>
              <a:rPr lang="en-US" altLang="zh-CN" i="1" dirty="0"/>
              <a:t>v</a:t>
            </a:r>
            <a:r>
              <a:rPr lang="zh-CN" altLang="zh-CN" dirty="0"/>
              <a:t>在水平面内做半径为</a:t>
            </a:r>
            <a:r>
              <a:rPr lang="en-US" altLang="zh-CN" i="1" dirty="0"/>
              <a:t>R</a:t>
            </a:r>
            <a:r>
              <a:rPr lang="zh-CN" altLang="zh-CN" dirty="0"/>
              <a:t>的匀速圆周运动，空气对飞机作用力的大小等于</a:t>
            </a:r>
          </a:p>
          <a:p>
            <a:endParaRPr lang="zh-CN" altLang="en-US" dirty="0"/>
          </a:p>
        </p:txBody>
      </p:sp>
      <p:pic>
        <p:nvPicPr>
          <p:cNvPr id="4" name="图片 3" descr="F:\2015赵瑊\同步\物理\人教必修2\word\A140.TIF">
            <a:extLst>
              <a:ext uri="{FF2B5EF4-FFF2-40B4-BE49-F238E27FC236}">
                <a16:creationId xmlns:a16="http://schemas.microsoft.com/office/drawing/2014/main" id="{59E2A875-C4E8-4E8F-BC5B-A037C37CBF9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2411" y="1770076"/>
            <a:ext cx="2357830" cy="233254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标题 1">
            <a:extLst>
              <a:ext uri="{FF2B5EF4-FFF2-40B4-BE49-F238E27FC236}">
                <a16:creationId xmlns:a16="http://schemas.microsoft.com/office/drawing/2014/main" id="{E9EB9F54-7B6A-48AE-B74D-8A87861A43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zh-CN" altLang="en-US" dirty="0"/>
              <a:t>理解数理条件，走心！</a:t>
            </a:r>
          </a:p>
        </p:txBody>
      </p:sp>
    </p:spTree>
    <p:extLst>
      <p:ext uri="{BB962C8B-B14F-4D97-AF65-F5344CB8AC3E}">
        <p14:creationId xmlns:p14="http://schemas.microsoft.com/office/powerpoint/2010/main" val="36041087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59750EE-88B3-48C5-BD53-4C9967B82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课堂得做有心人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63E5287-ED3E-4AB3-BF7C-4EA719E96A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5369478" cy="2855432"/>
          </a:xfrm>
        </p:spPr>
        <p:txBody>
          <a:bodyPr/>
          <a:lstStyle/>
          <a:p>
            <a:r>
              <a:rPr lang="en-US" altLang="zh-CN" dirty="0"/>
              <a:t>8.</a:t>
            </a:r>
            <a:r>
              <a:rPr lang="zh-CN" altLang="zh-CN" dirty="0"/>
              <a:t>如图所示，开始时</a:t>
            </a:r>
            <a:r>
              <a:rPr lang="en-US" altLang="zh-CN" i="1" dirty="0"/>
              <a:t>A</a:t>
            </a:r>
            <a:r>
              <a:rPr lang="zh-CN" altLang="zh-CN" dirty="0"/>
              <a:t>、</a:t>
            </a:r>
            <a:r>
              <a:rPr lang="en-US" altLang="zh-CN" i="1" dirty="0"/>
              <a:t>B</a:t>
            </a:r>
            <a:r>
              <a:rPr lang="zh-CN" altLang="zh-CN" dirty="0"/>
              <a:t>间的细绳呈水平状态，现由计算机控制物体</a:t>
            </a:r>
            <a:r>
              <a:rPr lang="en-US" altLang="zh-CN" i="1" dirty="0"/>
              <a:t>A</a:t>
            </a:r>
            <a:r>
              <a:rPr lang="zh-CN" altLang="zh-CN" dirty="0"/>
              <a:t>的运动，使其恰好以速度</a:t>
            </a:r>
            <a:r>
              <a:rPr lang="en-US" altLang="zh-CN" i="1" dirty="0"/>
              <a:t>v</a:t>
            </a:r>
            <a:r>
              <a:rPr lang="zh-CN" altLang="zh-CN" dirty="0"/>
              <a:t>沿竖直杆匀速下滑，经细绳通过定滑轮拉动物体</a:t>
            </a:r>
            <a:r>
              <a:rPr lang="en-US" altLang="zh-CN" i="1" dirty="0"/>
              <a:t>B</a:t>
            </a:r>
            <a:r>
              <a:rPr lang="zh-CN" altLang="zh-CN" dirty="0"/>
              <a:t>在水平面上运动，则下列</a:t>
            </a:r>
            <a:r>
              <a:rPr lang="en-US" altLang="zh-CN" i="1" dirty="0"/>
              <a:t>v-</a:t>
            </a:r>
            <a:r>
              <a:rPr lang="en-US" altLang="zh-CN" dirty="0"/>
              <a:t>­</a:t>
            </a:r>
            <a:r>
              <a:rPr lang="en-US" altLang="zh-CN" i="1" dirty="0"/>
              <a:t>t</a:t>
            </a:r>
            <a:r>
              <a:rPr lang="zh-CN" altLang="zh-CN" dirty="0"/>
              <a:t>图像中，最接近物体</a:t>
            </a:r>
            <a:r>
              <a:rPr lang="en-US" altLang="zh-CN" i="1" dirty="0"/>
              <a:t>B</a:t>
            </a:r>
            <a:r>
              <a:rPr lang="zh-CN" altLang="zh-CN" dirty="0"/>
              <a:t>的运动情况的是</a:t>
            </a:r>
          </a:p>
          <a:p>
            <a:endParaRPr lang="zh-CN" altLang="en-US" dirty="0"/>
          </a:p>
        </p:txBody>
      </p:sp>
      <p:pic>
        <p:nvPicPr>
          <p:cNvPr id="1026" name="Picture 2" descr="17YASW4-68">
            <a:extLst>
              <a:ext uri="{FF2B5EF4-FFF2-40B4-BE49-F238E27FC236}">
                <a16:creationId xmlns:a16="http://schemas.microsoft.com/office/drawing/2014/main" id="{E8461362-D52A-4AE4-A111-85903F12B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908" y="1892286"/>
            <a:ext cx="2818309" cy="193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08953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2244A293-92F5-4B60-BAA7-3D9F93B9BF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97" y="2655218"/>
            <a:ext cx="3739761" cy="3906257"/>
          </a:xfr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1C5EA74-BEB2-4BD8-AD73-C1349B3222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1747" y="296525"/>
            <a:ext cx="6448361" cy="2983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13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50CC8522-C801-4518-AD4F-0A3BBE35B3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57793" cy="2829320"/>
          </a:xfr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31F8696B-4E2A-46A0-8D7F-91B555D5EF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784" y="75731"/>
            <a:ext cx="2581635" cy="3620005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9DB72DA8-EF85-46C9-89A1-242E049D7C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327" y="3429000"/>
            <a:ext cx="3591426" cy="3086531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FCD5CD6A-F2E6-4184-B5A2-DDDB831555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2627" y="2699"/>
            <a:ext cx="3391373" cy="408679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0CA31F50-60AA-409A-87CC-0B2F6C2A5E0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104" y="901243"/>
            <a:ext cx="1409897" cy="1457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02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绿色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</TotalTime>
  <Words>239</Words>
  <Application>Microsoft Office PowerPoint</Application>
  <PresentationFormat>全屏显示(4:3)</PresentationFormat>
  <Paragraphs>24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3" baseType="lpstr">
      <vt:lpstr>宋体</vt:lpstr>
      <vt:lpstr>Arial</vt:lpstr>
      <vt:lpstr>Calibri</vt:lpstr>
      <vt:lpstr>Calibri Light</vt:lpstr>
      <vt:lpstr>Cambria Math</vt:lpstr>
      <vt:lpstr>Office 主题​​</vt:lpstr>
      <vt:lpstr>圆周运动的逻辑</vt:lpstr>
      <vt:lpstr>PowerPoint 演示文稿</vt:lpstr>
      <vt:lpstr>PowerPoint 演示文稿</vt:lpstr>
      <vt:lpstr>理解数理条件，走心！</vt:lpstr>
      <vt:lpstr>课堂得做有心人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 矗</dc:creator>
  <cp:lastModifiedBy>彭 矗</cp:lastModifiedBy>
  <cp:revision>10</cp:revision>
  <dcterms:created xsi:type="dcterms:W3CDTF">2019-03-15T23:49:55Z</dcterms:created>
  <dcterms:modified xsi:type="dcterms:W3CDTF">2019-03-18T02:06:18Z</dcterms:modified>
</cp:coreProperties>
</file>