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84" r:id="rId4"/>
    <p:sldId id="258" r:id="rId5"/>
    <p:sldId id="259" r:id="rId6"/>
    <p:sldId id="260" r:id="rId7"/>
    <p:sldId id="261" r:id="rId8"/>
    <p:sldId id="263" r:id="rId9"/>
    <p:sldId id="286" r:id="rId10"/>
    <p:sldId id="285" r:id="rId11"/>
    <p:sldId id="288" r:id="rId12"/>
    <p:sldId id="289" r:id="rId13"/>
    <p:sldId id="290" r:id="rId14"/>
    <p:sldId id="287" r:id="rId15"/>
    <p:sldId id="262" r:id="rId16"/>
    <p:sldId id="291" r:id="rId17"/>
    <p:sldId id="292" r:id="rId18"/>
    <p:sldId id="293" r:id="rId19"/>
    <p:sldId id="264" r:id="rId20"/>
    <p:sldId id="265" r:id="rId21"/>
    <p:sldId id="267" r:id="rId22"/>
    <p:sldId id="283" r:id="rId2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5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5D6496-2222-456B-9F02-4FD4E971C1F3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2D5A5D-E481-4131-BF88-BDBCCDA942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347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955675" y="2995613"/>
            <a:ext cx="1404938" cy="105251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3107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414376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106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xfrm>
            <a:off x="955675" y="2995613"/>
            <a:ext cx="1404938" cy="105251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3107" name="备注占位符 2"/>
          <p:cNvSpPr>
            <a:spLocks noGrp="1" noRot="1" noChangeAspect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29072557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1675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9339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346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1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899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295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1358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299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955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467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084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744B3-196F-4BE0-ADC5-827732946BEE}" type="datetimeFigureOut">
              <a:rPr lang="zh-CN" altLang="en-US" smtClean="0"/>
              <a:t>2020/3/24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48F75-AEEF-4FCB-99BF-3CCCD2A7FF2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933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Albert.Einstein&#12304;&#21452;&#35821;&#23383;&#24149;&#12305;.mp4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599" y="0"/>
            <a:ext cx="9172599" cy="6858000"/>
          </a:xfrm>
          <a:prstGeom prst="rect">
            <a:avLst/>
          </a:prstGeom>
        </p:spPr>
      </p:pic>
      <p:sp>
        <p:nvSpPr>
          <p:cNvPr id="4" name="WordArt 11"/>
          <p:cNvSpPr>
            <a:spLocks noChangeArrowheads="1" noChangeShapeType="1" noTextEdit="1"/>
          </p:cNvSpPr>
          <p:nvPr/>
        </p:nvSpPr>
        <p:spPr bwMode="auto">
          <a:xfrm>
            <a:off x="1546604" y="2356533"/>
            <a:ext cx="6659847" cy="13820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60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1 People of achievement</a:t>
            </a:r>
            <a:endParaRPr lang="zh-CN" altLang="en-US" sz="60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229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839127" y="4443762"/>
            <a:ext cx="6919843" cy="68480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lvl="0"/>
            <a:r>
              <a:rPr lang="en-US" altLang="zh-CN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Introduce someone you admire</a:t>
            </a:r>
            <a:endParaRPr lang="zh-CN" altLang="en-US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21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7" t="10990" r="6114" b="4798"/>
          <a:stretch/>
        </p:blipFill>
        <p:spPr>
          <a:xfrm>
            <a:off x="1527857" y="1104517"/>
            <a:ext cx="6030411" cy="99050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779453" y="2696900"/>
            <a:ext cx="7527218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To learn Einsteins life story.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To learn to write an introduction about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some one you admire.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76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WordArt 4"/>
          <p:cNvSpPr>
            <a:spLocks noChangeArrowheads="1" noChangeShapeType="1" noTextEdit="1"/>
          </p:cNvSpPr>
          <p:nvPr/>
        </p:nvSpPr>
        <p:spPr bwMode="auto">
          <a:xfrm>
            <a:off x="1395900" y="2406645"/>
            <a:ext cx="5986984" cy="49329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807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7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Albert Einstein</a:t>
            </a:r>
          </a:p>
        </p:txBody>
      </p:sp>
      <p:sp>
        <p:nvSpPr>
          <p:cNvPr id="6" name="TextBox 267"/>
          <p:cNvSpPr>
            <a:spLocks noChangeArrowheads="1"/>
          </p:cNvSpPr>
          <p:nvPr/>
        </p:nvSpPr>
        <p:spPr bwMode="auto">
          <a:xfrm>
            <a:off x="1016988" y="667726"/>
            <a:ext cx="7305208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What do you know about Albert Einstein? Let’s watch a video.</a:t>
            </a:r>
            <a:endParaRPr lang="en-US" altLang="zh-CN" sz="3200" b="1" dirty="0">
              <a:solidFill>
                <a:srgbClr val="0000FF"/>
              </a:solidFill>
              <a:ea typeface="微软雅黑" panose="020B0503020204020204" pitchFamily="34" charset="-122"/>
              <a:cs typeface="Arial" panose="020B0604020202020204" pitchFamily="34" charset="0"/>
              <a:sym typeface="Calibri" panose="020F0502020204030204" pitchFamily="34" charset="0"/>
            </a:endParaRPr>
          </a:p>
        </p:txBody>
      </p:sp>
      <p:pic>
        <p:nvPicPr>
          <p:cNvPr id="2" name="图片 1">
            <a:hlinkClick r:id="rId3" action="ppaction://hlinkfile"/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93" t="15094" r="15160" b="14960"/>
          <a:stretch/>
        </p:blipFill>
        <p:spPr>
          <a:xfrm>
            <a:off x="3553429" y="3507130"/>
            <a:ext cx="1632029" cy="1632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矩形 179"/>
          <p:cNvSpPr>
            <a:spLocks noChangeArrowheads="1"/>
          </p:cNvSpPr>
          <p:nvPr/>
        </p:nvSpPr>
        <p:spPr bwMode="auto">
          <a:xfrm>
            <a:off x="2790337" y="1484961"/>
            <a:ext cx="3131344" cy="4644628"/>
          </a:xfrm>
          <a:prstGeom prst="rect">
            <a:avLst/>
          </a:prstGeom>
          <a:gradFill rotWithShape="1">
            <a:gsLst>
              <a:gs pos="0">
                <a:srgbClr val="8D3613"/>
              </a:gs>
              <a:gs pos="100000">
                <a:srgbClr val="A5370B"/>
              </a:gs>
            </a:gsLst>
            <a:lin ang="16200000" scaled="1"/>
          </a:gradFill>
          <a:ln w="25400" cap="flat" cmpd="sng">
            <a:solidFill>
              <a:srgbClr val="B43C0C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3" name="圆角矩形 180"/>
          <p:cNvSpPr>
            <a:spLocks noChangeArrowheads="1"/>
          </p:cNvSpPr>
          <p:nvPr/>
        </p:nvSpPr>
        <p:spPr bwMode="auto">
          <a:xfrm>
            <a:off x="2818911" y="1593307"/>
            <a:ext cx="3024188" cy="4427935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4" name="圆角矩形 181"/>
          <p:cNvSpPr>
            <a:spLocks noChangeArrowheads="1"/>
          </p:cNvSpPr>
          <p:nvPr/>
        </p:nvSpPr>
        <p:spPr bwMode="auto">
          <a:xfrm>
            <a:off x="2818911" y="1593307"/>
            <a:ext cx="2976563" cy="4427935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5" name="圆角矩形 182"/>
          <p:cNvSpPr>
            <a:spLocks noChangeArrowheads="1"/>
          </p:cNvSpPr>
          <p:nvPr/>
        </p:nvSpPr>
        <p:spPr bwMode="auto">
          <a:xfrm>
            <a:off x="2824864" y="5281862"/>
            <a:ext cx="2919413" cy="739379"/>
          </a:xfrm>
          <a:prstGeom prst="roundRect">
            <a:avLst>
              <a:gd name="adj" fmla="val 4907"/>
            </a:avLst>
          </a:prstGeom>
          <a:solidFill>
            <a:srgbClr val="B49A5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6" name="圆角矩形 183"/>
          <p:cNvSpPr>
            <a:spLocks noChangeArrowheads="1"/>
          </p:cNvSpPr>
          <p:nvPr/>
        </p:nvSpPr>
        <p:spPr bwMode="auto">
          <a:xfrm>
            <a:off x="2818911" y="4546057"/>
            <a:ext cx="2919413" cy="740569"/>
          </a:xfrm>
          <a:prstGeom prst="roundRect">
            <a:avLst>
              <a:gd name="adj" fmla="val 4907"/>
            </a:avLst>
          </a:prstGeom>
          <a:solidFill>
            <a:srgbClr val="8A6E4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09017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7" name="圆角矩形 184"/>
          <p:cNvSpPr>
            <a:spLocks noChangeArrowheads="1"/>
          </p:cNvSpPr>
          <p:nvPr/>
        </p:nvSpPr>
        <p:spPr bwMode="auto">
          <a:xfrm>
            <a:off x="2818911" y="4546057"/>
            <a:ext cx="863204" cy="740569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8" name="圆角矩形 185"/>
          <p:cNvSpPr>
            <a:spLocks noChangeArrowheads="1"/>
          </p:cNvSpPr>
          <p:nvPr/>
        </p:nvSpPr>
        <p:spPr bwMode="auto">
          <a:xfrm>
            <a:off x="2824864" y="3806680"/>
            <a:ext cx="2919413" cy="739378"/>
          </a:xfrm>
          <a:prstGeom prst="roundRect">
            <a:avLst>
              <a:gd name="adj" fmla="val 4907"/>
            </a:avLst>
          </a:prstGeom>
          <a:solidFill>
            <a:srgbClr val="DD974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9" name="圆角矩形 186"/>
          <p:cNvSpPr>
            <a:spLocks noChangeArrowheads="1"/>
          </p:cNvSpPr>
          <p:nvPr/>
        </p:nvSpPr>
        <p:spPr bwMode="auto">
          <a:xfrm>
            <a:off x="2818911" y="3072062"/>
            <a:ext cx="2919413" cy="739379"/>
          </a:xfrm>
          <a:prstGeom prst="roundRect">
            <a:avLst>
              <a:gd name="adj" fmla="val 4907"/>
            </a:avLst>
          </a:prstGeom>
          <a:solidFill>
            <a:srgbClr val="D35C2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0" name="圆角矩形 187"/>
          <p:cNvSpPr>
            <a:spLocks noChangeArrowheads="1"/>
          </p:cNvSpPr>
          <p:nvPr/>
        </p:nvSpPr>
        <p:spPr bwMode="auto">
          <a:xfrm>
            <a:off x="2818911" y="3072062"/>
            <a:ext cx="863204" cy="739379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1" name="圆角矩形 188"/>
          <p:cNvSpPr>
            <a:spLocks noChangeArrowheads="1"/>
          </p:cNvSpPr>
          <p:nvPr/>
        </p:nvSpPr>
        <p:spPr bwMode="auto">
          <a:xfrm>
            <a:off x="2851991" y="2345782"/>
            <a:ext cx="2919413" cy="739378"/>
          </a:xfrm>
          <a:prstGeom prst="roundRect">
            <a:avLst>
              <a:gd name="adj" fmla="val 4907"/>
            </a:avLst>
          </a:prstGeom>
          <a:solidFill>
            <a:srgbClr val="F2B24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2" name="圆角矩形 189"/>
          <p:cNvSpPr>
            <a:spLocks noChangeArrowheads="1"/>
          </p:cNvSpPr>
          <p:nvPr/>
        </p:nvSpPr>
        <p:spPr bwMode="auto">
          <a:xfrm>
            <a:off x="2818911" y="1593306"/>
            <a:ext cx="2919413" cy="739379"/>
          </a:xfrm>
          <a:prstGeom prst="roundRect">
            <a:avLst>
              <a:gd name="adj" fmla="val 4907"/>
            </a:avLst>
          </a:prstGeom>
          <a:solidFill>
            <a:srgbClr val="EBC6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3" name="圆角矩形 190"/>
          <p:cNvSpPr>
            <a:spLocks noChangeArrowheads="1"/>
          </p:cNvSpPr>
          <p:nvPr/>
        </p:nvSpPr>
        <p:spPr bwMode="auto">
          <a:xfrm>
            <a:off x="2818911" y="1593306"/>
            <a:ext cx="863204" cy="739379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02094" name="组合 191"/>
          <p:cNvGrpSpPr>
            <a:grpSpLocks/>
          </p:cNvGrpSpPr>
          <p:nvPr/>
        </p:nvGrpSpPr>
        <p:grpSpPr bwMode="auto">
          <a:xfrm>
            <a:off x="2778431" y="1707606"/>
            <a:ext cx="121444" cy="4286250"/>
            <a:chOff x="0" y="0"/>
            <a:chExt cx="324036" cy="5715448"/>
          </a:xfrm>
        </p:grpSpPr>
        <p:grpSp>
          <p:nvGrpSpPr>
            <p:cNvPr id="302095" name="组合 192"/>
            <p:cNvGrpSpPr>
              <a:grpSpLocks/>
            </p:cNvGrpSpPr>
            <p:nvPr/>
          </p:nvGrpSpPr>
          <p:grpSpPr bwMode="auto">
            <a:xfrm>
              <a:off x="0" y="0"/>
              <a:ext cx="324036" cy="263280"/>
              <a:chOff x="0" y="0"/>
              <a:chExt cx="324036" cy="263280"/>
            </a:xfrm>
          </p:grpSpPr>
          <p:sp>
            <p:nvSpPr>
              <p:cNvPr id="302096" name="空心弧 24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097" name="空心弧 24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098" name="组合 193"/>
            <p:cNvGrpSpPr>
              <a:grpSpLocks/>
            </p:cNvGrpSpPr>
            <p:nvPr/>
          </p:nvGrpSpPr>
          <p:grpSpPr bwMode="auto">
            <a:xfrm>
              <a:off x="0" y="340456"/>
              <a:ext cx="324036" cy="263280"/>
              <a:chOff x="0" y="0"/>
              <a:chExt cx="324036" cy="263280"/>
            </a:xfrm>
          </p:grpSpPr>
          <p:sp>
            <p:nvSpPr>
              <p:cNvPr id="302099" name="空心弧 2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0" name="空心弧 24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01" name="组合 194"/>
            <p:cNvGrpSpPr>
              <a:grpSpLocks/>
            </p:cNvGrpSpPr>
            <p:nvPr/>
          </p:nvGrpSpPr>
          <p:grpSpPr bwMode="auto">
            <a:xfrm>
              <a:off x="0" y="681521"/>
              <a:ext cx="324036" cy="263280"/>
              <a:chOff x="0" y="0"/>
              <a:chExt cx="324036" cy="263280"/>
            </a:xfrm>
          </p:grpSpPr>
          <p:sp>
            <p:nvSpPr>
              <p:cNvPr id="302102" name="空心弧 2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3" name="空心弧 238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04" name="组合 195"/>
            <p:cNvGrpSpPr>
              <a:grpSpLocks/>
            </p:cNvGrpSpPr>
            <p:nvPr/>
          </p:nvGrpSpPr>
          <p:grpSpPr bwMode="auto">
            <a:xfrm>
              <a:off x="0" y="1021977"/>
              <a:ext cx="324036" cy="263280"/>
              <a:chOff x="0" y="0"/>
              <a:chExt cx="324036" cy="263280"/>
            </a:xfrm>
          </p:grpSpPr>
          <p:sp>
            <p:nvSpPr>
              <p:cNvPr id="302105" name="空心弧 2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6" name="空心弧 236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07" name="组合 196"/>
            <p:cNvGrpSpPr>
              <a:grpSpLocks/>
            </p:cNvGrpSpPr>
            <p:nvPr/>
          </p:nvGrpSpPr>
          <p:grpSpPr bwMode="auto">
            <a:xfrm>
              <a:off x="0" y="1363042"/>
              <a:ext cx="324036" cy="263280"/>
              <a:chOff x="0" y="0"/>
              <a:chExt cx="324036" cy="263280"/>
            </a:xfrm>
          </p:grpSpPr>
          <p:sp>
            <p:nvSpPr>
              <p:cNvPr id="302108" name="空心弧 23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9" name="空心弧 234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0" name="组合 197"/>
            <p:cNvGrpSpPr>
              <a:grpSpLocks/>
            </p:cNvGrpSpPr>
            <p:nvPr/>
          </p:nvGrpSpPr>
          <p:grpSpPr bwMode="auto">
            <a:xfrm>
              <a:off x="0" y="1703498"/>
              <a:ext cx="324036" cy="263280"/>
              <a:chOff x="0" y="0"/>
              <a:chExt cx="324036" cy="263280"/>
            </a:xfrm>
          </p:grpSpPr>
          <p:sp>
            <p:nvSpPr>
              <p:cNvPr id="302111" name="空心弧 2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12" name="空心弧 23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3" name="组合 198"/>
            <p:cNvGrpSpPr>
              <a:grpSpLocks/>
            </p:cNvGrpSpPr>
            <p:nvPr/>
          </p:nvGrpSpPr>
          <p:grpSpPr bwMode="auto">
            <a:xfrm>
              <a:off x="0" y="2044563"/>
              <a:ext cx="324036" cy="263280"/>
              <a:chOff x="0" y="0"/>
              <a:chExt cx="324036" cy="263280"/>
            </a:xfrm>
          </p:grpSpPr>
          <p:sp>
            <p:nvSpPr>
              <p:cNvPr id="302114" name="空心弧 2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15" name="空心弧 23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6" name="组合 199"/>
            <p:cNvGrpSpPr>
              <a:grpSpLocks/>
            </p:cNvGrpSpPr>
            <p:nvPr/>
          </p:nvGrpSpPr>
          <p:grpSpPr bwMode="auto">
            <a:xfrm>
              <a:off x="0" y="2385019"/>
              <a:ext cx="324036" cy="263280"/>
              <a:chOff x="0" y="0"/>
              <a:chExt cx="324036" cy="263280"/>
            </a:xfrm>
          </p:grpSpPr>
          <p:sp>
            <p:nvSpPr>
              <p:cNvPr id="302117" name="空心弧 2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18" name="空心弧 228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9" name="组合 200"/>
            <p:cNvGrpSpPr>
              <a:grpSpLocks/>
            </p:cNvGrpSpPr>
            <p:nvPr/>
          </p:nvGrpSpPr>
          <p:grpSpPr bwMode="auto">
            <a:xfrm>
              <a:off x="0" y="2726084"/>
              <a:ext cx="324036" cy="263280"/>
              <a:chOff x="0" y="0"/>
              <a:chExt cx="324036" cy="263280"/>
            </a:xfrm>
          </p:grpSpPr>
          <p:sp>
            <p:nvSpPr>
              <p:cNvPr id="302120" name="空心弧 2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21" name="空心弧 226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22" name="组合 201"/>
            <p:cNvGrpSpPr>
              <a:grpSpLocks/>
            </p:cNvGrpSpPr>
            <p:nvPr/>
          </p:nvGrpSpPr>
          <p:grpSpPr bwMode="auto">
            <a:xfrm>
              <a:off x="0" y="3066540"/>
              <a:ext cx="324036" cy="263280"/>
              <a:chOff x="0" y="0"/>
              <a:chExt cx="324036" cy="263280"/>
            </a:xfrm>
          </p:grpSpPr>
          <p:sp>
            <p:nvSpPr>
              <p:cNvPr id="302123" name="空心弧 22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24" name="空心弧 224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25" name="组合 202"/>
            <p:cNvGrpSpPr>
              <a:grpSpLocks/>
            </p:cNvGrpSpPr>
            <p:nvPr/>
          </p:nvGrpSpPr>
          <p:grpSpPr bwMode="auto">
            <a:xfrm>
              <a:off x="0" y="3407605"/>
              <a:ext cx="324036" cy="263280"/>
              <a:chOff x="0" y="0"/>
              <a:chExt cx="324036" cy="263280"/>
            </a:xfrm>
          </p:grpSpPr>
          <p:sp>
            <p:nvSpPr>
              <p:cNvPr id="302126" name="空心弧 2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27" name="空心弧 22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28" name="组合 203"/>
            <p:cNvGrpSpPr>
              <a:grpSpLocks/>
            </p:cNvGrpSpPr>
            <p:nvPr/>
          </p:nvGrpSpPr>
          <p:grpSpPr bwMode="auto">
            <a:xfrm>
              <a:off x="0" y="3748061"/>
              <a:ext cx="324036" cy="263280"/>
              <a:chOff x="0" y="0"/>
              <a:chExt cx="324036" cy="263280"/>
            </a:xfrm>
          </p:grpSpPr>
          <p:sp>
            <p:nvSpPr>
              <p:cNvPr id="302129" name="空心弧 2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0" name="空心弧 22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31" name="组合 204"/>
            <p:cNvGrpSpPr>
              <a:grpSpLocks/>
            </p:cNvGrpSpPr>
            <p:nvPr/>
          </p:nvGrpSpPr>
          <p:grpSpPr bwMode="auto">
            <a:xfrm>
              <a:off x="0" y="4089126"/>
              <a:ext cx="324036" cy="263280"/>
              <a:chOff x="0" y="0"/>
              <a:chExt cx="324036" cy="263280"/>
            </a:xfrm>
          </p:grpSpPr>
          <p:sp>
            <p:nvSpPr>
              <p:cNvPr id="302132" name="空心弧 2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3" name="空心弧 218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34" name="组合 205"/>
            <p:cNvGrpSpPr>
              <a:grpSpLocks/>
            </p:cNvGrpSpPr>
            <p:nvPr/>
          </p:nvGrpSpPr>
          <p:grpSpPr bwMode="auto">
            <a:xfrm>
              <a:off x="0" y="4429582"/>
              <a:ext cx="324036" cy="263280"/>
              <a:chOff x="0" y="0"/>
              <a:chExt cx="324036" cy="263280"/>
            </a:xfrm>
          </p:grpSpPr>
          <p:sp>
            <p:nvSpPr>
              <p:cNvPr id="302135" name="空心弧 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6" name="空心弧 216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37" name="组合 206"/>
            <p:cNvGrpSpPr>
              <a:grpSpLocks/>
            </p:cNvGrpSpPr>
            <p:nvPr/>
          </p:nvGrpSpPr>
          <p:grpSpPr bwMode="auto">
            <a:xfrm>
              <a:off x="0" y="4770647"/>
              <a:ext cx="324036" cy="263280"/>
              <a:chOff x="0" y="0"/>
              <a:chExt cx="324036" cy="263280"/>
            </a:xfrm>
          </p:grpSpPr>
          <p:sp>
            <p:nvSpPr>
              <p:cNvPr id="302138" name="空心弧 2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9" name="空心弧 214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40" name="组合 207"/>
            <p:cNvGrpSpPr>
              <a:grpSpLocks/>
            </p:cNvGrpSpPr>
            <p:nvPr/>
          </p:nvGrpSpPr>
          <p:grpSpPr bwMode="auto">
            <a:xfrm>
              <a:off x="0" y="5111103"/>
              <a:ext cx="324036" cy="263280"/>
              <a:chOff x="0" y="0"/>
              <a:chExt cx="324036" cy="263280"/>
            </a:xfrm>
          </p:grpSpPr>
          <p:sp>
            <p:nvSpPr>
              <p:cNvPr id="302141" name="空心弧 2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42" name="空心弧 21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43" name="组合 208"/>
            <p:cNvGrpSpPr>
              <a:grpSpLocks/>
            </p:cNvGrpSpPr>
            <p:nvPr/>
          </p:nvGrpSpPr>
          <p:grpSpPr bwMode="auto">
            <a:xfrm>
              <a:off x="0" y="5452168"/>
              <a:ext cx="324036" cy="263280"/>
              <a:chOff x="0" y="0"/>
              <a:chExt cx="324036" cy="263280"/>
            </a:xfrm>
          </p:grpSpPr>
          <p:sp>
            <p:nvSpPr>
              <p:cNvPr id="302144" name="空心弧 20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45" name="空心弧 21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</p:grpSp>
      <p:sp>
        <p:nvSpPr>
          <p:cNvPr id="302146" name="矩形 243"/>
          <p:cNvSpPr>
            <a:spLocks noChangeArrowheads="1"/>
          </p:cNvSpPr>
          <p:nvPr/>
        </p:nvSpPr>
        <p:spPr bwMode="auto">
          <a:xfrm>
            <a:off x="5744276" y="1838576"/>
            <a:ext cx="952499" cy="379810"/>
          </a:xfrm>
          <a:prstGeom prst="rect">
            <a:avLst/>
          </a:prstGeom>
          <a:gradFill rotWithShape="1">
            <a:gsLst>
              <a:gs pos="0">
                <a:srgbClr val="8D7538"/>
              </a:gs>
              <a:gs pos="12999">
                <a:srgbClr val="F4CA61"/>
              </a:gs>
              <a:gs pos="50000">
                <a:srgbClr val="CCA850"/>
              </a:gs>
              <a:gs pos="100000">
                <a:srgbClr val="CCA85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 dirty="0">
              <a:solidFill>
                <a:srgbClr val="FFFFFF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  <a:sym typeface="Calibri" panose="020F0502020204030204" pitchFamily="34" charset="0"/>
            </a:endParaRPr>
          </a:p>
        </p:txBody>
      </p:sp>
      <p:sp>
        <p:nvSpPr>
          <p:cNvPr id="302147" name="矩形 244"/>
          <p:cNvSpPr>
            <a:spLocks noChangeArrowheads="1"/>
          </p:cNvSpPr>
          <p:nvPr/>
        </p:nvSpPr>
        <p:spPr bwMode="auto">
          <a:xfrm>
            <a:off x="5744277" y="2539854"/>
            <a:ext cx="952498" cy="379809"/>
          </a:xfrm>
          <a:prstGeom prst="rect">
            <a:avLst/>
          </a:prstGeom>
          <a:gradFill rotWithShape="1">
            <a:gsLst>
              <a:gs pos="0">
                <a:srgbClr val="93691D"/>
              </a:gs>
              <a:gs pos="17999">
                <a:srgbClr val="FFB533"/>
              </a:gs>
              <a:gs pos="50000">
                <a:srgbClr val="D59729"/>
              </a:gs>
              <a:gs pos="100000">
                <a:srgbClr val="D59729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48" name="矩形 245"/>
          <p:cNvSpPr>
            <a:spLocks noChangeArrowheads="1"/>
          </p:cNvSpPr>
          <p:nvPr/>
        </p:nvSpPr>
        <p:spPr bwMode="auto">
          <a:xfrm>
            <a:off x="5744277" y="3319714"/>
            <a:ext cx="952498" cy="379810"/>
          </a:xfrm>
          <a:prstGeom prst="rect">
            <a:avLst/>
          </a:prstGeom>
          <a:gradFill rotWithShape="1">
            <a:gsLst>
              <a:gs pos="0">
                <a:srgbClr val="8D7538"/>
              </a:gs>
              <a:gs pos="12999">
                <a:srgbClr val="F4CA61"/>
              </a:gs>
              <a:gs pos="50000">
                <a:srgbClr val="CCA850"/>
              </a:gs>
              <a:gs pos="100000">
                <a:srgbClr val="CCA85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49" name="矩形 246"/>
          <p:cNvSpPr>
            <a:spLocks noChangeArrowheads="1"/>
          </p:cNvSpPr>
          <p:nvPr/>
        </p:nvSpPr>
        <p:spPr bwMode="auto">
          <a:xfrm>
            <a:off x="5672788" y="4022182"/>
            <a:ext cx="1037134" cy="378619"/>
          </a:xfrm>
          <a:prstGeom prst="rect">
            <a:avLst/>
          </a:prstGeom>
          <a:gradFill rotWithShape="1">
            <a:gsLst>
              <a:gs pos="0">
                <a:srgbClr val="813112"/>
              </a:gs>
              <a:gs pos="14000">
                <a:srgbClr val="DF5620"/>
              </a:gs>
              <a:gs pos="50000">
                <a:srgbClr val="BA471A"/>
              </a:gs>
              <a:gs pos="100000">
                <a:srgbClr val="BA471A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50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50" name="矩形 247"/>
          <p:cNvSpPr>
            <a:spLocks noChangeArrowheads="1"/>
          </p:cNvSpPr>
          <p:nvPr/>
        </p:nvSpPr>
        <p:spPr bwMode="auto">
          <a:xfrm>
            <a:off x="5744277" y="4724651"/>
            <a:ext cx="965644" cy="379810"/>
          </a:xfrm>
          <a:prstGeom prst="rect">
            <a:avLst/>
          </a:prstGeom>
          <a:gradFill rotWithShape="1">
            <a:gsLst>
              <a:gs pos="0">
                <a:srgbClr val="523F26"/>
              </a:gs>
              <a:gs pos="14999">
                <a:srgbClr val="AA8350"/>
              </a:gs>
              <a:gs pos="50000">
                <a:srgbClr val="775B37"/>
              </a:gs>
              <a:gs pos="100000">
                <a:srgbClr val="775B37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51" name="矩形 248"/>
          <p:cNvSpPr>
            <a:spLocks noChangeArrowheads="1"/>
          </p:cNvSpPr>
          <p:nvPr/>
        </p:nvSpPr>
        <p:spPr bwMode="auto">
          <a:xfrm>
            <a:off x="5744277" y="5479507"/>
            <a:ext cx="965644" cy="379810"/>
          </a:xfrm>
          <a:prstGeom prst="rect">
            <a:avLst/>
          </a:prstGeom>
          <a:gradFill rotWithShape="1">
            <a:gsLst>
              <a:gs pos="0">
                <a:srgbClr val="6B5A2F"/>
              </a:gs>
              <a:gs pos="14999">
                <a:srgbClr val="BA9D51"/>
              </a:gs>
              <a:gs pos="50000">
                <a:srgbClr val="9B8243"/>
              </a:gs>
              <a:gs pos="100000">
                <a:srgbClr val="9B824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52" name="TextBox 249"/>
          <p:cNvSpPr>
            <a:spLocks noChangeArrowheads="1"/>
          </p:cNvSpPr>
          <p:nvPr/>
        </p:nvSpPr>
        <p:spPr bwMode="auto">
          <a:xfrm>
            <a:off x="5684695" y="1895953"/>
            <a:ext cx="885874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1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1879</a:t>
            </a:r>
            <a:endParaRPr lang="en-US" altLang="zh-CN" sz="2100" b="1" i="1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浪漫雅圆" charset="-122"/>
            </a:endParaRPr>
          </a:p>
        </p:txBody>
      </p:sp>
      <p:sp>
        <p:nvSpPr>
          <p:cNvPr id="302153" name="TextBox 250"/>
          <p:cNvSpPr>
            <a:spLocks noChangeArrowheads="1"/>
          </p:cNvSpPr>
          <p:nvPr/>
        </p:nvSpPr>
        <p:spPr bwMode="auto">
          <a:xfrm>
            <a:off x="5803809" y="2622007"/>
            <a:ext cx="558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1500" b="1" i="1" dirty="0">
                <a:solidFill>
                  <a:srgbClr val="C00000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 </a:t>
            </a:r>
          </a:p>
        </p:txBody>
      </p:sp>
      <p:sp>
        <p:nvSpPr>
          <p:cNvPr id="302154" name="TextBox 251"/>
          <p:cNvSpPr>
            <a:spLocks noChangeArrowheads="1"/>
          </p:cNvSpPr>
          <p:nvPr/>
        </p:nvSpPr>
        <p:spPr bwMode="auto">
          <a:xfrm>
            <a:off x="5758002" y="3390742"/>
            <a:ext cx="951919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1896</a:t>
            </a:r>
          </a:p>
        </p:txBody>
      </p:sp>
      <p:sp>
        <p:nvSpPr>
          <p:cNvPr id="302155" name="TextBox 252"/>
          <p:cNvSpPr>
            <a:spLocks noChangeArrowheads="1"/>
          </p:cNvSpPr>
          <p:nvPr/>
        </p:nvSpPr>
        <p:spPr bwMode="auto">
          <a:xfrm>
            <a:off x="5679933" y="4084782"/>
            <a:ext cx="890636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1900</a:t>
            </a:r>
          </a:p>
        </p:txBody>
      </p:sp>
      <p:sp>
        <p:nvSpPr>
          <p:cNvPr id="302157" name="TextBox 254"/>
          <p:cNvSpPr>
            <a:spLocks noChangeArrowheads="1"/>
          </p:cNvSpPr>
          <p:nvPr/>
        </p:nvSpPr>
        <p:spPr bwMode="auto">
          <a:xfrm>
            <a:off x="5812738" y="5530117"/>
            <a:ext cx="908494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1903</a:t>
            </a:r>
          </a:p>
        </p:txBody>
      </p:sp>
      <p:sp>
        <p:nvSpPr>
          <p:cNvPr id="302158" name="TextBox 255"/>
          <p:cNvSpPr>
            <a:spLocks noChangeArrowheads="1"/>
          </p:cNvSpPr>
          <p:nvPr/>
        </p:nvSpPr>
        <p:spPr bwMode="auto">
          <a:xfrm>
            <a:off x="2971311" y="1814763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 dirty="0">
                <a:solidFill>
                  <a:srgbClr val="7F7F7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01</a:t>
            </a:r>
          </a:p>
        </p:txBody>
      </p:sp>
      <p:sp>
        <p:nvSpPr>
          <p:cNvPr id="302159" name="TextBox 256"/>
          <p:cNvSpPr>
            <a:spLocks noChangeArrowheads="1"/>
          </p:cNvSpPr>
          <p:nvPr/>
        </p:nvSpPr>
        <p:spPr bwMode="auto">
          <a:xfrm>
            <a:off x="3674970" y="1761295"/>
            <a:ext cx="21383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Born in Germany</a:t>
            </a:r>
          </a:p>
        </p:txBody>
      </p:sp>
      <p:sp>
        <p:nvSpPr>
          <p:cNvPr id="302161" name="TextBox 258"/>
          <p:cNvSpPr>
            <a:spLocks noChangeArrowheads="1"/>
          </p:cNvSpPr>
          <p:nvPr/>
        </p:nvSpPr>
        <p:spPr bwMode="auto">
          <a:xfrm>
            <a:off x="2971311" y="3314951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>
                <a:solidFill>
                  <a:srgbClr val="7F7F7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03</a:t>
            </a:r>
          </a:p>
        </p:txBody>
      </p:sp>
      <p:sp>
        <p:nvSpPr>
          <p:cNvPr id="302163" name="TextBox 260"/>
          <p:cNvSpPr>
            <a:spLocks noChangeArrowheads="1"/>
          </p:cNvSpPr>
          <p:nvPr/>
        </p:nvSpPr>
        <p:spPr bwMode="auto">
          <a:xfrm>
            <a:off x="2971311" y="4050757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04</a:t>
            </a:r>
          </a:p>
        </p:txBody>
      </p:sp>
      <p:sp>
        <p:nvSpPr>
          <p:cNvPr id="302165" name="TextBox 262"/>
          <p:cNvSpPr>
            <a:spLocks noChangeArrowheads="1"/>
          </p:cNvSpPr>
          <p:nvPr/>
        </p:nvSpPr>
        <p:spPr bwMode="auto">
          <a:xfrm>
            <a:off x="2971311" y="4786563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>
                <a:solidFill>
                  <a:srgbClr val="7F7F7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05</a:t>
            </a:r>
          </a:p>
        </p:txBody>
      </p:sp>
      <p:sp>
        <p:nvSpPr>
          <p:cNvPr id="302167" name="TextBox 264"/>
          <p:cNvSpPr>
            <a:spLocks noChangeArrowheads="1"/>
          </p:cNvSpPr>
          <p:nvPr/>
        </p:nvSpPr>
        <p:spPr bwMode="auto">
          <a:xfrm>
            <a:off x="2971311" y="5521179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06</a:t>
            </a:r>
          </a:p>
        </p:txBody>
      </p:sp>
      <p:sp>
        <p:nvSpPr>
          <p:cNvPr id="302169" name="TextBox 266"/>
          <p:cNvSpPr>
            <a:spLocks noChangeArrowheads="1"/>
          </p:cNvSpPr>
          <p:nvPr/>
        </p:nvSpPr>
        <p:spPr bwMode="auto">
          <a:xfrm>
            <a:off x="2971311" y="2595813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02</a:t>
            </a:r>
          </a:p>
        </p:txBody>
      </p:sp>
      <p:sp>
        <p:nvSpPr>
          <p:cNvPr id="302170" name="TextBox 267"/>
          <p:cNvSpPr>
            <a:spLocks noChangeArrowheads="1"/>
          </p:cNvSpPr>
          <p:nvPr/>
        </p:nvSpPr>
        <p:spPr bwMode="auto">
          <a:xfrm>
            <a:off x="626013" y="169933"/>
            <a:ext cx="7305208" cy="1274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ea typeface="微软雅黑" panose="020B0503020204020204" pitchFamily="34" charset="-122"/>
                <a:cs typeface="Arial" panose="020B0604020202020204" pitchFamily="34" charset="0"/>
                <a:sym typeface="Calibri" panose="020F0502020204030204" pitchFamily="34" charset="0"/>
              </a:rPr>
              <a:t>Read the text and complete the timeline. </a:t>
            </a:r>
          </a:p>
        </p:txBody>
      </p:sp>
      <p:sp>
        <p:nvSpPr>
          <p:cNvPr id="86" name="TextBox 249"/>
          <p:cNvSpPr>
            <a:spLocks noChangeArrowheads="1"/>
          </p:cNvSpPr>
          <p:nvPr/>
        </p:nvSpPr>
        <p:spPr bwMode="auto">
          <a:xfrm>
            <a:off x="5824048" y="2532055"/>
            <a:ext cx="885874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1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1895</a:t>
            </a:r>
            <a:endParaRPr lang="en-US" altLang="zh-CN" sz="2100" b="1" i="1" dirty="0">
              <a:solidFill>
                <a:srgbClr val="C0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浪漫雅圆" charset="-122"/>
            </a:endParaRPr>
          </a:p>
        </p:txBody>
      </p:sp>
      <p:sp>
        <p:nvSpPr>
          <p:cNvPr id="87" name="TextBox 256"/>
          <p:cNvSpPr>
            <a:spLocks noChangeArrowheads="1"/>
          </p:cNvSpPr>
          <p:nvPr/>
        </p:nvSpPr>
        <p:spPr bwMode="auto">
          <a:xfrm>
            <a:off x="3619640" y="2447259"/>
            <a:ext cx="21383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failed to enter university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TextBox 256"/>
          <p:cNvSpPr>
            <a:spLocks noChangeArrowheads="1"/>
          </p:cNvSpPr>
          <p:nvPr/>
        </p:nvSpPr>
        <p:spPr bwMode="auto">
          <a:xfrm>
            <a:off x="3807130" y="3155458"/>
            <a:ext cx="21383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entered university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256"/>
          <p:cNvSpPr>
            <a:spLocks noChangeArrowheads="1"/>
          </p:cNvSpPr>
          <p:nvPr/>
        </p:nvSpPr>
        <p:spPr bwMode="auto">
          <a:xfrm>
            <a:off x="3669017" y="3863321"/>
            <a:ext cx="21383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graduated from university 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3" name="TextBox 252"/>
          <p:cNvSpPr>
            <a:spLocks noChangeArrowheads="1"/>
          </p:cNvSpPr>
          <p:nvPr/>
        </p:nvSpPr>
        <p:spPr bwMode="auto">
          <a:xfrm>
            <a:off x="5738324" y="4770076"/>
            <a:ext cx="890636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1902</a:t>
            </a:r>
            <a:endParaRPr lang="en-US" altLang="zh-CN" sz="2100" b="1" i="1" dirty="0">
              <a:solidFill>
                <a:srgbClr val="FFFF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浪漫雅圆" charset="-122"/>
            </a:endParaRPr>
          </a:p>
        </p:txBody>
      </p:sp>
      <p:sp>
        <p:nvSpPr>
          <p:cNvPr id="94" name="TextBox 256"/>
          <p:cNvSpPr>
            <a:spLocks noChangeArrowheads="1"/>
          </p:cNvSpPr>
          <p:nvPr/>
        </p:nvSpPr>
        <p:spPr bwMode="auto">
          <a:xfrm>
            <a:off x="3680924" y="4617885"/>
            <a:ext cx="21383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worked as a cleark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256"/>
          <p:cNvSpPr>
            <a:spLocks noChangeArrowheads="1"/>
          </p:cNvSpPr>
          <p:nvPr/>
        </p:nvSpPr>
        <p:spPr bwMode="auto">
          <a:xfrm>
            <a:off x="3591628" y="5257004"/>
            <a:ext cx="226337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earned a doctorate in physics and published four physics papers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02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9" grpId="0"/>
      <p:bldP spid="90" grpId="0"/>
      <p:bldP spid="93" grpId="0"/>
      <p:bldP spid="94" grpId="0"/>
      <p:bldP spid="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082" name="矩形 179"/>
          <p:cNvSpPr>
            <a:spLocks noChangeArrowheads="1"/>
          </p:cNvSpPr>
          <p:nvPr/>
        </p:nvSpPr>
        <p:spPr bwMode="auto">
          <a:xfrm>
            <a:off x="2014840" y="1160861"/>
            <a:ext cx="3131344" cy="4644628"/>
          </a:xfrm>
          <a:prstGeom prst="rect">
            <a:avLst/>
          </a:prstGeom>
          <a:gradFill rotWithShape="1">
            <a:gsLst>
              <a:gs pos="0">
                <a:srgbClr val="8D3613"/>
              </a:gs>
              <a:gs pos="100000">
                <a:srgbClr val="A5370B"/>
              </a:gs>
            </a:gsLst>
            <a:lin ang="16200000" scaled="1"/>
          </a:gradFill>
          <a:ln w="25400" cap="flat" cmpd="sng">
            <a:solidFill>
              <a:srgbClr val="B43C0C"/>
            </a:solidFill>
            <a:bevel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3" name="圆角矩形 180"/>
          <p:cNvSpPr>
            <a:spLocks noChangeArrowheads="1"/>
          </p:cNvSpPr>
          <p:nvPr/>
        </p:nvSpPr>
        <p:spPr bwMode="auto">
          <a:xfrm>
            <a:off x="2043414" y="1269207"/>
            <a:ext cx="3024188" cy="4427935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4" name="圆角矩形 181"/>
          <p:cNvSpPr>
            <a:spLocks noChangeArrowheads="1"/>
          </p:cNvSpPr>
          <p:nvPr/>
        </p:nvSpPr>
        <p:spPr bwMode="auto">
          <a:xfrm>
            <a:off x="2043414" y="1269207"/>
            <a:ext cx="2976563" cy="4427935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5" name="圆角矩形 182"/>
          <p:cNvSpPr>
            <a:spLocks noChangeArrowheads="1"/>
          </p:cNvSpPr>
          <p:nvPr/>
        </p:nvSpPr>
        <p:spPr bwMode="auto">
          <a:xfrm>
            <a:off x="2049367" y="4957762"/>
            <a:ext cx="2919413" cy="739379"/>
          </a:xfrm>
          <a:prstGeom prst="roundRect">
            <a:avLst>
              <a:gd name="adj" fmla="val 4907"/>
            </a:avLst>
          </a:prstGeom>
          <a:solidFill>
            <a:srgbClr val="B49A5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6" name="圆角矩形 183"/>
          <p:cNvSpPr>
            <a:spLocks noChangeArrowheads="1"/>
          </p:cNvSpPr>
          <p:nvPr/>
        </p:nvSpPr>
        <p:spPr bwMode="auto">
          <a:xfrm>
            <a:off x="2043414" y="4221957"/>
            <a:ext cx="2919413" cy="740569"/>
          </a:xfrm>
          <a:prstGeom prst="roundRect">
            <a:avLst>
              <a:gd name="adj" fmla="val 4907"/>
            </a:avLst>
          </a:prstGeom>
          <a:solidFill>
            <a:srgbClr val="8A6E48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09017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7" name="圆角矩形 184"/>
          <p:cNvSpPr>
            <a:spLocks noChangeArrowheads="1"/>
          </p:cNvSpPr>
          <p:nvPr/>
        </p:nvSpPr>
        <p:spPr bwMode="auto">
          <a:xfrm>
            <a:off x="2043414" y="4221957"/>
            <a:ext cx="863204" cy="740569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8" name="圆角矩形 185"/>
          <p:cNvSpPr>
            <a:spLocks noChangeArrowheads="1"/>
          </p:cNvSpPr>
          <p:nvPr/>
        </p:nvSpPr>
        <p:spPr bwMode="auto">
          <a:xfrm>
            <a:off x="2049367" y="3482580"/>
            <a:ext cx="2919413" cy="739378"/>
          </a:xfrm>
          <a:prstGeom prst="roundRect">
            <a:avLst>
              <a:gd name="adj" fmla="val 4907"/>
            </a:avLst>
          </a:prstGeom>
          <a:solidFill>
            <a:srgbClr val="DD974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89" name="圆角矩形 186"/>
          <p:cNvSpPr>
            <a:spLocks noChangeArrowheads="1"/>
          </p:cNvSpPr>
          <p:nvPr/>
        </p:nvSpPr>
        <p:spPr bwMode="auto">
          <a:xfrm>
            <a:off x="2043414" y="2747962"/>
            <a:ext cx="2919413" cy="739379"/>
          </a:xfrm>
          <a:prstGeom prst="roundRect">
            <a:avLst>
              <a:gd name="adj" fmla="val 4907"/>
            </a:avLst>
          </a:prstGeom>
          <a:solidFill>
            <a:srgbClr val="D35C2D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0" name="圆角矩形 187"/>
          <p:cNvSpPr>
            <a:spLocks noChangeArrowheads="1"/>
          </p:cNvSpPr>
          <p:nvPr/>
        </p:nvSpPr>
        <p:spPr bwMode="auto">
          <a:xfrm>
            <a:off x="2043414" y="2747962"/>
            <a:ext cx="863204" cy="739379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1" name="圆角矩形 188"/>
          <p:cNvSpPr>
            <a:spLocks noChangeArrowheads="1"/>
          </p:cNvSpPr>
          <p:nvPr/>
        </p:nvSpPr>
        <p:spPr bwMode="auto">
          <a:xfrm>
            <a:off x="2049367" y="2003823"/>
            <a:ext cx="2919413" cy="739378"/>
          </a:xfrm>
          <a:prstGeom prst="roundRect">
            <a:avLst>
              <a:gd name="adj" fmla="val 4907"/>
            </a:avLst>
          </a:prstGeom>
          <a:solidFill>
            <a:srgbClr val="F2B24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2" name="圆角矩形 189"/>
          <p:cNvSpPr>
            <a:spLocks noChangeArrowheads="1"/>
          </p:cNvSpPr>
          <p:nvPr/>
        </p:nvSpPr>
        <p:spPr bwMode="auto">
          <a:xfrm>
            <a:off x="2043414" y="1269206"/>
            <a:ext cx="2919413" cy="739379"/>
          </a:xfrm>
          <a:prstGeom prst="roundRect">
            <a:avLst>
              <a:gd name="adj" fmla="val 4907"/>
            </a:avLst>
          </a:prstGeom>
          <a:solidFill>
            <a:srgbClr val="EBC66B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093" name="圆角矩形 190"/>
          <p:cNvSpPr>
            <a:spLocks noChangeArrowheads="1"/>
          </p:cNvSpPr>
          <p:nvPr/>
        </p:nvSpPr>
        <p:spPr bwMode="auto">
          <a:xfrm>
            <a:off x="2043414" y="1269206"/>
            <a:ext cx="863204" cy="739379"/>
          </a:xfrm>
          <a:prstGeom prst="roundRect">
            <a:avLst>
              <a:gd name="adj" fmla="val 4907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grpSp>
        <p:nvGrpSpPr>
          <p:cNvPr id="302094" name="组合 191"/>
          <p:cNvGrpSpPr>
            <a:grpSpLocks/>
          </p:cNvGrpSpPr>
          <p:nvPr/>
        </p:nvGrpSpPr>
        <p:grpSpPr bwMode="auto">
          <a:xfrm>
            <a:off x="2002934" y="1383506"/>
            <a:ext cx="121444" cy="4286250"/>
            <a:chOff x="0" y="0"/>
            <a:chExt cx="324036" cy="5715448"/>
          </a:xfrm>
        </p:grpSpPr>
        <p:grpSp>
          <p:nvGrpSpPr>
            <p:cNvPr id="302095" name="组合 192"/>
            <p:cNvGrpSpPr>
              <a:grpSpLocks/>
            </p:cNvGrpSpPr>
            <p:nvPr/>
          </p:nvGrpSpPr>
          <p:grpSpPr bwMode="auto">
            <a:xfrm>
              <a:off x="0" y="0"/>
              <a:ext cx="324036" cy="263280"/>
              <a:chOff x="0" y="0"/>
              <a:chExt cx="324036" cy="263280"/>
            </a:xfrm>
          </p:grpSpPr>
          <p:sp>
            <p:nvSpPr>
              <p:cNvPr id="302096" name="空心弧 24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097" name="空心弧 24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098" name="组合 193"/>
            <p:cNvGrpSpPr>
              <a:grpSpLocks/>
            </p:cNvGrpSpPr>
            <p:nvPr/>
          </p:nvGrpSpPr>
          <p:grpSpPr bwMode="auto">
            <a:xfrm>
              <a:off x="0" y="340456"/>
              <a:ext cx="324036" cy="263280"/>
              <a:chOff x="0" y="0"/>
              <a:chExt cx="324036" cy="263280"/>
            </a:xfrm>
          </p:grpSpPr>
          <p:sp>
            <p:nvSpPr>
              <p:cNvPr id="302099" name="空心弧 2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0" name="空心弧 24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01" name="组合 194"/>
            <p:cNvGrpSpPr>
              <a:grpSpLocks/>
            </p:cNvGrpSpPr>
            <p:nvPr/>
          </p:nvGrpSpPr>
          <p:grpSpPr bwMode="auto">
            <a:xfrm>
              <a:off x="0" y="681521"/>
              <a:ext cx="324036" cy="263280"/>
              <a:chOff x="0" y="0"/>
              <a:chExt cx="324036" cy="263280"/>
            </a:xfrm>
          </p:grpSpPr>
          <p:sp>
            <p:nvSpPr>
              <p:cNvPr id="302102" name="空心弧 23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3" name="空心弧 238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04" name="组合 195"/>
            <p:cNvGrpSpPr>
              <a:grpSpLocks/>
            </p:cNvGrpSpPr>
            <p:nvPr/>
          </p:nvGrpSpPr>
          <p:grpSpPr bwMode="auto">
            <a:xfrm>
              <a:off x="0" y="1021977"/>
              <a:ext cx="324036" cy="263280"/>
              <a:chOff x="0" y="0"/>
              <a:chExt cx="324036" cy="263280"/>
            </a:xfrm>
          </p:grpSpPr>
          <p:sp>
            <p:nvSpPr>
              <p:cNvPr id="302105" name="空心弧 2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6" name="空心弧 236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07" name="组合 196"/>
            <p:cNvGrpSpPr>
              <a:grpSpLocks/>
            </p:cNvGrpSpPr>
            <p:nvPr/>
          </p:nvGrpSpPr>
          <p:grpSpPr bwMode="auto">
            <a:xfrm>
              <a:off x="0" y="1363042"/>
              <a:ext cx="324036" cy="263280"/>
              <a:chOff x="0" y="0"/>
              <a:chExt cx="324036" cy="263280"/>
            </a:xfrm>
          </p:grpSpPr>
          <p:sp>
            <p:nvSpPr>
              <p:cNvPr id="302108" name="空心弧 23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09" name="空心弧 234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0" name="组合 197"/>
            <p:cNvGrpSpPr>
              <a:grpSpLocks/>
            </p:cNvGrpSpPr>
            <p:nvPr/>
          </p:nvGrpSpPr>
          <p:grpSpPr bwMode="auto">
            <a:xfrm>
              <a:off x="0" y="1703498"/>
              <a:ext cx="324036" cy="263280"/>
              <a:chOff x="0" y="0"/>
              <a:chExt cx="324036" cy="263280"/>
            </a:xfrm>
          </p:grpSpPr>
          <p:sp>
            <p:nvSpPr>
              <p:cNvPr id="302111" name="空心弧 23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12" name="空心弧 23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3" name="组合 198"/>
            <p:cNvGrpSpPr>
              <a:grpSpLocks/>
            </p:cNvGrpSpPr>
            <p:nvPr/>
          </p:nvGrpSpPr>
          <p:grpSpPr bwMode="auto">
            <a:xfrm>
              <a:off x="0" y="2044563"/>
              <a:ext cx="324036" cy="263280"/>
              <a:chOff x="0" y="0"/>
              <a:chExt cx="324036" cy="263280"/>
            </a:xfrm>
          </p:grpSpPr>
          <p:sp>
            <p:nvSpPr>
              <p:cNvPr id="302114" name="空心弧 2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15" name="空心弧 23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6" name="组合 199"/>
            <p:cNvGrpSpPr>
              <a:grpSpLocks/>
            </p:cNvGrpSpPr>
            <p:nvPr/>
          </p:nvGrpSpPr>
          <p:grpSpPr bwMode="auto">
            <a:xfrm>
              <a:off x="0" y="2385019"/>
              <a:ext cx="324036" cy="263280"/>
              <a:chOff x="0" y="0"/>
              <a:chExt cx="324036" cy="263280"/>
            </a:xfrm>
          </p:grpSpPr>
          <p:sp>
            <p:nvSpPr>
              <p:cNvPr id="302117" name="空心弧 22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18" name="空心弧 228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19" name="组合 200"/>
            <p:cNvGrpSpPr>
              <a:grpSpLocks/>
            </p:cNvGrpSpPr>
            <p:nvPr/>
          </p:nvGrpSpPr>
          <p:grpSpPr bwMode="auto">
            <a:xfrm>
              <a:off x="0" y="2726084"/>
              <a:ext cx="324036" cy="263280"/>
              <a:chOff x="0" y="0"/>
              <a:chExt cx="324036" cy="263280"/>
            </a:xfrm>
          </p:grpSpPr>
          <p:sp>
            <p:nvSpPr>
              <p:cNvPr id="302120" name="空心弧 22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21" name="空心弧 226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22" name="组合 201"/>
            <p:cNvGrpSpPr>
              <a:grpSpLocks/>
            </p:cNvGrpSpPr>
            <p:nvPr/>
          </p:nvGrpSpPr>
          <p:grpSpPr bwMode="auto">
            <a:xfrm>
              <a:off x="0" y="3066540"/>
              <a:ext cx="324036" cy="263280"/>
              <a:chOff x="0" y="0"/>
              <a:chExt cx="324036" cy="263280"/>
            </a:xfrm>
          </p:grpSpPr>
          <p:sp>
            <p:nvSpPr>
              <p:cNvPr id="302123" name="空心弧 22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24" name="空心弧 224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25" name="组合 202"/>
            <p:cNvGrpSpPr>
              <a:grpSpLocks/>
            </p:cNvGrpSpPr>
            <p:nvPr/>
          </p:nvGrpSpPr>
          <p:grpSpPr bwMode="auto">
            <a:xfrm>
              <a:off x="0" y="3407605"/>
              <a:ext cx="324036" cy="263280"/>
              <a:chOff x="0" y="0"/>
              <a:chExt cx="324036" cy="263280"/>
            </a:xfrm>
          </p:grpSpPr>
          <p:sp>
            <p:nvSpPr>
              <p:cNvPr id="302126" name="空心弧 22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27" name="空心弧 22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28" name="组合 203"/>
            <p:cNvGrpSpPr>
              <a:grpSpLocks/>
            </p:cNvGrpSpPr>
            <p:nvPr/>
          </p:nvGrpSpPr>
          <p:grpSpPr bwMode="auto">
            <a:xfrm>
              <a:off x="0" y="3748061"/>
              <a:ext cx="324036" cy="263280"/>
              <a:chOff x="0" y="0"/>
              <a:chExt cx="324036" cy="263280"/>
            </a:xfrm>
          </p:grpSpPr>
          <p:sp>
            <p:nvSpPr>
              <p:cNvPr id="302129" name="空心弧 21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0" name="空心弧 22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31" name="组合 204"/>
            <p:cNvGrpSpPr>
              <a:grpSpLocks/>
            </p:cNvGrpSpPr>
            <p:nvPr/>
          </p:nvGrpSpPr>
          <p:grpSpPr bwMode="auto">
            <a:xfrm>
              <a:off x="0" y="4089126"/>
              <a:ext cx="324036" cy="263280"/>
              <a:chOff x="0" y="0"/>
              <a:chExt cx="324036" cy="263280"/>
            </a:xfrm>
          </p:grpSpPr>
          <p:sp>
            <p:nvSpPr>
              <p:cNvPr id="302132" name="空心弧 2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3" name="空心弧 218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34" name="组合 205"/>
            <p:cNvGrpSpPr>
              <a:grpSpLocks/>
            </p:cNvGrpSpPr>
            <p:nvPr/>
          </p:nvGrpSpPr>
          <p:grpSpPr bwMode="auto">
            <a:xfrm>
              <a:off x="0" y="4429582"/>
              <a:ext cx="324036" cy="263280"/>
              <a:chOff x="0" y="0"/>
              <a:chExt cx="324036" cy="263280"/>
            </a:xfrm>
          </p:grpSpPr>
          <p:sp>
            <p:nvSpPr>
              <p:cNvPr id="302135" name="空心弧 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6" name="空心弧 216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37" name="组合 206"/>
            <p:cNvGrpSpPr>
              <a:grpSpLocks/>
            </p:cNvGrpSpPr>
            <p:nvPr/>
          </p:nvGrpSpPr>
          <p:grpSpPr bwMode="auto">
            <a:xfrm>
              <a:off x="0" y="4770647"/>
              <a:ext cx="324036" cy="263280"/>
              <a:chOff x="0" y="0"/>
              <a:chExt cx="324036" cy="263280"/>
            </a:xfrm>
          </p:grpSpPr>
          <p:sp>
            <p:nvSpPr>
              <p:cNvPr id="302138" name="空心弧 2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39" name="空心弧 214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40" name="组合 207"/>
            <p:cNvGrpSpPr>
              <a:grpSpLocks/>
            </p:cNvGrpSpPr>
            <p:nvPr/>
          </p:nvGrpSpPr>
          <p:grpSpPr bwMode="auto">
            <a:xfrm>
              <a:off x="0" y="5111103"/>
              <a:ext cx="324036" cy="263280"/>
              <a:chOff x="0" y="0"/>
              <a:chExt cx="324036" cy="263280"/>
            </a:xfrm>
          </p:grpSpPr>
          <p:sp>
            <p:nvSpPr>
              <p:cNvPr id="302141" name="空心弧 211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42" name="空心弧 212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  <p:grpSp>
          <p:nvGrpSpPr>
            <p:cNvPr id="302143" name="组合 208"/>
            <p:cNvGrpSpPr>
              <a:grpSpLocks/>
            </p:cNvGrpSpPr>
            <p:nvPr/>
          </p:nvGrpSpPr>
          <p:grpSpPr bwMode="auto">
            <a:xfrm>
              <a:off x="0" y="5452168"/>
              <a:ext cx="324036" cy="263280"/>
              <a:chOff x="0" y="0"/>
              <a:chExt cx="324036" cy="263280"/>
            </a:xfrm>
          </p:grpSpPr>
          <p:sp>
            <p:nvSpPr>
              <p:cNvPr id="302144" name="空心弧 20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  <p:sp>
            <p:nvSpPr>
              <p:cNvPr id="302145" name="空心弧 210"/>
              <p:cNvSpPr>
                <a:spLocks noChangeArrowheads="1"/>
              </p:cNvSpPr>
              <p:nvPr/>
            </p:nvSpPr>
            <p:spPr bwMode="auto">
              <a:xfrm>
                <a:off x="0" y="87760"/>
                <a:ext cx="324036" cy="175520"/>
              </a:xfrm>
              <a:custGeom>
                <a:avLst/>
                <a:gdLst>
                  <a:gd name="G0" fmla="+- 5400 0 0"/>
                  <a:gd name="G1" fmla="+- 11796480 0 0"/>
                  <a:gd name="G2" fmla="+- 0 0 11796480"/>
                  <a:gd name="T0" fmla="*/ 0 256 1"/>
                  <a:gd name="T1" fmla="*/ 180 256 1"/>
                  <a:gd name="G3" fmla="+- 11796480 T0 T1"/>
                  <a:gd name="T2" fmla="*/ 0 256 1"/>
                  <a:gd name="T3" fmla="*/ 90 256 1"/>
                  <a:gd name="G4" fmla="+- 11796480 T2 T3"/>
                  <a:gd name="G5" fmla="*/ G4 2 1"/>
                  <a:gd name="T4" fmla="*/ 90 256 1"/>
                  <a:gd name="T5" fmla="*/ 0 256 1"/>
                  <a:gd name="G6" fmla="+- 11796480 T4 T5"/>
                  <a:gd name="G7" fmla="*/ G6 2 1"/>
                  <a:gd name="G8" fmla="abs 11796480"/>
                  <a:gd name="T6" fmla="*/ 0 256 1"/>
                  <a:gd name="T7" fmla="*/ 90 256 1"/>
                  <a:gd name="G9" fmla="+- G8 T6 T7"/>
                  <a:gd name="G10" fmla="?: G9 G7 G5"/>
                  <a:gd name="T8" fmla="*/ 0 256 1"/>
                  <a:gd name="T9" fmla="*/ 360 256 1"/>
                  <a:gd name="G11" fmla="+- G10 T8 T9"/>
                  <a:gd name="G12" fmla="?: G10 G11 G10"/>
                  <a:gd name="T10" fmla="*/ 0 256 1"/>
                  <a:gd name="T11" fmla="*/ 360 256 1"/>
                  <a:gd name="G13" fmla="+- G12 T10 T11"/>
                  <a:gd name="G14" fmla="?: G12 G13 G12"/>
                  <a:gd name="G15" fmla="+- 0 0 G14"/>
                  <a:gd name="G16" fmla="+- 10800 0 0"/>
                  <a:gd name="G17" fmla="+- 10800 0 5400"/>
                  <a:gd name="G18" fmla="*/ 5400 1 2"/>
                  <a:gd name="G19" fmla="+- G18 5400 0"/>
                  <a:gd name="G20" fmla="cos G19 11796480"/>
                  <a:gd name="G21" fmla="sin G19 11796480"/>
                  <a:gd name="G22" fmla="+- G20 10800 0"/>
                  <a:gd name="G23" fmla="+- G21 10800 0"/>
                  <a:gd name="G24" fmla="+- 10800 0 G20"/>
                  <a:gd name="G25" fmla="+- 5400 10800 0"/>
                  <a:gd name="G26" fmla="?: G9 G17 G25"/>
                  <a:gd name="G27" fmla="?: G9 0 21600"/>
                  <a:gd name="G28" fmla="cos 10800 11796480"/>
                  <a:gd name="G29" fmla="sin 10800 11796480"/>
                  <a:gd name="G30" fmla="sin 5400 11796480"/>
                  <a:gd name="G31" fmla="+- G28 10800 0"/>
                  <a:gd name="G32" fmla="+- G29 10800 0"/>
                  <a:gd name="G33" fmla="+- G30 10800 0"/>
                  <a:gd name="G34" fmla="?: G4 0 G31"/>
                  <a:gd name="G35" fmla="?: 11796480 G34 0"/>
                  <a:gd name="G36" fmla="?: G6 G35 G31"/>
                  <a:gd name="G37" fmla="+- 21600 0 G36"/>
                  <a:gd name="G38" fmla="?: G4 0 G33"/>
                  <a:gd name="G39" fmla="?: 11796480 G38 G32"/>
                  <a:gd name="G40" fmla="?: G6 G39 0"/>
                  <a:gd name="G41" fmla="?: G4 G32 21600"/>
                  <a:gd name="G42" fmla="?: G6 G41 G33"/>
                  <a:gd name="T12" fmla="*/ 10800 w 21600"/>
                  <a:gd name="T13" fmla="*/ 0 h 21600"/>
                  <a:gd name="T14" fmla="*/ 2700 w 21600"/>
                  <a:gd name="T15" fmla="*/ 10800 h 21600"/>
                  <a:gd name="T16" fmla="*/ 10800 w 21600"/>
                  <a:gd name="T17" fmla="*/ 5400 h 21600"/>
                  <a:gd name="T18" fmla="*/ 18900 w 21600"/>
                  <a:gd name="T19" fmla="*/ 10800 h 21600"/>
                  <a:gd name="T20" fmla="*/ G36 w 21600"/>
                  <a:gd name="T21" fmla="*/ G40 h 21600"/>
                  <a:gd name="T22" fmla="*/ G37 w 21600"/>
                  <a:gd name="T23" fmla="*/ G42 h 21600"/>
                </a:gdLst>
                <a:ahLst/>
                <a:cxnLst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T20" t="T21" r="T22" b="T23"/>
                <a:pathLst>
                  <a:path w="21600" h="21600">
                    <a:moveTo>
                      <a:pt x="5400" y="10800"/>
                    </a:moveTo>
                    <a:cubicBezTo>
                      <a:pt x="5400" y="7817"/>
                      <a:pt x="7817" y="5400"/>
                      <a:pt x="10800" y="5400"/>
                    </a:cubicBezTo>
                    <a:cubicBezTo>
                      <a:pt x="13782" y="5400"/>
                      <a:pt x="16200" y="7817"/>
                      <a:pt x="16200" y="10799"/>
                    </a:cubicBezTo>
                    <a:lnTo>
                      <a:pt x="21600" y="10800"/>
                    </a:lnTo>
                    <a:cubicBezTo>
                      <a:pt x="21600" y="4835"/>
                      <a:pt x="16764" y="0"/>
                      <a:pt x="10800" y="0"/>
                    </a:cubicBezTo>
                    <a:cubicBezTo>
                      <a:pt x="4835" y="0"/>
                      <a:pt x="0" y="4835"/>
                      <a:pt x="0" y="10799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494949"/>
                  </a:gs>
                  <a:gs pos="50000">
                    <a:srgbClr val="6A6A6A"/>
                  </a:gs>
                  <a:gs pos="100000">
                    <a:srgbClr val="7F7F7F"/>
                  </a:gs>
                </a:gsLst>
                <a:path path="rect">
                  <a:fillToRect l="50000" t="50000" r="50000" b="50000"/>
                </a:path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 cmpd="sng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endParaRPr lang="zh-CN" altLang="zh-CN" sz="1350" b="1" i="1">
                  <a:solidFill>
                    <a:srgbClr val="000000"/>
                  </a:solidFill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  <a:sym typeface="Calibri" panose="020F0502020204030204" pitchFamily="34" charset="0"/>
                </a:endParaRPr>
              </a:p>
            </p:txBody>
          </p:sp>
        </p:grpSp>
      </p:grpSp>
      <p:sp>
        <p:nvSpPr>
          <p:cNvPr id="302149" name="矩形 246"/>
          <p:cNvSpPr>
            <a:spLocks noChangeArrowheads="1"/>
          </p:cNvSpPr>
          <p:nvPr/>
        </p:nvSpPr>
        <p:spPr bwMode="auto">
          <a:xfrm>
            <a:off x="4974733" y="3709888"/>
            <a:ext cx="879767" cy="372558"/>
          </a:xfrm>
          <a:prstGeom prst="rect">
            <a:avLst/>
          </a:prstGeom>
          <a:gradFill rotWithShape="1">
            <a:gsLst>
              <a:gs pos="0">
                <a:srgbClr val="813112"/>
              </a:gs>
              <a:gs pos="14000">
                <a:srgbClr val="DF5620"/>
              </a:gs>
              <a:gs pos="50000">
                <a:srgbClr val="BA471A"/>
              </a:gs>
              <a:gs pos="100000">
                <a:srgbClr val="BA471A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50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46" name="矩形 243"/>
          <p:cNvSpPr>
            <a:spLocks noChangeArrowheads="1"/>
          </p:cNvSpPr>
          <p:nvPr/>
        </p:nvSpPr>
        <p:spPr bwMode="auto">
          <a:xfrm>
            <a:off x="4968780" y="1514476"/>
            <a:ext cx="792980" cy="379810"/>
          </a:xfrm>
          <a:prstGeom prst="rect">
            <a:avLst/>
          </a:prstGeom>
          <a:gradFill rotWithShape="1">
            <a:gsLst>
              <a:gs pos="0">
                <a:srgbClr val="8D7538"/>
              </a:gs>
              <a:gs pos="12999">
                <a:srgbClr val="F4CA61"/>
              </a:gs>
              <a:gs pos="50000">
                <a:srgbClr val="CCA850"/>
              </a:gs>
              <a:gs pos="100000">
                <a:srgbClr val="CCA85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47" name="矩形 244"/>
          <p:cNvSpPr>
            <a:spLocks noChangeArrowheads="1"/>
          </p:cNvSpPr>
          <p:nvPr/>
        </p:nvSpPr>
        <p:spPr bwMode="auto">
          <a:xfrm>
            <a:off x="4968780" y="2215754"/>
            <a:ext cx="792980" cy="379809"/>
          </a:xfrm>
          <a:prstGeom prst="rect">
            <a:avLst/>
          </a:prstGeom>
          <a:gradFill rotWithShape="1">
            <a:gsLst>
              <a:gs pos="0">
                <a:srgbClr val="93691D"/>
              </a:gs>
              <a:gs pos="17999">
                <a:srgbClr val="FFB533"/>
              </a:gs>
              <a:gs pos="50000">
                <a:srgbClr val="D59729"/>
              </a:gs>
              <a:gs pos="100000">
                <a:srgbClr val="D59729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48" name="矩形 245"/>
          <p:cNvSpPr>
            <a:spLocks noChangeArrowheads="1"/>
          </p:cNvSpPr>
          <p:nvPr/>
        </p:nvSpPr>
        <p:spPr bwMode="auto">
          <a:xfrm>
            <a:off x="4968779" y="2995614"/>
            <a:ext cx="792907" cy="379810"/>
          </a:xfrm>
          <a:prstGeom prst="rect">
            <a:avLst/>
          </a:prstGeom>
          <a:gradFill rotWithShape="1">
            <a:gsLst>
              <a:gs pos="0">
                <a:srgbClr val="8D7538"/>
              </a:gs>
              <a:gs pos="12999">
                <a:srgbClr val="F4CA61"/>
              </a:gs>
              <a:gs pos="50000">
                <a:srgbClr val="CCA850"/>
              </a:gs>
              <a:gs pos="100000">
                <a:srgbClr val="CCA850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50" name="矩形 247"/>
          <p:cNvSpPr>
            <a:spLocks noChangeArrowheads="1"/>
          </p:cNvSpPr>
          <p:nvPr/>
        </p:nvSpPr>
        <p:spPr bwMode="auto">
          <a:xfrm>
            <a:off x="4968780" y="4400551"/>
            <a:ext cx="792906" cy="379810"/>
          </a:xfrm>
          <a:prstGeom prst="rect">
            <a:avLst/>
          </a:prstGeom>
          <a:gradFill rotWithShape="1">
            <a:gsLst>
              <a:gs pos="0">
                <a:srgbClr val="523F26"/>
              </a:gs>
              <a:gs pos="14999">
                <a:srgbClr val="AA8350"/>
              </a:gs>
              <a:gs pos="50000">
                <a:srgbClr val="775B37"/>
              </a:gs>
              <a:gs pos="100000">
                <a:srgbClr val="775B37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51" name="矩形 248"/>
          <p:cNvSpPr>
            <a:spLocks noChangeArrowheads="1"/>
          </p:cNvSpPr>
          <p:nvPr/>
        </p:nvSpPr>
        <p:spPr bwMode="auto">
          <a:xfrm>
            <a:off x="4968780" y="5155407"/>
            <a:ext cx="792906" cy="379810"/>
          </a:xfrm>
          <a:prstGeom prst="rect">
            <a:avLst/>
          </a:prstGeom>
          <a:gradFill rotWithShape="1">
            <a:gsLst>
              <a:gs pos="0">
                <a:srgbClr val="6B5A2F"/>
              </a:gs>
              <a:gs pos="14999">
                <a:srgbClr val="BA9D51"/>
              </a:gs>
              <a:gs pos="50000">
                <a:srgbClr val="9B8243"/>
              </a:gs>
              <a:gs pos="100000">
                <a:srgbClr val="9B824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endParaRPr lang="zh-CN" altLang="zh-CN" sz="1350" b="1" i="1">
              <a:solidFill>
                <a:srgbClr val="FFFFFF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</p:txBody>
      </p:sp>
      <p:sp>
        <p:nvSpPr>
          <p:cNvPr id="302152" name="TextBox 249"/>
          <p:cNvSpPr>
            <a:spLocks noChangeArrowheads="1"/>
          </p:cNvSpPr>
          <p:nvPr/>
        </p:nvSpPr>
        <p:spPr bwMode="auto">
          <a:xfrm>
            <a:off x="4867202" y="2268172"/>
            <a:ext cx="883817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1922</a:t>
            </a:r>
          </a:p>
        </p:txBody>
      </p:sp>
      <p:sp>
        <p:nvSpPr>
          <p:cNvPr id="302153" name="TextBox 250"/>
          <p:cNvSpPr>
            <a:spLocks noChangeArrowheads="1"/>
          </p:cNvSpPr>
          <p:nvPr/>
        </p:nvSpPr>
        <p:spPr bwMode="auto">
          <a:xfrm>
            <a:off x="5028312" y="2297907"/>
            <a:ext cx="55840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1500" b="1" i="1" dirty="0">
                <a:solidFill>
                  <a:srgbClr val="C00000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 </a:t>
            </a:r>
          </a:p>
        </p:txBody>
      </p:sp>
      <p:sp>
        <p:nvSpPr>
          <p:cNvPr id="302154" name="TextBox 251"/>
          <p:cNvSpPr>
            <a:spLocks noChangeArrowheads="1"/>
          </p:cNvSpPr>
          <p:nvPr/>
        </p:nvSpPr>
        <p:spPr bwMode="auto">
          <a:xfrm>
            <a:off x="4904436" y="3049733"/>
            <a:ext cx="950064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100" b="1" i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1933</a:t>
            </a:r>
          </a:p>
        </p:txBody>
      </p:sp>
      <p:sp>
        <p:nvSpPr>
          <p:cNvPr id="302155" name="TextBox 252"/>
          <p:cNvSpPr>
            <a:spLocks noChangeArrowheads="1"/>
          </p:cNvSpPr>
          <p:nvPr/>
        </p:nvSpPr>
        <p:spPr bwMode="auto">
          <a:xfrm>
            <a:off x="4881919" y="3738481"/>
            <a:ext cx="782239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1955</a:t>
            </a:r>
          </a:p>
        </p:txBody>
      </p:sp>
      <p:sp>
        <p:nvSpPr>
          <p:cNvPr id="302158" name="TextBox 255"/>
          <p:cNvSpPr>
            <a:spLocks noChangeArrowheads="1"/>
          </p:cNvSpPr>
          <p:nvPr/>
        </p:nvSpPr>
        <p:spPr bwMode="auto">
          <a:xfrm>
            <a:off x="2195814" y="1490663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 dirty="0">
                <a:solidFill>
                  <a:srgbClr val="7F7F7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07</a:t>
            </a:r>
          </a:p>
        </p:txBody>
      </p:sp>
      <p:sp>
        <p:nvSpPr>
          <p:cNvPr id="302161" name="TextBox 258"/>
          <p:cNvSpPr>
            <a:spLocks noChangeArrowheads="1"/>
          </p:cNvSpPr>
          <p:nvPr/>
        </p:nvSpPr>
        <p:spPr bwMode="auto">
          <a:xfrm>
            <a:off x="2195814" y="2990851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 dirty="0">
                <a:solidFill>
                  <a:srgbClr val="7F7F7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09</a:t>
            </a:r>
          </a:p>
        </p:txBody>
      </p:sp>
      <p:sp>
        <p:nvSpPr>
          <p:cNvPr id="302163" name="TextBox 260"/>
          <p:cNvSpPr>
            <a:spLocks noChangeArrowheads="1"/>
          </p:cNvSpPr>
          <p:nvPr/>
        </p:nvSpPr>
        <p:spPr bwMode="auto">
          <a:xfrm>
            <a:off x="2195814" y="3726657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 dirty="0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10</a:t>
            </a:r>
          </a:p>
        </p:txBody>
      </p:sp>
      <p:sp>
        <p:nvSpPr>
          <p:cNvPr id="302169" name="TextBox 266"/>
          <p:cNvSpPr>
            <a:spLocks noChangeArrowheads="1"/>
          </p:cNvSpPr>
          <p:nvPr/>
        </p:nvSpPr>
        <p:spPr bwMode="auto">
          <a:xfrm>
            <a:off x="2195814" y="2271713"/>
            <a:ext cx="557213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en-US" altLang="zh-CN" sz="2700" b="1" i="1" dirty="0">
                <a:solidFill>
                  <a:srgbClr val="FFFFFF"/>
                </a:solidFill>
                <a:latin typeface="浪漫雅圆" charset="-122"/>
                <a:ea typeface="微软雅黑" panose="020B0503020204020204" pitchFamily="34" charset="-122"/>
                <a:sym typeface="浪漫雅圆" charset="-122"/>
              </a:rPr>
              <a:t>08</a:t>
            </a:r>
          </a:p>
        </p:txBody>
      </p:sp>
      <p:sp>
        <p:nvSpPr>
          <p:cNvPr id="82" name="TextBox 254"/>
          <p:cNvSpPr>
            <a:spLocks noChangeArrowheads="1"/>
          </p:cNvSpPr>
          <p:nvPr/>
        </p:nvSpPr>
        <p:spPr bwMode="auto">
          <a:xfrm>
            <a:off x="4853266" y="1570242"/>
            <a:ext cx="908494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zh-CN" sz="2100" b="1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浪漫雅圆" charset="-122"/>
              </a:rPr>
              <a:t>1909</a:t>
            </a:r>
            <a:endParaRPr lang="en-US" altLang="zh-CN" sz="2100" b="1" i="1" dirty="0">
              <a:solidFill>
                <a:srgbClr val="FFFF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浪漫雅圆" charset="-122"/>
            </a:endParaRPr>
          </a:p>
        </p:txBody>
      </p:sp>
      <p:sp>
        <p:nvSpPr>
          <p:cNvPr id="83" name="TextBox 256"/>
          <p:cNvSpPr>
            <a:spLocks noChangeArrowheads="1"/>
          </p:cNvSpPr>
          <p:nvPr/>
        </p:nvSpPr>
        <p:spPr bwMode="auto">
          <a:xfrm>
            <a:off x="2863767" y="1346193"/>
            <a:ext cx="226337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quitted job and entered research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256"/>
          <p:cNvSpPr>
            <a:spLocks noChangeArrowheads="1"/>
          </p:cNvSpPr>
          <p:nvPr/>
        </p:nvSpPr>
        <p:spPr bwMode="auto">
          <a:xfrm>
            <a:off x="2839536" y="2043879"/>
            <a:ext cx="226337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was awarded Nobel Prize 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TextBox 256"/>
          <p:cNvSpPr>
            <a:spLocks noChangeArrowheads="1"/>
          </p:cNvSpPr>
          <p:nvPr/>
        </p:nvSpPr>
        <p:spPr bwMode="auto">
          <a:xfrm>
            <a:off x="2978054" y="2972654"/>
            <a:ext cx="22633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fled Germany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TextBox 256"/>
          <p:cNvSpPr>
            <a:spLocks noChangeArrowheads="1"/>
          </p:cNvSpPr>
          <p:nvPr/>
        </p:nvSpPr>
        <p:spPr bwMode="auto">
          <a:xfrm>
            <a:off x="2997843" y="3761728"/>
            <a:ext cx="22435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b="1" dirty="0" smtClean="0">
                <a:solidFill>
                  <a:srgbClr val="0000F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passed away</a:t>
            </a:r>
            <a:endParaRPr lang="en-US" altLang="zh-CN" b="1" dirty="0">
              <a:solidFill>
                <a:srgbClr val="0000F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8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  <p:bldP spid="84" grpId="0"/>
      <p:bldP spid="85" grpId="0"/>
      <p:bldP spid="8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908091" y="1921398"/>
            <a:ext cx="6723063" cy="119219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In pairs, discuss the following questions</a:t>
            </a: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</a:t>
            </a:r>
            <a:endParaRPr lang="zh-CN" alt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68600" y="3113589"/>
            <a:ext cx="752721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Apart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his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remarkable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achievements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what does the passage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tell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 about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Einstein’s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life?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What impressed you most about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Einstein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State your reasons.</a:t>
            </a:r>
            <a:endParaRPr lang="zh-CN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6" t="34157" r="6456" b="35445"/>
          <a:stretch/>
        </p:blipFill>
        <p:spPr>
          <a:xfrm>
            <a:off x="1734767" y="313682"/>
            <a:ext cx="5532699" cy="1423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11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590309" y="1471773"/>
            <a:ext cx="7419372" cy="125704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Study 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organisation and language features.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0309" y="2728816"/>
            <a:ext cx="7986532" cy="11364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What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of writing is this text? How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does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writer develop the text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28448" y="383563"/>
            <a:ext cx="332437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itchFamily="18" charset="0"/>
              </a:rPr>
              <a:t>Writing style</a:t>
            </a:r>
          </a:p>
        </p:txBody>
      </p:sp>
      <p:sp>
        <p:nvSpPr>
          <p:cNvPr id="8" name="TextBox 256"/>
          <p:cNvSpPr>
            <a:spLocks noChangeArrowheads="1"/>
          </p:cNvSpPr>
          <p:nvPr/>
        </p:nvSpPr>
        <p:spPr bwMode="auto">
          <a:xfrm>
            <a:off x="1127564" y="3985859"/>
            <a:ext cx="6453854" cy="1222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It is a biography. The text is developed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 chronological order. 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42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78734" y="208350"/>
            <a:ext cx="7986532" cy="1717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Find the descriptions that tell us what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Einstein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looked like and what kind of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person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 was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256"/>
          <p:cNvSpPr>
            <a:spLocks noChangeArrowheads="1"/>
          </p:cNvSpPr>
          <p:nvPr/>
        </p:nvSpPr>
        <p:spPr bwMode="auto">
          <a:xfrm>
            <a:off x="893661" y="1814216"/>
            <a:ext cx="7822076" cy="259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He was seen as a slightly odd-looking but kind and funny man.</a:t>
            </a:r>
          </a:p>
          <a:p>
            <a:pPr>
              <a:lnSpc>
                <a:spcPct val="110000"/>
              </a:lnSpc>
            </a:pP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He had a thick moustache and long white hair, which sometimes stood on end as though he had just received an electric shock.</a:t>
            </a:r>
            <a:endParaRPr lang="en-US" altLang="zh-CN" sz="30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6" name="TextBox 256"/>
          <p:cNvSpPr>
            <a:spLocks noChangeArrowheads="1"/>
          </p:cNvSpPr>
          <p:nvPr/>
        </p:nvSpPr>
        <p:spPr bwMode="auto">
          <a:xfrm>
            <a:off x="893661" y="4408901"/>
            <a:ext cx="7356678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He was a conregeous and kind figure loved by many people.</a:t>
            </a:r>
          </a:p>
          <a:p>
            <a:pPr marL="457200" indent="-4572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Although he was a genius, he sometimes forgot things.</a:t>
            </a:r>
            <a:endParaRPr lang="en-US" altLang="zh-CN" sz="3000" b="1" dirty="0">
              <a:solidFill>
                <a:srgbClr val="FF0000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16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71331" y="633797"/>
            <a:ext cx="7986532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What rhetorical devices are used in the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passage? Give examples.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256"/>
          <p:cNvSpPr>
            <a:spLocks noChangeArrowheads="1"/>
          </p:cNvSpPr>
          <p:nvPr/>
        </p:nvSpPr>
        <p:spPr bwMode="auto">
          <a:xfrm>
            <a:off x="986258" y="2308753"/>
            <a:ext cx="7845226" cy="442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e.g.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Following this, he gradually became famous throught the world as the new Isaac Newtown.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had a thick moustache and long with white hair, which sometimes stood on end as though he had just received an electric shock.</a:t>
            </a:r>
            <a:endParaRPr lang="en-US" altLang="zh-C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00705" y="1764240"/>
            <a:ext cx="2476960" cy="589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Simile (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明喻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971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84857" y="1701003"/>
            <a:ext cx="846688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talent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genius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均为名词，意为“天赋，才智”时，常和介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搭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配，可作可数名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也可作不可数名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词；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e.g. She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proud that both her children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talent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genius for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music. </a:t>
            </a:r>
          </a:p>
          <a:p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He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lot of talent / genius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his work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is fresh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interesting. </a:t>
            </a:r>
          </a:p>
          <a:p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意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为“有才能的人，天才”时，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talent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既可作可数名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也可作不可数名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词，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而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genius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只作可数名</a:t>
            </a:r>
            <a:r>
              <a:rPr lang="zh-CN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词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" name="矩形 2"/>
          <p:cNvSpPr/>
          <p:nvPr/>
        </p:nvSpPr>
        <p:spPr>
          <a:xfrm>
            <a:off x="587415" y="8584627"/>
            <a:ext cx="699689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宋体" panose="02010600030101010101" pitchFamily="2" charset="-122"/>
              </a:rPr>
              <a:t>【</a:t>
            </a:r>
            <a:r>
              <a:rPr lang="zh-CN" altLang="en-US" sz="3200" b="1" dirty="0">
                <a:latin typeface="宋体" panose="02010600030101010101" pitchFamily="2" charset="-122"/>
              </a:rPr>
              <a:t>即学即练</a:t>
            </a:r>
            <a:r>
              <a:rPr lang="en-US" altLang="zh-CN" sz="3200" b="1" dirty="0">
                <a:latin typeface="宋体" panose="02010600030101010101" pitchFamily="2" charset="-122"/>
              </a:rPr>
              <a:t>】</a:t>
            </a:r>
            <a:r>
              <a:rPr lang="zh-CN" altLang="en-US" sz="3200" dirty="0">
                <a:latin typeface="宋体" panose="02010600030101010101" pitchFamily="2" charset="-122"/>
              </a:rPr>
              <a:t>根据括号内所给的汉语提示补全下列句子（每空一词）。</a:t>
            </a:r>
            <a:endParaRPr lang="zh-CN" altLang="en-US" sz="3200" dirty="0"/>
          </a:p>
          <a:p>
            <a:pPr>
              <a:lnSpc>
                <a:spcPct val="150000"/>
              </a:lnSpc>
            </a:pPr>
            <a:r>
              <a:rPr lang="en-US" altLang="zh-CN" sz="3200" dirty="0"/>
              <a:t>1. This girl ________ ________ _______ ________ ________ (</a:t>
            </a:r>
            <a:r>
              <a:rPr lang="zh-CN" altLang="en-US" sz="3200" dirty="0">
                <a:latin typeface="宋体" panose="02010600030101010101" pitchFamily="2" charset="-122"/>
              </a:rPr>
              <a:t>有语言天赋</a:t>
            </a:r>
            <a:r>
              <a:rPr lang="en-US" altLang="zh-CN" sz="3200" dirty="0"/>
              <a:t>). Now she can speak three foreign languages. </a:t>
            </a:r>
          </a:p>
          <a:p>
            <a:pPr>
              <a:lnSpc>
                <a:spcPct val="150000"/>
              </a:lnSpc>
            </a:pPr>
            <a:r>
              <a:rPr lang="en-US" altLang="zh-CN" sz="3200" dirty="0"/>
              <a:t>2. He was not just ________ ________ ________ (</a:t>
            </a:r>
            <a:r>
              <a:rPr lang="zh-CN" altLang="en-US" sz="3200" dirty="0">
                <a:latin typeface="宋体" panose="02010600030101010101" pitchFamily="2" charset="-122"/>
              </a:rPr>
              <a:t>音乐天才</a:t>
            </a:r>
            <a:r>
              <a:rPr lang="en-US" altLang="zh-CN" sz="3200" dirty="0"/>
              <a:t>), he was among the most influential figures in film history.</a:t>
            </a:r>
            <a:endParaRPr lang="en-US" altLang="zh-CN" sz="3200" dirty="0">
              <a:effectLst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4" t="22025" r="3713" b="25755"/>
          <a:stretch/>
        </p:blipFill>
        <p:spPr>
          <a:xfrm>
            <a:off x="1394749" y="217933"/>
            <a:ext cx="5972538" cy="891251"/>
          </a:xfrm>
          <a:prstGeom prst="rect">
            <a:avLst/>
          </a:prstGeom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183037" y="1116228"/>
            <a:ext cx="287052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talent &amp; genius</a:t>
            </a:r>
            <a:endParaRPr kumimoji="0" lang="en-US" altLang="zh-CN" sz="32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80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46566" y="1545434"/>
            <a:ext cx="7494609" cy="3342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e.g. He’s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exciting new talent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on the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classical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music scene.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There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wealth of young talent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British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theatre.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Einstein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was a mathematical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genius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拓展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talented </a:t>
            </a:r>
            <a:r>
              <a:rPr lang="en-US" altLang="zh-CN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adj.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有天赋的，天才的。</a:t>
            </a:r>
            <a:endParaRPr lang="en-US" altLang="zh-CN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04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7669" y="899038"/>
            <a:ext cx="8027044" cy="4819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【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语境应用</a:t>
            </a: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】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根据括号内所给的汉语提示补全下列句子（每空一词）。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This girl ________ ________ __________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________ ________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有语言天赋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Now she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can speak three foreign languages.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He was not just ________ ________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________ (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音乐天才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he was among the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most influential figures in film history.</a:t>
            </a:r>
            <a:endParaRPr lang="en-US" altLang="zh-CN" sz="3200" b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296365" y="2127538"/>
            <a:ext cx="7465912" cy="1222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has               a        talent </a:t>
            </a:r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 genius </a:t>
            </a:r>
            <a:endParaRPr lang="en-US" altLang="zh-CN" sz="3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         language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18571" y="3897402"/>
            <a:ext cx="5533910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a              musical </a:t>
            </a: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genius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916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5" r="6101"/>
          <a:stretch/>
        </p:blipFill>
        <p:spPr>
          <a:xfrm>
            <a:off x="1539433" y="498812"/>
            <a:ext cx="5972536" cy="1006697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6137" y="1909822"/>
            <a:ext cx="8368496" cy="41722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contributions to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做贡献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due to                       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由于；归功于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to power       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（开始）掌权；上台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a consequence     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此，结果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take up a position   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担任；任职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 mistaken for       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被误认为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pass away                      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逝去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72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752" b="21876"/>
          <a:stretch/>
        </p:blipFill>
        <p:spPr>
          <a:xfrm>
            <a:off x="2595920" y="210401"/>
            <a:ext cx="4240625" cy="106487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459" y="2269095"/>
            <a:ext cx="7166912" cy="4478945"/>
          </a:xfrm>
          <a:prstGeom prst="rect">
            <a:avLst/>
          </a:prstGeom>
        </p:spPr>
      </p:pic>
      <p:sp>
        <p:nvSpPr>
          <p:cNvPr id="6" name="标题 1"/>
          <p:cNvSpPr txBox="1">
            <a:spLocks/>
          </p:cNvSpPr>
          <p:nvPr/>
        </p:nvSpPr>
        <p:spPr>
          <a:xfrm>
            <a:off x="903459" y="1076446"/>
            <a:ext cx="7302378" cy="118061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Write an introduction about someone you admire.</a:t>
            </a:r>
            <a:endParaRPr lang="en-US" altLang="zh-CN" sz="3200" b="1" dirty="0">
              <a:solidFill>
                <a:srgbClr val="0000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714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30388" y="409329"/>
            <a:ext cx="29674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写</a:t>
            </a:r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作指导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87416" y="1439875"/>
            <a:ext cx="7853424" cy="442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ea typeface="方正书宋_GBK" panose="02000000000000000000" pitchFamily="2" charset="-122"/>
                <a:cs typeface="Times New Roman" panose="02020603050405020304" pitchFamily="18" charset="0"/>
              </a:rPr>
              <a:t>1.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人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物传记是记叙文体的一种，但人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物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记主要是写名人或伟人的生平事迹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因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此写人物传记时，要抓住其出生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年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月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、主要事迹、人们的评论等进行叙述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时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态多为一般过去时，主要人称为第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三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人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称。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把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握人物传记的首要特征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真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实性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对</a:t>
            </a:r>
            <a:r>
              <a:rPr lang="zh-CN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人物的介绍要实事求是</a:t>
            </a:r>
            <a:r>
              <a:rPr lang="zh-CN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。</a:t>
            </a:r>
            <a:endParaRPr lang="zh-CN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89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00942" y="441173"/>
            <a:ext cx="8264324" cy="60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常用词汇：</a:t>
            </a:r>
            <a:endParaRPr kumimoji="0" lang="zh-CN" altLang="zh-CN" sz="32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动词（短语）：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pass away, graduate from, go to, return, devote, award, remember ...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名词（短语）：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scientist, doctor’s degree, difficulty, institute,</a:t>
            </a:r>
            <a:r>
              <a:rPr kumimoji="0" lang="en-US" altLang="zh-CN" sz="3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technology, research, achievement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形容词：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famous, well-known, great, modern, outstanding ...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副词（短语）：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at home and abroad, first, then, there, always, all the time ...</a:t>
            </a:r>
          </a:p>
          <a:p>
            <a:pPr marL="0" marR="0" lvl="0" indent="0" algn="l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连接词：</a:t>
            </a: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when, and, where, though ...</a:t>
            </a:r>
          </a:p>
        </p:txBody>
      </p:sp>
    </p:spTree>
    <p:extLst>
      <p:ext uri="{BB962C8B-B14F-4D97-AF65-F5344CB8AC3E}">
        <p14:creationId xmlns:p14="http://schemas.microsoft.com/office/powerpoint/2010/main" val="310171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55584" y="1106276"/>
            <a:ext cx="8264324" cy="358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句型应用：</a:t>
            </a:r>
            <a:endParaRPr kumimoji="0" lang="zh-CN" altLang="en-US" sz="3200" b="1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... be born in ...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... first to ... and then to ...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Though faced with sth., sb. ...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... devote oneself to sth.</a:t>
            </a:r>
          </a:p>
          <a:p>
            <a:pPr marL="0" marR="0" lvl="0" indent="0" algn="l" defTabSz="9144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... be remembered by sb. as ...</a:t>
            </a:r>
          </a:p>
        </p:txBody>
      </p:sp>
    </p:spTree>
    <p:extLst>
      <p:ext uri="{BB962C8B-B14F-4D97-AF65-F5344CB8AC3E}">
        <p14:creationId xmlns:p14="http://schemas.microsoft.com/office/powerpoint/2010/main" val="659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00720" y="611403"/>
            <a:ext cx="808769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may follow the steps: 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Choose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 you are going to write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about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It should be someone you think is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great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some way. It can be an ordinary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person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such as a parent, a relative, or a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friend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Make a list of things that need to be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included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your introduction.</a:t>
            </a: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Use your notes to write your introduction </a:t>
            </a:r>
            <a:endParaRPr lang="en-US" altLang="zh-CN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and </a:t>
            </a:r>
            <a:r>
              <a:rPr lang="en-US" altLang="zh-CN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 up how you feel about this person.</a:t>
            </a:r>
          </a:p>
        </p:txBody>
      </p:sp>
    </p:spTree>
    <p:extLst>
      <p:ext uri="{BB962C8B-B14F-4D97-AF65-F5344CB8AC3E}">
        <p14:creationId xmlns:p14="http://schemas.microsoft.com/office/powerpoint/2010/main" val="1018414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70839" y="2735831"/>
            <a:ext cx="8770606" cy="3884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00025">
              <a:lnSpc>
                <a:spcPct val="110000"/>
              </a:lnSpc>
            </a:pPr>
            <a:r>
              <a:rPr lang="en-US" altLang="zh-CN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Use </a:t>
            </a: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the checklist to help you review your </a:t>
            </a:r>
            <a:r>
              <a:rPr lang="en-US" altLang="zh-CN" sz="3200" b="1" kern="1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draft</a:t>
            </a:r>
            <a:r>
              <a:rPr lang="en-US" altLang="zh-CN" sz="3200" b="1" kern="100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zh-CN" altLang="zh-CN" sz="3200" b="1" kern="1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indent="200025">
              <a:lnSpc>
                <a:spcPct val="11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  <a:sym typeface="Wingdings" panose="05000000000000000000" pitchFamily="2" charset="2"/>
              </a:rPr>
              <a:t>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Do you describe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the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person’s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appearance and </a:t>
            </a:r>
            <a:endParaRPr lang="en-US" altLang="zh-CN" sz="3200" b="1" kern="100" dirty="0" smtClean="0">
              <a:latin typeface="Times New Roman" panose="02020603050405020304" pitchFamily="18" charset="0"/>
            </a:endParaRPr>
          </a:p>
          <a:p>
            <a:pPr indent="200025">
              <a:lnSpc>
                <a:spcPct val="11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  personality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?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  <a:p>
            <a:pPr indent="200025">
              <a:lnSpc>
                <a:spcPct val="11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sym typeface="Wingdings" panose="05000000000000000000" pitchFamily="2" charset="2"/>
              </a:rPr>
              <a:t>Do you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tell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an impressive story of the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person’s </a:t>
            </a:r>
          </a:p>
          <a:p>
            <a:pPr indent="200025">
              <a:lnSpc>
                <a:spcPct val="110000"/>
              </a:lnSpc>
            </a:pPr>
            <a:r>
              <a:rPr lang="en-US" altLang="zh-CN" sz="3200" b="1" kern="100" dirty="0">
                <a:latin typeface="Times New Roman" panose="02020603050405020304" pitchFamily="18" charset="0"/>
              </a:rPr>
              <a:t>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  life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?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  <a:p>
            <a:pPr indent="200025">
              <a:lnSpc>
                <a:spcPct val="11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sym typeface="Wingdings" panose="05000000000000000000" pitchFamily="2" charset="2"/>
              </a:rPr>
              <a:t>Do you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say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why the person is great?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  <a:p>
            <a:pPr indent="200025">
              <a:lnSpc>
                <a:spcPct val="11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  <a:sym typeface="Wingdings" panose="05000000000000000000" pitchFamily="2" charset="2"/>
              </a:rPr>
              <a:t>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Do you sum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up how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you feel about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this person?</a:t>
            </a:r>
            <a:endParaRPr lang="zh-CN" altLang="zh-CN" sz="3200" b="1" kern="100" dirty="0">
              <a:latin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3" t="16769" r="3182" b="6450"/>
          <a:stretch/>
        </p:blipFill>
        <p:spPr>
          <a:xfrm>
            <a:off x="1921398" y="312516"/>
            <a:ext cx="5428526" cy="1076445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512294" y="1560125"/>
            <a:ext cx="8087696" cy="117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zh-CN" sz="3200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Finish your introduction about someone you admire. </a:t>
            </a:r>
          </a:p>
        </p:txBody>
      </p:sp>
    </p:spTree>
    <p:extLst>
      <p:ext uri="{BB962C8B-B14F-4D97-AF65-F5344CB8AC3E}">
        <p14:creationId xmlns:p14="http://schemas.microsoft.com/office/powerpoint/2010/main" val="88190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33153" y="1746970"/>
            <a:ext cx="7746917" cy="122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200025"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</a:rPr>
              <a:t>Share </a:t>
            </a:r>
            <a:r>
              <a:rPr lang="en-US" altLang="zh-CN" sz="3200" b="1" kern="100" dirty="0">
                <a:latin typeface="Times New Roman" panose="02020603050405020304" pitchFamily="18" charset="0"/>
              </a:rPr>
              <a:t>your introduction with </a:t>
            </a:r>
            <a:r>
              <a:rPr lang="en-US" altLang="zh-CN" sz="3200" b="1" kern="100" dirty="0" smtClean="0">
                <a:latin typeface="Times New Roman" panose="02020603050405020304" pitchFamily="18" charset="0"/>
              </a:rPr>
              <a:t>the class </a:t>
            </a:r>
          </a:p>
          <a:p>
            <a:pPr indent="200025">
              <a:lnSpc>
                <a:spcPct val="120000"/>
              </a:lnSpc>
            </a:pPr>
            <a:r>
              <a:rPr lang="en-US" altLang="zh-CN" sz="3200" b="1" kern="100" dirty="0" smtClean="0">
                <a:latin typeface="Times New Roman" panose="02020603050405020304" pitchFamily="18" charset="0"/>
              </a:rPr>
              <a:t>next time.</a:t>
            </a:r>
            <a:endParaRPr lang="zh-CN" altLang="zh-CN" sz="3200" b="1" kern="100" dirty="0">
              <a:solidFill>
                <a:srgbClr val="0033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5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6741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230</TotalTime>
  <Words>1188</Words>
  <Application>Microsoft Office PowerPoint</Application>
  <PresentationFormat>全屏显示(4:3)</PresentationFormat>
  <Paragraphs>140</Paragraphs>
  <Slides>22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方正书宋_GBK</vt:lpstr>
      <vt:lpstr>浪漫雅圆</vt:lpstr>
      <vt:lpstr>宋体</vt:lpstr>
      <vt:lpstr>微软雅黑</vt:lpstr>
      <vt:lpstr>Arial</vt:lpstr>
      <vt:lpstr>Calibri</vt:lpstr>
      <vt:lpstr>Calibri Light</vt:lpstr>
      <vt:lpstr>Times New Roman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In pairs, discuss the following questions.</vt:lpstr>
      <vt:lpstr>Study the organisation and language features.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Administrator</cp:lastModifiedBy>
  <cp:revision>24</cp:revision>
  <dcterms:created xsi:type="dcterms:W3CDTF">2020-03-23T03:29:30Z</dcterms:created>
  <dcterms:modified xsi:type="dcterms:W3CDTF">2020-03-24T09:17:53Z</dcterms:modified>
</cp:coreProperties>
</file>