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64" r:id="rId4"/>
    <p:sldId id="267" r:id="rId5"/>
    <p:sldId id="273" r:id="rId6"/>
    <p:sldId id="272" r:id="rId7"/>
    <p:sldId id="257" r:id="rId8"/>
    <p:sldId id="275" r:id="rId9"/>
    <p:sldId id="276" r:id="rId10"/>
    <p:sldId id="258" r:id="rId11"/>
    <p:sldId id="259" r:id="rId12"/>
    <p:sldId id="260" r:id="rId13"/>
    <p:sldId id="261" r:id="rId14"/>
    <p:sldId id="262" r:id="rId15"/>
    <p:sldId id="263" r:id="rId16"/>
    <p:sldId id="265" r:id="rId17"/>
    <p:sldId id="266" r:id="rId18"/>
    <p:sldId id="268" r:id="rId19"/>
    <p:sldId id="269" r:id="rId20"/>
    <p:sldId id="270" r:id="rId21"/>
    <p:sldId id="271" r:id="rId22"/>
  </p:sldIdLst>
  <p:sldSz cx="12192000" cy="6858000"/>
  <p:notesSz cx="7103745" cy="1023429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00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5" Type="http://schemas.openxmlformats.org/officeDocument/2006/relationships/tableStyles" Target="tableStyles.xml"/><Relationship Id="rId24" Type="http://schemas.openxmlformats.org/officeDocument/2006/relationships/viewProps" Target="viewProps.xml"/><Relationship Id="rId23" Type="http://schemas.openxmlformats.org/officeDocument/2006/relationships/presProps" Target="presProps.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1" Type="http://schemas.openxmlformats.org/officeDocument/2006/relationships/theme" Target="../theme/theme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png"/><Relationship Id="rId1" Type="http://schemas.openxmlformats.org/officeDocument/2006/relationships/hyperlink" Target="0001.&#20964;&#20976;&#23485;&#39057;-&#20379;&#32473;&#20391;&#25913;&#38761;&#37322;&#25918;&#32463;&#27982;&#21457;&#23637;&#26032;&#24605;&#36335;.mp4" TargetMode="Externa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ctrTitle"/>
          </p:nvPr>
        </p:nvSpPr>
        <p:spPr/>
        <p:txBody>
          <a:bodyPr/>
          <a:p>
            <a:endParaRPr lang="zh-CN" altLang="en-US"/>
          </a:p>
        </p:txBody>
      </p:sp>
      <p:sp>
        <p:nvSpPr>
          <p:cNvPr id="3" name="副标题 2"/>
          <p:cNvSpPr>
            <a:spLocks noGrp="1"/>
          </p:cNvSpPr>
          <p:nvPr>
            <p:ph type="subTitle" idx="1"/>
          </p:nvPr>
        </p:nvSpPr>
        <p:spPr/>
        <p:txBody>
          <a:bodyPr/>
          <a:p>
            <a:endParaRPr lang="zh-CN" alt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 name="图片 9">
            <a:hlinkClick r:id="rId1" action="ppaction://hlinkfile"/>
          </p:cNvPr>
          <p:cNvPicPr>
            <a:picLocks noChangeAspect="1"/>
          </p:cNvPicPr>
          <p:nvPr/>
        </p:nvPicPr>
        <p:blipFill>
          <a:blip r:embed="rId2"/>
          <a:stretch>
            <a:fillRect/>
          </a:stretch>
        </p:blipFill>
        <p:spPr>
          <a:xfrm>
            <a:off x="2136775" y="765175"/>
            <a:ext cx="8058150" cy="549275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heckerboard(across)">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7" name="标题 2"/>
          <p:cNvSpPr>
            <a:spLocks noGrp="1"/>
          </p:cNvSpPr>
          <p:nvPr>
            <p:ph type="title"/>
          </p:nvPr>
        </p:nvSpPr>
        <p:spPr>
          <a:xfrm>
            <a:off x="1774825" y="260350"/>
            <a:ext cx="8266113" cy="700088"/>
          </a:xfrm>
        </p:spPr>
        <p:txBody>
          <a:bodyPr anchor="b">
            <a:normAutofit fontScale="90000"/>
          </a:bodyPr>
          <a:p>
            <a:pPr lvl="0"/>
            <a:r>
              <a:rPr lang="zh-CN" altLang="en-US" dirty="0">
                <a:latin typeface="黑体" panose="02010609060101010101" pitchFamily="2" charset="-122"/>
                <a:ea typeface="黑体" panose="02010609060101010101" pitchFamily="2" charset="-122"/>
              </a:rPr>
              <a:t>二、供给侧四大要素</a:t>
            </a:r>
            <a:endParaRPr lang="zh-CN" altLang="en-US" dirty="0">
              <a:latin typeface="黑体" panose="02010609060101010101" pitchFamily="2" charset="-122"/>
              <a:ea typeface="黑体" panose="02010609060101010101" pitchFamily="2" charset="-122"/>
            </a:endParaRPr>
          </a:p>
        </p:txBody>
      </p:sp>
      <p:pic>
        <p:nvPicPr>
          <p:cNvPr id="14338" name="内容占位符 1" descr="20151207083834820"/>
          <p:cNvPicPr>
            <a:picLocks noGrp="1" noChangeAspect="1"/>
          </p:cNvPicPr>
          <p:nvPr>
            <p:ph idx="4294967295"/>
          </p:nvPr>
        </p:nvPicPr>
        <p:blipFill>
          <a:blip r:embed="rId1"/>
          <a:stretch>
            <a:fillRect/>
          </a:stretch>
        </p:blipFill>
        <p:spPr>
          <a:xfrm>
            <a:off x="1990725" y="1341438"/>
            <a:ext cx="8037513" cy="4881562"/>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8131" name="图片 18435" descr="a6aef22b7b940ab_w640_h331"/>
          <p:cNvPicPr>
            <a:picLocks noChangeAspect="1"/>
          </p:cNvPicPr>
          <p:nvPr/>
        </p:nvPicPr>
        <p:blipFill>
          <a:blip r:embed="rId1"/>
          <a:stretch>
            <a:fillRect/>
          </a:stretch>
        </p:blipFill>
        <p:spPr>
          <a:xfrm>
            <a:off x="695325" y="447675"/>
            <a:ext cx="10801985" cy="5588635"/>
          </a:xfrm>
          <a:prstGeom prst="rect">
            <a:avLst/>
          </a:prstGeom>
          <a:noFill/>
          <a:ln w="9525">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3251" name="流程图: 可选过程 23555"/>
          <p:cNvSpPr/>
          <p:nvPr/>
        </p:nvSpPr>
        <p:spPr>
          <a:xfrm>
            <a:off x="739775" y="441325"/>
            <a:ext cx="7632700" cy="1079500"/>
          </a:xfrm>
          <a:prstGeom prst="flowChartAlternateProcess">
            <a:avLst/>
          </a:prstGeom>
          <a:gradFill rotWithShape="0">
            <a:gsLst>
              <a:gs pos="0">
                <a:schemeClr val="bg1"/>
              </a:gs>
              <a:gs pos="100000">
                <a:srgbClr val="DDDDDD"/>
              </a:gs>
            </a:gsLst>
            <a:lin ang="5400000" scaled="1"/>
            <a:tileRect/>
          </a:gradFill>
          <a:ln w="9525">
            <a:noFill/>
          </a:ln>
          <a:effectLst>
            <a:prstShdw prst="shdw17" dist="17961" dir="2699999">
              <a:srgbClr val="858585"/>
            </a:prstShdw>
          </a:effectLst>
        </p:spPr>
        <p:txBody>
          <a:bodyPr wrap="none" anchor="ctr"/>
          <a:p>
            <a:pPr lvl="0" algn="ctr"/>
            <a:r>
              <a:rPr lang="zh-CN" altLang="en-US" sz="3600" i="0" dirty="0">
                <a:solidFill>
                  <a:schemeClr val="hlink"/>
                </a:solidFill>
                <a:latin typeface="Calibri" panose="020F0502020204030204" charset="0"/>
                <a:ea typeface="华文细黑" panose="02010600040101010101" pitchFamily="2" charset="-122"/>
              </a:rPr>
              <a:t>“供给侧”对经济结构的影响？</a:t>
            </a:r>
            <a:endParaRPr lang="zh-CN" altLang="en-US" b="0" dirty="0">
              <a:latin typeface="Calibri" panose="020F0502020204030204" charset="0"/>
              <a:ea typeface="华文细黑" panose="02010600040101010101" pitchFamily="2" charset="-122"/>
            </a:endParaRPr>
          </a:p>
        </p:txBody>
      </p:sp>
      <p:pic>
        <p:nvPicPr>
          <p:cNvPr id="53253" name="图片 23557" descr="afb881a0853c130_w640_h340"/>
          <p:cNvPicPr>
            <a:picLocks noChangeAspect="1"/>
          </p:cNvPicPr>
          <p:nvPr/>
        </p:nvPicPr>
        <p:blipFill>
          <a:blip r:embed="rId1"/>
          <a:stretch>
            <a:fillRect/>
          </a:stretch>
        </p:blipFill>
        <p:spPr>
          <a:xfrm>
            <a:off x="975360" y="1683385"/>
            <a:ext cx="9173210" cy="4872355"/>
          </a:xfrm>
          <a:prstGeom prst="rect">
            <a:avLst/>
          </a:prstGeom>
          <a:noFill/>
          <a:ln w="9525">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66115" y="975360"/>
            <a:ext cx="11104245" cy="5394960"/>
          </a:xfrm>
          <a:prstGeom prst="rect">
            <a:avLst/>
          </a:prstGeom>
          <a:noFill/>
        </p:spPr>
        <p:txBody>
          <a:bodyPr wrap="square" rtlCol="0" anchor="t">
            <a:spAutoFit/>
          </a:bodyPr>
          <a:p>
            <a:endParaRPr lang="zh-CN" altLang="en-US" sz="2800">
              <a:latin typeface="华文新魏" panose="02010800040101010101" charset="-122"/>
              <a:ea typeface="华文新魏" panose="02010800040101010101" charset="-122"/>
            </a:endParaRPr>
          </a:p>
          <a:p>
            <a:r>
              <a:rPr lang="zh-CN" altLang="en-US" sz="2800">
                <a:latin typeface="楷体" panose="02010609060101010101" charset="-122"/>
                <a:ea typeface="楷体" panose="02010609060101010101" charset="-122"/>
              </a:rPr>
              <a:t>  </a:t>
            </a:r>
            <a:r>
              <a:rPr lang="zh-CN" altLang="en-US" sz="4000">
                <a:latin typeface="楷体" panose="02010609060101010101" charset="-122"/>
                <a:ea typeface="楷体" panose="02010609060101010101" charset="-122"/>
              </a:rPr>
              <a:t>  要把增加</a:t>
            </a:r>
            <a:r>
              <a:rPr lang="zh-CN" altLang="en-US" sz="4000">
                <a:solidFill>
                  <a:srgbClr val="FF0000"/>
                </a:solidFill>
                <a:latin typeface="楷体" panose="02010609060101010101" charset="-122"/>
                <a:ea typeface="楷体" panose="02010609060101010101" charset="-122"/>
              </a:rPr>
              <a:t>绿色优质农产品</a:t>
            </a:r>
            <a:r>
              <a:rPr lang="zh-CN" altLang="en-US" sz="4000">
                <a:latin typeface="楷体" panose="02010609060101010101" charset="-122"/>
                <a:ea typeface="楷体" panose="02010609060101010101" charset="-122"/>
              </a:rPr>
              <a:t>供给放在突出位置，狠抓</a:t>
            </a:r>
            <a:r>
              <a:rPr lang="zh-CN" altLang="en-US" sz="4000">
                <a:solidFill>
                  <a:srgbClr val="000066"/>
                </a:solidFill>
                <a:latin typeface="楷体" panose="02010609060101010101" charset="-122"/>
                <a:ea typeface="楷体" panose="02010609060101010101" charset="-122"/>
              </a:rPr>
              <a:t>农产品标准化生产、品牌创建、质量安全监管</a:t>
            </a:r>
            <a:r>
              <a:rPr lang="zh-CN" altLang="en-US" sz="4000">
                <a:latin typeface="楷体" panose="02010609060101010101" charset="-122"/>
                <a:ea typeface="楷体" panose="02010609060101010101" charset="-122"/>
              </a:rPr>
              <a:t>。</a:t>
            </a:r>
            <a:endParaRPr lang="zh-CN" altLang="en-US" sz="4000">
              <a:latin typeface="楷体" panose="02010609060101010101" charset="-122"/>
              <a:ea typeface="楷体" panose="02010609060101010101" charset="-122"/>
            </a:endParaRPr>
          </a:p>
          <a:p>
            <a:endParaRPr lang="zh-CN" altLang="en-US" sz="4000">
              <a:latin typeface="楷体" panose="02010609060101010101" charset="-122"/>
              <a:ea typeface="楷体" panose="02010609060101010101" charset="-122"/>
            </a:endParaRPr>
          </a:p>
          <a:p>
            <a:r>
              <a:rPr lang="zh-CN" altLang="en-US" sz="4000">
                <a:latin typeface="楷体" panose="02010609060101010101" charset="-122"/>
                <a:ea typeface="楷体" panose="02010609060101010101" charset="-122"/>
              </a:rPr>
              <a:t>    要积极稳妥</a:t>
            </a:r>
            <a:r>
              <a:rPr lang="zh-CN" altLang="en-US" sz="4000">
                <a:solidFill>
                  <a:srgbClr val="FF0000"/>
                </a:solidFill>
                <a:latin typeface="楷体" panose="02010609060101010101" charset="-122"/>
                <a:ea typeface="楷体" panose="02010609060101010101" charset="-122"/>
              </a:rPr>
              <a:t>改革粮食等重要农产品价格形成机制和收储制度</a:t>
            </a:r>
            <a:r>
              <a:rPr lang="zh-CN" altLang="en-US" sz="4000">
                <a:latin typeface="楷体" panose="02010609060101010101" charset="-122"/>
                <a:ea typeface="楷体" panose="02010609060101010101" charset="-122"/>
              </a:rPr>
              <a:t>。抓好玉米收储制度改革，做好政策性粮食库存消化工作。</a:t>
            </a:r>
            <a:endParaRPr lang="zh-CN" altLang="en-US" sz="4000">
              <a:latin typeface="楷体" panose="02010609060101010101" charset="-122"/>
              <a:ea typeface="楷体" panose="02010609060101010101" charset="-122"/>
            </a:endParaRPr>
          </a:p>
          <a:p>
            <a:r>
              <a:rPr lang="zh-CN" altLang="en-US" sz="4000">
                <a:latin typeface="楷体" panose="02010609060101010101" charset="-122"/>
                <a:ea typeface="楷体" panose="02010609060101010101" charset="-122"/>
              </a:rPr>
              <a:t>     </a:t>
            </a:r>
            <a:r>
              <a:rPr lang="zh-CN" altLang="en-US" sz="4000"/>
              <a:t>　</a:t>
            </a:r>
            <a:endParaRPr lang="zh-CN" altLang="en-US" sz="4000"/>
          </a:p>
        </p:txBody>
      </p:sp>
      <p:sp>
        <p:nvSpPr>
          <p:cNvPr id="3" name="文本框 2"/>
          <p:cNvSpPr txBox="1"/>
          <p:nvPr/>
        </p:nvSpPr>
        <p:spPr>
          <a:xfrm>
            <a:off x="548640" y="274320"/>
            <a:ext cx="7802880" cy="701040"/>
          </a:xfrm>
          <a:prstGeom prst="rect">
            <a:avLst/>
          </a:prstGeom>
          <a:noFill/>
        </p:spPr>
        <p:txBody>
          <a:bodyPr wrap="none" rtlCol="0" anchor="t">
            <a:spAutoFit/>
          </a:bodyPr>
          <a:p>
            <a:r>
              <a:rPr lang="zh-CN" altLang="en-US" sz="4000">
                <a:solidFill>
                  <a:srgbClr val="006600"/>
                </a:solidFill>
                <a:latin typeface="华文新魏" panose="02010800040101010101" charset="-122"/>
                <a:ea typeface="华文新魏" panose="02010800040101010101" charset="-122"/>
                <a:sym typeface="+mn-ea"/>
              </a:rPr>
              <a:t>深入推进农业供给侧结构性改革。</a:t>
            </a:r>
            <a:endParaRPr lang="zh-CN" altLang="en-US" sz="4000">
              <a:solidFill>
                <a:srgbClr val="006600"/>
              </a:solidFill>
              <a:latin typeface="华文新魏" panose="02010800040101010101" charset="-122"/>
              <a:ea typeface="华文新魏" panose="02010800040101010101" charset="-122"/>
              <a:sym typeface="+mn-ea"/>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50875" y="1402080"/>
            <a:ext cx="10997565" cy="3992880"/>
          </a:xfrm>
          <a:prstGeom prst="rect">
            <a:avLst/>
          </a:prstGeom>
          <a:noFill/>
        </p:spPr>
        <p:txBody>
          <a:bodyPr wrap="square" rtlCol="0" anchor="t">
            <a:spAutoFit/>
          </a:bodyPr>
          <a:p>
            <a:endParaRPr lang="zh-CN" altLang="en-US" sz="2800">
              <a:latin typeface="华文新魏" panose="02010800040101010101" charset="-122"/>
              <a:ea typeface="华文新魏" panose="02010800040101010101" charset="-122"/>
            </a:endParaRPr>
          </a:p>
          <a:p>
            <a:r>
              <a:rPr lang="zh-CN" altLang="en-US" sz="2800">
                <a:latin typeface="楷体" panose="02010609060101010101" charset="-122"/>
                <a:ea typeface="楷体" panose="02010609060101010101" charset="-122"/>
              </a:rPr>
              <a:t>    </a:t>
            </a:r>
            <a:r>
              <a:rPr lang="zh-CN" altLang="en-US" sz="4000">
                <a:latin typeface="楷体" panose="02010609060101010101" charset="-122"/>
                <a:ea typeface="楷体" panose="02010609060101010101" charset="-122"/>
              </a:rPr>
              <a:t>细化和落实</a:t>
            </a:r>
            <a:r>
              <a:rPr lang="zh-CN" altLang="en-US" sz="4000">
                <a:solidFill>
                  <a:srgbClr val="FF0000"/>
                </a:solidFill>
                <a:latin typeface="楷体" panose="02010609060101010101" charset="-122"/>
                <a:ea typeface="楷体" panose="02010609060101010101" charset="-122"/>
              </a:rPr>
              <a:t>承包土地“三权分置”办法，培育新型农业经营主体和服务主体。</a:t>
            </a:r>
            <a:r>
              <a:rPr lang="zh-CN" altLang="en-US" sz="4000">
                <a:latin typeface="楷体" panose="02010609060101010101" charset="-122"/>
                <a:ea typeface="楷体" panose="02010609060101010101" charset="-122"/>
              </a:rPr>
              <a:t>深化农村产权制度改革，明晰农村集体产权归属，赋予农民更加充分的财产权利。统筹推进农村土地征收、集体经营性建设用地入市、宅基地制度改革试点。</a:t>
            </a:r>
            <a:endParaRPr lang="zh-CN" altLang="en-US" sz="4000">
              <a:latin typeface="楷体" panose="02010609060101010101" charset="-122"/>
              <a:ea typeface="楷体" panose="02010609060101010101" charset="-122"/>
            </a:endParaRPr>
          </a:p>
          <a:p>
            <a:r>
              <a:rPr lang="zh-CN" altLang="en-US" sz="2800">
                <a:latin typeface="楷体" panose="02010609060101010101" charset="-122"/>
                <a:ea typeface="楷体" panose="02010609060101010101" charset="-122"/>
              </a:rPr>
              <a:t> </a:t>
            </a:r>
            <a:r>
              <a:rPr lang="zh-CN" altLang="en-US"/>
              <a:t>　</a:t>
            </a:r>
            <a:endParaRPr lang="zh-CN" altLang="en-US"/>
          </a:p>
        </p:txBody>
      </p:sp>
      <p:sp>
        <p:nvSpPr>
          <p:cNvPr id="3" name="文本框 2"/>
          <p:cNvSpPr txBox="1"/>
          <p:nvPr/>
        </p:nvSpPr>
        <p:spPr>
          <a:xfrm>
            <a:off x="650875" y="259080"/>
            <a:ext cx="7802880" cy="701040"/>
          </a:xfrm>
          <a:prstGeom prst="rect">
            <a:avLst/>
          </a:prstGeom>
          <a:noFill/>
        </p:spPr>
        <p:txBody>
          <a:bodyPr wrap="none" rtlCol="0" anchor="t">
            <a:spAutoFit/>
          </a:bodyPr>
          <a:p>
            <a:r>
              <a:rPr lang="zh-CN" altLang="en-US" sz="4000">
                <a:solidFill>
                  <a:srgbClr val="006600"/>
                </a:solidFill>
                <a:latin typeface="华文新魏" panose="02010800040101010101" charset="-122"/>
                <a:ea typeface="华文新魏" panose="02010800040101010101" charset="-122"/>
                <a:sym typeface="+mn-ea"/>
              </a:rPr>
              <a:t>深入推进农业供给侧结构性改革。</a:t>
            </a:r>
            <a:endParaRPr lang="zh-CN" altLang="en-US" sz="4000">
              <a:solidFill>
                <a:srgbClr val="006600"/>
              </a:solidFill>
              <a:latin typeface="华文新魏" panose="02010800040101010101" charset="-122"/>
              <a:ea typeface="华文新魏" panose="02010800040101010101" charset="-122"/>
              <a:sym typeface="+mn-ea"/>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35635" y="1417320"/>
            <a:ext cx="11104245" cy="4358640"/>
          </a:xfrm>
          <a:prstGeom prst="rect">
            <a:avLst/>
          </a:prstGeom>
          <a:noFill/>
        </p:spPr>
        <p:txBody>
          <a:bodyPr wrap="square" rtlCol="0" anchor="t">
            <a:spAutoFit/>
          </a:bodyPr>
          <a:p>
            <a:r>
              <a:rPr lang="zh-CN" altLang="en-US" sz="4000">
                <a:latin typeface="楷体" panose="02010609060101010101" charset="-122"/>
                <a:ea typeface="楷体" panose="02010609060101010101" charset="-122"/>
              </a:rPr>
              <a:t>    要加大</a:t>
            </a:r>
            <a:r>
              <a:rPr lang="zh-CN" altLang="en-US" sz="4000">
                <a:solidFill>
                  <a:srgbClr val="FF0000"/>
                </a:solidFill>
                <a:latin typeface="楷体" panose="02010609060101010101" charset="-122"/>
                <a:ea typeface="楷体" panose="02010609060101010101" charset="-122"/>
              </a:rPr>
              <a:t>农村环境突出问题综合治理力度</a:t>
            </a:r>
            <a:r>
              <a:rPr lang="zh-CN" altLang="en-US" sz="4000">
                <a:latin typeface="楷体" panose="02010609060101010101" charset="-122"/>
                <a:ea typeface="楷体" panose="02010609060101010101" charset="-122"/>
              </a:rPr>
              <a:t>，加大退耕还林还湖还草力度。</a:t>
            </a:r>
            <a:endParaRPr lang="zh-CN" altLang="en-US" sz="4000">
              <a:latin typeface="楷体" panose="02010609060101010101" charset="-122"/>
              <a:ea typeface="楷体" panose="02010609060101010101" charset="-122"/>
            </a:endParaRPr>
          </a:p>
          <a:p>
            <a:endParaRPr lang="zh-CN" altLang="en-US" sz="4000">
              <a:latin typeface="楷体" panose="02010609060101010101" charset="-122"/>
              <a:ea typeface="楷体" panose="02010609060101010101" charset="-122"/>
            </a:endParaRPr>
          </a:p>
          <a:p>
            <a:r>
              <a:rPr lang="zh-CN" altLang="en-US" sz="4000">
                <a:latin typeface="楷体" panose="02010609060101010101" charset="-122"/>
                <a:ea typeface="楷体" panose="02010609060101010101" charset="-122"/>
              </a:rPr>
              <a:t>    要</a:t>
            </a:r>
            <a:r>
              <a:rPr lang="zh-CN" altLang="en-US" sz="4000">
                <a:solidFill>
                  <a:srgbClr val="FF0000"/>
                </a:solidFill>
                <a:latin typeface="楷体" panose="02010609060101010101" charset="-122"/>
                <a:ea typeface="楷体" panose="02010609060101010101" charset="-122"/>
              </a:rPr>
              <a:t>严守耕地红线，推动藏粮于地、藏粮于技战略</a:t>
            </a:r>
            <a:r>
              <a:rPr lang="zh-CN" altLang="en-US" sz="4000">
                <a:latin typeface="楷体" panose="02010609060101010101" charset="-122"/>
                <a:ea typeface="楷体" panose="02010609060101010101" charset="-122"/>
              </a:rPr>
              <a:t>加快落地，保护和提高粮食综合生产能力。广辟农民增收致富门路。</a:t>
            </a:r>
            <a:endParaRPr lang="zh-CN" altLang="en-US" sz="4000"/>
          </a:p>
          <a:p>
            <a:r>
              <a:rPr lang="zh-CN" altLang="en-US" sz="4000"/>
              <a:t>　</a:t>
            </a:r>
            <a:endParaRPr lang="zh-CN" altLang="en-US" sz="4000"/>
          </a:p>
        </p:txBody>
      </p:sp>
      <p:sp>
        <p:nvSpPr>
          <p:cNvPr id="3" name="文本框 2"/>
          <p:cNvSpPr txBox="1"/>
          <p:nvPr/>
        </p:nvSpPr>
        <p:spPr>
          <a:xfrm>
            <a:off x="635635" y="304800"/>
            <a:ext cx="7802880" cy="701040"/>
          </a:xfrm>
          <a:prstGeom prst="rect">
            <a:avLst/>
          </a:prstGeom>
          <a:noFill/>
        </p:spPr>
        <p:txBody>
          <a:bodyPr wrap="none" rtlCol="0" anchor="t">
            <a:spAutoFit/>
          </a:bodyPr>
          <a:p>
            <a:r>
              <a:rPr lang="zh-CN" altLang="en-US" sz="4000">
                <a:solidFill>
                  <a:srgbClr val="006600"/>
                </a:solidFill>
                <a:latin typeface="华文新魏" panose="02010800040101010101" charset="-122"/>
                <a:ea typeface="华文新魏" panose="02010800040101010101" charset="-122"/>
                <a:sym typeface="+mn-ea"/>
              </a:rPr>
              <a:t>深入推进农业供给侧结构性改革。</a:t>
            </a:r>
            <a:endParaRPr lang="zh-CN" altLang="en-US" sz="4000">
              <a:solidFill>
                <a:srgbClr val="006600"/>
              </a:solidFill>
              <a:latin typeface="华文新魏" panose="02010800040101010101" charset="-122"/>
              <a:ea typeface="华文新魏" panose="02010800040101010101" charset="-122"/>
              <a:sym typeface="+mn-ea"/>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67080" y="354330"/>
            <a:ext cx="10854690" cy="5986780"/>
          </a:xfrm>
          <a:prstGeom prst="rect">
            <a:avLst/>
          </a:prstGeom>
          <a:noFill/>
          <a:ln w="9525">
            <a:noFill/>
          </a:ln>
        </p:spPr>
        <p:txBody>
          <a:bodyPr wrap="square">
            <a:spAutoFit/>
          </a:bodyPr>
          <a:p>
            <a:pPr marL="0" indent="0" algn="l">
              <a:lnSpc>
                <a:spcPct val="110000"/>
              </a:lnSpc>
            </a:pPr>
            <a:r>
              <a:rPr lang="zh-CN" altLang="en-US" sz="3200" b="0" u="none">
                <a:latin typeface="楷体" panose="02010609060101010101" charset="-122"/>
                <a:ea typeface="楷体" panose="02010609060101010101" charset="-122"/>
                <a:cs typeface="楷体" panose="02010609060101010101" charset="-122"/>
              </a:rPr>
              <a:t>材料一   </a:t>
            </a:r>
            <a:r>
              <a:rPr lang="zh-CN" altLang="en-US" sz="3200" b="0" u="none">
                <a:latin typeface="楷体_GB2312" charset="0"/>
                <a:ea typeface="楷体_GB2312" charset="0"/>
                <a:cs typeface="楷体_GB2312" charset="0"/>
              </a:rPr>
              <a:t> </a:t>
            </a:r>
            <a:r>
              <a:rPr lang="zh-CN" altLang="en-US" sz="3200" b="0" u="none">
                <a:latin typeface="楷体" panose="02010609060101010101" charset="-122"/>
                <a:ea typeface="楷体" panose="02010609060101010101" charset="-122"/>
                <a:cs typeface="楷体_GB2312" charset="0"/>
              </a:rPr>
              <a:t>随着经济发展进入新常态，很多地方都出现了占据大量厂房、土地等资源却不产生效益的“僵尸企业”。由于地方政府对经济发展速度的过分看重和名目繁多的产业扶持政策存在，使得当前一些“僵尸企业”僵而不死。对此，相关部门和专家认为应运用市场思维和法治方式对涉困企业进行差异化处置，有效解决经济转型期“僵尸企业”挤占要素资源、扭曲市场信号的问题。</a:t>
            </a:r>
            <a:endParaRPr lang="zh-CN" altLang="en-US" sz="3200" b="0" u="none">
              <a:latin typeface="楷体" panose="02010609060101010101" charset="-122"/>
              <a:ea typeface="楷体" panose="02010609060101010101" charset="-122"/>
              <a:cs typeface="楷体_GB2312" charset="0"/>
            </a:endParaRPr>
          </a:p>
          <a:p>
            <a:pPr marL="0" indent="0" algn="l">
              <a:lnSpc>
                <a:spcPct val="110000"/>
              </a:lnSpc>
            </a:pPr>
            <a:r>
              <a:rPr lang="en-US" altLang="zh-CN" sz="3200" b="0" u="none">
                <a:latin typeface="宋体" panose="02010600030101010101" pitchFamily="2" charset="-122"/>
                <a:ea typeface="宋体" panose="02010600030101010101" pitchFamily="2" charset="-122"/>
                <a:cs typeface="楷体" panose="02010609060101010101" charset="-122"/>
              </a:rPr>
              <a:t>(</a:t>
            </a:r>
            <a:r>
              <a:rPr lang="en-US" altLang="zh-CN" sz="3200" b="0" u="none">
                <a:latin typeface="宋体" panose="02010600030101010101" pitchFamily="2" charset="-122"/>
                <a:ea typeface="宋体" panose="02010600030101010101" pitchFamily="2" charset="-122"/>
                <a:cs typeface="宋体" panose="02010600030101010101" pitchFamily="2" charset="-122"/>
              </a:rPr>
              <a:t>1</a:t>
            </a:r>
            <a:r>
              <a:rPr lang="en-US" altLang="zh-CN" sz="3200" b="0" u="none">
                <a:latin typeface="宋体" panose="02010600030101010101" pitchFamily="2" charset="-122"/>
                <a:ea typeface="宋体" panose="02010600030101010101" pitchFamily="2" charset="-122"/>
                <a:cs typeface="楷体" panose="02010609060101010101" charset="-122"/>
              </a:rPr>
              <a:t>)</a:t>
            </a:r>
            <a:r>
              <a:rPr lang="zh-CN" altLang="en-US" sz="3200" b="0" u="none">
                <a:latin typeface="宋体" panose="02010600030101010101" pitchFamily="2" charset="-122"/>
                <a:ea typeface="宋体" panose="02010600030101010101" pitchFamily="2" charset="-122"/>
                <a:cs typeface="楷体" panose="02010609060101010101" charset="-122"/>
              </a:rPr>
              <a:t>结合材料一和所学经济知识，分析现阶段我国清理处置</a:t>
            </a:r>
            <a:r>
              <a:rPr lang="zh-CN" altLang="en-US" sz="3200" b="0" u="none">
                <a:latin typeface="宋体" panose="02010600030101010101" pitchFamily="2" charset="-122"/>
                <a:ea typeface="宋体" panose="02010600030101010101" pitchFamily="2" charset="-122"/>
                <a:cs typeface="宋体" panose="02010600030101010101" pitchFamily="2" charset="-122"/>
              </a:rPr>
              <a:t>“</a:t>
            </a:r>
            <a:r>
              <a:rPr lang="zh-CN" altLang="en-US" sz="3200" b="0" u="none">
                <a:latin typeface="宋体" panose="02010600030101010101" pitchFamily="2" charset="-122"/>
                <a:ea typeface="宋体" panose="02010600030101010101" pitchFamily="2" charset="-122"/>
                <a:cs typeface="楷体" panose="02010609060101010101" charset="-122"/>
              </a:rPr>
              <a:t>僵尸</a:t>
            </a:r>
            <a:r>
              <a:rPr lang="zh-CN" altLang="en-US" sz="3200" b="0" u="none">
                <a:latin typeface="宋体" panose="02010600030101010101" pitchFamily="2" charset="-122"/>
                <a:ea typeface="宋体" panose="02010600030101010101" pitchFamily="2" charset="-122"/>
                <a:cs typeface="宋体" panose="02010600030101010101" pitchFamily="2" charset="-122"/>
              </a:rPr>
              <a:t>企</a:t>
            </a:r>
            <a:r>
              <a:rPr lang="zh-CN" altLang="en-US" sz="3200" b="0" u="none">
                <a:latin typeface="宋体" panose="02010600030101010101" pitchFamily="2" charset="-122"/>
                <a:ea typeface="宋体" panose="02010600030101010101" pitchFamily="2" charset="-122"/>
                <a:cs typeface="楷体" panose="02010609060101010101" charset="-122"/>
              </a:rPr>
              <a:t>业”的原因，</a:t>
            </a:r>
            <a:r>
              <a:rPr lang="zh-CN" altLang="en-US" sz="3200" b="0" u="none">
                <a:latin typeface="宋体" panose="02010600030101010101" pitchFamily="2" charset="-122"/>
                <a:ea typeface="宋体" panose="02010600030101010101" pitchFamily="2" charset="-122"/>
                <a:cs typeface="宋体" panose="02010600030101010101" pitchFamily="2" charset="-122"/>
              </a:rPr>
              <a:t>并</a:t>
            </a:r>
            <a:r>
              <a:rPr lang="zh-CN" altLang="en-US" sz="3200" b="0" u="none">
                <a:latin typeface="宋体" panose="02010600030101010101" pitchFamily="2" charset="-122"/>
                <a:ea typeface="宋体" panose="02010600030101010101" pitchFamily="2" charset="-122"/>
                <a:cs typeface="楷体" panose="02010609060101010101" charset="-122"/>
              </a:rPr>
              <a:t>说</a:t>
            </a:r>
            <a:r>
              <a:rPr lang="zh-CN" altLang="en-US" sz="3200" b="0" u="none">
                <a:latin typeface="宋体" panose="02010600030101010101" pitchFamily="2" charset="-122"/>
                <a:ea typeface="宋体" panose="02010600030101010101" pitchFamily="2" charset="-122"/>
                <a:cs typeface="宋体" panose="02010600030101010101" pitchFamily="2" charset="-122"/>
              </a:rPr>
              <a:t>明应</a:t>
            </a:r>
            <a:r>
              <a:rPr lang="zh-CN" altLang="en-US" sz="3200" b="0" u="none">
                <a:latin typeface="宋体" panose="02010600030101010101" pitchFamily="2" charset="-122"/>
                <a:ea typeface="宋体" panose="02010600030101010101" pitchFamily="2" charset="-122"/>
                <a:cs typeface="楷体" panose="02010609060101010101" charset="-122"/>
              </a:rPr>
              <a:t>如何更好地发挥市场在处</a:t>
            </a:r>
            <a:r>
              <a:rPr lang="zh-CN" altLang="en-US" sz="3200" b="0" u="none">
                <a:latin typeface="宋体" panose="02010600030101010101" pitchFamily="2" charset="-122"/>
                <a:ea typeface="宋体" panose="02010600030101010101" pitchFamily="2" charset="-122"/>
                <a:cs typeface="宋体" panose="02010600030101010101" pitchFamily="2" charset="-122"/>
              </a:rPr>
              <a:t>置</a:t>
            </a:r>
            <a:r>
              <a:rPr lang="zh-CN" altLang="en-US" sz="3200" b="0" u="none">
                <a:latin typeface="宋体" panose="02010600030101010101" pitchFamily="2" charset="-122"/>
                <a:ea typeface="宋体" panose="02010600030101010101" pitchFamily="2" charset="-122"/>
                <a:cs typeface="楷体" panose="02010609060101010101" charset="-122"/>
              </a:rPr>
              <a:t>这</a:t>
            </a:r>
            <a:r>
              <a:rPr lang="zh-CN" altLang="en-US" sz="3200" b="0" u="none">
                <a:latin typeface="宋体" panose="02010600030101010101" pitchFamily="2" charset="-122"/>
                <a:ea typeface="宋体" panose="02010600030101010101" pitchFamily="2" charset="-122"/>
                <a:cs typeface="宋体" panose="02010600030101010101" pitchFamily="2" charset="-122"/>
              </a:rPr>
              <a:t>些企</a:t>
            </a:r>
            <a:r>
              <a:rPr lang="zh-CN" altLang="en-US" sz="3200" b="0" u="none">
                <a:latin typeface="宋体" panose="02010600030101010101" pitchFamily="2" charset="-122"/>
                <a:ea typeface="宋体" panose="02010600030101010101" pitchFamily="2" charset="-122"/>
                <a:cs typeface="楷体" panose="02010609060101010101" charset="-122"/>
              </a:rPr>
              <a:t>业</a:t>
            </a:r>
            <a:r>
              <a:rPr lang="zh-CN" altLang="en-US" sz="3200" b="0" u="none">
                <a:latin typeface="宋体" panose="02010600030101010101" pitchFamily="2" charset="-122"/>
                <a:ea typeface="宋体" panose="02010600030101010101" pitchFamily="2" charset="-122"/>
                <a:cs typeface="宋体" panose="02010600030101010101" pitchFamily="2" charset="-122"/>
              </a:rPr>
              <a:t>中</a:t>
            </a:r>
            <a:r>
              <a:rPr lang="zh-CN" altLang="en-US" sz="3200" b="0" u="none">
                <a:latin typeface="宋体" panose="02010600030101010101" pitchFamily="2" charset="-122"/>
                <a:ea typeface="宋体" panose="02010600030101010101" pitchFamily="2" charset="-122"/>
                <a:cs typeface="楷体" panose="02010609060101010101" charset="-122"/>
              </a:rPr>
              <a:t>的作用</a:t>
            </a:r>
            <a:r>
              <a:rPr lang="zh-CN" altLang="en-US" sz="3200" b="0" u="none">
                <a:latin typeface="宋体" panose="02010600030101010101" pitchFamily="2" charset="-122"/>
                <a:ea typeface="宋体" panose="02010600030101010101" pitchFamily="2" charset="-122"/>
                <a:cs typeface="宋体" panose="02010600030101010101" pitchFamily="2" charset="-122"/>
              </a:rPr>
              <a:t>。</a:t>
            </a:r>
            <a:r>
              <a:rPr lang="zh-CN" altLang="en-US" sz="3200" b="0" u="none">
                <a:latin typeface="宋体" panose="02010600030101010101" pitchFamily="2" charset="-122"/>
                <a:ea typeface="宋体" panose="02010600030101010101" pitchFamily="2" charset="-122"/>
                <a:cs typeface="楷体" panose="02010609060101010101" charset="-122"/>
              </a:rPr>
              <a:t>（</a:t>
            </a:r>
            <a:r>
              <a:rPr lang="en-US" altLang="zh-CN" sz="3200" b="0" u="none">
                <a:latin typeface="宋体" panose="02010600030101010101" pitchFamily="2" charset="-122"/>
                <a:ea typeface="宋体" panose="02010600030101010101" pitchFamily="2" charset="-122"/>
                <a:cs typeface="楷体" panose="02010609060101010101" charset="-122"/>
              </a:rPr>
              <a:t>14</a:t>
            </a:r>
            <a:r>
              <a:rPr lang="zh-CN" altLang="en-US" sz="3200" b="0" u="none">
                <a:latin typeface="宋体" panose="02010600030101010101" pitchFamily="2" charset="-122"/>
                <a:ea typeface="宋体" panose="02010600030101010101" pitchFamily="2" charset="-122"/>
                <a:cs typeface="楷体" panose="02010609060101010101" charset="-122"/>
              </a:rPr>
              <a:t>分）</a:t>
            </a:r>
            <a:endParaRPr lang="zh-CN" altLang="en-US" sz="3200">
              <a:latin typeface="宋体" panose="02010600030101010101" pitchFamily="2" charset="-122"/>
              <a:ea typeface="宋体" panose="02010600030101010101" pitchFamily="2"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97560" y="403860"/>
            <a:ext cx="10672445" cy="6235065"/>
          </a:xfrm>
          <a:prstGeom prst="rect">
            <a:avLst/>
          </a:prstGeom>
          <a:noFill/>
          <a:ln w="9525">
            <a:noFill/>
          </a:ln>
        </p:spPr>
        <p:txBody>
          <a:bodyPr wrap="square">
            <a:spAutoFit/>
          </a:bodyPr>
          <a:p>
            <a:pPr marL="0" indent="0" algn="l">
              <a:lnSpc>
                <a:spcPct val="140000"/>
              </a:lnSpc>
            </a:pPr>
            <a:r>
              <a:rPr lang="en-US" altLang="zh-CN" sz="3200" b="0" u="none">
                <a:latin typeface="仿宋" panose="02010609060101010101" charset="-122"/>
                <a:ea typeface="仿宋" panose="02010609060101010101" charset="-122"/>
                <a:cs typeface="宋体" panose="02010600030101010101" pitchFamily="2" charset="-122"/>
              </a:rPr>
              <a:t> (1)</a:t>
            </a:r>
            <a:r>
              <a:rPr lang="zh-CN" altLang="en-US" sz="3200" b="0" u="none">
                <a:latin typeface="仿宋" panose="02010609060101010101" charset="-122"/>
                <a:ea typeface="仿宋" panose="02010609060101010101" charset="-122"/>
                <a:cs typeface="宋体" panose="02010600030101010101" pitchFamily="2" charset="-122"/>
              </a:rPr>
              <a:t>清理处置“僵尸企业”是尊重市场经济规律，加强供给侧结构性改革，提高供给体系质量和效率的必然要求；</a:t>
            </a:r>
            <a:r>
              <a:rPr lang="en-US" altLang="zh-CN" sz="3200" b="0" u="none">
                <a:latin typeface="仿宋" panose="02010609060101010101" charset="-122"/>
                <a:ea typeface="仿宋" panose="02010609060101010101" charset="-122"/>
                <a:cs typeface="宋体" panose="02010600030101010101" pitchFamily="2" charset="-122"/>
              </a:rPr>
              <a:t>(3</a:t>
            </a:r>
            <a:r>
              <a:rPr lang="zh-CN" altLang="en-US" sz="3200" b="0" u="none">
                <a:latin typeface="仿宋" panose="02010609060101010101" charset="-122"/>
                <a:ea typeface="仿宋" panose="02010609060101010101" charset="-122"/>
                <a:cs typeface="宋体" panose="02010600030101010101" pitchFamily="2" charset="-122"/>
              </a:rPr>
              <a:t>分</a:t>
            </a:r>
            <a:r>
              <a:rPr lang="en-US" altLang="zh-CN" sz="3200" b="0" u="none">
                <a:latin typeface="仿宋" panose="02010609060101010101" charset="-122"/>
                <a:ea typeface="仿宋" panose="02010609060101010101" charset="-122"/>
                <a:cs typeface="宋体" panose="02010600030101010101" pitchFamily="2" charset="-122"/>
              </a:rPr>
              <a:t>)</a:t>
            </a:r>
            <a:r>
              <a:rPr lang="zh-CN" altLang="en-US" sz="3200" b="0" u="none">
                <a:latin typeface="仿宋" panose="02010609060101010101" charset="-122"/>
                <a:ea typeface="仿宋" panose="02010609060101010101" charset="-122"/>
                <a:cs typeface="宋体" panose="02010600030101010101" pitchFamily="2" charset="-122"/>
              </a:rPr>
              <a:t>企业是市场经济活动的主要参加者，清理处置“僵尸企业”有利于激发企业活力，推动经济持续健康发展；</a:t>
            </a:r>
            <a:r>
              <a:rPr lang="en-US" altLang="zh-CN" sz="3200" b="0" u="none">
                <a:latin typeface="仿宋" panose="02010609060101010101" charset="-122"/>
                <a:ea typeface="仿宋" panose="02010609060101010101" charset="-122"/>
                <a:cs typeface="宋体" panose="02010600030101010101" pitchFamily="2" charset="-122"/>
              </a:rPr>
              <a:t>(3</a:t>
            </a:r>
            <a:r>
              <a:rPr lang="zh-CN" altLang="en-US" sz="3200" b="0" u="none">
                <a:latin typeface="仿宋" panose="02010609060101010101" charset="-122"/>
                <a:ea typeface="仿宋" panose="02010609060101010101" charset="-122"/>
                <a:cs typeface="宋体" panose="02010600030101010101" pitchFamily="2" charset="-122"/>
              </a:rPr>
              <a:t>分</a:t>
            </a:r>
            <a:r>
              <a:rPr lang="en-US" altLang="zh-CN" sz="3200" b="0" u="none">
                <a:latin typeface="仿宋" panose="02010609060101010101" charset="-122"/>
                <a:ea typeface="仿宋" panose="02010609060101010101" charset="-122"/>
                <a:cs typeface="宋体" panose="02010600030101010101" pitchFamily="2" charset="-122"/>
              </a:rPr>
              <a:t>)</a:t>
            </a:r>
            <a:r>
              <a:rPr lang="zh-CN" altLang="en-US" sz="3200" b="0" u="none">
                <a:latin typeface="仿宋" panose="02010609060101010101" charset="-122"/>
                <a:ea typeface="仿宋" panose="02010609060101010101" charset="-122"/>
                <a:cs typeface="宋体" panose="02010600030101010101" pitchFamily="2" charset="-122"/>
              </a:rPr>
              <a:t>有利于淘汰落后产能，优化产业结构，提升资源配置效率。</a:t>
            </a:r>
            <a:r>
              <a:rPr lang="en-US" altLang="zh-CN" sz="3200" b="0" u="none">
                <a:latin typeface="仿宋" panose="02010609060101010101" charset="-122"/>
                <a:ea typeface="仿宋" panose="02010609060101010101" charset="-122"/>
                <a:cs typeface="宋体" panose="02010600030101010101" pitchFamily="2" charset="-122"/>
              </a:rPr>
              <a:t>(2</a:t>
            </a:r>
            <a:r>
              <a:rPr lang="zh-CN" altLang="en-US" sz="3200" b="0" u="none">
                <a:latin typeface="仿宋" panose="02010609060101010101" charset="-122"/>
                <a:ea typeface="仿宋" panose="02010609060101010101" charset="-122"/>
                <a:cs typeface="宋体" panose="02010600030101010101" pitchFamily="2" charset="-122"/>
              </a:rPr>
              <a:t>分</a:t>
            </a:r>
            <a:r>
              <a:rPr lang="en-US" altLang="zh-CN" sz="3200" b="0" u="none">
                <a:latin typeface="仿宋" panose="02010609060101010101" charset="-122"/>
                <a:ea typeface="仿宋" panose="02010609060101010101" charset="-122"/>
                <a:cs typeface="宋体" panose="02010600030101010101" pitchFamily="2" charset="-122"/>
              </a:rPr>
              <a:t>)    </a:t>
            </a:r>
            <a:r>
              <a:rPr lang="zh-CN" altLang="en-US" sz="3200" b="0" u="none">
                <a:latin typeface="仿宋" panose="02010609060101010101" charset="-122"/>
                <a:ea typeface="仿宋" panose="02010609060101010101" charset="-122"/>
                <a:cs typeface="宋体" panose="02010600030101010101" pitchFamily="2" charset="-122"/>
              </a:rPr>
              <a:t>完善价格、供求、竞争机制；</a:t>
            </a:r>
            <a:r>
              <a:rPr lang="en-US" altLang="zh-CN" sz="3200" b="0" u="none">
                <a:latin typeface="仿宋" panose="02010609060101010101" charset="-122"/>
                <a:ea typeface="仿宋" panose="02010609060101010101" charset="-122"/>
                <a:cs typeface="宋体" panose="02010600030101010101" pitchFamily="2" charset="-122"/>
              </a:rPr>
              <a:t>(2</a:t>
            </a:r>
            <a:r>
              <a:rPr lang="zh-CN" altLang="en-US" sz="3200" b="0" u="none">
                <a:latin typeface="仿宋" panose="02010609060101010101" charset="-122"/>
                <a:ea typeface="仿宋" panose="02010609060101010101" charset="-122"/>
                <a:cs typeface="宋体" panose="02010600030101010101" pitchFamily="2" charset="-122"/>
              </a:rPr>
              <a:t>分</a:t>
            </a:r>
            <a:r>
              <a:rPr lang="en-US" altLang="zh-CN" sz="3200" b="0" u="none">
                <a:latin typeface="仿宋" panose="02010609060101010101" charset="-122"/>
                <a:ea typeface="仿宋" panose="02010609060101010101" charset="-122"/>
                <a:cs typeface="宋体" panose="02010600030101010101" pitchFamily="2" charset="-122"/>
              </a:rPr>
              <a:t>)</a:t>
            </a:r>
            <a:r>
              <a:rPr lang="zh-CN" altLang="en-US" sz="3200" b="0" u="none">
                <a:latin typeface="仿宋" panose="02010609060101010101" charset="-122"/>
                <a:ea typeface="仿宋" panose="02010609060101010101" charset="-122"/>
                <a:cs typeface="宋体" panose="02010600030101010101" pitchFamily="2" charset="-122"/>
              </a:rPr>
              <a:t>建立统一开放、竞争有序的市场体系；</a:t>
            </a:r>
            <a:r>
              <a:rPr lang="en-US" altLang="zh-CN" sz="3200" b="0" u="none">
                <a:latin typeface="仿宋" panose="02010609060101010101" charset="-122"/>
                <a:ea typeface="仿宋" panose="02010609060101010101" charset="-122"/>
                <a:cs typeface="宋体" panose="02010600030101010101" pitchFamily="2" charset="-122"/>
              </a:rPr>
              <a:t>(2</a:t>
            </a:r>
            <a:r>
              <a:rPr lang="zh-CN" altLang="en-US" sz="3200" b="0" u="none">
                <a:latin typeface="仿宋" panose="02010609060101010101" charset="-122"/>
                <a:ea typeface="仿宋" panose="02010609060101010101" charset="-122"/>
                <a:cs typeface="宋体" panose="02010600030101010101" pitchFamily="2" charset="-122"/>
              </a:rPr>
              <a:t>分</a:t>
            </a:r>
            <a:r>
              <a:rPr lang="en-US" altLang="zh-CN" sz="3200" b="0" u="none">
                <a:latin typeface="仿宋" panose="02010609060101010101" charset="-122"/>
                <a:ea typeface="仿宋" panose="02010609060101010101" charset="-122"/>
                <a:cs typeface="宋体" panose="02010600030101010101" pitchFamily="2" charset="-122"/>
              </a:rPr>
              <a:t>)</a:t>
            </a:r>
            <a:r>
              <a:rPr lang="zh-CN" altLang="en-US" sz="3200" b="0" u="none">
                <a:latin typeface="仿宋" panose="02010609060101010101" charset="-122"/>
                <a:ea typeface="仿宋" panose="02010609060101010101" charset="-122"/>
                <a:cs typeface="宋体" panose="02010600030101010101" pitchFamily="2" charset="-122"/>
              </a:rPr>
              <a:t>维护公平、公正的市场秩序。</a:t>
            </a:r>
            <a:r>
              <a:rPr lang="en-US" altLang="zh-CN" sz="3200" b="0" u="none">
                <a:latin typeface="仿宋" panose="02010609060101010101" charset="-122"/>
                <a:ea typeface="仿宋" panose="02010609060101010101" charset="-122"/>
                <a:cs typeface="宋体" panose="02010600030101010101" pitchFamily="2" charset="-122"/>
              </a:rPr>
              <a:t>(2</a:t>
            </a:r>
            <a:r>
              <a:rPr lang="zh-CN" altLang="en-US" sz="3200" b="0" u="none">
                <a:latin typeface="仿宋" panose="02010609060101010101" charset="-122"/>
                <a:ea typeface="仿宋" panose="02010609060101010101" charset="-122"/>
                <a:cs typeface="宋体" panose="02010600030101010101" pitchFamily="2" charset="-122"/>
              </a:rPr>
              <a:t>分</a:t>
            </a:r>
            <a:r>
              <a:rPr lang="en-US" altLang="zh-CN" sz="3200" b="0" u="none">
                <a:latin typeface="仿宋" panose="02010609060101010101" charset="-122"/>
                <a:ea typeface="仿宋" panose="02010609060101010101" charset="-122"/>
                <a:cs typeface="宋体" panose="02010600030101010101" pitchFamily="2" charset="-122"/>
              </a:rPr>
              <a:t>)</a:t>
            </a:r>
            <a:endParaRPr lang="zh-CN" altLang="en-US" sz="3200">
              <a:latin typeface="仿宋" panose="02010609060101010101" charset="-122"/>
              <a:ea typeface="仿宋" panose="02010609060101010101"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690880" y="335280"/>
            <a:ext cx="10763885" cy="5721350"/>
          </a:xfrm>
          <a:prstGeom prst="rect">
            <a:avLst/>
          </a:prstGeom>
          <a:noFill/>
          <a:ln w="9525">
            <a:noFill/>
          </a:ln>
        </p:spPr>
        <p:txBody>
          <a:bodyPr wrap="square">
            <a:spAutoFit/>
          </a:bodyPr>
          <a:p>
            <a:pPr marL="0" indent="200025" algn="l">
              <a:lnSpc>
                <a:spcPct val="120000"/>
              </a:lnSpc>
            </a:pPr>
            <a:r>
              <a:rPr lang="zh-CN" altLang="en-US" sz="2800" b="0" u="none">
                <a:latin typeface="宋体" panose="02010600030101010101" pitchFamily="2" charset="-122"/>
                <a:ea typeface="宋体" panose="02010600030101010101" pitchFamily="2" charset="-122"/>
                <a:cs typeface="宋体" panose="02010600030101010101" pitchFamily="2" charset="-122"/>
              </a:rPr>
              <a:t>材料一</a:t>
            </a:r>
            <a:r>
              <a:rPr lang="zh-CN" altLang="en-US" sz="2800" b="0" u="none">
                <a:latin typeface="华文楷体" panose="02010600040101010101" charset="-122"/>
                <a:ea typeface="华文楷体" panose="02010600040101010101" charset="-122"/>
                <a:cs typeface="华文楷体" panose="02010600040101010101" charset="-122"/>
              </a:rPr>
              <a:t>  目前，中国科技在全球的地位日益突出，已成为世界第二研发大国。但是我国存在科技成果与市场需求脱节、经济科技“两张皮”的现象。一方面高校或科研院所的研发成果过于前沿，企业在当前用不上；另一方面国内企业缺乏核心技术，“嗷嗷待哺”。有关数据显示，我国科技成果转化率不足</a:t>
            </a:r>
            <a:r>
              <a:rPr lang="en-US" altLang="zh-CN" sz="2800" b="0" u="none">
                <a:latin typeface="华文楷体" panose="02010600040101010101" charset="-122"/>
                <a:ea typeface="华文楷体" panose="02010600040101010101" charset="-122"/>
                <a:cs typeface="华文楷体" panose="02010600040101010101" charset="-122"/>
              </a:rPr>
              <a:t>30%</a:t>
            </a:r>
            <a:r>
              <a:rPr lang="zh-CN" altLang="en-US" sz="2800" b="0" u="none">
                <a:latin typeface="华文楷体" panose="02010600040101010101" charset="-122"/>
                <a:ea typeface="华文楷体" panose="02010600040101010101" charset="-122"/>
                <a:cs typeface="华文楷体" panose="02010600040101010101" charset="-122"/>
              </a:rPr>
              <a:t>，先进国家这一指标为</a:t>
            </a:r>
            <a:r>
              <a:rPr lang="en-US" altLang="zh-CN" sz="2800" b="0" u="none">
                <a:latin typeface="华文楷体" panose="02010600040101010101" charset="-122"/>
                <a:ea typeface="华文楷体" panose="02010600040101010101" charset="-122"/>
                <a:cs typeface="华文楷体" panose="02010600040101010101" charset="-122"/>
              </a:rPr>
              <a:t>60%</a:t>
            </a:r>
            <a:r>
              <a:rPr lang="zh-CN" altLang="en-US" sz="2800" b="0" u="none">
                <a:latin typeface="华文楷体" panose="02010600040101010101" charset="-122"/>
                <a:ea typeface="华文楷体" panose="02010600040101010101" charset="-122"/>
                <a:cs typeface="华文楷体" panose="02010600040101010101" charset="-122"/>
              </a:rPr>
              <a:t>至</a:t>
            </a:r>
            <a:r>
              <a:rPr lang="en-US" altLang="zh-CN" sz="2800" b="0" u="none">
                <a:latin typeface="华文楷体" panose="02010600040101010101" charset="-122"/>
                <a:ea typeface="华文楷体" panose="02010600040101010101" charset="-122"/>
                <a:cs typeface="华文楷体" panose="02010600040101010101" charset="-122"/>
              </a:rPr>
              <a:t>70%</a:t>
            </a:r>
            <a:r>
              <a:rPr lang="zh-CN" altLang="en-US" sz="2800" b="0" u="none">
                <a:latin typeface="华文楷体" panose="02010600040101010101" charset="-122"/>
                <a:ea typeface="华文楷体" panose="02010600040101010101" charset="-122"/>
                <a:cs typeface="华文楷体" panose="02010600040101010101" charset="-122"/>
              </a:rPr>
              <a:t>。</a:t>
            </a:r>
            <a:endParaRPr lang="zh-CN" altLang="en-US" sz="2800" b="0" u="none">
              <a:latin typeface="华文楷体" panose="02010600040101010101" charset="-122"/>
              <a:ea typeface="华文楷体" panose="02010600040101010101" charset="-122"/>
              <a:cs typeface="华文楷体" panose="02010600040101010101" charset="-122"/>
            </a:endParaRPr>
          </a:p>
          <a:p>
            <a:pPr marL="0" indent="200025" algn="l">
              <a:lnSpc>
                <a:spcPct val="120000"/>
              </a:lnSpc>
            </a:pPr>
            <a:r>
              <a:rPr lang="en-US" altLang="zh-CN" sz="2800" b="0" u="none">
                <a:latin typeface="华文楷体" panose="02010600040101010101" charset="-122"/>
                <a:ea typeface="华文楷体" panose="02010600040101010101" charset="-122"/>
                <a:cs typeface="华文楷体" panose="02010600040101010101" charset="-122"/>
              </a:rPr>
              <a:t>2016</a:t>
            </a:r>
            <a:r>
              <a:rPr lang="zh-CN" altLang="en-US" sz="2800" b="0" u="none">
                <a:latin typeface="华文楷体" panose="02010600040101010101" charset="-122"/>
                <a:ea typeface="华文楷体" panose="02010600040101010101" charset="-122"/>
                <a:cs typeface="华文楷体" panose="02010600040101010101" charset="-122"/>
              </a:rPr>
              <a:t>年是我国推进供给侧结构性改革的攻坚之年，必须致力科技创新，推动科技成果转化，增加有效供给，促进传统产业改造升级，凤凰涅槃，加快新产业成长、化蛹成蝶。</a:t>
            </a:r>
            <a:r>
              <a:rPr lang="zh-CN" altLang="en-US" sz="2800" b="0" u="none">
                <a:latin typeface="宋体" panose="02010600030101010101" pitchFamily="2" charset="-122"/>
                <a:ea typeface="宋体" panose="02010600030101010101" pitchFamily="2" charset="-122"/>
                <a:cs typeface="宋体" panose="02010600030101010101" pitchFamily="2" charset="-122"/>
              </a:rPr>
              <a:t>（</a:t>
            </a:r>
            <a:r>
              <a:rPr lang="en-US" altLang="zh-CN" sz="2800" b="0" u="none">
                <a:latin typeface="华文楷体" panose="02010600040101010101" charset="-122"/>
                <a:ea typeface="华文楷体" panose="02010600040101010101" charset="-122"/>
                <a:cs typeface="华文楷体" panose="02010600040101010101" charset="-122"/>
              </a:rPr>
              <a:t>1</a:t>
            </a:r>
            <a:r>
              <a:rPr lang="zh-CN" altLang="en-US" sz="2800" b="0" u="none">
                <a:latin typeface="宋体" panose="02010600030101010101" pitchFamily="2" charset="-122"/>
                <a:ea typeface="宋体" panose="02010600030101010101" pitchFamily="2" charset="-122"/>
                <a:cs typeface="宋体" panose="02010600030101010101" pitchFamily="2" charset="-122"/>
              </a:rPr>
              <a:t>）结合材料一和所学经济知识，分析推动科技成果转化对于推进供给侧结构性改革的意义（</a:t>
            </a:r>
            <a:r>
              <a:rPr lang="en-US" altLang="zh-CN" sz="2800" b="0" u="none">
                <a:latin typeface="华文楷体" panose="02010600040101010101" charset="-122"/>
                <a:ea typeface="华文楷体" panose="02010600040101010101" charset="-122"/>
                <a:cs typeface="华文楷体" panose="02010600040101010101" charset="-122"/>
              </a:rPr>
              <a:t>8</a:t>
            </a:r>
            <a:r>
              <a:rPr lang="zh-CN" altLang="en-US" sz="2800" b="0" u="none">
                <a:latin typeface="宋体" panose="02010600030101010101" pitchFamily="2" charset="-122"/>
                <a:ea typeface="宋体" panose="02010600030101010101" pitchFamily="2" charset="-122"/>
                <a:cs typeface="宋体" panose="02010600030101010101" pitchFamily="2" charset="-122"/>
              </a:rPr>
              <a:t>分）</a:t>
            </a:r>
            <a:endParaRPr lang="zh-CN" altLang="en-US" sz="28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858520" y="594360"/>
            <a:ext cx="10825480" cy="5721350"/>
          </a:xfrm>
          <a:prstGeom prst="rect">
            <a:avLst/>
          </a:prstGeom>
          <a:noFill/>
          <a:ln w="9525">
            <a:noFill/>
          </a:ln>
        </p:spPr>
        <p:txBody>
          <a:bodyPr wrap="square">
            <a:spAutoFit/>
          </a:bodyPr>
          <a:p>
            <a:pPr marL="0" indent="133350" algn="l">
              <a:lnSpc>
                <a:spcPct val="120000"/>
              </a:lnSpc>
            </a:pPr>
            <a:r>
              <a:rPr lang="en-US" altLang="zh-CN" sz="2800" b="1" u="none">
                <a:latin typeface="仿宋" panose="02010609060101010101" charset="-122"/>
                <a:ea typeface="仿宋" panose="02010609060101010101" charset="-122"/>
                <a:cs typeface="宋体" panose="02010600030101010101" pitchFamily="2" charset="-122"/>
              </a:rPr>
              <a:t>①</a:t>
            </a:r>
            <a:r>
              <a:rPr lang="zh-CN" altLang="en-US" sz="2800" b="1" u="none">
                <a:latin typeface="仿宋" panose="02010609060101010101" charset="-122"/>
                <a:ea typeface="仿宋" panose="02010609060101010101" charset="-122"/>
                <a:cs typeface="宋体" panose="02010600030101010101" pitchFamily="2" charset="-122"/>
              </a:rPr>
              <a:t>可以提升传统产业（</a:t>
            </a:r>
            <a:r>
              <a:rPr lang="en-US" altLang="zh-CN" sz="2800" b="1" u="none">
                <a:latin typeface="仿宋" panose="02010609060101010101" charset="-122"/>
                <a:ea typeface="仿宋" panose="02010609060101010101" charset="-122"/>
                <a:cs typeface="宋体" panose="02010600030101010101" pitchFamily="2" charset="-122"/>
              </a:rPr>
              <a:t>1</a:t>
            </a:r>
            <a:r>
              <a:rPr lang="zh-CN" altLang="en-US" sz="2800" b="1" u="none">
                <a:latin typeface="仿宋" panose="02010609060101010101" charset="-122"/>
                <a:ea typeface="仿宋" panose="02010609060101010101" charset="-122"/>
                <a:cs typeface="宋体" panose="02010600030101010101" pitchFamily="2" charset="-122"/>
              </a:rPr>
              <a:t>分），促进新产业的发展（</a:t>
            </a:r>
            <a:r>
              <a:rPr lang="en-US" altLang="zh-CN" sz="2800" b="1" u="none">
                <a:latin typeface="仿宋" panose="02010609060101010101" charset="-122"/>
                <a:ea typeface="仿宋" panose="02010609060101010101" charset="-122"/>
                <a:cs typeface="Arial" panose="020B0604020202020204" pitchFamily="34" charset="0"/>
              </a:rPr>
              <a:t>1</a:t>
            </a:r>
            <a:r>
              <a:rPr lang="zh-CN" altLang="en-US" sz="2800" b="1" u="none">
                <a:latin typeface="仿宋" panose="02010609060101010101" charset="-122"/>
                <a:ea typeface="仿宋" panose="02010609060101010101" charset="-122"/>
                <a:cs typeface="宋体" panose="02010600030101010101" pitchFamily="2" charset="-122"/>
              </a:rPr>
              <a:t>分），推动产品结构和产业结构的优化升级（</a:t>
            </a:r>
            <a:r>
              <a:rPr lang="en-US" altLang="zh-CN" sz="2800" b="1" u="none">
                <a:latin typeface="仿宋" panose="02010609060101010101" charset="-122"/>
                <a:ea typeface="仿宋" panose="02010609060101010101" charset="-122"/>
                <a:cs typeface="Arial" panose="020B0604020202020204" pitchFamily="34" charset="0"/>
              </a:rPr>
              <a:t>2</a:t>
            </a:r>
            <a:r>
              <a:rPr lang="zh-CN" altLang="en-US" sz="2800" b="1" u="none">
                <a:latin typeface="仿宋" panose="02010609060101010101" charset="-122"/>
                <a:ea typeface="仿宋" panose="02010609060101010101" charset="-122"/>
                <a:cs typeface="宋体" panose="02010600030101010101" pitchFamily="2" charset="-122"/>
              </a:rPr>
              <a:t>分），</a:t>
            </a:r>
            <a:r>
              <a:rPr lang="zh-CN" altLang="en-US" sz="2800" b="1" u="none">
                <a:highlight>
                  <a:srgbClr val="FFFFFF"/>
                </a:highlight>
                <a:latin typeface="仿宋" panose="02010609060101010101" charset="-122"/>
                <a:ea typeface="仿宋" panose="02010609060101010101" charset="-122"/>
                <a:cs typeface="宋体" panose="02010600030101010101" pitchFamily="2" charset="-122"/>
              </a:rPr>
              <a:t>提高有效供给能力</a:t>
            </a:r>
            <a:r>
              <a:rPr lang="zh-CN" altLang="en-US" sz="2800" b="1" u="none">
                <a:latin typeface="仿宋" panose="02010609060101010101" charset="-122"/>
                <a:ea typeface="仿宋" panose="02010609060101010101" charset="-122"/>
                <a:cs typeface="宋体" panose="02010600030101010101" pitchFamily="2" charset="-122"/>
              </a:rPr>
              <a:t>（</a:t>
            </a:r>
            <a:r>
              <a:rPr lang="en-US" altLang="zh-CN" sz="2800" b="1" u="none">
                <a:latin typeface="仿宋" panose="02010609060101010101" charset="-122"/>
                <a:ea typeface="仿宋" panose="02010609060101010101" charset="-122"/>
                <a:cs typeface="宋体" panose="02010600030101010101" pitchFamily="2" charset="-122"/>
              </a:rPr>
              <a:t>1</a:t>
            </a:r>
            <a:r>
              <a:rPr lang="zh-CN" altLang="en-US" sz="2800" b="1" u="none">
                <a:latin typeface="仿宋" panose="02010609060101010101" charset="-122"/>
                <a:ea typeface="仿宋" panose="02010609060101010101" charset="-122"/>
                <a:cs typeface="宋体" panose="02010600030101010101" pitchFamily="2" charset="-122"/>
              </a:rPr>
              <a:t>分）</a:t>
            </a:r>
            <a:r>
              <a:rPr lang="zh-CN" altLang="en-US" sz="2800" b="1" u="none">
                <a:highlight>
                  <a:srgbClr val="FFFFFF"/>
                </a:highlight>
                <a:latin typeface="仿宋" panose="02010609060101010101" charset="-122"/>
                <a:ea typeface="仿宋" panose="02010609060101010101" charset="-122"/>
                <a:cs typeface="宋体" panose="02010600030101010101" pitchFamily="2" charset="-122"/>
              </a:rPr>
              <a:t>；</a:t>
            </a:r>
            <a:r>
              <a:rPr lang="en-US" altLang="zh-CN" sz="2800" b="1" u="none">
                <a:latin typeface="仿宋" panose="02010609060101010101" charset="-122"/>
                <a:ea typeface="仿宋" panose="02010609060101010101" charset="-122"/>
                <a:cs typeface="宋体" panose="02010600030101010101" pitchFamily="2" charset="-122"/>
              </a:rPr>
              <a:t>②</a:t>
            </a:r>
            <a:r>
              <a:rPr lang="zh-CN" altLang="en-US" sz="2800" b="1" u="none">
                <a:highlight>
                  <a:srgbClr val="FFFFFF"/>
                </a:highlight>
                <a:latin typeface="仿宋" panose="02010609060101010101" charset="-122"/>
                <a:ea typeface="仿宋" panose="02010609060101010101" charset="-122"/>
                <a:cs typeface="宋体" panose="02010600030101010101" pitchFamily="2" charset="-122"/>
              </a:rPr>
              <a:t>增强创新发展动力，提高社会生产力，促进经济社会持续健康发展。（</a:t>
            </a:r>
            <a:r>
              <a:rPr lang="en-US" altLang="zh-CN" sz="2800" b="1" u="none">
                <a:highlight>
                  <a:srgbClr val="FFFFFF"/>
                </a:highlight>
                <a:latin typeface="仿宋" panose="02010609060101010101" charset="-122"/>
                <a:ea typeface="仿宋" panose="02010609060101010101" charset="-122"/>
                <a:cs typeface="宋体" panose="02010600030101010101" pitchFamily="2" charset="-122"/>
              </a:rPr>
              <a:t>3</a:t>
            </a:r>
            <a:r>
              <a:rPr lang="zh-CN" altLang="en-US" sz="2800" b="1" u="none">
                <a:highlight>
                  <a:srgbClr val="FFFFFF"/>
                </a:highlight>
                <a:latin typeface="仿宋" panose="02010609060101010101" charset="-122"/>
                <a:ea typeface="仿宋" panose="02010609060101010101" charset="-122"/>
                <a:cs typeface="宋体" panose="02010600030101010101" pitchFamily="2" charset="-122"/>
              </a:rPr>
              <a:t>分）</a:t>
            </a:r>
            <a:endParaRPr lang="zh-CN" altLang="en-US" sz="2800" b="1" u="none">
              <a:latin typeface="仿宋" panose="02010609060101010101" charset="-122"/>
              <a:ea typeface="仿宋" panose="02010609060101010101" charset="-122"/>
              <a:cs typeface="宋体" panose="02010600030101010101" pitchFamily="2" charset="-122"/>
            </a:endParaRPr>
          </a:p>
          <a:p>
            <a:pPr marL="0" indent="133350" algn="l">
              <a:lnSpc>
                <a:spcPct val="120000"/>
              </a:lnSpc>
            </a:pPr>
            <a:r>
              <a:rPr lang="en-US" altLang="zh-CN" sz="2800" b="1" u="none">
                <a:solidFill>
                  <a:srgbClr val="000066"/>
                </a:solidFill>
                <a:latin typeface="仿宋" panose="02010609060101010101" charset="-122"/>
                <a:ea typeface="仿宋" panose="02010609060101010101" charset="-122"/>
                <a:cs typeface="宋体" panose="02010600030101010101" pitchFamily="2" charset="-122"/>
              </a:rPr>
              <a:t>①</a:t>
            </a:r>
            <a:r>
              <a:rPr lang="zh-CN" altLang="en-US" sz="2800" b="1" u="none">
                <a:solidFill>
                  <a:srgbClr val="000066"/>
                </a:solidFill>
                <a:highlight>
                  <a:srgbClr val="FFFFFF"/>
                </a:highlight>
                <a:latin typeface="仿宋" panose="02010609060101010101" charset="-122"/>
                <a:ea typeface="仿宋" panose="02010609060101010101" charset="-122"/>
                <a:cs typeface="宋体" panose="02010600030101010101" pitchFamily="2" charset="-122"/>
              </a:rPr>
              <a:t>如答：“</a:t>
            </a:r>
            <a:r>
              <a:rPr lang="zh-CN" altLang="en-US" sz="2800" b="1" u="none">
                <a:solidFill>
                  <a:srgbClr val="000066"/>
                </a:solidFill>
                <a:latin typeface="仿宋" panose="02010609060101010101" charset="-122"/>
                <a:ea typeface="仿宋" panose="02010609060101010101" charset="-122"/>
                <a:cs typeface="宋体" panose="02010600030101010101" pitchFamily="2" charset="-122"/>
              </a:rPr>
              <a:t>提</a:t>
            </a:r>
            <a:r>
              <a:rPr lang="zh-CN" altLang="en-US" sz="2800" b="1" u="none">
                <a:solidFill>
                  <a:srgbClr val="000066"/>
                </a:solidFill>
                <a:highlight>
                  <a:srgbClr val="FFFFFF"/>
                </a:highlight>
                <a:latin typeface="仿宋" panose="02010609060101010101" charset="-122"/>
                <a:ea typeface="仿宋" panose="02010609060101010101" charset="-122"/>
                <a:cs typeface="宋体" panose="02010600030101010101" pitchFamily="2" charset="-122"/>
              </a:rPr>
              <a:t>高供给结构对需求变化的适应性和灵活性</a:t>
            </a:r>
            <a:r>
              <a:rPr lang="en-US" altLang="zh-CN" sz="2800" b="1" u="none">
                <a:solidFill>
                  <a:srgbClr val="000066"/>
                </a:solidFill>
                <a:highlight>
                  <a:srgbClr val="FFFFFF"/>
                </a:highlight>
                <a:latin typeface="仿宋" panose="02010609060101010101" charset="-122"/>
                <a:ea typeface="仿宋" panose="02010609060101010101" charset="-122"/>
                <a:cs typeface="宋体" panose="02010600030101010101" pitchFamily="2" charset="-122"/>
              </a:rPr>
              <a:t>∕</a:t>
            </a:r>
            <a:r>
              <a:rPr lang="zh-CN" altLang="en-US" sz="2800" b="1" u="none">
                <a:solidFill>
                  <a:srgbClr val="000066"/>
                </a:solidFill>
                <a:highlight>
                  <a:srgbClr val="FFFFFF"/>
                </a:highlight>
                <a:latin typeface="仿宋" panose="02010609060101010101" charset="-122"/>
                <a:ea typeface="仿宋" panose="02010609060101010101" charset="-122"/>
                <a:cs typeface="宋体" panose="02010600030101010101" pitchFamily="2" charset="-122"/>
              </a:rPr>
              <a:t>有利于</a:t>
            </a:r>
            <a:r>
              <a:rPr lang="zh-CN" altLang="en-US" sz="2800" b="1" u="none">
                <a:solidFill>
                  <a:srgbClr val="000066"/>
                </a:solidFill>
                <a:latin typeface="仿宋" panose="02010609060101010101" charset="-122"/>
                <a:ea typeface="仿宋" panose="02010609060101010101" charset="-122"/>
                <a:cs typeface="宋体" panose="02010600030101010101" pitchFamily="2" charset="-122"/>
              </a:rPr>
              <a:t>调整供给结构以适应需求结构的变化，扩大（增加）有效供给</a:t>
            </a:r>
            <a:r>
              <a:rPr lang="zh-CN" altLang="en-US" sz="2800" b="1" u="none">
                <a:solidFill>
                  <a:srgbClr val="000066"/>
                </a:solidFill>
                <a:highlight>
                  <a:srgbClr val="FFFFFF"/>
                </a:highlight>
                <a:latin typeface="仿宋" panose="02010609060101010101" charset="-122"/>
                <a:ea typeface="仿宋" panose="02010609060101010101" charset="-122"/>
                <a:cs typeface="宋体" panose="02010600030101010101" pitchFamily="2" charset="-122"/>
              </a:rPr>
              <a:t>”</a:t>
            </a:r>
            <a:r>
              <a:rPr lang="zh-CN" altLang="en-US" sz="2800" b="1" u="none">
                <a:solidFill>
                  <a:srgbClr val="000066"/>
                </a:solidFill>
                <a:latin typeface="仿宋" panose="02010609060101010101" charset="-122"/>
                <a:ea typeface="仿宋" panose="02010609060101010101" charset="-122"/>
                <a:cs typeface="宋体" panose="02010600030101010101" pitchFamily="2" charset="-122"/>
              </a:rPr>
              <a:t>可给</a:t>
            </a:r>
            <a:r>
              <a:rPr lang="en-US" altLang="zh-CN" sz="2800" b="1" u="none">
                <a:solidFill>
                  <a:srgbClr val="000066"/>
                </a:solidFill>
                <a:highlight>
                  <a:srgbClr val="FFFFFF"/>
                </a:highlight>
                <a:latin typeface="仿宋" panose="02010609060101010101" charset="-122"/>
                <a:ea typeface="仿宋" panose="02010609060101010101" charset="-122"/>
                <a:cs typeface="宋体" panose="02010600030101010101" pitchFamily="2" charset="-122"/>
              </a:rPr>
              <a:t>3</a:t>
            </a:r>
            <a:r>
              <a:rPr lang="zh-CN" altLang="en-US" sz="2800" b="1" u="none">
                <a:solidFill>
                  <a:srgbClr val="000066"/>
                </a:solidFill>
                <a:highlight>
                  <a:srgbClr val="FFFFFF"/>
                </a:highlight>
                <a:latin typeface="仿宋" panose="02010609060101010101" charset="-122"/>
                <a:ea typeface="仿宋" panose="02010609060101010101" charset="-122"/>
                <a:cs typeface="宋体" panose="02010600030101010101" pitchFamily="2" charset="-122"/>
              </a:rPr>
              <a:t>分）</a:t>
            </a:r>
            <a:endParaRPr lang="zh-CN" altLang="en-US" sz="2800" b="1" u="none">
              <a:solidFill>
                <a:srgbClr val="000066"/>
              </a:solidFill>
              <a:highlight>
                <a:srgbClr val="FFFFFF"/>
              </a:highlight>
              <a:latin typeface="仿宋" panose="02010609060101010101" charset="-122"/>
              <a:ea typeface="仿宋" panose="02010609060101010101" charset="-122"/>
              <a:cs typeface="宋体" panose="02010600030101010101" pitchFamily="2" charset="-122"/>
            </a:endParaRPr>
          </a:p>
          <a:p>
            <a:pPr marL="0" indent="133350" algn="l">
              <a:lnSpc>
                <a:spcPct val="120000"/>
              </a:lnSpc>
            </a:pPr>
            <a:r>
              <a:rPr lang="en-US" altLang="zh-CN" sz="2800" b="1" u="none">
                <a:solidFill>
                  <a:srgbClr val="000066"/>
                </a:solidFill>
                <a:latin typeface="仿宋" panose="02010609060101010101" charset="-122"/>
                <a:ea typeface="仿宋" panose="02010609060101010101" charset="-122"/>
                <a:cs typeface="宋体" panose="02010600030101010101" pitchFamily="2" charset="-122"/>
              </a:rPr>
              <a:t>②</a:t>
            </a:r>
            <a:r>
              <a:rPr lang="zh-CN" altLang="en-US" sz="2800" b="1" u="none">
                <a:solidFill>
                  <a:srgbClr val="000066"/>
                </a:solidFill>
                <a:highlight>
                  <a:srgbClr val="FFFFFF"/>
                </a:highlight>
                <a:latin typeface="仿宋" panose="02010609060101010101" charset="-122"/>
                <a:ea typeface="仿宋" panose="02010609060101010101" charset="-122"/>
                <a:cs typeface="宋体" panose="02010600030101010101" pitchFamily="2" charset="-122"/>
              </a:rPr>
              <a:t>如答：“打通科技创新与经济发展通道，充分发挥科技创新的巨大潜能，提高全要素生产率”可给</a:t>
            </a:r>
            <a:r>
              <a:rPr lang="en-US" altLang="zh-CN" sz="2800" b="1" u="none">
                <a:solidFill>
                  <a:srgbClr val="000066"/>
                </a:solidFill>
                <a:highlight>
                  <a:srgbClr val="FFFFFF"/>
                </a:highlight>
                <a:latin typeface="仿宋" panose="02010609060101010101" charset="-122"/>
                <a:ea typeface="仿宋" panose="02010609060101010101" charset="-122"/>
                <a:cs typeface="Arial" panose="020B0604020202020204" pitchFamily="34" charset="0"/>
              </a:rPr>
              <a:t>3</a:t>
            </a:r>
            <a:r>
              <a:rPr lang="zh-CN" altLang="en-US" sz="2800" b="1" u="none">
                <a:solidFill>
                  <a:srgbClr val="000066"/>
                </a:solidFill>
                <a:highlight>
                  <a:srgbClr val="FFFFFF"/>
                </a:highlight>
                <a:latin typeface="仿宋" panose="02010609060101010101" charset="-122"/>
                <a:ea typeface="仿宋" panose="02010609060101010101" charset="-122"/>
                <a:cs typeface="宋体" panose="02010600030101010101" pitchFamily="2" charset="-122"/>
              </a:rPr>
              <a:t>分。如答：“更好满足广大人民群众的需要”可给</a:t>
            </a:r>
            <a:r>
              <a:rPr lang="en-US" altLang="zh-CN" sz="2800" b="1" u="none">
                <a:solidFill>
                  <a:srgbClr val="000066"/>
                </a:solidFill>
                <a:highlight>
                  <a:srgbClr val="FFFFFF"/>
                </a:highlight>
                <a:latin typeface="仿宋" panose="02010609060101010101" charset="-122"/>
                <a:ea typeface="仿宋" panose="02010609060101010101" charset="-122"/>
                <a:cs typeface="Arial" panose="020B0604020202020204" pitchFamily="34" charset="0"/>
              </a:rPr>
              <a:t>1</a:t>
            </a:r>
            <a:r>
              <a:rPr lang="zh-CN" altLang="en-US" sz="2800" b="1" u="none">
                <a:solidFill>
                  <a:srgbClr val="000066"/>
                </a:solidFill>
                <a:highlight>
                  <a:srgbClr val="FFFFFF"/>
                </a:highlight>
                <a:latin typeface="仿宋" panose="02010609060101010101" charset="-122"/>
                <a:ea typeface="仿宋" panose="02010609060101010101" charset="-122"/>
                <a:cs typeface="宋体" panose="02010600030101010101" pitchFamily="2" charset="-122"/>
              </a:rPr>
              <a:t>分。不重复给分，不得超过本题赋分。</a:t>
            </a:r>
            <a:endParaRPr lang="zh-CN" altLang="en-US" sz="2800" b="1" u="none">
              <a:solidFill>
                <a:srgbClr val="000066"/>
              </a:solidFill>
              <a:highlight>
                <a:srgbClr val="FFFFFF"/>
              </a:highlight>
              <a:latin typeface="仿宋" panose="02010609060101010101" charset="-122"/>
              <a:ea typeface="仿宋" panose="02010609060101010101" charset="-122"/>
              <a:cs typeface="宋体" panose="02010600030101010101" pitchFamily="2" charset="-12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36600" y="173355"/>
            <a:ext cx="10551160" cy="6431280"/>
          </a:xfrm>
          <a:prstGeom prst="rect">
            <a:avLst/>
          </a:prstGeom>
          <a:noFill/>
          <a:ln w="9525">
            <a:solidFill>
              <a:srgbClr val="FF0000"/>
            </a:solidFill>
          </a:ln>
        </p:spPr>
        <p:txBody>
          <a:bodyPr wrap="square">
            <a:spAutoFit/>
          </a:bodyPr>
          <a:p>
            <a:pPr marL="0" indent="0" algn="l"/>
            <a:r>
              <a:rPr lang="zh-CN" altLang="en-US" sz="3200" b="0" u="none">
                <a:latin typeface="楷体" panose="02010609060101010101" charset="-122"/>
                <a:ea typeface="楷体" panose="02010609060101010101" charset="-122"/>
                <a:cs typeface="微软雅黑" panose="020B0503020204020204" charset="-122"/>
              </a:rPr>
              <a:t>供给侧结构性改革，</a:t>
            </a:r>
            <a:endParaRPr lang="zh-CN" altLang="en-US" sz="3200" b="0" u="none">
              <a:latin typeface="楷体" panose="02010609060101010101" charset="-122"/>
              <a:ea typeface="楷体" panose="02010609060101010101" charset="-122"/>
              <a:cs typeface="微软雅黑" panose="020B0503020204020204" charset="-122"/>
            </a:endParaRPr>
          </a:p>
          <a:p>
            <a:pPr marL="0" indent="0" algn="l"/>
            <a:r>
              <a:rPr lang="zh-CN" altLang="en-US" sz="3200" b="0" u="none">
                <a:solidFill>
                  <a:srgbClr val="FF0000"/>
                </a:solidFill>
                <a:latin typeface="楷体" panose="02010609060101010101" charset="-122"/>
                <a:ea typeface="楷体" panose="02010609060101010101" charset="-122"/>
                <a:cs typeface="微软雅黑" panose="020B0503020204020204" charset="-122"/>
              </a:rPr>
              <a:t>重点</a:t>
            </a:r>
            <a:r>
              <a:rPr lang="zh-CN" altLang="en-US" sz="3200" b="0" u="none">
                <a:latin typeface="楷体" panose="02010609060101010101" charset="-122"/>
                <a:ea typeface="楷体" panose="02010609060101010101" charset="-122"/>
                <a:cs typeface="微软雅黑" panose="020B0503020204020204" charset="-122"/>
              </a:rPr>
              <a:t>是解放和发展社会生产力，</a:t>
            </a:r>
            <a:endParaRPr lang="zh-CN" altLang="en-US" sz="3200" b="0" u="none">
              <a:latin typeface="楷体" panose="02010609060101010101" charset="-122"/>
              <a:ea typeface="楷体" panose="02010609060101010101" charset="-122"/>
              <a:cs typeface="微软雅黑" panose="020B0503020204020204" charset="-122"/>
            </a:endParaRPr>
          </a:p>
          <a:p>
            <a:pPr marL="0" indent="0" algn="l"/>
            <a:r>
              <a:rPr lang="zh-CN" altLang="en-US" sz="3200" b="0" u="none">
                <a:latin typeface="楷体" panose="02010609060101010101" charset="-122"/>
                <a:ea typeface="楷体" panose="02010609060101010101" charset="-122"/>
                <a:cs typeface="微软雅黑" panose="020B0503020204020204" charset="-122"/>
              </a:rPr>
              <a:t>      减少无效和低端供给，</a:t>
            </a:r>
            <a:endParaRPr lang="zh-CN" altLang="en-US" sz="3200" b="0" u="none">
              <a:latin typeface="楷体" panose="02010609060101010101" charset="-122"/>
              <a:ea typeface="楷体" panose="02010609060101010101" charset="-122"/>
              <a:cs typeface="微软雅黑" panose="020B0503020204020204" charset="-122"/>
            </a:endParaRPr>
          </a:p>
          <a:p>
            <a:pPr marL="0" indent="0" algn="l"/>
            <a:r>
              <a:rPr lang="zh-CN" altLang="en-US" sz="3200" b="0" u="none">
                <a:latin typeface="楷体" panose="02010609060101010101" charset="-122"/>
                <a:ea typeface="楷体" panose="02010609060101010101" charset="-122"/>
                <a:cs typeface="微软雅黑" panose="020B0503020204020204" charset="-122"/>
              </a:rPr>
              <a:t>      扩大有效和中高端供给，</a:t>
            </a:r>
            <a:endParaRPr lang="zh-CN" altLang="en-US" sz="3200" b="0" u="none">
              <a:latin typeface="楷体" panose="02010609060101010101" charset="-122"/>
              <a:ea typeface="楷体" panose="02010609060101010101" charset="-122"/>
              <a:cs typeface="微软雅黑" panose="020B0503020204020204" charset="-122"/>
            </a:endParaRPr>
          </a:p>
          <a:p>
            <a:pPr marL="0" indent="0" algn="l"/>
            <a:r>
              <a:rPr lang="zh-CN" altLang="en-US" sz="3200" b="0" u="none">
                <a:latin typeface="楷体" panose="02010609060101010101" charset="-122"/>
                <a:ea typeface="楷体" panose="02010609060101010101" charset="-122"/>
                <a:cs typeface="微软雅黑" panose="020B0503020204020204" charset="-122"/>
              </a:rPr>
              <a:t>      增强供给结构对需求变化的适应性和灵活性，</a:t>
            </a:r>
            <a:endParaRPr lang="zh-CN" altLang="en-US" sz="3200" b="0" u="none">
              <a:latin typeface="楷体" panose="02010609060101010101" charset="-122"/>
              <a:ea typeface="楷体" panose="02010609060101010101" charset="-122"/>
              <a:cs typeface="微软雅黑" panose="020B0503020204020204" charset="-122"/>
            </a:endParaRPr>
          </a:p>
          <a:p>
            <a:pPr marL="0" indent="0" algn="l"/>
            <a:r>
              <a:rPr lang="zh-CN" altLang="en-US" sz="3200" b="0" u="none">
                <a:latin typeface="楷体" panose="02010609060101010101" charset="-122"/>
                <a:ea typeface="楷体" panose="02010609060101010101" charset="-122"/>
                <a:cs typeface="微软雅黑" panose="020B0503020204020204" charset="-122"/>
              </a:rPr>
              <a:t>      提高全要素生产率；</a:t>
            </a:r>
            <a:endParaRPr lang="zh-CN" altLang="en-US" sz="3200" b="0" u="none">
              <a:latin typeface="楷体" panose="02010609060101010101" charset="-122"/>
              <a:ea typeface="楷体" panose="02010609060101010101" charset="-122"/>
              <a:cs typeface="微软雅黑" panose="020B0503020204020204" charset="-122"/>
            </a:endParaRPr>
          </a:p>
          <a:p>
            <a:pPr marL="0" indent="0" algn="l"/>
            <a:endParaRPr lang="zh-CN" altLang="en-US" sz="3200" b="0" u="none">
              <a:latin typeface="楷体" panose="02010609060101010101" charset="-122"/>
              <a:ea typeface="楷体" panose="02010609060101010101" charset="-122"/>
              <a:cs typeface="微软雅黑" panose="020B0503020204020204" charset="-122"/>
            </a:endParaRPr>
          </a:p>
          <a:p>
            <a:pPr marL="0" indent="0" algn="l"/>
            <a:r>
              <a:rPr lang="zh-CN" altLang="en-US" sz="3200" b="0" u="none">
                <a:solidFill>
                  <a:srgbClr val="FF0000"/>
                </a:solidFill>
                <a:latin typeface="楷体" panose="02010609060101010101" charset="-122"/>
                <a:ea typeface="楷体" panose="02010609060101010101" charset="-122"/>
                <a:cs typeface="微软雅黑" panose="020B0503020204020204" charset="-122"/>
              </a:rPr>
              <a:t>方法</a:t>
            </a:r>
            <a:r>
              <a:rPr lang="zh-CN" altLang="en-US" sz="3200" b="0" u="none">
                <a:latin typeface="楷体" panose="02010609060101010101" charset="-122"/>
                <a:ea typeface="楷体" panose="02010609060101010101" charset="-122"/>
                <a:cs typeface="微软雅黑" panose="020B0503020204020204" charset="-122"/>
              </a:rPr>
              <a:t>是既强调供给又关注需求，</a:t>
            </a:r>
            <a:endParaRPr lang="zh-CN" altLang="en-US" sz="3200" b="0" u="none">
              <a:latin typeface="楷体" panose="02010609060101010101" charset="-122"/>
              <a:ea typeface="楷体" panose="02010609060101010101" charset="-122"/>
              <a:cs typeface="微软雅黑" panose="020B0503020204020204" charset="-122"/>
            </a:endParaRPr>
          </a:p>
          <a:p>
            <a:pPr marL="0" indent="0" algn="l"/>
            <a:r>
              <a:rPr lang="zh-CN" altLang="en-US" sz="3200" b="0" u="none">
                <a:latin typeface="楷体" panose="02010609060101010101" charset="-122"/>
                <a:ea typeface="楷体" panose="02010609060101010101" charset="-122"/>
                <a:cs typeface="微软雅黑" panose="020B0503020204020204" charset="-122"/>
              </a:rPr>
              <a:t>      既突出发展社会生产力又注重完善生产关系，</a:t>
            </a:r>
            <a:endParaRPr lang="zh-CN" altLang="en-US" sz="3200" b="0" u="none">
              <a:latin typeface="楷体" panose="02010609060101010101" charset="-122"/>
              <a:ea typeface="楷体" panose="02010609060101010101" charset="-122"/>
              <a:cs typeface="微软雅黑" panose="020B0503020204020204" charset="-122"/>
            </a:endParaRPr>
          </a:p>
          <a:p>
            <a:pPr marL="2006600" indent="-2006600" algn="l"/>
            <a:r>
              <a:rPr lang="zh-CN" altLang="en-US" sz="3200" b="0" u="none">
                <a:latin typeface="楷体" panose="02010609060101010101" charset="-122"/>
                <a:ea typeface="楷体" panose="02010609060101010101" charset="-122"/>
                <a:cs typeface="微软雅黑" panose="020B0503020204020204" charset="-122"/>
              </a:rPr>
              <a:t>      既发挥市场在资源配置中的决定性作用又更好发挥政府作用，</a:t>
            </a:r>
            <a:endParaRPr lang="zh-CN" altLang="en-US" sz="3200" b="0" u="none">
              <a:latin typeface="楷体" panose="02010609060101010101" charset="-122"/>
              <a:ea typeface="楷体" panose="02010609060101010101" charset="-122"/>
              <a:cs typeface="微软雅黑" panose="020B0503020204020204" charset="-122"/>
            </a:endParaRPr>
          </a:p>
          <a:p>
            <a:pPr marL="0" indent="0" algn="l"/>
            <a:r>
              <a:rPr lang="zh-CN" altLang="en-US" sz="3200" b="0" u="none">
                <a:latin typeface="楷体" panose="02010609060101010101" charset="-122"/>
                <a:ea typeface="楷体" panose="02010609060101010101" charset="-122"/>
                <a:cs typeface="微软雅黑" panose="020B0503020204020204" charset="-122"/>
              </a:rPr>
              <a:t>      既着眼当前又立足长远；</a:t>
            </a:r>
            <a:endParaRPr lang="zh-CN" altLang="en-US" sz="3200" b="0" u="none">
              <a:latin typeface="楷体" panose="02010609060101010101" charset="-122"/>
              <a:ea typeface="楷体" panose="02010609060101010101" charset="-122"/>
              <a:cs typeface="微软雅黑" panose="020B0503020204020204" charset="-122"/>
            </a:endParaRPr>
          </a:p>
          <a:p>
            <a:pPr marL="0" indent="0" algn="l"/>
            <a:endParaRPr lang="zh-CN" altLang="en-US" sz="3200" b="0" u="none">
              <a:latin typeface="楷体" panose="02010609060101010101" charset="-122"/>
              <a:ea typeface="楷体" panose="02010609060101010101" charset="-122"/>
              <a:cs typeface="微软雅黑" panose="020B0503020204020204"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43560" y="533400"/>
            <a:ext cx="10921365" cy="5795010"/>
          </a:xfrm>
          <a:prstGeom prst="rect">
            <a:avLst/>
          </a:prstGeom>
          <a:noFill/>
          <a:ln>
            <a:solidFill>
              <a:srgbClr val="FF0000"/>
            </a:solidFill>
          </a:ln>
        </p:spPr>
        <p:txBody>
          <a:bodyPr wrap="square" rtlCol="0" anchor="t">
            <a:spAutoFit/>
          </a:bodyPr>
          <a:p>
            <a:pPr marL="0" algn="l">
              <a:lnSpc>
                <a:spcPct val="130000"/>
              </a:lnSpc>
            </a:pPr>
            <a:r>
              <a:rPr lang="zh-CN" altLang="en-US" sz="3200">
                <a:solidFill>
                  <a:srgbClr val="FF0000"/>
                </a:solidFill>
                <a:latin typeface="楷体" panose="02010609060101010101" charset="-122"/>
                <a:ea typeface="楷体" panose="02010609060101010101" charset="-122"/>
                <a:cs typeface="微软雅黑" panose="020B0503020204020204" charset="-122"/>
                <a:sym typeface="+mn-ea"/>
              </a:rPr>
              <a:t>路径</a:t>
            </a:r>
            <a:r>
              <a:rPr lang="zh-CN" altLang="en-US" sz="3200">
                <a:latin typeface="楷体" panose="02010609060101010101" charset="-122"/>
                <a:ea typeface="楷体" panose="02010609060101010101" charset="-122"/>
                <a:cs typeface="微软雅黑" panose="020B0503020204020204" charset="-122"/>
                <a:sym typeface="+mn-ea"/>
              </a:rPr>
              <a:t>是用改革创新推进结构调整，通过一系列政策举措，</a:t>
            </a:r>
            <a:endParaRPr lang="zh-CN" altLang="en-US" sz="3200">
              <a:latin typeface="楷体" panose="02010609060101010101" charset="-122"/>
              <a:ea typeface="楷体" panose="02010609060101010101" charset="-122"/>
              <a:cs typeface="微软雅黑" panose="020B0503020204020204" charset="-122"/>
              <a:sym typeface="+mn-ea"/>
            </a:endParaRPr>
          </a:p>
          <a:p>
            <a:pPr marL="0" algn="l">
              <a:lnSpc>
                <a:spcPct val="130000"/>
              </a:lnSpc>
            </a:pPr>
            <a:r>
              <a:rPr lang="zh-CN" altLang="en-US" sz="3200">
                <a:latin typeface="楷体" panose="02010609060101010101" charset="-122"/>
                <a:ea typeface="楷体" panose="02010609060101010101" charset="-122"/>
                <a:cs typeface="微软雅黑" panose="020B0503020204020204" charset="-122"/>
                <a:sym typeface="+mn-ea"/>
              </a:rPr>
              <a:t>      特别是推动科技进步、</a:t>
            </a:r>
            <a:endParaRPr lang="zh-CN" altLang="en-US" sz="3200">
              <a:latin typeface="楷体" panose="02010609060101010101" charset="-122"/>
              <a:ea typeface="楷体" panose="02010609060101010101" charset="-122"/>
              <a:cs typeface="微软雅黑" panose="020B0503020204020204" charset="-122"/>
              <a:sym typeface="+mn-ea"/>
            </a:endParaRPr>
          </a:p>
          <a:p>
            <a:pPr marL="0" algn="l">
              <a:lnSpc>
                <a:spcPct val="130000"/>
              </a:lnSpc>
            </a:pPr>
            <a:r>
              <a:rPr lang="zh-CN" altLang="en-US" sz="3200">
                <a:latin typeface="楷体" panose="02010609060101010101" charset="-122"/>
                <a:ea typeface="楷体" panose="02010609060101010101" charset="-122"/>
                <a:cs typeface="微软雅黑" panose="020B0503020204020204" charset="-122"/>
                <a:sym typeface="+mn-ea"/>
              </a:rPr>
              <a:t>            发展实体经济、</a:t>
            </a:r>
            <a:endParaRPr lang="zh-CN" altLang="en-US" sz="3200">
              <a:latin typeface="楷体" panose="02010609060101010101" charset="-122"/>
              <a:ea typeface="楷体" panose="02010609060101010101" charset="-122"/>
              <a:cs typeface="微软雅黑" panose="020B0503020204020204" charset="-122"/>
              <a:sym typeface="+mn-ea"/>
            </a:endParaRPr>
          </a:p>
          <a:p>
            <a:pPr marL="0" algn="l">
              <a:lnSpc>
                <a:spcPct val="130000"/>
              </a:lnSpc>
            </a:pPr>
            <a:r>
              <a:rPr lang="zh-CN" altLang="en-US" sz="3200">
                <a:latin typeface="楷体" panose="02010609060101010101" charset="-122"/>
                <a:ea typeface="楷体" panose="02010609060101010101" charset="-122"/>
                <a:cs typeface="微软雅黑" panose="020B0503020204020204" charset="-122"/>
                <a:sym typeface="+mn-ea"/>
              </a:rPr>
              <a:t>            保障和改善人民生活的政策措施，</a:t>
            </a:r>
            <a:endParaRPr lang="zh-CN" altLang="en-US" sz="3200">
              <a:latin typeface="楷体" panose="02010609060101010101" charset="-122"/>
              <a:ea typeface="楷体" panose="02010609060101010101" charset="-122"/>
              <a:cs typeface="微软雅黑" panose="020B0503020204020204" charset="-122"/>
              <a:sym typeface="+mn-ea"/>
            </a:endParaRPr>
          </a:p>
          <a:p>
            <a:pPr marL="0" algn="l">
              <a:lnSpc>
                <a:spcPct val="130000"/>
              </a:lnSpc>
            </a:pPr>
            <a:r>
              <a:rPr lang="zh-CN" altLang="en-US" sz="3200">
                <a:latin typeface="楷体" panose="02010609060101010101" charset="-122"/>
                <a:ea typeface="楷体" panose="02010609060101010101" charset="-122"/>
                <a:cs typeface="微软雅黑" panose="020B0503020204020204" charset="-122"/>
                <a:sym typeface="+mn-ea"/>
              </a:rPr>
              <a:t>      来解决我国经济供给侧存在的问题；</a:t>
            </a:r>
            <a:endParaRPr lang="zh-CN" altLang="en-US" sz="3200" b="0" u="none">
              <a:latin typeface="楷体" panose="02010609060101010101" charset="-122"/>
              <a:ea typeface="楷体" panose="02010609060101010101" charset="-122"/>
              <a:cs typeface="微软雅黑" panose="020B0503020204020204" charset="-122"/>
            </a:endParaRPr>
          </a:p>
          <a:p>
            <a:pPr marL="1285240" indent="-1285240" algn="l">
              <a:lnSpc>
                <a:spcPct val="130000"/>
              </a:lnSpc>
            </a:pPr>
            <a:r>
              <a:rPr lang="zh-CN" altLang="en-US" sz="3200">
                <a:solidFill>
                  <a:srgbClr val="FF0000"/>
                </a:solidFill>
                <a:latin typeface="楷体" panose="02010609060101010101" charset="-122"/>
                <a:ea typeface="楷体" panose="02010609060101010101" charset="-122"/>
                <a:cs typeface="微软雅黑" panose="020B0503020204020204" charset="-122"/>
                <a:sym typeface="+mn-ea"/>
              </a:rPr>
              <a:t>根本目的</a:t>
            </a:r>
            <a:r>
              <a:rPr lang="zh-CN" altLang="en-US" sz="3200">
                <a:latin typeface="楷体" panose="02010609060101010101" charset="-122"/>
                <a:ea typeface="楷体" panose="02010609060101010101" charset="-122"/>
                <a:cs typeface="微软雅黑" panose="020B0503020204020204" charset="-122"/>
                <a:sym typeface="+mn-ea"/>
              </a:rPr>
              <a:t>是使我国供给能力更好满足广大人民日益增长、不断升级的个性化、多样化物质文化和生态环境需要，</a:t>
            </a:r>
            <a:endParaRPr lang="zh-CN" altLang="en-US" sz="3200">
              <a:latin typeface="楷体" panose="02010609060101010101" charset="-122"/>
              <a:ea typeface="楷体" panose="02010609060101010101" charset="-122"/>
              <a:cs typeface="微软雅黑" panose="020B0503020204020204" charset="-122"/>
              <a:sym typeface="+mn-ea"/>
            </a:endParaRPr>
          </a:p>
          <a:p>
            <a:pPr marL="0" algn="l">
              <a:lnSpc>
                <a:spcPct val="130000"/>
              </a:lnSpc>
            </a:pPr>
            <a:r>
              <a:rPr lang="zh-CN" altLang="en-US" sz="3200">
                <a:latin typeface="楷体" panose="02010609060101010101" charset="-122"/>
                <a:ea typeface="楷体" panose="02010609060101010101" charset="-122"/>
                <a:cs typeface="微软雅黑" panose="020B0503020204020204" charset="-122"/>
                <a:sym typeface="+mn-ea"/>
              </a:rPr>
              <a:t>        从而保持经济持续平稳发展，</a:t>
            </a:r>
            <a:endParaRPr lang="zh-CN" altLang="en-US" sz="3200">
              <a:latin typeface="楷体" panose="02010609060101010101" charset="-122"/>
              <a:ea typeface="楷体" panose="02010609060101010101" charset="-122"/>
              <a:cs typeface="微软雅黑" panose="020B0503020204020204" charset="-122"/>
              <a:sym typeface="+mn-ea"/>
            </a:endParaRPr>
          </a:p>
          <a:p>
            <a:pPr marL="0" algn="l">
              <a:lnSpc>
                <a:spcPct val="130000"/>
              </a:lnSpc>
            </a:pPr>
            <a:r>
              <a:rPr lang="zh-CN" altLang="en-US" sz="3200">
                <a:latin typeface="楷体" panose="02010609060101010101" charset="-122"/>
                <a:ea typeface="楷体" panose="02010609060101010101" charset="-122"/>
                <a:cs typeface="微软雅黑" panose="020B0503020204020204" charset="-122"/>
                <a:sym typeface="+mn-ea"/>
              </a:rPr>
              <a:t>        更加符合社会主义经济发展的本质要求。</a:t>
            </a:r>
            <a:endParaRPr lang="zh-CN" altLang="en-US" sz="3200">
              <a:latin typeface="楷体" panose="02010609060101010101" charset="-122"/>
              <a:ea typeface="楷体" panose="02010609060101010101" charset="-122"/>
              <a:cs typeface="微软雅黑" panose="020B0503020204020204"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内容占位符 5"/>
          <p:cNvSpPr>
            <a:spLocks noGrp="1"/>
          </p:cNvSpPr>
          <p:nvPr>
            <p:ph idx="4294967295"/>
          </p:nvPr>
        </p:nvSpPr>
        <p:spPr>
          <a:xfrm>
            <a:off x="1699578" y="1443355"/>
            <a:ext cx="8793162" cy="5087938"/>
          </a:xfrm>
          <a:solidFill>
            <a:schemeClr val="bg1"/>
          </a:solidFill>
        </p:spPr>
        <p:txBody>
          <a:bodyPr anchor="t"/>
          <a:p>
            <a:pPr marL="0" lvl="0" indent="0">
              <a:lnSpc>
                <a:spcPct val="120000"/>
              </a:lnSpc>
              <a:buNone/>
            </a:pPr>
            <a:r>
              <a:rPr lang="en-US" altLang="x-none" sz="2800" b="1" dirty="0">
                <a:solidFill>
                  <a:srgbClr val="000000"/>
                </a:solidFill>
                <a:latin typeface="楷体" panose="02010609060101010101" charset="-122"/>
                <a:ea typeface="楷体" panose="02010609060101010101" charset="-122"/>
              </a:rPr>
              <a:t>   </a:t>
            </a:r>
            <a:r>
              <a:rPr lang="zh-CN" altLang="en-US" sz="2800" b="1">
                <a:solidFill>
                  <a:srgbClr val="286991"/>
                </a:solidFill>
                <a:latin typeface="黑体" panose="02010609060101010101" pitchFamily="2" charset="-122"/>
                <a:ea typeface="黑体" panose="02010609060101010101" pitchFamily="2" charset="-122"/>
              </a:rPr>
              <a:t>“供给侧改革”，就是从供给、生产端入手，通过解放生产力，提升竞争力促进经济发展。具体而言，就是要求清理僵尸企业，淘汰落后产能，将发展方向锁定新兴领域、创新领域，创造新的经济增长点。对于供给侧改革，习近平主席的原话是，“在适度扩大总需求的同时，着力加强供给侧结构性改革，着力提高供给体系质量和效率”。</a:t>
            </a:r>
            <a:r>
              <a:rPr lang="zh-CN" altLang="en-US" sz="2800" b="1" dirty="0">
                <a:solidFill>
                  <a:srgbClr val="000000"/>
                </a:solidFill>
                <a:latin typeface="黑体" panose="02010609060101010101" pitchFamily="2" charset="-122"/>
                <a:ea typeface="黑体" panose="02010609060101010101" pitchFamily="2" charset="-122"/>
              </a:rPr>
              <a:t>   </a:t>
            </a:r>
            <a:endParaRPr lang="zh-CN" altLang="en-US" sz="2800" b="1" dirty="0">
              <a:solidFill>
                <a:srgbClr val="C00000"/>
              </a:solidFill>
              <a:latin typeface="黑体" panose="02010609060101010101" pitchFamily="2" charset="-122"/>
              <a:ea typeface="黑体" panose="02010609060101010101" pitchFamily="2" charset="-122"/>
            </a:endParaRPr>
          </a:p>
          <a:p>
            <a:pPr marL="0" lvl="0" indent="0"/>
            <a:r>
              <a:rPr lang="zh-CN" altLang="en-US" sz="2800" b="1" dirty="0">
                <a:solidFill>
                  <a:srgbClr val="C00000"/>
                </a:solidFill>
                <a:latin typeface="黑体" panose="02010609060101010101" pitchFamily="2" charset="-122"/>
                <a:ea typeface="黑体" panose="02010609060101010101" pitchFamily="2" charset="-122"/>
              </a:rPr>
              <a:t>  运用社会再生产的有关知识，说明</a:t>
            </a:r>
            <a:r>
              <a:rPr lang="en-US" altLang="x-none" sz="2800" b="1" dirty="0">
                <a:solidFill>
                  <a:srgbClr val="C00000"/>
                </a:solidFill>
                <a:latin typeface="黑体" panose="02010609060101010101" pitchFamily="2" charset="-122"/>
                <a:ea typeface="黑体" panose="02010609060101010101" pitchFamily="2" charset="-122"/>
              </a:rPr>
              <a:t>“</a:t>
            </a:r>
            <a:r>
              <a:rPr lang="zh-CN" altLang="en-US" sz="2800" b="1" dirty="0">
                <a:solidFill>
                  <a:srgbClr val="C00000"/>
                </a:solidFill>
                <a:latin typeface="黑体" panose="02010609060101010101" pitchFamily="2" charset="-122"/>
                <a:ea typeface="黑体" panose="02010609060101010101" pitchFamily="2" charset="-122"/>
              </a:rPr>
              <a:t>供给侧改革</a:t>
            </a:r>
            <a:r>
              <a:rPr lang="en-US" altLang="x-none" sz="2800" b="1" dirty="0">
                <a:solidFill>
                  <a:srgbClr val="C00000"/>
                </a:solidFill>
                <a:latin typeface="黑体" panose="02010609060101010101" pitchFamily="2" charset="-122"/>
                <a:ea typeface="黑体" panose="02010609060101010101" pitchFamily="2" charset="-122"/>
              </a:rPr>
              <a:t>”</a:t>
            </a:r>
            <a:r>
              <a:rPr lang="zh-CN" altLang="en-US" sz="2800" b="1" dirty="0">
                <a:solidFill>
                  <a:srgbClr val="C00000"/>
                </a:solidFill>
                <a:latin typeface="黑体" panose="02010609060101010101" pitchFamily="2" charset="-122"/>
                <a:ea typeface="黑体" panose="02010609060101010101" pitchFamily="2" charset="-122"/>
              </a:rPr>
              <a:t>提出的合理性。</a:t>
            </a:r>
            <a:endParaRPr lang="zh-CN" altLang="en-US" sz="2800" b="1" dirty="0">
              <a:solidFill>
                <a:srgbClr val="C00000"/>
              </a:solidFill>
              <a:latin typeface="黑体" panose="02010609060101010101" pitchFamily="2" charset="-122"/>
              <a:ea typeface="黑体" panose="02010609060101010101" pitchFamily="2" charset="-122"/>
            </a:endParaRPr>
          </a:p>
        </p:txBody>
      </p:sp>
      <p:sp>
        <p:nvSpPr>
          <p:cNvPr id="11266" name="灯片编号占位符 3"/>
          <p:cNvSpPr>
            <a:spLocks noGrp="1"/>
          </p:cNvSpPr>
          <p:nvPr/>
        </p:nvSpPr>
        <p:spPr>
          <a:xfrm>
            <a:off x="7981950" y="6356350"/>
            <a:ext cx="2057400" cy="365125"/>
          </a:xfrm>
          <a:prstGeom prst="rect">
            <a:avLst/>
          </a:prstGeom>
          <a:noFill/>
          <a:ln w="9525">
            <a:noFill/>
          </a:ln>
        </p:spPr>
        <p:txBody>
          <a:bodyPr anchor="ctr"/>
          <a:p>
            <a:pPr lvl="0" algn="r" defTabSz="914400"/>
            <a:fld id="{9A0DB2DC-4C9A-4742-B13C-FB6460FD3503}" type="slidenum">
              <a:rPr lang="zh-CN" altLang="en-US" sz="900" b="0" i="0" dirty="0">
                <a:solidFill>
                  <a:srgbClr val="949596"/>
                </a:solidFill>
                <a:latin typeface="Calibri" panose="020F0502020204030204" charset="0"/>
                <a:ea typeface="宋体" panose="02010600030101010101" pitchFamily="2" charset="-122"/>
              </a:rPr>
            </a:fld>
            <a:endParaRPr lang="zh-CN" altLang="en-US" sz="900" b="0" i="0" dirty="0">
              <a:solidFill>
                <a:srgbClr val="949596"/>
              </a:solidFill>
              <a:latin typeface="Calibri" panose="020F0502020204030204" charset="0"/>
              <a:ea typeface="宋体" panose="02010600030101010101" pitchFamily="2" charset="-122"/>
            </a:endParaRPr>
          </a:p>
        </p:txBody>
      </p:sp>
      <p:sp>
        <p:nvSpPr>
          <p:cNvPr id="11267" name="标题 1"/>
          <p:cNvSpPr>
            <a:spLocks noGrp="1"/>
          </p:cNvSpPr>
          <p:nvPr>
            <p:ph type="title"/>
          </p:nvPr>
        </p:nvSpPr>
        <p:spPr>
          <a:xfrm>
            <a:off x="1631950" y="117475"/>
            <a:ext cx="11061700" cy="1325563"/>
          </a:xfrm>
        </p:spPr>
        <p:txBody>
          <a:bodyPr lIns="91440" tIns="45720" rIns="91440" bIns="45720" anchor="ctr"/>
          <a:p>
            <a:pPr lvl="0"/>
            <a:r>
              <a:rPr lang="zh-CN" altLang="en-US">
                <a:solidFill>
                  <a:srgbClr val="000000"/>
                </a:solidFill>
                <a:latin typeface="黑体" panose="02010609060101010101" pitchFamily="2" charset="-122"/>
                <a:ea typeface="黑体" panose="02010609060101010101" pitchFamily="2" charset="-122"/>
              </a:rPr>
              <a:t>一、</a:t>
            </a:r>
            <a:r>
              <a:rPr lang="en-US" altLang="zh-CN">
                <a:solidFill>
                  <a:srgbClr val="000000"/>
                </a:solidFill>
                <a:latin typeface="黑体" panose="02010609060101010101" pitchFamily="2" charset="-122"/>
                <a:ea typeface="黑体" panose="02010609060101010101" pitchFamily="2" charset="-122"/>
              </a:rPr>
              <a:t>“</a:t>
            </a:r>
            <a:r>
              <a:rPr lang="zh-CN" altLang="en-US">
                <a:solidFill>
                  <a:srgbClr val="000000"/>
                </a:solidFill>
                <a:latin typeface="黑体" panose="02010609060101010101" pitchFamily="2" charset="-122"/>
                <a:ea typeface="黑体" panose="02010609060101010101" pitchFamily="2" charset="-122"/>
              </a:rPr>
              <a:t>供给侧改革</a:t>
            </a:r>
            <a:r>
              <a:rPr lang="en-US" altLang="zh-CN">
                <a:solidFill>
                  <a:srgbClr val="000000"/>
                </a:solidFill>
                <a:latin typeface="黑体" panose="02010609060101010101" pitchFamily="2" charset="-122"/>
                <a:ea typeface="黑体" panose="02010609060101010101" pitchFamily="2" charset="-122"/>
              </a:rPr>
              <a:t>”</a:t>
            </a:r>
            <a:r>
              <a:rPr lang="zh-CN" altLang="en-US">
                <a:solidFill>
                  <a:srgbClr val="000000"/>
                </a:solidFill>
                <a:latin typeface="黑体" panose="02010609060101010101" pitchFamily="2" charset="-122"/>
                <a:ea typeface="黑体" panose="02010609060101010101" pitchFamily="2" charset="-122"/>
              </a:rPr>
              <a:t>的提出</a:t>
            </a:r>
            <a:endParaRPr lang="zh-CN" altLang="en-US">
              <a:solidFill>
                <a:srgbClr val="000000"/>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41">
                                            <p:txEl>
                                              <p:charRg st="156" end="188"/>
                                            </p:txEl>
                                          </p:spTgt>
                                        </p:tgtEl>
                                        <p:attrNameLst>
                                          <p:attrName>style.visibility</p:attrName>
                                        </p:attrNameLst>
                                      </p:cBhvr>
                                      <p:to>
                                        <p:strVal val="visible"/>
                                      </p:to>
                                    </p:set>
                                    <p:anim calcmode="lin" valueType="num">
                                      <p:cBhvr additive="base">
                                        <p:cTn id="7" dur="500" fill="hold"/>
                                        <p:tgtEl>
                                          <p:spTgt spid="10241">
                                            <p:txEl>
                                              <p:charRg st="156" end="188"/>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241">
                                            <p:txEl>
                                              <p:charRg st="156" end="18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内容占位符 2"/>
          <p:cNvSpPr>
            <a:spLocks noGrp="1"/>
          </p:cNvSpPr>
          <p:nvPr>
            <p:ph idx="4294967295"/>
          </p:nvPr>
        </p:nvSpPr>
        <p:spPr>
          <a:xfrm>
            <a:off x="1573213" y="908050"/>
            <a:ext cx="8983662" cy="5441950"/>
          </a:xfrm>
          <a:solidFill>
            <a:schemeClr val="bg1"/>
          </a:solidFill>
        </p:spPr>
        <p:txBody>
          <a:bodyPr anchor="t"/>
          <a:p>
            <a:pPr lvl="0">
              <a:lnSpc>
                <a:spcPct val="120000"/>
              </a:lnSpc>
            </a:pPr>
            <a:r>
              <a:rPr lang="zh-CN" altLang="en-US" sz="2400" b="1">
                <a:solidFill>
                  <a:srgbClr val="286991"/>
                </a:solidFill>
                <a:latin typeface="黑体" panose="02010609060101010101" pitchFamily="2" charset="-122"/>
                <a:ea typeface="黑体" panose="02010609060101010101" pitchFamily="2" charset="-122"/>
              </a:rPr>
              <a:t>（1）社会再生产过程包括生产、分配、交换、消费四环节。“供给侧改革”从供给、生产端入手，积极进行供给干预促进经济发展，抓住了生产这一起决定作用的环节。</a:t>
            </a:r>
            <a:endParaRPr lang="zh-CN" altLang="en-US" sz="2400" b="1">
              <a:solidFill>
                <a:srgbClr val="286991"/>
              </a:solidFill>
              <a:latin typeface="黑体" panose="02010609060101010101" pitchFamily="2" charset="-122"/>
              <a:ea typeface="黑体" panose="02010609060101010101" pitchFamily="2" charset="-122"/>
            </a:endParaRPr>
          </a:p>
          <a:p>
            <a:pPr lvl="0">
              <a:lnSpc>
                <a:spcPct val="120000"/>
              </a:lnSpc>
            </a:pPr>
            <a:r>
              <a:rPr lang="zh-CN" altLang="en-US" sz="2400" b="1">
                <a:solidFill>
                  <a:srgbClr val="286991"/>
                </a:solidFill>
                <a:latin typeface="黑体" panose="02010609060101010101" pitchFamily="2" charset="-122"/>
                <a:ea typeface="黑体" panose="02010609060101010101" pitchFamily="2" charset="-122"/>
              </a:rPr>
              <a:t>（2）生产与消费是辩证统一的。生产决定消费的对象和方式；生产会提高消费的质量和水平，并为消费创造动力。“供给侧”改革着力提高供给体系的质量和效率，通过创新增加新供给，从而满足并创造新消费，推动消费升级，形成新动力。</a:t>
            </a:r>
            <a:endParaRPr lang="zh-CN" altLang="en-US" sz="2400" b="1">
              <a:solidFill>
                <a:srgbClr val="286991"/>
              </a:solidFill>
              <a:latin typeface="黑体" panose="02010609060101010101" pitchFamily="2" charset="-122"/>
              <a:ea typeface="黑体" panose="02010609060101010101" pitchFamily="2" charset="-122"/>
            </a:endParaRPr>
          </a:p>
          <a:p>
            <a:pPr lvl="0">
              <a:lnSpc>
                <a:spcPct val="120000"/>
              </a:lnSpc>
            </a:pPr>
            <a:r>
              <a:rPr lang="zh-CN" altLang="en-US" sz="2400" b="1">
                <a:solidFill>
                  <a:srgbClr val="286991"/>
                </a:solidFill>
                <a:latin typeface="黑体" panose="02010609060101010101" pitchFamily="2" charset="-122"/>
                <a:ea typeface="黑体" panose="02010609060101010101" pitchFamily="2" charset="-122"/>
              </a:rPr>
              <a:t>（3）消费反作用于生产。供给侧形成的新供给将会带来新的消费需求，开拓消费新领域，对于拉动经济增长，促进生产发展起到重要的反作用。</a:t>
            </a:r>
            <a:endParaRPr lang="zh-CN" altLang="en-US" sz="2400" b="1">
              <a:solidFill>
                <a:srgbClr val="286991"/>
              </a:solidFill>
              <a:latin typeface="黑体" panose="02010609060101010101" pitchFamily="2" charset="-122"/>
              <a:ea typeface="黑体" panose="02010609060101010101" pitchFamily="2" charset="-122"/>
            </a:endParaRPr>
          </a:p>
        </p:txBody>
      </p:sp>
      <p:sp>
        <p:nvSpPr>
          <p:cNvPr id="12291" name="灯片编号占位符 3"/>
          <p:cNvSpPr>
            <a:spLocks noGrp="1"/>
          </p:cNvSpPr>
          <p:nvPr/>
        </p:nvSpPr>
        <p:spPr>
          <a:xfrm>
            <a:off x="7981950" y="6356350"/>
            <a:ext cx="2057400" cy="365125"/>
          </a:xfrm>
          <a:prstGeom prst="rect">
            <a:avLst/>
          </a:prstGeom>
          <a:noFill/>
          <a:ln w="9525">
            <a:noFill/>
          </a:ln>
        </p:spPr>
        <p:txBody>
          <a:bodyPr anchor="ctr"/>
          <a:p>
            <a:pPr lvl="0" algn="r" defTabSz="914400"/>
            <a:fld id="{9A0DB2DC-4C9A-4742-B13C-FB6460FD3503}" type="slidenum">
              <a:rPr lang="zh-CN" altLang="en-US" sz="900" b="0" i="0" dirty="0">
                <a:solidFill>
                  <a:srgbClr val="949596"/>
                </a:solidFill>
                <a:latin typeface="Calibri" panose="020F0502020204030204" charset="0"/>
                <a:ea typeface="宋体" panose="02010600030101010101" pitchFamily="2" charset="-122"/>
              </a:rPr>
            </a:fld>
            <a:endParaRPr lang="zh-CN" altLang="en-US" sz="900" b="0" i="0" dirty="0">
              <a:solidFill>
                <a:srgbClr val="949596"/>
              </a:solidFill>
              <a:latin typeface="Calibri" panose="020F0502020204030204" charset="0"/>
              <a:ea typeface="宋体" panose="02010600030101010101" pitchFamily="2" charset="-12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1" name="标题 2"/>
          <p:cNvSpPr>
            <a:spLocks noGrp="1"/>
          </p:cNvSpPr>
          <p:nvPr>
            <p:ph type="title"/>
          </p:nvPr>
        </p:nvSpPr>
        <p:spPr>
          <a:xfrm>
            <a:off x="1631950" y="-26987"/>
            <a:ext cx="7886700" cy="989012"/>
          </a:xfrm>
        </p:spPr>
        <p:txBody>
          <a:bodyPr anchor="b"/>
          <a:p>
            <a:pPr defTabSz="914400"/>
            <a:r>
              <a:rPr lang="zh-CN" altLang="en-US" sz="3200" kern="1200" baseline="0" dirty="0">
                <a:latin typeface="黑体" panose="02010609060101010101" pitchFamily="2" charset="-122"/>
                <a:ea typeface="黑体" panose="02010609060101010101" pitchFamily="2" charset="-122"/>
                <a:cs typeface="+mj-cs"/>
                <a:sym typeface="Arial" panose="020B0604020202020204" pitchFamily="34" charset="0"/>
              </a:rPr>
              <a:t>1、 为何优化劳动力配置？</a:t>
            </a:r>
            <a:r>
              <a:rPr lang="zh-CN" altLang="en-US" sz="3200" kern="1200" baseline="0" dirty="0">
                <a:solidFill>
                  <a:srgbClr val="C02500"/>
                </a:solidFill>
                <a:latin typeface="黑体" panose="02010609060101010101" pitchFamily="2" charset="-122"/>
                <a:ea typeface="黑体" panose="02010609060101010101" pitchFamily="2" charset="-122"/>
                <a:cs typeface="+mj-cs"/>
                <a:sym typeface="Arial" panose="020B0604020202020204" pitchFamily="34" charset="0"/>
              </a:rPr>
              <a:t>（整合课本）</a:t>
            </a:r>
            <a:endParaRPr lang="zh-CN" altLang="en-US" kern="1200" baseline="0" dirty="0">
              <a:latin typeface="黑体" panose="02010609060101010101" pitchFamily="2" charset="-122"/>
              <a:ea typeface="黑体" panose="02010609060101010101" pitchFamily="2" charset="-122"/>
              <a:cs typeface="+mj-cs"/>
            </a:endParaRPr>
          </a:p>
        </p:txBody>
      </p:sp>
      <p:sp>
        <p:nvSpPr>
          <p:cNvPr id="14339" name="内容占位符 13314"/>
          <p:cNvSpPr>
            <a:spLocks noGrp="1"/>
          </p:cNvSpPr>
          <p:nvPr>
            <p:ph type="body" idx="1"/>
          </p:nvPr>
        </p:nvSpPr>
        <p:spPr>
          <a:xfrm>
            <a:off x="1847850" y="1196975"/>
            <a:ext cx="8362950" cy="2663825"/>
          </a:xfrm>
          <a:solidFill>
            <a:schemeClr val="bg1"/>
          </a:solidFill>
          <a:ln w="28575">
            <a:solidFill>
              <a:srgbClr val="FF0000"/>
            </a:solidFill>
            <a:miter/>
          </a:ln>
        </p:spPr>
        <p:txBody>
          <a:bodyPr lIns="90170" tIns="46990" rIns="90170" bIns="46990" anchor="t">
            <a:normAutofit lnSpcReduction="20000"/>
          </a:bodyPr>
          <a:p>
            <a:pPr marL="1905" indent="-1905" defTabSz="914400">
              <a:lnSpc>
                <a:spcPct val="110000"/>
              </a:lnSpc>
              <a:buSzPct val="60000"/>
            </a:pPr>
            <a:r>
              <a:rPr lang="zh-CN" altLang="en-US" sz="2800" b="1" kern="1200" baseline="0" dirty="0">
                <a:solidFill>
                  <a:srgbClr val="660033"/>
                </a:solidFill>
                <a:latin typeface="黑体" panose="02010609060101010101" pitchFamily="2" charset="-122"/>
                <a:ea typeface="黑体" panose="02010609060101010101" pitchFamily="2" charset="-122"/>
                <a:cs typeface="+mn-cs"/>
              </a:rPr>
              <a:t>必要性：</a:t>
            </a:r>
            <a:endParaRPr lang="zh-CN" altLang="en-US" sz="2800" b="1" kern="1200" baseline="0" dirty="0">
              <a:solidFill>
                <a:srgbClr val="660033"/>
              </a:solidFill>
              <a:latin typeface="黑体" panose="02010609060101010101" pitchFamily="2" charset="-122"/>
              <a:ea typeface="黑体" panose="02010609060101010101" pitchFamily="2" charset="-122"/>
              <a:cs typeface="+mn-cs"/>
            </a:endParaRPr>
          </a:p>
          <a:p>
            <a:pPr marL="1905" indent="-1905" defTabSz="914400">
              <a:lnSpc>
                <a:spcPct val="110000"/>
              </a:lnSpc>
              <a:buSzPct val="60000"/>
            </a:pPr>
            <a:r>
              <a:rPr lang="zh-CN" altLang="en-US" sz="2600" b="1" kern="1200" baseline="0" dirty="0">
                <a:solidFill>
                  <a:srgbClr val="232526"/>
                </a:solidFill>
                <a:latin typeface="黑体" panose="02010609060101010101" pitchFamily="2" charset="-122"/>
                <a:ea typeface="黑体" panose="02010609060101010101" pitchFamily="2" charset="-122"/>
                <a:cs typeface="+mn-cs"/>
              </a:rPr>
              <a:t>  </a:t>
            </a:r>
            <a:r>
              <a:rPr lang="zh-CN" altLang="en-US" sz="2600" b="1" kern="1200" baseline="0" dirty="0">
                <a:solidFill>
                  <a:srgbClr val="002060"/>
                </a:solidFill>
                <a:latin typeface="黑体" panose="02010609060101010101" pitchFamily="2" charset="-122"/>
                <a:ea typeface="黑体" panose="02010609060101010101" pitchFamily="2" charset="-122"/>
                <a:cs typeface="+mn-cs"/>
                <a:sym typeface="Arial" panose="020B0604020202020204" pitchFamily="34" charset="0"/>
              </a:rPr>
              <a:t>  </a:t>
            </a:r>
            <a:r>
              <a:rPr lang="zh-CN" altLang="en-US" sz="2400" b="1" kern="1200" baseline="0">
                <a:solidFill>
                  <a:srgbClr val="002060"/>
                </a:solidFill>
                <a:latin typeface="黑体" panose="02010609060101010101" pitchFamily="2" charset="-122"/>
                <a:ea typeface="黑体" panose="02010609060101010101" pitchFamily="2" charset="-122"/>
                <a:cs typeface="+mn-cs"/>
                <a:sym typeface="Arial" panose="020B0604020202020204" pitchFamily="34" charset="0"/>
              </a:rPr>
              <a:t>我国的“人口红利”在不断消失。依照价值规律，劳动力供不应求时，价格上升，将会使企业用人成本提高，价值决定价格，成本增加将会导致商品价格升高，不利于需求和供给。</a:t>
            </a:r>
            <a:endParaRPr lang="zh-CN" altLang="en-US" sz="2400" b="1" kern="1200" baseline="0">
              <a:solidFill>
                <a:srgbClr val="002060"/>
              </a:solidFill>
              <a:latin typeface="黑体" panose="02010609060101010101" pitchFamily="2" charset="-122"/>
              <a:ea typeface="黑体" panose="02010609060101010101" pitchFamily="2" charset="-122"/>
              <a:cs typeface="+mn-cs"/>
              <a:sym typeface="Arial" panose="020B0604020202020204" pitchFamily="34" charset="0"/>
            </a:endParaRPr>
          </a:p>
          <a:p>
            <a:pPr marL="1905" indent="-1905" defTabSz="914400">
              <a:lnSpc>
                <a:spcPct val="110000"/>
              </a:lnSpc>
              <a:buSzPct val="60000"/>
            </a:pPr>
            <a:r>
              <a:rPr lang="en-US" altLang="x-none" sz="2600" b="1" kern="1200" baseline="0" dirty="0">
                <a:solidFill>
                  <a:srgbClr val="000000"/>
                </a:solidFill>
                <a:latin typeface="黑体" panose="02010609060101010101" pitchFamily="2" charset="-122"/>
                <a:ea typeface="黑体" panose="02010609060101010101" pitchFamily="2" charset="-122"/>
                <a:cs typeface="+mn-cs"/>
              </a:rPr>
              <a:t>   </a:t>
            </a:r>
            <a:endParaRPr lang="zh-CN" altLang="en-US" sz="2600" b="1" kern="1200" baseline="0" dirty="0">
              <a:solidFill>
                <a:srgbClr val="000000"/>
              </a:solidFill>
              <a:latin typeface="黑体" panose="02010609060101010101" pitchFamily="2" charset="-122"/>
              <a:ea typeface="黑体" panose="02010609060101010101" pitchFamily="2" charset="-122"/>
              <a:cs typeface="+mn-cs"/>
            </a:endParaRPr>
          </a:p>
        </p:txBody>
      </p:sp>
      <p:sp>
        <p:nvSpPr>
          <p:cNvPr id="3" name="内容占位符 13314"/>
          <p:cNvSpPr>
            <a:spLocks noGrp="1"/>
          </p:cNvSpPr>
          <p:nvPr/>
        </p:nvSpPr>
        <p:spPr>
          <a:xfrm>
            <a:off x="1847850" y="4005263"/>
            <a:ext cx="8350250" cy="2535237"/>
          </a:xfrm>
          <a:prstGeom prst="rect">
            <a:avLst/>
          </a:prstGeom>
          <a:solidFill>
            <a:schemeClr val="bg1"/>
          </a:solidFill>
          <a:ln w="28575" cap="flat" cmpd="sng">
            <a:solidFill>
              <a:srgbClr val="FF0000"/>
            </a:solidFill>
            <a:prstDash val="solid"/>
            <a:miter/>
            <a:headEnd type="none" w="med" len="med"/>
            <a:tailEnd type="none" w="med" len="med"/>
          </a:ln>
        </p:spPr>
        <p:txBody>
          <a:bodyPr lIns="90170" tIns="46990" rIns="90170" bIns="46990" anchor="t"/>
          <a:p>
            <a:pPr marL="1905" lvl="0" indent="-1905" algn="just">
              <a:lnSpc>
                <a:spcPct val="88000"/>
              </a:lnSpc>
              <a:spcBef>
                <a:spcPts val="1440"/>
              </a:spcBef>
              <a:buClr>
                <a:schemeClr val="accent2"/>
              </a:buClr>
              <a:buSzPct val="60000"/>
              <a:buFont typeface="Wingdings 2" panose="05020102010507070707" pitchFamily="2" charset="2"/>
              <a:buNone/>
            </a:pPr>
            <a:r>
              <a:rPr lang="zh-CN" altLang="en-US" sz="2800" i="0" dirty="0">
                <a:solidFill>
                  <a:srgbClr val="660033"/>
                </a:solidFill>
                <a:latin typeface="黑体" panose="02010609060101010101" pitchFamily="2" charset="-122"/>
                <a:ea typeface="黑体" panose="02010609060101010101" pitchFamily="2" charset="-122"/>
                <a:sym typeface="Arial" panose="020B0604020202020204" pitchFamily="34" charset="0"/>
              </a:rPr>
              <a:t>重要性：</a:t>
            </a:r>
            <a:endParaRPr lang="zh-CN" altLang="en-US" sz="2800" i="0" dirty="0">
              <a:solidFill>
                <a:srgbClr val="660033"/>
              </a:solidFill>
              <a:latin typeface="黑体" panose="02010609060101010101" pitchFamily="2" charset="-122"/>
              <a:ea typeface="黑体" panose="02010609060101010101" pitchFamily="2" charset="-122"/>
              <a:sym typeface="Arial" panose="020B0604020202020204" pitchFamily="34" charset="0"/>
            </a:endParaRPr>
          </a:p>
          <a:p>
            <a:pPr marL="1905" lvl="0" indent="-1905" algn="just">
              <a:lnSpc>
                <a:spcPct val="88000"/>
              </a:lnSpc>
              <a:spcBef>
                <a:spcPts val="1440"/>
              </a:spcBef>
              <a:buClr>
                <a:schemeClr val="accent2"/>
              </a:buClr>
              <a:buSzPct val="60000"/>
              <a:buFont typeface="Wingdings 2" panose="05020102010507070707" pitchFamily="2" charset="2"/>
              <a:buNone/>
            </a:pPr>
            <a:r>
              <a:rPr lang="zh-CN" altLang="en-US" sz="2800" i="0" dirty="0">
                <a:solidFill>
                  <a:srgbClr val="660033"/>
                </a:solidFill>
                <a:latin typeface="黑体" panose="02010609060101010101" pitchFamily="2" charset="-122"/>
                <a:ea typeface="黑体" panose="02010609060101010101" pitchFamily="2" charset="-122"/>
                <a:sym typeface="Arial" panose="020B0604020202020204" pitchFamily="34" charset="0"/>
              </a:rPr>
              <a:t>   </a:t>
            </a:r>
            <a:r>
              <a:rPr lang="zh-CN" altLang="en-US" sz="2400" i="0">
                <a:solidFill>
                  <a:srgbClr val="002060"/>
                </a:solidFill>
                <a:latin typeface="黑体" panose="02010609060101010101" pitchFamily="2" charset="-122"/>
                <a:ea typeface="黑体" panose="02010609060101010101" pitchFamily="2" charset="-122"/>
                <a:sym typeface="Arial" panose="020B0604020202020204" pitchFamily="34" charset="0"/>
              </a:rPr>
              <a:t>1、劳动者是生产过程的主体，在生产力发展中起主导作用。劳动者通过就业创造了社会财富，推动了社会发展。P42</a:t>
            </a:r>
            <a:endParaRPr lang="zh-CN" altLang="en-US" sz="2400" i="0">
              <a:solidFill>
                <a:srgbClr val="002060"/>
              </a:solidFill>
              <a:latin typeface="黑体" panose="02010609060101010101" pitchFamily="2" charset="-122"/>
              <a:ea typeface="黑体" panose="02010609060101010101" pitchFamily="2" charset="-122"/>
              <a:sym typeface="Arial" panose="020B0604020202020204" pitchFamily="34" charset="0"/>
            </a:endParaRPr>
          </a:p>
          <a:p>
            <a:pPr marL="1905" lvl="0" indent="-1905" algn="just">
              <a:lnSpc>
                <a:spcPct val="88000"/>
              </a:lnSpc>
              <a:spcBef>
                <a:spcPts val="1440"/>
              </a:spcBef>
              <a:buClr>
                <a:schemeClr val="accent2"/>
              </a:buClr>
              <a:buSzPct val="60000"/>
              <a:buFont typeface="Wingdings 2" panose="05020102010507070707" pitchFamily="2" charset="2"/>
              <a:buNone/>
            </a:pPr>
            <a:r>
              <a:rPr lang="zh-CN" altLang="en-US" sz="2400" i="0">
                <a:solidFill>
                  <a:srgbClr val="002060"/>
                </a:solidFill>
                <a:latin typeface="黑体" panose="02010609060101010101" pitchFamily="2" charset="-122"/>
                <a:ea typeface="黑体" panose="02010609060101010101" pitchFamily="2" charset="-122"/>
                <a:sym typeface="Arial" panose="020B0604020202020204" pitchFamily="34" charset="0"/>
              </a:rPr>
              <a:t>   2、人是生产力中最具决定性的力量。作为生产力的决定因素，发挥着重要作用。</a:t>
            </a:r>
            <a:endParaRPr lang="zh-CN" altLang="en-US" sz="2400" i="0" dirty="0">
              <a:solidFill>
                <a:srgbClr val="002060"/>
              </a:solidFill>
              <a:latin typeface="黑体" panose="02010609060101010101" pitchFamily="2" charset="-122"/>
              <a:ea typeface="黑体" panose="02010609060101010101" pitchFamily="2" charset="-122"/>
              <a:sym typeface="Arial" panose="020B0604020202020204" pitchFamily="34" charset="0"/>
            </a:endParaRPr>
          </a:p>
          <a:p>
            <a:pPr marL="1905" lvl="0" indent="-1905" algn="just">
              <a:lnSpc>
                <a:spcPct val="88000"/>
              </a:lnSpc>
              <a:spcBef>
                <a:spcPts val="1440"/>
              </a:spcBef>
              <a:buClr>
                <a:schemeClr val="accent2"/>
              </a:buClr>
              <a:buSzPct val="60000"/>
              <a:buFont typeface="Wingdings 2" panose="05020102010507070707" pitchFamily="2" charset="2"/>
              <a:buNone/>
            </a:pPr>
            <a:endParaRPr lang="zh-CN" altLang="en-US" sz="2800" i="0" dirty="0">
              <a:solidFill>
                <a:srgbClr val="660033"/>
              </a:solidFill>
              <a:latin typeface="黑体" panose="02010609060101010101" pitchFamily="2" charset="-122"/>
              <a:ea typeface="黑体" panose="02010609060101010101" pitchFamily="2" charset="-122"/>
              <a:sym typeface="Arial" panose="020B0604020202020204" pitchFamily="34" charset="0"/>
            </a:endParaRPr>
          </a:p>
          <a:p>
            <a:pPr marL="1905" lvl="0" indent="-1905" algn="just">
              <a:lnSpc>
                <a:spcPct val="88000"/>
              </a:lnSpc>
              <a:spcBef>
                <a:spcPts val="1440"/>
              </a:spcBef>
              <a:buClr>
                <a:schemeClr val="accent2"/>
              </a:buClr>
              <a:buSzPct val="60000"/>
              <a:buFont typeface="Wingdings 2" panose="05020102010507070707" pitchFamily="2" charset="2"/>
              <a:buNone/>
            </a:pPr>
            <a:endParaRPr lang="zh-CN" altLang="en-US" sz="2800" i="0" dirty="0">
              <a:solidFill>
                <a:srgbClr val="660033"/>
              </a:solidFill>
              <a:latin typeface="黑体" panose="02010609060101010101" pitchFamily="2" charset="-122"/>
              <a:ea typeface="黑体" panose="02010609060101010101" pitchFamily="2" charset="-122"/>
              <a:sym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339"/>
                                        </p:tgtEl>
                                        <p:attrNameLst>
                                          <p:attrName>style.visibility</p:attrName>
                                        </p:attrNameLst>
                                      </p:cBhvr>
                                      <p:to>
                                        <p:strVal val="visible"/>
                                      </p:to>
                                    </p:set>
                                    <p:anim calcmode="lin" valueType="num">
                                      <p:cBhvr additive="base">
                                        <p:cTn id="7" dur="500" fill="hold"/>
                                        <p:tgtEl>
                                          <p:spTgt spid="14339"/>
                                        </p:tgtEl>
                                        <p:attrNameLst>
                                          <p:attrName>ppt_x</p:attrName>
                                        </p:attrNameLst>
                                      </p:cBhvr>
                                      <p:tavLst>
                                        <p:tav tm="0">
                                          <p:val>
                                            <p:strVal val="#ppt_x"/>
                                          </p:val>
                                        </p:tav>
                                        <p:tav tm="100000">
                                          <p:val>
                                            <p:strVal val="#ppt_x"/>
                                          </p:val>
                                        </p:tav>
                                      </p:tavLst>
                                    </p:anim>
                                    <p:anim calcmode="lin" valueType="num">
                                      <p:cBhvr additive="base">
                                        <p:cTn id="8" dur="500" fill="hold"/>
                                        <p:tgtEl>
                                          <p:spTgt spid="1433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339">
                                            <p:txEl>
                                              <p:charRg st="0" end="5"/>
                                            </p:txEl>
                                          </p:spTgt>
                                        </p:tgtEl>
                                        <p:attrNameLst>
                                          <p:attrName>style.visibility</p:attrName>
                                        </p:attrNameLst>
                                      </p:cBhvr>
                                      <p:to>
                                        <p:strVal val="visible"/>
                                      </p:to>
                                    </p:set>
                                    <p:anim calcmode="lin" valueType="num">
                                      <p:cBhvr additive="base">
                                        <p:cTn id="13" dur="500" fill="hold"/>
                                        <p:tgtEl>
                                          <p:spTgt spid="14339">
                                            <p:txEl>
                                              <p:charRg st="0"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339">
                                            <p:txEl>
                                              <p:charRg st="0" end="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339">
                                            <p:txEl>
                                              <p:charRg st="5" end="89"/>
                                            </p:txEl>
                                          </p:spTgt>
                                        </p:tgtEl>
                                        <p:attrNameLst>
                                          <p:attrName>style.visibility</p:attrName>
                                        </p:attrNameLst>
                                      </p:cBhvr>
                                      <p:to>
                                        <p:strVal val="visible"/>
                                      </p:to>
                                    </p:set>
                                    <p:anim calcmode="lin" valueType="num">
                                      <p:cBhvr additive="base">
                                        <p:cTn id="19" dur="500" fill="hold"/>
                                        <p:tgtEl>
                                          <p:spTgt spid="14339">
                                            <p:txEl>
                                              <p:charRg st="5" end="89"/>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339">
                                            <p:txEl>
                                              <p:charRg st="5" end="89"/>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4339">
                                            <p:txEl>
                                              <p:charRg st="89" end="93"/>
                                            </p:txEl>
                                          </p:spTgt>
                                        </p:tgtEl>
                                        <p:attrNameLst>
                                          <p:attrName>style.visibility</p:attrName>
                                        </p:attrNameLst>
                                      </p:cBhvr>
                                      <p:to>
                                        <p:strVal val="visible"/>
                                      </p:to>
                                    </p:set>
                                    <p:anim calcmode="lin" valueType="num">
                                      <p:cBhvr additive="base">
                                        <p:cTn id="25" dur="500" fill="hold"/>
                                        <p:tgtEl>
                                          <p:spTgt spid="14339">
                                            <p:txEl>
                                              <p:charRg st="89" end="9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4339">
                                            <p:txEl>
                                              <p:charRg st="89" end="9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500" fill="hold"/>
                                        <p:tgtEl>
                                          <p:spTgt spid="3"/>
                                        </p:tgtEl>
                                        <p:attrNameLst>
                                          <p:attrName>ppt_x</p:attrName>
                                        </p:attrNameLst>
                                      </p:cBhvr>
                                      <p:tavLst>
                                        <p:tav tm="0">
                                          <p:val>
                                            <p:strVal val="#ppt_x"/>
                                          </p:val>
                                        </p:tav>
                                        <p:tav tm="100000">
                                          <p:val>
                                            <p:strVal val="#ppt_x"/>
                                          </p:val>
                                        </p:tav>
                                      </p:tavLst>
                                    </p:anim>
                                    <p:anim calcmode="lin" valueType="num">
                                      <p:cBhvr additive="base">
                                        <p:cTn id="3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animBg="1" uiExpand="1" build="p"/>
      <p:bldP spid="3"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5" name="标题 2"/>
          <p:cNvSpPr>
            <a:spLocks noGrp="1"/>
          </p:cNvSpPr>
          <p:nvPr>
            <p:ph type="title"/>
          </p:nvPr>
        </p:nvSpPr>
        <p:spPr/>
        <p:txBody>
          <a:bodyPr anchor="b"/>
          <a:p>
            <a:pPr lvl="0"/>
            <a:endParaRPr lang="zh-CN" altLang="en-US" dirty="0"/>
          </a:p>
        </p:txBody>
      </p:sp>
      <p:sp>
        <p:nvSpPr>
          <p:cNvPr id="15363" name="内容占位符 14338"/>
          <p:cNvSpPr>
            <a:spLocks noGrp="1"/>
          </p:cNvSpPr>
          <p:nvPr>
            <p:ph idx="4294967295"/>
          </p:nvPr>
        </p:nvSpPr>
        <p:spPr>
          <a:xfrm>
            <a:off x="1560513" y="909638"/>
            <a:ext cx="9093200" cy="5916612"/>
          </a:xfrm>
          <a:solidFill>
            <a:schemeClr val="bg1"/>
          </a:solidFill>
        </p:spPr>
        <p:txBody>
          <a:bodyPr lIns="90170" tIns="46990" rIns="90170" bIns="46990" anchor="t"/>
          <a:p>
            <a:pPr marL="0" lvl="0" indent="0">
              <a:lnSpc>
                <a:spcPct val="120000"/>
              </a:lnSpc>
              <a:buNone/>
            </a:pPr>
            <a:r>
              <a:rPr lang="zh-CN" altLang="en-US" sz="2400" b="1">
                <a:solidFill>
                  <a:srgbClr val="C02500"/>
                </a:solidFill>
                <a:latin typeface="黑体" panose="02010609060101010101" pitchFamily="2" charset="-122"/>
                <a:ea typeface="黑体" panose="02010609060101010101" pitchFamily="2" charset="-122"/>
              </a:rPr>
              <a:t>（</a:t>
            </a:r>
            <a:r>
              <a:rPr lang="en-US" altLang="zh-CN" sz="2400" b="1">
                <a:solidFill>
                  <a:srgbClr val="C02500"/>
                </a:solidFill>
                <a:latin typeface="黑体" panose="02010609060101010101" pitchFamily="2" charset="-122"/>
                <a:ea typeface="黑体" panose="02010609060101010101" pitchFamily="2" charset="-122"/>
              </a:rPr>
              <a:t>1</a:t>
            </a:r>
            <a:r>
              <a:rPr lang="zh-CN" altLang="en-US" sz="2400" b="1">
                <a:solidFill>
                  <a:srgbClr val="C02500"/>
                </a:solidFill>
                <a:latin typeface="黑体" panose="02010609060101010101" pitchFamily="2" charset="-122"/>
                <a:ea typeface="黑体" panose="02010609060101010101" pitchFamily="2" charset="-122"/>
              </a:rPr>
              <a:t>）放开生育政策，补充人口红利。</a:t>
            </a:r>
            <a:r>
              <a:rPr lang="zh-CN" altLang="en-US" sz="2400" b="1">
                <a:solidFill>
                  <a:srgbClr val="000099"/>
                </a:solidFill>
                <a:latin typeface="黑体" panose="02010609060101010101" pitchFamily="2" charset="-122"/>
                <a:ea typeface="黑体" panose="02010609060101010101" pitchFamily="2" charset="-122"/>
              </a:rPr>
              <a:t>（补充增量）</a:t>
            </a:r>
            <a:endParaRPr lang="zh-CN" altLang="en-US" sz="2400" b="1">
              <a:solidFill>
                <a:srgbClr val="000099"/>
              </a:solidFill>
              <a:latin typeface="黑体" panose="02010609060101010101" pitchFamily="2" charset="-122"/>
              <a:ea typeface="黑体" panose="02010609060101010101" pitchFamily="2" charset="-122"/>
            </a:endParaRPr>
          </a:p>
          <a:p>
            <a:pPr marL="0" lvl="0" indent="0">
              <a:lnSpc>
                <a:spcPct val="120000"/>
              </a:lnSpc>
              <a:buNone/>
            </a:pPr>
            <a:r>
              <a:rPr lang="zh-CN" altLang="en-US" sz="2400" b="1">
                <a:solidFill>
                  <a:srgbClr val="C02500"/>
                </a:solidFill>
                <a:latin typeface="黑体" panose="02010609060101010101" pitchFamily="2" charset="-122"/>
                <a:ea typeface="黑体" panose="02010609060101010101" pitchFamily="2" charset="-122"/>
              </a:rPr>
              <a:t>（</a:t>
            </a:r>
            <a:r>
              <a:rPr lang="en-US" altLang="zh-CN" sz="2400" b="1">
                <a:solidFill>
                  <a:srgbClr val="C02500"/>
                </a:solidFill>
                <a:latin typeface="黑体" panose="02010609060101010101" pitchFamily="2" charset="-122"/>
                <a:ea typeface="黑体" panose="02010609060101010101" pitchFamily="2" charset="-122"/>
              </a:rPr>
              <a:t>2</a:t>
            </a:r>
            <a:r>
              <a:rPr lang="zh-CN" altLang="en-US" sz="2400" b="1">
                <a:solidFill>
                  <a:srgbClr val="C02500"/>
                </a:solidFill>
                <a:latin typeface="黑体" panose="02010609060101010101" pitchFamily="2" charset="-122"/>
                <a:ea typeface="黑体" panose="02010609060101010101" pitchFamily="2" charset="-122"/>
              </a:rPr>
              <a:t>）户籍制度改革，要素自由流动。</a:t>
            </a:r>
            <a:r>
              <a:rPr lang="zh-CN" altLang="en-US" sz="2400" b="1">
                <a:solidFill>
                  <a:srgbClr val="000099"/>
                </a:solidFill>
                <a:latin typeface="黑体" panose="02010609060101010101" pitchFamily="2" charset="-122"/>
                <a:ea typeface="黑体" panose="02010609060101010101" pitchFamily="2" charset="-122"/>
                <a:sym typeface="宋体" panose="02010600030101010101" pitchFamily="2" charset="-122"/>
              </a:rPr>
              <a:t>（盘活存量）</a:t>
            </a:r>
            <a:endParaRPr lang="zh-CN" altLang="en-US" sz="2400" b="1">
              <a:solidFill>
                <a:srgbClr val="C02500"/>
              </a:solidFill>
              <a:latin typeface="黑体" panose="02010609060101010101" pitchFamily="2" charset="-122"/>
              <a:ea typeface="黑体" panose="02010609060101010101" pitchFamily="2" charset="-122"/>
            </a:endParaRPr>
          </a:p>
          <a:p>
            <a:pPr marL="0" lvl="0" indent="0">
              <a:lnSpc>
                <a:spcPct val="120000"/>
              </a:lnSpc>
              <a:buNone/>
            </a:pPr>
            <a:r>
              <a:rPr lang="zh-CN" altLang="en-US" sz="2400" b="1">
                <a:solidFill>
                  <a:srgbClr val="C02500"/>
                </a:solidFill>
                <a:latin typeface="黑体" panose="02010609060101010101" pitchFamily="2" charset="-122"/>
                <a:ea typeface="黑体" panose="02010609060101010101" pitchFamily="2" charset="-122"/>
              </a:rPr>
              <a:t>      </a:t>
            </a:r>
            <a:r>
              <a:rPr lang="zh-CN" altLang="en-US" sz="2400" b="1">
                <a:latin typeface="黑体" panose="02010609060101010101" pitchFamily="2" charset="-122"/>
                <a:ea typeface="黑体" panose="02010609060101010101" pitchFamily="2" charset="-122"/>
              </a:rPr>
              <a:t>户籍制度改革将是劳动力要素改革的重中之重，其目的在于促进劳动力要素的跨地区流动。</a:t>
            </a:r>
            <a:endParaRPr lang="zh-CN" altLang="en-US" sz="2400" b="1">
              <a:solidFill>
                <a:srgbClr val="000099"/>
              </a:solidFill>
              <a:latin typeface="黑体" panose="02010609060101010101" pitchFamily="2" charset="-122"/>
              <a:ea typeface="黑体" panose="02010609060101010101" pitchFamily="2" charset="-122"/>
            </a:endParaRPr>
          </a:p>
          <a:p>
            <a:pPr marL="0" lvl="0" indent="0">
              <a:lnSpc>
                <a:spcPct val="120000"/>
              </a:lnSpc>
              <a:buNone/>
            </a:pPr>
            <a:r>
              <a:rPr lang="zh-CN" altLang="en-US" sz="2400" b="1">
                <a:solidFill>
                  <a:srgbClr val="C02500"/>
                </a:solidFill>
                <a:latin typeface="黑体" panose="02010609060101010101" pitchFamily="2" charset="-122"/>
                <a:ea typeface="黑体" panose="02010609060101010101" pitchFamily="2" charset="-122"/>
              </a:rPr>
              <a:t>（</a:t>
            </a:r>
            <a:r>
              <a:rPr lang="en-US" altLang="zh-CN" sz="2400" b="1">
                <a:solidFill>
                  <a:srgbClr val="C02500"/>
                </a:solidFill>
                <a:latin typeface="黑体" panose="02010609060101010101" pitchFamily="2" charset="-122"/>
                <a:ea typeface="黑体" panose="02010609060101010101" pitchFamily="2" charset="-122"/>
              </a:rPr>
              <a:t>3</a:t>
            </a:r>
            <a:r>
              <a:rPr lang="zh-CN" altLang="en-US" sz="2400" b="1">
                <a:solidFill>
                  <a:srgbClr val="C02500"/>
                </a:solidFill>
                <a:latin typeface="黑体" panose="02010609060101010101" pitchFamily="2" charset="-122"/>
                <a:ea typeface="黑体" panose="02010609060101010101" pitchFamily="2" charset="-122"/>
              </a:rPr>
              <a:t>）服务业大发展，缓解就业压力。</a:t>
            </a:r>
            <a:r>
              <a:rPr lang="zh-CN" altLang="en-US" sz="2400" b="1">
                <a:solidFill>
                  <a:srgbClr val="000099"/>
                </a:solidFill>
                <a:latin typeface="黑体" panose="02010609060101010101" pitchFamily="2" charset="-122"/>
                <a:ea typeface="黑体" panose="02010609060101010101" pitchFamily="2" charset="-122"/>
              </a:rPr>
              <a:t>（吸纳过量）</a:t>
            </a:r>
            <a:endParaRPr lang="zh-CN" altLang="en-US" sz="2400" b="1">
              <a:solidFill>
                <a:srgbClr val="000099"/>
              </a:solidFill>
              <a:latin typeface="黑体" panose="02010609060101010101" pitchFamily="2" charset="-122"/>
              <a:ea typeface="黑体" panose="02010609060101010101" pitchFamily="2" charset="-122"/>
            </a:endParaRPr>
          </a:p>
          <a:p>
            <a:pPr marL="0" lvl="0" indent="0">
              <a:lnSpc>
                <a:spcPct val="120000"/>
              </a:lnSpc>
              <a:buNone/>
            </a:pPr>
            <a:r>
              <a:rPr lang="zh-CN" altLang="en-US" sz="2400" b="1">
                <a:solidFill>
                  <a:srgbClr val="C02500"/>
                </a:solidFill>
                <a:latin typeface="黑体" panose="02010609060101010101" pitchFamily="2" charset="-122"/>
                <a:ea typeface="黑体" panose="02010609060101010101" pitchFamily="2" charset="-122"/>
              </a:rPr>
              <a:t>（</a:t>
            </a:r>
            <a:r>
              <a:rPr lang="en-US" altLang="zh-CN" sz="2400" b="1">
                <a:solidFill>
                  <a:srgbClr val="C02500"/>
                </a:solidFill>
                <a:latin typeface="黑体" panose="02010609060101010101" pitchFamily="2" charset="-122"/>
                <a:ea typeface="黑体" panose="02010609060101010101" pitchFamily="2" charset="-122"/>
              </a:rPr>
              <a:t>4</a:t>
            </a:r>
            <a:r>
              <a:rPr lang="zh-CN" altLang="en-US" sz="2400" b="1">
                <a:solidFill>
                  <a:srgbClr val="C02500"/>
                </a:solidFill>
                <a:latin typeface="黑体" panose="02010609060101010101" pitchFamily="2" charset="-122"/>
                <a:ea typeface="黑体" panose="02010609060101010101" pitchFamily="2" charset="-122"/>
              </a:rPr>
              <a:t>）促扶贫重教育，提升人力资本。</a:t>
            </a:r>
            <a:r>
              <a:rPr lang="zh-CN" altLang="en-US" sz="2400" b="1">
                <a:solidFill>
                  <a:srgbClr val="000099"/>
                </a:solidFill>
                <a:latin typeface="黑体" panose="02010609060101010101" pitchFamily="2" charset="-122"/>
                <a:ea typeface="黑体" panose="02010609060101010101" pitchFamily="2" charset="-122"/>
                <a:sym typeface="宋体" panose="02010600030101010101" pitchFamily="2" charset="-122"/>
              </a:rPr>
              <a:t>（提高素质）</a:t>
            </a:r>
            <a:endParaRPr lang="zh-CN" altLang="en-US" sz="2400" b="1">
              <a:solidFill>
                <a:srgbClr val="C02500"/>
              </a:solidFill>
              <a:latin typeface="黑体" panose="02010609060101010101" pitchFamily="2" charset="-122"/>
              <a:ea typeface="黑体" panose="02010609060101010101" pitchFamily="2" charset="-122"/>
            </a:endParaRPr>
          </a:p>
          <a:p>
            <a:pPr marL="0" lvl="0" indent="0">
              <a:lnSpc>
                <a:spcPct val="120000"/>
              </a:lnSpc>
              <a:buNone/>
            </a:pPr>
            <a:r>
              <a:rPr lang="zh-CN" altLang="en-US" sz="2400" b="1">
                <a:latin typeface="黑体" panose="02010609060101010101" pitchFamily="2" charset="-122"/>
                <a:ea typeface="黑体" panose="02010609060101010101" pitchFamily="2" charset="-122"/>
              </a:rPr>
              <a:t>    一是</a:t>
            </a:r>
            <a:r>
              <a:rPr lang="zh-CN" altLang="en-US" sz="2400" b="1">
                <a:solidFill>
                  <a:srgbClr val="C02500"/>
                </a:solidFill>
                <a:latin typeface="黑体" panose="02010609060101010101" pitchFamily="2" charset="-122"/>
                <a:ea typeface="黑体" panose="02010609060101010101" pitchFamily="2" charset="-122"/>
              </a:rPr>
              <a:t>贫困人口脱贫</a:t>
            </a:r>
            <a:r>
              <a:rPr lang="zh-CN" altLang="en-US" sz="2400" b="1">
                <a:latin typeface="黑体" panose="02010609060101010101" pitchFamily="2" charset="-122"/>
                <a:ea typeface="黑体" panose="02010609060101010101" pitchFamily="2" charset="-122"/>
              </a:rPr>
              <a:t>。十三五规划建议明确提出，要在现行标准下农村贫困人口实现脱贫、贫困县全部摘帽、解决区域性整体贫困。</a:t>
            </a:r>
            <a:endParaRPr lang="zh-CN" altLang="en-US" sz="2400" b="1">
              <a:latin typeface="黑体" panose="02010609060101010101" pitchFamily="2" charset="-122"/>
              <a:ea typeface="黑体" panose="02010609060101010101" pitchFamily="2" charset="-122"/>
            </a:endParaRPr>
          </a:p>
          <a:p>
            <a:pPr marL="0" lvl="0" indent="0">
              <a:lnSpc>
                <a:spcPct val="120000"/>
              </a:lnSpc>
              <a:buNone/>
            </a:pPr>
            <a:r>
              <a:rPr lang="zh-CN" altLang="en-US" sz="2400" b="1">
                <a:latin typeface="黑体" panose="02010609060101010101" pitchFamily="2" charset="-122"/>
                <a:ea typeface="黑体" panose="02010609060101010101" pitchFamily="2" charset="-122"/>
              </a:rPr>
              <a:t>    二是</a:t>
            </a:r>
            <a:r>
              <a:rPr lang="zh-CN" altLang="en-US" sz="2400" b="1">
                <a:solidFill>
                  <a:srgbClr val="C02500"/>
                </a:solidFill>
                <a:latin typeface="黑体" panose="02010609060101010101" pitchFamily="2" charset="-122"/>
                <a:ea typeface="黑体" panose="02010609060101010101" pitchFamily="2" charset="-122"/>
              </a:rPr>
              <a:t>加大教育投入力度</a:t>
            </a:r>
            <a:r>
              <a:rPr lang="zh-CN" altLang="en-US" sz="2400" b="1">
                <a:latin typeface="黑体" panose="02010609060101010101" pitchFamily="2" charset="-122"/>
                <a:ea typeface="黑体" panose="02010609060101010101" pitchFamily="2" charset="-122"/>
              </a:rPr>
              <a:t>。</a:t>
            </a:r>
            <a:endParaRPr lang="zh-CN" altLang="en-US" sz="2400" b="1">
              <a:latin typeface="黑体" panose="02010609060101010101" pitchFamily="2" charset="-122"/>
              <a:ea typeface="黑体" panose="02010609060101010101" pitchFamily="2" charset="-122"/>
            </a:endParaRPr>
          </a:p>
          <a:p>
            <a:pPr marL="0" lvl="0" indent="0">
              <a:lnSpc>
                <a:spcPct val="120000"/>
              </a:lnSpc>
              <a:buNone/>
            </a:pPr>
            <a:endParaRPr lang="zh-CN" altLang="en-US" sz="2400" b="1">
              <a:solidFill>
                <a:srgbClr val="000099"/>
              </a:solidFill>
              <a:latin typeface="黑体" panose="02010609060101010101" pitchFamily="2" charset="-122"/>
              <a:ea typeface="黑体" panose="02010609060101010101" pitchFamily="2" charset="-122"/>
            </a:endParaRPr>
          </a:p>
          <a:p>
            <a:pPr marL="0" lvl="0" indent="0"/>
            <a:endParaRPr lang="zh-CN" altLang="en-US" sz="2400">
              <a:latin typeface="黑体" panose="02010609060101010101" pitchFamily="2" charset="-122"/>
              <a:ea typeface="黑体" panose="02010609060101010101" pitchFamily="2" charset="-122"/>
            </a:endParaRPr>
          </a:p>
        </p:txBody>
      </p:sp>
      <p:sp>
        <p:nvSpPr>
          <p:cNvPr id="16387" name="标题 1"/>
          <p:cNvSpPr>
            <a:spLocks noGrp="1"/>
          </p:cNvSpPr>
          <p:nvPr/>
        </p:nvSpPr>
        <p:spPr>
          <a:xfrm>
            <a:off x="1990725" y="188913"/>
            <a:ext cx="8266113" cy="700087"/>
          </a:xfrm>
          <a:prstGeom prst="rect">
            <a:avLst/>
          </a:prstGeom>
          <a:noFill/>
          <a:ln w="9525">
            <a:noFill/>
          </a:ln>
        </p:spPr>
        <p:txBody>
          <a:bodyPr anchor="b"/>
          <a:p>
            <a:pPr lvl="0">
              <a:lnSpc>
                <a:spcPct val="90000"/>
              </a:lnSpc>
            </a:pPr>
            <a:r>
              <a:rPr lang="zh-CN" altLang="en-US" sz="2800" i="0" dirty="0">
                <a:solidFill>
                  <a:srgbClr val="286991"/>
                </a:solidFill>
                <a:latin typeface="黑体" panose="02010609060101010101" pitchFamily="2" charset="-122"/>
                <a:ea typeface="黑体" panose="02010609060101010101" pitchFamily="2" charset="-122"/>
              </a:rPr>
              <a:t>2、如何优化劳动力配置？</a:t>
            </a:r>
            <a:endParaRPr lang="zh-CN" altLang="en-US" sz="2800" i="0" dirty="0">
              <a:solidFill>
                <a:srgbClr val="286991"/>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363"/>
                                        </p:tgtEl>
                                        <p:attrNameLst>
                                          <p:attrName>style.visibility</p:attrName>
                                        </p:attrNameLst>
                                      </p:cBhvr>
                                      <p:to>
                                        <p:strVal val="visible"/>
                                      </p:to>
                                    </p:set>
                                    <p:anim calcmode="lin" valueType="num">
                                      <p:cBhvr>
                                        <p:cTn id="7" dur="500" fill="hold"/>
                                        <p:tgtEl>
                                          <p:spTgt spid="15363"/>
                                        </p:tgtEl>
                                        <p:attrNameLst>
                                          <p:attrName>ppt_x</p:attrName>
                                        </p:attrNameLst>
                                      </p:cBhvr>
                                      <p:tavLst>
                                        <p:tav tm="0">
                                          <p:val>
                                            <p:strVal val="#ppt_x"/>
                                          </p:val>
                                        </p:tav>
                                        <p:tav tm="100000">
                                          <p:val>
                                            <p:strVal val="#ppt_x"/>
                                          </p:val>
                                        </p:tav>
                                      </p:tavLst>
                                    </p:anim>
                                    <p:anim calcmode="lin" valueType="num">
                                      <p:cBhvr>
                                        <p:cTn id="8" dur="500" fill="hold"/>
                                        <p:tgtEl>
                                          <p:spTgt spid="1536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363">
                                            <p:txEl>
                                              <p:charRg st="0" end="24"/>
                                            </p:txEl>
                                          </p:spTgt>
                                        </p:tgtEl>
                                        <p:attrNameLst>
                                          <p:attrName>style.visibility</p:attrName>
                                        </p:attrNameLst>
                                      </p:cBhvr>
                                      <p:to>
                                        <p:strVal val="visible"/>
                                      </p:to>
                                    </p:set>
                                    <p:anim calcmode="lin" valueType="num">
                                      <p:cBhvr>
                                        <p:cTn id="13" dur="500" fill="hold"/>
                                        <p:tgtEl>
                                          <p:spTgt spid="15363">
                                            <p:txEl>
                                              <p:charRg st="0" end="24"/>
                                            </p:txEl>
                                          </p:spTgt>
                                        </p:tgtEl>
                                        <p:attrNameLst>
                                          <p:attrName>ppt_x</p:attrName>
                                        </p:attrNameLst>
                                      </p:cBhvr>
                                      <p:tavLst>
                                        <p:tav tm="0">
                                          <p:val>
                                            <p:strVal val="#ppt_x"/>
                                          </p:val>
                                        </p:tav>
                                        <p:tav tm="100000">
                                          <p:val>
                                            <p:strVal val="#ppt_x"/>
                                          </p:val>
                                        </p:tav>
                                      </p:tavLst>
                                    </p:anim>
                                    <p:anim calcmode="lin" valueType="num">
                                      <p:cBhvr>
                                        <p:cTn id="14" dur="500" fill="hold"/>
                                        <p:tgtEl>
                                          <p:spTgt spid="15363">
                                            <p:txEl>
                                              <p:charRg st="0" end="2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363">
                                            <p:txEl>
                                              <p:charRg st="24" end="48"/>
                                            </p:txEl>
                                          </p:spTgt>
                                        </p:tgtEl>
                                        <p:attrNameLst>
                                          <p:attrName>style.visibility</p:attrName>
                                        </p:attrNameLst>
                                      </p:cBhvr>
                                      <p:to>
                                        <p:strVal val="visible"/>
                                      </p:to>
                                    </p:set>
                                    <p:anim calcmode="lin" valueType="num">
                                      <p:cBhvr>
                                        <p:cTn id="19" dur="500" fill="hold"/>
                                        <p:tgtEl>
                                          <p:spTgt spid="15363">
                                            <p:txEl>
                                              <p:charRg st="24" end="48"/>
                                            </p:txEl>
                                          </p:spTgt>
                                        </p:tgtEl>
                                        <p:attrNameLst>
                                          <p:attrName>ppt_x</p:attrName>
                                        </p:attrNameLst>
                                      </p:cBhvr>
                                      <p:tavLst>
                                        <p:tav tm="0">
                                          <p:val>
                                            <p:strVal val="#ppt_x"/>
                                          </p:val>
                                        </p:tav>
                                        <p:tav tm="100000">
                                          <p:val>
                                            <p:strVal val="#ppt_x"/>
                                          </p:val>
                                        </p:tav>
                                      </p:tavLst>
                                    </p:anim>
                                    <p:anim calcmode="lin" valueType="num">
                                      <p:cBhvr>
                                        <p:cTn id="20" dur="500" fill="hold"/>
                                        <p:tgtEl>
                                          <p:spTgt spid="15363">
                                            <p:txEl>
                                              <p:charRg st="24" end="48"/>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5363">
                                            <p:txEl>
                                              <p:charRg st="48" end="95"/>
                                            </p:txEl>
                                          </p:spTgt>
                                        </p:tgtEl>
                                        <p:attrNameLst>
                                          <p:attrName>style.visibility</p:attrName>
                                        </p:attrNameLst>
                                      </p:cBhvr>
                                      <p:to>
                                        <p:strVal val="visible"/>
                                      </p:to>
                                    </p:set>
                                    <p:anim calcmode="lin" valueType="num">
                                      <p:cBhvr>
                                        <p:cTn id="25" dur="500" fill="hold"/>
                                        <p:tgtEl>
                                          <p:spTgt spid="15363">
                                            <p:txEl>
                                              <p:charRg st="48" end="95"/>
                                            </p:txEl>
                                          </p:spTgt>
                                        </p:tgtEl>
                                        <p:attrNameLst>
                                          <p:attrName>ppt_x</p:attrName>
                                        </p:attrNameLst>
                                      </p:cBhvr>
                                      <p:tavLst>
                                        <p:tav tm="0">
                                          <p:val>
                                            <p:strVal val="#ppt_x"/>
                                          </p:val>
                                        </p:tav>
                                        <p:tav tm="100000">
                                          <p:val>
                                            <p:strVal val="#ppt_x"/>
                                          </p:val>
                                        </p:tav>
                                      </p:tavLst>
                                    </p:anim>
                                    <p:anim calcmode="lin" valueType="num">
                                      <p:cBhvr>
                                        <p:cTn id="26" dur="500" fill="hold"/>
                                        <p:tgtEl>
                                          <p:spTgt spid="15363">
                                            <p:txEl>
                                              <p:charRg st="48" end="9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5363">
                                            <p:txEl>
                                              <p:charRg st="95" end="119"/>
                                            </p:txEl>
                                          </p:spTgt>
                                        </p:tgtEl>
                                        <p:attrNameLst>
                                          <p:attrName>style.visibility</p:attrName>
                                        </p:attrNameLst>
                                      </p:cBhvr>
                                      <p:to>
                                        <p:strVal val="visible"/>
                                      </p:to>
                                    </p:set>
                                    <p:anim calcmode="lin" valueType="num">
                                      <p:cBhvr>
                                        <p:cTn id="31" dur="500" fill="hold"/>
                                        <p:tgtEl>
                                          <p:spTgt spid="15363">
                                            <p:txEl>
                                              <p:charRg st="95" end="119"/>
                                            </p:txEl>
                                          </p:spTgt>
                                        </p:tgtEl>
                                        <p:attrNameLst>
                                          <p:attrName>ppt_x</p:attrName>
                                        </p:attrNameLst>
                                      </p:cBhvr>
                                      <p:tavLst>
                                        <p:tav tm="0">
                                          <p:val>
                                            <p:strVal val="#ppt_x"/>
                                          </p:val>
                                        </p:tav>
                                        <p:tav tm="100000">
                                          <p:val>
                                            <p:strVal val="#ppt_x"/>
                                          </p:val>
                                        </p:tav>
                                      </p:tavLst>
                                    </p:anim>
                                    <p:anim calcmode="lin" valueType="num">
                                      <p:cBhvr>
                                        <p:cTn id="32" dur="500" fill="hold"/>
                                        <p:tgtEl>
                                          <p:spTgt spid="15363">
                                            <p:txEl>
                                              <p:charRg st="95" end="119"/>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5363">
                                            <p:txEl>
                                              <p:charRg st="119" end="143"/>
                                            </p:txEl>
                                          </p:spTgt>
                                        </p:tgtEl>
                                        <p:attrNameLst>
                                          <p:attrName>style.visibility</p:attrName>
                                        </p:attrNameLst>
                                      </p:cBhvr>
                                      <p:to>
                                        <p:strVal val="visible"/>
                                      </p:to>
                                    </p:set>
                                    <p:anim calcmode="lin" valueType="num">
                                      <p:cBhvr>
                                        <p:cTn id="37" dur="500" fill="hold"/>
                                        <p:tgtEl>
                                          <p:spTgt spid="15363">
                                            <p:txEl>
                                              <p:charRg st="119" end="143"/>
                                            </p:txEl>
                                          </p:spTgt>
                                        </p:tgtEl>
                                        <p:attrNameLst>
                                          <p:attrName>ppt_x</p:attrName>
                                        </p:attrNameLst>
                                      </p:cBhvr>
                                      <p:tavLst>
                                        <p:tav tm="0">
                                          <p:val>
                                            <p:strVal val="#ppt_x"/>
                                          </p:val>
                                        </p:tav>
                                        <p:tav tm="100000">
                                          <p:val>
                                            <p:strVal val="#ppt_x"/>
                                          </p:val>
                                        </p:tav>
                                      </p:tavLst>
                                    </p:anim>
                                    <p:anim calcmode="lin" valueType="num">
                                      <p:cBhvr>
                                        <p:cTn id="38" dur="500" fill="hold"/>
                                        <p:tgtEl>
                                          <p:spTgt spid="15363">
                                            <p:txEl>
                                              <p:charRg st="119" end="143"/>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5363">
                                            <p:txEl>
                                              <p:charRg st="143" end="205"/>
                                            </p:txEl>
                                          </p:spTgt>
                                        </p:tgtEl>
                                        <p:attrNameLst>
                                          <p:attrName>style.visibility</p:attrName>
                                        </p:attrNameLst>
                                      </p:cBhvr>
                                      <p:to>
                                        <p:strVal val="visible"/>
                                      </p:to>
                                    </p:set>
                                    <p:anim calcmode="lin" valueType="num">
                                      <p:cBhvr>
                                        <p:cTn id="43" dur="500" fill="hold"/>
                                        <p:tgtEl>
                                          <p:spTgt spid="15363">
                                            <p:txEl>
                                              <p:charRg st="143" end="205"/>
                                            </p:txEl>
                                          </p:spTgt>
                                        </p:tgtEl>
                                        <p:attrNameLst>
                                          <p:attrName>ppt_x</p:attrName>
                                        </p:attrNameLst>
                                      </p:cBhvr>
                                      <p:tavLst>
                                        <p:tav tm="0">
                                          <p:val>
                                            <p:strVal val="#ppt_x"/>
                                          </p:val>
                                        </p:tav>
                                        <p:tav tm="100000">
                                          <p:val>
                                            <p:strVal val="#ppt_x"/>
                                          </p:val>
                                        </p:tav>
                                      </p:tavLst>
                                    </p:anim>
                                    <p:anim calcmode="lin" valueType="num">
                                      <p:cBhvr>
                                        <p:cTn id="44" dur="500" fill="hold"/>
                                        <p:tgtEl>
                                          <p:spTgt spid="15363">
                                            <p:txEl>
                                              <p:charRg st="143" end="205"/>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5363">
                                            <p:txEl>
                                              <p:charRg st="221" end="222"/>
                                            </p:txEl>
                                          </p:spTgt>
                                        </p:tgtEl>
                                        <p:attrNameLst>
                                          <p:attrName>style.visibility</p:attrName>
                                        </p:attrNameLst>
                                      </p:cBhvr>
                                      <p:to>
                                        <p:strVal val="visible"/>
                                      </p:to>
                                    </p:set>
                                    <p:anim calcmode="lin" valueType="num">
                                      <p:cBhvr>
                                        <p:cTn id="49" dur="500" fill="hold"/>
                                        <p:tgtEl>
                                          <p:spTgt spid="15363">
                                            <p:txEl>
                                              <p:charRg st="221" end="222"/>
                                            </p:txEl>
                                          </p:spTgt>
                                        </p:tgtEl>
                                        <p:attrNameLst>
                                          <p:attrName>ppt_x</p:attrName>
                                        </p:attrNameLst>
                                      </p:cBhvr>
                                      <p:tavLst>
                                        <p:tav tm="0">
                                          <p:val>
                                            <p:strVal val="#ppt_x"/>
                                          </p:val>
                                        </p:tav>
                                        <p:tav tm="100000">
                                          <p:val>
                                            <p:strVal val="#ppt_x"/>
                                          </p:val>
                                        </p:tav>
                                      </p:tavLst>
                                    </p:anim>
                                    <p:anim calcmode="lin" valueType="num">
                                      <p:cBhvr>
                                        <p:cTn id="50" dur="500" fill="hold"/>
                                        <p:tgtEl>
                                          <p:spTgt spid="15363">
                                            <p:txEl>
                                              <p:charRg st="221" end="222"/>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5363">
                                            <p:txEl>
                                              <p:charRg st="205" end="221"/>
                                            </p:txEl>
                                          </p:spTgt>
                                        </p:tgtEl>
                                        <p:attrNameLst>
                                          <p:attrName>style.visibility</p:attrName>
                                        </p:attrNameLst>
                                      </p:cBhvr>
                                      <p:to>
                                        <p:strVal val="visible"/>
                                      </p:to>
                                    </p:set>
                                    <p:anim calcmode="lin" valueType="num">
                                      <p:cBhvr>
                                        <p:cTn id="55" dur="500" fill="hold"/>
                                        <p:tgtEl>
                                          <p:spTgt spid="15363">
                                            <p:txEl>
                                              <p:charRg st="205" end="221"/>
                                            </p:txEl>
                                          </p:spTgt>
                                        </p:tgtEl>
                                        <p:attrNameLst>
                                          <p:attrName>ppt_x</p:attrName>
                                        </p:attrNameLst>
                                      </p:cBhvr>
                                      <p:tavLst>
                                        <p:tav tm="0">
                                          <p:val>
                                            <p:strVal val="#ppt_x"/>
                                          </p:val>
                                        </p:tav>
                                        <p:tav tm="100000">
                                          <p:val>
                                            <p:strVal val="#ppt_x"/>
                                          </p:val>
                                        </p:tav>
                                      </p:tavLst>
                                    </p:anim>
                                    <p:anim calcmode="lin" valueType="num">
                                      <p:cBhvr>
                                        <p:cTn id="56" dur="500" fill="hold"/>
                                        <p:tgtEl>
                                          <p:spTgt spid="15363">
                                            <p:txEl>
                                              <p:charRg st="205" end="22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animBg="1" uiExpand="1"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8129" name="标题 2"/>
          <p:cNvSpPr>
            <a:spLocks noGrp="1"/>
          </p:cNvSpPr>
          <p:nvPr>
            <p:ph type="title"/>
          </p:nvPr>
        </p:nvSpPr>
        <p:spPr/>
        <p:txBody>
          <a:bodyPr anchor="b"/>
          <a:p>
            <a:pPr lvl="0"/>
            <a:endParaRPr lang="zh-CN" altLang="en-US" dirty="0"/>
          </a:p>
        </p:txBody>
      </p:sp>
      <p:sp>
        <p:nvSpPr>
          <p:cNvPr id="48130" name="内容占位符 18434"/>
          <p:cNvSpPr>
            <a:spLocks noGrp="1"/>
          </p:cNvSpPr>
          <p:nvPr>
            <p:ph idx="4294967295"/>
          </p:nvPr>
        </p:nvSpPr>
        <p:spPr>
          <a:solidFill>
            <a:schemeClr val="bg1"/>
          </a:solidFill>
        </p:spPr>
        <p:txBody>
          <a:bodyPr lIns="90170" tIns="46990" rIns="90170" bIns="46990" anchor="t"/>
          <a:p>
            <a:pPr lvl="0"/>
            <a:r>
              <a:rPr lang="en-US" altLang="zh-CN">
                <a:solidFill>
                  <a:srgbClr val="C02500"/>
                </a:solidFill>
              </a:rPr>
              <a:t>1</a:t>
            </a:r>
            <a:r>
              <a:rPr lang="zh-CN" altLang="en-US">
                <a:solidFill>
                  <a:srgbClr val="C02500"/>
                </a:solidFill>
              </a:rPr>
              <a:t>、土地制度改革，加速确权流转。</a:t>
            </a:r>
            <a:r>
              <a:rPr lang="zh-CN" altLang="en-US"/>
              <a:t>土地制度改革的核心方向是提高土地的使用效率。</a:t>
            </a:r>
            <a:endParaRPr lang="zh-CN" altLang="en-US"/>
          </a:p>
          <a:p>
            <a:pPr lvl="0"/>
            <a:r>
              <a:rPr lang="en-US" altLang="zh-CN">
                <a:solidFill>
                  <a:srgbClr val="C02500"/>
                </a:solidFill>
              </a:rPr>
              <a:t>2</a:t>
            </a:r>
            <a:r>
              <a:rPr lang="zh-CN" altLang="en-US">
                <a:solidFill>
                  <a:srgbClr val="C02500"/>
                </a:solidFill>
              </a:rPr>
              <a:t>、降低企业成本，提高资本回报。</a:t>
            </a:r>
            <a:endParaRPr lang="zh-CN" altLang="en-US">
              <a:solidFill>
                <a:srgbClr val="C02500"/>
              </a:solidFill>
            </a:endParaRPr>
          </a:p>
          <a:p>
            <a:pPr lvl="0"/>
            <a:r>
              <a:rPr lang="en-US" altLang="zh-CN">
                <a:solidFill>
                  <a:srgbClr val="C02500"/>
                </a:solidFill>
              </a:rPr>
              <a:t>3</a:t>
            </a:r>
            <a:r>
              <a:rPr lang="zh-CN" altLang="en-US">
                <a:solidFill>
                  <a:srgbClr val="C02500"/>
                </a:solidFill>
              </a:rPr>
              <a:t>、淘汰落后产能，提升资本效率。</a:t>
            </a:r>
            <a:endParaRPr lang="zh-CN" altLang="en-US">
              <a:solidFill>
                <a:srgbClr val="C02500"/>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0177" name="标题 2"/>
          <p:cNvSpPr>
            <a:spLocks noGrp="1"/>
          </p:cNvSpPr>
          <p:nvPr>
            <p:ph type="title"/>
          </p:nvPr>
        </p:nvSpPr>
        <p:spPr/>
        <p:txBody>
          <a:bodyPr anchor="b"/>
          <a:p>
            <a:pPr lvl="0"/>
            <a:endParaRPr lang="zh-CN" altLang="en-US" dirty="0"/>
          </a:p>
        </p:txBody>
      </p:sp>
      <p:sp>
        <p:nvSpPr>
          <p:cNvPr id="50178" name="内容占位符 20482"/>
          <p:cNvSpPr>
            <a:spLocks noGrp="1"/>
          </p:cNvSpPr>
          <p:nvPr>
            <p:ph idx="4294967295"/>
          </p:nvPr>
        </p:nvSpPr>
        <p:spPr>
          <a:solidFill>
            <a:schemeClr val="bg1"/>
          </a:solidFill>
        </p:spPr>
        <p:txBody>
          <a:bodyPr lIns="90170" tIns="46990" rIns="90170" bIns="46990" anchor="t">
            <a:normAutofit lnSpcReduction="10000"/>
          </a:bodyPr>
          <a:p>
            <a:pPr marL="1905" lvl="0" indent="-1905">
              <a:buNone/>
            </a:pPr>
            <a:endParaRPr lang="en-US" altLang="zh-CN"/>
          </a:p>
          <a:p>
            <a:pPr marL="1905" lvl="0" indent="-1905">
              <a:lnSpc>
                <a:spcPct val="130000"/>
              </a:lnSpc>
            </a:pPr>
            <a:r>
              <a:rPr lang="en-US" altLang="zh-CN" sz="2400">
                <a:solidFill>
                  <a:srgbClr val="C02500"/>
                </a:solidFill>
              </a:rPr>
              <a:t>1</a:t>
            </a:r>
            <a:r>
              <a:rPr lang="zh-CN" altLang="en-US" sz="2400">
                <a:solidFill>
                  <a:srgbClr val="C02500"/>
                </a:solidFill>
              </a:rPr>
              <a:t>、融资体制改革，提升创新意愿。</a:t>
            </a:r>
            <a:endParaRPr lang="zh-CN" altLang="en-US" sz="2400">
              <a:solidFill>
                <a:srgbClr val="C02500"/>
              </a:solidFill>
            </a:endParaRPr>
          </a:p>
          <a:p>
            <a:pPr marL="1905" lvl="0" indent="-1905">
              <a:lnSpc>
                <a:spcPct val="130000"/>
              </a:lnSpc>
              <a:buNone/>
            </a:pPr>
            <a:r>
              <a:rPr lang="zh-CN" altLang="en-US" sz="2400"/>
              <a:t>     鼓励创新（互联网金融）与防范风险相结合。加快形成融资功能完备、基础制度扎实、市场监管有效、投资者权益得到充分保护的股票市场。</a:t>
            </a:r>
            <a:r>
              <a:rPr lang="en-US" altLang="zh-CN" sz="2400"/>
              <a:t>P50</a:t>
            </a:r>
            <a:endParaRPr lang="en-US" altLang="zh-CN" sz="2400"/>
          </a:p>
          <a:p>
            <a:pPr marL="1905" lvl="0" indent="-1905">
              <a:lnSpc>
                <a:spcPct val="130000"/>
              </a:lnSpc>
            </a:pPr>
            <a:r>
              <a:rPr lang="en-US" altLang="zh-CN" sz="2400">
                <a:solidFill>
                  <a:srgbClr val="C02500"/>
                </a:solidFill>
              </a:rPr>
              <a:t>2</a:t>
            </a:r>
            <a:r>
              <a:rPr lang="zh-CN" altLang="en-US" sz="2400">
                <a:solidFill>
                  <a:srgbClr val="C02500"/>
                </a:solidFill>
              </a:rPr>
              <a:t>、鼓励两众两创，提升创新转化。</a:t>
            </a:r>
            <a:endParaRPr lang="zh-CN" altLang="en-US" sz="2400">
              <a:solidFill>
                <a:srgbClr val="C02500"/>
              </a:solidFill>
            </a:endParaRPr>
          </a:p>
          <a:p>
            <a:pPr marL="1905" lvl="0" indent="-1905">
              <a:lnSpc>
                <a:spcPct val="130000"/>
              </a:lnSpc>
              <a:buNone/>
            </a:pPr>
            <a:r>
              <a:rPr lang="en-US" altLang="zh-CN" sz="2400"/>
              <a:t>(1)</a:t>
            </a:r>
            <a:r>
              <a:rPr lang="zh-CN" altLang="en-US" sz="2400"/>
              <a:t>推进产学研结合，从而提高创新成果工业转化率。</a:t>
            </a:r>
            <a:endParaRPr lang="zh-CN" altLang="en-US" sz="2400"/>
          </a:p>
          <a:p>
            <a:pPr marL="1905" lvl="0" indent="-1905">
              <a:lnSpc>
                <a:spcPct val="130000"/>
              </a:lnSpc>
              <a:buNone/>
            </a:pPr>
            <a:r>
              <a:rPr lang="en-US" altLang="zh-CN" sz="2400"/>
              <a:t>(2)</a:t>
            </a:r>
            <a:r>
              <a:rPr lang="zh-CN" altLang="en-US" sz="2400"/>
              <a:t>为创业企业提供更为便利的资金支持。</a:t>
            </a:r>
            <a:endParaRPr lang="zh-CN" altLang="en-US" sz="2400"/>
          </a:p>
          <a:p>
            <a:pPr marL="1905" lvl="0" indent="-1905">
              <a:lnSpc>
                <a:spcPct val="130000"/>
              </a:lnSpc>
              <a:buNone/>
            </a:pPr>
            <a:r>
              <a:rPr lang="en-US" altLang="zh-CN" sz="2400"/>
              <a:t>(3)</a:t>
            </a:r>
            <a:r>
              <a:rPr lang="zh-CN" altLang="en-US" sz="2400"/>
              <a:t>实施针对创新型企业的税收优惠和费用减免，譬如研发费用抵税等。</a:t>
            </a:r>
            <a:endParaRPr lang="zh-CN" altLang="en-US" sz="2400"/>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2858</Words>
  <Application>WPS 演示</Application>
  <PresentationFormat>宽屏</PresentationFormat>
  <Paragraphs>110</Paragraphs>
  <Slides>20</Slides>
  <Notes>0</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20</vt:i4>
      </vt:variant>
    </vt:vector>
  </HeadingPairs>
  <TitlesOfParts>
    <vt:vector size="36" baseType="lpstr">
      <vt:lpstr>Arial</vt:lpstr>
      <vt:lpstr>宋体</vt:lpstr>
      <vt:lpstr>Wingdings</vt:lpstr>
      <vt:lpstr>Calibri Light</vt:lpstr>
      <vt:lpstr>Calibri</vt:lpstr>
      <vt:lpstr>微软雅黑</vt:lpstr>
      <vt:lpstr>楷体</vt:lpstr>
      <vt:lpstr>楷体_GB2312</vt:lpstr>
      <vt:lpstr>仿宋</vt:lpstr>
      <vt:lpstr>华文楷体</vt:lpstr>
      <vt:lpstr>黑体</vt:lpstr>
      <vt:lpstr>Wingdings 2</vt:lpstr>
      <vt:lpstr>华文细黑</vt:lpstr>
      <vt:lpstr>新宋体</vt:lpstr>
      <vt:lpstr>华文新魏</vt:lpstr>
      <vt:lpstr>Office 主题</vt:lpstr>
      <vt:lpstr>PowerPoint 演示文稿</vt:lpstr>
      <vt:lpstr>PowerPoint 演示文稿</vt:lpstr>
      <vt:lpstr>二、供给侧四大要素</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一、“供给侧改革”的提出</vt:lpstr>
      <vt:lpstr>PowerPoint 演示文稿</vt:lpstr>
      <vt:lpstr>1、 为何优化劳动力配置？（整合课本）</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ASUS</dc:creator>
  <cp:lastModifiedBy>ASUS</cp:lastModifiedBy>
  <cp:revision>1</cp:revision>
  <dcterms:created xsi:type="dcterms:W3CDTF">2017-03-29T02:24:37Z</dcterms:created>
  <dcterms:modified xsi:type="dcterms:W3CDTF">2017-03-29T09:49:26Z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