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55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6"/>
  </p:notesMasterIdLst>
  <p:sldIdLst>
    <p:sldId id="256" r:id="rId2"/>
    <p:sldId id="534" r:id="rId3"/>
    <p:sldId id="535" r:id="rId4"/>
    <p:sldId id="536" r:id="rId5"/>
    <p:sldId id="537" r:id="rId6"/>
    <p:sldId id="538" r:id="rId7"/>
    <p:sldId id="539" r:id="rId8"/>
    <p:sldId id="540" r:id="rId9"/>
    <p:sldId id="541" r:id="rId10"/>
    <p:sldId id="542" r:id="rId11"/>
    <p:sldId id="543" r:id="rId12"/>
    <p:sldId id="544" r:id="rId13"/>
    <p:sldId id="545" r:id="rId14"/>
    <p:sldId id="546" r:id="rId15"/>
    <p:sldId id="547" r:id="rId16"/>
    <p:sldId id="548" r:id="rId17"/>
    <p:sldId id="549" r:id="rId18"/>
    <p:sldId id="550" r:id="rId19"/>
    <p:sldId id="551" r:id="rId20"/>
    <p:sldId id="552" r:id="rId21"/>
    <p:sldId id="553" r:id="rId22"/>
    <p:sldId id="554" r:id="rId23"/>
    <p:sldId id="555" r:id="rId24"/>
    <p:sldId id="556" r:id="rId25"/>
    <p:sldId id="557" r:id="rId26"/>
    <p:sldId id="558" r:id="rId27"/>
    <p:sldId id="559" r:id="rId28"/>
    <p:sldId id="560" r:id="rId29"/>
    <p:sldId id="561" r:id="rId30"/>
    <p:sldId id="562" r:id="rId31"/>
    <p:sldId id="563" r:id="rId32"/>
    <p:sldId id="601" r:id="rId33"/>
    <p:sldId id="564" r:id="rId34"/>
    <p:sldId id="565" r:id="rId35"/>
    <p:sldId id="566" r:id="rId36"/>
    <p:sldId id="567" r:id="rId37"/>
    <p:sldId id="568" r:id="rId38"/>
    <p:sldId id="569" r:id="rId39"/>
    <p:sldId id="570" r:id="rId40"/>
    <p:sldId id="571" r:id="rId41"/>
    <p:sldId id="572" r:id="rId42"/>
    <p:sldId id="573" r:id="rId43"/>
    <p:sldId id="574" r:id="rId44"/>
    <p:sldId id="575" r:id="rId45"/>
    <p:sldId id="576" r:id="rId46"/>
    <p:sldId id="577" r:id="rId47"/>
    <p:sldId id="578" r:id="rId48"/>
    <p:sldId id="579" r:id="rId49"/>
    <p:sldId id="580" r:id="rId50"/>
    <p:sldId id="581" r:id="rId51"/>
    <p:sldId id="582" r:id="rId52"/>
    <p:sldId id="583" r:id="rId53"/>
    <p:sldId id="584" r:id="rId54"/>
    <p:sldId id="585" r:id="rId55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404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2019/12/23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2019/12/23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4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5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5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4" Type="http://schemas.openxmlformats.org/officeDocument/2006/relationships/image" Target="../media/image6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1.xml"/><Relationship Id="rId4" Type="http://schemas.openxmlformats.org/officeDocument/2006/relationships/image" Target="../media/image6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2.xml"/><Relationship Id="rId4" Type="http://schemas.openxmlformats.org/officeDocument/2006/relationships/image" Target="../media/image6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3.xml"/><Relationship Id="rId4" Type="http://schemas.openxmlformats.org/officeDocument/2006/relationships/image" Target="../media/image7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4.xml"/><Relationship Id="rId4" Type="http://schemas.openxmlformats.org/officeDocument/2006/relationships/image" Target="../media/image7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5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Relationship Id="rId4" Type="http://schemas.openxmlformats.org/officeDocument/2006/relationships/image" Target="../media/image7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0884" y="3095199"/>
            <a:ext cx="11960005" cy="239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专题十一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隐圆——定弦定角求最值及轨迹类问题探究</a:t>
            </a:r>
            <a:endParaRPr lang="zh-CN" altLang="en-US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93700" y="469749"/>
            <a:ext cx="11963400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专题导入</a:t>
            </a:r>
            <a:endParaRPr kumimoji="0" lang="zh-CN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【</a:t>
            </a:r>
            <a:r>
              <a:rPr kumimoji="0" 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导例</a:t>
            </a:r>
            <a:r>
              <a:rPr kumimoji="0" lang="zh-CN" alt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】</a:t>
            </a:r>
            <a:r>
              <a:rPr kumimoji="0" 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如图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,△ABC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为等边三角形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,AB=2.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若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P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为△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ABC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内一动点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且满足∠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PAB=∠ACP,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则线段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PB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长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度的最小值为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________.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658470" y="3440113"/>
            <a:ext cx="3508130" cy="310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54525" y="3347742"/>
            <a:ext cx="981075" cy="1022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5600" y="4965700"/>
            <a:ext cx="80927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417037"/>
            <a:ext cx="118999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【模型解读】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“定角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定长——圆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”</a:t>
            </a:r>
            <a:r>
              <a:rPr lang="zh-CN" altLang="en-US" sz="4400" dirty="0" smtClean="0">
                <a:latin typeface="宋体" pitchFamily="2" charset="-122"/>
                <a:ea typeface="宋体" pitchFamily="2" charset="-122"/>
              </a:rPr>
              <a:t>→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当某条边与该边所对的角是定值时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该角的顶点的轨迹是一段圆弧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412300"/>
            <a:ext cx="11950700" cy="8249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以定长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为边的△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也为定值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则这样的三角形有无数个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题例运用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口诀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定线定角跑双弧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38238" y="3065463"/>
            <a:ext cx="8702583" cy="402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2714" y="500046"/>
            <a:ext cx="1195248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方法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见定长→对定角→知定圆→找圆心→现“圆”形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816100" y="3125788"/>
            <a:ext cx="8864600" cy="4987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400" y="251936"/>
            <a:ext cx="12039600" cy="6542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典例精讲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类型一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定弦定角的辅助圆来求解最值问题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AC,BC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的同侧作等边△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ACD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等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BCE,BD,AE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AB=6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的最大值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39000" y="5664200"/>
            <a:ext cx="4851400" cy="3014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26038" y="5587999"/>
            <a:ext cx="754062" cy="740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2100" y="262234"/>
            <a:ext cx="12255500" cy="3192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由题意可得△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≌△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DCB,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从而得出∠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APB=120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依据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AB=6,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符合所谓的定长定角定隐圆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进而解决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最大值问题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9900" y="3378199"/>
            <a:ext cx="11836400" cy="3303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89888" y="6008688"/>
            <a:ext cx="2919412" cy="3317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4513" y="304800"/>
            <a:ext cx="11380787" cy="9096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352336"/>
            <a:ext cx="118618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定长定角的辅助圆来求解角度存在性问题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A(-1,0),B(3,0),C(0,1)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+bx+c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27850" y="3943350"/>
            <a:ext cx="4589186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5600" y="432138"/>
            <a:ext cx="12141200" cy="295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求抛物线解析式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可设抛物线为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y=a(x+1)(x-3),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代入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</a:t>
            </a:r>
          </a:p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0,1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可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求抛物线解析式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0838" y="3636962"/>
            <a:ext cx="12107862" cy="331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9100" y="381339"/>
            <a:ext cx="119761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上方的抛物线上求一点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分析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轴交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于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D,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可用铅垂法求得结果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2449" y="4386262"/>
            <a:ext cx="10928351" cy="79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18150" y="5740400"/>
            <a:ext cx="4022408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2450" y="456885"/>
            <a:ext cx="11652250" cy="8728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7200" y="552449"/>
            <a:ext cx="11725200" cy="6889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6400" y="335340"/>
            <a:ext cx="11963400" cy="867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轴下方且在抛物线对称轴上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是否存在一点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BQC=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BAC?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分析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3)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首先依据点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和点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的坐标可得到∠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BQC</a:t>
            </a:r>
          </a:p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=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BAC=45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设△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外接圆圆心为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则∠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CMB=90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设⊙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的半径为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x,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0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CMB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依据勾股定理可求得⊙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的半径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然后依据外心的性质可得到点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为直线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y=-x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x=1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的交点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从而可求得点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然后由点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的坐标以及⊙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的半径可得到点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6249" y="328612"/>
            <a:ext cx="11962877" cy="873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6125" y="493714"/>
            <a:ext cx="7323590" cy="2833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02189" y="4068763"/>
            <a:ext cx="3973352" cy="432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400" y="369838"/>
            <a:ext cx="12192000" cy="8448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专题过关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y=-x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上的一个动点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AB=2,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的面积的最大值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                              (     )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A.2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B.  -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C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+1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D.2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211263" y="6943725"/>
            <a:ext cx="6762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203325" y="5911850"/>
            <a:ext cx="666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685925" y="7908925"/>
            <a:ext cx="66675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84824" y="4286249"/>
            <a:ext cx="4816476" cy="4077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933113" y="3848101"/>
            <a:ext cx="6223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4662" y="685800"/>
            <a:ext cx="11895138" cy="6304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2600" y="440034"/>
            <a:ext cx="119253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同时出发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以相同速度向各自终点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移动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CE,DF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4354513" y="4611688"/>
            <a:ext cx="4014787" cy="3956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58874" y="3607819"/>
            <a:ext cx="1990726" cy="638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3238" y="514349"/>
            <a:ext cx="11764962" cy="683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56525" y="5610224"/>
            <a:ext cx="4041530" cy="3279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351134"/>
            <a:ext cx="1168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的等边三角形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轴的正半轴上移动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BOD=30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在射线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上移动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到原点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的最大距离为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3775075" y="4552950"/>
            <a:ext cx="4962526" cy="3726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574213" y="3479800"/>
            <a:ext cx="1843087" cy="603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5313" y="344488"/>
            <a:ext cx="11739097" cy="831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375334"/>
            <a:ext cx="11658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BAC=135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垂足为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BD=4,CD=6,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那么△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86213" y="4591050"/>
            <a:ext cx="7186300" cy="263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12838" y="3378199"/>
            <a:ext cx="868362" cy="708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16690" r="16272"/>
          <a:stretch>
            <a:fillRect/>
          </a:stretch>
        </p:blipFill>
        <p:spPr bwMode="auto">
          <a:xfrm>
            <a:off x="546099" y="1739900"/>
            <a:ext cx="10639425" cy="4961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8222" b="87874"/>
          <a:stretch>
            <a:fillRect/>
          </a:stretch>
        </p:blipFill>
        <p:spPr bwMode="auto">
          <a:xfrm>
            <a:off x="546099" y="709613"/>
            <a:ext cx="11662251" cy="72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339636"/>
            <a:ext cx="11747500" cy="399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   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菱形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的对角线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ABC=60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同时出发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以相同的速度沿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BC,CA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向终点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运动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周长的最大值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43700" y="4398963"/>
            <a:ext cx="5056908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46750" y="566738"/>
            <a:ext cx="793750" cy="67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3843"/>
          <a:stretch>
            <a:fillRect/>
          </a:stretch>
        </p:blipFill>
        <p:spPr bwMode="auto">
          <a:xfrm>
            <a:off x="469900" y="277813"/>
            <a:ext cx="11439112" cy="7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3713" y="1109663"/>
            <a:ext cx="10682287" cy="813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4338" y="314325"/>
            <a:ext cx="11206162" cy="8545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7199" y="615950"/>
            <a:ext cx="11645901" cy="3235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464235"/>
            <a:ext cx="119253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6.(2019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年越秀区一模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y=a(x+2)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轴负半轴交于点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(-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1,0),OB=OC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求此抛物线的解析式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64488" y="2989263"/>
            <a:ext cx="3592512" cy="4119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5938" y="574675"/>
            <a:ext cx="11599862" cy="8262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325734"/>
            <a:ext cx="11912600" cy="399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若把抛物线与直线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y=-x-4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的交点称为抛物线的不动点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若将此抛物线平移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使其顶点为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(m,2m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满足什么条件时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平移后的抛物线总有不动点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 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6738" y="614363"/>
            <a:ext cx="11574462" cy="6157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478134"/>
            <a:ext cx="11887200" cy="418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y=-x-4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在此抛物线的对称轴上是否存在一点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APB=2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且这样的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点有且只有一个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4188" y="4527550"/>
            <a:ext cx="11771312" cy="65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29589" y="5408613"/>
            <a:ext cx="3193012" cy="373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5000" y="407987"/>
            <a:ext cx="11675699" cy="238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7225" y="2876550"/>
            <a:ext cx="7415573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414635"/>
            <a:ext cx="11531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7.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+bx+c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A(x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,0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B(x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,0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C(0,-x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tan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OAC=3,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57932" y="3233739"/>
            <a:ext cx="3478467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0312" y="526534"/>
            <a:ext cx="11856788" cy="1099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求抛物线的解析式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9588" y="1693862"/>
            <a:ext cx="11836362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4038" y="1208088"/>
            <a:ext cx="11749328" cy="387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337235"/>
            <a:ext cx="11938000" cy="298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为抛物线上一点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为抛物线的对称轴上一点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B,C,D,E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为顶点的四边形为平行四边形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0063" y="3575050"/>
            <a:ext cx="11780941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21413" y="4784725"/>
            <a:ext cx="5995987" cy="435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5463" y="1031874"/>
            <a:ext cx="11806590" cy="3413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7375" y="447674"/>
            <a:ext cx="11302485" cy="1358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45463" y="1223963"/>
            <a:ext cx="2656387" cy="402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4025" y="5310188"/>
            <a:ext cx="11750675" cy="3690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438835"/>
            <a:ext cx="11912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抛物线上是否存在一点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成立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8474" y="3762374"/>
            <a:ext cx="11679949" cy="4772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0699" y="407988"/>
            <a:ext cx="11707567" cy="534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232899" y="3895725"/>
            <a:ext cx="3127375" cy="495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1000" y="417036"/>
            <a:ext cx="12001500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8.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有一矩形板材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ABCD,AB=3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,AD=6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现想从此板材中裁出一个面积尽可能大的四边形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EFGH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部件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EFG=90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,EF=FG=  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EHG=45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经研究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只有当点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E,F,G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AD,AB,BC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并满足点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内部或边上时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31075" y="5681663"/>
            <a:ext cx="459105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19950" y="2736850"/>
            <a:ext cx="6477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465434"/>
            <a:ext cx="11887200" cy="4220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才有可能裁出符合要求的部件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试问能否裁得符合要求的面积尽可能大的四边形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EFGH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部件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若能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求出裁得的四边形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EFGH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部件的面积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若不能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3414" y="4803774"/>
            <a:ext cx="5183186" cy="73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02362" y="5762624"/>
            <a:ext cx="4872037" cy="323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7525" y="441325"/>
            <a:ext cx="11699875" cy="842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6088" y="374650"/>
            <a:ext cx="11787282" cy="829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8488" y="293688"/>
            <a:ext cx="10983912" cy="913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2775" y="787400"/>
            <a:ext cx="11567265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451535"/>
            <a:ext cx="11658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9.(2018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年广州市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B=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D=30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AB=BC.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02150" y="2936875"/>
            <a:ext cx="658971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903" y="590034"/>
            <a:ext cx="1198169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A+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的度数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0213" y="2901950"/>
            <a:ext cx="1194408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12672" y="464122"/>
            <a:ext cx="1171416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探究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AD,BD,CD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三者之间的数量关系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8920" y="2867569"/>
            <a:ext cx="11739102" cy="602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9275" y="876299"/>
            <a:ext cx="11388822" cy="153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9588" y="2620963"/>
            <a:ext cx="11506360" cy="23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8800" y="476935"/>
            <a:ext cx="11557000" cy="2113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AB=1,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内部运动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且满足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=BE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+CE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运动路径的长度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0700" y="2935288"/>
            <a:ext cx="11607800" cy="5557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3588" y="530225"/>
            <a:ext cx="11482254" cy="734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6600" y="8051800"/>
            <a:ext cx="9278784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1655</Words>
  <Application>Microsoft Office PowerPoint</Application>
  <PresentationFormat>A3 纸张(297x420 毫米)</PresentationFormat>
  <Paragraphs>118</Paragraphs>
  <Slides>54</Slides>
  <Notes>54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54</vt:i4>
      </vt:variant>
    </vt:vector>
  </HeadingPairs>
  <TitlesOfParts>
    <vt:vector size="5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2019-12-23T07:48:48Z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