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397" r:id="rId3"/>
    <p:sldId id="385" r:id="rId4"/>
    <p:sldId id="312" r:id="rId5"/>
    <p:sldId id="343" r:id="rId6"/>
    <p:sldId id="317" r:id="rId7"/>
    <p:sldId id="342" r:id="rId8"/>
    <p:sldId id="393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26">
          <p15:clr>
            <a:srgbClr val="A4A3A4"/>
          </p15:clr>
        </p15:guide>
        <p15:guide id="2" pos="382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A486"/>
    <a:srgbClr val="B5C345"/>
    <a:srgbClr val="A87848"/>
    <a:srgbClr val="90A818"/>
    <a:srgbClr val="786060"/>
    <a:srgbClr val="D86030"/>
    <a:srgbClr val="FC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300" y="108"/>
      </p:cViewPr>
      <p:guideLst>
        <p:guide orient="horz" pos="2226"/>
        <p:guide pos="382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63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BE4BFC-A330-4B86-AB39-61BDEBE39AF9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BBCE2A-29BD-4C51-B1A0-531F6D99A9E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A8784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漫画家Nick Seluk根据Sarah Flanigan与抑郁和焦虑斗争的经历创作了一组漫画</a:t>
            </a:r>
            <a:endParaRPr lang="zh-CN" altLang="en-US" dirty="0">
              <a:solidFill>
                <a:srgbClr val="A878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b="1" dirty="0">
                <a:sym typeface="+mn-ea"/>
              </a:rPr>
              <a:t>抑郁焦虑是常见病，就像是“心灵的感冒”。</a:t>
            </a:r>
            <a:br>
              <a:rPr lang="en-US" altLang="zh-CN" b="1" dirty="0">
                <a:sym typeface="+mn-ea"/>
              </a:rPr>
            </a:br>
            <a:r>
              <a:rPr lang="zh-CN" altLang="en-US" b="1" dirty="0">
                <a:sym typeface="+mn-ea"/>
              </a:rPr>
              <a:t>经专业医生的治疗指导，抑郁焦虑可以快速得到控制并治愈，恢复到正常的工作和学习状态。</a:t>
            </a:r>
            <a:br>
              <a:rPr lang="en-US" altLang="zh-CN" b="1" dirty="0">
                <a:sym typeface="+mn-ea"/>
              </a:rPr>
            </a:b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pPr>
              <a:buFontTx/>
              <a:buBlip>
                <a:blip r:embed="rId3"/>
              </a:buBlip>
              <a:defRPr/>
            </a:pPr>
            <a:r>
              <a:rPr lang="zh-CN" altLang="en-US">
                <a:sym typeface="+mn-ea"/>
              </a:rPr>
              <a:t>多看看镜子和照照片，或者通过别人了解自己的情绪，自己体验不到，但是脸表现出来了。</a:t>
            </a:r>
            <a:r>
              <a:rPr lang="zh-CN" altLang="en-US" b="1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 放松疗法</a:t>
            </a:r>
            <a:br>
              <a:rPr lang="en-US" altLang="zh-CN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</a:b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当工作繁重、心理压力大的时候，可抽出</a:t>
            </a:r>
            <a:r>
              <a:rPr lang="en-US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5</a:t>
            </a: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分钟的时间做深呼吸。时间充裕，还可以出去旅行，开阔心胸，放松心情。</a:t>
            </a:r>
            <a:endParaRPr lang="en-US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FontTx/>
              <a:buBlip>
                <a:blip r:embed="rId3"/>
              </a:buBlip>
              <a:defRPr/>
            </a:pPr>
            <a:r>
              <a:rPr lang="zh-CN" altLang="en-US" b="1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 音乐疗法</a:t>
            </a:r>
            <a:br>
              <a:rPr lang="en-US" altLang="zh-CN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</a:b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音乐助人驱散消极情绪，缓解压力，如莫扎特的作品等。</a:t>
            </a:r>
            <a:endParaRPr lang="en-US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FontTx/>
              <a:buBlip>
                <a:blip r:embed="rId3"/>
              </a:buBlip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 </a:t>
            </a:r>
            <a:r>
              <a:rPr lang="zh-CN" altLang="en-US" b="1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自我倾诉法</a:t>
            </a:r>
            <a:endParaRPr lang="en-US" altLang="zh-CN" b="1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defRPr/>
            </a:pPr>
            <a:r>
              <a:rPr lang="zh-CN" altLang="en-US" dirty="0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在心情焦躁、紧张而无法保持冷静时，将这种心情和感受写下来，用文字宣泄出来，使心情重新愉快。</a:t>
            </a:r>
          </a:p>
          <a:p>
            <a:pPr>
              <a:buFontTx/>
              <a:buBlip>
                <a:blip r:embed="rId3"/>
              </a:buBlip>
            </a:pPr>
            <a:r>
              <a:rPr lang="zh-CN" altLang="en-US" b="1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向朋友家人倾诉</a:t>
            </a:r>
            <a:endParaRPr lang="en-US" altLang="zh-CN" b="1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defRPr/>
            </a:pPr>
            <a:r>
              <a:rPr lang="zh-CN" altLang="en-US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扩大自己的生活圈子，结交朋友，遇到问题时主动找朋友家人倾诉，及时化解不愉快的情绪，获得情感支持。</a:t>
            </a:r>
            <a:endParaRPr lang="en-US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buFontTx/>
              <a:buBlip>
                <a:blip r:embed="rId3"/>
              </a:buBlip>
            </a:pPr>
            <a:r>
              <a:rPr lang="en-US" altLang="zh-CN" b="1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 </a:t>
            </a:r>
            <a:r>
              <a:rPr lang="zh-CN" altLang="en-US" b="1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及时寻求心理医生的帮助，必要时需药物治疗</a:t>
            </a:r>
            <a:endParaRPr lang="en-US" altLang="zh-CN" b="1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defRPr/>
            </a:pPr>
            <a:r>
              <a:rPr lang="zh-CN" altLang="en-US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如果心理压力过大，产生扭曲心理，特别是这些问题与本人的个性有关，就应当及时向阴历医生寻求帮助，进行心理咨询。</a:t>
            </a:r>
            <a:br>
              <a:rPr lang="en-US" altLang="zh-CN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</a:br>
            <a:r>
              <a:rPr lang="zh-CN" altLang="en-US">
                <a:latin typeface="幼圆" panose="02010509060101010101" pitchFamily="49" charset="-122"/>
                <a:ea typeface="幼圆" panose="02010509060101010101" pitchFamily="49" charset="-122"/>
                <a:sym typeface="+mn-ea"/>
              </a:rPr>
              <a:t>若确诊是抑郁焦虑状态，必要时需进行药物治疗，选择时注意起效快速，强效安全。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漫画作者Nick Seluk也同样受过抑郁和焦虑的折磨。他说：“每一个人都得过生理或心理上的疾病，我们需要有勇气去谈论它们，甚至拿它们开玩笑。”</a:t>
            </a:r>
          </a:p>
          <a:p>
            <a:r>
              <a:rPr lang="zh-CN" altLang="en-US"/>
              <a:t>“与抑郁和焦虑一起生活最艰难的部分是，我觉得我好像要藏着它们。”</a:t>
            </a:r>
          </a:p>
          <a:p>
            <a:r>
              <a:rPr lang="zh-CN" altLang="en-US"/>
              <a:t>Sarah说：“我曾经是朋友圈子中最开朗的一个。我的每一个朋友得知我有抑郁症，或是看到我自残的伤疤时都很震惊。”</a:t>
            </a:r>
          </a:p>
          <a:p>
            <a:r>
              <a:rPr lang="zh-CN" altLang="en-US"/>
              <a:t>事实上，公开与别人谈论抑郁与焦虑确实很困难，但我们不该畏惧于谈论它。</a:t>
            </a:r>
          </a:p>
          <a:p>
            <a:r>
              <a:rPr lang="zh-CN" altLang="en-US"/>
              <a:t>只有敢于探讨，不再对心理疾病讳莫如深，我们才能为我们的朋友、家人、甚至我们自己营造更好的社会氛围，令需要帮助的人得到支持。</a:t>
            </a:r>
          </a:p>
          <a:p>
            <a:r>
              <a:rPr lang="zh-CN" altLang="en-US"/>
              <a:t>让我们一直，一直谈论它。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A8784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漫画家Nick Seluk根据Sarah Flanigan与抑郁和焦虑斗争的经历创作了一组漫画</a:t>
            </a:r>
            <a:endParaRPr lang="zh-CN" altLang="en-US" dirty="0">
              <a:solidFill>
                <a:srgbClr val="A878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6DC7DB-1F92-4F67-8998-4EDE2F6AB132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785EF-1CFC-4188-938F-D34F6769374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tags" Target="../tags/tag3.xml"/><Relationship Id="rId7" Type="http://schemas.openxmlformats.org/officeDocument/2006/relationships/image" Target="../media/image1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082040"/>
            <a:ext cx="5396230" cy="5396230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5396230" y="2125980"/>
            <a:ext cx="661479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000" dirty="0">
                <a:solidFill>
                  <a:srgbClr val="D860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驱走</a:t>
            </a:r>
            <a:r>
              <a:rPr lang="en-US" altLang="zh-CN" sz="6000" dirty="0">
                <a:solidFill>
                  <a:srgbClr val="D860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en-US" sz="6000" dirty="0">
                <a:solidFill>
                  <a:srgbClr val="D860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心灵感冒</a:t>
            </a:r>
            <a:r>
              <a:rPr lang="en-US" altLang="zh-CN" sz="6000" dirty="0">
                <a:solidFill>
                  <a:srgbClr val="D8603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endParaRPr lang="zh-CN" altLang="en-US" sz="4400" dirty="0">
              <a:solidFill>
                <a:srgbClr val="D860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endParaRPr lang="zh-CN" altLang="en-US" sz="6000" dirty="0">
              <a:solidFill>
                <a:srgbClr val="D860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1"/>
            </p:custDataLst>
          </p:nvPr>
        </p:nvSpPr>
        <p:spPr>
          <a:xfrm>
            <a:off x="8002270" y="5382895"/>
            <a:ext cx="3684905" cy="90297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中山大学附属中学</a:t>
            </a:r>
          </a:p>
          <a:p>
            <a:pPr algn="ctr">
              <a:lnSpc>
                <a:spcPct val="110000"/>
              </a:lnSpc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主讲人：袁俏芸</a:t>
            </a:r>
          </a:p>
        </p:txBody>
      </p:sp>
      <p:cxnSp>
        <p:nvCxnSpPr>
          <p:cNvPr id="32" name="直接连接符 31"/>
          <p:cNvCxnSpPr/>
          <p:nvPr/>
        </p:nvCxnSpPr>
        <p:spPr>
          <a:xfrm>
            <a:off x="9478010" y="4422775"/>
            <a:ext cx="2083435" cy="0"/>
          </a:xfrm>
          <a:prstGeom prst="line">
            <a:avLst/>
          </a:prstGeom>
          <a:ln w="25400">
            <a:solidFill>
              <a:srgbClr val="D8603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 descr="学校logo"/>
          <p:cNvPicPr>
            <a:picLocks noChangeAspect="1"/>
          </p:cNvPicPr>
          <p:nvPr/>
        </p:nvPicPr>
        <p:blipFill>
          <a:blip r:embed="rId8"/>
          <a:srcRect l="770" t="1118"/>
          <a:stretch>
            <a:fillRect/>
          </a:stretch>
        </p:blipFill>
        <p:spPr>
          <a:xfrm>
            <a:off x="7492365" y="5356225"/>
            <a:ext cx="932180" cy="929640"/>
          </a:xfrm>
          <a:prstGeom prst="ellipse">
            <a:avLst/>
          </a:prstGeom>
        </p:spPr>
      </p:pic>
      <p:sp>
        <p:nvSpPr>
          <p:cNvPr id="21" name="同心圆 20"/>
          <p:cNvSpPr/>
          <p:nvPr>
            <p:custDataLst>
              <p:tags r:id="rId2"/>
            </p:custDataLst>
          </p:nvPr>
        </p:nvSpPr>
        <p:spPr>
          <a:xfrm>
            <a:off x="10456863" y="119063"/>
            <a:ext cx="1501775" cy="1452401"/>
          </a:xfrm>
          <a:prstGeom prst="donut">
            <a:avLst>
              <a:gd name="adj" fmla="val 246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rgbClr val="B2BD29">
              <a:shade val="50000"/>
            </a:srgbClr>
          </a:lnRef>
          <a:fillRef idx="1">
            <a:srgbClr val="B2BD29"/>
          </a:fillRef>
          <a:effectRef idx="0">
            <a:srgbClr val="B2BD29"/>
          </a:effectRef>
          <a:fontRef idx="minor">
            <a:srgbClr val="FFFFFF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3F4143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22" name="任意多边形 21"/>
          <p:cNvSpPr/>
          <p:nvPr>
            <p:custDataLst>
              <p:tags r:id="rId3"/>
            </p:custDataLst>
          </p:nvPr>
        </p:nvSpPr>
        <p:spPr>
          <a:xfrm flipH="1">
            <a:off x="11010871" y="1253925"/>
            <a:ext cx="393758" cy="512909"/>
          </a:xfrm>
          <a:custGeom>
            <a:avLst/>
            <a:gdLst>
              <a:gd name="connsiteX0" fmla="*/ 617138 w 617138"/>
              <a:gd name="connsiteY0" fmla="*/ 0 h 829732"/>
              <a:gd name="connsiteX1" fmla="*/ 0 w 617138"/>
              <a:gd name="connsiteY1" fmla="*/ 0 h 829732"/>
              <a:gd name="connsiteX2" fmla="*/ 26030 w 617138"/>
              <a:gd name="connsiteY2" fmla="*/ 60518 h 829732"/>
              <a:gd name="connsiteX3" fmla="*/ 88434 w 617138"/>
              <a:gd name="connsiteY3" fmla="*/ 414866 h 829732"/>
              <a:gd name="connsiteX4" fmla="*/ 26030 w 617138"/>
              <a:gd name="connsiteY4" fmla="*/ 769214 h 829732"/>
              <a:gd name="connsiteX5" fmla="*/ 0 w 617138"/>
              <a:gd name="connsiteY5" fmla="*/ 829732 h 829732"/>
              <a:gd name="connsiteX6" fmla="*/ 617138 w 617138"/>
              <a:gd name="connsiteY6" fmla="*/ 829732 h 829732"/>
              <a:gd name="connsiteX7" fmla="*/ 591109 w 617138"/>
              <a:gd name="connsiteY7" fmla="*/ 769214 h 829732"/>
              <a:gd name="connsiteX8" fmla="*/ 528704 w 617138"/>
              <a:gd name="connsiteY8" fmla="*/ 414866 h 829732"/>
              <a:gd name="connsiteX9" fmla="*/ 591109 w 617138"/>
              <a:gd name="connsiteY9" fmla="*/ 60518 h 82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17138" h="829732">
                <a:moveTo>
                  <a:pt x="617138" y="0"/>
                </a:moveTo>
                <a:lnTo>
                  <a:pt x="0" y="0"/>
                </a:lnTo>
                <a:lnTo>
                  <a:pt x="26030" y="60518"/>
                </a:lnTo>
                <a:cubicBezTo>
                  <a:pt x="66820" y="172703"/>
                  <a:pt x="88434" y="292445"/>
                  <a:pt x="88434" y="414866"/>
                </a:cubicBezTo>
                <a:cubicBezTo>
                  <a:pt x="88434" y="537287"/>
                  <a:pt x="66820" y="657029"/>
                  <a:pt x="26030" y="769214"/>
                </a:cubicBezTo>
                <a:lnTo>
                  <a:pt x="0" y="829732"/>
                </a:lnTo>
                <a:lnTo>
                  <a:pt x="617138" y="829732"/>
                </a:lnTo>
                <a:lnTo>
                  <a:pt x="591109" y="769214"/>
                </a:lnTo>
                <a:cubicBezTo>
                  <a:pt x="550319" y="657029"/>
                  <a:pt x="528704" y="537287"/>
                  <a:pt x="528704" y="414866"/>
                </a:cubicBezTo>
                <a:cubicBezTo>
                  <a:pt x="528704" y="292445"/>
                  <a:pt x="550319" y="172703"/>
                  <a:pt x="591109" y="6051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rgbClr val="B2BD29">
              <a:shade val="50000"/>
            </a:srgbClr>
          </a:lnRef>
          <a:fillRef idx="1">
            <a:srgbClr val="B2BD29"/>
          </a:fillRef>
          <a:effectRef idx="0">
            <a:srgbClr val="B2BD29"/>
          </a:effectRef>
          <a:fontRef idx="minor">
            <a:srgbClr val="FFFFFF"/>
          </a:fontRef>
        </p:style>
        <p:txBody>
          <a:bodyPr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  <p:sp>
        <p:nvSpPr>
          <p:cNvPr id="23" name="椭圆 22"/>
          <p:cNvSpPr/>
          <p:nvPr>
            <p:custDataLst>
              <p:tags r:id="rId4"/>
            </p:custDataLst>
          </p:nvPr>
        </p:nvSpPr>
        <p:spPr>
          <a:xfrm>
            <a:off x="10553522" y="212962"/>
            <a:ext cx="1307948" cy="126510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rgbClr val="B2BD29">
              <a:shade val="50000"/>
            </a:srgbClr>
          </a:lnRef>
          <a:fillRef idx="1">
            <a:srgbClr val="B2BD29"/>
          </a:fillRef>
          <a:effectRef idx="0">
            <a:srgbClr val="B2BD29"/>
          </a:effectRef>
          <a:fontRef idx="minor">
            <a:srgbClr val="FFFFFF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Arial" panose="020B0604020202020204" pitchFamily="34" charset="0"/>
              </a:rPr>
              <a:t>心涯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Arial" panose="020B0604020202020204" pitchFamily="34" charset="0"/>
              </a:rPr>
              <a:t>课程</a:t>
            </a:r>
            <a:endParaRPr kumimoji="0" lang="zh-CN" altLang="da-DK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30" grpId="0"/>
      <p:bldP spid="3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42496" y="17584"/>
            <a:ext cx="12234496" cy="1714500"/>
          </a:xfrm>
          <a:prstGeom prst="rect">
            <a:avLst/>
          </a:prstGeom>
          <a:solidFill>
            <a:schemeClr val="accent1">
              <a:lumMod val="60000"/>
              <a:lumOff val="40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499339" y="367003"/>
            <a:ext cx="55303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/>
              <a:t>抑郁知多少？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-159153" y="1166057"/>
            <a:ext cx="12184598" cy="5507428"/>
            <a:chOff x="-198523" y="1253052"/>
            <a:chExt cx="12184598" cy="5507428"/>
          </a:xfrm>
        </p:grpSpPr>
        <p:sp>
          <p:nvSpPr>
            <p:cNvPr id="7" name="圆角矩形 6"/>
            <p:cNvSpPr/>
            <p:nvPr/>
          </p:nvSpPr>
          <p:spPr>
            <a:xfrm>
              <a:off x="641838" y="2433043"/>
              <a:ext cx="2461846" cy="749774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buClrTx/>
                <a:buSzTx/>
                <a:buFontTx/>
              </a:pPr>
              <a:r>
                <a:rPr lang="zh-CN" altLang="en-US" sz="2400" dirty="0">
                  <a:solidFill>
                    <a:schemeClr val="bg1"/>
                  </a:solidFill>
                  <a:sym typeface="+mn-ea"/>
                </a:rPr>
                <a:t>抑郁症会传染吗？</a:t>
              </a: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4383031" y="3798011"/>
              <a:ext cx="3162301" cy="864444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buClrTx/>
                <a:buSzTx/>
                <a:buFontTx/>
              </a:pPr>
              <a:r>
                <a:rPr lang="zh-CN" altLang="en-US" sz="2400" dirty="0">
                  <a:solidFill>
                    <a:schemeClr val="bg1"/>
                  </a:solidFill>
                  <a:sym typeface="+mn-ea"/>
                </a:rPr>
                <a:t>抑郁症是不是不高兴？</a:t>
              </a: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6715125" y="2353914"/>
              <a:ext cx="4037868" cy="749774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/>
                <a:t>人得抑郁症是不是由于不够坚强乐观？</a:t>
              </a: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641838" y="4214582"/>
              <a:ext cx="3162301" cy="864444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buClrTx/>
                <a:buSzTx/>
                <a:buFontTx/>
              </a:pPr>
              <a:r>
                <a:rPr lang="zh-CN" altLang="en-US" sz="2400" dirty="0">
                  <a:solidFill>
                    <a:schemeClr val="bg1"/>
                  </a:solidFill>
                  <a:sym typeface="+mn-ea"/>
                </a:rPr>
                <a:t>抑郁症患者能否通过自我调节治愈？</a:t>
              </a: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8823774" y="4332876"/>
              <a:ext cx="3162301" cy="864444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/>
                <a:t>得了抑郁症去哪儿诊断治疗？</a:t>
              </a: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2514666" y="5873397"/>
              <a:ext cx="3736731" cy="864444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</a:rPr>
                <a:t>抑郁症会遗传么？</a:t>
              </a:r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565" y="1350681"/>
              <a:ext cx="1686179" cy="1686914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1901" y="2683924"/>
              <a:ext cx="1686179" cy="1686914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74764" y="1253052"/>
              <a:ext cx="1686179" cy="1686914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98523" y="3098227"/>
              <a:ext cx="1686179" cy="1686914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4305" y="5073566"/>
              <a:ext cx="1686179" cy="1686914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8908" y="3103687"/>
              <a:ext cx="1686179" cy="1686914"/>
            </a:xfrm>
            <a:prstGeom prst="rect">
              <a:avLst/>
            </a:prstGeom>
          </p:spPr>
        </p:pic>
        <p:sp>
          <p:nvSpPr>
            <p:cNvPr id="20" name="圆角矩形 19"/>
            <p:cNvSpPr/>
            <p:nvPr/>
          </p:nvSpPr>
          <p:spPr>
            <a:xfrm>
              <a:off x="7152542" y="5577388"/>
              <a:ext cx="3934558" cy="864444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Overflow="overflow" horzOverflow="overflow" vert="horz" wrap="square" numCol="1" spcCol="0" rtlCol="0" fromWordArt="0" anchor="ctr" anchorCtr="0" forceAA="0" compatLnSpc="1">
              <a:noAutofit/>
            </a:bodyPr>
            <a:lstStyle/>
            <a:p>
              <a:pPr lvl="0" algn="ctr">
                <a:buClrTx/>
                <a:buSzTx/>
                <a:buFontTx/>
              </a:pPr>
              <a:r>
                <a:rPr lang="zh-CN" altLang="en-US" sz="2400" dirty="0">
                  <a:solidFill>
                    <a:schemeClr val="bg1"/>
                  </a:solidFill>
                  <a:sym typeface="+mn-ea"/>
                </a:rPr>
                <a:t>抑郁症的人会做伤害别人的事吗？</a:t>
              </a:r>
            </a:p>
          </p:txBody>
        </p:sp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5793" y="4324095"/>
              <a:ext cx="1686179" cy="1686914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76"/>
          <p:cNvSpPr txBox="1"/>
          <p:nvPr/>
        </p:nvSpPr>
        <p:spPr>
          <a:xfrm>
            <a:off x="4582160" y="305254"/>
            <a:ext cx="30276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A878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关于抑郁的误区</a:t>
            </a:r>
            <a:endParaRPr lang="zh-CN" altLang="en-US" sz="3200" b="1" dirty="0">
              <a:solidFill>
                <a:srgbClr val="A8784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4324350" y="965200"/>
            <a:ext cx="3467100" cy="0"/>
          </a:xfrm>
          <a:prstGeom prst="line">
            <a:avLst/>
          </a:prstGeom>
          <a:ln w="38100">
            <a:solidFill>
              <a:srgbClr val="A878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4870450" y="1831340"/>
            <a:ext cx="6968490" cy="3849370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AutoShape 99"/>
          <p:cNvSpPr/>
          <p:nvPr/>
        </p:nvSpPr>
        <p:spPr bwMode="auto">
          <a:xfrm>
            <a:off x="6043295" y="2802255"/>
            <a:ext cx="32385" cy="14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9"/>
                  <a:pt x="19174" y="21599"/>
                  <a:pt x="16199" y="21599"/>
                </a:cubicBezTo>
                <a:lnTo>
                  <a:pt x="5399" y="21599"/>
                </a:lnTo>
                <a:cubicBezTo>
                  <a:pt x="2404" y="21599"/>
                  <a:pt x="0" y="16769"/>
                  <a:pt x="0" y="10800"/>
                </a:cubicBezTo>
                <a:cubicBezTo>
                  <a:pt x="0" y="4830"/>
                  <a:pt x="2404" y="0"/>
                  <a:pt x="5399" y="0"/>
                </a:cubicBezTo>
                <a:lnTo>
                  <a:pt x="16199" y="0"/>
                </a:lnTo>
                <a:cubicBezTo>
                  <a:pt x="19174" y="0"/>
                  <a:pt x="21600" y="4830"/>
                  <a:pt x="21600" y="10800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algn="ctr" defTabSz="228600" fontAlgn="base" hangingPunct="0">
              <a:spcBef>
                <a:spcPct val="0"/>
              </a:spcBef>
              <a:spcAft>
                <a:spcPct val="0"/>
              </a:spcAft>
            </a:pPr>
            <a:endParaRPr lang="en-US" sz="15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sym typeface="Gill Sans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542915" y="2179955"/>
            <a:ext cx="6306820" cy="105029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抑郁情绪＝抑郁障碍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/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症＝精神病，是可耻的，服药会成瘾，损害大脑，无法根治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5637624" y="4759731"/>
            <a:ext cx="6117401" cy="57246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抑郁症只发生在少数人，我不会有情绪问题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5647251" y="3701513"/>
            <a:ext cx="5003165" cy="57086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抑郁焦虑是不坚强和懒惰的表现</a:t>
            </a:r>
          </a:p>
        </p:txBody>
      </p:sp>
      <p:sp>
        <p:nvSpPr>
          <p:cNvPr id="4" name="乘号 3"/>
          <p:cNvSpPr/>
          <p:nvPr/>
        </p:nvSpPr>
        <p:spPr>
          <a:xfrm>
            <a:off x="5011420" y="2438400"/>
            <a:ext cx="419100" cy="533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乘号 4"/>
          <p:cNvSpPr/>
          <p:nvPr/>
        </p:nvSpPr>
        <p:spPr>
          <a:xfrm>
            <a:off x="5011420" y="3747770"/>
            <a:ext cx="419100" cy="533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乘号 5"/>
          <p:cNvSpPr/>
          <p:nvPr/>
        </p:nvSpPr>
        <p:spPr>
          <a:xfrm>
            <a:off x="5009515" y="4806315"/>
            <a:ext cx="419100" cy="53340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1340"/>
            <a:ext cx="4870450" cy="38493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bldLvl="0" animBg="1"/>
      <p:bldP spid="52" grpId="1" animBg="1"/>
      <p:bldP spid="53" grpId="1" animBg="1"/>
      <p:bldP spid="53" grpId="2" bldLvl="0" animBg="1"/>
      <p:bldP spid="54" grpId="1" animBg="1"/>
      <p:bldP spid="54" grpId="2" bldLvl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0" y="3877056"/>
            <a:ext cx="12192000" cy="2991177"/>
          </a:xfrm>
          <a:prstGeom prst="rect">
            <a:avLst/>
          </a:prstGeom>
        </p:spPr>
      </p:pic>
      <p:sp>
        <p:nvSpPr>
          <p:cNvPr id="24" name="TextBox 76"/>
          <p:cNvSpPr txBox="1"/>
          <p:nvPr/>
        </p:nvSpPr>
        <p:spPr>
          <a:xfrm>
            <a:off x="3972560" y="312874"/>
            <a:ext cx="4246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A87848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抑郁症的诊断三维尺度</a:t>
            </a:r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4012565" y="891540"/>
            <a:ext cx="4055745" cy="15875"/>
          </a:xfrm>
          <a:prstGeom prst="line">
            <a:avLst/>
          </a:prstGeom>
          <a:ln w="38100">
            <a:solidFill>
              <a:srgbClr val="A878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35"/>
          <p:cNvSpPr>
            <a:spLocks noChangeAspect="1"/>
          </p:cNvSpPr>
          <p:nvPr/>
        </p:nvSpPr>
        <p:spPr>
          <a:xfrm rot="16200000">
            <a:off x="1402605" y="3355283"/>
            <a:ext cx="1031383" cy="1031652"/>
          </a:xfrm>
          <a:prstGeom prst="roundRect">
            <a:avLst/>
          </a:prstGeom>
          <a:solidFill>
            <a:srgbClr val="786060"/>
          </a:solidFill>
          <a:ln w="38100">
            <a:noFill/>
          </a:ln>
          <a:effectLst>
            <a:outerShdw blurRad="635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0945"/>
            <a:endParaRPr lang="en-US" sz="19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7" name="Oval 34"/>
          <p:cNvSpPr>
            <a:spLocks noChangeAspect="1"/>
          </p:cNvSpPr>
          <p:nvPr/>
        </p:nvSpPr>
        <p:spPr>
          <a:xfrm rot="16200000">
            <a:off x="4187740" y="3361147"/>
            <a:ext cx="1031383" cy="1031652"/>
          </a:xfrm>
          <a:prstGeom prst="roundRect">
            <a:avLst/>
          </a:prstGeom>
          <a:solidFill>
            <a:srgbClr val="90A818"/>
          </a:solidFill>
          <a:ln w="38100">
            <a:noFill/>
          </a:ln>
          <a:effectLst>
            <a:outerShdw blurRad="635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0945"/>
            <a:endParaRPr lang="en-US" sz="19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8" name="Oval 33"/>
          <p:cNvSpPr>
            <a:spLocks noChangeAspect="1"/>
          </p:cNvSpPr>
          <p:nvPr/>
        </p:nvSpPr>
        <p:spPr>
          <a:xfrm rot="16200000">
            <a:off x="6972875" y="3361229"/>
            <a:ext cx="1031383" cy="1031652"/>
          </a:xfrm>
          <a:prstGeom prst="roundRect">
            <a:avLst/>
          </a:prstGeom>
          <a:solidFill>
            <a:srgbClr val="A87848"/>
          </a:solidFill>
          <a:ln w="38100">
            <a:noFill/>
          </a:ln>
          <a:effectLst>
            <a:outerShdw blurRad="635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0945"/>
            <a:endParaRPr lang="en-US" sz="19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9" name="Oval 32"/>
          <p:cNvSpPr>
            <a:spLocks noChangeAspect="1"/>
          </p:cNvSpPr>
          <p:nvPr/>
        </p:nvSpPr>
        <p:spPr>
          <a:xfrm rot="16200000">
            <a:off x="9758010" y="3361229"/>
            <a:ext cx="1031383" cy="1031652"/>
          </a:xfrm>
          <a:prstGeom prst="roundRect">
            <a:avLst/>
          </a:prstGeom>
          <a:solidFill>
            <a:srgbClr val="D86030"/>
          </a:solidFill>
          <a:ln w="38100">
            <a:noFill/>
          </a:ln>
          <a:effectLst>
            <a:outerShdw blurRad="635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0945"/>
            <a:endParaRPr lang="en-US" sz="1900" dirty="0">
              <a:solidFill>
                <a:schemeClr val="tx1">
                  <a:lumMod val="65000"/>
                  <a:lumOff val="35000"/>
                </a:schemeClr>
              </a:solidFill>
              <a:latin typeface="Franklin Gothic Demi" panose="020B0703020102020204" pitchFamily="34" charset="0"/>
            </a:endParaRPr>
          </a:p>
        </p:txBody>
      </p: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1737758" y="3684119"/>
            <a:ext cx="360992" cy="359675"/>
          </a:xfrm>
          <a:custGeom>
            <a:avLst/>
            <a:gdLst>
              <a:gd name="T0" fmla="*/ 86 w 116"/>
              <a:gd name="T1" fmla="*/ 17 h 116"/>
              <a:gd name="T2" fmla="*/ 8 w 116"/>
              <a:gd name="T3" fmla="*/ 45 h 116"/>
              <a:gd name="T4" fmla="*/ 11 w 116"/>
              <a:gd name="T5" fmla="*/ 50 h 116"/>
              <a:gd name="T6" fmla="*/ 12 w 116"/>
              <a:gd name="T7" fmla="*/ 59 h 116"/>
              <a:gd name="T8" fmla="*/ 16 w 116"/>
              <a:gd name="T9" fmla="*/ 69 h 116"/>
              <a:gd name="T10" fmla="*/ 20 w 116"/>
              <a:gd name="T11" fmla="*/ 77 h 116"/>
              <a:gd name="T12" fmla="*/ 24 w 116"/>
              <a:gd name="T13" fmla="*/ 83 h 116"/>
              <a:gd name="T14" fmla="*/ 27 w 116"/>
              <a:gd name="T15" fmla="*/ 98 h 116"/>
              <a:gd name="T16" fmla="*/ 33 w 116"/>
              <a:gd name="T17" fmla="*/ 105 h 116"/>
              <a:gd name="T18" fmla="*/ 34 w 116"/>
              <a:gd name="T19" fmla="*/ 101 h 116"/>
              <a:gd name="T20" fmla="*/ 37 w 116"/>
              <a:gd name="T21" fmla="*/ 93 h 116"/>
              <a:gd name="T22" fmla="*/ 41 w 116"/>
              <a:gd name="T23" fmla="*/ 83 h 116"/>
              <a:gd name="T24" fmla="*/ 49 w 116"/>
              <a:gd name="T25" fmla="*/ 73 h 116"/>
              <a:gd name="T26" fmla="*/ 53 w 116"/>
              <a:gd name="T27" fmla="*/ 66 h 116"/>
              <a:gd name="T28" fmla="*/ 45 w 116"/>
              <a:gd name="T29" fmla="*/ 61 h 116"/>
              <a:gd name="T30" fmla="*/ 38 w 116"/>
              <a:gd name="T31" fmla="*/ 58 h 116"/>
              <a:gd name="T32" fmla="*/ 33 w 116"/>
              <a:gd name="T33" fmla="*/ 51 h 116"/>
              <a:gd name="T34" fmla="*/ 25 w 116"/>
              <a:gd name="T35" fmla="*/ 47 h 116"/>
              <a:gd name="T36" fmla="*/ 17 w 116"/>
              <a:gd name="T37" fmla="*/ 49 h 116"/>
              <a:gd name="T38" fmla="*/ 13 w 116"/>
              <a:gd name="T39" fmla="*/ 44 h 116"/>
              <a:gd name="T40" fmla="*/ 12 w 116"/>
              <a:gd name="T41" fmla="*/ 37 h 116"/>
              <a:gd name="T42" fmla="*/ 8 w 116"/>
              <a:gd name="T43" fmla="*/ 37 h 116"/>
              <a:gd name="T44" fmla="*/ 12 w 116"/>
              <a:gd name="T45" fmla="*/ 30 h 116"/>
              <a:gd name="T46" fmla="*/ 18 w 116"/>
              <a:gd name="T47" fmla="*/ 30 h 116"/>
              <a:gd name="T48" fmla="*/ 24 w 116"/>
              <a:gd name="T49" fmla="*/ 25 h 116"/>
              <a:gd name="T50" fmla="*/ 30 w 116"/>
              <a:gd name="T51" fmla="*/ 18 h 116"/>
              <a:gd name="T52" fmla="*/ 32 w 116"/>
              <a:gd name="T53" fmla="*/ 15 h 116"/>
              <a:gd name="T54" fmla="*/ 42 w 116"/>
              <a:gd name="T55" fmla="*/ 12 h 116"/>
              <a:gd name="T56" fmla="*/ 34 w 116"/>
              <a:gd name="T57" fmla="*/ 8 h 116"/>
              <a:gd name="T58" fmla="*/ 32 w 116"/>
              <a:gd name="T59" fmla="*/ 8 h 116"/>
              <a:gd name="T60" fmla="*/ 49 w 116"/>
              <a:gd name="T61" fmla="*/ 2 h 116"/>
              <a:gd name="T62" fmla="*/ 56 w 116"/>
              <a:gd name="T63" fmla="*/ 5 h 116"/>
              <a:gd name="T64" fmla="*/ 82 w 116"/>
              <a:gd name="T65" fmla="*/ 6 h 116"/>
              <a:gd name="T66" fmla="*/ 79 w 116"/>
              <a:gd name="T67" fmla="*/ 11 h 116"/>
              <a:gd name="T68" fmla="*/ 85 w 116"/>
              <a:gd name="T69" fmla="*/ 19 h 116"/>
              <a:gd name="T70" fmla="*/ 89 w 116"/>
              <a:gd name="T71" fmla="*/ 19 h 116"/>
              <a:gd name="T72" fmla="*/ 93 w 116"/>
              <a:gd name="T73" fmla="*/ 17 h 116"/>
              <a:gd name="T74" fmla="*/ 97 w 116"/>
              <a:gd name="T75" fmla="*/ 23 h 116"/>
              <a:gd name="T76" fmla="*/ 101 w 116"/>
              <a:gd name="T77" fmla="*/ 27 h 116"/>
              <a:gd name="T78" fmla="*/ 95 w 116"/>
              <a:gd name="T79" fmla="*/ 27 h 116"/>
              <a:gd name="T80" fmla="*/ 89 w 116"/>
              <a:gd name="T81" fmla="*/ 25 h 116"/>
              <a:gd name="T82" fmla="*/ 81 w 116"/>
              <a:gd name="T83" fmla="*/ 24 h 116"/>
              <a:gd name="T84" fmla="*/ 74 w 116"/>
              <a:gd name="T85" fmla="*/ 30 h 116"/>
              <a:gd name="T86" fmla="*/ 70 w 116"/>
              <a:gd name="T87" fmla="*/ 39 h 116"/>
              <a:gd name="T88" fmla="*/ 73 w 116"/>
              <a:gd name="T89" fmla="*/ 50 h 116"/>
              <a:gd name="T90" fmla="*/ 82 w 116"/>
              <a:gd name="T91" fmla="*/ 53 h 116"/>
              <a:gd name="T92" fmla="*/ 91 w 116"/>
              <a:gd name="T93" fmla="*/ 53 h 116"/>
              <a:gd name="T94" fmla="*/ 95 w 116"/>
              <a:gd name="T95" fmla="*/ 61 h 116"/>
              <a:gd name="T96" fmla="*/ 96 w 116"/>
              <a:gd name="T97" fmla="*/ 71 h 116"/>
              <a:gd name="T98" fmla="*/ 95 w 116"/>
              <a:gd name="T99" fmla="*/ 81 h 116"/>
              <a:gd name="T100" fmla="*/ 100 w 116"/>
              <a:gd name="T101" fmla="*/ 90 h 116"/>
              <a:gd name="T102" fmla="*/ 107 w 116"/>
              <a:gd name="T103" fmla="*/ 82 h 116"/>
              <a:gd name="T104" fmla="*/ 112 w 116"/>
              <a:gd name="T105" fmla="*/ 69 h 116"/>
              <a:gd name="T106" fmla="*/ 114 w 116"/>
              <a:gd name="T107" fmla="*/ 53 h 116"/>
              <a:gd name="T108" fmla="*/ 109 w 116"/>
              <a:gd name="T109" fmla="*/ 39 h 116"/>
              <a:gd name="T110" fmla="*/ 105 w 116"/>
              <a:gd name="T111" fmla="*/ 32 h 116"/>
              <a:gd name="T112" fmla="*/ 111 w 116"/>
              <a:gd name="T113" fmla="*/ 41 h 116"/>
              <a:gd name="T114" fmla="*/ 79 w 116"/>
              <a:gd name="T115" fmla="*/ 10 h 116"/>
              <a:gd name="T116" fmla="*/ 75 w 116"/>
              <a:gd name="T117" fmla="*/ 5 h 116"/>
              <a:gd name="T118" fmla="*/ 76 w 116"/>
              <a:gd name="T119" fmla="*/ 9 h 116"/>
              <a:gd name="T120" fmla="*/ 73 w 116"/>
              <a:gd name="T121" fmla="*/ 4 h 116"/>
              <a:gd name="T122" fmla="*/ 109 w 116"/>
              <a:gd name="T123" fmla="*/ 8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" h="116">
                <a:moveTo>
                  <a:pt x="6" y="33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6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3"/>
                </a:cubicBezTo>
                <a:close/>
                <a:moveTo>
                  <a:pt x="5" y="35"/>
                </a:move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5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88" y="18"/>
                </a:move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6" y="17"/>
                  <a:pt x="86" y="17"/>
                  <a:pt x="86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8"/>
                  <a:pt x="87" y="18"/>
                  <a:pt x="87" y="18"/>
                </a:cubicBezTo>
                <a:cubicBezTo>
                  <a:pt x="86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lose/>
                <a:moveTo>
                  <a:pt x="112" y="37"/>
                </a:moveTo>
                <a:cubicBezTo>
                  <a:pt x="114" y="44"/>
                  <a:pt x="116" y="51"/>
                  <a:pt x="116" y="58"/>
                </a:cubicBezTo>
                <a:cubicBezTo>
                  <a:pt x="116" y="90"/>
                  <a:pt x="90" y="116"/>
                  <a:pt x="58" y="116"/>
                </a:cubicBezTo>
                <a:cubicBezTo>
                  <a:pt x="26" y="116"/>
                  <a:pt x="0" y="90"/>
                  <a:pt x="0" y="58"/>
                </a:cubicBezTo>
                <a:cubicBezTo>
                  <a:pt x="0" y="50"/>
                  <a:pt x="2" y="42"/>
                  <a:pt x="5" y="35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8" y="44"/>
                  <a:pt x="8" y="44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1"/>
                  <a:pt x="13" y="51"/>
                </a:cubicBezTo>
                <a:cubicBezTo>
                  <a:pt x="13" y="51"/>
                  <a:pt x="14" y="51"/>
                  <a:pt x="14" y="51"/>
                </a:cubicBezTo>
                <a:cubicBezTo>
                  <a:pt x="14" y="51"/>
                  <a:pt x="14" y="52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5" y="53"/>
                  <a:pt x="15" y="53"/>
                  <a:pt x="15" y="54"/>
                </a:cubicBezTo>
                <a:cubicBezTo>
                  <a:pt x="15" y="54"/>
                  <a:pt x="15" y="54"/>
                  <a:pt x="14" y="54"/>
                </a:cubicBezTo>
                <a:cubicBezTo>
                  <a:pt x="14" y="54"/>
                  <a:pt x="14" y="54"/>
                  <a:pt x="14" y="54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1"/>
                  <a:pt x="13" y="61"/>
                  <a:pt x="13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3" y="64"/>
                  <a:pt x="13" y="65"/>
                </a:cubicBezTo>
                <a:cubicBezTo>
                  <a:pt x="13" y="65"/>
                  <a:pt x="13" y="65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6" y="69"/>
                  <a:pt x="1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1"/>
                  <a:pt x="16" y="71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7" y="73"/>
                </a:cubicBezTo>
                <a:cubicBezTo>
                  <a:pt x="17" y="73"/>
                  <a:pt x="17" y="73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5"/>
                  <a:pt x="17" y="75"/>
                </a:cubicBezTo>
                <a:cubicBezTo>
                  <a:pt x="17" y="75"/>
                  <a:pt x="17" y="75"/>
                  <a:pt x="18" y="7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6"/>
                  <a:pt x="18" y="76"/>
                  <a:pt x="18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9"/>
                  <a:pt x="22" y="79"/>
                </a:cubicBezTo>
                <a:cubicBezTo>
                  <a:pt x="22" y="79"/>
                  <a:pt x="22" y="79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3"/>
                  <a:pt x="23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4"/>
                  <a:pt x="24" y="85"/>
                  <a:pt x="24" y="85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90"/>
                  <a:pt x="24" y="90"/>
                  <a:pt x="24" y="90"/>
                </a:cubicBezTo>
                <a:cubicBezTo>
                  <a:pt x="24" y="90"/>
                  <a:pt x="24" y="90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0"/>
                  <a:pt x="25" y="91"/>
                  <a:pt x="25" y="91"/>
                </a:cubicBezTo>
                <a:cubicBezTo>
                  <a:pt x="25" y="91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5"/>
                  <a:pt x="25" y="95"/>
                </a:cubicBezTo>
                <a:cubicBezTo>
                  <a:pt x="25" y="95"/>
                  <a:pt x="25" y="95"/>
                  <a:pt x="25" y="95"/>
                </a:cubicBezTo>
                <a:cubicBezTo>
                  <a:pt x="25" y="96"/>
                  <a:pt x="26" y="96"/>
                  <a:pt x="26" y="97"/>
                </a:cubicBezTo>
                <a:cubicBezTo>
                  <a:pt x="26" y="97"/>
                  <a:pt x="26" y="97"/>
                  <a:pt x="26" y="97"/>
                </a:cubicBezTo>
                <a:cubicBezTo>
                  <a:pt x="27" y="97"/>
                  <a:pt x="27" y="97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8" y="98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9" y="99"/>
                </a:cubicBezTo>
                <a:cubicBezTo>
                  <a:pt x="29" y="100"/>
                  <a:pt x="29" y="100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1"/>
                  <a:pt x="30" y="101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1" y="103"/>
                </a:cubicBezTo>
                <a:cubicBezTo>
                  <a:pt x="31" y="103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2" y="104"/>
                  <a:pt x="32" y="104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5" y="106"/>
                </a:cubicBezTo>
                <a:cubicBezTo>
                  <a:pt x="35" y="106"/>
                  <a:pt x="35" y="106"/>
                  <a:pt x="35" y="105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105"/>
                  <a:pt x="35" y="105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3"/>
                  <a:pt x="35" y="103"/>
                  <a:pt x="35" y="103"/>
                </a:cubicBezTo>
                <a:cubicBezTo>
                  <a:pt x="35" y="103"/>
                  <a:pt x="35" y="102"/>
                  <a:pt x="35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97"/>
                  <a:pt x="34" y="97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7" y="95"/>
                  <a:pt x="37" y="95"/>
                </a:cubicBezTo>
                <a:cubicBezTo>
                  <a:pt x="37" y="94"/>
                  <a:pt x="37" y="94"/>
                  <a:pt x="37" y="93"/>
                </a:cubicBezTo>
                <a:cubicBezTo>
                  <a:pt x="37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5" y="93"/>
                  <a:pt x="35" y="92"/>
                </a:cubicBezTo>
                <a:cubicBezTo>
                  <a:pt x="35" y="92"/>
                  <a:pt x="35" y="92"/>
                  <a:pt x="35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8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90"/>
                  <a:pt x="40" y="89"/>
                  <a:pt x="40" y="89"/>
                </a:cubicBezTo>
                <a:cubicBezTo>
                  <a:pt x="40" y="88"/>
                  <a:pt x="40" y="88"/>
                  <a:pt x="40" y="88"/>
                </a:cubicBezTo>
                <a:cubicBezTo>
                  <a:pt x="40" y="85"/>
                  <a:pt x="40" y="85"/>
                  <a:pt x="40" y="85"/>
                </a:cubicBezTo>
                <a:cubicBezTo>
                  <a:pt x="40" y="85"/>
                  <a:pt x="40" y="84"/>
                  <a:pt x="40" y="84"/>
                </a:cubicBezTo>
                <a:cubicBezTo>
                  <a:pt x="40" y="84"/>
                  <a:pt x="40" y="84"/>
                  <a:pt x="40" y="84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3"/>
                  <a:pt x="41" y="83"/>
                </a:cubicBezTo>
                <a:cubicBezTo>
                  <a:pt x="41" y="83"/>
                  <a:pt x="41" y="83"/>
                  <a:pt x="41" y="83"/>
                </a:cubicBezTo>
                <a:cubicBezTo>
                  <a:pt x="41" y="83"/>
                  <a:pt x="41" y="83"/>
                  <a:pt x="42" y="82"/>
                </a:cubicBezTo>
                <a:cubicBezTo>
                  <a:pt x="42" y="82"/>
                  <a:pt x="42" y="82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2"/>
                  <a:pt x="44" y="82"/>
                </a:cubicBezTo>
                <a:cubicBezTo>
                  <a:pt x="44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0"/>
                  <a:pt x="46" y="80"/>
                  <a:pt x="46" y="80"/>
                </a:cubicBezTo>
                <a:cubicBezTo>
                  <a:pt x="46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8" y="80"/>
                  <a:pt x="48" y="79"/>
                </a:cubicBezTo>
                <a:cubicBezTo>
                  <a:pt x="48" y="79"/>
                  <a:pt x="48" y="79"/>
                  <a:pt x="48" y="79"/>
                </a:cubicBezTo>
                <a:cubicBezTo>
                  <a:pt x="48" y="78"/>
                  <a:pt x="48" y="78"/>
                  <a:pt x="48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7"/>
                  <a:pt x="49" y="76"/>
                  <a:pt x="49" y="76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2" y="69"/>
                  <a:pt x="52" y="69"/>
                </a:cubicBezTo>
                <a:cubicBezTo>
                  <a:pt x="52" y="69"/>
                  <a:pt x="52" y="68"/>
                  <a:pt x="53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4" y="68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0" y="63"/>
                  <a:pt x="50" y="63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62"/>
                  <a:pt x="49" y="61"/>
                  <a:pt x="49" y="61"/>
                </a:cubicBezTo>
                <a:cubicBezTo>
                  <a:pt x="49" y="61"/>
                  <a:pt x="49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4" y="60"/>
                  <a:pt x="43" y="60"/>
                </a:cubicBezTo>
                <a:cubicBezTo>
                  <a:pt x="43" y="60"/>
                  <a:pt x="43" y="60"/>
                  <a:pt x="43" y="60"/>
                </a:cubicBezTo>
                <a:cubicBezTo>
                  <a:pt x="43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8" y="59"/>
                  <a:pt x="38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40" y="58"/>
                  <a:pt x="40" y="58"/>
                </a:cubicBezTo>
                <a:cubicBezTo>
                  <a:pt x="40" y="58"/>
                  <a:pt x="39" y="57"/>
                  <a:pt x="39" y="57"/>
                </a:cubicBezTo>
                <a:cubicBezTo>
                  <a:pt x="39" y="57"/>
                  <a:pt x="39" y="57"/>
                  <a:pt x="39" y="56"/>
                </a:cubicBezTo>
                <a:cubicBezTo>
                  <a:pt x="39" y="56"/>
                  <a:pt x="38" y="56"/>
                  <a:pt x="38" y="56"/>
                </a:cubicBezTo>
                <a:cubicBezTo>
                  <a:pt x="38" y="56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49"/>
                  <a:pt x="29" y="49"/>
                  <a:pt x="29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5" y="48"/>
                  <a:pt x="26" y="48"/>
                </a:cubicBezTo>
                <a:cubicBezTo>
                  <a:pt x="26" y="47"/>
                  <a:pt x="26" y="47"/>
                  <a:pt x="26" y="47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7"/>
                  <a:pt x="24" y="47"/>
                  <a:pt x="24" y="47"/>
                </a:cubicBezTo>
                <a:cubicBezTo>
                  <a:pt x="24" y="47"/>
                  <a:pt x="24" y="47"/>
                  <a:pt x="23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7"/>
                  <a:pt x="22" y="46"/>
                  <a:pt x="22" y="46"/>
                </a:cubicBezTo>
                <a:cubicBezTo>
                  <a:pt x="22" y="46"/>
                  <a:pt x="22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7"/>
                  <a:pt x="20" y="47"/>
                </a:cubicBezTo>
                <a:cubicBezTo>
                  <a:pt x="20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5" y="49"/>
                  <a:pt x="15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5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2" y="48"/>
                  <a:pt x="12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3" y="46"/>
                  <a:pt x="13" y="45"/>
                </a:cubicBezTo>
                <a:cubicBezTo>
                  <a:pt x="13" y="45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3"/>
                  <a:pt x="13" y="43"/>
                  <a:pt x="13" y="42"/>
                </a:cubicBezTo>
                <a:cubicBezTo>
                  <a:pt x="13" y="42"/>
                  <a:pt x="13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2" y="40"/>
                </a:cubicBezTo>
                <a:cubicBezTo>
                  <a:pt x="12" y="40"/>
                  <a:pt x="12" y="39"/>
                  <a:pt x="13" y="38"/>
                </a:cubicBezTo>
                <a:cubicBezTo>
                  <a:pt x="13" y="38"/>
                  <a:pt x="13" y="38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1" y="37"/>
                  <a:pt x="11" y="37"/>
                </a:cubicBezTo>
                <a:cubicBezTo>
                  <a:pt x="11" y="37"/>
                  <a:pt x="10" y="37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8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8" y="40"/>
                  <a:pt x="8" y="40"/>
                </a:cubicBezTo>
                <a:cubicBezTo>
                  <a:pt x="8" y="40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8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6"/>
                </a:cubicBezTo>
                <a:cubicBezTo>
                  <a:pt x="9" y="36"/>
                  <a:pt x="8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5"/>
                  <a:pt x="9" y="34"/>
                  <a:pt x="9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9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9"/>
                  <a:pt x="15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7" y="30"/>
                  <a:pt x="17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8" y="33"/>
                  <a:pt x="18" y="32"/>
                  <a:pt x="18" y="32"/>
                </a:cubicBezTo>
                <a:cubicBezTo>
                  <a:pt x="18" y="32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2" y="27"/>
                  <a:pt x="22" y="26"/>
                </a:cubicBezTo>
                <a:cubicBezTo>
                  <a:pt x="22" y="26"/>
                  <a:pt x="22" y="26"/>
                  <a:pt x="22" y="26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4" y="24"/>
                </a:cubicBezTo>
                <a:cubicBezTo>
                  <a:pt x="24" y="24"/>
                  <a:pt x="24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2"/>
                  <a:pt x="25" y="22"/>
                </a:cubicBezTo>
                <a:cubicBezTo>
                  <a:pt x="26" y="22"/>
                  <a:pt x="26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30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3" y="17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2"/>
                </a:cubicBezTo>
                <a:cubicBezTo>
                  <a:pt x="39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1"/>
                  <a:pt x="42" y="11"/>
                </a:cubicBezTo>
                <a:cubicBezTo>
                  <a:pt x="42" y="11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39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5" y="8"/>
                  <a:pt x="35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1"/>
                  <a:pt x="32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1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1" y="11"/>
                  <a:pt x="31" y="11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6"/>
                  <a:pt x="34" y="6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5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41" y="3"/>
                  <a:pt x="45" y="2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3"/>
                  <a:pt x="50" y="3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5"/>
                  <a:pt x="49" y="5"/>
                  <a:pt x="48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7"/>
                  <a:pt x="49" y="7"/>
                  <a:pt x="49" y="7"/>
                </a:cubicBezTo>
                <a:cubicBezTo>
                  <a:pt x="49" y="7"/>
                  <a:pt x="49" y="8"/>
                  <a:pt x="50" y="8"/>
                </a:cubicBezTo>
                <a:cubicBezTo>
                  <a:pt x="50" y="8"/>
                  <a:pt x="50" y="8"/>
                  <a:pt x="50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8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6"/>
                  <a:pt x="56" y="6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7" y="5"/>
                </a:cubicBezTo>
                <a:cubicBezTo>
                  <a:pt x="57" y="5"/>
                  <a:pt x="57" y="5"/>
                  <a:pt x="57" y="4"/>
                </a:cubicBezTo>
                <a:cubicBezTo>
                  <a:pt x="57" y="4"/>
                  <a:pt x="57" y="4"/>
                  <a:pt x="57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2"/>
                  <a:pt x="59" y="2"/>
                  <a:pt x="59" y="2"/>
                </a:cubicBezTo>
                <a:cubicBezTo>
                  <a:pt x="59" y="2"/>
                  <a:pt x="59" y="2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0"/>
                  <a:pt x="60" y="0"/>
                  <a:pt x="60" y="0"/>
                </a:cubicBezTo>
                <a:cubicBezTo>
                  <a:pt x="68" y="1"/>
                  <a:pt x="75" y="3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83" y="9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10"/>
                  <a:pt x="83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8" y="11"/>
                  <a:pt x="78" y="11"/>
                  <a:pt x="78" y="12"/>
                </a:cubicBezTo>
                <a:cubicBezTo>
                  <a:pt x="77" y="12"/>
                  <a:pt x="77" y="12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6" y="13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7" y="15"/>
                  <a:pt x="77" y="16"/>
                  <a:pt x="78" y="16"/>
                </a:cubicBezTo>
                <a:cubicBezTo>
                  <a:pt x="78" y="16"/>
                  <a:pt x="78" y="17"/>
                  <a:pt x="79" y="17"/>
                </a:cubicBezTo>
                <a:cubicBezTo>
                  <a:pt x="79" y="18"/>
                  <a:pt x="80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81" y="20"/>
                  <a:pt x="81" y="20"/>
                  <a:pt x="81" y="20"/>
                </a:cubicBezTo>
                <a:cubicBezTo>
                  <a:pt x="81" y="20"/>
                  <a:pt x="81" y="20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8"/>
                </a:cubicBezTo>
                <a:cubicBezTo>
                  <a:pt x="83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9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6" y="19"/>
                  <a:pt x="86" y="19"/>
                </a:cubicBezTo>
                <a:cubicBezTo>
                  <a:pt x="86" y="19"/>
                  <a:pt x="86" y="19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8" y="20"/>
                  <a:pt x="88" y="20"/>
                  <a:pt x="88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23"/>
                  <a:pt x="88" y="23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4"/>
                  <a:pt x="89" y="24"/>
                  <a:pt x="89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1" y="22"/>
                  <a:pt x="91" y="22"/>
                </a:cubicBezTo>
                <a:cubicBezTo>
                  <a:pt x="91" y="22"/>
                  <a:pt x="91" y="22"/>
                  <a:pt x="91" y="22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0" y="20"/>
                  <a:pt x="90" y="20"/>
                </a:cubicBezTo>
                <a:cubicBezTo>
                  <a:pt x="90" y="20"/>
                  <a:pt x="90" y="20"/>
                  <a:pt x="90" y="20"/>
                </a:cubicBezTo>
                <a:cubicBezTo>
                  <a:pt x="90" y="19"/>
                  <a:pt x="90" y="19"/>
                  <a:pt x="89" y="19"/>
                </a:cubicBezTo>
                <a:cubicBezTo>
                  <a:pt x="89" y="19"/>
                  <a:pt x="89" y="19"/>
                  <a:pt x="89" y="19"/>
                </a:cubicBezTo>
                <a:cubicBezTo>
                  <a:pt x="89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4" y="22"/>
                  <a:pt x="94" y="22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0"/>
                  <a:pt x="94" y="20"/>
                </a:cubicBezTo>
                <a:cubicBezTo>
                  <a:pt x="94" y="19"/>
                  <a:pt x="94" y="18"/>
                  <a:pt x="93" y="18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4" y="16"/>
                  <a:pt x="94" y="16"/>
                  <a:pt x="94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6" y="17"/>
                </a:cubicBezTo>
                <a:cubicBezTo>
                  <a:pt x="96" y="17"/>
                  <a:pt x="96" y="17"/>
                  <a:pt x="96" y="17"/>
                </a:cubicBezTo>
                <a:cubicBezTo>
                  <a:pt x="96" y="17"/>
                  <a:pt x="96" y="18"/>
                  <a:pt x="96" y="18"/>
                </a:cubicBezTo>
                <a:cubicBezTo>
                  <a:pt x="96" y="18"/>
                  <a:pt x="96" y="18"/>
                  <a:pt x="96" y="18"/>
                </a:cubicBezTo>
                <a:cubicBezTo>
                  <a:pt x="97" y="18"/>
                  <a:pt x="97" y="18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19"/>
                  <a:pt x="96" y="19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1"/>
                  <a:pt x="95" y="21"/>
                  <a:pt x="96" y="21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3"/>
                  <a:pt x="100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8"/>
                  <a:pt x="101" y="28"/>
                </a:cubicBezTo>
                <a:cubicBezTo>
                  <a:pt x="101" y="28"/>
                  <a:pt x="101" y="27"/>
                  <a:pt x="101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99" y="28"/>
                  <a:pt x="99" y="28"/>
                </a:cubicBezTo>
                <a:cubicBezTo>
                  <a:pt x="99" y="27"/>
                  <a:pt x="99" y="27"/>
                  <a:pt x="99" y="27"/>
                </a:cubicBezTo>
                <a:cubicBezTo>
                  <a:pt x="99" y="27"/>
                  <a:pt x="99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7"/>
                  <a:pt x="97" y="27"/>
                  <a:pt x="97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7"/>
                  <a:pt x="95" y="27"/>
                  <a:pt x="95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3"/>
                  <a:pt x="89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2"/>
                  <a:pt x="88" y="22"/>
                  <a:pt x="88" y="22"/>
                </a:cubicBezTo>
                <a:cubicBezTo>
                  <a:pt x="87" y="22"/>
                  <a:pt x="87" y="22"/>
                  <a:pt x="87" y="22"/>
                </a:cubicBezTo>
                <a:cubicBezTo>
                  <a:pt x="87" y="22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23"/>
                  <a:pt x="85" y="23"/>
                  <a:pt x="84" y="23"/>
                </a:cubicBezTo>
                <a:cubicBezTo>
                  <a:pt x="84" y="23"/>
                  <a:pt x="83" y="23"/>
                  <a:pt x="83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0" y="24"/>
                </a:cubicBezTo>
                <a:cubicBezTo>
                  <a:pt x="80" y="24"/>
                  <a:pt x="80" y="24"/>
                  <a:pt x="80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5"/>
                </a:cubicBezTo>
                <a:cubicBezTo>
                  <a:pt x="78" y="25"/>
                  <a:pt x="78" y="25"/>
                  <a:pt x="77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77" y="25"/>
                  <a:pt x="77" y="25"/>
                  <a:pt x="76" y="25"/>
                </a:cubicBezTo>
                <a:cubicBezTo>
                  <a:pt x="76" y="25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5" y="26"/>
                </a:cubicBezTo>
                <a:cubicBezTo>
                  <a:pt x="75" y="26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8"/>
                  <a:pt x="75" y="28"/>
                  <a:pt x="75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5" y="29"/>
                  <a:pt x="75" y="29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1"/>
                </a:cubicBezTo>
                <a:cubicBezTo>
                  <a:pt x="71" y="31"/>
                  <a:pt x="71" y="31"/>
                  <a:pt x="71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4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6"/>
                </a:cubicBezTo>
                <a:cubicBezTo>
                  <a:pt x="70" y="36"/>
                  <a:pt x="70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9"/>
                  <a:pt x="69" y="39"/>
                  <a:pt x="69" y="39"/>
                </a:cubicBezTo>
                <a:cubicBezTo>
                  <a:pt x="69" y="39"/>
                  <a:pt x="69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1"/>
                </a:cubicBezTo>
                <a:cubicBezTo>
                  <a:pt x="70" y="41"/>
                  <a:pt x="70" y="41"/>
                  <a:pt x="70" y="41"/>
                </a:cubicBezTo>
                <a:cubicBezTo>
                  <a:pt x="70" y="41"/>
                  <a:pt x="70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70" y="43"/>
                  <a:pt x="69" y="43"/>
                  <a:pt x="69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5"/>
                </a:cubicBezTo>
                <a:cubicBezTo>
                  <a:pt x="70" y="45"/>
                  <a:pt x="70" y="45"/>
                  <a:pt x="70" y="45"/>
                </a:cubicBezTo>
                <a:cubicBezTo>
                  <a:pt x="70" y="45"/>
                  <a:pt x="70" y="45"/>
                  <a:pt x="71" y="45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3" y="48"/>
                  <a:pt x="73" y="48"/>
                  <a:pt x="73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49"/>
                  <a:pt x="73" y="50"/>
                  <a:pt x="73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1"/>
                  <a:pt x="75" y="51"/>
                </a:cubicBezTo>
                <a:cubicBezTo>
                  <a:pt x="75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7" y="51"/>
                  <a:pt x="7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3"/>
                  <a:pt x="77" y="53"/>
                  <a:pt x="78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3"/>
                  <a:pt x="79" y="53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3"/>
                  <a:pt x="80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6" y="54"/>
                  <a:pt x="86" y="53"/>
                  <a:pt x="86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3"/>
                  <a:pt x="86" y="53"/>
                  <a:pt x="86" y="52"/>
                </a:cubicBezTo>
                <a:cubicBezTo>
                  <a:pt x="86" y="52"/>
                  <a:pt x="86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89" y="52"/>
                  <a:pt x="89" y="53"/>
                </a:cubicBezTo>
                <a:cubicBezTo>
                  <a:pt x="89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2" y="53"/>
                </a:cubicBezTo>
                <a:cubicBezTo>
                  <a:pt x="92" y="53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4"/>
                  <a:pt x="93" y="54"/>
                  <a:pt x="94" y="55"/>
                </a:cubicBezTo>
                <a:cubicBezTo>
                  <a:pt x="94" y="55"/>
                  <a:pt x="94" y="55"/>
                  <a:pt x="94" y="56"/>
                </a:cubicBezTo>
                <a:cubicBezTo>
                  <a:pt x="94" y="56"/>
                  <a:pt x="94" y="56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3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8"/>
                  <a:pt x="93" y="58"/>
                  <a:pt x="93" y="58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5" y="60"/>
                </a:cubicBezTo>
                <a:cubicBezTo>
                  <a:pt x="95" y="60"/>
                  <a:pt x="95" y="61"/>
                  <a:pt x="95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5"/>
                  <a:pt x="96" y="65"/>
                  <a:pt x="96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7"/>
                  <a:pt x="97" y="67"/>
                  <a:pt x="97" y="67"/>
                </a:cubicBezTo>
                <a:cubicBezTo>
                  <a:pt x="97" y="67"/>
                  <a:pt x="97" y="67"/>
                  <a:pt x="97" y="67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70"/>
                  <a:pt x="97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7" y="70"/>
                  <a:pt x="96" y="70"/>
                  <a:pt x="96" y="70"/>
                </a:cubicBezTo>
                <a:cubicBezTo>
                  <a:pt x="96" y="70"/>
                  <a:pt x="96" y="70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4"/>
                  <a:pt x="95" y="74"/>
                  <a:pt x="94" y="74"/>
                </a:cubicBezTo>
                <a:cubicBezTo>
                  <a:pt x="94" y="74"/>
                  <a:pt x="94" y="74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1"/>
                  <a:pt x="94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82"/>
                  <a:pt x="95" y="82"/>
                  <a:pt x="95" y="82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5" y="87"/>
                  <a:pt x="95" y="87"/>
                </a:cubicBezTo>
                <a:cubicBezTo>
                  <a:pt x="95" y="87"/>
                  <a:pt x="95" y="88"/>
                  <a:pt x="95" y="88"/>
                </a:cubicBezTo>
                <a:cubicBezTo>
                  <a:pt x="95" y="88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3" y="90"/>
                  <a:pt x="93" y="90"/>
                </a:cubicBezTo>
                <a:cubicBezTo>
                  <a:pt x="93" y="90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2"/>
                  <a:pt x="93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5" y="92"/>
                </a:cubicBezTo>
                <a:cubicBezTo>
                  <a:pt x="95" y="92"/>
                  <a:pt x="95" y="92"/>
                  <a:pt x="96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7" y="92"/>
                  <a:pt x="98" y="92"/>
                  <a:pt x="98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100" y="91"/>
                  <a:pt x="100" y="9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9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3" y="88"/>
                  <a:pt x="10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3" y="88"/>
                  <a:pt x="103" y="88"/>
                  <a:pt x="104" y="8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05" y="87"/>
                  <a:pt x="105" y="86"/>
                  <a:pt x="105" y="86"/>
                </a:cubicBezTo>
                <a:cubicBezTo>
                  <a:pt x="105" y="86"/>
                  <a:pt x="105" y="86"/>
                  <a:pt x="105" y="86"/>
                </a:cubicBezTo>
                <a:cubicBezTo>
                  <a:pt x="105" y="85"/>
                  <a:pt x="105" y="85"/>
                  <a:pt x="105" y="85"/>
                </a:cubicBezTo>
                <a:cubicBezTo>
                  <a:pt x="105" y="85"/>
                  <a:pt x="104" y="85"/>
                  <a:pt x="104" y="85"/>
                </a:cubicBezTo>
                <a:cubicBezTo>
                  <a:pt x="104" y="85"/>
                  <a:pt x="104" y="85"/>
                  <a:pt x="104" y="85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4"/>
                  <a:pt x="105" y="84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6" y="83"/>
                  <a:pt x="106" y="83"/>
                  <a:pt x="106" y="83"/>
                </a:cubicBezTo>
                <a:cubicBezTo>
                  <a:pt x="106" y="83"/>
                  <a:pt x="107" y="82"/>
                  <a:pt x="107" y="82"/>
                </a:cubicBezTo>
                <a:cubicBezTo>
                  <a:pt x="107" y="81"/>
                  <a:pt x="107" y="81"/>
                  <a:pt x="107" y="80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7" y="80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8"/>
                  <a:pt x="107" y="78"/>
                </a:cubicBezTo>
                <a:cubicBezTo>
                  <a:pt x="107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6"/>
                  <a:pt x="109" y="76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09" y="76"/>
                  <a:pt x="109" y="75"/>
                  <a:pt x="109" y="75"/>
                </a:cubicBezTo>
                <a:cubicBezTo>
                  <a:pt x="110" y="75"/>
                  <a:pt x="110" y="74"/>
                  <a:pt x="111" y="74"/>
                </a:cubicBezTo>
                <a:cubicBezTo>
                  <a:pt x="111" y="74"/>
                  <a:pt x="111" y="74"/>
                  <a:pt x="111" y="74"/>
                </a:cubicBezTo>
                <a:cubicBezTo>
                  <a:pt x="111" y="74"/>
                  <a:pt x="111" y="73"/>
                  <a:pt x="111" y="73"/>
                </a:cubicBezTo>
                <a:cubicBezTo>
                  <a:pt x="111" y="73"/>
                  <a:pt x="111" y="72"/>
                  <a:pt x="111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11" y="71"/>
                  <a:pt x="111" y="71"/>
                  <a:pt x="111" y="70"/>
                </a:cubicBezTo>
                <a:cubicBezTo>
                  <a:pt x="111" y="70"/>
                  <a:pt x="111" y="70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7"/>
                  <a:pt x="112" y="66"/>
                  <a:pt x="112" y="65"/>
                </a:cubicBezTo>
                <a:cubicBezTo>
                  <a:pt x="112" y="65"/>
                  <a:pt x="112" y="64"/>
                  <a:pt x="112" y="64"/>
                </a:cubicBezTo>
                <a:cubicBezTo>
                  <a:pt x="112" y="63"/>
                  <a:pt x="112" y="62"/>
                  <a:pt x="113" y="62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4" y="60"/>
                </a:cubicBezTo>
                <a:cubicBezTo>
                  <a:pt x="114" y="60"/>
                  <a:pt x="114" y="60"/>
                  <a:pt x="114" y="60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58"/>
                  <a:pt x="114" y="58"/>
                  <a:pt x="114" y="57"/>
                </a:cubicBezTo>
                <a:cubicBezTo>
                  <a:pt x="114" y="57"/>
                  <a:pt x="114" y="57"/>
                  <a:pt x="114" y="57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7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49"/>
                  <a:pt x="115" y="49"/>
                  <a:pt x="114" y="49"/>
                </a:cubicBezTo>
                <a:cubicBezTo>
                  <a:pt x="114" y="48"/>
                  <a:pt x="113" y="48"/>
                  <a:pt x="113" y="48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113" y="46"/>
                  <a:pt x="112" y="46"/>
                  <a:pt x="112" y="46"/>
                </a:cubicBezTo>
                <a:cubicBezTo>
                  <a:pt x="112" y="46"/>
                  <a:pt x="112" y="46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2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2"/>
                  <a:pt x="111" y="42"/>
                </a:cubicBezTo>
                <a:cubicBezTo>
                  <a:pt x="111" y="42"/>
                  <a:pt x="110" y="42"/>
                  <a:pt x="11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9" y="41"/>
                  <a:pt x="109" y="40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8"/>
                  <a:pt x="108" y="38"/>
                  <a:pt x="108" y="38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8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6" y="35"/>
                  <a:pt x="106" y="35"/>
                  <a:pt x="106" y="35"/>
                </a:cubicBezTo>
                <a:cubicBezTo>
                  <a:pt x="106" y="34"/>
                  <a:pt x="105" y="34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4" y="32"/>
                  <a:pt x="104" y="31"/>
                  <a:pt x="103" y="31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3"/>
                  <a:pt x="105" y="33"/>
                  <a:pt x="105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4"/>
                  <a:pt x="106" y="34"/>
                  <a:pt x="106" y="34"/>
                </a:cubicBezTo>
                <a:cubicBezTo>
                  <a:pt x="106" y="34"/>
                  <a:pt x="107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7" y="34"/>
                  <a:pt x="107" y="35"/>
                  <a:pt x="107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7"/>
                  <a:pt x="108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3"/>
                  <a:pt x="111" y="43"/>
                </a:cubicBezTo>
                <a:cubicBezTo>
                  <a:pt x="112" y="43"/>
                  <a:pt x="112" y="43"/>
                  <a:pt x="11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42"/>
                  <a:pt x="112" y="41"/>
                  <a:pt x="112" y="39"/>
                </a:cubicBezTo>
                <a:cubicBezTo>
                  <a:pt x="112" y="38"/>
                  <a:pt x="112" y="38"/>
                  <a:pt x="112" y="37"/>
                </a:cubicBezTo>
                <a:close/>
                <a:moveTo>
                  <a:pt x="79" y="5"/>
                </a:moveTo>
                <a:cubicBezTo>
                  <a:pt x="79" y="5"/>
                  <a:pt x="78" y="5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7"/>
                  <a:pt x="78" y="7"/>
                  <a:pt x="78" y="7"/>
                </a:cubicBezTo>
                <a:cubicBezTo>
                  <a:pt x="78" y="7"/>
                  <a:pt x="79" y="7"/>
                  <a:pt x="79" y="7"/>
                </a:cubicBezTo>
                <a:cubicBezTo>
                  <a:pt x="79" y="8"/>
                  <a:pt x="79" y="8"/>
                  <a:pt x="79" y="8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8"/>
                  <a:pt x="79" y="8"/>
                </a:cubicBezTo>
                <a:cubicBezTo>
                  <a:pt x="79" y="8"/>
                  <a:pt x="79" y="8"/>
                  <a:pt x="79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1" y="7"/>
                </a:cubicBezTo>
                <a:cubicBezTo>
                  <a:pt x="81" y="7"/>
                  <a:pt x="81" y="7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5"/>
                  <a:pt x="79" y="5"/>
                  <a:pt x="79" y="5"/>
                </a:cubicBezTo>
                <a:close/>
                <a:moveTo>
                  <a:pt x="75" y="5"/>
                </a:move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9"/>
                  <a:pt x="74" y="9"/>
                </a:cubicBezTo>
                <a:cubicBezTo>
                  <a:pt x="74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8"/>
                </a:cubicBezTo>
                <a:cubicBezTo>
                  <a:pt x="78" y="8"/>
                  <a:pt x="78" y="8"/>
                  <a:pt x="78" y="7"/>
                </a:cubicBezTo>
                <a:cubicBezTo>
                  <a:pt x="78" y="7"/>
                  <a:pt x="78" y="7"/>
                  <a:pt x="77" y="7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8" y="6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3"/>
                  <a:pt x="75" y="3"/>
                  <a:pt x="75" y="3"/>
                </a:cubicBezTo>
                <a:cubicBezTo>
                  <a:pt x="73" y="3"/>
                  <a:pt x="73" y="3"/>
                  <a:pt x="73" y="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5"/>
                  <a:pt x="73" y="5"/>
                </a:cubicBezTo>
                <a:cubicBezTo>
                  <a:pt x="73" y="5"/>
                  <a:pt x="73" y="5"/>
                  <a:pt x="73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lose/>
                <a:moveTo>
                  <a:pt x="112" y="77"/>
                </a:moveTo>
                <a:cubicBezTo>
                  <a:pt x="113" y="76"/>
                  <a:pt x="113" y="75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2" y="73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1" y="75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09" y="78"/>
                  <a:pt x="109" y="78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80"/>
                  <a:pt x="109" y="81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10" y="82"/>
                  <a:pt x="111" y="81"/>
                  <a:pt x="111" y="81"/>
                </a:cubicBezTo>
                <a:cubicBezTo>
                  <a:pt x="111" y="81"/>
                  <a:pt x="111" y="80"/>
                  <a:pt x="111" y="80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0"/>
                  <a:pt x="111" y="80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2" y="78"/>
                  <a:pt x="112" y="78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1" name="Freeform 8"/>
          <p:cNvSpPr>
            <a:spLocks noEditPoints="1"/>
          </p:cNvSpPr>
          <p:nvPr/>
        </p:nvSpPr>
        <p:spPr bwMode="auto">
          <a:xfrm>
            <a:off x="4478635" y="3705178"/>
            <a:ext cx="392152" cy="343589"/>
          </a:xfrm>
          <a:custGeom>
            <a:avLst/>
            <a:gdLst>
              <a:gd name="T0" fmla="*/ 92 w 137"/>
              <a:gd name="T1" fmla="*/ 69 h 120"/>
              <a:gd name="T2" fmla="*/ 76 w 137"/>
              <a:gd name="T3" fmla="*/ 52 h 120"/>
              <a:gd name="T4" fmla="*/ 75 w 137"/>
              <a:gd name="T5" fmla="*/ 38 h 120"/>
              <a:gd name="T6" fmla="*/ 69 w 137"/>
              <a:gd name="T7" fmla="*/ 44 h 120"/>
              <a:gd name="T8" fmla="*/ 52 w 137"/>
              <a:gd name="T9" fmla="*/ 28 h 120"/>
              <a:gd name="T10" fmla="*/ 41 w 137"/>
              <a:gd name="T11" fmla="*/ 37 h 120"/>
              <a:gd name="T12" fmla="*/ 18 w 137"/>
              <a:gd name="T13" fmla="*/ 38 h 120"/>
              <a:gd name="T14" fmla="*/ 16 w 137"/>
              <a:gd name="T15" fmla="*/ 52 h 120"/>
              <a:gd name="T16" fmla="*/ 0 w 137"/>
              <a:gd name="T17" fmla="*/ 69 h 120"/>
              <a:gd name="T18" fmla="*/ 9 w 137"/>
              <a:gd name="T19" fmla="*/ 80 h 120"/>
              <a:gd name="T20" fmla="*/ 10 w 137"/>
              <a:gd name="T21" fmla="*/ 103 h 120"/>
              <a:gd name="T22" fmla="*/ 24 w 137"/>
              <a:gd name="T23" fmla="*/ 104 h 120"/>
              <a:gd name="T24" fmla="*/ 41 w 137"/>
              <a:gd name="T25" fmla="*/ 120 h 120"/>
              <a:gd name="T26" fmla="*/ 52 w 137"/>
              <a:gd name="T27" fmla="*/ 111 h 120"/>
              <a:gd name="T28" fmla="*/ 72 w 137"/>
              <a:gd name="T29" fmla="*/ 107 h 120"/>
              <a:gd name="T30" fmla="*/ 83 w 137"/>
              <a:gd name="T31" fmla="*/ 103 h 120"/>
              <a:gd name="T32" fmla="*/ 83 w 137"/>
              <a:gd name="T33" fmla="*/ 80 h 120"/>
              <a:gd name="T34" fmla="*/ 72 w 137"/>
              <a:gd name="T35" fmla="*/ 84 h 120"/>
              <a:gd name="T36" fmla="*/ 46 w 137"/>
              <a:gd name="T37" fmla="*/ 101 h 120"/>
              <a:gd name="T38" fmla="*/ 46 w 137"/>
              <a:gd name="T39" fmla="*/ 47 h 120"/>
              <a:gd name="T40" fmla="*/ 73 w 137"/>
              <a:gd name="T41" fmla="*/ 74 h 120"/>
              <a:gd name="T42" fmla="*/ 129 w 137"/>
              <a:gd name="T43" fmla="*/ 77 h 120"/>
              <a:gd name="T44" fmla="*/ 137 w 137"/>
              <a:gd name="T45" fmla="*/ 85 h 120"/>
              <a:gd name="T46" fmla="*/ 133 w 137"/>
              <a:gd name="T47" fmla="*/ 91 h 120"/>
              <a:gd name="T48" fmla="*/ 132 w 137"/>
              <a:gd name="T49" fmla="*/ 102 h 120"/>
              <a:gd name="T50" fmla="*/ 125 w 137"/>
              <a:gd name="T51" fmla="*/ 103 h 120"/>
              <a:gd name="T52" fmla="*/ 117 w 137"/>
              <a:gd name="T53" fmla="*/ 111 h 120"/>
              <a:gd name="T54" fmla="*/ 111 w 137"/>
              <a:gd name="T55" fmla="*/ 107 h 120"/>
              <a:gd name="T56" fmla="*/ 100 w 137"/>
              <a:gd name="T57" fmla="*/ 106 h 120"/>
              <a:gd name="T58" fmla="*/ 99 w 137"/>
              <a:gd name="T59" fmla="*/ 99 h 120"/>
              <a:gd name="T60" fmla="*/ 91 w 137"/>
              <a:gd name="T61" fmla="*/ 91 h 120"/>
              <a:gd name="T62" fmla="*/ 96 w 137"/>
              <a:gd name="T63" fmla="*/ 85 h 120"/>
              <a:gd name="T64" fmla="*/ 96 w 137"/>
              <a:gd name="T65" fmla="*/ 74 h 120"/>
              <a:gd name="T66" fmla="*/ 103 w 137"/>
              <a:gd name="T67" fmla="*/ 73 h 120"/>
              <a:gd name="T68" fmla="*/ 111 w 137"/>
              <a:gd name="T69" fmla="*/ 65 h 120"/>
              <a:gd name="T70" fmla="*/ 117 w 137"/>
              <a:gd name="T71" fmla="*/ 70 h 120"/>
              <a:gd name="T72" fmla="*/ 128 w 137"/>
              <a:gd name="T73" fmla="*/ 70 h 120"/>
              <a:gd name="T74" fmla="*/ 129 w 137"/>
              <a:gd name="T75" fmla="*/ 77 h 120"/>
              <a:gd name="T76" fmla="*/ 128 w 137"/>
              <a:gd name="T77" fmla="*/ 88 h 120"/>
              <a:gd name="T78" fmla="*/ 101 w 137"/>
              <a:gd name="T79" fmla="*/ 88 h 120"/>
              <a:gd name="T80" fmla="*/ 114 w 137"/>
              <a:gd name="T81" fmla="*/ 102 h 120"/>
              <a:gd name="T82" fmla="*/ 137 w 137"/>
              <a:gd name="T83" fmla="*/ 27 h 120"/>
              <a:gd name="T84" fmla="*/ 131 w 137"/>
              <a:gd name="T85" fmla="*/ 34 h 120"/>
              <a:gd name="T86" fmla="*/ 131 w 137"/>
              <a:gd name="T87" fmla="*/ 50 h 120"/>
              <a:gd name="T88" fmla="*/ 122 w 137"/>
              <a:gd name="T89" fmla="*/ 51 h 120"/>
              <a:gd name="T90" fmla="*/ 111 w 137"/>
              <a:gd name="T91" fmla="*/ 61 h 120"/>
              <a:gd name="T92" fmla="*/ 103 w 137"/>
              <a:gd name="T93" fmla="*/ 55 h 120"/>
              <a:gd name="T94" fmla="*/ 88 w 137"/>
              <a:gd name="T95" fmla="*/ 55 h 120"/>
              <a:gd name="T96" fmla="*/ 87 w 137"/>
              <a:gd name="T97" fmla="*/ 46 h 120"/>
              <a:gd name="T98" fmla="*/ 76 w 137"/>
              <a:gd name="T99" fmla="*/ 34 h 120"/>
              <a:gd name="T100" fmla="*/ 82 w 137"/>
              <a:gd name="T101" fmla="*/ 27 h 120"/>
              <a:gd name="T102" fmla="*/ 83 w 137"/>
              <a:gd name="T103" fmla="*/ 12 h 120"/>
              <a:gd name="T104" fmla="*/ 92 w 137"/>
              <a:gd name="T105" fmla="*/ 11 h 120"/>
              <a:gd name="T106" fmla="*/ 103 w 137"/>
              <a:gd name="T107" fmla="*/ 0 h 120"/>
              <a:gd name="T108" fmla="*/ 110 w 137"/>
              <a:gd name="T109" fmla="*/ 6 h 120"/>
              <a:gd name="T110" fmla="*/ 126 w 137"/>
              <a:gd name="T111" fmla="*/ 7 h 120"/>
              <a:gd name="T112" fmla="*/ 127 w 137"/>
              <a:gd name="T113" fmla="*/ 16 h 120"/>
              <a:gd name="T114" fmla="*/ 107 w 137"/>
              <a:gd name="T115" fmla="*/ 49 h 120"/>
              <a:gd name="T116" fmla="*/ 89 w 137"/>
              <a:gd name="T117" fmla="*/ 31 h 120"/>
              <a:gd name="T118" fmla="*/ 125 w 137"/>
              <a:gd name="T119" fmla="*/ 3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7" h="120">
                <a:moveTo>
                  <a:pt x="92" y="80"/>
                </a:moveTo>
                <a:cubicBezTo>
                  <a:pt x="92" y="69"/>
                  <a:pt x="92" y="69"/>
                  <a:pt x="92" y="69"/>
                </a:cubicBezTo>
                <a:cubicBezTo>
                  <a:pt x="83" y="69"/>
                  <a:pt x="83" y="69"/>
                  <a:pt x="83" y="69"/>
                </a:cubicBezTo>
                <a:cubicBezTo>
                  <a:pt x="82" y="62"/>
                  <a:pt x="80" y="57"/>
                  <a:pt x="76" y="52"/>
                </a:cubicBezTo>
                <a:cubicBezTo>
                  <a:pt x="83" y="45"/>
                  <a:pt x="83" y="45"/>
                  <a:pt x="83" y="45"/>
                </a:cubicBezTo>
                <a:cubicBezTo>
                  <a:pt x="75" y="38"/>
                  <a:pt x="75" y="38"/>
                  <a:pt x="75" y="38"/>
                </a:cubicBezTo>
                <a:cubicBezTo>
                  <a:pt x="72" y="41"/>
                  <a:pt x="72" y="41"/>
                  <a:pt x="72" y="41"/>
                </a:cubicBezTo>
                <a:cubicBezTo>
                  <a:pt x="69" y="44"/>
                  <a:pt x="69" y="44"/>
                  <a:pt x="69" y="44"/>
                </a:cubicBezTo>
                <a:cubicBezTo>
                  <a:pt x="64" y="40"/>
                  <a:pt x="58" y="38"/>
                  <a:pt x="52" y="37"/>
                </a:cubicBezTo>
                <a:cubicBezTo>
                  <a:pt x="52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35" y="38"/>
                  <a:pt x="29" y="40"/>
                  <a:pt x="24" y="44"/>
                </a:cubicBezTo>
                <a:cubicBezTo>
                  <a:pt x="18" y="38"/>
                  <a:pt x="18" y="38"/>
                  <a:pt x="18" y="38"/>
                </a:cubicBezTo>
                <a:cubicBezTo>
                  <a:pt x="10" y="46"/>
                  <a:pt x="10" y="46"/>
                  <a:pt x="10" y="46"/>
                </a:cubicBezTo>
                <a:cubicBezTo>
                  <a:pt x="16" y="52"/>
                  <a:pt x="16" y="52"/>
                  <a:pt x="16" y="52"/>
                </a:cubicBezTo>
                <a:cubicBezTo>
                  <a:pt x="13" y="57"/>
                  <a:pt x="10" y="63"/>
                  <a:pt x="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0"/>
                  <a:pt x="0" y="80"/>
                  <a:pt x="0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10" y="86"/>
                  <a:pt x="13" y="92"/>
                  <a:pt x="16" y="97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8" y="111"/>
                  <a:pt x="18" y="111"/>
                  <a:pt x="18" y="111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29" y="108"/>
                  <a:pt x="35" y="110"/>
                  <a:pt x="41" y="111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8" y="110"/>
                  <a:pt x="64" y="108"/>
                  <a:pt x="69" y="104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77" y="96"/>
                  <a:pt x="77" y="96"/>
                  <a:pt x="77" y="96"/>
                </a:cubicBezTo>
                <a:cubicBezTo>
                  <a:pt x="80" y="91"/>
                  <a:pt x="83" y="86"/>
                  <a:pt x="83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72" y="84"/>
                </a:moveTo>
                <a:cubicBezTo>
                  <a:pt x="72" y="84"/>
                  <a:pt x="72" y="84"/>
                  <a:pt x="72" y="84"/>
                </a:cubicBezTo>
                <a:cubicBezTo>
                  <a:pt x="68" y="94"/>
                  <a:pt x="58" y="101"/>
                  <a:pt x="46" y="101"/>
                </a:cubicBezTo>
                <a:cubicBezTo>
                  <a:pt x="31" y="101"/>
                  <a:pt x="19" y="89"/>
                  <a:pt x="19" y="74"/>
                </a:cubicBezTo>
                <a:cubicBezTo>
                  <a:pt x="19" y="59"/>
                  <a:pt x="31" y="47"/>
                  <a:pt x="46" y="47"/>
                </a:cubicBezTo>
                <a:cubicBezTo>
                  <a:pt x="58" y="47"/>
                  <a:pt x="68" y="54"/>
                  <a:pt x="72" y="64"/>
                </a:cubicBezTo>
                <a:cubicBezTo>
                  <a:pt x="73" y="67"/>
                  <a:pt x="73" y="71"/>
                  <a:pt x="73" y="74"/>
                </a:cubicBezTo>
                <a:cubicBezTo>
                  <a:pt x="73" y="78"/>
                  <a:pt x="73" y="81"/>
                  <a:pt x="72" y="84"/>
                </a:cubicBezTo>
                <a:close/>
                <a:moveTo>
                  <a:pt x="129" y="77"/>
                </a:moveTo>
                <a:cubicBezTo>
                  <a:pt x="131" y="79"/>
                  <a:pt x="132" y="82"/>
                  <a:pt x="133" y="85"/>
                </a:cubicBezTo>
                <a:cubicBezTo>
                  <a:pt x="137" y="85"/>
                  <a:pt x="137" y="85"/>
                  <a:pt x="137" y="85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3" y="91"/>
                  <a:pt x="133" y="91"/>
                  <a:pt x="133" y="91"/>
                </a:cubicBezTo>
                <a:cubicBezTo>
                  <a:pt x="132" y="94"/>
                  <a:pt x="131" y="97"/>
                  <a:pt x="129" y="99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5"/>
                  <a:pt x="120" y="106"/>
                  <a:pt x="117" y="107"/>
                </a:cubicBezTo>
                <a:cubicBezTo>
                  <a:pt x="117" y="111"/>
                  <a:pt x="117" y="111"/>
                  <a:pt x="117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8" y="106"/>
                  <a:pt x="105" y="105"/>
                  <a:pt x="103" y="103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6" y="102"/>
                  <a:pt x="96" y="102"/>
                  <a:pt x="96" y="102"/>
                </a:cubicBezTo>
                <a:cubicBezTo>
                  <a:pt x="99" y="99"/>
                  <a:pt x="99" y="99"/>
                  <a:pt x="99" y="99"/>
                </a:cubicBezTo>
                <a:cubicBezTo>
                  <a:pt x="97" y="97"/>
                  <a:pt x="96" y="94"/>
                  <a:pt x="96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85"/>
                  <a:pt x="91" y="85"/>
                  <a:pt x="91" y="85"/>
                </a:cubicBezTo>
                <a:cubicBezTo>
                  <a:pt x="96" y="85"/>
                  <a:pt x="96" y="85"/>
                  <a:pt x="96" y="85"/>
                </a:cubicBezTo>
                <a:cubicBezTo>
                  <a:pt x="96" y="82"/>
                  <a:pt x="97" y="79"/>
                  <a:pt x="99" y="77"/>
                </a:cubicBezTo>
                <a:cubicBezTo>
                  <a:pt x="96" y="74"/>
                  <a:pt x="96" y="74"/>
                  <a:pt x="96" y="74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105" y="71"/>
                  <a:pt x="108" y="70"/>
                  <a:pt x="111" y="70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7" y="65"/>
                  <a:pt x="117" y="65"/>
                  <a:pt x="117" y="65"/>
                </a:cubicBezTo>
                <a:cubicBezTo>
                  <a:pt x="117" y="70"/>
                  <a:pt x="117" y="70"/>
                  <a:pt x="117" y="70"/>
                </a:cubicBezTo>
                <a:cubicBezTo>
                  <a:pt x="120" y="70"/>
                  <a:pt x="123" y="71"/>
                  <a:pt x="125" y="73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129" y="77"/>
                  <a:pt x="129" y="77"/>
                  <a:pt x="129" y="77"/>
                </a:cubicBezTo>
                <a:close/>
                <a:moveTo>
                  <a:pt x="114" y="102"/>
                </a:moveTo>
                <a:cubicBezTo>
                  <a:pt x="122" y="102"/>
                  <a:pt x="128" y="96"/>
                  <a:pt x="128" y="88"/>
                </a:cubicBezTo>
                <a:cubicBezTo>
                  <a:pt x="128" y="81"/>
                  <a:pt x="122" y="75"/>
                  <a:pt x="114" y="75"/>
                </a:cubicBezTo>
                <a:cubicBezTo>
                  <a:pt x="107" y="75"/>
                  <a:pt x="101" y="81"/>
                  <a:pt x="101" y="88"/>
                </a:cubicBezTo>
                <a:cubicBezTo>
                  <a:pt x="101" y="96"/>
                  <a:pt x="107" y="102"/>
                  <a:pt x="114" y="102"/>
                </a:cubicBezTo>
                <a:cubicBezTo>
                  <a:pt x="114" y="102"/>
                  <a:pt x="114" y="102"/>
                  <a:pt x="114" y="102"/>
                </a:cubicBezTo>
                <a:close/>
                <a:moveTo>
                  <a:pt x="131" y="27"/>
                </a:moveTo>
                <a:cubicBezTo>
                  <a:pt x="137" y="27"/>
                  <a:pt x="137" y="27"/>
                  <a:pt x="137" y="27"/>
                </a:cubicBezTo>
                <a:cubicBezTo>
                  <a:pt x="137" y="34"/>
                  <a:pt x="137" y="34"/>
                  <a:pt x="137" y="34"/>
                </a:cubicBezTo>
                <a:cubicBezTo>
                  <a:pt x="131" y="34"/>
                  <a:pt x="131" y="34"/>
                  <a:pt x="131" y="34"/>
                </a:cubicBezTo>
                <a:cubicBezTo>
                  <a:pt x="131" y="38"/>
                  <a:pt x="129" y="42"/>
                  <a:pt x="127" y="4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2" y="51"/>
                  <a:pt x="122" y="51"/>
                  <a:pt x="122" y="51"/>
                </a:cubicBezTo>
                <a:cubicBezTo>
                  <a:pt x="118" y="53"/>
                  <a:pt x="115" y="55"/>
                  <a:pt x="111" y="5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99" y="55"/>
                  <a:pt x="95" y="53"/>
                  <a:pt x="92" y="51"/>
                </a:cubicBezTo>
                <a:cubicBezTo>
                  <a:pt x="88" y="55"/>
                  <a:pt x="88" y="55"/>
                  <a:pt x="88" y="55"/>
                </a:cubicBezTo>
                <a:cubicBezTo>
                  <a:pt x="83" y="50"/>
                  <a:pt x="83" y="50"/>
                  <a:pt x="83" y="50"/>
                </a:cubicBezTo>
                <a:cubicBezTo>
                  <a:pt x="87" y="46"/>
                  <a:pt x="87" y="46"/>
                  <a:pt x="87" y="46"/>
                </a:cubicBezTo>
                <a:cubicBezTo>
                  <a:pt x="85" y="42"/>
                  <a:pt x="83" y="39"/>
                  <a:pt x="82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76" y="27"/>
                  <a:pt x="76" y="27"/>
                  <a:pt x="76" y="27"/>
                </a:cubicBezTo>
                <a:cubicBezTo>
                  <a:pt x="82" y="27"/>
                  <a:pt x="82" y="27"/>
                  <a:pt x="82" y="27"/>
                </a:cubicBezTo>
                <a:cubicBezTo>
                  <a:pt x="83" y="23"/>
                  <a:pt x="84" y="19"/>
                  <a:pt x="87" y="16"/>
                </a:cubicBezTo>
                <a:cubicBezTo>
                  <a:pt x="83" y="12"/>
                  <a:pt x="83" y="12"/>
                  <a:pt x="83" y="12"/>
                </a:cubicBezTo>
                <a:cubicBezTo>
                  <a:pt x="88" y="7"/>
                  <a:pt x="88" y="7"/>
                  <a:pt x="88" y="7"/>
                </a:cubicBezTo>
                <a:cubicBezTo>
                  <a:pt x="92" y="11"/>
                  <a:pt x="92" y="11"/>
                  <a:pt x="92" y="11"/>
                </a:cubicBezTo>
                <a:cubicBezTo>
                  <a:pt x="95" y="8"/>
                  <a:pt x="99" y="7"/>
                  <a:pt x="103" y="6"/>
                </a:cubicBezTo>
                <a:cubicBezTo>
                  <a:pt x="103" y="0"/>
                  <a:pt x="103" y="0"/>
                  <a:pt x="103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"/>
                  <a:pt x="110" y="6"/>
                  <a:pt x="110" y="6"/>
                </a:cubicBezTo>
                <a:cubicBezTo>
                  <a:pt x="115" y="7"/>
                  <a:pt x="118" y="8"/>
                  <a:pt x="121" y="11"/>
                </a:cubicBezTo>
                <a:cubicBezTo>
                  <a:pt x="126" y="7"/>
                  <a:pt x="126" y="7"/>
                  <a:pt x="126" y="7"/>
                </a:cubicBezTo>
                <a:cubicBezTo>
                  <a:pt x="131" y="12"/>
                  <a:pt x="131" y="12"/>
                  <a:pt x="131" y="12"/>
                </a:cubicBezTo>
                <a:cubicBezTo>
                  <a:pt x="127" y="16"/>
                  <a:pt x="127" y="16"/>
                  <a:pt x="127" y="16"/>
                </a:cubicBezTo>
                <a:cubicBezTo>
                  <a:pt x="129" y="19"/>
                  <a:pt x="131" y="23"/>
                  <a:pt x="131" y="27"/>
                </a:cubicBezTo>
                <a:close/>
                <a:moveTo>
                  <a:pt x="107" y="49"/>
                </a:moveTo>
                <a:cubicBezTo>
                  <a:pt x="107" y="49"/>
                  <a:pt x="107" y="49"/>
                  <a:pt x="107" y="49"/>
                </a:cubicBezTo>
                <a:cubicBezTo>
                  <a:pt x="97" y="49"/>
                  <a:pt x="89" y="41"/>
                  <a:pt x="89" y="31"/>
                </a:cubicBezTo>
                <a:cubicBezTo>
                  <a:pt x="89" y="21"/>
                  <a:pt x="97" y="13"/>
                  <a:pt x="107" y="13"/>
                </a:cubicBezTo>
                <a:cubicBezTo>
                  <a:pt x="117" y="13"/>
                  <a:pt x="125" y="21"/>
                  <a:pt x="125" y="31"/>
                </a:cubicBezTo>
                <a:cubicBezTo>
                  <a:pt x="125" y="41"/>
                  <a:pt x="117" y="49"/>
                  <a:pt x="107" y="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7301253" y="3693260"/>
            <a:ext cx="374626" cy="302534"/>
          </a:xfrm>
          <a:custGeom>
            <a:avLst/>
            <a:gdLst>
              <a:gd name="T0" fmla="*/ 67 w 123"/>
              <a:gd name="T1" fmla="*/ 62 h 100"/>
              <a:gd name="T2" fmla="*/ 67 w 123"/>
              <a:gd name="T3" fmla="*/ 65 h 100"/>
              <a:gd name="T4" fmla="*/ 66 w 123"/>
              <a:gd name="T5" fmla="*/ 67 h 100"/>
              <a:gd name="T6" fmla="*/ 62 w 123"/>
              <a:gd name="T7" fmla="*/ 67 h 100"/>
              <a:gd name="T8" fmla="*/ 58 w 123"/>
              <a:gd name="T9" fmla="*/ 67 h 100"/>
              <a:gd name="T10" fmla="*/ 56 w 123"/>
              <a:gd name="T11" fmla="*/ 65 h 100"/>
              <a:gd name="T12" fmla="*/ 56 w 123"/>
              <a:gd name="T13" fmla="*/ 62 h 100"/>
              <a:gd name="T14" fmla="*/ 0 w 123"/>
              <a:gd name="T15" fmla="*/ 44 h 100"/>
              <a:gd name="T16" fmla="*/ 0 w 123"/>
              <a:gd name="T17" fmla="*/ 81 h 100"/>
              <a:gd name="T18" fmla="*/ 19 w 123"/>
              <a:gd name="T19" fmla="*/ 100 h 100"/>
              <a:gd name="T20" fmla="*/ 62 w 123"/>
              <a:gd name="T21" fmla="*/ 100 h 100"/>
              <a:gd name="T22" fmla="*/ 104 w 123"/>
              <a:gd name="T23" fmla="*/ 100 h 100"/>
              <a:gd name="T24" fmla="*/ 123 w 123"/>
              <a:gd name="T25" fmla="*/ 81 h 100"/>
              <a:gd name="T26" fmla="*/ 123 w 123"/>
              <a:gd name="T27" fmla="*/ 44 h 100"/>
              <a:gd name="T28" fmla="*/ 67 w 123"/>
              <a:gd name="T29" fmla="*/ 62 h 100"/>
              <a:gd name="T30" fmla="*/ 62 w 123"/>
              <a:gd name="T31" fmla="*/ 58 h 100"/>
              <a:gd name="T32" fmla="*/ 64 w 123"/>
              <a:gd name="T33" fmla="*/ 58 h 100"/>
              <a:gd name="T34" fmla="*/ 66 w 123"/>
              <a:gd name="T35" fmla="*/ 59 h 100"/>
              <a:gd name="T36" fmla="*/ 66 w 123"/>
              <a:gd name="T37" fmla="*/ 64 h 100"/>
              <a:gd name="T38" fmla="*/ 64 w 123"/>
              <a:gd name="T39" fmla="*/ 65 h 100"/>
              <a:gd name="T40" fmla="*/ 62 w 123"/>
              <a:gd name="T41" fmla="*/ 65 h 100"/>
              <a:gd name="T42" fmla="*/ 60 w 123"/>
              <a:gd name="T43" fmla="*/ 65 h 100"/>
              <a:gd name="T44" fmla="*/ 58 w 123"/>
              <a:gd name="T45" fmla="*/ 64 h 100"/>
              <a:gd name="T46" fmla="*/ 58 w 123"/>
              <a:gd name="T47" fmla="*/ 59 h 100"/>
              <a:gd name="T48" fmla="*/ 60 w 123"/>
              <a:gd name="T49" fmla="*/ 58 h 100"/>
              <a:gd name="T50" fmla="*/ 62 w 123"/>
              <a:gd name="T51" fmla="*/ 58 h 100"/>
              <a:gd name="T52" fmla="*/ 56 w 123"/>
              <a:gd name="T53" fmla="*/ 58 h 100"/>
              <a:gd name="T54" fmla="*/ 56 w 123"/>
              <a:gd name="T55" fmla="*/ 60 h 100"/>
              <a:gd name="T56" fmla="*/ 1 w 123"/>
              <a:gd name="T57" fmla="*/ 42 h 100"/>
              <a:gd name="T58" fmla="*/ 19 w 123"/>
              <a:gd name="T59" fmla="*/ 24 h 100"/>
              <a:gd name="T60" fmla="*/ 62 w 123"/>
              <a:gd name="T61" fmla="*/ 24 h 100"/>
              <a:gd name="T62" fmla="*/ 104 w 123"/>
              <a:gd name="T63" fmla="*/ 24 h 100"/>
              <a:gd name="T64" fmla="*/ 123 w 123"/>
              <a:gd name="T65" fmla="*/ 42 h 100"/>
              <a:gd name="T66" fmla="*/ 67 w 123"/>
              <a:gd name="T67" fmla="*/ 60 h 100"/>
              <a:gd name="T68" fmla="*/ 67 w 123"/>
              <a:gd name="T69" fmla="*/ 58 h 100"/>
              <a:gd name="T70" fmla="*/ 66 w 123"/>
              <a:gd name="T71" fmla="*/ 56 h 100"/>
              <a:gd name="T72" fmla="*/ 62 w 123"/>
              <a:gd name="T73" fmla="*/ 56 h 100"/>
              <a:gd name="T74" fmla="*/ 58 w 123"/>
              <a:gd name="T75" fmla="*/ 56 h 100"/>
              <a:gd name="T76" fmla="*/ 56 w 123"/>
              <a:gd name="T77" fmla="*/ 58 h 100"/>
              <a:gd name="T78" fmla="*/ 62 w 123"/>
              <a:gd name="T79" fmla="*/ 4 h 100"/>
              <a:gd name="T80" fmla="*/ 62 w 123"/>
              <a:gd name="T81" fmla="*/ 4 h 100"/>
              <a:gd name="T82" fmla="*/ 81 w 123"/>
              <a:gd name="T83" fmla="*/ 23 h 100"/>
              <a:gd name="T84" fmla="*/ 84 w 123"/>
              <a:gd name="T85" fmla="*/ 23 h 100"/>
              <a:gd name="T86" fmla="*/ 62 w 123"/>
              <a:gd name="T87" fmla="*/ 0 h 100"/>
              <a:gd name="T88" fmla="*/ 62 w 123"/>
              <a:gd name="T89" fmla="*/ 0 h 100"/>
              <a:gd name="T90" fmla="*/ 39 w 123"/>
              <a:gd name="T91" fmla="*/ 23 h 100"/>
              <a:gd name="T92" fmla="*/ 43 w 123"/>
              <a:gd name="T93" fmla="*/ 23 h 100"/>
              <a:gd name="T94" fmla="*/ 62 w 123"/>
              <a:gd name="T95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3" h="100">
                <a:moveTo>
                  <a:pt x="67" y="62"/>
                </a:move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7"/>
                  <a:pt x="66" y="67"/>
                </a:cubicBezTo>
                <a:cubicBezTo>
                  <a:pt x="62" y="67"/>
                  <a:pt x="62" y="67"/>
                  <a:pt x="62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7" y="67"/>
                  <a:pt x="56" y="66"/>
                  <a:pt x="56" y="65"/>
                </a:cubicBezTo>
                <a:cubicBezTo>
                  <a:pt x="56" y="62"/>
                  <a:pt x="56" y="62"/>
                  <a:pt x="56" y="6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2"/>
                  <a:pt x="9" y="100"/>
                  <a:pt x="19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4" y="100"/>
                  <a:pt x="123" y="92"/>
                  <a:pt x="123" y="81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67" y="62"/>
                  <a:pt x="67" y="62"/>
                  <a:pt x="67" y="62"/>
                </a:cubicBezTo>
                <a:close/>
                <a:moveTo>
                  <a:pt x="62" y="58"/>
                </a:move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6" y="58"/>
                  <a:pt x="66" y="59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5"/>
                  <a:pt x="65" y="65"/>
                  <a:pt x="64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8" y="65"/>
                  <a:pt x="58" y="64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8"/>
                  <a:pt x="59" y="58"/>
                  <a:pt x="60" y="58"/>
                </a:cubicBezTo>
                <a:cubicBezTo>
                  <a:pt x="62" y="58"/>
                  <a:pt x="62" y="58"/>
                  <a:pt x="62" y="58"/>
                </a:cubicBezTo>
                <a:close/>
                <a:moveTo>
                  <a:pt x="56" y="58"/>
                </a:moveTo>
                <a:cubicBezTo>
                  <a:pt x="56" y="60"/>
                  <a:pt x="56" y="60"/>
                  <a:pt x="56" y="60"/>
                </a:cubicBezTo>
                <a:cubicBezTo>
                  <a:pt x="1" y="42"/>
                  <a:pt x="1" y="42"/>
                  <a:pt x="1" y="42"/>
                </a:cubicBezTo>
                <a:cubicBezTo>
                  <a:pt x="1" y="32"/>
                  <a:pt x="9" y="24"/>
                  <a:pt x="19" y="24"/>
                </a:cubicBezTo>
                <a:cubicBezTo>
                  <a:pt x="62" y="24"/>
                  <a:pt x="62" y="24"/>
                  <a:pt x="62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14" y="24"/>
                  <a:pt x="122" y="32"/>
                  <a:pt x="123" y="42"/>
                </a:cubicBezTo>
                <a:cubicBezTo>
                  <a:pt x="67" y="60"/>
                  <a:pt x="67" y="60"/>
                  <a:pt x="67" y="6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6"/>
                  <a:pt x="67" y="56"/>
                  <a:pt x="66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7" y="56"/>
                  <a:pt x="56" y="56"/>
                  <a:pt x="56" y="58"/>
                </a:cubicBezTo>
                <a:close/>
                <a:moveTo>
                  <a:pt x="62" y="4"/>
                </a:moveTo>
                <a:cubicBezTo>
                  <a:pt x="62" y="4"/>
                  <a:pt x="62" y="4"/>
                  <a:pt x="62" y="4"/>
                </a:cubicBezTo>
                <a:cubicBezTo>
                  <a:pt x="72" y="4"/>
                  <a:pt x="81" y="13"/>
                  <a:pt x="81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84" y="11"/>
                  <a:pt x="74" y="1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1"/>
                  <a:pt x="39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13"/>
                  <a:pt x="51" y="4"/>
                  <a:pt x="62" y="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3" name="Freeform 6"/>
          <p:cNvSpPr>
            <a:spLocks noEditPoints="1"/>
          </p:cNvSpPr>
          <p:nvPr/>
        </p:nvSpPr>
        <p:spPr bwMode="auto">
          <a:xfrm>
            <a:off x="10054364" y="3684120"/>
            <a:ext cx="410745" cy="258033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23595" y="4801235"/>
            <a:ext cx="8329295" cy="14763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◇ 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绝大多数情况下，我们只是偶尔的抑郁情绪</a:t>
            </a:r>
            <a:endParaRPr lang="zh-CN" altLang="en-US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◇ 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如果有，及时说出来，不怕谈论</a:t>
            </a:r>
          </a:p>
          <a:p>
            <a:pPr>
              <a:lnSpc>
                <a:spcPct val="150000"/>
              </a:lnSpc>
            </a:pP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◇ 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寻求专业人士的帮助，让自己得到释放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0" y="1308735"/>
            <a:ext cx="11953240" cy="184467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2">
              <a:lnSpc>
                <a:spcPct val="95000"/>
              </a:lnSpc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1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、症状须达到</a:t>
            </a:r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一定持续时间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—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抑郁持续至少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周</a:t>
            </a:r>
          </a:p>
          <a:p>
            <a:pPr lvl="2">
              <a:lnSpc>
                <a:spcPct val="95000"/>
              </a:lnSpc>
            </a:pP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lvl="2">
              <a:lnSpc>
                <a:spcPct val="95000"/>
              </a:lnSpc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2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、伴有</a:t>
            </a:r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痛苦体验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和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/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或</a:t>
            </a:r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功能损害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—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社会功能受损，给本人或者周围的人造成痛苦</a:t>
            </a:r>
            <a:endParaRPr lang="en-US" altLang="zh-CN" sz="2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>
              <a:lnSpc>
                <a:spcPct val="95000"/>
              </a:lnSpc>
              <a:buFontTx/>
              <a:buNone/>
            </a:pP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lvl="2">
              <a:lnSpc>
                <a:spcPct val="95000"/>
              </a:lnSpc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3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、表现为</a:t>
            </a:r>
            <a:r>
              <a:rPr lang="zh-CN" altLang="en-US" sz="2400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认知、情绪、行为方面的改变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—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针对社会普通人和患者的既往比较</a:t>
            </a:r>
            <a:endParaRPr lang="en-US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969477" y="1670538"/>
            <a:ext cx="8396654" cy="19431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0" y="254977"/>
            <a:ext cx="2655277" cy="606669"/>
          </a:xfrm>
          <a:prstGeom prst="roundRect">
            <a:avLst/>
          </a:prstGeom>
          <a:solidFill>
            <a:srgbClr val="C5A4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tx1"/>
                </a:solidFill>
              </a:rPr>
              <a:t>抑郁症的影响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63" y="1075589"/>
            <a:ext cx="3132998" cy="313299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44262" y="1978269"/>
            <a:ext cx="52490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/>
              <a:t>A .</a:t>
            </a:r>
            <a:r>
              <a:rPr lang="zh-CN" altLang="en-US" sz="2400" dirty="0"/>
              <a:t>增加自杀风险</a:t>
            </a:r>
            <a:endParaRPr lang="en-US" altLang="zh-CN" sz="2400" dirty="0"/>
          </a:p>
          <a:p>
            <a:endParaRPr lang="en-US" altLang="zh-CN" sz="2400" dirty="0"/>
          </a:p>
          <a:p>
            <a:r>
              <a:rPr lang="en-US" altLang="zh-CN" sz="2400" dirty="0"/>
              <a:t>B.</a:t>
            </a:r>
            <a:r>
              <a:rPr lang="zh-CN" altLang="en-US" sz="2400" dirty="0"/>
              <a:t>更容易罹患其他疾病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6167804" y="2171700"/>
            <a:ext cx="3231173" cy="747346"/>
          </a:xfrm>
          <a:prstGeom prst="roundRect">
            <a:avLst/>
          </a:prstGeom>
          <a:solidFill>
            <a:schemeClr val="accent1">
              <a:lumMod val="60000"/>
              <a:lumOff val="40000"/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C00000"/>
                </a:solidFill>
              </a:rPr>
              <a:t>是不是要在抑郁症患者面前避免谈及“自杀”？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392115" y="3470027"/>
            <a:ext cx="9900138" cy="3132998"/>
            <a:chOff x="1392115" y="3470027"/>
            <a:chExt cx="9900138" cy="3132998"/>
          </a:xfrm>
        </p:grpSpPr>
        <p:sp>
          <p:nvSpPr>
            <p:cNvPr id="9" name="矩形 8"/>
            <p:cNvSpPr/>
            <p:nvPr/>
          </p:nvSpPr>
          <p:spPr>
            <a:xfrm>
              <a:off x="1392115" y="4293577"/>
              <a:ext cx="8396654" cy="17907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9255" y="3470027"/>
              <a:ext cx="3132998" cy="3132998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2558560" y="4615962"/>
              <a:ext cx="602273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/>
                <a:t>A.</a:t>
              </a:r>
              <a:r>
                <a:rPr lang="zh-CN" altLang="en-US" sz="2400" dirty="0"/>
                <a:t>他们更努力勤奋，拥有惊人的创造力</a:t>
              </a:r>
              <a:endParaRPr lang="en-US" altLang="zh-CN" sz="2400" dirty="0"/>
            </a:p>
            <a:p>
              <a:endParaRPr lang="en-US" altLang="zh-CN" sz="2400" dirty="0"/>
            </a:p>
            <a:p>
              <a:r>
                <a:rPr lang="en-US" altLang="zh-CN" sz="2400" dirty="0"/>
                <a:t>B.</a:t>
              </a:r>
              <a:r>
                <a:rPr lang="zh-CN" altLang="en-US" sz="2400" dirty="0"/>
                <a:t>比他人更具有感知他人和自己情绪的能力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76"/>
          <p:cNvSpPr txBox="1"/>
          <p:nvPr/>
        </p:nvSpPr>
        <p:spPr>
          <a:xfrm>
            <a:off x="4772561" y="338909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A8784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抑郁应对方法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906645" y="972820"/>
            <a:ext cx="2536825" cy="0"/>
          </a:xfrm>
          <a:prstGeom prst="line">
            <a:avLst/>
          </a:prstGeom>
          <a:ln w="38100">
            <a:solidFill>
              <a:srgbClr val="A8784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76"/>
          <p:cNvSpPr txBox="1"/>
          <p:nvPr/>
        </p:nvSpPr>
        <p:spPr>
          <a:xfrm>
            <a:off x="7827645" y="1918335"/>
            <a:ext cx="358902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积极寻求资源及支持系统</a:t>
            </a:r>
            <a:endParaRPr lang="zh-CN" altLang="en-US" sz="2800" b="1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6562725" y="5257800"/>
            <a:ext cx="4051300" cy="573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l">
              <a:lnSpc>
                <a:spcPct val="112000"/>
              </a:lnSpc>
              <a:buClr>
                <a:srgbClr val="FF6699"/>
              </a:buClr>
              <a:buSzTx/>
              <a:buFontTx/>
            </a:pPr>
            <a:r>
              <a:rPr lang="zh-CN" altLang="en-US" sz="2800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自我训练，多样尝试</a:t>
            </a:r>
          </a:p>
        </p:txBody>
      </p:sp>
      <p:sp>
        <p:nvSpPr>
          <p:cNvPr id="13" name="TextBox 76"/>
          <p:cNvSpPr txBox="1"/>
          <p:nvPr/>
        </p:nvSpPr>
        <p:spPr>
          <a:xfrm>
            <a:off x="864235" y="1737995"/>
            <a:ext cx="40424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转换观念，调整认知</a:t>
            </a:r>
          </a:p>
        </p:txBody>
      </p:sp>
      <p:sp>
        <p:nvSpPr>
          <p:cNvPr id="15" name="TextBox 76"/>
          <p:cNvSpPr txBox="1"/>
          <p:nvPr/>
        </p:nvSpPr>
        <p:spPr>
          <a:xfrm>
            <a:off x="645160" y="5068570"/>
            <a:ext cx="4737100" cy="573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112000"/>
              </a:lnSpc>
              <a:buClr>
                <a:srgbClr val="FF6699"/>
              </a:buClr>
            </a:pPr>
            <a:r>
              <a:rPr lang="zh-CN" altLang="en-US" sz="2800" b="1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维护好饮食和生活节律</a:t>
            </a:r>
            <a:endParaRPr lang="zh-CN" altLang="en-US" b="1" dirty="0">
              <a:solidFill>
                <a:srgbClr val="90A81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Freeform 13"/>
          <p:cNvSpPr/>
          <p:nvPr/>
        </p:nvSpPr>
        <p:spPr bwMode="auto">
          <a:xfrm rot="2700000">
            <a:off x="4512807" y="2273804"/>
            <a:ext cx="1825625" cy="1462088"/>
          </a:xfrm>
          <a:custGeom>
            <a:avLst/>
            <a:gdLst>
              <a:gd name="T0" fmla="*/ 171 w 767"/>
              <a:gd name="T1" fmla="*/ 135 h 614"/>
              <a:gd name="T2" fmla="*/ 213 w 767"/>
              <a:gd name="T3" fmla="*/ 94 h 614"/>
              <a:gd name="T4" fmla="*/ 555 w 767"/>
              <a:gd name="T5" fmla="*/ 95 h 614"/>
              <a:gd name="T6" fmla="*/ 596 w 767"/>
              <a:gd name="T7" fmla="*/ 137 h 614"/>
              <a:gd name="T8" fmla="*/ 767 w 767"/>
              <a:gd name="T9" fmla="*/ 308 h 614"/>
              <a:gd name="T10" fmla="*/ 595 w 767"/>
              <a:gd name="T11" fmla="*/ 479 h 614"/>
              <a:gd name="T12" fmla="*/ 554 w 767"/>
              <a:gd name="T13" fmla="*/ 520 h 614"/>
              <a:gd name="T14" fmla="*/ 211 w 767"/>
              <a:gd name="T15" fmla="*/ 519 h 614"/>
              <a:gd name="T16" fmla="*/ 170 w 767"/>
              <a:gd name="T17" fmla="*/ 478 h 614"/>
              <a:gd name="T18" fmla="*/ 0 w 767"/>
              <a:gd name="T19" fmla="*/ 306 h 614"/>
              <a:gd name="T20" fmla="*/ 171 w 767"/>
              <a:gd name="T21" fmla="*/ 135 h 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67" h="614">
                <a:moveTo>
                  <a:pt x="171" y="135"/>
                </a:moveTo>
                <a:cubicBezTo>
                  <a:pt x="213" y="94"/>
                  <a:pt x="213" y="94"/>
                  <a:pt x="213" y="94"/>
                </a:cubicBezTo>
                <a:cubicBezTo>
                  <a:pt x="307" y="0"/>
                  <a:pt x="461" y="1"/>
                  <a:pt x="555" y="95"/>
                </a:cubicBezTo>
                <a:cubicBezTo>
                  <a:pt x="596" y="137"/>
                  <a:pt x="596" y="137"/>
                  <a:pt x="596" y="137"/>
                </a:cubicBezTo>
                <a:cubicBezTo>
                  <a:pt x="767" y="308"/>
                  <a:pt x="767" y="308"/>
                  <a:pt x="767" y="308"/>
                </a:cubicBezTo>
                <a:cubicBezTo>
                  <a:pt x="595" y="479"/>
                  <a:pt x="595" y="479"/>
                  <a:pt x="595" y="479"/>
                </a:cubicBezTo>
                <a:cubicBezTo>
                  <a:pt x="554" y="520"/>
                  <a:pt x="554" y="520"/>
                  <a:pt x="554" y="520"/>
                </a:cubicBezTo>
                <a:cubicBezTo>
                  <a:pt x="459" y="614"/>
                  <a:pt x="305" y="613"/>
                  <a:pt x="211" y="519"/>
                </a:cubicBezTo>
                <a:cubicBezTo>
                  <a:pt x="170" y="478"/>
                  <a:pt x="170" y="478"/>
                  <a:pt x="170" y="478"/>
                </a:cubicBezTo>
                <a:cubicBezTo>
                  <a:pt x="0" y="306"/>
                  <a:pt x="0" y="306"/>
                  <a:pt x="0" y="306"/>
                </a:cubicBezTo>
                <a:lnTo>
                  <a:pt x="171" y="135"/>
                </a:lnTo>
                <a:close/>
              </a:path>
            </a:pathLst>
          </a:custGeom>
          <a:solidFill>
            <a:srgbClr val="78606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Freeform 19"/>
          <p:cNvSpPr/>
          <p:nvPr/>
        </p:nvSpPr>
        <p:spPr bwMode="auto">
          <a:xfrm rot="2700000">
            <a:off x="6056440" y="2091473"/>
            <a:ext cx="1460500" cy="1825625"/>
          </a:xfrm>
          <a:custGeom>
            <a:avLst/>
            <a:gdLst>
              <a:gd name="T0" fmla="*/ 477 w 613"/>
              <a:gd name="T1" fmla="*/ 171 h 767"/>
              <a:gd name="T2" fmla="*/ 519 w 613"/>
              <a:gd name="T3" fmla="*/ 212 h 767"/>
              <a:gd name="T4" fmla="*/ 519 w 613"/>
              <a:gd name="T5" fmla="*/ 555 h 767"/>
              <a:gd name="T6" fmla="*/ 477 w 613"/>
              <a:gd name="T7" fmla="*/ 596 h 767"/>
              <a:gd name="T8" fmla="*/ 306 w 613"/>
              <a:gd name="T9" fmla="*/ 767 h 767"/>
              <a:gd name="T10" fmla="*/ 135 w 613"/>
              <a:gd name="T11" fmla="*/ 596 h 767"/>
              <a:gd name="T12" fmla="*/ 94 w 613"/>
              <a:gd name="T13" fmla="*/ 555 h 767"/>
              <a:gd name="T14" fmla="*/ 94 w 613"/>
              <a:gd name="T15" fmla="*/ 212 h 767"/>
              <a:gd name="T16" fmla="*/ 135 w 613"/>
              <a:gd name="T17" fmla="*/ 171 h 767"/>
              <a:gd name="T18" fmla="*/ 306 w 613"/>
              <a:gd name="T19" fmla="*/ 0 h 767"/>
              <a:gd name="T20" fmla="*/ 477 w 613"/>
              <a:gd name="T21" fmla="*/ 171 h 7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3" h="767">
                <a:moveTo>
                  <a:pt x="477" y="171"/>
                </a:moveTo>
                <a:cubicBezTo>
                  <a:pt x="519" y="212"/>
                  <a:pt x="519" y="212"/>
                  <a:pt x="519" y="212"/>
                </a:cubicBezTo>
                <a:cubicBezTo>
                  <a:pt x="613" y="307"/>
                  <a:pt x="613" y="461"/>
                  <a:pt x="519" y="555"/>
                </a:cubicBezTo>
                <a:cubicBezTo>
                  <a:pt x="477" y="596"/>
                  <a:pt x="477" y="596"/>
                  <a:pt x="477" y="596"/>
                </a:cubicBezTo>
                <a:cubicBezTo>
                  <a:pt x="306" y="767"/>
                  <a:pt x="306" y="767"/>
                  <a:pt x="306" y="767"/>
                </a:cubicBezTo>
                <a:cubicBezTo>
                  <a:pt x="135" y="596"/>
                  <a:pt x="135" y="596"/>
                  <a:pt x="135" y="596"/>
                </a:cubicBezTo>
                <a:cubicBezTo>
                  <a:pt x="94" y="555"/>
                  <a:pt x="94" y="555"/>
                  <a:pt x="94" y="555"/>
                </a:cubicBezTo>
                <a:cubicBezTo>
                  <a:pt x="0" y="461"/>
                  <a:pt x="0" y="307"/>
                  <a:pt x="94" y="212"/>
                </a:cubicBezTo>
                <a:cubicBezTo>
                  <a:pt x="135" y="171"/>
                  <a:pt x="135" y="171"/>
                  <a:pt x="135" y="171"/>
                </a:cubicBezTo>
                <a:cubicBezTo>
                  <a:pt x="306" y="0"/>
                  <a:pt x="306" y="0"/>
                  <a:pt x="306" y="0"/>
                </a:cubicBezTo>
                <a:lnTo>
                  <a:pt x="477" y="171"/>
                </a:lnTo>
                <a:close/>
              </a:path>
            </a:pathLst>
          </a:custGeom>
          <a:solidFill>
            <a:srgbClr val="D8603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Freeform 25"/>
          <p:cNvSpPr/>
          <p:nvPr/>
        </p:nvSpPr>
        <p:spPr bwMode="auto">
          <a:xfrm rot="2700000">
            <a:off x="5873316" y="3634312"/>
            <a:ext cx="1825625" cy="1462088"/>
          </a:xfrm>
          <a:custGeom>
            <a:avLst/>
            <a:gdLst>
              <a:gd name="T0" fmla="*/ 596 w 767"/>
              <a:gd name="T1" fmla="*/ 135 h 614"/>
              <a:gd name="T2" fmla="*/ 554 w 767"/>
              <a:gd name="T3" fmla="*/ 94 h 614"/>
              <a:gd name="T4" fmla="*/ 212 w 767"/>
              <a:gd name="T5" fmla="*/ 95 h 614"/>
              <a:gd name="T6" fmla="*/ 171 w 767"/>
              <a:gd name="T7" fmla="*/ 137 h 614"/>
              <a:gd name="T8" fmla="*/ 0 w 767"/>
              <a:gd name="T9" fmla="*/ 308 h 614"/>
              <a:gd name="T10" fmla="*/ 172 w 767"/>
              <a:gd name="T11" fmla="*/ 479 h 614"/>
              <a:gd name="T12" fmla="*/ 213 w 767"/>
              <a:gd name="T13" fmla="*/ 520 h 614"/>
              <a:gd name="T14" fmla="*/ 555 w 767"/>
              <a:gd name="T15" fmla="*/ 519 h 614"/>
              <a:gd name="T16" fmla="*/ 597 w 767"/>
              <a:gd name="T17" fmla="*/ 478 h 614"/>
              <a:gd name="T18" fmla="*/ 767 w 767"/>
              <a:gd name="T19" fmla="*/ 306 h 614"/>
              <a:gd name="T20" fmla="*/ 596 w 767"/>
              <a:gd name="T21" fmla="*/ 135 h 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67" h="614">
                <a:moveTo>
                  <a:pt x="596" y="135"/>
                </a:moveTo>
                <a:cubicBezTo>
                  <a:pt x="554" y="94"/>
                  <a:pt x="554" y="94"/>
                  <a:pt x="554" y="94"/>
                </a:cubicBezTo>
                <a:cubicBezTo>
                  <a:pt x="460" y="0"/>
                  <a:pt x="306" y="1"/>
                  <a:pt x="212" y="95"/>
                </a:cubicBezTo>
                <a:cubicBezTo>
                  <a:pt x="171" y="137"/>
                  <a:pt x="171" y="137"/>
                  <a:pt x="171" y="137"/>
                </a:cubicBezTo>
                <a:cubicBezTo>
                  <a:pt x="0" y="308"/>
                  <a:pt x="0" y="308"/>
                  <a:pt x="0" y="308"/>
                </a:cubicBezTo>
                <a:cubicBezTo>
                  <a:pt x="172" y="479"/>
                  <a:pt x="172" y="479"/>
                  <a:pt x="172" y="479"/>
                </a:cubicBezTo>
                <a:cubicBezTo>
                  <a:pt x="213" y="520"/>
                  <a:pt x="213" y="520"/>
                  <a:pt x="213" y="520"/>
                </a:cubicBezTo>
                <a:cubicBezTo>
                  <a:pt x="307" y="614"/>
                  <a:pt x="461" y="613"/>
                  <a:pt x="555" y="519"/>
                </a:cubicBezTo>
                <a:cubicBezTo>
                  <a:pt x="597" y="478"/>
                  <a:pt x="597" y="478"/>
                  <a:pt x="597" y="478"/>
                </a:cubicBezTo>
                <a:cubicBezTo>
                  <a:pt x="767" y="306"/>
                  <a:pt x="767" y="306"/>
                  <a:pt x="767" y="306"/>
                </a:cubicBezTo>
                <a:lnTo>
                  <a:pt x="596" y="135"/>
                </a:lnTo>
                <a:close/>
              </a:path>
            </a:pathLst>
          </a:custGeom>
          <a:solidFill>
            <a:srgbClr val="A8784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Freeform 19"/>
          <p:cNvSpPr/>
          <p:nvPr/>
        </p:nvSpPr>
        <p:spPr bwMode="auto">
          <a:xfrm rot="2700000">
            <a:off x="4671104" y="3476808"/>
            <a:ext cx="1460500" cy="1825625"/>
          </a:xfrm>
          <a:custGeom>
            <a:avLst/>
            <a:gdLst>
              <a:gd name="T0" fmla="*/ 477 w 613"/>
              <a:gd name="T1" fmla="*/ 171 h 767"/>
              <a:gd name="T2" fmla="*/ 519 w 613"/>
              <a:gd name="T3" fmla="*/ 212 h 767"/>
              <a:gd name="T4" fmla="*/ 519 w 613"/>
              <a:gd name="T5" fmla="*/ 555 h 767"/>
              <a:gd name="T6" fmla="*/ 477 w 613"/>
              <a:gd name="T7" fmla="*/ 596 h 767"/>
              <a:gd name="T8" fmla="*/ 306 w 613"/>
              <a:gd name="T9" fmla="*/ 767 h 767"/>
              <a:gd name="T10" fmla="*/ 135 w 613"/>
              <a:gd name="T11" fmla="*/ 596 h 767"/>
              <a:gd name="T12" fmla="*/ 94 w 613"/>
              <a:gd name="T13" fmla="*/ 555 h 767"/>
              <a:gd name="T14" fmla="*/ 94 w 613"/>
              <a:gd name="T15" fmla="*/ 212 h 767"/>
              <a:gd name="T16" fmla="*/ 135 w 613"/>
              <a:gd name="T17" fmla="*/ 171 h 767"/>
              <a:gd name="T18" fmla="*/ 306 w 613"/>
              <a:gd name="T19" fmla="*/ 0 h 767"/>
              <a:gd name="T20" fmla="*/ 477 w 613"/>
              <a:gd name="T21" fmla="*/ 171 h 7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3" h="767">
                <a:moveTo>
                  <a:pt x="477" y="171"/>
                </a:moveTo>
                <a:cubicBezTo>
                  <a:pt x="519" y="212"/>
                  <a:pt x="519" y="212"/>
                  <a:pt x="519" y="212"/>
                </a:cubicBezTo>
                <a:cubicBezTo>
                  <a:pt x="613" y="307"/>
                  <a:pt x="613" y="461"/>
                  <a:pt x="519" y="555"/>
                </a:cubicBezTo>
                <a:cubicBezTo>
                  <a:pt x="477" y="596"/>
                  <a:pt x="477" y="596"/>
                  <a:pt x="477" y="596"/>
                </a:cubicBezTo>
                <a:cubicBezTo>
                  <a:pt x="306" y="767"/>
                  <a:pt x="306" y="767"/>
                  <a:pt x="306" y="767"/>
                </a:cubicBezTo>
                <a:cubicBezTo>
                  <a:pt x="135" y="596"/>
                  <a:pt x="135" y="596"/>
                  <a:pt x="135" y="596"/>
                </a:cubicBezTo>
                <a:cubicBezTo>
                  <a:pt x="94" y="555"/>
                  <a:pt x="94" y="555"/>
                  <a:pt x="94" y="555"/>
                </a:cubicBezTo>
                <a:cubicBezTo>
                  <a:pt x="0" y="461"/>
                  <a:pt x="0" y="307"/>
                  <a:pt x="94" y="212"/>
                </a:cubicBezTo>
                <a:cubicBezTo>
                  <a:pt x="135" y="171"/>
                  <a:pt x="135" y="171"/>
                  <a:pt x="135" y="171"/>
                </a:cubicBezTo>
                <a:cubicBezTo>
                  <a:pt x="306" y="0"/>
                  <a:pt x="306" y="0"/>
                  <a:pt x="306" y="0"/>
                </a:cubicBezTo>
                <a:lnTo>
                  <a:pt x="477" y="171"/>
                </a:lnTo>
                <a:close/>
              </a:path>
            </a:pathLst>
          </a:custGeom>
          <a:solidFill>
            <a:srgbClr val="90A81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6235770" y="2587136"/>
            <a:ext cx="1098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4850435" y="3972472"/>
            <a:ext cx="1098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6236858" y="3949857"/>
            <a:ext cx="1098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4873551" y="2586551"/>
            <a:ext cx="10985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1" grpId="0"/>
      <p:bldP spid="11" grpId="1"/>
      <p:bldP spid="13" grpId="0"/>
      <p:bldP spid="13" grpId="1"/>
      <p:bldP spid="15" grpId="0"/>
      <p:bldP spid="1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061" y="114300"/>
            <a:ext cx="6556137" cy="6840412"/>
          </a:xfrm>
          <a:prstGeom prst="rect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45124" y="4762744"/>
            <a:ext cx="5325199" cy="791307"/>
            <a:chOff x="386862" y="5418157"/>
            <a:chExt cx="5325199" cy="403400"/>
          </a:xfrm>
        </p:grpSpPr>
        <p:sp>
          <p:nvSpPr>
            <p:cNvPr id="6" name="圆角矩形 5"/>
            <p:cNvSpPr/>
            <p:nvPr/>
          </p:nvSpPr>
          <p:spPr>
            <a:xfrm>
              <a:off x="386862" y="5418157"/>
              <a:ext cx="5325199" cy="33855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386862" y="5483003"/>
              <a:ext cx="532519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/>
                <a:t>广州市心理危机干预中心心理危机干预热线 </a:t>
              </a:r>
              <a:r>
                <a:rPr lang="en-US" altLang="zh-CN" sz="1600" dirty="0"/>
                <a:t>020-81899120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45123" y="5612267"/>
            <a:ext cx="5325199" cy="664105"/>
            <a:chOff x="386862" y="5447615"/>
            <a:chExt cx="5325199" cy="338554"/>
          </a:xfrm>
        </p:grpSpPr>
        <p:sp>
          <p:nvSpPr>
            <p:cNvPr id="9" name="圆角矩形 8"/>
            <p:cNvSpPr/>
            <p:nvPr/>
          </p:nvSpPr>
          <p:spPr>
            <a:xfrm>
              <a:off x="386862" y="5447615"/>
              <a:ext cx="5325199" cy="33855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86862" y="5483003"/>
              <a:ext cx="5325199" cy="1725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/>
                <a:t>广州市未成年人心理咨询与援助中心 </a:t>
              </a:r>
              <a:r>
                <a:rPr lang="en-US" altLang="zh-CN" sz="1600" dirty="0"/>
                <a:t>020-86237100</a:t>
              </a:r>
            </a:p>
          </p:txBody>
        </p:sp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260" y="3173095"/>
            <a:ext cx="1577340" cy="157734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801370" y="417195"/>
            <a:ext cx="693991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  </a:t>
            </a:r>
            <a:r>
              <a:rPr lang="zh-CN" altLang="en-US" sz="24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生活中我们经常会和抑郁不期而遇。请</a:t>
            </a:r>
            <a:r>
              <a:rPr lang="zh-CN" altLang="en-US" sz="24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时常保持</a:t>
            </a:r>
            <a:r>
              <a:rPr lang="zh-CN" altLang="en-US" sz="24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关爱自己</a:t>
            </a:r>
            <a:r>
              <a:rPr lang="zh-CN" altLang="en-US" sz="24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。</a:t>
            </a:r>
            <a:endParaRPr lang="zh-CN" altLang="en-US" sz="24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endParaRPr lang="zh-CN" altLang="en-US" sz="24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r>
              <a:rPr sz="24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      如果有一天，你朋友、同学或者是身边的人告诉你，他心里很难过。请不要笑话他，也不要质疑他，更不要批评他。请给他一个大大的拥抱，然后告诉他：我们会一直陪在你身边。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42496" y="17584"/>
            <a:ext cx="12234496" cy="1714500"/>
          </a:xfrm>
          <a:prstGeom prst="rect">
            <a:avLst/>
          </a:prstGeom>
          <a:solidFill>
            <a:schemeClr val="accent1">
              <a:lumMod val="60000"/>
              <a:lumOff val="40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489814" y="367003"/>
            <a:ext cx="5530362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dirty="0"/>
              <a:t>Q&amp;A  </a:t>
            </a:r>
            <a:r>
              <a:rPr lang="zh-CN" altLang="en-US" sz="6000" dirty="0"/>
              <a:t>提问时间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1143459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88"/>
  <p:tag name="KSO_WM_UNIT_TYPE" val="l_i"/>
  <p:tag name="KSO_WM_UNIT_INDEX" val="1_1"/>
  <p:tag name="KSO_WM_UNIT_ID" val="256*l_i*1_1"/>
  <p:tag name="KSO_WM_UNIT_CLEAR" val="1"/>
  <p:tag name="KSO_WM_UNIT_LAYERLEVEL" val="1_1"/>
  <p:tag name="KSO_WM_BEAUTIFY_FLAG" val="#wm#"/>
  <p:tag name="KSO_WM_DIAGRAM_GROUP_CODE" val="l1-1"/>
  <p:tag name="KSO_WM_TAG_VERSION" val="1.0"/>
  <p:tag name="KSO_WM_UNIT_FILL_FORE_SCHEMECOLOR_INDEX" val="5"/>
  <p:tag name="KSO_WM_UNIT_FILL_TYPE" val="1"/>
  <p:tag name="KSO_WM_UNIT_TEXT_FILL_FORE_SCHEMECOLOR_INDEX" val="13"/>
  <p:tag name="KSO_WM_UNIT_TEXT_FILL_TYPE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88"/>
  <p:tag name="KSO_WM_UNIT_TYPE" val="l_i"/>
  <p:tag name="KSO_WM_UNIT_INDEX" val="1_2"/>
  <p:tag name="KSO_WM_UNIT_ID" val="256*l_i*1_2"/>
  <p:tag name="KSO_WM_UNIT_CLEAR" val="1"/>
  <p:tag name="KSO_WM_UNIT_LAYERLEVEL" val="1_1"/>
  <p:tag name="KSO_WM_BEAUTIFY_FLAG" val="#wm#"/>
  <p:tag name="KSO_WM_DIAGRAM_GROUP_CODE" val="l1-1"/>
  <p:tag name="KSO_WM_TAG_VERSION" val="1.0"/>
  <p:tag name="KSO_WM_UNIT_FILL_FORE_SCHEMECOLOR_INDEX" val="5"/>
  <p:tag name="KSO_WM_UNIT_FILL_TYPE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diagram"/>
  <p:tag name="KSO_WM_TEMPLATE_INDEX" val="160088"/>
  <p:tag name="KSO_WM_UNIT_TYPE" val="l_h_f"/>
  <p:tag name="KSO_WM_UNIT_INDEX" val="1_1_1"/>
  <p:tag name="KSO_WM_UNIT_ID" val="256*l_h_f*1_1_1"/>
  <p:tag name="KSO_WM_UNIT_CLEAR" val="1"/>
  <p:tag name="KSO_WM_UNIT_LAYERLEVEL" val="1_1_1"/>
  <p:tag name="KSO_WM_UNIT_VALUE" val="42"/>
  <p:tag name="KSO_WM_UNIT_HIGHLIGHT" val="0"/>
  <p:tag name="KSO_WM_UNIT_COMPATIBLE" val="0"/>
  <p:tag name="KSO_WM_BEAUTIFY_FLAG" val="#wm#"/>
  <p:tag name="KSO_WM_UNIT_PRESET_TEXT" val="LOREM"/>
  <p:tag name="KSO_WM_DIAGRAM_GROUP_CODE" val="l1-1"/>
  <p:tag name="KSO_WM_TAG_VERSION" val="1.0"/>
  <p:tag name="KSO_WM_UNIT_FILL_FORE_SCHEMECOLOR_INDEX" val="5"/>
  <p:tag name="KSO_WM_UNIT_FILL_TYPE" val="1"/>
  <p:tag name="KSO_WM_UNIT_TEXT_FILL_FORE_SCHEMECOLOR_INDEX" val="14"/>
  <p:tag name="KSO_WM_UNIT_TEXT_FILL_TYPE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796</Words>
  <Application>Microsoft Office PowerPoint</Application>
  <PresentationFormat>宽屏</PresentationFormat>
  <Paragraphs>66</Paragraphs>
  <Slides>8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8" baseType="lpstr">
      <vt:lpstr>Gill Sans</vt:lpstr>
      <vt:lpstr>华文新魏</vt:lpstr>
      <vt:lpstr>宋体</vt:lpstr>
      <vt:lpstr>微软雅黑</vt:lpstr>
      <vt:lpstr>幼圆</vt:lpstr>
      <vt:lpstr>Arial</vt:lpstr>
      <vt:lpstr>Calibri</vt:lpstr>
      <vt:lpstr>Calibri Light</vt:lpstr>
      <vt:lpstr>Franklin Gothic Demi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简洁清新</dc:title>
  <dc:creator>第一PPT模板网-WWW.1PPT.COM</dc:creator>
  <cp:keywords>第一PPT模板网-WWW.1PPT.COM</cp:keywords>
  <cp:lastModifiedBy>admin</cp:lastModifiedBy>
  <cp:revision>76</cp:revision>
  <dcterms:created xsi:type="dcterms:W3CDTF">2016-11-30T07:13:00Z</dcterms:created>
  <dcterms:modified xsi:type="dcterms:W3CDTF">2021-07-09T08:45:22Z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