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84" r:id="rId3"/>
    <p:sldId id="283" r:id="rId4"/>
    <p:sldId id="285" r:id="rId5"/>
    <p:sldId id="298" r:id="rId6"/>
    <p:sldId id="287" r:id="rId7"/>
    <p:sldId id="293" r:id="rId8"/>
    <p:sldId id="292" r:id="rId9"/>
    <p:sldId id="294" r:id="rId10"/>
    <p:sldId id="289" r:id="rId11"/>
    <p:sldId id="295" r:id="rId12"/>
    <p:sldId id="296" r:id="rId13"/>
    <p:sldId id="297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498C"/>
    <a:srgbClr val="FF6600"/>
    <a:srgbClr val="B0DD09"/>
    <a:srgbClr val="FF9966"/>
    <a:srgbClr val="F0EC34"/>
    <a:srgbClr val="195324"/>
    <a:srgbClr val="168C2A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485" autoAdjust="0"/>
  </p:normalViewPr>
  <p:slideViewPr>
    <p:cSldViewPr>
      <p:cViewPr varScale="1">
        <p:scale>
          <a:sx n="100" d="100"/>
          <a:sy n="100" d="100"/>
        </p:scale>
        <p:origin x="-193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B1A8C1-B857-4E61-B372-393AB888E95A}" type="datetimeFigureOut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7D478-12B5-4449-A7EF-4599E1044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3919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b="1" dirty="0" smtClean="0">
                <a:latin typeface="宋体" pitchFamily="2" charset="-122"/>
              </a:rPr>
              <a:t>在面向对象的思想中，对于任何一个对象，都可以用属性、方法与事件三个方面来描述它。</a:t>
            </a:r>
            <a:r>
              <a:rPr kumimoji="1" lang="zh-CN" altLang="en-US" b="1" dirty="0" smtClean="0">
                <a:latin typeface="Times New Roman" pitchFamily="18" charset="0"/>
              </a:rPr>
              <a:t> </a:t>
            </a:r>
            <a:endParaRPr kumimoji="1" lang="en-US" altLang="zh-CN" b="1" dirty="0" smtClean="0">
              <a:latin typeface="Times New Roman" pitchFamily="18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b="1" dirty="0" smtClean="0">
                <a:latin typeface="Times New Roman" pitchFamily="18" charset="0"/>
              </a:rPr>
              <a:t>对象是</a:t>
            </a:r>
            <a:r>
              <a:rPr kumimoji="1" lang="en-US" altLang="zh-CN" b="1" dirty="0" smtClean="0">
                <a:latin typeface="Times New Roman" pitchFamily="18" charset="0"/>
              </a:rPr>
              <a:t>Visual Basic</a:t>
            </a:r>
            <a:r>
              <a:rPr kumimoji="1" lang="zh-CN" altLang="en-US" b="1" dirty="0" smtClean="0">
                <a:latin typeface="Times New Roman" pitchFamily="18" charset="0"/>
              </a:rPr>
              <a:t>程序设计的核心。后面讲的窗体，控件，数据库等都是对象。对象是被封装的</a:t>
            </a:r>
            <a:r>
              <a:rPr kumimoji="1" lang="en-US" altLang="zh-CN" b="1" dirty="0" smtClean="0">
                <a:latin typeface="Times New Roman" pitchFamily="18" charset="0"/>
              </a:rPr>
              <a:t>——</a:t>
            </a:r>
            <a:r>
              <a:rPr kumimoji="1" lang="zh-CN" altLang="en-US" b="1" dirty="0" smtClean="0">
                <a:latin typeface="Times New Roman" pitchFamily="18" charset="0"/>
              </a:rPr>
              <a:t>也就是说，它同时包含代码和数据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CN" b="1" dirty="0" smtClean="0">
              <a:latin typeface="Times New Roman" pitchFamily="18" charset="0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b="1" dirty="0" smtClean="0">
              <a:latin typeface="Times New Roman" pitchFamily="18" charset="0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119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在</a:t>
            </a:r>
            <a:r>
              <a:rPr lang="en-US" altLang="zh-CN" dirty="0" smtClean="0"/>
              <a:t>Visual Basic</a:t>
            </a:r>
            <a:r>
              <a:rPr lang="zh-CN" altLang="en-US" dirty="0" smtClean="0"/>
              <a:t>中常用对象的属性有标题</a:t>
            </a:r>
            <a:r>
              <a:rPr lang="en-US" altLang="zh-CN" dirty="0" smtClean="0"/>
              <a:t>(Caption)</a:t>
            </a:r>
            <a:r>
              <a:rPr lang="zh-CN" altLang="en-US" dirty="0" smtClean="0"/>
              <a:t>、名称（</a:t>
            </a:r>
            <a:r>
              <a:rPr lang="en-US" altLang="zh-CN" dirty="0" smtClean="0"/>
              <a:t>Name</a:t>
            </a:r>
            <a:r>
              <a:rPr lang="zh-CN" altLang="en-US" dirty="0" smtClean="0"/>
              <a:t>）、颜色（</a:t>
            </a:r>
            <a:r>
              <a:rPr lang="en-US" altLang="zh-CN" dirty="0" smtClean="0"/>
              <a:t>Color</a:t>
            </a:r>
            <a:r>
              <a:rPr lang="zh-CN" altLang="en-US" dirty="0" smtClean="0"/>
              <a:t>）、字体（</a:t>
            </a:r>
            <a:r>
              <a:rPr lang="en-US" altLang="zh-CN" dirty="0" smtClean="0"/>
              <a:t>Font</a:t>
            </a:r>
            <a:r>
              <a:rPr lang="zh-CN" altLang="en-US" dirty="0" smtClean="0"/>
              <a:t>）等。 </a:t>
            </a:r>
          </a:p>
          <a:p>
            <a:r>
              <a:rPr lang="en-US" altLang="zh-CN" dirty="0" err="1" smtClean="0"/>
              <a:t>Vb</a:t>
            </a:r>
            <a:r>
              <a:rPr lang="zh-CN" altLang="en-US" dirty="0" smtClean="0"/>
              <a:t>对象的属性可以在“属性窗口”是直接设置，也可以通过 程序代码在运行程序时设置。一般格式为：</a:t>
            </a:r>
          </a:p>
          <a:p>
            <a:r>
              <a:rPr lang="zh-CN" altLang="en-US" dirty="0" smtClean="0"/>
              <a:t>             对象名</a:t>
            </a:r>
            <a:r>
              <a:rPr lang="en-US" altLang="zh-CN" dirty="0" smtClean="0"/>
              <a:t>.</a:t>
            </a:r>
            <a:r>
              <a:rPr lang="zh-CN" altLang="en-US" dirty="0" smtClean="0"/>
              <a:t>属性名称</a:t>
            </a:r>
            <a:r>
              <a:rPr lang="en-US" altLang="zh-CN" dirty="0" smtClean="0"/>
              <a:t>=</a:t>
            </a:r>
            <a:r>
              <a:rPr lang="zh-CN" altLang="en-US" dirty="0" smtClean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42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在</a:t>
            </a:r>
            <a:r>
              <a:rPr lang="en-US" altLang="zh-CN" dirty="0" smtClean="0"/>
              <a:t>Visual Basic</a:t>
            </a:r>
            <a:r>
              <a:rPr lang="zh-CN" altLang="en-US" dirty="0" smtClean="0"/>
              <a:t>中常用对象的属性有标题</a:t>
            </a:r>
            <a:r>
              <a:rPr lang="en-US" altLang="zh-CN" dirty="0" smtClean="0"/>
              <a:t>(Caption)</a:t>
            </a:r>
            <a:r>
              <a:rPr lang="zh-CN" altLang="en-US" dirty="0" smtClean="0"/>
              <a:t>、名称（</a:t>
            </a:r>
            <a:r>
              <a:rPr lang="en-US" altLang="zh-CN" dirty="0" smtClean="0"/>
              <a:t>Name</a:t>
            </a:r>
            <a:r>
              <a:rPr lang="zh-CN" altLang="en-US" dirty="0" smtClean="0"/>
              <a:t>）、颜色（</a:t>
            </a:r>
            <a:r>
              <a:rPr lang="en-US" altLang="zh-CN" dirty="0" smtClean="0"/>
              <a:t>Color</a:t>
            </a:r>
            <a:r>
              <a:rPr lang="zh-CN" altLang="en-US" dirty="0" smtClean="0"/>
              <a:t>）、字体（</a:t>
            </a:r>
            <a:r>
              <a:rPr lang="en-US" altLang="zh-CN" dirty="0" smtClean="0"/>
              <a:t>Font</a:t>
            </a:r>
            <a:r>
              <a:rPr lang="zh-CN" altLang="en-US" dirty="0" smtClean="0"/>
              <a:t>）等。 </a:t>
            </a:r>
          </a:p>
          <a:p>
            <a:r>
              <a:rPr lang="en-US" altLang="zh-CN" dirty="0" err="1" smtClean="0"/>
              <a:t>Vb</a:t>
            </a:r>
            <a:r>
              <a:rPr lang="zh-CN" altLang="en-US" dirty="0" smtClean="0"/>
              <a:t>对象的属性可以在“属性窗口”是直接设置，也可以通过 程序代码在运行程序时设置。一般格式为：</a:t>
            </a:r>
          </a:p>
          <a:p>
            <a:r>
              <a:rPr lang="zh-CN" altLang="en-US" dirty="0" smtClean="0"/>
              <a:t>             对象名</a:t>
            </a:r>
            <a:r>
              <a:rPr lang="en-US" altLang="zh-CN" dirty="0" smtClean="0"/>
              <a:t>.</a:t>
            </a:r>
            <a:r>
              <a:rPr lang="zh-CN" altLang="en-US" dirty="0" smtClean="0"/>
              <a:t>属性名称</a:t>
            </a:r>
            <a:r>
              <a:rPr lang="en-US" altLang="zh-CN" dirty="0" smtClean="0"/>
              <a:t>=</a:t>
            </a:r>
            <a:r>
              <a:rPr lang="zh-CN" altLang="en-US" dirty="0" smtClean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7D478-12B5-4449-A7EF-4599E104405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842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E39ED-A2EC-419A-AC5A-8F4CD8FE467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641" y="264417"/>
            <a:ext cx="7561695" cy="932335"/>
          </a:xfrm>
        </p:spPr>
        <p:txBody>
          <a:bodyPr/>
          <a:lstStyle>
            <a:lvl1pPr algn="l">
              <a:defRPr b="1">
                <a:solidFill>
                  <a:srgbClr val="195324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>
            <a:lvl1pPr>
              <a:defRPr b="1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16632"/>
            <a:ext cx="122555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776"/>
            <a:ext cx="7164288" cy="24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384F9-5487-42CA-971D-1D0DF04AB7C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994BF0-778C-4FFC-93D9-EA9E19BCCFB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AE8EF-EC31-4E40-BE52-E71624B067E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D088C-FFBC-4330-9ABD-7EDA5839D52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D356F-E94D-4709-94DA-139FE6D9EA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D64F-67EC-4EA8-9677-04B01158DF8E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5B9846-92DC-420E-A899-E6FBC5C47A43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4AA0C-61FA-4C07-AC6B-E50F7EC07D16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B92E9-5AE5-4A17-9694-5B1223A130BD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31938-DECF-4A9A-9376-80F9E22B78B8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5810"/>
            <a:ext cx="9144000" cy="6180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95536" y="1412776"/>
            <a:ext cx="7776864" cy="1470025"/>
          </a:xfrm>
        </p:spPr>
        <p:txBody>
          <a:bodyPr>
            <a:noAutofit/>
          </a:bodyPr>
          <a:lstStyle/>
          <a:p>
            <a:r>
              <a:rPr lang="en-US" altLang="zh-CN" sz="60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Print</a:t>
            </a:r>
            <a:r>
              <a:rPr lang="zh-CN" altLang="en-US" sz="6000" b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方法和函数</a:t>
            </a:r>
            <a:endParaRPr lang="zh-CN" altLang="en-US" sz="60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FD085-1A0E-4FC3-BCFF-6830685F6A07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940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3848" y="1916832"/>
            <a:ext cx="3456812" cy="932335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知识讲堂</a:t>
            </a:r>
            <a:endParaRPr lang="zh-CN" altLang="en-US" sz="60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60440" y="3212976"/>
            <a:ext cx="3947864" cy="1944216"/>
          </a:xfrm>
        </p:spPr>
        <p:txBody>
          <a:bodyPr>
            <a:normAutofit/>
          </a:bodyPr>
          <a:lstStyle/>
          <a:p>
            <a:r>
              <a:rPr lang="zh-CN" altLang="en-US" sz="3600" dirty="0" smtClean="0"/>
              <a:t>空间与对象</a:t>
            </a:r>
            <a:endParaRPr lang="en-US" altLang="zh-CN" sz="3600" dirty="0" smtClean="0"/>
          </a:p>
          <a:p>
            <a:r>
              <a:rPr lang="zh-CN" altLang="en-US" sz="3600" dirty="0" smtClean="0"/>
              <a:t>窗体的打印方法</a:t>
            </a:r>
            <a:endParaRPr lang="zh-CN" altLang="en-US" sz="3600" dirty="0"/>
          </a:p>
        </p:txBody>
      </p:sp>
      <p:sp>
        <p:nvSpPr>
          <p:cNvPr id="4" name="椭圆 3"/>
          <p:cNvSpPr/>
          <p:nvPr/>
        </p:nvSpPr>
        <p:spPr>
          <a:xfrm>
            <a:off x="1043608" y="1988840"/>
            <a:ext cx="1872208" cy="1872208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半闭框 4"/>
          <p:cNvSpPr/>
          <p:nvPr/>
        </p:nvSpPr>
        <p:spPr>
          <a:xfrm rot="7958254">
            <a:off x="1247383" y="2393446"/>
            <a:ext cx="1156396" cy="1062993"/>
          </a:xfrm>
          <a:prstGeom prst="halfFrame">
            <a:avLst>
              <a:gd name="adj1" fmla="val 33333"/>
              <a:gd name="adj2" fmla="val 3238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7" name="直接箭头连接符 6"/>
          <p:cNvCxnSpPr>
            <a:stCxn id="4" idx="6"/>
          </p:cNvCxnSpPr>
          <p:nvPr/>
        </p:nvCxnSpPr>
        <p:spPr>
          <a:xfrm>
            <a:off x="2915816" y="2924944"/>
            <a:ext cx="4392488" cy="0"/>
          </a:xfrm>
          <a:prstGeom prst="straightConnector1">
            <a:avLst/>
          </a:prstGeom>
          <a:ln w="76200">
            <a:solidFill>
              <a:srgbClr val="92D05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0" y="948226"/>
            <a:ext cx="748883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BA260-F7EB-42E9-9645-74FDC5D60B7A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12" name="灯片编号占位符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86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548680"/>
            <a:ext cx="7416824" cy="187220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zh-CN" sz="4000" dirty="0" smtClean="0"/>
              <a:t>Visual Basic</a:t>
            </a:r>
            <a:r>
              <a:rPr lang="zh-CN" altLang="en-US" sz="4000" dirty="0" smtClean="0"/>
              <a:t>是一个</a:t>
            </a:r>
            <a:r>
              <a:rPr lang="zh-CN" altLang="en-US" sz="4000" dirty="0" smtClean="0">
                <a:solidFill>
                  <a:srgbClr val="FF0000"/>
                </a:solidFill>
              </a:rPr>
              <a:t>可视化</a:t>
            </a:r>
            <a:r>
              <a:rPr lang="zh-CN" altLang="en-US" sz="4000" dirty="0" smtClean="0"/>
              <a:t>的</a:t>
            </a:r>
            <a:r>
              <a:rPr lang="zh-CN" altLang="en-US" sz="4000" dirty="0" smtClean="0">
                <a:solidFill>
                  <a:srgbClr val="FF0000"/>
                </a:solidFill>
              </a:rPr>
              <a:t>面向对象</a:t>
            </a:r>
            <a:r>
              <a:rPr lang="zh-CN" altLang="en-US" sz="4000" dirty="0" smtClean="0"/>
              <a:t>的高级程序设计语言</a:t>
            </a:r>
            <a:endParaRPr lang="zh-CN" altLang="en-US" sz="40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92896"/>
            <a:ext cx="5770322" cy="377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902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4752528" cy="932335"/>
          </a:xfrm>
        </p:spPr>
        <p:txBody>
          <a:bodyPr>
            <a:normAutofit fontScale="90000"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控件与对象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59832" y="3573016"/>
            <a:ext cx="3970784" cy="1872208"/>
          </a:xfrm>
          <a:solidFill>
            <a:schemeClr val="bg1">
              <a:lumMod val="95000"/>
            </a:schemeClr>
          </a:solidFill>
          <a:ln w="19050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工具箱中的每一个工具，都是</a:t>
            </a:r>
            <a:r>
              <a:rPr lang="en-US" altLang="zh-CN" sz="2800" dirty="0" smtClean="0"/>
              <a:t>VB</a:t>
            </a:r>
            <a:r>
              <a:rPr lang="zh-CN" altLang="en-US" sz="2800" dirty="0" smtClean="0"/>
              <a:t>提供的与用户交互的可视化部件，称为控件。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563888" y="2132856"/>
            <a:ext cx="33896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  件</a:t>
            </a:r>
            <a:endParaRPr lang="zh-CN" altLang="en-US" sz="8000" dirty="0">
              <a:solidFill>
                <a:schemeClr val="accent6">
                  <a:lumMod val="7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690682"/>
            <a:ext cx="936104" cy="4929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668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64417"/>
            <a:ext cx="4752528" cy="932335"/>
          </a:xfrm>
        </p:spPr>
        <p:txBody>
          <a:bodyPr>
            <a:normAutofit fontScale="90000"/>
          </a:bodyPr>
          <a:lstStyle/>
          <a:p>
            <a:r>
              <a:rPr lang="zh-CN" altLang="en-US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控件与对象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3717032"/>
            <a:ext cx="3970784" cy="2088232"/>
          </a:xfrm>
          <a:solidFill>
            <a:schemeClr val="bg1">
              <a:lumMod val="95000"/>
            </a:schemeClr>
          </a:solidFill>
          <a:ln w="19050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dirty="0" smtClean="0"/>
              <a:t>一个窗体、一个按钮、一个文本框等都是对象，包括其对应的</a:t>
            </a:r>
            <a:r>
              <a:rPr lang="zh-CN" altLang="en-US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程序代码和数据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4552E-FA1C-4EAA-A487-C10B64FE8133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5</a:t>
            </a:fld>
            <a:endParaRPr lang="zh-CN" altLang="en-US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44823"/>
            <a:ext cx="3268202" cy="483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827584" y="2204864"/>
            <a:ext cx="338961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对  象</a:t>
            </a:r>
            <a:endParaRPr lang="zh-CN" altLang="en-US" sz="8000" dirty="0">
              <a:solidFill>
                <a:schemeClr val="accent6">
                  <a:lumMod val="7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9741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5760640" cy="932335"/>
          </a:xfrm>
        </p:spPr>
        <p:txBody>
          <a:bodyPr>
            <a:normAutofit fontScale="90000"/>
          </a:bodyPr>
          <a:lstStyle/>
          <a:p>
            <a:r>
              <a:rPr lang="en-US" altLang="zh-CN" sz="6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KNOW OR NOT?</a:t>
            </a:r>
            <a:endParaRPr lang="zh-CN" altLang="en-US" sz="53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779921" y="1700808"/>
            <a:ext cx="2880320" cy="1512168"/>
          </a:xfrm>
          <a:prstGeom prst="ellipse">
            <a:avLst/>
          </a:prstGeom>
          <a:solidFill>
            <a:srgbClr val="1953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6000" dirty="0" smtClean="0"/>
              <a:t>对象</a:t>
            </a:r>
            <a:endParaRPr lang="zh-CN" altLang="en-US" sz="6000" dirty="0"/>
          </a:p>
        </p:txBody>
      </p:sp>
      <p:sp>
        <p:nvSpPr>
          <p:cNvPr id="8" name="椭圆 7"/>
          <p:cNvSpPr/>
          <p:nvPr/>
        </p:nvSpPr>
        <p:spPr>
          <a:xfrm>
            <a:off x="1123737" y="3455713"/>
            <a:ext cx="2016224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属性</a:t>
            </a:r>
            <a:endParaRPr lang="zh-CN" altLang="en-US" sz="5400" b="1" dirty="0">
              <a:solidFill>
                <a:srgbClr val="19532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椭圆 8"/>
          <p:cNvSpPr/>
          <p:nvPr/>
        </p:nvSpPr>
        <p:spPr>
          <a:xfrm>
            <a:off x="3355985" y="4322259"/>
            <a:ext cx="2016224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方法</a:t>
            </a:r>
          </a:p>
        </p:txBody>
      </p:sp>
      <p:sp>
        <p:nvSpPr>
          <p:cNvPr id="10" name="椭圆 9"/>
          <p:cNvSpPr/>
          <p:nvPr/>
        </p:nvSpPr>
        <p:spPr>
          <a:xfrm>
            <a:off x="5724128" y="3455713"/>
            <a:ext cx="2016224" cy="2016224"/>
          </a:xfrm>
          <a:prstGeom prst="ellipse">
            <a:avLst/>
          </a:prstGeom>
          <a:solidFill>
            <a:srgbClr val="FFC000"/>
          </a:solidFill>
          <a:ln>
            <a:solidFill>
              <a:srgbClr val="1953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事件</a:t>
            </a:r>
          </a:p>
        </p:txBody>
      </p:sp>
      <p:cxnSp>
        <p:nvCxnSpPr>
          <p:cNvPr id="12" name="直接箭头连接符 11"/>
          <p:cNvCxnSpPr>
            <a:stCxn id="7" idx="3"/>
          </p:cNvCxnSpPr>
          <p:nvPr/>
        </p:nvCxnSpPr>
        <p:spPr>
          <a:xfrm flipH="1">
            <a:off x="2563897" y="2991524"/>
            <a:ext cx="637837" cy="536197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>
            <a:off x="4292089" y="3223618"/>
            <a:ext cx="0" cy="1112442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/>
        </p:nvCxnSpPr>
        <p:spPr>
          <a:xfrm>
            <a:off x="5120181" y="3019100"/>
            <a:ext cx="1080120" cy="576064"/>
          </a:xfrm>
          <a:prstGeom prst="straightConnector1">
            <a:avLst/>
          </a:prstGeom>
          <a:ln w="38100">
            <a:solidFill>
              <a:srgbClr val="19532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394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3"/>
            <a:ext cx="8280920" cy="3823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774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67744" y="5013176"/>
            <a:ext cx="6088676" cy="625599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对象</a:t>
            </a:r>
            <a:r>
              <a:rPr lang="zh-CN" altLang="en-US" dirty="0"/>
              <a:t>名</a:t>
            </a:r>
            <a:r>
              <a:rPr lang="en-US" altLang="zh-CN" dirty="0"/>
              <a:t>.</a:t>
            </a:r>
            <a:r>
              <a:rPr lang="zh-CN" altLang="en-US" dirty="0"/>
              <a:t>属性名称</a:t>
            </a:r>
            <a:r>
              <a:rPr lang="en-US" altLang="zh-CN" dirty="0"/>
              <a:t>=</a:t>
            </a:r>
            <a:r>
              <a:rPr lang="zh-CN" altLang="en-US" dirty="0"/>
              <a:t>新设置属性值</a:t>
            </a:r>
          </a:p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8</a:t>
            </a:fld>
            <a:endParaRPr lang="zh-CN" altLang="en-US" dirty="0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024989" y="5984453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b="1" dirty="0">
                <a:latin typeface="Times New Roman" pitchFamily="18" charset="0"/>
              </a:rPr>
              <a:t>例如：</a:t>
            </a:r>
            <a:r>
              <a:rPr kumimoji="1" lang="en-US" altLang="zh-CN" b="1" dirty="0">
                <a:latin typeface="Times New Roman" pitchFamily="18" charset="0"/>
              </a:rPr>
              <a:t>Button1. Caption=“</a:t>
            </a:r>
            <a:r>
              <a:rPr kumimoji="1" lang="zh-CN" altLang="en-US" b="1" dirty="0">
                <a:latin typeface="Times New Roman" pitchFamily="18" charset="0"/>
              </a:rPr>
              <a:t>确定”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736495" y="5796553"/>
            <a:ext cx="3560440" cy="584775"/>
          </a:xfrm>
          <a:prstGeom prst="rect">
            <a:avLst/>
          </a:prstGeom>
          <a:noFill/>
          <a:ln w="12700" cap="rnd">
            <a:solidFill>
              <a:schemeClr val="hlink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b="1" dirty="0">
                <a:latin typeface="宋体" pitchFamily="2" charset="-122"/>
              </a:rPr>
              <a:t> </a:t>
            </a:r>
            <a:r>
              <a:rPr kumimoji="1" lang="zh-CN" altLang="en-US" b="1" dirty="0">
                <a:latin typeface="宋体" pitchFamily="2" charset="-122"/>
              </a:rPr>
              <a:t>将标题</a:t>
            </a:r>
            <a:r>
              <a:rPr kumimoji="1" lang="zh-CN" altLang="en-US" b="1" dirty="0" smtClean="0">
                <a:latin typeface="宋体" pitchFamily="2" charset="-122"/>
              </a:rPr>
              <a:t>属性</a:t>
            </a:r>
            <a:r>
              <a:rPr kumimoji="1" lang="zh-CN" altLang="en-US" sz="3200" b="1" u="sng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赋值</a:t>
            </a:r>
            <a:r>
              <a:rPr kumimoji="1" lang="zh-CN" altLang="en-US" b="1" dirty="0" smtClean="0">
                <a:latin typeface="宋体" pitchFamily="2" charset="-122"/>
              </a:rPr>
              <a:t>为</a:t>
            </a:r>
            <a:r>
              <a:rPr kumimoji="1" lang="zh-CN" altLang="en-US" b="1" dirty="0" smtClean="0">
                <a:latin typeface="Times New Roman" pitchFamily="18" charset="0"/>
              </a:rPr>
              <a:t>“</a:t>
            </a:r>
            <a:r>
              <a:rPr kumimoji="1" lang="zh-CN" altLang="en-US" b="1" dirty="0" smtClean="0">
                <a:latin typeface="宋体" pitchFamily="2" charset="-122"/>
              </a:rPr>
              <a:t>确定”</a:t>
            </a:r>
            <a:endParaRPr kumimoji="1" lang="en-US" altLang="zh-CN" b="1" dirty="0">
              <a:latin typeface="Times New Roman" pitchFamily="18" charset="0"/>
            </a:endParaRPr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3384376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属  性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-468560" y="1916832"/>
            <a:ext cx="10081120" cy="1872208"/>
            <a:chOff x="-468560" y="2132856"/>
            <a:chExt cx="10081120" cy="1872208"/>
          </a:xfrm>
        </p:grpSpPr>
        <p:sp>
          <p:nvSpPr>
            <p:cNvPr id="9" name="平行四边形 8"/>
            <p:cNvSpPr/>
            <p:nvPr/>
          </p:nvSpPr>
          <p:spPr>
            <a:xfrm>
              <a:off x="-468560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标题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Caption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平行四边形 9"/>
            <p:cNvSpPr/>
            <p:nvPr/>
          </p:nvSpPr>
          <p:spPr>
            <a:xfrm>
              <a:off x="1909936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名称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Name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平行四边形 10"/>
            <p:cNvSpPr/>
            <p:nvPr/>
          </p:nvSpPr>
          <p:spPr>
            <a:xfrm>
              <a:off x="4283968" y="2132856"/>
              <a:ext cx="2806080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颜色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Color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平行四边形 11"/>
            <p:cNvSpPr/>
            <p:nvPr/>
          </p:nvSpPr>
          <p:spPr>
            <a:xfrm>
              <a:off x="6660232" y="2132856"/>
              <a:ext cx="2952328" cy="1872208"/>
            </a:xfrm>
            <a:prstGeom prst="parallelogram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66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字体</a:t>
              </a:r>
              <a:endParaRPr lang="en-US" altLang="zh-CN" sz="6600" b="1" dirty="0" smtClean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 algn="ctr"/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（</a:t>
              </a:r>
              <a:r>
                <a:rPr lang="en-US" altLang="zh-CN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Font</a:t>
              </a:r>
              <a:r>
                <a:rPr lang="zh-CN" altLang="en-US" sz="2800" b="1" dirty="0" smtClean="0">
                  <a:solidFill>
                    <a:srgbClr val="195324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）</a:t>
              </a:r>
              <a:endParaRPr lang="zh-CN" altLang="en-US" sz="2800" b="1" dirty="0">
                <a:solidFill>
                  <a:srgbClr val="19532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34480" y="4041068"/>
            <a:ext cx="5725752" cy="756084"/>
            <a:chOff x="934480" y="4041068"/>
            <a:chExt cx="5725752" cy="756084"/>
          </a:xfrm>
        </p:grpSpPr>
        <p:sp>
          <p:nvSpPr>
            <p:cNvPr id="17" name="内容占位符 2"/>
            <p:cNvSpPr txBox="1">
              <a:spLocks/>
            </p:cNvSpPr>
            <p:nvPr/>
          </p:nvSpPr>
          <p:spPr>
            <a:xfrm>
              <a:off x="1619672" y="4077072"/>
              <a:ext cx="5040560" cy="72008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b="1" kern="1200">
                  <a:solidFill>
                    <a:schemeClr val="tx1"/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Font typeface="Arial" pitchFamily="34" charset="0"/>
                <a:buNone/>
              </a:pPr>
              <a:r>
                <a:rPr lang="zh-CN" altLang="en-US" dirty="0" smtClean="0"/>
                <a:t>“属性窗口”是直接设置</a:t>
              </a:r>
              <a:endParaRPr lang="en-US" altLang="zh-CN" dirty="0" smtClean="0"/>
            </a:p>
          </p:txBody>
        </p:sp>
        <p:sp>
          <p:nvSpPr>
            <p:cNvPr id="18" name="笑脸 17"/>
            <p:cNvSpPr/>
            <p:nvPr/>
          </p:nvSpPr>
          <p:spPr>
            <a:xfrm>
              <a:off x="934480" y="4041068"/>
              <a:ext cx="760084" cy="684076"/>
            </a:xfrm>
            <a:prstGeom prst="smileyFace">
              <a:avLst/>
            </a:prstGeom>
            <a:solidFill>
              <a:srgbClr val="E5498C"/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笑脸 18"/>
          <p:cNvSpPr/>
          <p:nvPr/>
        </p:nvSpPr>
        <p:spPr>
          <a:xfrm>
            <a:off x="1475656" y="4941168"/>
            <a:ext cx="760084" cy="684076"/>
          </a:xfrm>
          <a:prstGeom prst="smileyFace">
            <a:avLst/>
          </a:prstGeom>
          <a:solidFill>
            <a:srgbClr val="E5498C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002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  <p:bldP spid="7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9</a:t>
            </a:fld>
            <a:endParaRPr lang="zh-CN" altLang="en-US" dirty="0"/>
          </a:p>
        </p:txBody>
      </p:sp>
      <p:sp>
        <p:nvSpPr>
          <p:cNvPr id="8" name="标题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3384376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事  件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4198641" y="2636911"/>
            <a:ext cx="4405807" cy="2871003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000" dirty="0" smtClean="0">
                <a:solidFill>
                  <a:schemeClr val="bg1"/>
                </a:solidFill>
                <a:latin typeface="Times New Roman" pitchFamily="18" charset="0"/>
              </a:rPr>
              <a:t>Private  </a:t>
            </a:r>
            <a:r>
              <a:rPr kumimoji="1" lang="en-US" altLang="zh-CN" sz="2000" dirty="0">
                <a:solidFill>
                  <a:schemeClr val="bg1"/>
                </a:solidFill>
                <a:latin typeface="Times New Roman" pitchFamily="18" charset="0"/>
              </a:rPr>
              <a:t>Sub </a:t>
            </a: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对象名称</a:t>
            </a:r>
            <a:r>
              <a:rPr kumimoji="1" lang="en-US" altLang="zh-CN" sz="2000" dirty="0">
                <a:solidFill>
                  <a:schemeClr val="bg1"/>
                </a:solidFill>
                <a:latin typeface="Times New Roman" pitchFamily="18" charset="0"/>
              </a:rPr>
              <a:t>_</a:t>
            </a:r>
            <a:r>
              <a:rPr kumimoji="1" lang="zh-CN" altLang="en-US" sz="2000" dirty="0">
                <a:solidFill>
                  <a:schemeClr val="bg1"/>
                </a:solidFill>
                <a:latin typeface="Times New Roman" pitchFamily="18" charset="0"/>
              </a:rPr>
              <a:t>事件名称</a:t>
            </a:r>
            <a:r>
              <a:rPr kumimoji="1" lang="en-US" altLang="zh-CN" sz="2000" dirty="0" smtClean="0">
                <a:solidFill>
                  <a:schemeClr val="bg1"/>
                </a:solidFill>
                <a:latin typeface="Times New Roman" pitchFamily="18" charset="0"/>
              </a:rPr>
              <a:t>(   )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    ……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zh-CN" altLang="en-US" sz="2400" dirty="0" smtClean="0">
                <a:solidFill>
                  <a:schemeClr val="bg1"/>
                </a:solidFill>
                <a:latin typeface="Times New Roman" pitchFamily="18" charset="0"/>
              </a:rPr>
              <a:t>     事件</a:t>
            </a:r>
            <a:r>
              <a:rPr kumimoji="1" lang="zh-CN" altLang="en-US" sz="2400" dirty="0">
                <a:solidFill>
                  <a:schemeClr val="bg1"/>
                </a:solidFill>
                <a:latin typeface="Times New Roman" pitchFamily="18" charset="0"/>
              </a:rPr>
              <a:t>响应程序代码  </a:t>
            </a: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    ……</a:t>
            </a:r>
            <a:endParaRPr kumimoji="1" lang="en-US" altLang="zh-CN" sz="2400" dirty="0">
              <a:solidFill>
                <a:schemeClr val="bg1"/>
              </a:solidFill>
              <a:latin typeface="Times New Roman" pitchFamily="18" charset="0"/>
            </a:endParaRPr>
          </a:p>
          <a:p>
            <a:pPr marL="0" indent="0" algn="just">
              <a:spcBef>
                <a:spcPct val="5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  </a:t>
            </a:r>
            <a:r>
              <a:rPr kumimoji="1" lang="en-US" altLang="zh-CN" sz="2400" dirty="0">
                <a:solidFill>
                  <a:schemeClr val="bg1"/>
                </a:solidFill>
                <a:latin typeface="Times New Roman" pitchFamily="18" charset="0"/>
              </a:rPr>
              <a:t>End </a:t>
            </a: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Sub</a:t>
            </a:r>
            <a:endParaRPr kumimoji="1" lang="en-US" altLang="zh-CN" sz="2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3" name="内容占位符 1"/>
          <p:cNvSpPr txBox="1">
            <a:spLocks/>
          </p:cNvSpPr>
          <p:nvPr/>
        </p:nvSpPr>
        <p:spPr>
          <a:xfrm>
            <a:off x="251520" y="1916832"/>
            <a:ext cx="3672408" cy="3240360"/>
          </a:xfrm>
          <a:prstGeom prst="rect">
            <a:avLst/>
          </a:prstGeom>
          <a:solidFill>
            <a:srgbClr val="FF9966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b="1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Click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（单击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err="1" smtClean="0">
                <a:solidFill>
                  <a:schemeClr val="bg1"/>
                </a:solidFill>
                <a:latin typeface="Times New Roman" pitchFamily="18" charset="0"/>
              </a:rPr>
              <a:t>DblClick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（双击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Load</a:t>
            </a:r>
            <a:r>
              <a:rPr kumimoji="1" lang="zh-CN" altLang="en-US" sz="2400" dirty="0">
                <a:solidFill>
                  <a:schemeClr val="bg1"/>
                </a:solidFill>
                <a:latin typeface="宋体" pitchFamily="2" charset="-122"/>
              </a:rPr>
              <a:t>（装入</a:t>
            </a:r>
            <a:r>
              <a:rPr kumimoji="1" lang="zh-CN" altLang="en-US" sz="2400" dirty="0" smtClean="0">
                <a:solidFill>
                  <a:schemeClr val="bg1"/>
                </a:solidFill>
                <a:latin typeface="宋体" pitchFamily="2" charset="-122"/>
              </a:rPr>
              <a:t>）</a:t>
            </a:r>
            <a:endParaRPr kumimoji="1" lang="en-US" altLang="zh-CN" sz="24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000" dirty="0" err="1" smtClean="0">
                <a:solidFill>
                  <a:schemeClr val="bg1"/>
                </a:solidFill>
                <a:latin typeface="Times New Roman" pitchFamily="18" charset="0"/>
              </a:rPr>
              <a:t>MouseMove</a:t>
            </a:r>
            <a:r>
              <a:rPr kumimoji="1" lang="zh-CN" altLang="en-US" sz="2000" dirty="0" smtClean="0">
                <a:solidFill>
                  <a:schemeClr val="bg1"/>
                </a:solidFill>
                <a:latin typeface="宋体" pitchFamily="2" charset="-122"/>
              </a:rPr>
              <a:t>（移动鼠标）</a:t>
            </a:r>
            <a:endParaRPr kumimoji="1" lang="en-US" altLang="zh-CN" sz="2000" dirty="0" smtClean="0">
              <a:solidFill>
                <a:schemeClr val="bg1"/>
              </a:solidFill>
              <a:latin typeface="宋体" pitchFamily="2" charset="-122"/>
            </a:endParaRPr>
          </a:p>
          <a:p>
            <a:pPr marL="0" indent="0">
              <a:lnSpc>
                <a:spcPct val="130000"/>
              </a:lnSpc>
              <a:spcBef>
                <a:spcPct val="50000"/>
              </a:spcBef>
              <a:buNone/>
            </a:pPr>
            <a:r>
              <a:rPr kumimoji="1" lang="en-US" altLang="zh-CN" sz="2400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kumimoji="1" lang="en-US" altLang="zh-CN" sz="2400" dirty="0" smtClean="0">
                <a:solidFill>
                  <a:schemeClr val="bg1"/>
                </a:solidFill>
                <a:latin typeface="Times New Roman" pitchFamily="18" charset="0"/>
              </a:rPr>
              <a:t>……</a:t>
            </a:r>
            <a:endParaRPr kumimoji="1" lang="zh-CN" altLang="en-US" sz="2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11960" y="1974891"/>
            <a:ext cx="4320480" cy="584775"/>
          </a:xfrm>
          <a:prstGeom prst="rect">
            <a:avLst/>
          </a:prstGeom>
          <a:noFill/>
          <a:ln>
            <a:solidFill>
              <a:srgbClr val="B0DD09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92D05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事件过程的一般格式</a:t>
            </a:r>
            <a:endParaRPr lang="zh-CN" altLang="en-US" sz="3200" dirty="0">
              <a:solidFill>
                <a:srgbClr val="92D05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38225" y="5169361"/>
            <a:ext cx="3685703" cy="338554"/>
          </a:xfrm>
          <a:prstGeom prst="rect">
            <a:avLst/>
          </a:prstGeom>
          <a:noFill/>
          <a:ln>
            <a:solidFill>
              <a:srgbClr val="FF9966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FF99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当事件由用户触发时，对象会做出</a:t>
            </a:r>
            <a:r>
              <a:rPr lang="zh-CN" altLang="en-US" sz="1600" dirty="0" smtClean="0">
                <a:solidFill>
                  <a:srgbClr val="FF9966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响应 </a:t>
            </a:r>
            <a:endParaRPr lang="zh-CN" altLang="en-US" sz="1600" dirty="0">
              <a:solidFill>
                <a:srgbClr val="FF9966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014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2204864"/>
            <a:ext cx="8229600" cy="3744416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 smtClean="0"/>
              <a:t>在</a:t>
            </a:r>
            <a:r>
              <a:rPr lang="en-US" altLang="zh-CN" dirty="0" smtClean="0"/>
              <a:t>VB</a:t>
            </a:r>
            <a:r>
              <a:rPr lang="zh-CN" altLang="en-US" dirty="0" smtClean="0"/>
              <a:t>中，系统已经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预先设计了一些固定的程序代码嵌入在对象中，用于实现对象的一些特定的功能</a:t>
            </a:r>
            <a:r>
              <a:rPr lang="zh-CN" altLang="en-US" dirty="0" smtClean="0"/>
              <a:t>，我们称为对象的方法。对象的方法是对象自身集成的，调用时一般要指明对象，如果省略对象，表示在当前对象，一般指窗体。我们可以把对象的方法当成一个语句来使用。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3384376" cy="1080120"/>
          </a:xfrm>
        </p:spPr>
        <p:txBody>
          <a:bodyPr>
            <a:noAutofit/>
          </a:bodyPr>
          <a:lstStyle/>
          <a:p>
            <a:r>
              <a:rPr lang="zh-CN" altLang="en-US" sz="8000" dirty="0" smtClean="0">
                <a:solidFill>
                  <a:schemeClr val="accent6">
                    <a:lumMod val="75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方  法</a:t>
            </a:r>
            <a:endParaRPr lang="zh-CN" altLang="en-US" sz="8000" dirty="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045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3817279" cy="932335"/>
          </a:xfrm>
        </p:spPr>
        <p:txBody>
          <a:bodyPr/>
          <a:lstStyle/>
          <a:p>
            <a:pPr algn="ctr"/>
            <a:r>
              <a:rPr lang="zh-CN" altLang="en-US" dirty="0" smtClean="0"/>
              <a:t>实践练习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752528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dirty="0" smtClean="0"/>
              <a:t>在窗体中输入如下内容，查看效果。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Private Sub </a:t>
            </a:r>
            <a:r>
              <a:rPr lang="en-US" altLang="zh-CN" sz="2400" dirty="0" err="1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Form_Click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()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美丽的新世界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"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美丽的新世界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"com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代表商业组织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"; "</a:t>
            </a:r>
            <a:r>
              <a:rPr lang="en-US" altLang="zh-CN" sz="2400" dirty="0" err="1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edu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代表教育机构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"; "org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代表非营利性其它组织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"com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代表商业组织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", "</a:t>
            </a:r>
            <a:r>
              <a:rPr lang="en-US" altLang="zh-CN" sz="2400" dirty="0" err="1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edu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代表教育机构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", "org</a:t>
            </a:r>
            <a:r>
              <a:rPr lang="zh-CN" altLang="en-US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cs typeface="Verdana" panose="020B0604030504040204" pitchFamily="34" charset="0"/>
              </a:rPr>
              <a:t>代表非营利性其它组织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"Abs(-10)"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Abs(-10)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"</a:t>
            </a:r>
            <a:r>
              <a:rPr lang="en-US" altLang="zh-CN" sz="2400" dirty="0" err="1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Sqr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(100)"</a:t>
            </a: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Form1.Print </a:t>
            </a:r>
            <a:r>
              <a:rPr lang="en-US" altLang="zh-CN" sz="2400" dirty="0" err="1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Sqr</a:t>
            </a: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(100</a:t>
            </a:r>
            <a:r>
              <a:rPr lang="en-US" altLang="zh-CN" sz="2400" dirty="0" smtClean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  <a:endParaRPr lang="en-US" altLang="zh-CN" sz="2400" dirty="0">
              <a:solidFill>
                <a:schemeClr val="tx2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chemeClr val="tx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End Sub</a:t>
            </a:r>
          </a:p>
          <a:p>
            <a:pPr marL="0" indent="0">
              <a:buNone/>
            </a:pPr>
            <a:endParaRPr lang="zh-CN" alt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zh-CN" alt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zh-CN" altLang="en-US" sz="2400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542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Print</a:t>
            </a:r>
            <a:r>
              <a:rPr lang="zh-CN" altLang="en-US" dirty="0" smtClean="0"/>
              <a:t>方法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dirty="0" smtClean="0"/>
              <a:t>[</a:t>
            </a:r>
            <a:r>
              <a:rPr lang="zh-CN" altLang="en-US" dirty="0" smtClean="0"/>
              <a:t>对象</a:t>
            </a:r>
            <a:r>
              <a:rPr lang="en-US" altLang="zh-CN" dirty="0" smtClean="0"/>
              <a:t>.]Print [</a:t>
            </a:r>
            <a:r>
              <a:rPr lang="zh-CN" altLang="en-US" dirty="0" smtClean="0"/>
              <a:t>表达式列表</a:t>
            </a:r>
            <a:r>
              <a:rPr lang="en-US" altLang="zh-CN" dirty="0" smtClean="0"/>
              <a:t>]</a:t>
            </a:r>
          </a:p>
          <a:p>
            <a:pPr marL="0" indent="0">
              <a:buNone/>
            </a:pPr>
            <a:r>
              <a:rPr lang="en-US" altLang="zh-CN" dirty="0"/>
              <a:t>[</a:t>
            </a:r>
            <a:r>
              <a:rPr lang="zh-CN" altLang="en-US" dirty="0"/>
              <a:t>对象</a:t>
            </a:r>
            <a:r>
              <a:rPr lang="en-US" altLang="zh-CN" dirty="0" smtClean="0"/>
              <a:t>.]</a:t>
            </a:r>
            <a:r>
              <a:rPr lang="zh-CN" altLang="en-US" dirty="0" smtClean="0"/>
              <a:t>一般省略，表示当前窗体。</a:t>
            </a:r>
            <a:endParaRPr lang="en-US" altLang="zh-CN" dirty="0" smtClean="0"/>
          </a:p>
          <a:p>
            <a:pPr marL="0" indent="0">
              <a:buNone/>
            </a:pPr>
            <a:r>
              <a:rPr lang="en-US" altLang="zh-CN" dirty="0"/>
              <a:t>[</a:t>
            </a:r>
            <a:r>
              <a:rPr lang="zh-CN" altLang="en-US" dirty="0"/>
              <a:t>表达式列表</a:t>
            </a:r>
            <a:r>
              <a:rPr lang="en-US" altLang="zh-CN" dirty="0" smtClean="0"/>
              <a:t>]</a:t>
            </a:r>
            <a:r>
              <a:rPr lang="zh-CN" altLang="en-US" dirty="0" smtClean="0"/>
              <a:t>中的各项之间使用分号（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；</a:t>
            </a:r>
            <a:r>
              <a:rPr lang="zh-CN" altLang="en-US" dirty="0" smtClean="0"/>
              <a:t>）或者逗号（</a:t>
            </a:r>
            <a:r>
              <a:rPr lang="zh-CN" altLang="en-US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dirty="0" smtClean="0"/>
              <a:t>）分隔。若使用分号分隔，表示紧凑格式输出，光标定位在上一个显示的字符后。若使用逗号分隔，表示分区格式显示，光标定位在下一个打印区的开始位置处。每个打印区占</a:t>
            </a:r>
            <a:r>
              <a:rPr lang="en-US" altLang="zh-CN" dirty="0" smtClean="0"/>
              <a:t>14</a:t>
            </a:r>
            <a:r>
              <a:rPr lang="zh-CN" altLang="en-US" dirty="0" smtClean="0"/>
              <a:t>列。若后面没有分号与逗号，则表示输出后换到下一行。</a:t>
            </a:r>
            <a:endParaRPr lang="en-US" altLang="zh-CN" dirty="0"/>
          </a:p>
          <a:p>
            <a:pPr marL="0" indent="0">
              <a:buNone/>
            </a:pP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58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4DFE8-724A-43FB-BBD0-7FE02D6134A1}" type="datetime1">
              <a:rPr lang="zh-CN" altLang="en-US" smtClean="0"/>
              <a:t>2021/1/15</a:t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13</a:t>
            </a:fld>
            <a:endParaRPr lang="zh-CN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401" y="1368202"/>
            <a:ext cx="381000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645023"/>
            <a:ext cx="3800475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3" y="1085900"/>
            <a:ext cx="4983594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58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3377</TotalTime>
  <Words>685</Words>
  <Application>Microsoft Office PowerPoint</Application>
  <PresentationFormat>全屏显示(4:3)</PresentationFormat>
  <Paragraphs>100</Paragraphs>
  <Slides>13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Office 主题</vt:lpstr>
      <vt:lpstr>Print方法和函数</vt:lpstr>
      <vt:lpstr>知识讲堂</vt:lpstr>
      <vt:lpstr>PowerPoint 演示文稿</vt:lpstr>
      <vt:lpstr>控件与对象</vt:lpstr>
      <vt:lpstr>控件与对象</vt:lpstr>
      <vt:lpstr>KNOW OR NOT?</vt:lpstr>
      <vt:lpstr>PowerPoint 演示文稿</vt:lpstr>
      <vt:lpstr>属  性</vt:lpstr>
      <vt:lpstr>事  件</vt:lpstr>
      <vt:lpstr>方  法</vt:lpstr>
      <vt:lpstr>实践练习</vt:lpstr>
      <vt:lpstr>Print方法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初识Visual Basic</dc:title>
  <dc:creator>Administrator</dc:creator>
  <cp:lastModifiedBy>admin</cp:lastModifiedBy>
  <cp:revision>109</cp:revision>
  <dcterms:created xsi:type="dcterms:W3CDTF">2017-02-09T07:07:51Z</dcterms:created>
  <dcterms:modified xsi:type="dcterms:W3CDTF">2021-01-15T08:49:18Z</dcterms:modified>
</cp:coreProperties>
</file>