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</p:sldMasterIdLst>
  <p:notesMasterIdLst>
    <p:notesMasterId r:id="rId43"/>
  </p:notesMasterIdLst>
  <p:sldIdLst>
    <p:sldId id="492" r:id="rId4"/>
    <p:sldId id="422" r:id="rId5"/>
    <p:sldId id="494" r:id="rId6"/>
    <p:sldId id="272" r:id="rId7"/>
    <p:sldId id="496" r:id="rId8"/>
    <p:sldId id="495" r:id="rId9"/>
    <p:sldId id="295" r:id="rId10"/>
    <p:sldId id="296" r:id="rId11"/>
    <p:sldId id="332" r:id="rId12"/>
    <p:sldId id="498" r:id="rId13"/>
    <p:sldId id="499" r:id="rId14"/>
    <p:sldId id="500" r:id="rId15"/>
    <p:sldId id="516" r:id="rId16"/>
    <p:sldId id="515" r:id="rId17"/>
    <p:sldId id="519" r:id="rId18"/>
    <p:sldId id="520" r:id="rId19"/>
    <p:sldId id="567" r:id="rId20"/>
    <p:sldId id="569" r:id="rId21"/>
    <p:sldId id="571" r:id="rId22"/>
    <p:sldId id="570" r:id="rId23"/>
    <p:sldId id="524" r:id="rId24"/>
    <p:sldId id="541" r:id="rId25"/>
    <p:sldId id="574" r:id="rId26"/>
    <p:sldId id="575" r:id="rId27"/>
    <p:sldId id="544" r:id="rId28"/>
    <p:sldId id="576" r:id="rId29"/>
    <p:sldId id="577" r:id="rId30"/>
    <p:sldId id="551" r:id="rId31"/>
    <p:sldId id="504" r:id="rId32"/>
    <p:sldId id="556" r:id="rId33"/>
    <p:sldId id="557" r:id="rId34"/>
    <p:sldId id="505" r:id="rId35"/>
    <p:sldId id="562" r:id="rId36"/>
    <p:sldId id="563" r:id="rId37"/>
    <p:sldId id="506" r:id="rId38"/>
    <p:sldId id="564" r:id="rId39"/>
    <p:sldId id="565" r:id="rId40"/>
    <p:sldId id="568" r:id="rId41"/>
    <p:sldId id="572" r:id="rId42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CC"/>
    <a:srgbClr val="FF0000"/>
    <a:srgbClr val="FF33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04"/>
        <p:guide pos="2835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notesMaster" Target="notesMasters/notesMaster1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en-US" altLang="x-none" sz="1200" dirty="0">
              <a:latin typeface="Times New Roman" panose="02020603050405020304" pitchFamily="2" charset="0"/>
            </a:endParaRPr>
          </a:p>
        </p:txBody>
      </p:sp>
      <p:sp>
        <p:nvSpPr>
          <p:cNvPr id="3075" name="Rectangle 3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endParaRPr lang="en-US" altLang="x-none" sz="1200" dirty="0">
              <a:latin typeface="Times New Roman" panose="02020603050405020304" pitchFamily="2" charset="0"/>
            </a:endParaRPr>
          </a:p>
        </p:txBody>
      </p:sp>
      <p:sp>
        <p:nvSpPr>
          <p:cNvPr id="3076" name="Rectangle 4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8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endParaRPr lang="en-US" altLang="x-none" sz="1200" dirty="0">
              <a:latin typeface="Times New Roman" panose="02020603050405020304" pitchFamily="2" charset="0"/>
            </a:endParaRPr>
          </a:p>
        </p:txBody>
      </p:sp>
      <p:sp>
        <p:nvSpPr>
          <p:cNvPr id="3079" name="Rectangle 7"/>
          <p:cNvSpPr>
            <a:spLocks noGrp="1"/>
          </p:cNvSpPr>
          <p:nvPr>
            <p:ph type="sldNum" sz="quarter" idx="5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x-none" sz="1200" dirty="0">
                <a:latin typeface="Times New Roman" panose="02020603050405020304" pitchFamily="2" charset="0"/>
              </a:rPr>
            </a:fld>
            <a:endParaRPr lang="en-US" altLang="x-none" sz="1200" dirty="0">
              <a:latin typeface="Times New Roman" panose="02020603050405020304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2049" descr="5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27"/>
          <p:cNvSpPr>
            <a:spLocks noGrp="1"/>
          </p:cNvSpPr>
          <p:nvPr>
            <p:ph type="ctrTitle"/>
          </p:nvPr>
        </p:nvSpPr>
        <p:spPr>
          <a:xfrm>
            <a:off x="468313" y="2108200"/>
            <a:ext cx="8207375" cy="9604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 sz="3400"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Rectangle 31"/>
          <p:cNvSpPr>
            <a:spLocks noGrp="1"/>
          </p:cNvSpPr>
          <p:nvPr>
            <p:ph type="subTitle" idx="1"/>
          </p:nvPr>
        </p:nvSpPr>
        <p:spPr>
          <a:xfrm>
            <a:off x="469900" y="3070225"/>
            <a:ext cx="8207375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>
              <a:buNone/>
              <a:defRPr sz="2400">
                <a:ea typeface="微软雅黑" panose="020B0503020204020204" pitchFamily="2" charset="-122"/>
              </a:defRPr>
            </a:lvl1pPr>
            <a:lvl2pPr marL="457200" lvl="1" indent="0" algn="ctr">
              <a:buNone/>
              <a:defRPr sz="1800" b="1">
                <a:ea typeface="华文细黑" pitchFamily="2" charset="-122"/>
              </a:defRPr>
            </a:lvl2pPr>
            <a:lvl3pPr marL="914400" lvl="2" indent="0" algn="ctr">
              <a:buNone/>
              <a:defRPr sz="1800" b="1">
                <a:ea typeface="华文细黑" pitchFamily="2" charset="-122"/>
              </a:defRPr>
            </a:lvl3pPr>
            <a:lvl4pPr marL="1371600" lvl="3" indent="0" algn="ctr">
              <a:buNone/>
              <a:defRPr sz="1800" b="1">
                <a:ea typeface="华文细黑" pitchFamily="2" charset="-122"/>
              </a:defRPr>
            </a:lvl4pPr>
            <a:lvl5pPr marL="1828800" lvl="4" indent="0" algn="ctr">
              <a:buNone/>
              <a:defRPr sz="1800" b="1">
                <a:ea typeface="华文细黑" pitchFamily="2" charset="-122"/>
              </a:defRPr>
            </a:lvl5pPr>
          </a:lstStyle>
          <a:p>
            <a:pPr lvl="0"/>
            <a:r>
              <a:rPr lang="zh-CN" altLang="en-US"/>
              <a:t>单击添加署名或公司信息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125538"/>
            <a:ext cx="4021614" cy="51831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125538"/>
            <a:ext cx="4021614" cy="51831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5035" y="190500"/>
            <a:ext cx="2052240" cy="61182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190500"/>
            <a:ext cx="6037751" cy="61182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68313" y="190500"/>
            <a:ext cx="8208962" cy="61182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2049" descr="5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27"/>
          <p:cNvSpPr>
            <a:spLocks noGrp="1"/>
          </p:cNvSpPr>
          <p:nvPr>
            <p:ph type="ctrTitle"/>
          </p:nvPr>
        </p:nvSpPr>
        <p:spPr>
          <a:xfrm>
            <a:off x="468313" y="2108200"/>
            <a:ext cx="8207375" cy="9604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 sz="3400"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Rectangle 31"/>
          <p:cNvSpPr>
            <a:spLocks noGrp="1"/>
          </p:cNvSpPr>
          <p:nvPr>
            <p:ph type="subTitle" idx="1" hasCustomPrompt="1"/>
          </p:nvPr>
        </p:nvSpPr>
        <p:spPr>
          <a:xfrm>
            <a:off x="469900" y="3070225"/>
            <a:ext cx="8207375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>
              <a:buNone/>
              <a:defRPr sz="2400">
                <a:ea typeface="微软雅黑" panose="020B0503020204020204" pitchFamily="2" charset="-122"/>
              </a:defRPr>
            </a:lvl1pPr>
            <a:lvl2pPr marL="457200" lvl="1" indent="0" algn="ctr">
              <a:buNone/>
              <a:defRPr sz="1800" b="1">
                <a:ea typeface="华文细黑" pitchFamily="2" charset="-122"/>
              </a:defRPr>
            </a:lvl2pPr>
            <a:lvl3pPr marL="914400" lvl="2" indent="0" algn="ctr">
              <a:buNone/>
              <a:defRPr sz="1800" b="1">
                <a:ea typeface="华文细黑" pitchFamily="2" charset="-122"/>
              </a:defRPr>
            </a:lvl3pPr>
            <a:lvl4pPr marL="1371600" lvl="3" indent="0" algn="ctr">
              <a:buNone/>
              <a:defRPr sz="1800" b="1">
                <a:ea typeface="华文细黑" pitchFamily="2" charset="-122"/>
              </a:defRPr>
            </a:lvl4pPr>
            <a:lvl5pPr marL="1828800" lvl="4" indent="0" algn="ctr">
              <a:buNone/>
              <a:defRPr sz="1800" b="1">
                <a:ea typeface="华文细黑" pitchFamily="2" charset="-122"/>
              </a:defRPr>
            </a:lvl5pPr>
          </a:lstStyle>
          <a:p>
            <a:pPr lvl="0"/>
            <a:r>
              <a:rPr lang="zh-CN" altLang="en-US"/>
              <a:t>单击添加署名或公司信息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125538"/>
            <a:ext cx="4021614" cy="51831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125538"/>
            <a:ext cx="4021614" cy="51831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5035" y="190500"/>
            <a:ext cx="2052240" cy="61182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190500"/>
            <a:ext cx="6037751" cy="61182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68313" y="190500"/>
            <a:ext cx="8208962" cy="61182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4.jpeg"/><Relationship Id="rId14" Type="http://schemas.openxmlformats.org/officeDocument/2006/relationships/image" Target="../media/image3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6" Type="http://schemas.openxmlformats.org/officeDocument/2006/relationships/theme" Target="../theme/theme2.xml"/><Relationship Id="rId15" Type="http://schemas.openxmlformats.org/officeDocument/2006/relationships/image" Target="../media/image4.jpeg"/><Relationship Id="rId14" Type="http://schemas.openxmlformats.org/officeDocument/2006/relationships/image" Target="../media/image3.jpeg"/><Relationship Id="rId13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25" descr="5-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1"/>
          <p:cNvSpPr>
            <a:spLocks noGrp="1"/>
          </p:cNvSpPr>
          <p:nvPr>
            <p:ph type="body" idx="1"/>
          </p:nvPr>
        </p:nvSpPr>
        <p:spPr>
          <a:xfrm>
            <a:off x="468313" y="1125538"/>
            <a:ext cx="8207375" cy="51831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</p:txBody>
      </p:sp>
      <p:sp>
        <p:nvSpPr>
          <p:cNvPr id="1028" name="灯片编号占位符 1027"/>
          <p:cNvSpPr>
            <a:spLocks noGrp="1"/>
          </p:cNvSpPr>
          <p:nvPr>
            <p:ph type="sldNum" sz="quarter" idx="4"/>
          </p:nvPr>
        </p:nvSpPr>
        <p:spPr>
          <a:xfrm>
            <a:off x="468313" y="6524625"/>
            <a:ext cx="1439862" cy="1968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 b="1"/>
            </a:lvl1pPr>
          </a:lstStyle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  <p:sp>
        <p:nvSpPr>
          <p:cNvPr id="1029" name="Rectangle 27"/>
          <p:cNvSpPr>
            <a:spLocks noGrp="1"/>
          </p:cNvSpPr>
          <p:nvPr>
            <p:ph type="title"/>
          </p:nvPr>
        </p:nvSpPr>
        <p:spPr>
          <a:xfrm>
            <a:off x="469900" y="190500"/>
            <a:ext cx="8207375" cy="7905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fade/>
  </p:transition>
  <p:hf sldNum="0" hdr="0" ftr="0" dt="0"/>
  <p:txStyles>
    <p:titleStyle>
      <a:lvl1pPr marL="0" lvl="0" indent="0" algn="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00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000" b="1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1600" b="1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1400" b="1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25" descr="5-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1"/>
          <p:cNvSpPr>
            <a:spLocks noGrp="1"/>
          </p:cNvSpPr>
          <p:nvPr>
            <p:ph type="body" idx="1"/>
          </p:nvPr>
        </p:nvSpPr>
        <p:spPr>
          <a:xfrm>
            <a:off x="468313" y="1125538"/>
            <a:ext cx="8207375" cy="51831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</p:txBody>
      </p:sp>
      <p:sp>
        <p:nvSpPr>
          <p:cNvPr id="1028" name="灯片编号占位符 1027"/>
          <p:cNvSpPr>
            <a:spLocks noGrp="1"/>
          </p:cNvSpPr>
          <p:nvPr>
            <p:ph type="sldNum" sz="quarter" idx="4"/>
          </p:nvPr>
        </p:nvSpPr>
        <p:spPr>
          <a:xfrm>
            <a:off x="468313" y="6524625"/>
            <a:ext cx="1439862" cy="1968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 b="1"/>
            </a:lvl1pPr>
          </a:lstStyle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  <p:sp>
        <p:nvSpPr>
          <p:cNvPr id="1029" name="Rectangle 27"/>
          <p:cNvSpPr>
            <a:spLocks noGrp="1"/>
          </p:cNvSpPr>
          <p:nvPr>
            <p:ph type="title"/>
          </p:nvPr>
        </p:nvSpPr>
        <p:spPr>
          <a:xfrm>
            <a:off x="469900" y="190500"/>
            <a:ext cx="8207375" cy="7905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ransition>
    <p:fade/>
  </p:transition>
  <p:hf sldNum="0" hdr="0" ftr="0" dt="0"/>
  <p:txStyles>
    <p:titleStyle>
      <a:lvl1pPr marL="0" lvl="0" indent="0" algn="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00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000" b="1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1600" b="1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1400" b="1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»"/>
        <a:defRPr sz="1800" b="1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GI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GI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GI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4097"/>
          <p:cNvSpPr/>
          <p:nvPr/>
        </p:nvSpPr>
        <p:spPr>
          <a:xfrm>
            <a:off x="1260475" y="1557338"/>
            <a:ext cx="6696075" cy="115728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宣室求贤访逐臣，贾生才调更无伦。</a:t>
            </a:r>
            <a:endParaRPr lang="zh-CN" altLang="en-US" sz="2800" b="1" dirty="0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algn="just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 可怜夜半虚前席，不问苍生问鬼神。  </a:t>
            </a:r>
            <a:r>
              <a:rPr lang="zh-CN" altLang="en-US" sz="2600" b="1" dirty="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             </a:t>
            </a:r>
            <a:endParaRPr lang="zh-CN" altLang="en-US" sz="2600" b="1" dirty="0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99" name="文本框 4098"/>
          <p:cNvSpPr txBox="1"/>
          <p:nvPr/>
        </p:nvSpPr>
        <p:spPr>
          <a:xfrm>
            <a:off x="2987675" y="333375"/>
            <a:ext cx="2951163" cy="1173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</a:rPr>
              <a:t>《贾生》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2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</a:rPr>
              <a:t>              李商隐</a:t>
            </a:r>
            <a:endParaRPr lang="zh-CN" altLang="en-US" sz="26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2" charset="0"/>
            </a:endParaRPr>
          </a:p>
        </p:txBody>
      </p:sp>
      <p:sp>
        <p:nvSpPr>
          <p:cNvPr id="4100" name="矩形 4099"/>
          <p:cNvSpPr>
            <a:spLocks noRot="1"/>
          </p:cNvSpPr>
          <p:nvPr/>
        </p:nvSpPr>
        <p:spPr>
          <a:xfrm>
            <a:off x="252413" y="2997200"/>
            <a:ext cx="8280400" cy="15128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n"/>
              <a:defRPr sz="20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华文细黑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n"/>
              <a:defRPr sz="18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华文细黑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n"/>
              <a:defRPr sz="16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华文细黑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n"/>
              <a:defRPr sz="14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华文细黑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8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华文细黑" pitchFamily="2" charset="-122"/>
              </a:defRPr>
            </a:lvl5pPr>
          </a:lstStyle>
          <a:p>
            <a:pPr lvl="0">
              <a:buNone/>
            </a:pPr>
            <a:r>
              <a:rPr lang="zh-CN" altLang="en-US" sz="2600" dirty="0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翻译：</a:t>
            </a:r>
            <a:r>
              <a:rPr lang="zh-CN" altLang="en-US" sz="2600" dirty="0">
                <a:solidFill>
                  <a:srgbClr val="336699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汉文帝在宣室求问被贬谪的贤臣，贾谊的才华和</a:t>
            </a:r>
            <a:endParaRPr lang="zh-CN" altLang="en-US" sz="2600" dirty="0">
              <a:solidFill>
                <a:srgbClr val="336699"/>
              </a:solidFill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2" charset="-122"/>
            </a:endParaRPr>
          </a:p>
          <a:p>
            <a:pPr lvl="0">
              <a:buNone/>
            </a:pPr>
            <a:r>
              <a:rPr lang="zh-CN" altLang="en-US" sz="2600" dirty="0">
                <a:solidFill>
                  <a:srgbClr val="336699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格调更是无与伦比。可惜汉文帝半夜召见贾谊，不向他</a:t>
            </a:r>
            <a:endParaRPr lang="zh-CN" altLang="en-US" sz="2600" dirty="0">
              <a:solidFill>
                <a:srgbClr val="336699"/>
              </a:solidFill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2" charset="-122"/>
            </a:endParaRPr>
          </a:p>
          <a:p>
            <a:pPr lvl="0">
              <a:buNone/>
            </a:pPr>
            <a:r>
              <a:rPr lang="zh-CN" altLang="en-US" sz="2600" dirty="0">
                <a:solidFill>
                  <a:srgbClr val="336699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询问社稷大事，民生疾苦；却问一些鬼魅之事。</a:t>
            </a:r>
            <a:endParaRPr lang="zh-CN" altLang="en-US" dirty="0"/>
          </a:p>
        </p:txBody>
      </p:sp>
      <p:sp>
        <p:nvSpPr>
          <p:cNvPr id="4101" name="文本框 4100"/>
          <p:cNvSpPr txBox="1"/>
          <p:nvPr/>
        </p:nvSpPr>
        <p:spPr>
          <a:xfrm>
            <a:off x="395288" y="4941888"/>
            <a:ext cx="8137525" cy="11890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解析：这是一首</a:t>
            </a:r>
            <a:r>
              <a:rPr lang="zh-CN" altLang="en-US" sz="2400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借古讽今</a:t>
            </a:r>
            <a:r>
              <a:rPr lang="zh-CN" altLang="en-US" sz="2400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的诗，意在借贾谊的遭遇，抒写诗人自己怀才不遇的感慨。</a:t>
            </a:r>
            <a:endParaRPr lang="zh-CN" altLang="en-US" sz="2400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endParaRPr lang="zh-CN" altLang="en-US" sz="2400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/>
      <p:bldP spid="4101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179388" y="333375"/>
            <a:ext cx="2590800" cy="990600"/>
          </a:xfrm>
          <a:ln/>
        </p:spPr>
        <p:txBody>
          <a:bodyPr vert="horz" wrap="square" anchor="ctr"/>
          <a:p>
            <a:r>
              <a:rPr lang="zh-CN" altLang="en-US" sz="3200" b="1">
                <a:solidFill>
                  <a:srgbClr val="FF3300"/>
                </a:solidFill>
                <a:ea typeface="楷体_GB2312" pitchFamily="1" charset="-122"/>
              </a:rPr>
              <a:t>作者简介</a:t>
            </a:r>
            <a:endParaRPr lang="zh-CN" altLang="en-US" sz="3200" b="1">
              <a:ea typeface="楷体_GB2312" pitchFamily="1" charset="-122"/>
            </a:endParaRPr>
          </a:p>
        </p:txBody>
      </p:sp>
      <p:sp>
        <p:nvSpPr>
          <p:cNvPr id="5123" name="Rectangle 3"/>
          <p:cNvSpPr>
            <a:spLocks noGrp="1"/>
          </p:cNvSpPr>
          <p:nvPr>
            <p:ph type="body"/>
          </p:nvPr>
        </p:nvSpPr>
        <p:spPr>
          <a:xfrm>
            <a:off x="2486025" y="117475"/>
            <a:ext cx="6551613" cy="6985000"/>
          </a:xfrm>
          <a:ln/>
        </p:spPr>
        <p:txBody>
          <a:bodyPr vert="horz" wrap="square" anchor="t"/>
          <a:p>
            <a:pPr>
              <a:lnSpc>
                <a:spcPct val="80000"/>
              </a:lnSpc>
              <a:buNone/>
            </a:pPr>
            <a:r>
              <a:rPr lang="en-US" altLang="x-none" sz="2400" b="0" dirty="0">
                <a:solidFill>
                  <a:srgbClr val="FF9900"/>
                </a:solidFill>
                <a:ea typeface="隶书" pitchFamily="1" charset="-122"/>
              </a:rPr>
              <a:t>   </a:t>
            </a:r>
            <a:r>
              <a:rPr lang="zh-CN" altLang="en-US" b="0" dirty="0">
                <a:solidFill>
                  <a:srgbClr val="FF9900"/>
                </a:solidFill>
                <a:ea typeface="隶书" pitchFamily="1" charset="-122"/>
              </a:rPr>
              <a:t>贾谊</a:t>
            </a:r>
            <a:endParaRPr lang="zh-CN" altLang="en-US" b="0" dirty="0">
              <a:solidFill>
                <a:srgbClr val="FF9900"/>
              </a:solidFill>
              <a:ea typeface="隶书" pitchFamily="1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b="0" dirty="0">
                <a:latin typeface="楷体_GB2312" pitchFamily="1" charset="-122"/>
                <a:ea typeface="楷体_GB2312" pitchFamily="1" charset="-122"/>
              </a:rPr>
              <a:t>     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西汉杰出的</a:t>
            </a:r>
            <a:r>
              <a:rPr lang="zh-CN" altLang="en-US" sz="28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政论家、文学家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，最早的</a:t>
            </a:r>
            <a:r>
              <a:rPr lang="zh-CN" altLang="en-US" sz="28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汉赋作家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之一。</a:t>
            </a:r>
            <a:endParaRPr lang="zh-CN" altLang="en-US" sz="2800" b="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     学识渊博，年青时就负有才名，年仅二十岁，就被召为</a:t>
            </a:r>
            <a:r>
              <a:rPr lang="zh-CN" altLang="en-US" sz="2800" b="0" u="sng" dirty="0">
                <a:latin typeface="楷体" panose="02010609060101010101" charset="-122"/>
                <a:ea typeface="楷体" panose="02010609060101010101" charset="-122"/>
              </a:rPr>
              <a:t>博士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。后因提议改革政治，遭权贵嫉妒、毁谤，贬为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长沙王太傅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，人称</a:t>
            </a:r>
            <a:r>
              <a:rPr lang="zh-CN" altLang="en-US" sz="28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贾长沙、贾太傅。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贬谪后，虽身居闲职，不被重用，仍忧心朝事。后为梁王太傅。梁王落马而死，贾谊以为是自己失职，哭泣岁余，抑郁而终，年仅</a:t>
            </a:r>
            <a:r>
              <a:rPr lang="en-US" altLang="x-none" sz="28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33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岁。一颗璀璨夺目的巨星从此长逝历史天空。</a:t>
            </a:r>
            <a:endParaRPr lang="zh-CN" altLang="en-US" sz="2800" b="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     其为人很为司马迁推崇，司马迁把他和不同时代的屈原相提并论，撰写了</a:t>
            </a:r>
            <a:r>
              <a:rPr lang="en-US" altLang="x-none" sz="2800" b="0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屈原贾生列传</a:t>
            </a:r>
            <a:r>
              <a:rPr lang="en-US" altLang="x-none" sz="2800" b="0" dirty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2800" b="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</a:pPr>
            <a:endParaRPr lang="zh-CN" altLang="en-US" sz="2800" b="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  </a:t>
            </a:r>
            <a:endParaRPr lang="zh-CN" altLang="en-US" sz="2800" b="0" dirty="0"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</a:pPr>
            <a:endParaRPr lang="zh-CN" altLang="en-US" sz="2800" dirty="0"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rgbClr val="FF9900"/>
                </a:solidFill>
                <a:latin typeface="楷体" panose="02010609060101010101" charset="-122"/>
                <a:ea typeface="楷体" panose="02010609060101010101" charset="-122"/>
              </a:rPr>
              <a:t>        </a:t>
            </a:r>
            <a:endParaRPr lang="zh-CN" altLang="en-US" sz="2800" dirty="0">
              <a:solidFill>
                <a:srgbClr val="FF99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5124" name="Picture 4" descr="D03010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268413"/>
            <a:ext cx="2301875" cy="441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文本框 5124"/>
          <p:cNvSpPr txBox="1"/>
          <p:nvPr/>
        </p:nvSpPr>
        <p:spPr>
          <a:xfrm>
            <a:off x="0" y="3108325"/>
            <a:ext cx="3048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b="1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6" name="文本框 6145"/>
          <p:cNvSpPr txBox="1"/>
          <p:nvPr/>
        </p:nvSpPr>
        <p:spPr>
          <a:xfrm>
            <a:off x="566738" y="269875"/>
            <a:ext cx="3529012" cy="2727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所著政论文：  </a:t>
            </a:r>
            <a:endParaRPr lang="zh-CN" altLang="en-US" sz="36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过秦论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《</a:t>
            </a: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陈政事疏</a:t>
            </a:r>
            <a:r>
              <a:rPr lang="en-US" altLang="zh-CN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sz="36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《</a:t>
            </a: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论积贮疏</a:t>
            </a:r>
            <a:r>
              <a:rPr lang="en-US" altLang="zh-CN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sz="36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47" name="组合 6146"/>
          <p:cNvGrpSpPr/>
          <p:nvPr/>
        </p:nvGrpSpPr>
        <p:grpSpPr>
          <a:xfrm>
            <a:off x="4754563" y="2828925"/>
            <a:ext cx="7064375" cy="0"/>
            <a:chOff x="0" y="0"/>
            <a:chExt cx="4450" cy="0"/>
          </a:xfrm>
        </p:grpSpPr>
        <p:sp>
          <p:nvSpPr>
            <p:cNvPr id="6148" name="矩形 6147"/>
            <p:cNvSpPr/>
            <p:nvPr/>
          </p:nvSpPr>
          <p:spPr>
            <a:xfrm>
              <a:off x="0" y="0"/>
              <a:ext cx="4450" cy="0"/>
            </a:xfrm>
            <a:prstGeom prst="rect">
              <a:avLst/>
            </a:prstGeom>
            <a:solidFill>
              <a:srgbClr val="DFEAE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9" name="矩形 6148"/>
            <p:cNvSpPr/>
            <p:nvPr/>
          </p:nvSpPr>
          <p:spPr>
            <a:xfrm>
              <a:off x="0" y="0"/>
              <a:ext cx="4450" cy="0"/>
            </a:xfrm>
            <a:prstGeom prst="rect">
              <a:avLst/>
            </a:prstGeom>
            <a:solidFill>
              <a:srgbClr val="DFEAE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150" name="组合 6149"/>
          <p:cNvGrpSpPr/>
          <p:nvPr/>
        </p:nvGrpSpPr>
        <p:grpSpPr>
          <a:xfrm>
            <a:off x="4643438" y="0"/>
            <a:ext cx="4500562" cy="3213100"/>
            <a:chOff x="0" y="0"/>
            <a:chExt cx="2835" cy="2206"/>
          </a:xfrm>
        </p:grpSpPr>
        <p:pic>
          <p:nvPicPr>
            <p:cNvPr id="6151" name="图片 6150" descr="jygj3"/>
            <p:cNvPicPr>
              <a:picLocks noChangeAspect="1"/>
            </p:cNvPicPr>
            <p:nvPr/>
          </p:nvPicPr>
          <p:blipFill>
            <a:blip r:embed="rId1">
              <a:lum contrast="60000"/>
            </a:blip>
            <a:stretch>
              <a:fillRect/>
            </a:stretch>
          </p:blipFill>
          <p:spPr>
            <a:xfrm>
              <a:off x="0" y="0"/>
              <a:ext cx="2835" cy="22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52" name="文本框 6151"/>
            <p:cNvSpPr txBox="1"/>
            <p:nvPr/>
          </p:nvSpPr>
          <p:spPr>
            <a:xfrm>
              <a:off x="1678" y="1795"/>
              <a:ext cx="953" cy="398"/>
            </a:xfrm>
            <a:prstGeom prst="rect">
              <a:avLst/>
            </a:prstGeom>
            <a:solidFill>
              <a:srgbClr val="CCFFFF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CC0000"/>
                  </a:solidFill>
                  <a:latin typeface="Times New Roman" panose="02020603050405020304" pitchFamily="2" charset="0"/>
                  <a:ea typeface="楷体_GB2312" pitchFamily="1" charset="-122"/>
                </a:rPr>
                <a:t>贾谊井</a:t>
              </a:r>
              <a:endParaRPr lang="zh-CN" altLang="en-US" sz="3200" b="1">
                <a:solidFill>
                  <a:srgbClr val="CC0000"/>
                </a:solidFill>
                <a:latin typeface="Times New Roman" panose="02020603050405020304" pitchFamily="2" charset="0"/>
                <a:ea typeface="楷体_GB2312" pitchFamily="1" charset="-122"/>
              </a:endParaRPr>
            </a:p>
          </p:txBody>
        </p:sp>
      </p:grpSp>
      <p:grpSp>
        <p:nvGrpSpPr>
          <p:cNvPr id="6153" name="组合 6152"/>
          <p:cNvGrpSpPr/>
          <p:nvPr/>
        </p:nvGrpSpPr>
        <p:grpSpPr>
          <a:xfrm>
            <a:off x="0" y="3213100"/>
            <a:ext cx="5292725" cy="3644900"/>
            <a:chOff x="0" y="0"/>
            <a:chExt cx="3334" cy="2116"/>
          </a:xfrm>
        </p:grpSpPr>
        <p:pic>
          <p:nvPicPr>
            <p:cNvPr id="6154" name="图片 6153" descr="jygj2"/>
            <p:cNvPicPr>
              <a:picLocks noChangeAspect="1"/>
            </p:cNvPicPr>
            <p:nvPr/>
          </p:nvPicPr>
          <p:blipFill>
            <a:blip r:embed="rId2">
              <a:lum contrast="30000"/>
            </a:blip>
            <a:stretch>
              <a:fillRect/>
            </a:stretch>
          </p:blipFill>
          <p:spPr>
            <a:xfrm>
              <a:off x="0" y="0"/>
              <a:ext cx="3334" cy="21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55" name="文本框 6154"/>
            <p:cNvSpPr txBox="1"/>
            <p:nvPr/>
          </p:nvSpPr>
          <p:spPr>
            <a:xfrm>
              <a:off x="158" y="1632"/>
              <a:ext cx="998" cy="337"/>
            </a:xfrm>
            <a:prstGeom prst="rect">
              <a:avLst/>
            </a:prstGeom>
            <a:solidFill>
              <a:srgbClr val="CCFFFF"/>
            </a:solidFill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CC0000"/>
                  </a:solidFill>
                  <a:latin typeface="Times New Roman" panose="02020603050405020304" pitchFamily="2" charset="0"/>
                  <a:ea typeface="楷体_GB2312" pitchFamily="1" charset="-122"/>
                </a:rPr>
                <a:t>贾谊祠</a:t>
              </a:r>
              <a:endParaRPr lang="zh-CN" altLang="en-US" sz="3200" b="1">
                <a:solidFill>
                  <a:srgbClr val="CC0000"/>
                </a:solidFill>
                <a:latin typeface="Times New Roman" panose="02020603050405020304" pitchFamily="2" charset="0"/>
                <a:ea typeface="楷体_GB2312" pitchFamily="1" charset="-122"/>
              </a:endParaRPr>
            </a:p>
          </p:txBody>
        </p:sp>
      </p:grpSp>
      <p:sp>
        <p:nvSpPr>
          <p:cNvPr id="6156" name="矩形 6155"/>
          <p:cNvSpPr/>
          <p:nvPr/>
        </p:nvSpPr>
        <p:spPr>
          <a:xfrm>
            <a:off x="5724525" y="3282950"/>
            <a:ext cx="2879725" cy="3386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文风：</a:t>
            </a:r>
            <a:endParaRPr lang="zh-CN" altLang="en-US" sz="36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议论风发</a:t>
            </a:r>
            <a:endParaRPr lang="zh-CN" altLang="en-US" sz="36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挥洒自如</a:t>
            </a:r>
            <a:endParaRPr lang="zh-CN" altLang="en-US" sz="36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气势磅礴</a:t>
            </a:r>
            <a:endParaRPr lang="zh-CN" altLang="en-US" sz="36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雄辩有力</a:t>
            </a:r>
            <a:endParaRPr lang="zh-CN" altLang="en-US" sz="36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7" name="动作按钮: 第一张 6156">
            <a:hlinkClick r:id="" action="ppaction://hlinkshowjump?jump=firstslide"/>
          </p:cNvPr>
          <p:cNvSpPr/>
          <p:nvPr/>
        </p:nvSpPr>
        <p:spPr>
          <a:xfrm>
            <a:off x="8847138" y="6534150"/>
            <a:ext cx="296862" cy="323850"/>
          </a:xfrm>
          <a:prstGeom prst="actionButtonHome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170" name="Text Box 4"/>
          <p:cNvSpPr txBox="1"/>
          <p:nvPr/>
        </p:nvSpPr>
        <p:spPr>
          <a:xfrm>
            <a:off x="250825" y="1700213"/>
            <a:ext cx="613410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x-none" sz="9600" b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itchFamily="1" charset="-122"/>
                <a:ea typeface="隶书" pitchFamily="1" charset="-122"/>
              </a:rPr>
              <a:t> </a:t>
            </a:r>
            <a:r>
              <a:rPr lang="zh-CN" altLang="en-US" sz="9600" b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姚体" pitchFamily="2" charset="-122"/>
                <a:ea typeface="隶书" pitchFamily="1" charset="-122"/>
              </a:rPr>
              <a:t>过 秦 论</a:t>
            </a:r>
            <a:endParaRPr lang="zh-CN" altLang="en-US" sz="9600" b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方正姚体" pitchFamily="2" charset="-122"/>
              <a:ea typeface="隶书" pitchFamily="1" charset="-122"/>
            </a:endParaRPr>
          </a:p>
        </p:txBody>
      </p:sp>
      <p:sp>
        <p:nvSpPr>
          <p:cNvPr id="7171" name="Text Box 5"/>
          <p:cNvSpPr txBox="1"/>
          <p:nvPr/>
        </p:nvSpPr>
        <p:spPr>
          <a:xfrm>
            <a:off x="1692275" y="3500438"/>
            <a:ext cx="3276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x-none" sz="54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隶书" pitchFamily="1" charset="-122"/>
              </a:rPr>
              <a:t>   </a:t>
            </a:r>
            <a:r>
              <a:rPr lang="zh-CN" altLang="en-US" sz="60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华文行楷" pitchFamily="2" charset="-122"/>
              </a:rPr>
              <a:t>贾谊</a:t>
            </a:r>
            <a:endParaRPr lang="zh-CN" altLang="en-US" sz="6000" b="1" dirty="0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2" charset="0"/>
              <a:ea typeface="华文行楷" pitchFamily="2" charset="-122"/>
            </a:endParaRPr>
          </a:p>
        </p:txBody>
      </p:sp>
      <p:sp>
        <p:nvSpPr>
          <p:cNvPr id="7172" name="Rectangle 7"/>
          <p:cNvSpPr/>
          <p:nvPr/>
        </p:nvSpPr>
        <p:spPr>
          <a:xfrm>
            <a:off x="3332163" y="679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7173" name="Picture 9" descr="clip_image0033"/>
          <p:cNvPicPr>
            <a:picLocks noChangeAspect="1"/>
          </p:cNvPicPr>
          <p:nvPr/>
        </p:nvPicPr>
        <p:blipFill>
          <a:blip r:embed="rId1">
            <a:lum bright="23999" contrast="30000"/>
          </a:blip>
          <a:stretch>
            <a:fillRect/>
          </a:stretch>
        </p:blipFill>
        <p:spPr>
          <a:xfrm>
            <a:off x="6400800" y="0"/>
            <a:ext cx="27432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2987675" y="0"/>
            <a:ext cx="2541588" cy="1143000"/>
          </a:xfrm>
          <a:ln/>
        </p:spPr>
        <p:txBody>
          <a:bodyPr vert="horz" wrap="square" anchor="ctr"/>
          <a:p>
            <a:r>
              <a:rPr lang="zh-CN" altLang="en-US" sz="5400" b="1">
                <a:solidFill>
                  <a:srgbClr val="FF0000"/>
                </a:solidFill>
              </a:rPr>
              <a:t>解 题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  <p:sp>
        <p:nvSpPr>
          <p:cNvPr id="8195" name="Rectangle 3"/>
          <p:cNvSpPr>
            <a:spLocks noGrp="1"/>
          </p:cNvSpPr>
          <p:nvPr>
            <p:ph type="body"/>
          </p:nvPr>
        </p:nvSpPr>
        <p:spPr>
          <a:xfrm>
            <a:off x="180975" y="1054100"/>
            <a:ext cx="8785225" cy="5400675"/>
          </a:xfrm>
          <a:ln/>
        </p:spPr>
        <p:txBody>
          <a:bodyPr vert="horz" wrap="square" anchor="t"/>
          <a:p>
            <a:pPr>
              <a:lnSpc>
                <a:spcPct val="80000"/>
              </a:lnSpc>
            </a:pPr>
            <a:r>
              <a:rPr lang="en-US" altLang="x-none" sz="40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40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过”，</a:t>
            </a:r>
            <a:r>
              <a:rPr lang="zh-CN" altLang="en-US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名词作动词（指出</a:t>
            </a:r>
            <a:r>
              <a:rPr lang="en-US" altLang="x-none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…</a:t>
            </a:r>
            <a:r>
              <a:rPr lang="zh-CN" altLang="en-US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过失、过错</a:t>
            </a:r>
            <a:r>
              <a:rPr lang="zh-CN" altLang="en-US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）；</a:t>
            </a:r>
            <a:r>
              <a:rPr lang="zh-CN" altLang="en-US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指出秦亡国的过失。</a:t>
            </a:r>
            <a:endParaRPr lang="zh-CN" altLang="en-US" sz="4000" b="0" dirty="0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80000"/>
              </a:lnSpc>
            </a:pPr>
            <a:endParaRPr lang="zh-CN" altLang="en-US" sz="4000" b="0" dirty="0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44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论</a:t>
            </a:r>
            <a:r>
              <a:rPr lang="zh-CN" altLang="en-US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，一种文体，它包括论政，论史等。</a:t>
            </a:r>
            <a:endParaRPr lang="zh-CN" altLang="en-US" sz="4000" b="0" dirty="0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80000"/>
              </a:lnSpc>
            </a:pPr>
            <a:endParaRPr lang="zh-CN" altLang="en-US" sz="4000" b="0" dirty="0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80000"/>
              </a:lnSpc>
            </a:pPr>
            <a:r>
              <a:rPr lang="en-US" altLang="x-none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过秦论</a:t>
            </a:r>
            <a:r>
              <a:rPr lang="en-US" altLang="x-none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全文分为</a:t>
            </a:r>
            <a:r>
              <a:rPr lang="zh-CN" altLang="en-US" sz="40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上、中、下</a:t>
            </a:r>
            <a:r>
              <a:rPr lang="zh-CN" altLang="en-US" sz="4000" b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三篇，课文是上篇，中篇和下篇分论秦二世、秦三世的过失。</a:t>
            </a:r>
            <a:endParaRPr lang="zh-CN" altLang="en-US" sz="4000" b="0" dirty="0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819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31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8195">
                                            <p:txEl>
                                              <p:charRg st="31" end="4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5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8195">
                                            <p:txEl>
                                              <p:charRg st="50" end="9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9217"/>
          <p:cNvSpPr>
            <a:spLocks noGrp="1"/>
          </p:cNvSpPr>
          <p:nvPr>
            <p:ph type="title"/>
          </p:nvPr>
        </p:nvSpPr>
        <p:spPr>
          <a:xfrm>
            <a:off x="34925" y="44450"/>
            <a:ext cx="3505200" cy="1143000"/>
          </a:xfrm>
          <a:ln/>
        </p:spPr>
        <p:txBody>
          <a:bodyPr anchor="ctr"/>
          <a:p>
            <a:r>
              <a:rPr lang="zh-CN" altLang="en-US" sz="5400" b="1">
                <a:solidFill>
                  <a:srgbClr val="FF0000"/>
                </a:solidFill>
                <a:ea typeface="隶书" pitchFamily="1" charset="-122"/>
              </a:rPr>
              <a:t>写作背景</a:t>
            </a:r>
            <a:endParaRPr lang="zh-CN" altLang="en-US" sz="5400" b="1">
              <a:solidFill>
                <a:srgbClr val="FF0000"/>
              </a:solidFill>
              <a:ea typeface="隶书" pitchFamily="1" charset="-122"/>
            </a:endParaRPr>
          </a:p>
        </p:txBody>
      </p:sp>
      <p:sp>
        <p:nvSpPr>
          <p:cNvPr id="9219" name="动作按钮: 第一张 9218">
            <a:hlinkClick r:id="" action="ppaction://hlinkshowjump?jump=firstslide"/>
          </p:cNvPr>
          <p:cNvSpPr/>
          <p:nvPr/>
        </p:nvSpPr>
        <p:spPr>
          <a:xfrm>
            <a:off x="8847138" y="6534150"/>
            <a:ext cx="296862" cy="323850"/>
          </a:xfrm>
          <a:prstGeom prst="actionButtonHome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20" name="文本框 9219"/>
          <p:cNvSpPr txBox="1"/>
          <p:nvPr/>
        </p:nvSpPr>
        <p:spPr>
          <a:xfrm>
            <a:off x="4668838" y="588963"/>
            <a:ext cx="4872037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>
              <a:latin typeface="Arial" panose="020B0604020202020204" pitchFamily="34" charset="0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250825" y="1196975"/>
            <a:ext cx="8715375" cy="54562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贾谊生活在西汉初年，此前经历春秋战国、七雄争霸到秦朝统一天下，而后楚汉相争，最后汉朝建立。五百多年的战乱破坏使得西汉初期，社会经济凋敝，人口减少。为此，贾谊极力主张施行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“仁政”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，主张给百姓休养生息的机会，以求经济发展、社会稳定。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x-none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过秦论</a:t>
            </a:r>
            <a:r>
              <a:rPr lang="en-US" altLang="x-none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》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正是针对这种现实而写。他希望汉统治者能吸取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秦朝灭亡的教训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，推行“仁政”以求经济发展，社会安定。即所谓“前事不忘后事之师”也。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0242" name="Picture 2" descr="战国七雄"/>
          <p:cNvPicPr>
            <a:picLocks noChangeAspect="1"/>
          </p:cNvPicPr>
          <p:nvPr/>
        </p:nvPicPr>
        <p:blipFill>
          <a:blip r:embed="rId1">
            <a:lum contrast="18000"/>
          </a:blip>
          <a:srcRect t="3796" r="243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1266" name="Picture 2" descr="秦灭六国"/>
          <p:cNvPicPr>
            <a:picLocks noChangeAspect="1"/>
          </p:cNvPicPr>
          <p:nvPr/>
        </p:nvPicPr>
        <p:blipFill>
          <a:blip r:embed="rId1">
            <a:lum bright="17999" contrast="12000"/>
          </a:blip>
          <a:srcRect t="3796" r="322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90" name="Rectangle 2"/>
          <p:cNvSpPr>
            <a:spLocks noGrp="1"/>
          </p:cNvSpPr>
          <p:nvPr>
            <p:ph type="title"/>
          </p:nvPr>
        </p:nvSpPr>
        <p:spPr>
          <a:xfrm>
            <a:off x="1331913" y="0"/>
            <a:ext cx="6264275" cy="1143000"/>
          </a:xfrm>
          <a:ln/>
        </p:spPr>
        <p:txBody>
          <a:bodyPr vert="horz" wrap="square" anchor="ctr"/>
          <a:p>
            <a:r>
              <a:rPr lang="zh-CN" altLang="en-US" b="1">
                <a:solidFill>
                  <a:srgbClr val="0000CC"/>
                </a:solidFill>
              </a:rPr>
              <a:t>秦始皇灭六国时间表</a:t>
            </a:r>
            <a:endParaRPr lang="zh-CN" altLang="en-US" b="1">
              <a:solidFill>
                <a:srgbClr val="0000CC"/>
              </a:solidFill>
            </a:endParaRPr>
          </a:p>
        </p:txBody>
      </p:sp>
      <p:sp>
        <p:nvSpPr>
          <p:cNvPr id="12291" name="Rectangle 3"/>
          <p:cNvSpPr>
            <a:spLocks noGrp="1"/>
          </p:cNvSpPr>
          <p:nvPr>
            <p:ph type="body" sz="half"/>
          </p:nvPr>
        </p:nvSpPr>
        <p:spPr>
          <a:xfrm>
            <a:off x="541338" y="1125538"/>
            <a:ext cx="9431337" cy="5183187"/>
          </a:xfrm>
          <a:ln/>
        </p:spPr>
        <p:txBody>
          <a:bodyPr vert="horz" wrap="square" anchor="t"/>
          <a:lstStyle>
            <a:lvl1pPr lvl="0">
              <a:defRPr sz="1800"/>
            </a:lvl1pPr>
            <a:lvl2pPr lvl="1">
              <a:defRPr sz="1600"/>
            </a:lvl2pPr>
            <a:lvl3pPr lvl="2">
              <a:defRPr sz="1400"/>
            </a:lvl3pPr>
            <a:lvl4pPr lvl="3">
              <a:defRPr sz="1200"/>
            </a:lvl4pPr>
            <a:lvl5pPr lvl="4">
              <a:defRPr sz="1600"/>
            </a:lvl5pPr>
          </a:lstStyle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x-none" sz="3600" b="0" dirty="0">
                <a:latin typeface="楷体" panose="02010609060101010101" charset="-122"/>
                <a:ea typeface="楷体" panose="02010609060101010101" charset="-122"/>
              </a:rPr>
              <a:t>230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年灭</a:t>
            </a:r>
            <a:r>
              <a:rPr lang="zh-CN" altLang="en-US" sz="36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韩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；</a:t>
            </a: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x-none" sz="3600" b="0" dirty="0">
                <a:latin typeface="楷体" panose="02010609060101010101" charset="-122"/>
                <a:ea typeface="楷体" panose="02010609060101010101" charset="-122"/>
              </a:rPr>
              <a:t>228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年，攻邯郸，</a:t>
            </a:r>
            <a:r>
              <a:rPr lang="en-US" altLang="x-none" sz="3600" b="0" dirty="0">
                <a:latin typeface="楷体" panose="02010609060101010101" charset="-122"/>
                <a:ea typeface="楷体" panose="02010609060101010101" charset="-122"/>
              </a:rPr>
              <a:t>6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年后灭</a:t>
            </a:r>
            <a:r>
              <a:rPr lang="zh-CN" altLang="en-US" sz="36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赵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；</a:t>
            </a: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x-none" sz="3600" b="0" dirty="0">
                <a:latin typeface="楷体" panose="02010609060101010101" charset="-122"/>
                <a:ea typeface="楷体" panose="02010609060101010101" charset="-122"/>
              </a:rPr>
              <a:t>225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年，决河水灌大梁城，灭</a:t>
            </a:r>
            <a:r>
              <a:rPr lang="zh-CN" altLang="en-US" sz="36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魏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；</a:t>
            </a: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x-none" sz="3600" b="0" dirty="0">
                <a:latin typeface="楷体" panose="02010609060101010101" charset="-122"/>
                <a:ea typeface="楷体" panose="02010609060101010101" charset="-122"/>
              </a:rPr>
              <a:t>223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年，派王翦率军</a:t>
            </a:r>
            <a:r>
              <a:rPr lang="en-US" altLang="x-none" sz="3600" b="0" dirty="0">
                <a:latin typeface="楷体" panose="02010609060101010101" charset="-122"/>
                <a:ea typeface="楷体" panose="02010609060101010101" charset="-122"/>
              </a:rPr>
              <a:t>60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万灭</a:t>
            </a:r>
            <a:r>
              <a:rPr lang="zh-CN" altLang="en-US" sz="36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楚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；</a:t>
            </a: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x-none" sz="3600" b="0" dirty="0">
                <a:latin typeface="楷体" panose="02010609060101010101" charset="-122"/>
                <a:ea typeface="楷体" panose="02010609060101010101" charset="-122"/>
              </a:rPr>
              <a:t>222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年，灭</a:t>
            </a:r>
            <a:r>
              <a:rPr lang="zh-CN" altLang="en-US" sz="36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燕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；</a:t>
            </a: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x-none" sz="3600" b="0" dirty="0">
                <a:latin typeface="楷体" panose="02010609060101010101" charset="-122"/>
                <a:ea typeface="楷体" panose="02010609060101010101" charset="-122"/>
              </a:rPr>
              <a:t>221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年，灭</a:t>
            </a:r>
            <a:r>
              <a:rPr lang="zh-CN" altLang="en-US" sz="36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齐</a:t>
            </a:r>
            <a:r>
              <a:rPr lang="zh-CN" altLang="en-US" sz="3600" b="0" dirty="0">
                <a:latin typeface="楷体" panose="02010609060101010101" charset="-122"/>
                <a:ea typeface="楷体" panose="02010609060101010101" charset="-122"/>
              </a:rPr>
              <a:t>。 </a:t>
            </a:r>
            <a:endParaRPr lang="zh-CN" altLang="en-US" sz="3600" b="0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 noRot="1"/>
          </p:cNvSpPr>
          <p:nvPr>
            <p:ph type="body" sz="half" idx="1"/>
          </p:nvPr>
        </p:nvSpPr>
        <p:spPr>
          <a:xfrm>
            <a:off x="434975" y="1412875"/>
            <a:ext cx="4930775" cy="4176713"/>
          </a:xfrm>
          <a:ln/>
        </p:spPr>
        <p:txBody>
          <a:bodyPr/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2800" b="0">
                <a:solidFill>
                  <a:srgbClr val="0000CC"/>
                </a:solidFill>
                <a:latin typeface="Times New Roman" panose="02020603050405020304" pitchFamily="2" charset="0"/>
                <a:ea typeface="楷体" panose="02010609060101010101" charset="-122"/>
              </a:rPr>
              <a:t>秦始皇统一天下之后，</a:t>
            </a:r>
            <a:endParaRPr lang="zh-CN" altLang="en-US" sz="2800" b="0">
              <a:solidFill>
                <a:srgbClr val="0000CC"/>
              </a:solidFill>
              <a:latin typeface="Times New Roman" panose="02020603050405020304" pitchFamily="2" charset="0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2800" b="0">
                <a:solidFill>
                  <a:srgbClr val="0000CC"/>
                </a:solidFill>
                <a:latin typeface="Times New Roman" panose="02020603050405020304" pitchFamily="2" charset="0"/>
                <a:ea typeface="楷体" panose="02010609060101010101" charset="-122"/>
              </a:rPr>
              <a:t>为了帝王享受而横征暴敛；</a:t>
            </a:r>
            <a:endParaRPr lang="zh-CN" altLang="en-US" sz="2800" b="0">
              <a:solidFill>
                <a:srgbClr val="0000CC"/>
              </a:solidFill>
              <a:latin typeface="Times New Roman" panose="02020603050405020304" pitchFamily="2" charset="0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2800" b="0">
                <a:solidFill>
                  <a:srgbClr val="0000CC"/>
                </a:solidFill>
                <a:latin typeface="Times New Roman" panose="02020603050405020304" pitchFamily="2" charset="0"/>
                <a:ea typeface="楷体" panose="02010609060101010101" charset="-122"/>
              </a:rPr>
              <a:t>为了修城造宫而滥征民力；</a:t>
            </a:r>
            <a:endParaRPr lang="zh-CN" altLang="en-US" sz="2800" b="0">
              <a:solidFill>
                <a:srgbClr val="0000CC"/>
              </a:solidFill>
              <a:latin typeface="Times New Roman" panose="02020603050405020304" pitchFamily="2" charset="0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2800" b="0">
                <a:solidFill>
                  <a:srgbClr val="0000CC"/>
                </a:solidFill>
                <a:latin typeface="Times New Roman" panose="02020603050405020304" pitchFamily="2" charset="0"/>
                <a:ea typeface="楷体" panose="02010609060101010101" charset="-122"/>
              </a:rPr>
              <a:t>为了钳制思想而焚书坑儒；</a:t>
            </a:r>
            <a:endParaRPr lang="zh-CN" altLang="en-US" sz="2800" b="0">
              <a:solidFill>
                <a:srgbClr val="0000CC"/>
              </a:solidFill>
              <a:latin typeface="Times New Roman" panose="02020603050405020304" pitchFamily="2" charset="0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2800" b="0">
                <a:solidFill>
                  <a:srgbClr val="0000CC"/>
                </a:solidFill>
                <a:latin typeface="Times New Roman" panose="02020603050405020304" pitchFamily="2" charset="0"/>
                <a:ea typeface="楷体" panose="02010609060101010101" charset="-122"/>
              </a:rPr>
              <a:t>为了防止人民反抗而实行严酷</a:t>
            </a:r>
            <a:endParaRPr lang="zh-CN" altLang="en-US" sz="2800" b="0">
              <a:solidFill>
                <a:srgbClr val="0000CC"/>
              </a:solidFill>
              <a:latin typeface="Times New Roman" panose="02020603050405020304" pitchFamily="2" charset="0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2800" b="0">
                <a:solidFill>
                  <a:srgbClr val="0000CC"/>
                </a:solidFill>
                <a:latin typeface="Times New Roman" panose="02020603050405020304" pitchFamily="2" charset="0"/>
                <a:ea typeface="楷体" panose="02010609060101010101" charset="-122"/>
              </a:rPr>
              <a:t>的刑罚，终于导致农民大起义，</a:t>
            </a:r>
            <a:endParaRPr lang="zh-CN" altLang="en-US" sz="2800" b="0">
              <a:solidFill>
                <a:srgbClr val="0000CC"/>
              </a:solidFill>
              <a:latin typeface="Times New Roman" panose="02020603050405020304" pitchFamily="2" charset="0"/>
              <a:ea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2800" b="0">
                <a:solidFill>
                  <a:srgbClr val="0000CC"/>
                </a:solidFill>
                <a:latin typeface="Times New Roman" panose="02020603050405020304" pitchFamily="2" charset="0"/>
                <a:ea typeface="楷体" panose="02010609060101010101" charset="-122"/>
              </a:rPr>
              <a:t>秦朝迅速灭亡。</a:t>
            </a:r>
            <a:endParaRPr lang="zh-CN" altLang="en-US" sz="2800" b="0">
              <a:solidFill>
                <a:srgbClr val="0000CC"/>
              </a:solidFill>
              <a:latin typeface="Times New Roman" panose="02020603050405020304" pitchFamily="2" charset="0"/>
              <a:ea typeface="楷体" panose="02010609060101010101" charset="-122"/>
            </a:endParaRPr>
          </a:p>
          <a:p>
            <a:pPr>
              <a:lnSpc>
                <a:spcPct val="80000"/>
              </a:lnSpc>
            </a:pPr>
            <a:endParaRPr lang="zh-CN" altLang="en-US" sz="2800" b="0">
              <a:solidFill>
                <a:srgbClr val="0000CC"/>
              </a:solidFill>
              <a:latin typeface="Times New Roman" panose="02020603050405020304" pitchFamily="2" charset="0"/>
              <a:ea typeface="楷体" panose="02010609060101010101" charset="-122"/>
            </a:endParaRPr>
          </a:p>
        </p:txBody>
      </p:sp>
      <p:sp>
        <p:nvSpPr>
          <p:cNvPr id="13315" name="文本框 13314"/>
          <p:cNvSpPr txBox="1"/>
          <p:nvPr/>
        </p:nvSpPr>
        <p:spPr>
          <a:xfrm>
            <a:off x="396875" y="260350"/>
            <a:ext cx="3600450" cy="641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秦王朝推行暴政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3316" name="图片 13315" descr="图片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4163" y="2997200"/>
            <a:ext cx="3779837" cy="309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图片 13316" descr="图片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163" y="547688"/>
            <a:ext cx="3779837" cy="2736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8" name="图片 13317" descr="图片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59450"/>
            <a:ext cx="4643438" cy="1125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13318" descr="图片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5757863"/>
            <a:ext cx="4537075" cy="1127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/>
          <p:nvPr>
            <p:ph type="body" idx="1"/>
          </p:nvPr>
        </p:nvSpPr>
        <p:spPr>
          <a:xfrm>
            <a:off x="323850" y="1195388"/>
            <a:ext cx="8640763" cy="5113337"/>
          </a:xfrm>
          <a:ln/>
        </p:spPr>
        <p:txBody>
          <a:bodyPr/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单音：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崤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&lt;xiáo&gt;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函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膏腴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&lt;yú&gt;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杜赫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&lt;hè&gt;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陈轸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&lt;zhěn&gt;</a:t>
            </a:r>
            <a:endParaRPr lang="en-US" altLang="zh-CN" sz="2800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孙膑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&lt;bìn&gt;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带佗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&lt;tuó&gt;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倪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&lt;ní&gt;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良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赵奢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&lt;shē&gt;</a:t>
            </a:r>
            <a:endParaRPr lang="en-US" altLang="zh-CN" sz="2800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逡巡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&lt;qūn xún&gt;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遗镞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&lt;zú&gt;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漂橹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&lt;lǔ&gt;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鞭笞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&lt;chī&gt;</a:t>
            </a:r>
            <a:endParaRPr lang="en-US" altLang="zh-CN" sz="2800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蒙恬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&lt;tián&gt;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藩篱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&lt;fānlí&gt;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黔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&lt;qián&gt;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首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隳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&lt;huī&gt;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名城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锋镝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&lt;dí&gt;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瓮牖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&lt;wèng yǒu&gt;</a:t>
            </a:r>
            <a:endParaRPr lang="en-US" altLang="zh-CN" sz="2800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绳枢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&lt;shéng shū&gt;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氓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&lt;méng&gt;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隶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迁徙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&lt;xǐ&gt;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蹑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&lt;niè&gt;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足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阡陌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&lt;qiānmò&gt;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景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&lt;yǐng&gt;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从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锄櫌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&lt;yōu&gt;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棘矜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&lt;qín&gt;</a:t>
            </a:r>
            <a:endParaRPr lang="en-US" altLang="zh-CN" sz="2800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非铦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&lt;xiān&gt;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钩戟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&lt;jí&gt;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长铩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&lt;shā&gt;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谪戍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&lt;zhé shù&gt;</a:t>
            </a:r>
            <a:endParaRPr lang="en-US" altLang="zh-CN" sz="2800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39" name="矩形 14338"/>
          <p:cNvSpPr/>
          <p:nvPr/>
        </p:nvSpPr>
        <p:spPr>
          <a:xfrm>
            <a:off x="323850" y="620713"/>
            <a:ext cx="16383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 b="1" spc="640">
                <a:solidFill>
                  <a:srgbClr val="006699"/>
                </a:solidFill>
                <a:effectLst>
                  <a:outerShdw dist="45791" dir="3378595" algn="ctr" rotWithShape="0">
                    <a:srgbClr val="4D4D4D">
                      <a:alpha val="75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听读正音</a:t>
            </a:r>
            <a:endParaRPr lang="zh-CN" altLang="en-US" sz="3200" b="1" spc="640">
              <a:solidFill>
                <a:srgbClr val="006699"/>
              </a:solidFill>
              <a:effectLst>
                <a:outerShdw dist="45791" dir="3378595" algn="ctr" rotWithShape="0">
                  <a:srgbClr val="4D4D4D">
                    <a:alpha val="75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占位符 15361"/>
          <p:cNvSpPr/>
          <p:nvPr>
            <p:ph type="body" idx="1"/>
          </p:nvPr>
        </p:nvSpPr>
        <p:spPr>
          <a:xfrm>
            <a:off x="323850" y="1196975"/>
            <a:ext cx="8496300" cy="5113338"/>
          </a:xfrm>
          <a:ln/>
        </p:spPr>
        <p:txBody>
          <a:bodyPr/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多音字：（判断在具体语境中的读音）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遗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&lt;yí&gt;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策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既没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&lt;mò&gt;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合从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&lt;zòng&gt;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召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&lt;sh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à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o&gt;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滑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翟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&lt;zhái,</a:t>
            </a:r>
            <a:r>
              <a:rPr lang="zh-CN" altLang="en-US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姓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景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因利乘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&lt;chéng&gt;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便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俯首系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&lt;xì&gt;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颈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劲弩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&lt;jìng nǔ&gt;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中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&lt;zhōng&gt;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人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墨翟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&lt;dí&gt;</a:t>
            </a:r>
            <a:endParaRPr lang="en-US" altLang="zh-CN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行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&lt;háng&gt;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伍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倔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&lt;jué&gt;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起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将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&lt;ji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à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ng&gt;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数百之众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度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&lt;duó&gt;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长絜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&lt;xié&gt;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比权量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&lt;li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à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ng&gt;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力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万乘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&lt;shèng&gt;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之势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朝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&lt;cháo&gt;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同列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百有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&lt;yòu&gt;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余年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一夫作难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&lt;n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à</a:t>
            </a:r>
            <a:r>
              <a:rPr lang="en-US" altLang="zh-CN" sz="2800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n&gt;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3" name="矩形 15362"/>
          <p:cNvSpPr/>
          <p:nvPr/>
        </p:nvSpPr>
        <p:spPr>
          <a:xfrm>
            <a:off x="323850" y="620713"/>
            <a:ext cx="16383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 b="1" spc="640">
                <a:solidFill>
                  <a:srgbClr val="006699"/>
                </a:solidFill>
                <a:effectLst>
                  <a:outerShdw dist="45791" dir="3378595" algn="ctr" rotWithShape="0">
                    <a:srgbClr val="4D4D4D">
                      <a:alpha val="75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听读正音</a:t>
            </a:r>
            <a:endParaRPr lang="zh-CN" altLang="en-US" sz="3200" b="1" spc="640">
              <a:solidFill>
                <a:srgbClr val="006699"/>
              </a:solidFill>
              <a:effectLst>
                <a:outerShdw dist="45791" dir="3378595" algn="ctr" rotWithShape="0">
                  <a:srgbClr val="4D4D4D">
                    <a:alpha val="75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16385" descr="2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48200" y="5626100"/>
            <a:ext cx="4495800" cy="1231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7" name="图片 16386" descr="2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" cy="137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图片 16387" descr="9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5715000"/>
            <a:ext cx="914400" cy="91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9" name="文本框 16388"/>
          <p:cNvSpPr txBox="1"/>
          <p:nvPr/>
        </p:nvSpPr>
        <p:spPr>
          <a:xfrm>
            <a:off x="900113" y="3789363"/>
            <a:ext cx="7092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3200">
                <a:latin typeface="Arial" panose="020B0604020202020204" pitchFamily="34" charset="0"/>
                <a:ea typeface="黑体" panose="02010609060101010101" pitchFamily="2" charset="-122"/>
              </a:rPr>
              <a:t>中心论点：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2" charset="0"/>
              </a:rPr>
              <a:t>仁义不施而攻守之势异也。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2" charset="0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900113" y="2349500"/>
            <a:ext cx="7058025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黑体" panose="02010609060101010101" pitchFamily="2" charset="-122"/>
                <a:sym typeface="Arial" panose="020B0604020202020204" pitchFamily="34" charset="0"/>
              </a:rPr>
              <a:t>目的（手法）：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2" charset="0"/>
                <a:sym typeface="Arial" panose="020B0604020202020204" pitchFamily="34" charset="0"/>
              </a:rPr>
              <a:t>借古讽今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2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304800" y="533400"/>
            <a:ext cx="4032250" cy="7112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2" charset="0"/>
                <a:ea typeface="隶书" pitchFamily="1" charset="-122"/>
              </a:rPr>
              <a:t>《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2" charset="0"/>
                <a:ea typeface="隶书" pitchFamily="1" charset="-122"/>
              </a:rPr>
              <a:t>过秦论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2" charset="0"/>
                <a:ea typeface="隶书" pitchFamily="1" charset="-122"/>
              </a:rPr>
              <a:t>》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2" charset="0"/>
                <a:ea typeface="隶书" pitchFamily="1" charset="-122"/>
              </a:rPr>
              <a:t>结构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2" charset="0"/>
              <a:ea typeface="华文彩云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1692275" y="2636838"/>
            <a:ext cx="31242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  <a:ea typeface="隶书" pitchFamily="1" charset="-122"/>
              </a:rPr>
              <a:t>一、兴亡过程</a:t>
            </a:r>
            <a:endParaRPr lang="zh-CN" altLang="en-US" sz="3200" b="1">
              <a:latin typeface="Times New Roman" panose="02020603050405020304" pitchFamily="2" charset="0"/>
              <a:ea typeface="隶书" pitchFamily="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  <a:ea typeface="隶书" pitchFamily="1" charset="-122"/>
              </a:rPr>
              <a:t>          </a:t>
            </a:r>
            <a:r>
              <a:rPr lang="en-US" altLang="zh-CN" sz="3200" b="1">
                <a:latin typeface="Times New Roman" panose="02020603050405020304" pitchFamily="2" charset="0"/>
                <a:ea typeface="隶书" pitchFamily="1" charset="-122"/>
              </a:rPr>
              <a:t>(1-4)</a:t>
            </a:r>
            <a:endParaRPr lang="en-US" altLang="zh-CN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1692275" y="5157788"/>
            <a:ext cx="3505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  <a:ea typeface="隶书" pitchFamily="1" charset="-122"/>
              </a:rPr>
              <a:t>二、分析原因</a:t>
            </a:r>
            <a:r>
              <a:rPr lang="en-US" altLang="zh-CN" sz="3200" b="1">
                <a:latin typeface="Times New Roman" panose="02020603050405020304" pitchFamily="2" charset="0"/>
                <a:ea typeface="隶书" pitchFamily="1" charset="-122"/>
              </a:rPr>
              <a:t>(5)</a:t>
            </a:r>
            <a:endParaRPr lang="en-US" altLang="zh-CN" sz="3200" b="1">
              <a:latin typeface="Times New Roman" panose="02020603050405020304" pitchFamily="2" charset="0"/>
              <a:ea typeface="隶书" pitchFamily="1" charset="-122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4787900" y="1412875"/>
            <a:ext cx="2514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3399"/>
                </a:solidFill>
                <a:latin typeface="隶书" pitchFamily="1" charset="-122"/>
                <a:ea typeface="隶书" pitchFamily="1" charset="-122"/>
              </a:rPr>
              <a:t>兴 </a:t>
            </a:r>
            <a:r>
              <a:rPr lang="zh-CN" altLang="en-US" sz="2400">
                <a:latin typeface="Times New Roman" panose="02020603050405020304" pitchFamily="2" charset="0"/>
                <a:ea typeface="黑体" panose="02010609060101010101" pitchFamily="2" charset="-122"/>
              </a:rPr>
              <a:t>                </a:t>
            </a:r>
            <a:endParaRPr lang="zh-CN" altLang="en-US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4787900" y="3500438"/>
            <a:ext cx="1447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3399"/>
                </a:solidFill>
                <a:latin typeface="Times New Roman" panose="02020603050405020304" pitchFamily="2" charset="0"/>
                <a:ea typeface="隶书" pitchFamily="1" charset="-122"/>
              </a:rPr>
              <a:t>亡</a:t>
            </a:r>
            <a:endParaRPr lang="zh-CN" altLang="en-US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7415" name="文本框 17414"/>
          <p:cNvSpPr txBox="1"/>
          <p:nvPr/>
        </p:nvSpPr>
        <p:spPr>
          <a:xfrm>
            <a:off x="5867400" y="692150"/>
            <a:ext cx="20574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2" charset="0"/>
                <a:ea typeface="隶书" pitchFamily="1" charset="-122"/>
              </a:rPr>
              <a:t>崛起(1)</a:t>
            </a:r>
            <a:endParaRPr lang="zh-CN" altLang="en-US" sz="3200" b="1" dirty="0">
              <a:latin typeface="Times New Roman" panose="02020603050405020304" pitchFamily="2" charset="0"/>
              <a:ea typeface="隶书" pitchFamily="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2" charset="0"/>
                <a:ea typeface="隶书" pitchFamily="1" charset="-122"/>
              </a:rPr>
              <a:t>发展(2)</a:t>
            </a:r>
            <a:endParaRPr lang="zh-CN" altLang="en-US" sz="3200" b="1" dirty="0">
              <a:latin typeface="Times New Roman" panose="02020603050405020304" pitchFamily="2" charset="0"/>
              <a:ea typeface="隶书" pitchFamily="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2" charset="0"/>
                <a:ea typeface="隶书" pitchFamily="1" charset="-122"/>
              </a:rPr>
              <a:t>统一(3)</a:t>
            </a:r>
            <a:endParaRPr lang="zh-CN" altLang="en-US" sz="3200" b="1" dirty="0">
              <a:latin typeface="Times New Roman" panose="02020603050405020304" pitchFamily="2" charset="0"/>
              <a:ea typeface="隶书" pitchFamily="1" charset="-122"/>
            </a:endParaRPr>
          </a:p>
        </p:txBody>
      </p:sp>
      <p:sp>
        <p:nvSpPr>
          <p:cNvPr id="17416" name="左中括号 17415"/>
          <p:cNvSpPr/>
          <p:nvPr/>
        </p:nvSpPr>
        <p:spPr>
          <a:xfrm>
            <a:off x="1547813" y="3141663"/>
            <a:ext cx="76200" cy="2209800"/>
          </a:xfrm>
          <a:prstGeom prst="leftBracket">
            <a:avLst>
              <a:gd name="adj" fmla="val 241666"/>
            </a:avLst>
          </a:pr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17" name="左中括号 17416"/>
          <p:cNvSpPr/>
          <p:nvPr/>
        </p:nvSpPr>
        <p:spPr>
          <a:xfrm>
            <a:off x="4500563" y="1844675"/>
            <a:ext cx="76200" cy="1981200"/>
          </a:xfrm>
          <a:prstGeom prst="leftBracket">
            <a:avLst>
              <a:gd name="adj" fmla="val 216666"/>
            </a:avLst>
          </a:pr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18" name="左中括号 17417"/>
          <p:cNvSpPr/>
          <p:nvPr/>
        </p:nvSpPr>
        <p:spPr>
          <a:xfrm>
            <a:off x="5580063" y="981075"/>
            <a:ext cx="76200" cy="1447800"/>
          </a:xfrm>
          <a:prstGeom prst="leftBracket">
            <a:avLst>
              <a:gd name="adj" fmla="val 158333"/>
            </a:avLst>
          </a:pr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19" name="文本框 17418"/>
          <p:cNvSpPr txBox="1"/>
          <p:nvPr/>
        </p:nvSpPr>
        <p:spPr>
          <a:xfrm>
            <a:off x="5435600" y="3573463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2" charset="0"/>
                <a:ea typeface="隶书" pitchFamily="1" charset="-122"/>
              </a:rPr>
              <a:t>(4)</a:t>
            </a:r>
            <a:endParaRPr lang="en-US" altLang="zh-CN" sz="3200" b="1">
              <a:latin typeface="Times New Roman" panose="02020603050405020304" pitchFamily="2" charset="0"/>
              <a:ea typeface="隶书" pitchFamily="1" charset="-122"/>
            </a:endParaRPr>
          </a:p>
        </p:txBody>
      </p:sp>
      <p:sp>
        <p:nvSpPr>
          <p:cNvPr id="17420" name="下箭头 17419"/>
          <p:cNvSpPr/>
          <p:nvPr/>
        </p:nvSpPr>
        <p:spPr>
          <a:xfrm>
            <a:off x="5003800" y="2133600"/>
            <a:ext cx="152400" cy="1066800"/>
          </a:xfrm>
          <a:prstGeom prst="downArrow">
            <a:avLst>
              <a:gd name="adj1" fmla="val 50000"/>
              <a:gd name="adj2" fmla="val 175000"/>
            </a:avLst>
          </a:prstGeom>
          <a:gradFill rotWithShape="0">
            <a:gsLst>
              <a:gs pos="0">
                <a:srgbClr val="000082">
                  <a:alpha val="100000"/>
                </a:srgbClr>
              </a:gs>
              <a:gs pos="30000">
                <a:srgbClr val="66008F">
                  <a:alpha val="100000"/>
                </a:srgbClr>
              </a:gs>
              <a:gs pos="64999">
                <a:srgbClr val="BA0066">
                  <a:alpha val="100000"/>
                </a:srgbClr>
              </a:gs>
              <a:gs pos="89999">
                <a:srgbClr val="FF0000">
                  <a:alpha val="100000"/>
                </a:srgbClr>
              </a:gs>
              <a:gs pos="100000">
                <a:srgbClr val="FF8200">
                  <a:alpha val="100000"/>
                </a:srgbClr>
              </a:gs>
            </a:gsLst>
            <a:path path="rect">
              <a:fillToRect l="50000" t="50000" r="50000" b="50000"/>
            </a:path>
            <a:tileRect/>
          </a:gradFill>
          <a:ln w="9525" cap="flat" cmpd="sng">
            <a:solidFill>
              <a:srgbClr val="FF0000">
                <a:alpha val="5000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21" name="矩形 174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3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  <p:bldP spid="17414" grpId="0"/>
      <p:bldP spid="17415" grpId="0"/>
      <p:bldP spid="174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占位符 18433"/>
          <p:cNvSpPr>
            <a:spLocks noGrp="1"/>
          </p:cNvSpPr>
          <p:nvPr>
            <p:ph type="body" idx="1"/>
          </p:nvPr>
        </p:nvSpPr>
        <p:spPr>
          <a:xfrm>
            <a:off x="34925" y="836613"/>
            <a:ext cx="9502775" cy="3094037"/>
          </a:xfrm>
          <a:ln/>
        </p:spPr>
        <p:txBody>
          <a:bodyPr/>
          <a:p>
            <a:pPr>
              <a:buNone/>
            </a:pPr>
            <a:r>
              <a:rPr lang="zh-CN" altLang="en-US" sz="2800" dirty="0">
                <a:ea typeface="楷体" panose="02010609060101010101" charset="-122"/>
              </a:rPr>
              <a:t>    </a:t>
            </a:r>
            <a:r>
              <a:rPr lang="zh-CN" altLang="en-US" sz="2800" dirty="0">
                <a:ea typeface="黑体" panose="02010609060101010101" pitchFamily="2" charset="-122"/>
              </a:rPr>
              <a:t>秦孝公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据</a:t>
            </a:r>
            <a:r>
              <a:rPr lang="zh-CN" altLang="en-US" sz="2800" dirty="0">
                <a:ea typeface="黑体" panose="02010609060101010101" pitchFamily="2" charset="-122"/>
              </a:rPr>
              <a:t>崤函之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固</a:t>
            </a:r>
            <a:r>
              <a:rPr lang="zh-CN" altLang="en-US" sz="2800" dirty="0">
                <a:ea typeface="黑体" panose="02010609060101010101" pitchFamily="2" charset="-122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拥</a:t>
            </a:r>
            <a:r>
              <a:rPr lang="zh-CN" altLang="en-US" sz="2800" dirty="0">
                <a:ea typeface="黑体" panose="02010609060101010101" pitchFamily="2" charset="-122"/>
              </a:rPr>
              <a:t>雍州之地，君臣固守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以</a:t>
            </a:r>
            <a:r>
              <a:rPr lang="zh-CN" altLang="en-US" sz="2800" dirty="0">
                <a:ea typeface="黑体" panose="02010609060101010101" pitchFamily="2" charset="-122"/>
              </a:rPr>
              <a:t>窥周室，</a:t>
            </a:r>
            <a:endParaRPr lang="zh-CN" altLang="en-US" sz="2800" dirty="0"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u="sng" dirty="0">
                <a:ea typeface="黑体" panose="02010609060101010101" pitchFamily="2" charset="-122"/>
              </a:rPr>
              <a:t>有</a:t>
            </a:r>
            <a:r>
              <a:rPr lang="zh-CN" altLang="en-US" sz="2800" u="sng" dirty="0">
                <a:solidFill>
                  <a:srgbClr val="FF0000"/>
                </a:solidFill>
                <a:ea typeface="黑体" panose="02010609060101010101" pitchFamily="2" charset="-122"/>
              </a:rPr>
              <a:t>席卷</a:t>
            </a:r>
            <a:r>
              <a:rPr lang="zh-CN" altLang="en-US" sz="2800" u="sng" dirty="0">
                <a:solidFill>
                  <a:srgbClr val="0000CC"/>
                </a:solidFill>
                <a:ea typeface="黑体" panose="02010609060101010101" pitchFamily="2" charset="-122"/>
              </a:rPr>
              <a:t>天下</a:t>
            </a:r>
            <a:r>
              <a:rPr lang="zh-CN" altLang="en-US" sz="2800" u="sng" dirty="0">
                <a:ea typeface="黑体" panose="02010609060101010101" pitchFamily="2" charset="-122"/>
              </a:rPr>
              <a:t>，</a:t>
            </a:r>
            <a:r>
              <a:rPr lang="zh-CN" altLang="en-US" sz="2800" u="sng" dirty="0">
                <a:solidFill>
                  <a:srgbClr val="FF0000"/>
                </a:solidFill>
                <a:ea typeface="黑体" panose="02010609060101010101" pitchFamily="2" charset="-122"/>
              </a:rPr>
              <a:t>包举</a:t>
            </a:r>
            <a:r>
              <a:rPr lang="zh-CN" altLang="en-US" sz="2800" u="sng" dirty="0">
                <a:solidFill>
                  <a:srgbClr val="0000CC"/>
                </a:solidFill>
                <a:ea typeface="黑体" panose="02010609060101010101" pitchFamily="2" charset="-122"/>
              </a:rPr>
              <a:t>宇内</a:t>
            </a:r>
            <a:r>
              <a:rPr lang="zh-CN" altLang="en-US" sz="2800" u="sng" dirty="0">
                <a:ea typeface="黑体" panose="02010609060101010101" pitchFamily="2" charset="-122"/>
              </a:rPr>
              <a:t>，</a:t>
            </a:r>
            <a:r>
              <a:rPr lang="zh-CN" altLang="en-US" sz="2800" u="sng" dirty="0">
                <a:solidFill>
                  <a:srgbClr val="FF0000"/>
                </a:solidFill>
                <a:ea typeface="黑体" panose="02010609060101010101" pitchFamily="2" charset="-122"/>
              </a:rPr>
              <a:t>囊括</a:t>
            </a:r>
            <a:r>
              <a:rPr lang="zh-CN" altLang="en-US" sz="2800" u="sng" dirty="0">
                <a:solidFill>
                  <a:srgbClr val="0000CC"/>
                </a:solidFill>
                <a:ea typeface="黑体" panose="02010609060101010101" pitchFamily="2" charset="-122"/>
              </a:rPr>
              <a:t>四海</a:t>
            </a:r>
            <a:r>
              <a:rPr lang="zh-CN" altLang="en-US" sz="2800" u="sng" dirty="0">
                <a:ea typeface="黑体" panose="02010609060101010101" pitchFamily="2" charset="-122"/>
              </a:rPr>
              <a:t>之意，并吞</a:t>
            </a:r>
            <a:r>
              <a:rPr lang="zh-CN" altLang="en-US" sz="2800" u="sng" dirty="0">
                <a:solidFill>
                  <a:srgbClr val="0000CC"/>
                </a:solidFill>
                <a:ea typeface="黑体" panose="02010609060101010101" pitchFamily="2" charset="-122"/>
              </a:rPr>
              <a:t>八荒</a:t>
            </a:r>
            <a:r>
              <a:rPr lang="zh-CN" altLang="en-US" sz="2800" u="sng" dirty="0">
                <a:ea typeface="黑体" panose="02010609060101010101" pitchFamily="2" charset="-122"/>
              </a:rPr>
              <a:t>之心。</a:t>
            </a:r>
            <a:endParaRPr lang="zh-CN" altLang="en-US" sz="2800" u="sng" dirty="0"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ea typeface="黑体" panose="02010609060101010101" pitchFamily="2" charset="-122"/>
              </a:rPr>
              <a:t>当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是</a:t>
            </a:r>
            <a:r>
              <a:rPr lang="zh-CN" altLang="en-US" sz="2800" dirty="0">
                <a:ea typeface="黑体" panose="02010609060101010101" pitchFamily="2" charset="-122"/>
              </a:rPr>
              <a:t>时也，商君佐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之</a:t>
            </a:r>
            <a:r>
              <a:rPr lang="zh-CN" altLang="en-US" sz="2800" dirty="0">
                <a:ea typeface="黑体" panose="02010609060101010101" pitchFamily="2" charset="-122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内</a:t>
            </a:r>
            <a:r>
              <a:rPr lang="zh-CN" altLang="en-US" sz="2800" dirty="0">
                <a:ea typeface="黑体" panose="02010609060101010101" pitchFamily="2" charset="-122"/>
              </a:rPr>
              <a:t>立法度，务耕织，修守战之具；</a:t>
            </a:r>
            <a:endParaRPr lang="zh-CN" altLang="en-US" sz="2800" dirty="0"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外</a:t>
            </a:r>
            <a:r>
              <a:rPr lang="zh-CN" altLang="en-US" sz="2800" dirty="0">
                <a:ea typeface="黑体" panose="02010609060101010101" pitchFamily="2" charset="-122"/>
              </a:rPr>
              <a:t>连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衡</a:t>
            </a:r>
            <a:r>
              <a:rPr lang="zh-CN" altLang="en-US" sz="2800" dirty="0">
                <a:ea typeface="黑体" panose="02010609060101010101" pitchFamily="2" charset="-122"/>
              </a:rPr>
              <a:t>而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斗</a:t>
            </a:r>
            <a:r>
              <a:rPr lang="zh-CN" altLang="en-US" sz="2800" dirty="0">
                <a:ea typeface="黑体" panose="02010609060101010101" pitchFamily="2" charset="-122"/>
              </a:rPr>
              <a:t>诸侯。于是秦人拱手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2" charset="-122"/>
              </a:rPr>
              <a:t>而</a:t>
            </a:r>
            <a:r>
              <a:rPr lang="zh-CN" altLang="en-US" sz="2800" dirty="0">
                <a:ea typeface="黑体" panose="02010609060101010101" pitchFamily="2" charset="-122"/>
              </a:rPr>
              <a:t>取西河之外。</a:t>
            </a:r>
            <a:endParaRPr lang="zh-CN" altLang="en-US" sz="2800" dirty="0">
              <a:ea typeface="黑体" panose="02010609060101010101" pitchFamily="2" charset="-122"/>
            </a:endParaRPr>
          </a:p>
        </p:txBody>
      </p:sp>
      <p:sp>
        <p:nvSpPr>
          <p:cNvPr id="18435" name="文本框 18434"/>
          <p:cNvSpPr txBox="1"/>
          <p:nvPr/>
        </p:nvSpPr>
        <p:spPr>
          <a:xfrm>
            <a:off x="250825" y="3357563"/>
            <a:ext cx="8596313" cy="1371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    秦孝公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占据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着崤山和函谷关的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险固地势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拥有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雍州的土地，君臣牢固地守卫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来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窥视周王室（的天下），</a:t>
            </a:r>
            <a:r>
              <a:rPr lang="zh-CN" altLang="en-US" sz="2800" b="1" u="sng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有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并吞</a:t>
            </a:r>
            <a:r>
              <a:rPr lang="zh-CN" altLang="en-US" sz="2800" b="1" u="sng" dirty="0">
                <a:solidFill>
                  <a:srgbClr val="0000CC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天下</a:t>
            </a:r>
            <a:r>
              <a:rPr lang="zh-CN" altLang="en-US" sz="2800" b="1" u="sng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的意图和雄心。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250825" y="4868863"/>
            <a:ext cx="8639175" cy="1798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在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那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时候，有商君辅佐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秦孝公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对内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建立法规制度，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致力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于耕作纺织，修造防守和进攻的器具；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对外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实行连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横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策略，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使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山东诸侯自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相争斗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  <a:sym typeface="Arial" panose="020B0604020202020204" pitchFamily="34" charset="0"/>
              </a:rPr>
              <a:t>。这样，秦人毫不费力地夺取了黄河以西之外的土地</a:t>
            </a:r>
            <a:r>
              <a:rPr lang="zh-CN" altLang="en-US" dirty="0">
                <a:latin typeface="Arial" panose="020B0604020202020204" pitchFamily="34" charset="0"/>
              </a:rPr>
              <a:t>。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2844800" y="117475"/>
            <a:ext cx="2736850" cy="577850"/>
          </a:xfrm>
          <a:prstGeom prst="rect">
            <a:avLst/>
          </a:prstGeom>
          <a:solidFill>
            <a:srgbClr val="00CCFF">
              <a:alpha val="100000"/>
            </a:srgbClr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翻译：第一段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ldLvl="0"/>
      <p:bldP spid="18436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标题 19457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pPr algn="l"/>
            <a:r>
              <a:rPr lang="zh-CN" altLang="en-US" sz="4000" dirty="0">
                <a:solidFill>
                  <a:srgbClr val="FF0000"/>
                </a:solidFill>
              </a:rPr>
              <a:t>思考：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19459" name="文本占位符 19458"/>
          <p:cNvSpPr>
            <a:spLocks noGrp="1"/>
          </p:cNvSpPr>
          <p:nvPr>
            <p:ph type="body" idx="1"/>
          </p:nvPr>
        </p:nvSpPr>
        <p:spPr>
          <a:xfrm>
            <a:off x="539750" y="2492375"/>
            <a:ext cx="7991475" cy="1871663"/>
          </a:xfrm>
          <a:ln/>
        </p:spPr>
        <p:txBody>
          <a:bodyPr/>
          <a:p>
            <a:pPr>
              <a:buNone/>
            </a:pPr>
            <a:r>
              <a:rPr lang="zh-CN" altLang="en-US" sz="3600" dirty="0"/>
              <a:t>秦国凭借哪些优势在诸侯国中崛起的？</a:t>
            </a:r>
            <a:endParaRPr lang="zh-CN" altLang="en-US" sz="3600" dirty="0"/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45" name="圆角矩形 38944"/>
          <p:cNvSpPr/>
          <p:nvPr/>
        </p:nvSpPr>
        <p:spPr>
          <a:xfrm>
            <a:off x="2819400" y="5443538"/>
            <a:ext cx="6324600" cy="4572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8944" name="圆角矩形 38943"/>
          <p:cNvSpPr/>
          <p:nvPr/>
        </p:nvSpPr>
        <p:spPr>
          <a:xfrm>
            <a:off x="2819400" y="4191000"/>
            <a:ext cx="6324600" cy="9906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8943" name="圆角矩形 38942"/>
          <p:cNvSpPr/>
          <p:nvPr/>
        </p:nvSpPr>
        <p:spPr>
          <a:xfrm>
            <a:off x="2819400" y="3473450"/>
            <a:ext cx="6324600" cy="4572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8942" name="圆角矩形 38941"/>
          <p:cNvSpPr/>
          <p:nvPr/>
        </p:nvSpPr>
        <p:spPr>
          <a:xfrm>
            <a:off x="2819400" y="2743200"/>
            <a:ext cx="6324600" cy="4572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8941" name="圆角矩形 38940"/>
          <p:cNvSpPr/>
          <p:nvPr/>
        </p:nvSpPr>
        <p:spPr>
          <a:xfrm>
            <a:off x="2819400" y="2025650"/>
            <a:ext cx="6324600" cy="4572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8920" name="Rectangle 9"/>
          <p:cNvSpPr/>
          <p:nvPr/>
        </p:nvSpPr>
        <p:spPr>
          <a:xfrm>
            <a:off x="0" y="9525"/>
            <a:ext cx="9144000" cy="6858000"/>
          </a:xfrm>
          <a:prstGeom prst="rect">
            <a:avLst/>
          </a:prstGeom>
          <a:noFill/>
          <a:ln w="762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8922" name="Text Box 11"/>
          <p:cNvSpPr txBox="1"/>
          <p:nvPr/>
        </p:nvSpPr>
        <p:spPr>
          <a:xfrm>
            <a:off x="1371600" y="1905000"/>
            <a:ext cx="1600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地利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5" name="Text Box 14"/>
          <p:cNvSpPr txBox="1"/>
          <p:nvPr/>
        </p:nvSpPr>
        <p:spPr>
          <a:xfrm>
            <a:off x="1371600" y="4343400"/>
            <a:ext cx="152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政通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7" name="Text Box 16"/>
          <p:cNvSpPr txBox="1"/>
          <p:nvPr/>
        </p:nvSpPr>
        <p:spPr>
          <a:xfrm>
            <a:off x="1371600" y="5165725"/>
            <a:ext cx="2667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成果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0" name="AutoShape 19"/>
          <p:cNvSpPr/>
          <p:nvPr/>
        </p:nvSpPr>
        <p:spPr>
          <a:xfrm>
            <a:off x="2514600" y="46482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8931" name="Text Box 20"/>
          <p:cNvSpPr txBox="1"/>
          <p:nvPr/>
        </p:nvSpPr>
        <p:spPr>
          <a:xfrm>
            <a:off x="1371600" y="3276600"/>
            <a:ext cx="1447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雄心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2" name="AutoShape 21"/>
          <p:cNvSpPr/>
          <p:nvPr/>
        </p:nvSpPr>
        <p:spPr>
          <a:xfrm>
            <a:off x="2514600" y="2895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8933" name="AutoShape 22"/>
          <p:cNvSpPr/>
          <p:nvPr/>
        </p:nvSpPr>
        <p:spPr>
          <a:xfrm>
            <a:off x="2514600" y="22098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8934" name="AutoShape 23"/>
          <p:cNvSpPr/>
          <p:nvPr/>
        </p:nvSpPr>
        <p:spPr>
          <a:xfrm>
            <a:off x="2514600" y="3614738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8935" name="文本框 38934"/>
          <p:cNvSpPr txBox="1"/>
          <p:nvPr/>
        </p:nvSpPr>
        <p:spPr>
          <a:xfrm>
            <a:off x="1355725" y="2574925"/>
            <a:ext cx="13112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人和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6" name="Text Box 4"/>
          <p:cNvSpPr txBox="1"/>
          <p:nvPr/>
        </p:nvSpPr>
        <p:spPr>
          <a:xfrm>
            <a:off x="2743200" y="1905000"/>
            <a:ext cx="8839200" cy="402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据崤函之固、拥雍州之地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君臣固守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窥周室，席卷天下，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并吞八荒之心。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内立法度，务耕织，修守战之具；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外连衡而斗诸侯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等的优势。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拱手而取西河之外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7" name="AutoShape 19"/>
          <p:cNvSpPr/>
          <p:nvPr/>
        </p:nvSpPr>
        <p:spPr>
          <a:xfrm>
            <a:off x="25146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8938" name="左大括号 38937"/>
          <p:cNvSpPr/>
          <p:nvPr/>
        </p:nvSpPr>
        <p:spPr>
          <a:xfrm>
            <a:off x="1066800" y="2133600"/>
            <a:ext cx="381000" cy="3581400"/>
          </a:xfrm>
          <a:prstGeom prst="leftBrace">
            <a:avLst>
              <a:gd name="adj1" fmla="val 7833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39" name="文本框 38938"/>
          <p:cNvSpPr txBox="1"/>
          <p:nvPr/>
        </p:nvSpPr>
        <p:spPr>
          <a:xfrm>
            <a:off x="304800" y="3276600"/>
            <a:ext cx="854075" cy="119380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崛起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8940" name="矩形 38939"/>
          <p:cNvSpPr/>
          <p:nvPr/>
        </p:nvSpPr>
        <p:spPr>
          <a:xfrm>
            <a:off x="1828800" y="609600"/>
            <a:ext cx="6019800" cy="685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秦王朝势力的崛起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8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389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>
                                            <p:txEl>
                                              <p:charRg st="12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38936">
                                            <p:txEl>
                                              <p:charRg st="12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>
                                            <p:txEl>
                                              <p:charRg st="17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38936">
                                            <p:txEl>
                                              <p:charRg st="17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>
                                            <p:txEl>
                                              <p:charRg st="36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38936">
                                            <p:txEl>
                                              <p:charRg st="36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>
                                            <p:txEl>
                                              <p:charRg st="52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38936">
                                            <p:txEl>
                                              <p:charRg st="52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>
                                            <p:txEl>
                                              <p:charRg st="67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38936">
                                            <p:txEl>
                                              <p:charRg st="67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2" grpId="0"/>
      <p:bldP spid="38925" grpId="0"/>
      <p:bldP spid="38927" grpId="0"/>
      <p:bldP spid="38930" grpId="0" bldLvl="0" animBg="1"/>
      <p:bldP spid="38931" grpId="0"/>
      <p:bldP spid="38932" grpId="0" bldLvl="0" animBg="1"/>
      <p:bldP spid="38933" grpId="0" bldLvl="0" animBg="1"/>
      <p:bldP spid="38934" grpId="0" bldLvl="0" animBg="1"/>
      <p:bldP spid="38937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Oval 2"/>
          <p:cNvSpPr/>
          <p:nvPr/>
        </p:nvSpPr>
        <p:spPr>
          <a:xfrm>
            <a:off x="3810000" y="3429000"/>
            <a:ext cx="762000" cy="1143000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63" name="WordArt 3"/>
          <p:cNvSpPr>
            <a:spLocks noTextEdit="1"/>
          </p:cNvSpPr>
          <p:nvPr/>
        </p:nvSpPr>
        <p:spPr>
          <a:xfrm>
            <a:off x="2133600" y="3962400"/>
            <a:ext cx="5399088" cy="144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第二自然段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64" name="WordArt 4"/>
          <p:cNvSpPr>
            <a:spLocks noTextEdit="1"/>
          </p:cNvSpPr>
          <p:nvPr/>
        </p:nvSpPr>
        <p:spPr>
          <a:xfrm>
            <a:off x="3352800" y="2286000"/>
            <a:ext cx="3095625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9"/>
                    </a:srgbClr>
                  </a:outerShdw>
                </a:effectLst>
                <a:latin typeface="华文行楷" charset="0"/>
                <a:ea typeface="华文行楷" charset="0"/>
              </a:rPr>
              <a:t>合作探究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8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pic>
        <p:nvPicPr>
          <p:cNvPr id="40965" name="Picture 5" descr="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4876800"/>
            <a:ext cx="1314450" cy="1406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24577"/>
          <p:cNvSpPr txBox="1"/>
          <p:nvPr/>
        </p:nvSpPr>
        <p:spPr>
          <a:xfrm>
            <a:off x="179388" y="2420938"/>
            <a:ext cx="8096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>
                <a:latin typeface="楷体_GB2312" pitchFamily="1" charset="-122"/>
                <a:ea typeface="楷体_GB2312" pitchFamily="1" charset="-122"/>
              </a:rPr>
              <a:t>发</a:t>
            </a:r>
            <a:endParaRPr lang="zh-CN" altLang="en-US" sz="3600" b="1">
              <a:latin typeface="楷体_GB2312" pitchFamily="1" charset="-122"/>
              <a:ea typeface="楷体_GB2312" pitchFamily="1" charset="-122"/>
            </a:endParaRPr>
          </a:p>
          <a:p>
            <a:pPr algn="ctr"/>
            <a:r>
              <a:rPr lang="zh-CN" altLang="en-US" sz="3600" b="1">
                <a:latin typeface="楷体_GB2312" pitchFamily="1" charset="-122"/>
                <a:ea typeface="楷体_GB2312" pitchFamily="1" charset="-122"/>
              </a:rPr>
              <a:t>展</a:t>
            </a:r>
            <a:endParaRPr lang="zh-CN" altLang="en-US" sz="3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4579" name="文本框 24578"/>
          <p:cNvSpPr txBox="1"/>
          <p:nvPr/>
        </p:nvSpPr>
        <p:spPr>
          <a:xfrm>
            <a:off x="1979613" y="117475"/>
            <a:ext cx="5402262" cy="2041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南取汉中，</a:t>
            </a:r>
            <a:endParaRPr lang="zh-CN" altLang="en-US" sz="3200" b="1">
              <a:latin typeface="楷体_GB2312" pitchFamily="1" charset="-122"/>
              <a:ea typeface="楷体_GB2312" pitchFamily="1" charset="-122"/>
            </a:endParaRPr>
          </a:p>
          <a:p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西举巴蜀，</a:t>
            </a:r>
            <a:endParaRPr lang="zh-CN" altLang="en-US" sz="3200" b="1">
              <a:latin typeface="楷体_GB2312" pitchFamily="1" charset="-122"/>
              <a:ea typeface="楷体_GB2312" pitchFamily="1" charset="-122"/>
            </a:endParaRPr>
          </a:p>
          <a:p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东割膏腴之地，</a:t>
            </a:r>
            <a:endParaRPr lang="zh-CN" altLang="en-US" sz="3200" b="1">
              <a:latin typeface="楷体_GB2312" pitchFamily="1" charset="-122"/>
              <a:ea typeface="楷体_GB2312" pitchFamily="1" charset="-122"/>
            </a:endParaRPr>
          </a:p>
          <a:p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北收要害之郡。</a:t>
            </a:r>
            <a:endParaRPr lang="zh-CN" altLang="en-US" sz="32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4580" name="文本框 24579"/>
          <p:cNvSpPr txBox="1"/>
          <p:nvPr/>
        </p:nvSpPr>
        <p:spPr>
          <a:xfrm>
            <a:off x="1966913" y="2827338"/>
            <a:ext cx="11652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才多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1" name="矩形 24580"/>
          <p:cNvSpPr/>
          <p:nvPr/>
        </p:nvSpPr>
        <p:spPr>
          <a:xfrm>
            <a:off x="1116013" y="981075"/>
            <a:ext cx="6429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秦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2" name="矩形 24581"/>
          <p:cNvSpPr/>
          <p:nvPr/>
        </p:nvSpPr>
        <p:spPr>
          <a:xfrm>
            <a:off x="1228725" y="3813175"/>
            <a:ext cx="642938" cy="11906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诸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2" charset="0"/>
              <a:ea typeface="楷体_GB2312" pitchFamily="1" charset="-122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侯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3" name="矩形 24582"/>
          <p:cNvSpPr/>
          <p:nvPr/>
        </p:nvSpPr>
        <p:spPr>
          <a:xfrm>
            <a:off x="3176588" y="2062163"/>
            <a:ext cx="4275137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孟尝平原春申信陵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有宁越</a:t>
            </a:r>
            <a:r>
              <a:rPr lang="en-US" altLang="zh-CN" sz="3200" b="1">
                <a:latin typeface="Times New Roman" panose="02020603050405020304" pitchFamily="2" charset="0"/>
                <a:ea typeface="楷体_GB2312" pitchFamily="1" charset="-122"/>
              </a:rPr>
              <a:t>……</a:t>
            </a: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为之谋；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齐明</a:t>
            </a:r>
            <a:r>
              <a:rPr lang="en-US" altLang="zh-CN" sz="3200" b="1">
                <a:latin typeface="Times New Roman" panose="02020603050405020304" pitchFamily="2" charset="0"/>
                <a:ea typeface="楷体_GB2312" pitchFamily="1" charset="-122"/>
              </a:rPr>
              <a:t>……</a:t>
            </a: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通其意；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吴起</a:t>
            </a:r>
            <a:r>
              <a:rPr lang="en-US" altLang="zh-CN" sz="3200" b="1">
                <a:latin typeface="Times New Roman" panose="02020603050405020304" pitchFamily="2" charset="0"/>
                <a:ea typeface="楷体_GB2312" pitchFamily="1" charset="-122"/>
              </a:rPr>
              <a:t>……</a:t>
            </a: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制其兵。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4" name="矩形 24583"/>
          <p:cNvSpPr/>
          <p:nvPr/>
        </p:nvSpPr>
        <p:spPr>
          <a:xfrm>
            <a:off x="1962150" y="4043363"/>
            <a:ext cx="13954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地广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5" name="矩形 24584"/>
          <p:cNvSpPr/>
          <p:nvPr/>
        </p:nvSpPr>
        <p:spPr>
          <a:xfrm>
            <a:off x="2771775" y="4064000"/>
            <a:ext cx="22225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FF33"/>
                </a:solidFill>
                <a:latin typeface="Times New Roman" panose="02020603050405020304" pitchFamily="2" charset="0"/>
                <a:ea typeface="楷体_GB2312" pitchFamily="1" charset="-122"/>
              </a:rPr>
              <a:t>—</a:t>
            </a: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十倍之地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6" name="矩形 24585"/>
          <p:cNvSpPr/>
          <p:nvPr/>
        </p:nvSpPr>
        <p:spPr>
          <a:xfrm>
            <a:off x="1962150" y="4572000"/>
            <a:ext cx="13954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师众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7" name="矩形 24586"/>
          <p:cNvSpPr/>
          <p:nvPr/>
        </p:nvSpPr>
        <p:spPr>
          <a:xfrm>
            <a:off x="2789238" y="4605338"/>
            <a:ext cx="22225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FF33"/>
                </a:solidFill>
                <a:latin typeface="Times New Roman" panose="02020603050405020304" pitchFamily="2" charset="0"/>
                <a:ea typeface="楷体_GB2312" pitchFamily="1" charset="-122"/>
              </a:rPr>
              <a:t>—</a:t>
            </a: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百万之师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8" name="矩形 24587"/>
          <p:cNvSpPr/>
          <p:nvPr/>
        </p:nvSpPr>
        <p:spPr>
          <a:xfrm>
            <a:off x="3200400" y="5099050"/>
            <a:ext cx="26320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逡巡而不敢进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89" name="矩形 24588"/>
          <p:cNvSpPr/>
          <p:nvPr/>
        </p:nvSpPr>
        <p:spPr>
          <a:xfrm>
            <a:off x="3200400" y="5589588"/>
            <a:ext cx="2632075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从散约败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争割地而赂秦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90" name="矩形 24589"/>
          <p:cNvSpPr/>
          <p:nvPr/>
        </p:nvSpPr>
        <p:spPr>
          <a:xfrm>
            <a:off x="6156325" y="5157788"/>
            <a:ext cx="2232025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追亡逐北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伏尸百万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  <a:p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流血漂橹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91" name="左大括号 24590"/>
          <p:cNvSpPr/>
          <p:nvPr/>
        </p:nvSpPr>
        <p:spPr>
          <a:xfrm>
            <a:off x="2995613" y="2257425"/>
            <a:ext cx="180975" cy="1620838"/>
          </a:xfrm>
          <a:prstGeom prst="leftBrace">
            <a:avLst>
              <a:gd name="adj1" fmla="val 74634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92" name="左大括号 24591"/>
          <p:cNvSpPr/>
          <p:nvPr/>
        </p:nvSpPr>
        <p:spPr>
          <a:xfrm>
            <a:off x="2995613" y="5319713"/>
            <a:ext cx="180975" cy="1214437"/>
          </a:xfrm>
          <a:prstGeom prst="leftBrace">
            <a:avLst>
              <a:gd name="adj1" fmla="val 55921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93" name="左大括号 24592"/>
          <p:cNvSpPr/>
          <p:nvPr/>
        </p:nvSpPr>
        <p:spPr>
          <a:xfrm>
            <a:off x="1827213" y="2979738"/>
            <a:ext cx="179387" cy="2970212"/>
          </a:xfrm>
          <a:prstGeom prst="leftBrace">
            <a:avLst>
              <a:gd name="adj1" fmla="val 137979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94" name="矩形 24593"/>
          <p:cNvSpPr/>
          <p:nvPr/>
        </p:nvSpPr>
        <p:spPr>
          <a:xfrm>
            <a:off x="1997075" y="5640388"/>
            <a:ext cx="14493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  <a:ea typeface="楷体_GB2312" pitchFamily="1" charset="-122"/>
              </a:rPr>
              <a:t>战败</a:t>
            </a:r>
            <a:endParaRPr lang="zh-CN" altLang="en-US" sz="32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95" name="左大括号 24594"/>
          <p:cNvSpPr/>
          <p:nvPr/>
        </p:nvSpPr>
        <p:spPr>
          <a:xfrm>
            <a:off x="1835150" y="620713"/>
            <a:ext cx="180975" cy="1214437"/>
          </a:xfrm>
          <a:prstGeom prst="leftBrace">
            <a:avLst>
              <a:gd name="adj1" fmla="val 55796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96" name="左大括号 24595"/>
          <p:cNvSpPr/>
          <p:nvPr/>
        </p:nvSpPr>
        <p:spPr>
          <a:xfrm>
            <a:off x="971550" y="1268413"/>
            <a:ext cx="134938" cy="3600450"/>
          </a:xfrm>
          <a:prstGeom prst="leftBrace">
            <a:avLst>
              <a:gd name="adj1" fmla="val 222352"/>
              <a:gd name="adj2" fmla="val 50000"/>
            </a:avLst>
          </a:prstGeom>
          <a:noFill/>
          <a:ln w="2857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>
            <a:spAutoFit/>
          </a:bodyPr>
          <a:p>
            <a:pPr algn="ctr"/>
            <a:endParaRPr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9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0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1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5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3" grpId="0"/>
      <p:bldP spid="24584" grpId="0"/>
      <p:bldP spid="24585" grpId="0"/>
      <p:bldP spid="24586" grpId="0"/>
      <p:bldP spid="24587" grpId="0"/>
      <p:bldP spid="24588" grpId="0"/>
      <p:bldP spid="24589" grpId="0"/>
      <p:bldP spid="24590" grpId="0"/>
      <p:bldP spid="245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zh-CN"/>
              <a:t>阅读第</a:t>
            </a:r>
            <a:r>
              <a:rPr lang="en-US" altLang="zh-CN"/>
              <a:t>2</a:t>
            </a:r>
            <a:r>
              <a:rPr lang="zh-CN" altLang="en-US"/>
              <a:t>自然段，思考下面的问题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buNone/>
            </a:pPr>
            <a:r>
              <a:rPr lang="en-US" altLang="zh-CN" sz="36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1.</a:t>
            </a:r>
            <a:r>
              <a:rPr lang="zh-CN" altLang="en-US" sz="36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本段主要秦国崛起，孝公之后的几位秦君励精图治继续发展壮大秦国，为秦的统一打下坚固的基础，但本段又在大篇幅的叙述诸侯各国的状况，这样写有何作用</a:t>
            </a:r>
            <a:r>
              <a:rPr lang="zh-CN" altLang="en-US" sz="36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?</a:t>
            </a:r>
            <a:endParaRPr lang="zh-CN" altLang="en-US" sz="36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3600" dirty="0">
                <a:latin typeface="楷体" panose="02010609060101010101" charset="-122"/>
                <a:ea typeface="楷体" panose="02010609060101010101" charset="-122"/>
                <a:sym typeface="+mn-ea"/>
              </a:rPr>
              <a:t>2.</a:t>
            </a:r>
            <a:r>
              <a:rPr lang="zh-CN" altLang="en-US" sz="3600" dirty="0">
                <a:latin typeface="楷体" panose="02010609060101010101" charset="-122"/>
                <a:ea typeface="楷体" panose="02010609060101010101" charset="-122"/>
                <a:sym typeface="+mn-ea"/>
              </a:rPr>
              <a:t>诸侯各国“从散约败，相与为一”失败的原因是什么？可结合你了解的史事回答。</a:t>
            </a:r>
            <a:endParaRPr lang="zh-CN" altLang="en-US" sz="360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buNone/>
            </a:pPr>
            <a:endParaRPr lang="zh-CN" altLang="en-US" sz="3600"/>
          </a:p>
        </p:txBody>
      </p:sp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占位符 25601"/>
          <p:cNvSpPr>
            <a:spLocks noGrp="1"/>
          </p:cNvSpPr>
          <p:nvPr>
            <p:ph type="body" idx="1"/>
          </p:nvPr>
        </p:nvSpPr>
        <p:spPr>
          <a:xfrm>
            <a:off x="107950" y="404813"/>
            <a:ext cx="8964613" cy="5183187"/>
          </a:xfrm>
          <a:ln/>
        </p:spPr>
        <p:txBody>
          <a:bodyPr/>
          <a:p>
            <a:pPr>
              <a:buNone/>
            </a:pPr>
            <a:r>
              <a:rPr lang="zh-CN" altLang="en-US" sz="36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思考1：</a:t>
            </a:r>
            <a:endParaRPr lang="zh-CN" altLang="en-US" sz="3600" b="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buNone/>
            </a:pPr>
            <a:endParaRPr lang="zh-CN" altLang="en-US" sz="3600" b="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buNone/>
            </a:pP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本段主要秦国崛起，孝公之后的几位秦君励精图治继续</a:t>
            </a:r>
            <a:endParaRPr lang="zh-CN" altLang="en-US" sz="2800" b="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buNone/>
            </a:pP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发展壮大秦国，为秦的统一打下坚固的基础，但本段又</a:t>
            </a:r>
            <a:endParaRPr lang="zh-CN" altLang="en-US" sz="2800" b="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buNone/>
            </a:pPr>
            <a:r>
              <a:rPr lang="zh-CN" altLang="en-US" sz="2800" b="0" dirty="0">
                <a:latin typeface="楷体" panose="02010609060101010101" charset="-122"/>
                <a:ea typeface="楷体" panose="02010609060101010101" charset="-122"/>
              </a:rPr>
              <a:t>在大篇幅的叙述诸侯各国的状况，这样写有何</a:t>
            </a:r>
            <a:r>
              <a:rPr lang="zh-CN" altLang="en-US" sz="2800" b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作用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?</a:t>
            </a:r>
            <a:endParaRPr lang="zh-CN" altLang="en-US" sz="2800" dirty="0"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5603" name="文本框 25602"/>
          <p:cNvSpPr txBox="1"/>
          <p:nvPr/>
        </p:nvSpPr>
        <p:spPr>
          <a:xfrm>
            <a:off x="539750" y="4845050"/>
            <a:ext cx="82089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通过九国之师与秦国的对比，衬托出秦国的的强盛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560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占位符 26625"/>
          <p:cNvSpPr>
            <a:spLocks noGrp="1"/>
          </p:cNvSpPr>
          <p:nvPr>
            <p:ph type="body" idx="1"/>
          </p:nvPr>
        </p:nvSpPr>
        <p:spPr>
          <a:xfrm>
            <a:off x="180975" y="333375"/>
            <a:ext cx="8856663" cy="2590800"/>
          </a:xfrm>
          <a:ln/>
        </p:spPr>
        <p:txBody>
          <a:bodyPr/>
          <a:p>
            <a:pPr>
              <a:buNone/>
            </a:pPr>
            <a:r>
              <a:rPr lang="zh-CN" altLang="en-US" sz="3600" dirty="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思考2</a:t>
            </a:r>
            <a:endParaRPr lang="zh-CN" altLang="en-US" sz="3600" dirty="0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buNone/>
            </a:pPr>
            <a:endParaRPr lang="zh-CN" altLang="en-US" sz="280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buNone/>
            </a:pP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诸侯各国“从散约败，相与为一”失败的原因是什么？</a:t>
            </a:r>
            <a:endParaRPr lang="zh-CN" altLang="en-US" sz="2800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6627" name="文本框 26626"/>
          <p:cNvSpPr txBox="1"/>
          <p:nvPr/>
        </p:nvSpPr>
        <p:spPr>
          <a:xfrm>
            <a:off x="481013" y="2789238"/>
            <a:ext cx="78359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1，秦国不断崛起壮大，国富兵强。</a:t>
            </a:r>
            <a:endParaRPr lang="zh-CN" altLang="en-US" sz="2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511175" y="3494088"/>
            <a:ext cx="8093075" cy="517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2，秦国的君臣百姓一心，目标明确，一统天下。</a:t>
            </a:r>
            <a:endParaRPr lang="zh-CN" altLang="en-US" sz="2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6629" name="文本框 26628"/>
          <p:cNvSpPr txBox="1"/>
          <p:nvPr/>
        </p:nvSpPr>
        <p:spPr>
          <a:xfrm>
            <a:off x="468313" y="4149725"/>
            <a:ext cx="766286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3，诸侯各国个换鬼胎，人心不齐。</a:t>
            </a:r>
            <a:endParaRPr lang="zh-CN" altLang="en-US" sz="2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6630" name="文本框 26629"/>
          <p:cNvSpPr txBox="1"/>
          <p:nvPr/>
        </p:nvSpPr>
        <p:spPr>
          <a:xfrm>
            <a:off x="539750" y="4797425"/>
            <a:ext cx="8137525" cy="1676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4，诸侯各国不善用人，对人才的态度让人寒心</a:t>
            </a:r>
            <a:endParaRPr lang="zh-CN" altLang="en-US" sz="2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  <a:p>
            <a:endParaRPr lang="zh-CN" altLang="en-US" sz="2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eg：赵国有廉颇不用，听信谗言杀掉大将李牧，自毁长城。</a:t>
            </a:r>
            <a:endParaRPr lang="zh-CN" altLang="en-US" sz="2400" b="1" dirty="0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    燕国乐毅被猜忌</a:t>
            </a:r>
            <a:endParaRPr lang="zh-CN" altLang="en-US" sz="2400" b="1" dirty="0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28" grpId="0" bldLvl="0"/>
      <p:bldP spid="26629" grpId="0" bldLvl="0"/>
      <p:bldP spid="26630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Oval 2"/>
          <p:cNvSpPr/>
          <p:nvPr/>
        </p:nvSpPr>
        <p:spPr>
          <a:xfrm>
            <a:off x="3810000" y="3429000"/>
            <a:ext cx="762000" cy="1143000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323" name="WordArt 3"/>
          <p:cNvSpPr>
            <a:spLocks noTextEdit="1"/>
          </p:cNvSpPr>
          <p:nvPr/>
        </p:nvSpPr>
        <p:spPr>
          <a:xfrm>
            <a:off x="1905000" y="4038600"/>
            <a:ext cx="5399088" cy="1296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第三自然段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6324" name="WordArt 4"/>
          <p:cNvSpPr>
            <a:spLocks noTextEdit="1"/>
          </p:cNvSpPr>
          <p:nvPr/>
        </p:nvSpPr>
        <p:spPr>
          <a:xfrm>
            <a:off x="3200400" y="2514600"/>
            <a:ext cx="3095625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9"/>
                    </a:srgbClr>
                  </a:outerShdw>
                </a:effectLst>
                <a:latin typeface="华文行楷" charset="0"/>
                <a:ea typeface="华文行楷" charset="0"/>
              </a:rPr>
              <a:t>合作探究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8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pic>
        <p:nvPicPr>
          <p:cNvPr id="56325" name="Picture 5" descr="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4648200"/>
            <a:ext cx="1314450" cy="1406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Text Box 2"/>
          <p:cNvSpPr txBox="1"/>
          <p:nvPr/>
        </p:nvSpPr>
        <p:spPr>
          <a:xfrm>
            <a:off x="304800" y="1752600"/>
            <a:ext cx="609600" cy="3025775"/>
          </a:xfrm>
          <a:prstGeom prst="rect">
            <a:avLst/>
          </a:prstGeom>
          <a:solidFill>
            <a:srgbClr val="00CC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2" charset="0"/>
                <a:ea typeface="黑体" panose="02010609060101010101" pitchFamily="2" charset="-122"/>
              </a:rPr>
              <a:t>秦王朝的极盛</a:t>
            </a:r>
            <a:endParaRPr lang="zh-CN" altLang="en-US" sz="3200" b="1" dirty="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63491" name="Text Box 3"/>
          <p:cNvSpPr txBox="1"/>
          <p:nvPr/>
        </p:nvSpPr>
        <p:spPr>
          <a:xfrm>
            <a:off x="1143000" y="1447800"/>
            <a:ext cx="7812088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x-none" sz="2800" b="1">
                <a:solidFill>
                  <a:srgbClr val="CC33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前期</a:t>
            </a:r>
            <a:r>
              <a:rPr lang="en-US" altLang="x-none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:</a:t>
            </a:r>
            <a:endParaRPr lang="zh-CN" altLang="en-US" sz="2800" b="1" dirty="0"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（攻天下）</a:t>
            </a:r>
            <a:endParaRPr lang="en-US" altLang="x-none" sz="2800" b="1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3492" name="Text Box 4"/>
          <p:cNvSpPr txBox="1"/>
          <p:nvPr/>
        </p:nvSpPr>
        <p:spPr>
          <a:xfrm>
            <a:off x="1258888" y="2971800"/>
            <a:ext cx="7885112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x-none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后期</a:t>
            </a:r>
            <a:r>
              <a:rPr lang="en-US" altLang="x-none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:</a:t>
            </a:r>
            <a:endParaRPr lang="zh-CN" altLang="en-US" sz="2800" b="1" dirty="0"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（守天下）</a:t>
            </a:r>
            <a:endParaRPr lang="zh-CN" altLang="en-US" sz="28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3493" name="Text Box 5"/>
          <p:cNvSpPr txBox="1"/>
          <p:nvPr/>
        </p:nvSpPr>
        <p:spPr>
          <a:xfrm>
            <a:off x="1447800" y="4419600"/>
            <a:ext cx="78851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设想</a:t>
            </a:r>
            <a:r>
              <a:rPr lang="en-US" altLang="x-none" sz="2800" b="1">
                <a:solidFill>
                  <a:srgbClr val="99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  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据高城；临深渊；守要害；传万世。</a:t>
            </a:r>
            <a:endParaRPr lang="zh-CN" altLang="en-US" sz="2800" b="1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3494" name="Text Box 6"/>
          <p:cNvSpPr txBox="1"/>
          <p:nvPr/>
        </p:nvSpPr>
        <p:spPr>
          <a:xfrm>
            <a:off x="381000" y="4870450"/>
            <a:ext cx="8351838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写秦始皇统一天下。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秦始皇用武力统一天下，使国势达到极盛；又用暴政统治人民，暴虐也达到极点。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3495" name="Text Box 7"/>
          <p:cNvSpPr txBox="1"/>
          <p:nvPr/>
        </p:nvSpPr>
        <p:spPr>
          <a:xfrm>
            <a:off x="2362200" y="533400"/>
            <a:ext cx="64008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概括第三段主要内容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3496" name="AutoShape 8"/>
          <p:cNvSpPr/>
          <p:nvPr/>
        </p:nvSpPr>
        <p:spPr>
          <a:xfrm>
            <a:off x="914400" y="1600200"/>
            <a:ext cx="304800" cy="3048000"/>
          </a:xfrm>
          <a:prstGeom prst="leftBrace">
            <a:avLst>
              <a:gd name="adj1" fmla="val 83333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3497" name="AutoShape 9"/>
          <p:cNvSpPr/>
          <p:nvPr/>
        </p:nvSpPr>
        <p:spPr>
          <a:xfrm>
            <a:off x="2895600" y="1447800"/>
            <a:ext cx="228600" cy="1066800"/>
          </a:xfrm>
          <a:prstGeom prst="leftBrace">
            <a:avLst>
              <a:gd name="adj1" fmla="val 38888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3498" name="AutoShape 10"/>
          <p:cNvSpPr/>
          <p:nvPr/>
        </p:nvSpPr>
        <p:spPr>
          <a:xfrm>
            <a:off x="2895600" y="2971800"/>
            <a:ext cx="304800" cy="1143000"/>
          </a:xfrm>
          <a:prstGeom prst="leftBrace">
            <a:avLst>
              <a:gd name="adj1" fmla="val 31250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3499" name="矩形 63498"/>
          <p:cNvSpPr/>
          <p:nvPr/>
        </p:nvSpPr>
        <p:spPr>
          <a:xfrm>
            <a:off x="3048000" y="1295400"/>
            <a:ext cx="5562600" cy="120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2" charset="-122"/>
              </a:rPr>
              <a:t>奋余烈、履至尊、吞二周、亡诸侯、取百越、却匈奴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63500" name="矩形 63499"/>
          <p:cNvSpPr/>
          <p:nvPr/>
        </p:nvSpPr>
        <p:spPr>
          <a:xfrm>
            <a:off x="3124200" y="2895600"/>
            <a:ext cx="5638800" cy="120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2" charset="-122"/>
              </a:rPr>
              <a:t>废先道、焚百家、隳名城、杀豪杰、销锋镝、弱人民、守要害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63501" name="文本框 63500"/>
          <p:cNvSpPr txBox="1"/>
          <p:nvPr/>
        </p:nvSpPr>
        <p:spPr>
          <a:xfrm>
            <a:off x="7162800" y="190500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威力之猛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63502" name="文本框 63501"/>
          <p:cNvSpPr txBox="1"/>
          <p:nvPr/>
        </p:nvSpPr>
        <p:spPr>
          <a:xfrm>
            <a:off x="7239000" y="350520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防范之严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bldLvl="0" animBg="1"/>
      <p:bldP spid="63491" grpId="0"/>
      <p:bldP spid="63492" grpId="0"/>
      <p:bldP spid="63493" grpId="0"/>
      <p:bldP spid="63494" grpId="0"/>
      <p:bldP spid="63496" grpId="0" bldLvl="0" animBg="1"/>
      <p:bldP spid="63497" grpId="0" bldLvl="0" animBg="1"/>
      <p:bldP spid="63498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框 30721"/>
          <p:cNvSpPr txBox="1"/>
          <p:nvPr/>
        </p:nvSpPr>
        <p:spPr>
          <a:xfrm>
            <a:off x="539750" y="1052513"/>
            <a:ext cx="7791450" cy="173831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“域民不以封疆之界，固国不以山溪之险，威天下不以兵革之利。得道者多助，失道者寡助。”</a:t>
            </a:r>
            <a:endParaRPr lang="zh-CN" altLang="en-US" sz="36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0723" name="文本框 30722"/>
          <p:cNvSpPr txBox="1"/>
          <p:nvPr/>
        </p:nvSpPr>
        <p:spPr>
          <a:xfrm>
            <a:off x="396875" y="3644900"/>
            <a:ext cx="8569325" cy="17986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楷体" panose="02010609060101010101" charset="-122"/>
              </a:rPr>
              <a:t>使人民定居下来而不迁到别的地方去，不能靠划定的边疆界限，巩固国防不能靠山河的险要，震慑天下不能靠武力的强大。能够施行仁政的君主帮助支持他的人就多，不能施行仁政的君主帮助支持他的人就少。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楷体" panose="0201060906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072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Oval 2"/>
          <p:cNvSpPr/>
          <p:nvPr/>
        </p:nvSpPr>
        <p:spPr>
          <a:xfrm>
            <a:off x="3810000" y="3429000"/>
            <a:ext cx="762000" cy="1143000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7587" name="WordArt 3"/>
          <p:cNvSpPr>
            <a:spLocks noTextEdit="1"/>
          </p:cNvSpPr>
          <p:nvPr/>
        </p:nvSpPr>
        <p:spPr>
          <a:xfrm>
            <a:off x="1828800" y="3581400"/>
            <a:ext cx="5399088" cy="1296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第四自然段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7588" name="WordArt 4"/>
          <p:cNvSpPr>
            <a:spLocks noTextEdit="1"/>
          </p:cNvSpPr>
          <p:nvPr/>
        </p:nvSpPr>
        <p:spPr>
          <a:xfrm>
            <a:off x="2590800" y="2133600"/>
            <a:ext cx="373380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9"/>
                    </a:srgbClr>
                  </a:outerShdw>
                </a:effectLst>
                <a:latin typeface="华文行楷" charset="0"/>
                <a:ea typeface="华文行楷" charset="0"/>
              </a:rPr>
              <a:t>合作探究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8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pic>
        <p:nvPicPr>
          <p:cNvPr id="67589" name="Picture 5" descr="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4876800"/>
            <a:ext cx="1314450" cy="1406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占位符 31745"/>
          <p:cNvSpPr>
            <a:spLocks noGrp="1"/>
          </p:cNvSpPr>
          <p:nvPr>
            <p:ph type="body" idx="1"/>
          </p:nvPr>
        </p:nvSpPr>
        <p:spPr>
          <a:xfrm>
            <a:off x="0" y="693738"/>
            <a:ext cx="9180513" cy="2519362"/>
          </a:xfrm>
          <a:ln/>
        </p:spPr>
        <p:txBody>
          <a:bodyPr/>
          <a:p>
            <a:pPr>
              <a:lnSpc>
                <a:spcPct val="110000"/>
              </a:lnSpc>
              <a:buNone/>
            </a:pPr>
            <a:r>
              <a:rPr lang="zh-CN" altLang="en-US" sz="2400">
                <a:ea typeface="宋体" panose="02010600030101010101" pitchFamily="2" charset="-122"/>
              </a:rPr>
              <a:t>始皇既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没</a:t>
            </a:r>
            <a:r>
              <a:rPr lang="zh-CN" altLang="en-US" sz="2400">
                <a:ea typeface="宋体" panose="02010600030101010101" pitchFamily="2" charset="-122"/>
              </a:rPr>
              <a:t>，余威震于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殊俗</a:t>
            </a:r>
            <a:r>
              <a:rPr lang="zh-CN" altLang="en-US" sz="2400">
                <a:ea typeface="宋体" panose="02010600030101010101" pitchFamily="2" charset="-122"/>
              </a:rPr>
              <a:t>。</a:t>
            </a:r>
            <a:r>
              <a:rPr lang="zh-CN" altLang="en-US" sz="2400" u="sng">
                <a:ea typeface="宋体" panose="02010600030101010101" pitchFamily="2" charset="-122"/>
              </a:rPr>
              <a:t>然陈涉</a:t>
            </a:r>
            <a:r>
              <a:rPr lang="zh-CN" altLang="en-US" sz="2400" u="sng">
                <a:solidFill>
                  <a:srgbClr val="FF0000"/>
                </a:solidFill>
                <a:ea typeface="宋体" panose="02010600030101010101" pitchFamily="2" charset="-122"/>
              </a:rPr>
              <a:t>瓮</a:t>
            </a:r>
            <a:r>
              <a:rPr lang="zh-CN" altLang="en-US" sz="2400" u="sng">
                <a:solidFill>
                  <a:srgbClr val="0000CC"/>
                </a:solidFill>
                <a:ea typeface="宋体" panose="02010600030101010101" pitchFamily="2" charset="-122"/>
              </a:rPr>
              <a:t>牖</a:t>
            </a:r>
            <a:r>
              <a:rPr lang="zh-CN" altLang="en-US" sz="2400" u="sng">
                <a:solidFill>
                  <a:srgbClr val="FF0000"/>
                </a:solidFill>
                <a:ea typeface="宋体" panose="02010600030101010101" pitchFamily="2" charset="-122"/>
              </a:rPr>
              <a:t>绳</a:t>
            </a:r>
            <a:r>
              <a:rPr lang="zh-CN" altLang="en-US" sz="2400" u="sng">
                <a:solidFill>
                  <a:srgbClr val="0000CC"/>
                </a:solidFill>
                <a:ea typeface="宋体" panose="02010600030101010101" pitchFamily="2" charset="-122"/>
              </a:rPr>
              <a:t>枢</a:t>
            </a:r>
            <a:r>
              <a:rPr lang="zh-CN" altLang="en-US" sz="2400" u="sng">
                <a:ea typeface="宋体" panose="02010600030101010101" pitchFamily="2" charset="-122"/>
              </a:rPr>
              <a:t>之子，氓隶之人，</a:t>
            </a:r>
            <a:r>
              <a:rPr lang="zh-CN" altLang="en-US" sz="2400" u="sng">
                <a:solidFill>
                  <a:srgbClr val="FF0000"/>
                </a:solidFill>
                <a:ea typeface="宋体" panose="02010600030101010101" pitchFamily="2" charset="-122"/>
              </a:rPr>
              <a:t>而</a:t>
            </a:r>
            <a:endParaRPr lang="zh-CN" altLang="en-US" sz="2400" u="sng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400" u="sng">
                <a:solidFill>
                  <a:srgbClr val="FF0000"/>
                </a:solidFill>
                <a:ea typeface="宋体" panose="02010600030101010101" pitchFamily="2" charset="-122"/>
              </a:rPr>
              <a:t>迁徙</a:t>
            </a:r>
            <a:r>
              <a:rPr lang="zh-CN" altLang="en-US" sz="2400" u="sng">
                <a:ea typeface="宋体" panose="02010600030101010101" pitchFamily="2" charset="-122"/>
              </a:rPr>
              <a:t>之徒也；</a:t>
            </a:r>
            <a:r>
              <a:rPr lang="zh-CN" altLang="en-US" sz="2400">
                <a:ea typeface="宋体" panose="02010600030101010101" pitchFamily="2" charset="-122"/>
              </a:rPr>
              <a:t>才能不及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中人</a:t>
            </a:r>
            <a:r>
              <a:rPr lang="zh-CN" altLang="en-US" sz="2400">
                <a:ea typeface="宋体" panose="02010600030101010101" pitchFamily="2" charset="-122"/>
              </a:rPr>
              <a:t>，非有仲尼、墨翟之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贤</a:t>
            </a:r>
            <a:r>
              <a:rPr lang="zh-CN" altLang="en-US" sz="2400">
                <a:ea typeface="宋体" panose="02010600030101010101" pitchFamily="2" charset="-122"/>
              </a:rPr>
              <a:t>，陶朱、猗顿</a:t>
            </a:r>
            <a:endParaRPr lang="zh-CN" altLang="en-US" sz="2400"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400">
                <a:ea typeface="宋体" panose="02010600030101010101" pitchFamily="2" charset="-122"/>
              </a:rPr>
              <a:t>之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富</a:t>
            </a:r>
            <a:r>
              <a:rPr lang="zh-CN" altLang="en-US" sz="2400">
                <a:ea typeface="宋体" panose="02010600030101010101" pitchFamily="2" charset="-122"/>
              </a:rPr>
              <a:t>；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蹑足</a:t>
            </a:r>
            <a:r>
              <a:rPr lang="zh-CN" altLang="en-US" sz="2400">
                <a:solidFill>
                  <a:srgbClr val="0000CC"/>
                </a:solidFill>
                <a:ea typeface="宋体" panose="02010600030101010101" pitchFamily="2" charset="-122"/>
              </a:rPr>
              <a:t>行伍</a:t>
            </a:r>
            <a:r>
              <a:rPr lang="zh-CN" altLang="en-US" sz="2400">
                <a:ea typeface="宋体" panose="02010600030101010101" pitchFamily="2" charset="-122"/>
              </a:rPr>
              <a:t>之间，</a:t>
            </a:r>
            <a:r>
              <a:rPr lang="zh-CN" altLang="en-US" sz="2400" u="sng">
                <a:ea typeface="宋体" panose="02010600030101010101" pitchFamily="2" charset="-122"/>
              </a:rPr>
              <a:t>而</a:t>
            </a:r>
            <a:r>
              <a:rPr lang="zh-CN" altLang="en-US" sz="2400" u="sng">
                <a:solidFill>
                  <a:srgbClr val="FF3300"/>
                </a:solidFill>
                <a:ea typeface="宋体" panose="02010600030101010101" pitchFamily="2" charset="-122"/>
              </a:rPr>
              <a:t>倔</a:t>
            </a:r>
            <a:r>
              <a:rPr lang="zh-CN" altLang="en-US" sz="2400" u="sng">
                <a:ea typeface="宋体" panose="02010600030101010101" pitchFamily="2" charset="-122"/>
              </a:rPr>
              <a:t>起</a:t>
            </a:r>
            <a:r>
              <a:rPr lang="zh-CN" altLang="en-US" sz="2400" u="sng">
                <a:solidFill>
                  <a:srgbClr val="FF3300"/>
                </a:solidFill>
                <a:ea typeface="宋体" panose="02010600030101010101" pitchFamily="2" charset="-122"/>
              </a:rPr>
              <a:t>阡陌</a:t>
            </a:r>
            <a:r>
              <a:rPr lang="zh-CN" altLang="en-US" sz="2400" u="sng">
                <a:ea typeface="宋体" panose="02010600030101010101" pitchFamily="2" charset="-122"/>
              </a:rPr>
              <a:t>之中</a:t>
            </a:r>
            <a:r>
              <a:rPr lang="zh-CN" altLang="en-US" sz="2400">
                <a:ea typeface="宋体" panose="02010600030101010101" pitchFamily="2" charset="-122"/>
              </a:rPr>
              <a:t>，率疲弊之</a:t>
            </a:r>
            <a:r>
              <a:rPr lang="zh-CN" altLang="en-US" sz="2400">
                <a:solidFill>
                  <a:srgbClr val="FF3300"/>
                </a:solidFill>
                <a:ea typeface="宋体" panose="02010600030101010101" pitchFamily="2" charset="-122"/>
              </a:rPr>
              <a:t>卒</a:t>
            </a:r>
            <a:r>
              <a:rPr lang="zh-CN" altLang="en-US" sz="2400">
                <a:ea typeface="宋体" panose="02010600030101010101" pitchFamily="2" charset="-122"/>
              </a:rPr>
              <a:t>，</a:t>
            </a:r>
            <a:r>
              <a:rPr lang="zh-CN" altLang="en-US" sz="2400">
                <a:solidFill>
                  <a:srgbClr val="FF3300"/>
                </a:solidFill>
                <a:ea typeface="宋体" panose="02010600030101010101" pitchFamily="2" charset="-122"/>
              </a:rPr>
              <a:t>将</a:t>
            </a:r>
            <a:r>
              <a:rPr lang="zh-CN" altLang="en-US" sz="2400">
                <a:ea typeface="宋体" panose="02010600030101010101" pitchFamily="2" charset="-122"/>
              </a:rPr>
              <a:t>数百之</a:t>
            </a:r>
            <a:endParaRPr lang="zh-CN" altLang="en-US" sz="2400"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400">
                <a:solidFill>
                  <a:srgbClr val="FF3300"/>
                </a:solidFill>
                <a:ea typeface="宋体" panose="02010600030101010101" pitchFamily="2" charset="-122"/>
              </a:rPr>
              <a:t>众</a:t>
            </a:r>
            <a:r>
              <a:rPr lang="zh-CN" altLang="en-US" sz="2400">
                <a:ea typeface="宋体" panose="02010600030101010101" pitchFamily="2" charset="-122"/>
              </a:rPr>
              <a:t>，转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而</a:t>
            </a:r>
            <a:r>
              <a:rPr lang="zh-CN" altLang="en-US" sz="2400">
                <a:ea typeface="宋体" panose="02010600030101010101" pitchFamily="2" charset="-122"/>
              </a:rPr>
              <a:t>攻秦，斩</a:t>
            </a:r>
            <a:r>
              <a:rPr lang="zh-CN" altLang="en-US" sz="2400">
                <a:solidFill>
                  <a:srgbClr val="FF3300"/>
                </a:solidFill>
                <a:ea typeface="宋体" panose="02010600030101010101" pitchFamily="2" charset="-122"/>
              </a:rPr>
              <a:t>木</a:t>
            </a:r>
            <a:r>
              <a:rPr lang="zh-CN" altLang="en-US" sz="2400">
                <a:ea typeface="宋体" panose="02010600030101010101" pitchFamily="2" charset="-122"/>
              </a:rPr>
              <a:t>为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兵</a:t>
            </a:r>
            <a:r>
              <a:rPr lang="zh-CN" altLang="en-US" sz="2400">
                <a:ea typeface="宋体" panose="02010600030101010101" pitchFamily="2" charset="-122"/>
              </a:rPr>
              <a:t>，</a:t>
            </a:r>
            <a:r>
              <a:rPr lang="zh-CN" altLang="en-US" sz="2400">
                <a:solidFill>
                  <a:srgbClr val="FF3300"/>
                </a:solidFill>
                <a:ea typeface="宋体" panose="02010600030101010101" pitchFamily="2" charset="-122"/>
              </a:rPr>
              <a:t>揭</a:t>
            </a:r>
            <a:r>
              <a:rPr lang="zh-CN" altLang="en-US" sz="2400">
                <a:ea typeface="宋体" panose="02010600030101010101" pitchFamily="2" charset="-122"/>
              </a:rPr>
              <a:t>竿为旗，天下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云</a:t>
            </a:r>
            <a:r>
              <a:rPr lang="zh-CN" altLang="en-US" sz="2400">
                <a:ea typeface="宋体" panose="02010600030101010101" pitchFamily="2" charset="-122"/>
              </a:rPr>
              <a:t>集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响</a:t>
            </a:r>
            <a:r>
              <a:rPr lang="zh-CN" altLang="en-US" sz="2400">
                <a:ea typeface="宋体" panose="02010600030101010101" pitchFamily="2" charset="-122"/>
              </a:rPr>
              <a:t>应，赢粮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而</a:t>
            </a:r>
            <a:r>
              <a:rPr lang="zh-CN" altLang="en-US" sz="2400">
                <a:solidFill>
                  <a:srgbClr val="0000CC"/>
                </a:solidFill>
                <a:ea typeface="宋体" panose="02010600030101010101" pitchFamily="2" charset="-122"/>
              </a:rPr>
              <a:t>景</a:t>
            </a:r>
            <a:endParaRPr lang="zh-CN" altLang="en-US" sz="2400">
              <a:solidFill>
                <a:srgbClr val="0000CC"/>
              </a:solidFill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400">
                <a:ea typeface="宋体" panose="02010600030101010101" pitchFamily="2" charset="-122"/>
              </a:rPr>
              <a:t>从。</a:t>
            </a:r>
            <a:r>
              <a:rPr lang="zh-CN" altLang="en-US" sz="2400">
                <a:solidFill>
                  <a:srgbClr val="0000CC"/>
                </a:solidFill>
                <a:ea typeface="宋体" panose="02010600030101010101" pitchFamily="2" charset="-122"/>
              </a:rPr>
              <a:t>山东</a:t>
            </a:r>
            <a:r>
              <a:rPr lang="zh-CN" altLang="en-US" sz="2400">
                <a:ea typeface="宋体" panose="02010600030101010101" pitchFamily="2" charset="-122"/>
              </a:rPr>
              <a:t>豪俊遂并起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而</a:t>
            </a:r>
            <a:r>
              <a:rPr lang="zh-CN" altLang="en-US" sz="2400">
                <a:solidFill>
                  <a:srgbClr val="0000CC"/>
                </a:solidFill>
                <a:ea typeface="宋体" panose="02010600030101010101" pitchFamily="2" charset="-122"/>
              </a:rPr>
              <a:t>亡</a:t>
            </a:r>
            <a:r>
              <a:rPr lang="zh-CN" altLang="en-US" sz="2400">
                <a:ea typeface="宋体" panose="02010600030101010101" pitchFamily="2" charset="-122"/>
              </a:rPr>
              <a:t>秦族矣。</a:t>
            </a:r>
            <a:endParaRPr lang="zh-CN" altLang="en-US" sz="2400">
              <a:ea typeface="宋体" panose="02010600030101010101" pitchFamily="2" charset="-122"/>
            </a:endParaRPr>
          </a:p>
        </p:txBody>
      </p:sp>
      <p:sp>
        <p:nvSpPr>
          <p:cNvPr id="31747" name="文本框 31746"/>
          <p:cNvSpPr txBox="1"/>
          <p:nvPr/>
        </p:nvSpPr>
        <p:spPr>
          <a:xfrm>
            <a:off x="107950" y="3284538"/>
            <a:ext cx="8856663" cy="33829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latin typeface="宋体" panose="02010600030101010101" pitchFamily="2" charset="-122"/>
              </a:rPr>
              <a:t>始皇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去世</a:t>
            </a:r>
            <a:r>
              <a:rPr lang="zh-CN" altLang="en-US" sz="2400" dirty="0">
                <a:latin typeface="宋体" panose="02010600030101010101" pitchFamily="2" charset="-122"/>
              </a:rPr>
              <a:t>之后，他的余威依然震慑着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边远地区</a:t>
            </a:r>
            <a:r>
              <a:rPr lang="zh-CN" altLang="en-US" sz="2400" dirty="0">
                <a:latin typeface="宋体" panose="02010600030101010101" pitchFamily="2" charset="-122"/>
              </a:rPr>
              <a:t>。</a:t>
            </a:r>
            <a:r>
              <a:rPr lang="zh-CN" altLang="en-US" sz="2400" u="sng" dirty="0">
                <a:latin typeface="宋体" panose="02010600030101010101" pitchFamily="2" charset="-122"/>
              </a:rPr>
              <a:t>可是陈涉不过是个</a:t>
            </a:r>
            <a:r>
              <a:rPr lang="zh-CN" altLang="en-US" sz="2400" u="sng" dirty="0">
                <a:solidFill>
                  <a:srgbClr val="FF0000"/>
                </a:solidFill>
                <a:latin typeface="宋体" panose="02010600030101010101" pitchFamily="2" charset="-122"/>
              </a:rPr>
              <a:t>用破瓮做窗户</a:t>
            </a:r>
            <a:r>
              <a:rPr lang="zh-CN" altLang="en-US" sz="2400" u="sng" dirty="0">
                <a:latin typeface="宋体" panose="02010600030101010101" pitchFamily="2" charset="-122"/>
              </a:rPr>
              <a:t>、</a:t>
            </a:r>
            <a:r>
              <a:rPr lang="zh-CN" altLang="en-US" sz="2400" u="sng" dirty="0">
                <a:solidFill>
                  <a:srgbClr val="FF0000"/>
                </a:solidFill>
                <a:latin typeface="宋体" panose="02010600030101010101" pitchFamily="2" charset="-122"/>
              </a:rPr>
              <a:t>用草绳系门轴</a:t>
            </a:r>
            <a:r>
              <a:rPr lang="zh-CN" altLang="en-US" sz="2400" u="sng" dirty="0">
                <a:latin typeface="宋体" panose="02010600030101010101" pitchFamily="2" charset="-122"/>
              </a:rPr>
              <a:t>的贫家子弟，是贫民奴隶一类的人，又被</a:t>
            </a:r>
            <a:r>
              <a:rPr lang="zh-CN" altLang="en-US" sz="2400" u="sng" dirty="0">
                <a:solidFill>
                  <a:srgbClr val="FF0000"/>
                </a:solidFill>
                <a:latin typeface="宋体" panose="02010600030101010101" pitchFamily="2" charset="-122"/>
              </a:rPr>
              <a:t>征发戍边</a:t>
            </a:r>
            <a:r>
              <a:rPr lang="zh-CN" altLang="en-US" sz="2400" u="sng" dirty="0">
                <a:latin typeface="宋体" panose="02010600030101010101" pitchFamily="2" charset="-122"/>
              </a:rPr>
              <a:t>的人；</a:t>
            </a:r>
            <a:r>
              <a:rPr lang="zh-CN" altLang="en-US" sz="2400" dirty="0">
                <a:latin typeface="宋体" panose="02010600030101010101" pitchFamily="2" charset="-122"/>
              </a:rPr>
              <a:t>才能不如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普通人</a:t>
            </a:r>
            <a:r>
              <a:rPr lang="zh-CN" altLang="en-US" sz="2400" dirty="0">
                <a:latin typeface="宋体" panose="02010600030101010101" pitchFamily="2" charset="-122"/>
              </a:rPr>
              <a:t>，并没有孔子、墨子那样的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贤德</a:t>
            </a:r>
            <a:r>
              <a:rPr lang="zh-CN" altLang="en-US" sz="2400" dirty="0">
                <a:latin typeface="宋体" panose="02010600030101010101" pitchFamily="2" charset="-122"/>
              </a:rPr>
              <a:t>，也没有陶朱、猗顿那样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财富</a:t>
            </a:r>
            <a:r>
              <a:rPr lang="zh-CN" altLang="en-US" sz="2400" dirty="0">
                <a:latin typeface="宋体" panose="02010600030101010101" pitchFamily="2" charset="-122"/>
              </a:rPr>
              <a:t>。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跻身于</a:t>
            </a:r>
            <a:r>
              <a:rPr lang="zh-CN" altLang="en-US" sz="2400" dirty="0">
                <a:latin typeface="宋体" panose="02010600030101010101" pitchFamily="2" charset="-122"/>
              </a:rPr>
              <a:t>军队之内，</a:t>
            </a:r>
            <a:r>
              <a:rPr lang="zh-CN" altLang="en-US" sz="2400" u="sng" dirty="0">
                <a:latin typeface="宋体" panose="02010600030101010101" pitchFamily="2" charset="-122"/>
              </a:rPr>
              <a:t>从</a:t>
            </a:r>
            <a:r>
              <a:rPr lang="zh-CN" altLang="en-US" sz="2400" u="sng" dirty="0">
                <a:solidFill>
                  <a:srgbClr val="FF3300"/>
                </a:solidFill>
                <a:latin typeface="宋体" panose="02010600030101010101" pitchFamily="2" charset="-122"/>
              </a:rPr>
              <a:t>田野间</a:t>
            </a:r>
            <a:r>
              <a:rPr lang="zh-CN" altLang="en-US" sz="2400" u="sng" dirty="0">
                <a:latin typeface="宋体" panose="02010600030101010101" pitchFamily="2" charset="-122"/>
              </a:rPr>
              <a:t>突然崛起</a:t>
            </a:r>
            <a:r>
              <a:rPr lang="zh-CN" altLang="en-US" sz="2400" dirty="0">
                <a:latin typeface="宋体" panose="02010600030101010101" pitchFamily="2" charset="-122"/>
              </a:rPr>
              <a:t>，率领着疲惫无力的士兵，指挥着几百人的</a:t>
            </a:r>
            <a:r>
              <a:rPr lang="zh-CN" altLang="en-US" sz="2400" dirty="0">
                <a:solidFill>
                  <a:srgbClr val="FF3300"/>
                </a:solidFill>
                <a:latin typeface="宋体" panose="02010600030101010101" pitchFamily="2" charset="-122"/>
              </a:rPr>
              <a:t>队伍</a:t>
            </a:r>
            <a:r>
              <a:rPr lang="zh-CN" altLang="en-US" sz="2400" dirty="0">
                <a:latin typeface="宋体" panose="02010600030101010101" pitchFamily="2" charset="-122"/>
              </a:rPr>
              <a:t>，掉转头</a:t>
            </a:r>
            <a:r>
              <a:rPr lang="zh-CN" altLang="en-US" sz="2400" dirty="0">
                <a:solidFill>
                  <a:srgbClr val="FF3300"/>
                </a:solidFill>
                <a:latin typeface="宋体" panose="02010600030101010101" pitchFamily="2" charset="-122"/>
              </a:rPr>
              <a:t>来</a:t>
            </a:r>
            <a:r>
              <a:rPr lang="zh-CN" altLang="en-US" sz="2400" dirty="0">
                <a:latin typeface="宋体" panose="02010600030101010101" pitchFamily="2" charset="-122"/>
              </a:rPr>
              <a:t>攻打秦国，砍下树木作武器，</a:t>
            </a:r>
            <a:r>
              <a:rPr lang="zh-CN" altLang="en-US" sz="2400" dirty="0">
                <a:solidFill>
                  <a:srgbClr val="FF3300"/>
                </a:solidFill>
                <a:latin typeface="宋体" panose="02010600030101010101" pitchFamily="2" charset="-122"/>
              </a:rPr>
              <a:t>举起</a:t>
            </a:r>
            <a:r>
              <a:rPr lang="zh-CN" altLang="en-US" sz="2400" dirty="0">
                <a:latin typeface="宋体" panose="02010600030101010101" pitchFamily="2" charset="-122"/>
              </a:rPr>
              <a:t>竹竿当旗帜，天下人</a:t>
            </a:r>
            <a:r>
              <a:rPr lang="zh-CN" altLang="en-US" sz="2400" dirty="0">
                <a:solidFill>
                  <a:srgbClr val="FF3300"/>
                </a:solidFill>
                <a:latin typeface="宋体" panose="02010600030101010101" pitchFamily="2" charset="-122"/>
              </a:rPr>
              <a:t>像云一样</a:t>
            </a:r>
            <a:r>
              <a:rPr lang="zh-CN" altLang="en-US" sz="2400" dirty="0">
                <a:latin typeface="宋体" panose="02010600030101010101" pitchFamily="2" charset="-122"/>
              </a:rPr>
              <a:t>聚集起来，</a:t>
            </a:r>
            <a:r>
              <a:rPr lang="zh-CN" altLang="en-US" sz="2400" dirty="0">
                <a:solidFill>
                  <a:srgbClr val="FF3300"/>
                </a:solidFill>
                <a:latin typeface="宋体" panose="02010600030101010101" pitchFamily="2" charset="-122"/>
              </a:rPr>
              <a:t>像回声一样</a:t>
            </a:r>
            <a:r>
              <a:rPr lang="zh-CN" altLang="en-US" sz="2400" dirty="0">
                <a:latin typeface="宋体" panose="02010600030101010101" pitchFamily="2" charset="-122"/>
              </a:rPr>
              <a:t>应和他，都带着粮食，</a:t>
            </a:r>
            <a:r>
              <a:rPr lang="zh-CN" altLang="en-US" sz="2400" dirty="0">
                <a:solidFill>
                  <a:srgbClr val="FF3300"/>
                </a:solidFill>
                <a:latin typeface="宋体" panose="02010600030101010101" pitchFamily="2" charset="-122"/>
              </a:rPr>
              <a:t>像</a:t>
            </a:r>
            <a:r>
              <a:rPr lang="zh-CN" altLang="en-US" sz="2400" dirty="0">
                <a:solidFill>
                  <a:srgbClr val="0000CC"/>
                </a:solidFill>
                <a:latin typeface="宋体" panose="02010600030101010101" pitchFamily="2" charset="-122"/>
              </a:rPr>
              <a:t>影子</a:t>
            </a:r>
            <a:r>
              <a:rPr lang="zh-CN" altLang="en-US" sz="2400" dirty="0">
                <a:solidFill>
                  <a:srgbClr val="FF3300"/>
                </a:solidFill>
                <a:latin typeface="宋体" panose="02010600030101010101" pitchFamily="2" charset="-122"/>
              </a:rPr>
              <a:t>似地</a:t>
            </a:r>
            <a:r>
              <a:rPr lang="zh-CN" altLang="en-US" sz="2400" dirty="0">
                <a:latin typeface="宋体" panose="02010600030101010101" pitchFamily="2" charset="-122"/>
              </a:rPr>
              <a:t>跟着他。崤山以东的英雄豪杰于是一齐行动，最后灭亡了秦的家族。 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sp>
        <p:nvSpPr>
          <p:cNvPr id="31748" name="文本框 31747"/>
          <p:cNvSpPr txBox="1"/>
          <p:nvPr/>
        </p:nvSpPr>
        <p:spPr>
          <a:xfrm>
            <a:off x="2987675" y="117475"/>
            <a:ext cx="2725738" cy="577850"/>
          </a:xfrm>
          <a:prstGeom prst="rect">
            <a:avLst/>
          </a:prstGeom>
          <a:solidFill>
            <a:srgbClr val="00CCFF">
              <a:alpha val="100000"/>
            </a:srgbClr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翻译：第四段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ldLvl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2770" name="文本框 32769"/>
          <p:cNvSpPr txBox="1"/>
          <p:nvPr/>
        </p:nvSpPr>
        <p:spPr>
          <a:xfrm>
            <a:off x="971550" y="1843088"/>
            <a:ext cx="13049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灭亡</a:t>
            </a:r>
            <a:endParaRPr lang="zh-CN" altLang="en-US" sz="36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2771" name="文本框 32770"/>
          <p:cNvSpPr txBox="1"/>
          <p:nvPr/>
        </p:nvSpPr>
        <p:spPr>
          <a:xfrm>
            <a:off x="2365375" y="538163"/>
            <a:ext cx="60769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始皇：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2772" name="文本框 32771"/>
          <p:cNvSpPr txBox="1"/>
          <p:nvPr/>
        </p:nvSpPr>
        <p:spPr>
          <a:xfrm>
            <a:off x="2411413" y="2979738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陈涉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2773" name="文本框 32772"/>
          <p:cNvSpPr txBox="1"/>
          <p:nvPr/>
        </p:nvSpPr>
        <p:spPr>
          <a:xfrm>
            <a:off x="3716338" y="1628775"/>
            <a:ext cx="3467100" cy="3113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出身</a:t>
            </a:r>
            <a:r>
              <a:rPr lang="en-US" altLang="zh-CN" sz="3600" b="1">
                <a:latin typeface="楷体_GB2312" pitchFamily="1" charset="-122"/>
                <a:ea typeface="楷体_GB2312" pitchFamily="1" charset="-122"/>
              </a:rPr>
              <a:t>→</a:t>
            </a: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氓隶之人</a:t>
            </a:r>
            <a:endParaRPr lang="zh-CN" altLang="en-US" sz="3600" b="1">
              <a:latin typeface="Times New Roman" panose="02020603050405020304" pitchFamily="2" charset="0"/>
              <a:ea typeface="楷体_GB2312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才能</a:t>
            </a:r>
            <a:r>
              <a:rPr lang="en-US" altLang="zh-CN" sz="3600" b="1">
                <a:latin typeface="Times New Roman" panose="02020603050405020304" pitchFamily="2" charset="0"/>
                <a:ea typeface="楷体_GB2312" pitchFamily="1" charset="-122"/>
              </a:rPr>
              <a:t>→</a:t>
            </a: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不及中人</a:t>
            </a:r>
            <a:endParaRPr lang="zh-CN" altLang="en-US" sz="3600" b="1">
              <a:latin typeface="Times New Roman" panose="02020603050405020304" pitchFamily="2" charset="0"/>
              <a:ea typeface="楷体_GB2312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兵力</a:t>
            </a:r>
            <a:r>
              <a:rPr lang="en-US" altLang="zh-CN" sz="3600" b="1">
                <a:latin typeface="Times New Roman" panose="02020603050405020304" pitchFamily="2" charset="0"/>
                <a:ea typeface="楷体_GB2312" pitchFamily="1" charset="-122"/>
              </a:rPr>
              <a:t>→</a:t>
            </a: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数百疲敝</a:t>
            </a:r>
            <a:endParaRPr lang="zh-CN" altLang="en-US" sz="3600" b="1">
              <a:latin typeface="Times New Roman" panose="02020603050405020304" pitchFamily="2" charset="0"/>
              <a:ea typeface="楷体_GB2312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武器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2" charset="0"/>
                <a:ea typeface="楷体_GB2312" pitchFamily="1" charset="-122"/>
              </a:rPr>
              <a:t>→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pitchFamily="2" charset="0"/>
                <a:ea typeface="楷体_GB2312" pitchFamily="1" charset="-122"/>
              </a:rPr>
              <a:t>斩木为兵</a:t>
            </a:r>
            <a:endParaRPr lang="zh-CN" altLang="en-US" sz="3600" b="1">
              <a:solidFill>
                <a:schemeClr val="bg1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2774" name="文本框 32773"/>
          <p:cNvSpPr txBox="1"/>
          <p:nvPr/>
        </p:nvSpPr>
        <p:spPr>
          <a:xfrm>
            <a:off x="1150938" y="5138738"/>
            <a:ext cx="62103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结果：天下响应，并起亡秦</a:t>
            </a:r>
            <a:endParaRPr lang="zh-CN" altLang="en-US" sz="36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2775" name="直接连接符 32774"/>
          <p:cNvSpPr/>
          <p:nvPr/>
        </p:nvSpPr>
        <p:spPr>
          <a:xfrm>
            <a:off x="1557338" y="2708275"/>
            <a:ext cx="0" cy="2386013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stealth" w="med" len="lg"/>
          </a:ln>
        </p:spPr>
      </p:sp>
      <p:sp>
        <p:nvSpPr>
          <p:cNvPr id="32776" name="左大括号 32775"/>
          <p:cNvSpPr/>
          <p:nvPr/>
        </p:nvSpPr>
        <p:spPr>
          <a:xfrm>
            <a:off x="3627438" y="1943100"/>
            <a:ext cx="88900" cy="2520950"/>
          </a:xfrm>
          <a:prstGeom prst="leftBrace">
            <a:avLst>
              <a:gd name="adj1" fmla="val 236309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77" name="左大括号 32776"/>
          <p:cNvSpPr/>
          <p:nvPr/>
        </p:nvSpPr>
        <p:spPr>
          <a:xfrm>
            <a:off x="2232025" y="908050"/>
            <a:ext cx="88900" cy="2520950"/>
          </a:xfrm>
          <a:prstGeom prst="leftBrace">
            <a:avLst>
              <a:gd name="adj1" fmla="val 236309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78" name="矩形 32777"/>
          <p:cNvSpPr/>
          <p:nvPr/>
        </p:nvSpPr>
        <p:spPr>
          <a:xfrm>
            <a:off x="3671888" y="549275"/>
            <a:ext cx="293687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2" charset="0"/>
                <a:ea typeface="楷体_GB2312" pitchFamily="1" charset="-122"/>
              </a:rPr>
              <a:t>余威震于殊俗</a:t>
            </a:r>
            <a:endParaRPr lang="zh-CN" altLang="en-US" sz="3600" b="1">
              <a:latin typeface="Times New Roman" panose="02020603050405020304" pitchFamily="2" charset="0"/>
              <a:ea typeface="楷体_GB2312" pitchFamily="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charRg st="8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>
                                            <p:txEl>
                                              <p:charRg st="8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3">
                                            <p:txEl>
                                              <p:charRg st="8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charRg st="16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3">
                                            <p:txEl>
                                              <p:charRg st="16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3">
                                            <p:txEl>
                                              <p:charRg st="16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charRg st="24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3">
                                            <p:txEl>
                                              <p:charRg st="24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3">
                                            <p:txEl>
                                              <p:charRg st="24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  <p:bldP spid="3277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占位符 33793"/>
          <p:cNvSpPr>
            <a:spLocks noGrp="1"/>
          </p:cNvSpPr>
          <p:nvPr>
            <p:ph type="body" idx="1"/>
          </p:nvPr>
        </p:nvSpPr>
        <p:spPr>
          <a:xfrm>
            <a:off x="36513" y="981075"/>
            <a:ext cx="9109075" cy="2305050"/>
          </a:xfrm>
          <a:ln/>
        </p:spPr>
        <p:txBody>
          <a:bodyPr/>
          <a:p>
            <a:pPr>
              <a:buNone/>
            </a:pPr>
            <a:r>
              <a:rPr lang="zh-CN" altLang="en-US" sz="2400" dirty="0">
                <a:ea typeface="宋体" panose="02010600030101010101" pitchFamily="2" charset="-122"/>
              </a:rPr>
              <a:t>     且夫天下非</a:t>
            </a:r>
            <a:r>
              <a:rPr lang="zh-CN" altLang="en-US" sz="2400" dirty="0">
                <a:solidFill>
                  <a:srgbClr val="FF0000"/>
                </a:solidFill>
                <a:ea typeface="宋体" panose="02010600030101010101" pitchFamily="2" charset="-122"/>
              </a:rPr>
              <a:t>小弱</a:t>
            </a:r>
            <a:r>
              <a:rPr lang="zh-CN" altLang="en-US" sz="2400" dirty="0">
                <a:ea typeface="宋体" panose="02010600030101010101" pitchFamily="2" charset="-122"/>
              </a:rPr>
              <a:t>也，雍州之地，崤函之</a:t>
            </a:r>
            <a:r>
              <a:rPr lang="zh-CN" altLang="en-US" sz="2400" dirty="0">
                <a:solidFill>
                  <a:srgbClr val="FF0000"/>
                </a:solidFill>
                <a:ea typeface="宋体" panose="02010600030101010101" pitchFamily="2" charset="-122"/>
              </a:rPr>
              <a:t>固</a:t>
            </a:r>
            <a:r>
              <a:rPr lang="zh-CN" altLang="en-US" sz="2400" dirty="0">
                <a:ea typeface="宋体" panose="02010600030101010101" pitchFamily="2" charset="-122"/>
              </a:rPr>
              <a:t>，自若也。陈涉之位，</a:t>
            </a:r>
            <a:endParaRPr lang="zh-CN" altLang="en-US" sz="2400" dirty="0"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400" u="sng" dirty="0">
                <a:ea typeface="宋体" panose="02010600030101010101" pitchFamily="2" charset="-122"/>
              </a:rPr>
              <a:t>非尊于齐、楚、燕、赵、韩、魏、宋、卫、中山之君也；</a:t>
            </a:r>
            <a:r>
              <a:rPr lang="zh-CN" altLang="en-US" sz="2400" dirty="0">
                <a:solidFill>
                  <a:srgbClr val="FF0000"/>
                </a:solidFill>
                <a:ea typeface="宋体" panose="02010600030101010101" pitchFamily="2" charset="-122"/>
              </a:rPr>
              <a:t>锄耰棘矜</a:t>
            </a:r>
            <a:r>
              <a:rPr lang="zh-CN" altLang="en-US" sz="2400" dirty="0">
                <a:ea typeface="宋体" panose="02010600030101010101" pitchFamily="2" charset="-122"/>
              </a:rPr>
              <a:t>，</a:t>
            </a:r>
            <a:endParaRPr lang="zh-CN" altLang="en-US" sz="2400" dirty="0"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400" u="sng" dirty="0">
                <a:ea typeface="宋体" panose="02010600030101010101" pitchFamily="2" charset="-122"/>
              </a:rPr>
              <a:t>非</a:t>
            </a:r>
            <a:r>
              <a:rPr lang="zh-CN" altLang="en-US" sz="2400" u="sng" dirty="0">
                <a:solidFill>
                  <a:srgbClr val="FF0000"/>
                </a:solidFill>
                <a:ea typeface="宋体" panose="02010600030101010101" pitchFamily="2" charset="-122"/>
              </a:rPr>
              <a:t>铦</a:t>
            </a:r>
            <a:r>
              <a:rPr lang="zh-CN" altLang="en-US" sz="2400" u="sng" dirty="0">
                <a:ea typeface="宋体" panose="02010600030101010101" pitchFamily="2" charset="-122"/>
              </a:rPr>
              <a:t>于钩戟长铩也</a:t>
            </a:r>
            <a:r>
              <a:rPr lang="zh-CN" altLang="en-US" sz="2400" dirty="0">
                <a:ea typeface="宋体" panose="02010600030101010101" pitchFamily="2" charset="-122"/>
              </a:rPr>
              <a:t>；谪戍之众，</a:t>
            </a:r>
            <a:r>
              <a:rPr lang="zh-CN" altLang="en-US" sz="2400" u="sng" dirty="0">
                <a:ea typeface="宋体" panose="02010600030101010101" pitchFamily="2" charset="-122"/>
              </a:rPr>
              <a:t>非</a:t>
            </a:r>
            <a:r>
              <a:rPr lang="zh-CN" altLang="en-US" sz="2400" u="sng" dirty="0">
                <a:solidFill>
                  <a:srgbClr val="FF0000"/>
                </a:solidFill>
                <a:ea typeface="宋体" panose="02010600030101010101" pitchFamily="2" charset="-122"/>
              </a:rPr>
              <a:t>抗</a:t>
            </a:r>
            <a:r>
              <a:rPr lang="zh-CN" altLang="en-US" sz="2400" u="sng" dirty="0">
                <a:ea typeface="宋体" panose="02010600030101010101" pitchFamily="2" charset="-122"/>
              </a:rPr>
              <a:t>于九国之师也</a:t>
            </a:r>
            <a:r>
              <a:rPr lang="zh-CN" altLang="en-US" sz="2400" dirty="0">
                <a:ea typeface="宋体" panose="02010600030101010101" pitchFamily="2" charset="-122"/>
              </a:rPr>
              <a:t>；深谋远虑，</a:t>
            </a:r>
            <a:r>
              <a:rPr lang="zh-CN" altLang="en-US" sz="2400" dirty="0">
                <a:solidFill>
                  <a:srgbClr val="FF0000"/>
                </a:solidFill>
                <a:ea typeface="宋体" panose="02010600030101010101" pitchFamily="2" charset="-122"/>
              </a:rPr>
              <a:t>行</a:t>
            </a:r>
            <a:endParaRPr lang="zh-CN" altLang="en-US" sz="2400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400" dirty="0">
                <a:ea typeface="宋体" panose="02010600030101010101" pitchFamily="2" charset="-122"/>
              </a:rPr>
              <a:t>军</a:t>
            </a:r>
            <a:r>
              <a:rPr lang="zh-CN" altLang="en-US" sz="2400" dirty="0">
                <a:solidFill>
                  <a:srgbClr val="FF0000"/>
                </a:solidFill>
                <a:ea typeface="宋体" panose="02010600030101010101" pitchFamily="2" charset="-122"/>
              </a:rPr>
              <a:t>用</a:t>
            </a:r>
            <a:r>
              <a:rPr lang="zh-CN" altLang="en-US" sz="2400" dirty="0">
                <a:ea typeface="宋体" panose="02010600030101010101" pitchFamily="2" charset="-122"/>
              </a:rPr>
              <a:t>兵之</a:t>
            </a:r>
            <a:r>
              <a:rPr lang="zh-CN" altLang="en-US" sz="2400" dirty="0">
                <a:solidFill>
                  <a:srgbClr val="FF0000"/>
                </a:solidFill>
                <a:ea typeface="宋体" panose="02010600030101010101" pitchFamily="2" charset="-122"/>
              </a:rPr>
              <a:t>道</a:t>
            </a:r>
            <a:r>
              <a:rPr lang="zh-CN" altLang="en-US" sz="2400" dirty="0">
                <a:ea typeface="宋体" panose="02010600030101010101" pitchFamily="2" charset="-122"/>
              </a:rPr>
              <a:t>，非及</a:t>
            </a:r>
            <a:r>
              <a:rPr lang="zh-CN" altLang="en-US" sz="2400" dirty="0">
                <a:solidFill>
                  <a:srgbClr val="FF0000"/>
                </a:solidFill>
                <a:ea typeface="宋体" panose="02010600030101010101" pitchFamily="2" charset="-122"/>
              </a:rPr>
              <a:t>向时</a:t>
            </a:r>
            <a:r>
              <a:rPr lang="zh-CN" altLang="en-US" sz="2400" dirty="0">
                <a:ea typeface="宋体" panose="02010600030101010101" pitchFamily="2" charset="-122"/>
              </a:rPr>
              <a:t>之士也。然而成败异变，功业相反也。</a:t>
            </a:r>
            <a:endParaRPr lang="zh-CN" altLang="en-US" sz="2400" dirty="0"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3795" name="文本框 33794"/>
          <p:cNvSpPr txBox="1"/>
          <p:nvPr/>
        </p:nvSpPr>
        <p:spPr>
          <a:xfrm>
            <a:off x="34925" y="3933825"/>
            <a:ext cx="9178925" cy="2286000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</a:rPr>
              <a:t>      秦王朝并没有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变小变弱</a:t>
            </a:r>
            <a:r>
              <a:rPr lang="zh-CN" altLang="en-US" sz="2400" b="1" dirty="0">
                <a:latin typeface="Arial" panose="020B0604020202020204" pitchFamily="34" charset="0"/>
              </a:rPr>
              <a:t>，雍州的地势，崤山和函谷关的险固，还是从前那样。陈涉的地位</a:t>
            </a:r>
            <a:r>
              <a:rPr lang="zh-CN" altLang="en-US" sz="2400" b="1" u="sng" dirty="0">
                <a:latin typeface="Arial" panose="020B0604020202020204" pitchFamily="34" charset="0"/>
              </a:rPr>
              <a:t>并不比齐、楚、燕、赵、韩、魏、宋、卫、中山的国君尊贵</a:t>
            </a:r>
            <a:r>
              <a:rPr lang="zh-CN" altLang="en-US" sz="2400" b="1" dirty="0">
                <a:latin typeface="Arial" panose="020B0604020202020204" pitchFamily="34" charset="0"/>
              </a:rPr>
              <a:t>；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锄头木棍</a:t>
            </a:r>
            <a:r>
              <a:rPr lang="zh-CN" altLang="en-US" sz="2400" b="1" u="sng" dirty="0">
                <a:latin typeface="Arial" panose="020B0604020202020204" pitchFamily="34" charset="0"/>
              </a:rPr>
              <a:t>并不比钩戟长矛</a:t>
            </a:r>
            <a:r>
              <a:rPr lang="zh-CN" altLang="en-US" sz="2400" b="1" u="sng" dirty="0">
                <a:solidFill>
                  <a:srgbClr val="FF0000"/>
                </a:solidFill>
                <a:latin typeface="Arial" panose="020B0604020202020204" pitchFamily="34" charset="0"/>
              </a:rPr>
              <a:t>锋利</a:t>
            </a:r>
            <a:r>
              <a:rPr lang="zh-CN" altLang="en-US" sz="2400" b="1" dirty="0">
                <a:latin typeface="Arial" panose="020B0604020202020204" pitchFamily="34" charset="0"/>
              </a:rPr>
              <a:t>；征发戍边的戍卒</a:t>
            </a:r>
            <a:r>
              <a:rPr lang="zh-CN" altLang="en-US" sz="2400" b="1" u="sng" dirty="0">
                <a:latin typeface="Arial" panose="020B0604020202020204" pitchFamily="34" charset="0"/>
              </a:rPr>
              <a:t>并不比九国的军队</a:t>
            </a:r>
            <a:r>
              <a:rPr lang="zh-CN" altLang="en-US" sz="2400" b="1" u="sng" dirty="0">
                <a:solidFill>
                  <a:srgbClr val="FF0000"/>
                </a:solidFill>
                <a:latin typeface="Arial" panose="020B0604020202020204" pitchFamily="34" charset="0"/>
              </a:rPr>
              <a:t>强</a:t>
            </a:r>
            <a:r>
              <a:rPr lang="zh-CN" altLang="en-US" sz="2400" b="1" dirty="0">
                <a:latin typeface="Arial" panose="020B0604020202020204" pitchFamily="34" charset="0"/>
              </a:rPr>
              <a:t>；深谋远虑，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指挥</a:t>
            </a:r>
            <a:r>
              <a:rPr lang="zh-CN" altLang="en-US" sz="2400" b="1" dirty="0">
                <a:latin typeface="Arial" panose="020B0604020202020204" pitchFamily="34" charset="0"/>
              </a:rPr>
              <a:t>军队的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策略</a:t>
            </a:r>
            <a:r>
              <a:rPr lang="zh-CN" altLang="en-US" sz="2400" b="1" dirty="0">
                <a:latin typeface="Arial" panose="020B0604020202020204" pitchFamily="34" charset="0"/>
              </a:rPr>
              <a:t>，也比不上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从前</a:t>
            </a:r>
            <a:r>
              <a:rPr lang="zh-CN" altLang="en-US" sz="2400" b="1" dirty="0">
                <a:latin typeface="Arial" panose="020B0604020202020204" pitchFamily="34" charset="0"/>
              </a:rPr>
              <a:t>那些贤士。可是成功失败大不相同，功业完全相反，为什么呢？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33796" name="文本框 33795"/>
          <p:cNvSpPr txBox="1"/>
          <p:nvPr/>
        </p:nvSpPr>
        <p:spPr>
          <a:xfrm>
            <a:off x="3203575" y="188913"/>
            <a:ext cx="2857500" cy="579437"/>
          </a:xfrm>
          <a:prstGeom prst="rect">
            <a:avLst/>
          </a:prstGeom>
          <a:solidFill>
            <a:srgbClr val="00CCFF">
              <a:alpha val="100000"/>
            </a:srgbClr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翻译：第五段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3797" name="文本框 33796"/>
          <p:cNvSpPr txBox="1"/>
          <p:nvPr/>
        </p:nvSpPr>
        <p:spPr>
          <a:xfrm>
            <a:off x="2138363" y="5865813"/>
            <a:ext cx="509746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文本框 34817"/>
          <p:cNvSpPr txBox="1"/>
          <p:nvPr/>
        </p:nvSpPr>
        <p:spPr>
          <a:xfrm>
            <a:off x="34925" y="476250"/>
            <a:ext cx="8929688" cy="16764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 marL="342900" indent="-342900"/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试使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山东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之国与陈涉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度长絜大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比权量力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，则不可同年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而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语矣。</a:t>
            </a:r>
            <a:endParaRPr lang="zh-CN" altLang="en-US" sz="2400" b="1"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marL="342900" indent="-342900"/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然秦</a:t>
            </a:r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以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区区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之地，</a:t>
            </a:r>
            <a:r>
              <a:rPr lang="zh-CN" altLang="en-US" sz="2400" b="1">
                <a:solidFill>
                  <a:srgbClr val="FF33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致</a:t>
            </a:r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万乘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之势，</a:t>
            </a:r>
            <a:r>
              <a:rPr lang="zh-CN" altLang="en-US" sz="2400" b="1">
                <a:solidFill>
                  <a:srgbClr val="FF33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序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八州</a:t>
            </a:r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而</a:t>
            </a:r>
            <a:r>
              <a:rPr lang="zh-CN" altLang="en-US" sz="2400" b="1">
                <a:solidFill>
                  <a:srgbClr val="FF33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朝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同列，百</a:t>
            </a:r>
            <a:r>
              <a:rPr lang="zh-CN" altLang="en-US" sz="2400" b="1">
                <a:solidFill>
                  <a:srgbClr val="FF33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有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余年矣；</a:t>
            </a:r>
            <a:endParaRPr lang="zh-CN" altLang="en-US" sz="2400" b="1"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marL="342900" indent="-342900"/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然后</a:t>
            </a:r>
            <a:r>
              <a:rPr lang="zh-CN" altLang="en-US" sz="2400" b="1">
                <a:solidFill>
                  <a:srgbClr val="FF33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以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六合为家，崤函为宫；一夫作难而</a:t>
            </a:r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七庙</a:t>
            </a:r>
            <a:r>
              <a:rPr lang="zh-CN" altLang="en-US" sz="2400" b="1">
                <a:solidFill>
                  <a:srgbClr val="FF33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隳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，身死人手，</a:t>
            </a:r>
            <a:r>
              <a:rPr lang="zh-CN" altLang="en-US" sz="2400" b="1" u="sng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为</a:t>
            </a:r>
            <a:endParaRPr lang="zh-CN" altLang="en-US" sz="2400" b="1" u="sng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marL="342900" indent="-342900"/>
            <a:r>
              <a:rPr lang="zh-CN" altLang="en-US" sz="2400" b="1" u="sng">
                <a:latin typeface="宋体" panose="02010600030101010101" pitchFamily="2" charset="-122"/>
                <a:sym typeface="Arial" panose="020B0604020202020204" pitchFamily="34" charset="0"/>
              </a:rPr>
              <a:t>天下笑者</a:t>
            </a:r>
            <a:r>
              <a:rPr lang="zh-CN" altLang="en-US" sz="2400" b="1">
                <a:latin typeface="宋体" panose="02010600030101010101" pitchFamily="2" charset="-122"/>
                <a:sym typeface="Arial" panose="020B0604020202020204" pitchFamily="34" charset="0"/>
              </a:rPr>
              <a:t>，何也？</a:t>
            </a:r>
            <a:r>
              <a:rPr lang="zh-CN" altLang="en-US" sz="3200" b="1">
                <a:solidFill>
                  <a:srgbClr val="008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仁义不施而攻守之势异也。</a:t>
            </a:r>
            <a:endParaRPr lang="zh-CN" altLang="en-US" sz="3200" b="1">
              <a:solidFill>
                <a:srgbClr val="008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4819" name="文本框 34818"/>
          <p:cNvSpPr txBox="1"/>
          <p:nvPr/>
        </p:nvSpPr>
        <p:spPr>
          <a:xfrm>
            <a:off x="107950" y="2565400"/>
            <a:ext cx="8728075" cy="26511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latin typeface="Arial" panose="020B0604020202020204" pitchFamily="34" charset="0"/>
              </a:rPr>
              <a:t>假使拿</a:t>
            </a:r>
            <a:r>
              <a:rPr lang="zh-CN" altLang="en-US" sz="2400" dirty="0">
                <a:solidFill>
                  <a:srgbClr val="FF3300"/>
                </a:solidFill>
                <a:latin typeface="Arial" panose="020B0604020202020204" pitchFamily="34" charset="0"/>
              </a:rPr>
              <a:t>崤山以东</a:t>
            </a:r>
            <a:r>
              <a:rPr lang="zh-CN" altLang="en-US" sz="2400" dirty="0">
                <a:latin typeface="Arial" panose="020B0604020202020204" pitchFamily="34" charset="0"/>
              </a:rPr>
              <a:t>各国跟陈涉</a:t>
            </a:r>
            <a:r>
              <a:rPr lang="zh-CN" altLang="en-US" sz="2400" dirty="0">
                <a:solidFill>
                  <a:srgbClr val="FF3300"/>
                </a:solidFill>
                <a:latin typeface="Arial" panose="020B0604020202020204" pitchFamily="34" charset="0"/>
              </a:rPr>
              <a:t>比比长短大小</a:t>
            </a:r>
            <a:r>
              <a:rPr lang="zh-CN" altLang="en-US" sz="2400" dirty="0">
                <a:latin typeface="Arial" panose="020B0604020202020204" pitchFamily="34" charset="0"/>
              </a:rPr>
              <a:t>，</a:t>
            </a:r>
            <a:r>
              <a:rPr lang="zh-CN" altLang="en-US" sz="2400" dirty="0">
                <a:solidFill>
                  <a:srgbClr val="FF3300"/>
                </a:solidFill>
                <a:latin typeface="Arial" panose="020B0604020202020204" pitchFamily="34" charset="0"/>
              </a:rPr>
              <a:t>量量权势力量</a:t>
            </a:r>
            <a:r>
              <a:rPr lang="zh-CN" altLang="en-US" sz="2400" dirty="0">
                <a:latin typeface="Arial" panose="020B0604020202020204" pitchFamily="34" charset="0"/>
              </a:rPr>
              <a:t>，那简直不能相提并论。然而秦国</a:t>
            </a:r>
            <a:r>
              <a:rPr lang="zh-CN" altLang="en-US" sz="2400" dirty="0">
                <a:solidFill>
                  <a:srgbClr val="0000CC"/>
                </a:solidFill>
                <a:latin typeface="Arial" panose="020B0604020202020204" pitchFamily="34" charset="0"/>
              </a:rPr>
              <a:t>凭借</a:t>
            </a:r>
            <a:r>
              <a:rPr lang="zh-CN" altLang="en-US" sz="2400" dirty="0">
                <a:solidFill>
                  <a:srgbClr val="FF3300"/>
                </a:solidFill>
                <a:latin typeface="Arial" panose="020B0604020202020204" pitchFamily="34" charset="0"/>
              </a:rPr>
              <a:t>很小</a:t>
            </a:r>
            <a:r>
              <a:rPr lang="zh-CN" altLang="en-US" sz="2400" dirty="0">
                <a:latin typeface="Arial" panose="020B0604020202020204" pitchFamily="34" charset="0"/>
              </a:rPr>
              <a:t>的地方，</a:t>
            </a:r>
            <a:r>
              <a:rPr lang="zh-CN" altLang="en-US" sz="2400" dirty="0">
                <a:solidFill>
                  <a:srgbClr val="FF3300"/>
                </a:solidFill>
                <a:latin typeface="Arial" panose="020B0604020202020204" pitchFamily="34" charset="0"/>
              </a:rPr>
              <a:t>发展</a:t>
            </a:r>
            <a:r>
              <a:rPr lang="zh-CN" altLang="en-US" sz="2400" dirty="0">
                <a:latin typeface="Arial" panose="020B0604020202020204" pitchFamily="34" charset="0"/>
              </a:rPr>
              <a:t>到</a:t>
            </a:r>
            <a:r>
              <a:rPr lang="zh-CN" altLang="en-US" sz="2400" dirty="0">
                <a:solidFill>
                  <a:srgbClr val="FF3300"/>
                </a:solidFill>
                <a:latin typeface="Arial" panose="020B0604020202020204" pitchFamily="34" charset="0"/>
              </a:rPr>
              <a:t>兵车万乘</a:t>
            </a:r>
            <a:r>
              <a:rPr lang="zh-CN" altLang="en-US" sz="2400" dirty="0">
                <a:latin typeface="Arial" panose="020B0604020202020204" pitchFamily="34" charset="0"/>
              </a:rPr>
              <a:t>的国势，</a:t>
            </a:r>
            <a:r>
              <a:rPr lang="zh-CN" altLang="en-US" sz="2400" dirty="0">
                <a:solidFill>
                  <a:srgbClr val="FF3300"/>
                </a:solidFill>
                <a:latin typeface="Arial" panose="020B0604020202020204" pitchFamily="34" charset="0"/>
              </a:rPr>
              <a:t>统辖</a:t>
            </a:r>
            <a:r>
              <a:rPr lang="zh-CN" altLang="en-US" sz="2400" dirty="0">
                <a:latin typeface="Arial" panose="020B0604020202020204" pitchFamily="34" charset="0"/>
              </a:rPr>
              <a:t>天下</a:t>
            </a:r>
            <a:r>
              <a:rPr lang="zh-CN" altLang="en-US" sz="2400" dirty="0">
                <a:solidFill>
                  <a:srgbClr val="0000CC"/>
                </a:solidFill>
                <a:latin typeface="Arial" panose="020B0604020202020204" pitchFamily="34" charset="0"/>
              </a:rPr>
              <a:t>然后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使</a:t>
            </a:r>
            <a:r>
              <a:rPr lang="zh-CN" altLang="en-US" sz="2400" dirty="0">
                <a:latin typeface="Arial" panose="020B0604020202020204" pitchFamily="34" charset="0"/>
              </a:rPr>
              <a:t>同等的诸侯国前来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朝拜</a:t>
            </a:r>
            <a:r>
              <a:rPr lang="zh-CN" altLang="en-US" sz="2400" dirty="0">
                <a:latin typeface="Arial" panose="020B0604020202020204" pitchFamily="34" charset="0"/>
              </a:rPr>
              <a:t>，已有一百多年的历史了；然后将天下作为自己的家，用崤山、函谷关作为宫墙；可是一个戍卒发动起义就让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国家灭亡</a:t>
            </a:r>
            <a:r>
              <a:rPr lang="zh-CN" altLang="en-US" sz="2400" dirty="0">
                <a:latin typeface="Arial" panose="020B0604020202020204" pitchFamily="34" charset="0"/>
              </a:rPr>
              <a:t>了，连皇帝自己都死在别人手里，</a:t>
            </a:r>
            <a:r>
              <a:rPr lang="zh-CN" altLang="en-US" sz="2400" u="sng" dirty="0">
                <a:solidFill>
                  <a:srgbClr val="FF0000"/>
                </a:solidFill>
                <a:latin typeface="Arial" panose="020B0604020202020204" pitchFamily="34" charset="0"/>
              </a:rPr>
              <a:t>被</a:t>
            </a:r>
            <a:r>
              <a:rPr lang="zh-CN" altLang="en-US" sz="2400" u="sng" dirty="0">
                <a:latin typeface="Arial" panose="020B0604020202020204" pitchFamily="34" charset="0"/>
              </a:rPr>
              <a:t>天下人耻笑，</a:t>
            </a:r>
            <a:r>
              <a:rPr lang="zh-CN" altLang="en-US" sz="2400" dirty="0">
                <a:latin typeface="Arial" panose="020B0604020202020204" pitchFamily="34" charset="0"/>
              </a:rPr>
              <a:t>是什么原因呢？就因为不施行仁义而使攻守的形势发生了变化啊。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ldLvl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2" name="文本框 35841"/>
          <p:cNvSpPr txBox="1"/>
          <p:nvPr/>
        </p:nvSpPr>
        <p:spPr>
          <a:xfrm>
            <a:off x="476250" y="2079625"/>
            <a:ext cx="701675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>
                <a:latin typeface="楷体_GB2312" pitchFamily="1" charset="-122"/>
                <a:ea typeface="楷体_GB2312" pitchFamily="1" charset="-122"/>
              </a:rPr>
              <a:t>分析</a:t>
            </a:r>
            <a:endParaRPr lang="zh-CN" altLang="en-US" sz="3600" b="1">
              <a:latin typeface="楷体_GB2312" pitchFamily="1" charset="-122"/>
              <a:ea typeface="楷体_GB2312" pitchFamily="1" charset="-122"/>
            </a:endParaRPr>
          </a:p>
          <a:p>
            <a:r>
              <a:rPr lang="zh-CN" altLang="en-US" sz="3600" b="1">
                <a:latin typeface="楷体_GB2312" pitchFamily="1" charset="-122"/>
                <a:ea typeface="楷体_GB2312" pitchFamily="1" charset="-122"/>
              </a:rPr>
              <a:t>原因</a:t>
            </a:r>
            <a:endParaRPr lang="zh-CN" altLang="en-US" sz="3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843" name="文本框 35842"/>
          <p:cNvSpPr txBox="1"/>
          <p:nvPr/>
        </p:nvSpPr>
        <p:spPr>
          <a:xfrm>
            <a:off x="2987675" y="333375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九国</a:t>
            </a:r>
            <a:endParaRPr lang="zh-CN" altLang="en-US" sz="32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844" name="文本框 35843"/>
          <p:cNvSpPr txBox="1"/>
          <p:nvPr/>
        </p:nvSpPr>
        <p:spPr>
          <a:xfrm>
            <a:off x="3060700" y="1557338"/>
            <a:ext cx="1143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陈涉</a:t>
            </a:r>
            <a:endParaRPr lang="zh-CN" altLang="en-US" sz="32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2916238" y="5661025"/>
            <a:ext cx="1219200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秦朝</a:t>
            </a:r>
            <a:endParaRPr lang="zh-CN" altLang="en-US" sz="32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4140200" y="2060575"/>
            <a:ext cx="2590800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隶书" pitchFamily="1" charset="-122"/>
                <a:ea typeface="隶书" pitchFamily="1" charset="-122"/>
              </a:rPr>
              <a:t>   </a:t>
            </a:r>
            <a:endParaRPr lang="en-US" altLang="zh-CN" sz="3200"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2916238" y="4724400"/>
            <a:ext cx="121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秦国</a:t>
            </a:r>
            <a:endParaRPr lang="zh-CN" altLang="en-US" sz="320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848" name="文本框 35847"/>
          <p:cNvSpPr txBox="1"/>
          <p:nvPr/>
        </p:nvSpPr>
        <p:spPr>
          <a:xfrm>
            <a:off x="4787900" y="2420938"/>
            <a:ext cx="2089150" cy="13112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成败异变</a:t>
            </a:r>
            <a:endParaRPr lang="zh-CN" altLang="en-US" sz="32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功业相反</a:t>
            </a:r>
            <a:endParaRPr lang="zh-CN" altLang="en-US" sz="32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849" name="左大括号 35848"/>
          <p:cNvSpPr/>
          <p:nvPr/>
        </p:nvSpPr>
        <p:spPr>
          <a:xfrm>
            <a:off x="2771775" y="620713"/>
            <a:ext cx="134938" cy="1393825"/>
          </a:xfrm>
          <a:prstGeom prst="leftBrace">
            <a:avLst>
              <a:gd name="adj1" fmla="val 86078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0" name="左大括号 35849"/>
          <p:cNvSpPr/>
          <p:nvPr/>
        </p:nvSpPr>
        <p:spPr>
          <a:xfrm>
            <a:off x="2771775" y="4724400"/>
            <a:ext cx="134938" cy="1393825"/>
          </a:xfrm>
          <a:prstGeom prst="leftBrace">
            <a:avLst>
              <a:gd name="adj1" fmla="val 86078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1" name="右大括号 35850"/>
          <p:cNvSpPr/>
          <p:nvPr/>
        </p:nvSpPr>
        <p:spPr>
          <a:xfrm>
            <a:off x="6911975" y="3563938"/>
            <a:ext cx="180975" cy="1844675"/>
          </a:xfrm>
          <a:prstGeom prst="rightBrace">
            <a:avLst>
              <a:gd name="adj1" fmla="val 84941"/>
              <a:gd name="adj2" fmla="val 50000"/>
            </a:avLst>
          </a:prstGeom>
          <a:noFill/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2" name="左大括号 35851"/>
          <p:cNvSpPr/>
          <p:nvPr/>
        </p:nvSpPr>
        <p:spPr>
          <a:xfrm>
            <a:off x="1331913" y="1628775"/>
            <a:ext cx="179387" cy="3384550"/>
          </a:xfrm>
          <a:prstGeom prst="leftBrace">
            <a:avLst>
              <a:gd name="adj1" fmla="val 157227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5853" name="组合 35852"/>
          <p:cNvGrpSpPr>
            <a:grpSpLocks noChangeAspect="1"/>
          </p:cNvGrpSpPr>
          <p:nvPr/>
        </p:nvGrpSpPr>
        <p:grpSpPr>
          <a:xfrm>
            <a:off x="457200" y="6173788"/>
            <a:ext cx="8345488" cy="455612"/>
            <a:chOff x="0" y="0"/>
            <a:chExt cx="5043" cy="287"/>
          </a:xfrm>
        </p:grpSpPr>
        <p:pic>
          <p:nvPicPr>
            <p:cNvPr id="35854" name="图片 35853" descr="J009917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649" cy="28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5855" name="图片 35854" descr="J0099170"/>
            <p:cNvPicPr>
              <a:picLocks noChangeAspect="1"/>
            </p:cNvPicPr>
            <p:nvPr/>
          </p:nvPicPr>
          <p:blipFill>
            <a:blip r:embed="rId1"/>
            <a:srcRect l="10683"/>
            <a:stretch>
              <a:fillRect/>
            </a:stretch>
          </p:blipFill>
          <p:spPr>
            <a:xfrm>
              <a:off x="2677" y="0"/>
              <a:ext cx="2366" cy="287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5856" name="箭头 289"/>
          <p:cNvSpPr/>
          <p:nvPr/>
        </p:nvSpPr>
        <p:spPr>
          <a:xfrm>
            <a:off x="6661150" y="3068638"/>
            <a:ext cx="863600" cy="158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  <a:effectLst>
            <a:outerShdw dist="45791" dir="2021404" algn="ctr" rotWithShape="0">
              <a:schemeClr val="bg2"/>
            </a:outerShdw>
          </a:effectLst>
        </p:spPr>
      </p:sp>
      <p:sp>
        <p:nvSpPr>
          <p:cNvPr id="35857" name="文本框 35856"/>
          <p:cNvSpPr txBox="1"/>
          <p:nvPr/>
        </p:nvSpPr>
        <p:spPr>
          <a:xfrm>
            <a:off x="7812088" y="549275"/>
            <a:ext cx="731837" cy="5330825"/>
          </a:xfrm>
          <a:prstGeom prst="rect">
            <a:avLst/>
          </a:prstGeom>
          <a:solidFill>
            <a:schemeClr val="tx1">
              <a:alpha val="100000"/>
            </a:schemeClr>
          </a:solidFill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仁义不施而攻守之势异也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5858" name="文本框 35857"/>
          <p:cNvSpPr txBox="1"/>
          <p:nvPr/>
        </p:nvSpPr>
        <p:spPr>
          <a:xfrm>
            <a:off x="1547813" y="1412875"/>
            <a:ext cx="982662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对比一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859" name="文本框 35858"/>
          <p:cNvSpPr txBox="1"/>
          <p:nvPr/>
        </p:nvSpPr>
        <p:spPr>
          <a:xfrm>
            <a:off x="1619250" y="5229225"/>
            <a:ext cx="984250" cy="36512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对比三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860" name="文本框 35859"/>
          <p:cNvSpPr txBox="1"/>
          <p:nvPr/>
        </p:nvSpPr>
        <p:spPr>
          <a:xfrm>
            <a:off x="1547813" y="3284538"/>
            <a:ext cx="982662" cy="36671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对比二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861" name="左大括号 35860"/>
          <p:cNvSpPr/>
          <p:nvPr/>
        </p:nvSpPr>
        <p:spPr>
          <a:xfrm>
            <a:off x="2771775" y="2781300"/>
            <a:ext cx="136525" cy="1393825"/>
          </a:xfrm>
          <a:prstGeom prst="leftBrace">
            <a:avLst>
              <a:gd name="adj1" fmla="val 85077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62" name="文本框 35861"/>
          <p:cNvSpPr txBox="1"/>
          <p:nvPr/>
        </p:nvSpPr>
        <p:spPr>
          <a:xfrm>
            <a:off x="2987675" y="2565400"/>
            <a:ext cx="1219200" cy="5778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秦国</a:t>
            </a:r>
            <a:endParaRPr lang="zh-CN" altLang="en-US" sz="320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863" name="文本框 35862"/>
          <p:cNvSpPr txBox="1"/>
          <p:nvPr/>
        </p:nvSpPr>
        <p:spPr>
          <a:xfrm>
            <a:off x="2987675" y="3789363"/>
            <a:ext cx="1143000" cy="57943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陈涉</a:t>
            </a:r>
            <a:endParaRPr lang="zh-CN" altLang="en-US" sz="3200" b="1"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7" grpId="0" bldLvl="0"/>
      <p:bldP spid="35848" grpId="0" bldLvl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文本占位符 36865"/>
          <p:cNvSpPr/>
          <p:nvPr>
            <p:ph type="body" idx="1"/>
          </p:nvPr>
        </p:nvSpPr>
        <p:spPr>
          <a:xfrm>
            <a:off x="180975" y="908050"/>
            <a:ext cx="8712200" cy="5545138"/>
          </a:xfrm>
          <a:ln/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用写赋的手法来写说理散文。</a:t>
            </a:r>
            <a:endParaRPr lang="zh-CN" altLang="en-US" sz="28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写赋是需要铺张和夸大的，贾谊写这篇文章可以说通篇都采用了这种手法。</a:t>
            </a:r>
            <a:r>
              <a:rPr lang="zh-CN" altLang="en-US" sz="280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比如第一段“有席卷天下”四句，“席卷”“包举”“囊括”“并吞”等词，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基本上都同义；“天下”“宇内”“四海”和“八荒”，也都是同一个意思。同一个意思而一连写上好几句，既有排比又有对仗，这就是写赋的夸张手法。</a:t>
            </a:r>
            <a:r>
              <a:rPr lang="zh-CN" altLang="en-US" sz="280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下面第二、第四、第五等段中，都有类似的句子。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这样，气势自然就充沛了，自然让读者感受到作者的笔锋锐不可当，咄咄逼人，读起来有劲头，有说服力，而且有欲罢不能之感。 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67" name="矩形 36866"/>
          <p:cNvSpPr/>
          <p:nvPr/>
        </p:nvSpPr>
        <p:spPr>
          <a:xfrm>
            <a:off x="250825" y="188913"/>
            <a:ext cx="16383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 b="1" spc="640">
                <a:solidFill>
                  <a:srgbClr val="006699"/>
                </a:solidFill>
                <a:effectLst>
                  <a:outerShdw dist="45791" dir="3378595" algn="ctr" rotWithShape="0">
                    <a:srgbClr val="4D4D4D">
                      <a:alpha val="75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艺术特点</a:t>
            </a:r>
            <a:endParaRPr lang="zh-CN" altLang="en-US" sz="3200" b="1" spc="640">
              <a:solidFill>
                <a:srgbClr val="006699"/>
              </a:solidFill>
              <a:effectLst>
                <a:outerShdw dist="45791" dir="3378595" algn="ctr" rotWithShape="0">
                  <a:srgbClr val="4D4D4D">
                    <a:alpha val="75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文本占位符 37889"/>
          <p:cNvSpPr/>
          <p:nvPr>
            <p:ph type="body" idx="1"/>
          </p:nvPr>
        </p:nvSpPr>
        <p:spPr>
          <a:xfrm>
            <a:off x="323850" y="1341438"/>
            <a:ext cx="8640763" cy="5111750"/>
          </a:xfrm>
          <a:ln/>
        </p:spPr>
        <p:txBody>
          <a:bodyPr/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作者用全篇对比到底的手法写出了他的论点。</a:t>
            </a:r>
            <a:endParaRPr lang="zh-CN" altLang="en-US" sz="2800" dirty="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2800" dirty="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本篇精采处却在于作者用了四个方面的对比：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1、秦国本身先强后弱、先兴旺后灭亡的对比；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2、秦与九国的对比；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3、秦与陈涉的对比；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4、陈涉与九国的对比。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几种对比交织在一起，结构自然宏伟，气势也自然磅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礴，话也显得更有分量了。主客观形势的不同，强弱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盛衰难易的不同，都从几方面的对比中显现出来。 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891" name="矩形 37890"/>
          <p:cNvSpPr/>
          <p:nvPr/>
        </p:nvSpPr>
        <p:spPr>
          <a:xfrm>
            <a:off x="323850" y="620713"/>
            <a:ext cx="16383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 b="1" spc="640">
                <a:solidFill>
                  <a:srgbClr val="006699"/>
                </a:solidFill>
                <a:effectLst>
                  <a:outerShdw dist="45791" dir="3378595" algn="ctr" rotWithShape="0">
                    <a:srgbClr val="4D4D4D">
                      <a:alpha val="75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艺术特点</a:t>
            </a:r>
            <a:endParaRPr lang="zh-CN" altLang="en-US" sz="3200" b="1" spc="640">
              <a:solidFill>
                <a:srgbClr val="006699"/>
              </a:solidFill>
              <a:effectLst>
                <a:outerShdw dist="45791" dir="3378595" algn="ctr" rotWithShape="0">
                  <a:srgbClr val="4D4D4D">
                    <a:alpha val="75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8914" name="文本框 38913"/>
          <p:cNvSpPr txBox="1"/>
          <p:nvPr/>
        </p:nvSpPr>
        <p:spPr>
          <a:xfrm>
            <a:off x="971550" y="1989138"/>
            <a:ext cx="7620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3200">
              <a:latin typeface="Times New Roman" panose="02020603050405020304" pitchFamily="2" charset="0"/>
              <a:ea typeface="华文行楷" pitchFamily="2" charset="-122"/>
            </a:endParaRPr>
          </a:p>
        </p:txBody>
      </p:sp>
      <p:sp>
        <p:nvSpPr>
          <p:cNvPr id="38915" name="文本框 38914"/>
          <p:cNvSpPr txBox="1"/>
          <p:nvPr/>
        </p:nvSpPr>
        <p:spPr>
          <a:xfrm>
            <a:off x="625475" y="233363"/>
            <a:ext cx="57912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>
                <a:solidFill>
                  <a:srgbClr val="66FF33"/>
                </a:solidFill>
                <a:latin typeface="隶书" pitchFamily="1" charset="-122"/>
                <a:ea typeface="隶书" pitchFamily="1" charset="-122"/>
              </a:rPr>
              <a:t>全文思路</a:t>
            </a:r>
            <a:endParaRPr lang="zh-CN" altLang="en-US" sz="5400" b="1">
              <a:solidFill>
                <a:srgbClr val="66FF33"/>
              </a:solidFill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38916" name="文本框 38915"/>
          <p:cNvSpPr txBox="1"/>
          <p:nvPr/>
        </p:nvSpPr>
        <p:spPr>
          <a:xfrm>
            <a:off x="684213" y="2238375"/>
            <a:ext cx="4613275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秦创业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雄心勃勃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3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17" name="文本框 38916"/>
          <p:cNvSpPr txBox="1"/>
          <p:nvPr/>
        </p:nvSpPr>
        <p:spPr>
          <a:xfrm>
            <a:off x="684213" y="3076575"/>
            <a:ext cx="4587875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秦日盛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所向披靡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3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684213" y="3914775"/>
            <a:ext cx="4468812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秦统一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势如破竹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3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19" name="文本框 38918"/>
          <p:cNvSpPr txBox="1"/>
          <p:nvPr/>
        </p:nvSpPr>
        <p:spPr>
          <a:xfrm>
            <a:off x="684213" y="4676775"/>
            <a:ext cx="4537075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秦灭亡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一败涂地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3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20" name="文本框 38919"/>
          <p:cNvSpPr txBox="1"/>
          <p:nvPr/>
        </p:nvSpPr>
        <p:spPr>
          <a:xfrm>
            <a:off x="4841875" y="3516313"/>
            <a:ext cx="3986213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⑤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秦教训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3400" b="1">
                <a:latin typeface="宋体" panose="02010600030101010101" pitchFamily="2" charset="-122"/>
                <a:ea typeface="宋体" panose="02010600030101010101" pitchFamily="2" charset="-122"/>
              </a:rPr>
              <a:t>不施仁政</a:t>
            </a:r>
            <a:r>
              <a:rPr lang="en-US" altLang="zh-CN" sz="3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3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21" name="文本框 38920"/>
          <p:cNvSpPr txBox="1"/>
          <p:nvPr/>
        </p:nvSpPr>
        <p:spPr>
          <a:xfrm>
            <a:off x="1466850" y="1358900"/>
            <a:ext cx="27447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2" charset="0"/>
                <a:ea typeface="楷体_GB2312" pitchFamily="1" charset="-122"/>
              </a:rPr>
              <a:t>（叙事）</a:t>
            </a:r>
            <a:endParaRPr lang="zh-CN" altLang="en-US" sz="4000">
              <a:solidFill>
                <a:srgbClr val="0000CC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8922" name="文本框 38921"/>
          <p:cNvSpPr txBox="1"/>
          <p:nvPr/>
        </p:nvSpPr>
        <p:spPr>
          <a:xfrm>
            <a:off x="5697538" y="1381125"/>
            <a:ext cx="2571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2" charset="0"/>
                <a:ea typeface="楷体_GB2312" pitchFamily="1" charset="-122"/>
              </a:rPr>
              <a:t>（议论）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8923" name="矩形 38922"/>
          <p:cNvSpPr/>
          <p:nvPr/>
        </p:nvSpPr>
        <p:spPr>
          <a:xfrm>
            <a:off x="2051050" y="5700713"/>
            <a:ext cx="1152525" cy="366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>
                    <a:alpha val="100000"/>
                  </a:srgbClr>
                </a:solidFill>
                <a:latin typeface="隶书" charset="0"/>
                <a:ea typeface="隶书" charset="0"/>
              </a:rPr>
              <a:t>论据</a:t>
            </a:r>
            <a:endParaRPr lang="zh-CN" altLang="en-US" sz="3600">
              <a:ln w="9525" cap="flat" cmpd="sng">
                <a:solidFill>
                  <a:srgbClr val="0000CC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>
                  <a:alpha val="100000"/>
                </a:srgbClr>
              </a:solidFill>
              <a:latin typeface="隶书" charset="0"/>
              <a:ea typeface="隶书" charset="0"/>
            </a:endParaRPr>
          </a:p>
        </p:txBody>
      </p:sp>
      <p:sp>
        <p:nvSpPr>
          <p:cNvPr id="38924" name="矩形 38923"/>
          <p:cNvSpPr/>
          <p:nvPr/>
        </p:nvSpPr>
        <p:spPr>
          <a:xfrm>
            <a:off x="6686550" y="5700713"/>
            <a:ext cx="1079500" cy="384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CC">
                    <a:alpha val="100000"/>
                  </a:srgbClr>
                </a:solidFill>
                <a:latin typeface="隶书" charset="0"/>
                <a:ea typeface="隶书" charset="0"/>
              </a:rPr>
              <a:t>论点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CC">
                  <a:alpha val="100000"/>
                </a:srgbClr>
              </a:solidFill>
              <a:latin typeface="隶书" charset="0"/>
              <a:ea typeface="隶书" charset="0"/>
            </a:endParaRPr>
          </a:p>
        </p:txBody>
      </p:sp>
      <p:sp>
        <p:nvSpPr>
          <p:cNvPr id="38925" name="矩形 38924"/>
          <p:cNvSpPr/>
          <p:nvPr/>
        </p:nvSpPr>
        <p:spPr>
          <a:xfrm>
            <a:off x="6057900" y="4621213"/>
            <a:ext cx="2384425" cy="8080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仁义不施而攻</a:t>
            </a:r>
            <a:endParaRPr lang="zh-CN" altLang="en-US" sz="3600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守之势异也</a:t>
            </a:r>
            <a:endParaRPr lang="zh-CN" altLang="en-US" sz="3600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26" name="右大括号 38925"/>
          <p:cNvSpPr/>
          <p:nvPr/>
        </p:nvSpPr>
        <p:spPr>
          <a:xfrm>
            <a:off x="4662488" y="2554288"/>
            <a:ext cx="215900" cy="2592387"/>
          </a:xfrm>
          <a:prstGeom prst="rightBrace">
            <a:avLst>
              <a:gd name="adj1" fmla="val 100061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27" name="下箭头 38926"/>
          <p:cNvSpPr/>
          <p:nvPr/>
        </p:nvSpPr>
        <p:spPr>
          <a:xfrm>
            <a:off x="7497763" y="4216400"/>
            <a:ext cx="223837" cy="314325"/>
          </a:xfrm>
          <a:prstGeom prst="downArrow">
            <a:avLst>
              <a:gd name="adj1" fmla="val 50000"/>
              <a:gd name="adj2" fmla="val 35106"/>
            </a:avLst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28" name="动作按钮: 第一张 38927">
            <a:hlinkClick r:id="" action="ppaction://hlinkshowjump?jump=firstslide"/>
          </p:cNvPr>
          <p:cNvSpPr/>
          <p:nvPr/>
        </p:nvSpPr>
        <p:spPr>
          <a:xfrm>
            <a:off x="8847138" y="6534150"/>
            <a:ext cx="296862" cy="323850"/>
          </a:xfrm>
          <a:prstGeom prst="actionButtonHome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29" name="箭头 1087"/>
          <p:cNvSpPr/>
          <p:nvPr/>
        </p:nvSpPr>
        <p:spPr>
          <a:xfrm>
            <a:off x="7021513" y="4149725"/>
            <a:ext cx="0" cy="4318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  <a:effectLst>
            <a:outerShdw dist="45791" dir="2021404" algn="ctr" rotWithShape="0">
              <a:schemeClr val="bg2"/>
            </a:outerShdw>
          </a:effectLst>
        </p:spPr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  <p:bldP spid="38917" grpId="0"/>
      <p:bldP spid="38918" grpId="0"/>
      <p:bldP spid="38919" grpId="0"/>
      <p:bldP spid="38920" grpId="0"/>
      <p:bldP spid="38921" grpId="0"/>
      <p:bldP spid="3892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文本占位符 39937"/>
          <p:cNvSpPr/>
          <p:nvPr>
            <p:ph type="body" idx="1"/>
          </p:nvPr>
        </p:nvSpPr>
        <p:spPr>
          <a:xfrm>
            <a:off x="323850" y="1341438"/>
            <a:ext cx="6415088" cy="3810000"/>
          </a:xfrm>
          <a:ln/>
        </p:spPr>
        <p:txBody>
          <a:bodyPr/>
          <a:p>
            <a:pPr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指出没有通假字的一组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(    )</a:t>
            </a:r>
            <a:endParaRPr lang="en-US" altLang="zh-CN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A.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秦有余力而制其弊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B.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倔起阡陌之中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C.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序八州而朝同列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百有余年矣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D.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俯首系颈，委命下吏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9939" name="文本框 39938"/>
          <p:cNvSpPr txBox="1"/>
          <p:nvPr/>
        </p:nvSpPr>
        <p:spPr>
          <a:xfrm>
            <a:off x="4740275" y="1325563"/>
            <a:ext cx="6238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endParaRPr lang="en-US" altLang="zh-CN" sz="2800" b="1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9940" name="矩形 39939"/>
          <p:cNvSpPr/>
          <p:nvPr/>
        </p:nvSpPr>
        <p:spPr>
          <a:xfrm>
            <a:off x="323850" y="620713"/>
            <a:ext cx="16383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200" b="1" spc="640">
                <a:solidFill>
                  <a:srgbClr val="006699"/>
                </a:solidFill>
                <a:effectLst>
                  <a:outerShdw dist="45791" dir="3378595" algn="ctr" rotWithShape="0">
                    <a:srgbClr val="4D4D4D">
                      <a:alpha val="75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练习巩固</a:t>
            </a:r>
            <a:endParaRPr lang="zh-CN" altLang="en-US" sz="3200" b="1" spc="640">
              <a:solidFill>
                <a:srgbClr val="006699"/>
              </a:solidFill>
              <a:effectLst>
                <a:outerShdw dist="45791" dir="3378595" algn="ctr" rotWithShape="0">
                  <a:srgbClr val="4D4D4D">
                    <a:alpha val="75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9938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9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9938">
                                            <p:txEl>
                                              <p:charRg st="19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3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9938">
                                            <p:txEl>
                                              <p:charRg st="3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9938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55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9938">
                                            <p:txEl>
                                              <p:charRg st="55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build="p"/>
      <p:bldP spid="3993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文本占位符 40961"/>
          <p:cNvSpPr/>
          <p:nvPr>
            <p:ph type="body" idx="1"/>
          </p:nvPr>
        </p:nvSpPr>
        <p:spPr>
          <a:xfrm>
            <a:off x="395288" y="1314450"/>
            <a:ext cx="7561262" cy="4635500"/>
          </a:xfrm>
          <a:ln/>
        </p:spPr>
        <p:txBody>
          <a:bodyPr/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指出与例句中加点词意思相同的一项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(1)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例：</a:t>
            </a:r>
            <a:r>
              <a:rPr lang="zh-CN" altLang="en-US" sz="2800" u="sng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因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利乘便</a:t>
            </a: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(    )</a:t>
            </a:r>
            <a:endParaRPr lang="en-US" altLang="zh-CN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A.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蒙故业，</a:t>
            </a:r>
            <a:r>
              <a:rPr lang="zh-CN" altLang="en-US" sz="2800" u="sng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因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遗策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B.</a:t>
            </a:r>
            <a:r>
              <a:rPr lang="zh-CN" altLang="en-US" sz="2800" u="sng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因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河为池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C.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沛公起如厕，</a:t>
            </a:r>
            <a:r>
              <a:rPr lang="zh-CN" altLang="en-US" sz="2800" u="sng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因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招樊哙出</a:t>
            </a:r>
            <a:endParaRPr lang="zh-CN" altLang="en-US" sz="280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zh-CN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D.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相如</a:t>
            </a:r>
            <a:r>
              <a:rPr lang="zh-CN" altLang="en-US" sz="2800" u="sng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因</a:t>
            </a:r>
            <a:r>
              <a:rPr lang="zh-CN" altLang="en-US" sz="28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持璧却立</a:t>
            </a:r>
            <a:endParaRPr lang="zh-CN" altLang="en-US"/>
          </a:p>
        </p:txBody>
      </p:sp>
      <p:sp>
        <p:nvSpPr>
          <p:cNvPr id="40963" name="文本框 40962"/>
          <p:cNvSpPr txBox="1"/>
          <p:nvPr/>
        </p:nvSpPr>
        <p:spPr>
          <a:xfrm>
            <a:off x="3487738" y="1660525"/>
            <a:ext cx="36353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66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en-US" altLang="zh-CN" sz="2800" b="1">
              <a:solidFill>
                <a:srgbClr val="6633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64" name="矩形 40963"/>
          <p:cNvSpPr/>
          <p:nvPr/>
        </p:nvSpPr>
        <p:spPr>
          <a:xfrm>
            <a:off x="323850" y="620713"/>
            <a:ext cx="16383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200" b="1" spc="640">
                <a:solidFill>
                  <a:srgbClr val="006699"/>
                </a:solidFill>
                <a:effectLst>
                  <a:outerShdw dist="45791" dir="3378595" algn="ctr" rotWithShape="0">
                    <a:srgbClr val="4D4D4D">
                      <a:alpha val="75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练习巩固</a:t>
            </a:r>
            <a:endParaRPr lang="zh-CN" altLang="en-US" sz="3200" b="1" spc="640">
              <a:solidFill>
                <a:srgbClr val="006699"/>
              </a:solidFill>
              <a:effectLst>
                <a:outerShdw dist="45791" dir="3378595" algn="ctr" rotWithShape="0">
                  <a:srgbClr val="4D4D4D">
                    <a:alpha val="75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 altLang="zh-CN"/>
          </a:p>
          <a:p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培训讲座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CC00"/>
      </a:accent1>
      <a:accent2>
        <a:srgbClr val="FF8A15"/>
      </a:accent2>
      <a:accent3>
        <a:srgbClr val="FFFFFF"/>
      </a:accent3>
      <a:accent4>
        <a:srgbClr val="000000"/>
      </a:accent4>
      <a:accent5>
        <a:srgbClr val="FFE2AA"/>
      </a:accent5>
      <a:accent6>
        <a:srgbClr val="E57B12"/>
      </a:accent6>
      <a:hlink>
        <a:srgbClr val="463900"/>
      </a:hlink>
      <a:folHlink>
        <a:srgbClr val="FFF0AF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8A15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57B12"/>
        </a:accent6>
        <a:hlink>
          <a:srgbClr val="463900"/>
        </a:hlink>
        <a:folHlink>
          <a:srgbClr val="FFF0A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培训讲座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CC00"/>
      </a:accent1>
      <a:accent2>
        <a:srgbClr val="FF8A15"/>
      </a:accent2>
      <a:accent3>
        <a:srgbClr val="FFFFFF"/>
      </a:accent3>
      <a:accent4>
        <a:srgbClr val="000000"/>
      </a:accent4>
      <a:accent5>
        <a:srgbClr val="FFE2AA"/>
      </a:accent5>
      <a:accent6>
        <a:srgbClr val="E57B12"/>
      </a:accent6>
      <a:hlink>
        <a:srgbClr val="463900"/>
      </a:hlink>
      <a:folHlink>
        <a:srgbClr val="FFF0AF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8A15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57B12"/>
        </a:accent6>
        <a:hlink>
          <a:srgbClr val="463900"/>
        </a:hlink>
        <a:folHlink>
          <a:srgbClr val="FFF0A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4316</Words>
  <Application>WPS 演示</Application>
  <PresentationFormat>在屏幕上显示</PresentationFormat>
  <Paragraphs>403</Paragraphs>
  <Slides>39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39</vt:i4>
      </vt:variant>
    </vt:vector>
  </HeadingPairs>
  <TitlesOfParts>
    <vt:vector size="115" baseType="lpstr">
      <vt:lpstr>Arial</vt:lpstr>
      <vt:lpstr>宋体</vt:lpstr>
      <vt:lpstr>Wingdings</vt:lpstr>
      <vt:lpstr>Times New Roman</vt:lpstr>
      <vt:lpstr>隶书</vt:lpstr>
      <vt:lpstr>方正姚体</vt:lpstr>
      <vt:lpstr>华文行楷</vt:lpstr>
      <vt:lpstr>楷体_GB2312</vt:lpstr>
      <vt:lpstr>黑体</vt:lpstr>
      <vt:lpstr>华文新魏</vt:lpstr>
      <vt:lpstr>Tahoma</vt:lpstr>
      <vt:lpstr>方正粗倩简体</vt:lpstr>
      <vt:lpstr>华文彩云</vt:lpstr>
      <vt:lpstr>华文细黑</vt:lpstr>
      <vt:lpstr>华文中宋</vt:lpstr>
      <vt:lpstr>幼圆</vt:lpstr>
      <vt:lpstr>新宋体</vt:lpstr>
      <vt:lpstr>书体坊米芾体</vt:lpstr>
      <vt:lpstr>迷你简硬笔行书</vt:lpstr>
      <vt:lpstr>楷体</vt:lpstr>
      <vt:lpstr>Calibri</vt:lpstr>
      <vt:lpstr>Wingdings 3</vt:lpstr>
      <vt:lpstr>Verdana</vt:lpstr>
      <vt:lpstr>Gulim</vt:lpstr>
      <vt:lpstr>Latha</vt:lpstr>
      <vt:lpstr>Arial Black</vt:lpstr>
      <vt:lpstr>Arial Unicode MS</vt:lpstr>
      <vt:lpstr>微软雅黑</vt:lpstr>
      <vt:lpstr>Malgun Gothic</vt:lpstr>
      <vt:lpstr>HY헤드라인M</vt:lpstr>
      <vt:lpstr>Britannic Bold</vt:lpstr>
      <vt:lpstr>华文隶书</vt:lpstr>
      <vt:lpstr>MS UI Gothic</vt:lpstr>
      <vt:lpstr>Batang</vt:lpstr>
      <vt:lpstr>超世纪粗印篆</vt:lpstr>
      <vt:lpstr>MingLiU</vt:lpstr>
      <vt:lpstr>方正综艺简体</vt:lpstr>
      <vt:lpstr>HY견고딕</vt:lpstr>
      <vt:lpstr>가는으뜸체</vt:lpstr>
      <vt:lpstr>GulimChe</vt:lpstr>
      <vt:lpstr>BatangChe</vt:lpstr>
      <vt:lpstr>견고딕</vt:lpstr>
      <vt:lpstr>Symbol</vt:lpstr>
      <vt:lpstr>Futura Bk</vt:lpstr>
      <vt:lpstr>Monotype Sorts</vt:lpstr>
      <vt:lpstr>Gautami</vt:lpstr>
      <vt:lpstr>Arial Rounded MT Bold</vt:lpstr>
      <vt:lpstr>Borg 9</vt:lpstr>
      <vt:lpstr>Adobe 明體 Std L</vt:lpstr>
      <vt:lpstr>Adobe Myungjo Std M</vt:lpstr>
      <vt:lpstr>Arial Narrow</vt:lpstr>
      <vt:lpstr>MS Mincho</vt:lpstr>
      <vt:lpstr>Segoe Print</vt:lpstr>
      <vt:lpstr>Cooper Black</vt:lpstr>
      <vt:lpstr>Wingdings 2</vt:lpstr>
      <vt:lpstr>MS PGothic</vt:lpstr>
      <vt:lpstr>Segoe Light</vt:lpstr>
      <vt:lpstr>Arnprior</vt:lpstr>
      <vt:lpstr>微软繁黑体</vt:lpstr>
      <vt:lpstr>宋体-18030</vt:lpstr>
      <vt:lpstr>GungsuhChe</vt:lpstr>
      <vt:lpstr>Courier New</vt:lpstr>
      <vt:lpstr>华文宋体</vt:lpstr>
      <vt:lpstr>Garamond</vt:lpstr>
      <vt:lpstr>方正行楷_GBK</vt:lpstr>
      <vt:lpstr>长仿宋体</vt:lpstr>
      <vt:lpstr>隶书</vt:lpstr>
      <vt:lpstr>Arial Unicode MS</vt:lpstr>
      <vt:lpstr>Symbol</vt:lpstr>
      <vt:lpstr>RomanS</vt:lpstr>
      <vt:lpstr>Wingdings</vt:lpstr>
      <vt:lpstr>仿宋</vt:lpstr>
      <vt:lpstr>华文细黑</vt:lpstr>
      <vt:lpstr>华文行楷</vt:lpstr>
      <vt:lpstr>培训讲座_2</vt:lpstr>
      <vt:lpstr>1_培训讲座_2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%EF%BC%8D%E4%BB%8A%E5%A4%95%E4%BD%95%E5%</cp:lastModifiedBy>
  <cp:revision>70</cp:revision>
  <dcterms:created xsi:type="dcterms:W3CDTF">2001-12-26T02:43:13Z</dcterms:created>
  <dcterms:modified xsi:type="dcterms:W3CDTF">2018-03-20T00:24:03Z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