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Default Extension="mp3" ContentType="audio/unknown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1" r:id="rId8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49" d="100"/>
          <a:sy n="49" d="100"/>
        </p:scale>
        <p:origin x="-1114" y="-7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114146-A0CC-46DE-AE53-25CE51AAE584}" type="datetimeFigureOut">
              <a:rPr lang="zh-CN" altLang="en-US" smtClean="0"/>
              <a:pPr/>
              <a:t>2019-10-15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E43CFD-5D0C-47FE-BB1A-7996C464C2F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114146-A0CC-46DE-AE53-25CE51AAE584}" type="datetimeFigureOut">
              <a:rPr lang="zh-CN" altLang="en-US" smtClean="0"/>
              <a:pPr/>
              <a:t>2019-10-15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E43CFD-5D0C-47FE-BB1A-7996C464C2F4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114146-A0CC-46DE-AE53-25CE51AAE584}" type="datetimeFigureOut">
              <a:rPr lang="zh-CN" altLang="en-US" smtClean="0"/>
              <a:pPr/>
              <a:t>2019-10-15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E43CFD-5D0C-47FE-BB1A-7996C464C2F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114146-A0CC-46DE-AE53-25CE51AAE584}" type="datetimeFigureOut">
              <a:rPr lang="zh-CN" altLang="en-US" smtClean="0"/>
              <a:pPr/>
              <a:t>2019-10-15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E43CFD-5D0C-47FE-BB1A-7996C464C2F4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114146-A0CC-46DE-AE53-25CE51AAE584}" type="datetimeFigureOut">
              <a:rPr lang="zh-CN" altLang="en-US" smtClean="0"/>
              <a:pPr/>
              <a:t>2019-10-15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E43CFD-5D0C-47FE-BB1A-7996C464C2F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114146-A0CC-46DE-AE53-25CE51AAE584}" type="datetimeFigureOut">
              <a:rPr lang="zh-CN" altLang="en-US" smtClean="0"/>
              <a:pPr/>
              <a:t>2019-10-15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E43CFD-5D0C-47FE-BB1A-7996C464C2F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114146-A0CC-46DE-AE53-25CE51AAE584}" type="datetimeFigureOut">
              <a:rPr lang="zh-CN" altLang="en-US" smtClean="0"/>
              <a:pPr/>
              <a:t>2019-10-15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E43CFD-5D0C-47FE-BB1A-7996C464C2F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114146-A0CC-46DE-AE53-25CE51AAE584}" type="datetimeFigureOut">
              <a:rPr lang="zh-CN" altLang="en-US" smtClean="0"/>
              <a:pPr/>
              <a:t>2019-10-15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E43CFD-5D0C-47FE-BB1A-7996C464C2F4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114146-A0CC-46DE-AE53-25CE51AAE584}" type="datetimeFigureOut">
              <a:rPr lang="zh-CN" altLang="en-US" smtClean="0"/>
              <a:pPr/>
              <a:t>2019-10-15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E43CFD-5D0C-47FE-BB1A-7996C464C2F4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 smtClean="0"/>
              <a:t>单击图标添加图片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114146-A0CC-46DE-AE53-25CE51AAE584}" type="datetimeFigureOut">
              <a:rPr lang="zh-CN" altLang="en-US" smtClean="0"/>
              <a:pPr/>
              <a:t>2019-10-15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E43CFD-5D0C-47FE-BB1A-7996C464C2F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114146-A0CC-46DE-AE53-25CE51AAE584}" type="datetimeFigureOut">
              <a:rPr lang="zh-CN" altLang="en-US" smtClean="0"/>
              <a:pPr/>
              <a:t>2019-10-15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E43CFD-5D0C-47FE-BB1A-7996C464C2F4}" type="slidenum">
              <a:rPr lang="zh-CN" altLang="en-US" smtClean="0"/>
              <a:pPr/>
              <a:t>‹#›</a:t>
            </a:fld>
            <a:endParaRPr lang="zh-CN" altLang="en-US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79114146-A0CC-46DE-AE53-25CE51AAE584}" type="datetimeFigureOut">
              <a:rPr lang="zh-CN" altLang="en-US" smtClean="0"/>
              <a:pPr/>
              <a:t>2019-10-15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BDE43CFD-5D0C-47FE-BB1A-7996C464C2F4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media" Target="../media/media1.mp3"/><Relationship Id="rId2" Type="http://schemas.openxmlformats.org/officeDocument/2006/relationships/slideLayout" Target="../slideLayouts/slideLayout6.xml"/><Relationship Id="rId1" Type="http://schemas.openxmlformats.org/officeDocument/2006/relationships/video" Target="NULL" TargetMode="External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Make sentences in different ways </a:t>
            </a:r>
            <a:endParaRPr lang="zh-CN" altLang="en-US" dirty="0"/>
          </a:p>
        </p:txBody>
      </p:sp>
      <p:graphicFrame>
        <p:nvGraphicFramePr>
          <p:cNvPr id="5" name="表格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173298516"/>
              </p:ext>
            </p:extLst>
          </p:nvPr>
        </p:nvGraphicFramePr>
        <p:xfrm>
          <a:off x="683568" y="1484784"/>
          <a:ext cx="7560840" cy="2286000"/>
        </p:xfrm>
        <a:graphic>
          <a:graphicData uri="http://schemas.openxmlformats.org/drawingml/2006/table">
            <a:tbl>
              <a:tblPr/>
              <a:tblGrid>
                <a:gridCol w="3696411"/>
                <a:gridCol w="2016224"/>
                <a:gridCol w="1848205"/>
              </a:tblGrid>
              <a:tr h="371475">
                <a:tc>
                  <a:txBody>
                    <a:bodyPr/>
                    <a:lstStyle>
                      <a:lvl1pPr marL="0" algn="l" defTabSz="914400" rtl="0" eaLnBrk="1" latinLnBrk="0" hangingPunct="1">
                        <a:spcBef>
                          <a:spcPct val="20000"/>
                        </a:spcBef>
                        <a:buFont typeface="Arial" charset="0"/>
                        <a:defRPr sz="2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1pPr>
                      <a:lvl2pPr marL="742950" indent="-285750" algn="l" defTabSz="914400" rtl="0" eaLnBrk="1" latinLnBrk="0" hangingPunct="1">
                        <a:spcBef>
                          <a:spcPct val="20000"/>
                        </a:spcBef>
                        <a:buFont typeface="Arial" charset="0"/>
                        <a:defRPr sz="24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2pPr>
                      <a:lvl3pPr marL="1143000" indent="-228600" algn="l" defTabSz="914400" rtl="0" eaLnBrk="1" latinLnBrk="0" hangingPunct="1">
                        <a:spcBef>
                          <a:spcPct val="20000"/>
                        </a:spcBef>
                        <a:buFont typeface="Arial" charset="0"/>
                        <a:defRPr sz="20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3pPr>
                      <a:lvl4pPr marL="1600200" indent="-228600" algn="l" defTabSz="914400" rtl="0" eaLnBrk="1" latinLnBrk="0" hangingPunct="1">
                        <a:spcBef>
                          <a:spcPct val="20000"/>
                        </a:spcBef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4pPr>
                      <a:lvl5pPr marL="2057400" indent="-228600" algn="l" defTabSz="914400" rtl="0" eaLnBrk="1" latinLnBrk="0" hangingPunct="1">
                        <a:spcBef>
                          <a:spcPct val="20000"/>
                        </a:spcBef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5pPr>
                      <a:lvl6pPr marL="25146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6pPr>
                      <a:lvl7pPr marL="29718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7pPr>
                      <a:lvl8pPr marL="34290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8pPr>
                      <a:lvl9pPr marL="38862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mbria Math" pitchFamily="18" charset="0"/>
                          <a:ea typeface="宋体" pitchFamily="2" charset="-122"/>
                        </a:rPr>
                        <a:t>Monitors</a:t>
                      </a:r>
                      <a:endParaRPr kumimoji="0" lang="zh-CN" altLang="zh-CN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mbria Math" pitchFamily="18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064A2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spcBef>
                          <a:spcPct val="20000"/>
                        </a:spcBef>
                        <a:buFont typeface="Arial" charset="0"/>
                        <a:defRPr sz="2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1pPr>
                      <a:lvl2pPr marL="742950" indent="-285750" algn="l" defTabSz="914400" rtl="0" eaLnBrk="1" latinLnBrk="0" hangingPunct="1">
                        <a:spcBef>
                          <a:spcPct val="20000"/>
                        </a:spcBef>
                        <a:buFont typeface="Arial" charset="0"/>
                        <a:defRPr sz="24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2pPr>
                      <a:lvl3pPr marL="1143000" indent="-228600" algn="l" defTabSz="914400" rtl="0" eaLnBrk="1" latinLnBrk="0" hangingPunct="1">
                        <a:spcBef>
                          <a:spcPct val="20000"/>
                        </a:spcBef>
                        <a:buFont typeface="Arial" charset="0"/>
                        <a:defRPr sz="20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3pPr>
                      <a:lvl4pPr marL="1600200" indent="-228600" algn="l" defTabSz="914400" rtl="0" eaLnBrk="1" latinLnBrk="0" hangingPunct="1">
                        <a:spcBef>
                          <a:spcPct val="20000"/>
                        </a:spcBef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4pPr>
                      <a:lvl5pPr marL="2057400" indent="-228600" algn="l" defTabSz="914400" rtl="0" eaLnBrk="1" latinLnBrk="0" hangingPunct="1">
                        <a:spcBef>
                          <a:spcPct val="20000"/>
                        </a:spcBef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5pPr>
                      <a:lvl6pPr marL="25146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6pPr>
                      <a:lvl7pPr marL="29718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7pPr>
                      <a:lvl8pPr marL="34290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8pPr>
                      <a:lvl9pPr marL="38862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mbria Math" pitchFamily="18" charset="0"/>
                          <a:ea typeface="宋体" pitchFamily="2" charset="-122"/>
                        </a:rPr>
                        <a:t>  C4091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064A2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spcBef>
                          <a:spcPct val="20000"/>
                        </a:spcBef>
                        <a:buFont typeface="Arial" charset="0"/>
                        <a:defRPr sz="2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1pPr>
                      <a:lvl2pPr marL="742950" indent="-285750" algn="l" defTabSz="914400" rtl="0" eaLnBrk="1" latinLnBrk="0" hangingPunct="1">
                        <a:spcBef>
                          <a:spcPct val="20000"/>
                        </a:spcBef>
                        <a:buFont typeface="Arial" charset="0"/>
                        <a:defRPr sz="24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2pPr>
                      <a:lvl3pPr marL="1143000" indent="-228600" algn="l" defTabSz="914400" rtl="0" eaLnBrk="1" latinLnBrk="0" hangingPunct="1">
                        <a:spcBef>
                          <a:spcPct val="20000"/>
                        </a:spcBef>
                        <a:buFont typeface="Arial" charset="0"/>
                        <a:defRPr sz="20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3pPr>
                      <a:lvl4pPr marL="1600200" indent="-228600" algn="l" defTabSz="914400" rtl="0" eaLnBrk="1" latinLnBrk="0" hangingPunct="1">
                        <a:spcBef>
                          <a:spcPct val="20000"/>
                        </a:spcBef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4pPr>
                      <a:lvl5pPr marL="2057400" indent="-228600" algn="l" defTabSz="914400" rtl="0" eaLnBrk="1" latinLnBrk="0" hangingPunct="1">
                        <a:spcBef>
                          <a:spcPct val="20000"/>
                        </a:spcBef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5pPr>
                      <a:lvl6pPr marL="25146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6pPr>
                      <a:lvl7pPr marL="29718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7pPr>
                      <a:lvl8pPr marL="34290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8pPr>
                      <a:lvl9pPr marL="38862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mbria Math" pitchFamily="18" charset="0"/>
                          <a:ea typeface="宋体" pitchFamily="2" charset="-122"/>
                        </a:rPr>
                        <a:t> C4095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064A2"/>
                    </a:solidFill>
                  </a:tcPr>
                </a:tc>
              </a:tr>
              <a:tr h="371475">
                <a:tc>
                  <a:txBody>
                    <a:bodyPr/>
                    <a:lstStyle>
                      <a:lvl1pPr marL="0" algn="l" defTabSz="914400" rtl="0" eaLnBrk="1" latinLnBrk="0" hangingPunct="1">
                        <a:spcBef>
                          <a:spcPct val="20000"/>
                        </a:spcBef>
                        <a:buFont typeface="Arial" charset="0"/>
                        <a:defRPr sz="2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1pPr>
                      <a:lvl2pPr marL="742950" indent="-285750" algn="l" defTabSz="914400" rtl="0" eaLnBrk="1" latinLnBrk="0" hangingPunct="1">
                        <a:spcBef>
                          <a:spcPct val="20000"/>
                        </a:spcBef>
                        <a:buFont typeface="Arial" charset="0"/>
                        <a:defRPr sz="24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2pPr>
                      <a:lvl3pPr marL="1143000" indent="-228600" algn="l" defTabSz="914400" rtl="0" eaLnBrk="1" latinLnBrk="0" hangingPunct="1">
                        <a:spcBef>
                          <a:spcPct val="20000"/>
                        </a:spcBef>
                        <a:buFont typeface="Arial" charset="0"/>
                        <a:defRPr sz="20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3pPr>
                      <a:lvl4pPr marL="1600200" indent="-228600" algn="l" defTabSz="914400" rtl="0" eaLnBrk="1" latinLnBrk="0" hangingPunct="1">
                        <a:spcBef>
                          <a:spcPct val="20000"/>
                        </a:spcBef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4pPr>
                      <a:lvl5pPr marL="2057400" indent="-228600" algn="l" defTabSz="914400" rtl="0" eaLnBrk="1" latinLnBrk="0" hangingPunct="1">
                        <a:spcBef>
                          <a:spcPct val="20000"/>
                        </a:spcBef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5pPr>
                      <a:lvl6pPr marL="25146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6pPr>
                      <a:lvl7pPr marL="29718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7pPr>
                      <a:lvl8pPr marL="34290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8pPr>
                      <a:lvl9pPr marL="38862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mbria Math" pitchFamily="18" charset="0"/>
                          <a:ea typeface="宋体" pitchFamily="2" charset="-122"/>
                        </a:rPr>
                        <a:t>How big</a:t>
                      </a:r>
                    </a:p>
                  </a:txBody>
                  <a:tcPr horzOverflow="overflow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8D3E0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spcBef>
                          <a:spcPct val="20000"/>
                        </a:spcBef>
                        <a:buFont typeface="Arial" charset="0"/>
                        <a:defRPr sz="2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1pPr>
                      <a:lvl2pPr marL="742950" indent="-285750" algn="l" defTabSz="914400" rtl="0" eaLnBrk="1" latinLnBrk="0" hangingPunct="1">
                        <a:spcBef>
                          <a:spcPct val="20000"/>
                        </a:spcBef>
                        <a:buFont typeface="Arial" charset="0"/>
                        <a:defRPr sz="24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2pPr>
                      <a:lvl3pPr marL="1143000" indent="-228600" algn="l" defTabSz="914400" rtl="0" eaLnBrk="1" latinLnBrk="0" hangingPunct="1">
                        <a:spcBef>
                          <a:spcPct val="20000"/>
                        </a:spcBef>
                        <a:buFont typeface="Arial" charset="0"/>
                        <a:defRPr sz="20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3pPr>
                      <a:lvl4pPr marL="1600200" indent="-228600" algn="l" defTabSz="914400" rtl="0" eaLnBrk="1" latinLnBrk="0" hangingPunct="1">
                        <a:spcBef>
                          <a:spcPct val="20000"/>
                        </a:spcBef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4pPr>
                      <a:lvl5pPr marL="2057400" indent="-228600" algn="l" defTabSz="914400" rtl="0" eaLnBrk="1" latinLnBrk="0" hangingPunct="1">
                        <a:spcBef>
                          <a:spcPct val="20000"/>
                        </a:spcBef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5pPr>
                      <a:lvl6pPr marL="25146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6pPr>
                      <a:lvl7pPr marL="29718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7pPr>
                      <a:lvl8pPr marL="34290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8pPr>
                      <a:lvl9pPr marL="38862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mbria Math" pitchFamily="18" charset="0"/>
                          <a:ea typeface="宋体" pitchFamily="2" charset="-122"/>
                        </a:rPr>
                        <a:t>   17 inches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8D3E0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spcBef>
                          <a:spcPct val="20000"/>
                        </a:spcBef>
                        <a:buFont typeface="Arial" charset="0"/>
                        <a:defRPr sz="2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1pPr>
                      <a:lvl2pPr marL="742950" indent="-285750" algn="l" defTabSz="914400" rtl="0" eaLnBrk="1" latinLnBrk="0" hangingPunct="1">
                        <a:spcBef>
                          <a:spcPct val="20000"/>
                        </a:spcBef>
                        <a:buFont typeface="Arial" charset="0"/>
                        <a:defRPr sz="24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2pPr>
                      <a:lvl3pPr marL="1143000" indent="-228600" algn="l" defTabSz="914400" rtl="0" eaLnBrk="1" latinLnBrk="0" hangingPunct="1">
                        <a:spcBef>
                          <a:spcPct val="20000"/>
                        </a:spcBef>
                        <a:buFont typeface="Arial" charset="0"/>
                        <a:defRPr sz="20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3pPr>
                      <a:lvl4pPr marL="1600200" indent="-228600" algn="l" defTabSz="914400" rtl="0" eaLnBrk="1" latinLnBrk="0" hangingPunct="1">
                        <a:spcBef>
                          <a:spcPct val="20000"/>
                        </a:spcBef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4pPr>
                      <a:lvl5pPr marL="2057400" indent="-228600" algn="l" defTabSz="914400" rtl="0" eaLnBrk="1" latinLnBrk="0" hangingPunct="1">
                        <a:spcBef>
                          <a:spcPct val="20000"/>
                        </a:spcBef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5pPr>
                      <a:lvl6pPr marL="25146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6pPr>
                      <a:lvl7pPr marL="29718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7pPr>
                      <a:lvl8pPr marL="34290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8pPr>
                      <a:lvl9pPr marL="38862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mbria Math" pitchFamily="18" charset="0"/>
                          <a:ea typeface="宋体" pitchFamily="2" charset="-122"/>
                        </a:rPr>
                        <a:t>  19 inches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8D3E0"/>
                    </a:solidFill>
                  </a:tcPr>
                </a:tc>
              </a:tr>
              <a:tr h="371475">
                <a:tc>
                  <a:txBody>
                    <a:bodyPr/>
                    <a:lstStyle>
                      <a:lvl1pPr marL="0" algn="l" defTabSz="914400" rtl="0" eaLnBrk="1" latinLnBrk="0" hangingPunct="1">
                        <a:spcBef>
                          <a:spcPct val="20000"/>
                        </a:spcBef>
                        <a:buFont typeface="Arial" charset="0"/>
                        <a:defRPr sz="2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1pPr>
                      <a:lvl2pPr marL="742950" indent="-285750" algn="l" defTabSz="914400" rtl="0" eaLnBrk="1" latinLnBrk="0" hangingPunct="1">
                        <a:spcBef>
                          <a:spcPct val="20000"/>
                        </a:spcBef>
                        <a:buFont typeface="Arial" charset="0"/>
                        <a:defRPr sz="24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2pPr>
                      <a:lvl3pPr marL="1143000" indent="-228600" algn="l" defTabSz="914400" rtl="0" eaLnBrk="1" latinLnBrk="0" hangingPunct="1">
                        <a:spcBef>
                          <a:spcPct val="20000"/>
                        </a:spcBef>
                        <a:buFont typeface="Arial" charset="0"/>
                        <a:defRPr sz="20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3pPr>
                      <a:lvl4pPr marL="1600200" indent="-228600" algn="l" defTabSz="914400" rtl="0" eaLnBrk="1" latinLnBrk="0" hangingPunct="1">
                        <a:spcBef>
                          <a:spcPct val="20000"/>
                        </a:spcBef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4pPr>
                      <a:lvl5pPr marL="2057400" indent="-228600" algn="l" defTabSz="914400" rtl="0" eaLnBrk="1" latinLnBrk="0" hangingPunct="1">
                        <a:spcBef>
                          <a:spcPct val="20000"/>
                        </a:spcBef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5pPr>
                      <a:lvl6pPr marL="25146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6pPr>
                      <a:lvl7pPr marL="29718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7pPr>
                      <a:lvl8pPr marL="34290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8pPr>
                      <a:lvl9pPr marL="38862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mbria Math" pitchFamily="18" charset="0"/>
                          <a:ea typeface="宋体" pitchFamily="2" charset="-122"/>
                        </a:rPr>
                        <a:t>How heavy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DEAF0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spcBef>
                          <a:spcPct val="20000"/>
                        </a:spcBef>
                        <a:buFont typeface="Arial" charset="0"/>
                        <a:defRPr sz="2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1pPr>
                      <a:lvl2pPr marL="742950" indent="-285750" algn="l" defTabSz="914400" rtl="0" eaLnBrk="1" latinLnBrk="0" hangingPunct="1">
                        <a:spcBef>
                          <a:spcPct val="20000"/>
                        </a:spcBef>
                        <a:buFont typeface="Arial" charset="0"/>
                        <a:defRPr sz="24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2pPr>
                      <a:lvl3pPr marL="1143000" indent="-228600" algn="l" defTabSz="914400" rtl="0" eaLnBrk="1" latinLnBrk="0" hangingPunct="1">
                        <a:spcBef>
                          <a:spcPct val="20000"/>
                        </a:spcBef>
                        <a:buFont typeface="Arial" charset="0"/>
                        <a:defRPr sz="20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3pPr>
                      <a:lvl4pPr marL="1600200" indent="-228600" algn="l" defTabSz="914400" rtl="0" eaLnBrk="1" latinLnBrk="0" hangingPunct="1">
                        <a:spcBef>
                          <a:spcPct val="20000"/>
                        </a:spcBef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4pPr>
                      <a:lvl5pPr marL="2057400" indent="-228600" algn="l" defTabSz="914400" rtl="0" eaLnBrk="1" latinLnBrk="0" hangingPunct="1">
                        <a:spcBef>
                          <a:spcPct val="20000"/>
                        </a:spcBef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5pPr>
                      <a:lvl6pPr marL="25146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6pPr>
                      <a:lvl7pPr marL="29718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7pPr>
                      <a:lvl8pPr marL="34290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8pPr>
                      <a:lvl9pPr marL="38862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mbria Math" pitchFamily="18" charset="0"/>
                          <a:ea typeface="宋体" pitchFamily="2" charset="-122"/>
                        </a:rPr>
                        <a:t>   5kg</a:t>
                      </a:r>
                    </a:p>
                  </a:txBody>
                  <a:tcPr horzOverflow="overflow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DEAF0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spcBef>
                          <a:spcPct val="20000"/>
                        </a:spcBef>
                        <a:buFont typeface="Arial" charset="0"/>
                        <a:defRPr sz="2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1pPr>
                      <a:lvl2pPr marL="742950" indent="-285750" algn="l" defTabSz="914400" rtl="0" eaLnBrk="1" latinLnBrk="0" hangingPunct="1">
                        <a:spcBef>
                          <a:spcPct val="20000"/>
                        </a:spcBef>
                        <a:buFont typeface="Arial" charset="0"/>
                        <a:defRPr sz="24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2pPr>
                      <a:lvl3pPr marL="1143000" indent="-228600" algn="l" defTabSz="914400" rtl="0" eaLnBrk="1" latinLnBrk="0" hangingPunct="1">
                        <a:spcBef>
                          <a:spcPct val="20000"/>
                        </a:spcBef>
                        <a:buFont typeface="Arial" charset="0"/>
                        <a:defRPr sz="20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3pPr>
                      <a:lvl4pPr marL="1600200" indent="-228600" algn="l" defTabSz="914400" rtl="0" eaLnBrk="1" latinLnBrk="0" hangingPunct="1">
                        <a:spcBef>
                          <a:spcPct val="20000"/>
                        </a:spcBef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4pPr>
                      <a:lvl5pPr marL="2057400" indent="-228600" algn="l" defTabSz="914400" rtl="0" eaLnBrk="1" latinLnBrk="0" hangingPunct="1">
                        <a:spcBef>
                          <a:spcPct val="20000"/>
                        </a:spcBef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5pPr>
                      <a:lvl6pPr marL="25146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6pPr>
                      <a:lvl7pPr marL="29718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7pPr>
                      <a:lvl8pPr marL="34290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8pPr>
                      <a:lvl9pPr marL="38862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mbria Math" pitchFamily="18" charset="0"/>
                          <a:ea typeface="宋体" pitchFamily="2" charset="-122"/>
                        </a:rPr>
                        <a:t>    4kg</a:t>
                      </a:r>
                    </a:p>
                  </a:txBody>
                  <a:tcPr horzOverflow="overflow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DEAF0"/>
                    </a:solidFill>
                  </a:tcPr>
                </a:tc>
              </a:tr>
              <a:tr h="371475">
                <a:tc>
                  <a:txBody>
                    <a:bodyPr/>
                    <a:lstStyle>
                      <a:lvl1pPr marL="0" algn="l" defTabSz="914400" rtl="0" eaLnBrk="1" latinLnBrk="0" hangingPunct="1">
                        <a:spcBef>
                          <a:spcPct val="20000"/>
                        </a:spcBef>
                        <a:buFont typeface="Arial" charset="0"/>
                        <a:defRPr sz="2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1pPr>
                      <a:lvl2pPr marL="742950" indent="-285750" algn="l" defTabSz="914400" rtl="0" eaLnBrk="1" latinLnBrk="0" hangingPunct="1">
                        <a:spcBef>
                          <a:spcPct val="20000"/>
                        </a:spcBef>
                        <a:buFont typeface="Arial" charset="0"/>
                        <a:defRPr sz="24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2pPr>
                      <a:lvl3pPr marL="1143000" indent="-228600" algn="l" defTabSz="914400" rtl="0" eaLnBrk="1" latinLnBrk="0" hangingPunct="1">
                        <a:spcBef>
                          <a:spcPct val="20000"/>
                        </a:spcBef>
                        <a:buFont typeface="Arial" charset="0"/>
                        <a:defRPr sz="20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3pPr>
                      <a:lvl4pPr marL="1600200" indent="-228600" algn="l" defTabSz="914400" rtl="0" eaLnBrk="1" latinLnBrk="0" hangingPunct="1">
                        <a:spcBef>
                          <a:spcPct val="20000"/>
                        </a:spcBef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4pPr>
                      <a:lvl5pPr marL="2057400" indent="-228600" algn="l" defTabSz="914400" rtl="0" eaLnBrk="1" latinLnBrk="0" hangingPunct="1">
                        <a:spcBef>
                          <a:spcPct val="20000"/>
                        </a:spcBef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5pPr>
                      <a:lvl6pPr marL="25146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6pPr>
                      <a:lvl7pPr marL="29718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7pPr>
                      <a:lvl8pPr marL="34290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8pPr>
                      <a:lvl9pPr marL="38862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mbria Math" pitchFamily="18" charset="0"/>
                          <a:ea typeface="宋体" pitchFamily="2" charset="-122"/>
                        </a:rPr>
                        <a:t>How much</a:t>
                      </a:r>
                    </a:p>
                  </a:txBody>
                  <a:tcPr horzOverflow="overflow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8D3E0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spcBef>
                          <a:spcPct val="20000"/>
                        </a:spcBef>
                        <a:buFont typeface="Arial" charset="0"/>
                        <a:defRPr sz="2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1pPr>
                      <a:lvl2pPr marL="742950" indent="-285750" algn="l" defTabSz="914400" rtl="0" eaLnBrk="1" latinLnBrk="0" hangingPunct="1">
                        <a:spcBef>
                          <a:spcPct val="20000"/>
                        </a:spcBef>
                        <a:buFont typeface="Arial" charset="0"/>
                        <a:defRPr sz="24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2pPr>
                      <a:lvl3pPr marL="1143000" indent="-228600" algn="l" defTabSz="914400" rtl="0" eaLnBrk="1" latinLnBrk="0" hangingPunct="1">
                        <a:spcBef>
                          <a:spcPct val="20000"/>
                        </a:spcBef>
                        <a:buFont typeface="Arial" charset="0"/>
                        <a:defRPr sz="20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3pPr>
                      <a:lvl4pPr marL="1600200" indent="-228600" algn="l" defTabSz="914400" rtl="0" eaLnBrk="1" latinLnBrk="0" hangingPunct="1">
                        <a:spcBef>
                          <a:spcPct val="20000"/>
                        </a:spcBef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4pPr>
                      <a:lvl5pPr marL="2057400" indent="-228600" algn="l" defTabSz="914400" rtl="0" eaLnBrk="1" latinLnBrk="0" hangingPunct="1">
                        <a:spcBef>
                          <a:spcPct val="20000"/>
                        </a:spcBef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5pPr>
                      <a:lvl6pPr marL="25146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6pPr>
                      <a:lvl7pPr marL="29718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7pPr>
                      <a:lvl8pPr marL="34290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8pPr>
                      <a:lvl9pPr marL="38862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mbria Math" pitchFamily="18" charset="0"/>
                          <a:ea typeface="宋体" pitchFamily="2" charset="-122"/>
                        </a:rPr>
                        <a:t>￥ </a:t>
                      </a:r>
                      <a:r>
                        <a:rPr kumimoji="0" lang="en-US" altLang="zh-CN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mbria Math" pitchFamily="18" charset="0"/>
                          <a:ea typeface="宋体" pitchFamily="2" charset="-122"/>
                        </a:rPr>
                        <a:t>1,200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8D3E0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spcBef>
                          <a:spcPct val="20000"/>
                        </a:spcBef>
                        <a:buFont typeface="Arial" charset="0"/>
                        <a:defRPr sz="2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1pPr>
                      <a:lvl2pPr marL="742950" indent="-285750" algn="l" defTabSz="914400" rtl="0" eaLnBrk="1" latinLnBrk="0" hangingPunct="1">
                        <a:spcBef>
                          <a:spcPct val="20000"/>
                        </a:spcBef>
                        <a:buFont typeface="Arial" charset="0"/>
                        <a:defRPr sz="24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2pPr>
                      <a:lvl3pPr marL="1143000" indent="-228600" algn="l" defTabSz="914400" rtl="0" eaLnBrk="1" latinLnBrk="0" hangingPunct="1">
                        <a:spcBef>
                          <a:spcPct val="20000"/>
                        </a:spcBef>
                        <a:buFont typeface="Arial" charset="0"/>
                        <a:defRPr sz="20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3pPr>
                      <a:lvl4pPr marL="1600200" indent="-228600" algn="l" defTabSz="914400" rtl="0" eaLnBrk="1" latinLnBrk="0" hangingPunct="1">
                        <a:spcBef>
                          <a:spcPct val="20000"/>
                        </a:spcBef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4pPr>
                      <a:lvl5pPr marL="2057400" indent="-228600" algn="l" defTabSz="914400" rtl="0" eaLnBrk="1" latinLnBrk="0" hangingPunct="1">
                        <a:spcBef>
                          <a:spcPct val="20000"/>
                        </a:spcBef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5pPr>
                      <a:lvl6pPr marL="25146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6pPr>
                      <a:lvl7pPr marL="29718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7pPr>
                      <a:lvl8pPr marL="34290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8pPr>
                      <a:lvl9pPr marL="38862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mbria Math" pitchFamily="18" charset="0"/>
                          <a:ea typeface="宋体" pitchFamily="2" charset="-122"/>
                        </a:rPr>
                        <a:t>￥</a:t>
                      </a:r>
                      <a:r>
                        <a:rPr kumimoji="0" lang="en-US" altLang="zh-CN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mbria Math" pitchFamily="18" charset="0"/>
                          <a:ea typeface="宋体" pitchFamily="2" charset="-122"/>
                        </a:rPr>
                        <a:t>1,298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8D3E0"/>
                    </a:solidFill>
                  </a:tcPr>
                </a:tc>
              </a:tr>
              <a:tr h="371475">
                <a:tc>
                  <a:txBody>
                    <a:bodyPr/>
                    <a:lstStyle>
                      <a:lvl1pPr marL="0" algn="l" defTabSz="914400" rtl="0" eaLnBrk="1" latinLnBrk="0" hangingPunct="1">
                        <a:spcBef>
                          <a:spcPct val="20000"/>
                        </a:spcBef>
                        <a:buFont typeface="Arial" charset="0"/>
                        <a:defRPr sz="2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1pPr>
                      <a:lvl2pPr marL="742950" indent="-285750" algn="l" defTabSz="914400" rtl="0" eaLnBrk="1" latinLnBrk="0" hangingPunct="1">
                        <a:spcBef>
                          <a:spcPct val="20000"/>
                        </a:spcBef>
                        <a:buFont typeface="Arial" charset="0"/>
                        <a:defRPr sz="24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2pPr>
                      <a:lvl3pPr marL="1143000" indent="-228600" algn="l" defTabSz="914400" rtl="0" eaLnBrk="1" latinLnBrk="0" hangingPunct="1">
                        <a:spcBef>
                          <a:spcPct val="20000"/>
                        </a:spcBef>
                        <a:buFont typeface="Arial" charset="0"/>
                        <a:defRPr sz="20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3pPr>
                      <a:lvl4pPr marL="1600200" indent="-228600" algn="l" defTabSz="914400" rtl="0" eaLnBrk="1" latinLnBrk="0" hangingPunct="1">
                        <a:spcBef>
                          <a:spcPct val="20000"/>
                        </a:spcBef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4pPr>
                      <a:lvl5pPr marL="2057400" indent="-228600" algn="l" defTabSz="914400" rtl="0" eaLnBrk="1" latinLnBrk="0" hangingPunct="1">
                        <a:spcBef>
                          <a:spcPct val="20000"/>
                        </a:spcBef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5pPr>
                      <a:lvl6pPr marL="25146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6pPr>
                      <a:lvl7pPr marL="29718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7pPr>
                      <a:lvl8pPr marL="34290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8pPr>
                      <a:lvl9pPr marL="38862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mbria Math" pitchFamily="18" charset="0"/>
                          <a:ea typeface="宋体" pitchFamily="2" charset="-122"/>
                        </a:rPr>
                        <a:t>How many sold this month</a:t>
                      </a:r>
                    </a:p>
                  </a:txBody>
                  <a:tcPr horzOverflow="overflow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DEAF0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spcBef>
                          <a:spcPct val="20000"/>
                        </a:spcBef>
                        <a:buFont typeface="Arial" charset="0"/>
                        <a:defRPr sz="2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1pPr>
                      <a:lvl2pPr marL="742950" indent="-285750" algn="l" defTabSz="914400" rtl="0" eaLnBrk="1" latinLnBrk="0" hangingPunct="1">
                        <a:spcBef>
                          <a:spcPct val="20000"/>
                        </a:spcBef>
                        <a:buFont typeface="Arial" charset="0"/>
                        <a:defRPr sz="24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2pPr>
                      <a:lvl3pPr marL="1143000" indent="-228600" algn="l" defTabSz="914400" rtl="0" eaLnBrk="1" latinLnBrk="0" hangingPunct="1">
                        <a:spcBef>
                          <a:spcPct val="20000"/>
                        </a:spcBef>
                        <a:buFont typeface="Arial" charset="0"/>
                        <a:defRPr sz="20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3pPr>
                      <a:lvl4pPr marL="1600200" indent="-228600" algn="l" defTabSz="914400" rtl="0" eaLnBrk="1" latinLnBrk="0" hangingPunct="1">
                        <a:spcBef>
                          <a:spcPct val="20000"/>
                        </a:spcBef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4pPr>
                      <a:lvl5pPr marL="2057400" indent="-228600" algn="l" defTabSz="914400" rtl="0" eaLnBrk="1" latinLnBrk="0" hangingPunct="1">
                        <a:spcBef>
                          <a:spcPct val="20000"/>
                        </a:spcBef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5pPr>
                      <a:lvl6pPr marL="25146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6pPr>
                      <a:lvl7pPr marL="29718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7pPr>
                      <a:lvl8pPr marL="34290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8pPr>
                      <a:lvl9pPr marL="38862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mbria Math" pitchFamily="18" charset="0"/>
                          <a:ea typeface="宋体" pitchFamily="2" charset="-122"/>
                        </a:rPr>
                        <a:t>    38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DEAF0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spcBef>
                          <a:spcPct val="20000"/>
                        </a:spcBef>
                        <a:buFont typeface="Arial" charset="0"/>
                        <a:defRPr sz="2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1pPr>
                      <a:lvl2pPr marL="742950" indent="-285750" algn="l" defTabSz="914400" rtl="0" eaLnBrk="1" latinLnBrk="0" hangingPunct="1">
                        <a:spcBef>
                          <a:spcPct val="20000"/>
                        </a:spcBef>
                        <a:buFont typeface="Arial" charset="0"/>
                        <a:defRPr sz="24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2pPr>
                      <a:lvl3pPr marL="1143000" indent="-228600" algn="l" defTabSz="914400" rtl="0" eaLnBrk="1" latinLnBrk="0" hangingPunct="1">
                        <a:spcBef>
                          <a:spcPct val="20000"/>
                        </a:spcBef>
                        <a:buFont typeface="Arial" charset="0"/>
                        <a:defRPr sz="20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3pPr>
                      <a:lvl4pPr marL="1600200" indent="-228600" algn="l" defTabSz="914400" rtl="0" eaLnBrk="1" latinLnBrk="0" hangingPunct="1">
                        <a:spcBef>
                          <a:spcPct val="20000"/>
                        </a:spcBef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4pPr>
                      <a:lvl5pPr marL="2057400" indent="-228600" algn="l" defTabSz="914400" rtl="0" eaLnBrk="1" latinLnBrk="0" hangingPunct="1">
                        <a:spcBef>
                          <a:spcPct val="20000"/>
                        </a:spcBef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5pPr>
                      <a:lvl6pPr marL="25146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6pPr>
                      <a:lvl7pPr marL="29718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7pPr>
                      <a:lvl8pPr marL="34290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8pPr>
                      <a:lvl9pPr marL="38862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mbria Math" pitchFamily="18" charset="0"/>
                          <a:ea typeface="宋体" pitchFamily="2" charset="-122"/>
                        </a:rPr>
                        <a:t>      50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DEAF0"/>
                    </a:solidFill>
                  </a:tcPr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539552" y="3815169"/>
            <a:ext cx="8604448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 smtClean="0">
                <a:latin typeface="Agency FB" panose="020B0503020202020204" pitchFamily="34" charset="0"/>
              </a:rPr>
              <a:t>1  is * inches  / is a *-inch monitor  </a:t>
            </a:r>
          </a:p>
          <a:p>
            <a:r>
              <a:rPr lang="en-US" altLang="zh-CN" sz="3200" dirty="0" smtClean="0">
                <a:latin typeface="Agency FB" panose="020B0503020202020204" pitchFamily="34" charset="0"/>
              </a:rPr>
              <a:t>2 is * kilograms / is a *-kg monitor/ weigh * kilograms</a:t>
            </a:r>
          </a:p>
          <a:p>
            <a:r>
              <a:rPr lang="en-US" altLang="zh-CN" sz="3200" dirty="0" smtClean="0">
                <a:latin typeface="Agency FB" panose="020B0503020202020204" pitchFamily="34" charset="0"/>
              </a:rPr>
              <a:t>3 is * </a:t>
            </a:r>
            <a:r>
              <a:rPr lang="en-US" altLang="zh-CN" sz="3200" dirty="0" err="1" smtClean="0">
                <a:latin typeface="Agency FB" panose="020B0503020202020204" pitchFamily="34" charset="0"/>
              </a:rPr>
              <a:t>yuan</a:t>
            </a:r>
            <a:r>
              <a:rPr lang="en-US" altLang="zh-CN" sz="3200" dirty="0" smtClean="0">
                <a:latin typeface="Agency FB" panose="020B0503020202020204" pitchFamily="34" charset="0"/>
              </a:rPr>
              <a:t> / the price is * </a:t>
            </a:r>
            <a:r>
              <a:rPr lang="en-US" altLang="zh-CN" sz="3200" dirty="0" err="1" smtClean="0">
                <a:latin typeface="Agency FB" panose="020B0503020202020204" pitchFamily="34" charset="0"/>
              </a:rPr>
              <a:t>yuan</a:t>
            </a:r>
            <a:r>
              <a:rPr lang="en-US" altLang="zh-CN" sz="3200" dirty="0" smtClean="0">
                <a:latin typeface="Agency FB" panose="020B0503020202020204" pitchFamily="34" charset="0"/>
              </a:rPr>
              <a:t> / costs * </a:t>
            </a:r>
            <a:r>
              <a:rPr lang="en-US" altLang="zh-CN" sz="3200" dirty="0" err="1" smtClean="0">
                <a:latin typeface="Agency FB" panose="020B0503020202020204" pitchFamily="34" charset="0"/>
              </a:rPr>
              <a:t>yuan</a:t>
            </a:r>
            <a:endParaRPr lang="en-US" altLang="zh-CN" sz="3200" dirty="0" smtClean="0">
              <a:latin typeface="Agency FB" panose="020B0503020202020204" pitchFamily="34" charset="0"/>
            </a:endParaRPr>
          </a:p>
          <a:p>
            <a:r>
              <a:rPr lang="en-US" altLang="zh-CN" sz="3200" dirty="0" smtClean="0">
                <a:latin typeface="Agency FB" panose="020B0503020202020204" pitchFamily="34" charset="0"/>
              </a:rPr>
              <a:t>4 we have sold * ones / we have a sales volume of *  /</a:t>
            </a:r>
          </a:p>
          <a:p>
            <a:r>
              <a:rPr lang="en-US" altLang="zh-CN" sz="3200" dirty="0">
                <a:latin typeface="Agency FB" panose="020B0503020202020204" pitchFamily="34" charset="0"/>
              </a:rPr>
              <a:t> </a:t>
            </a:r>
            <a:r>
              <a:rPr lang="en-US" altLang="zh-CN" sz="3200" dirty="0" smtClean="0">
                <a:latin typeface="Agency FB" panose="020B0503020202020204" pitchFamily="34" charset="0"/>
              </a:rPr>
              <a:t>  the grand total of sales is * </a:t>
            </a:r>
            <a:endParaRPr lang="zh-CN" altLang="en-US" sz="3200" dirty="0">
              <a:latin typeface="Agency FB" panose="020B05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84586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Make sentences in different ways</a:t>
            </a:r>
            <a:endParaRPr lang="zh-CN" altLang="en-US" dirty="0"/>
          </a:p>
        </p:txBody>
      </p:sp>
      <p:graphicFrame>
        <p:nvGraphicFramePr>
          <p:cNvPr id="3" name="表格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564012747"/>
              </p:ext>
            </p:extLst>
          </p:nvPr>
        </p:nvGraphicFramePr>
        <p:xfrm>
          <a:off x="683568" y="1484784"/>
          <a:ext cx="7560840" cy="2286000"/>
        </p:xfrm>
        <a:graphic>
          <a:graphicData uri="http://schemas.openxmlformats.org/drawingml/2006/table">
            <a:tbl>
              <a:tblPr/>
              <a:tblGrid>
                <a:gridCol w="3696411"/>
                <a:gridCol w="1920213"/>
                <a:gridCol w="1944216"/>
              </a:tblGrid>
              <a:tr h="371475">
                <a:tc>
                  <a:txBody>
                    <a:bodyPr/>
                    <a:lstStyle>
                      <a:lvl1pPr marL="0" algn="l" defTabSz="914400" rtl="0" eaLnBrk="1" latinLnBrk="0" hangingPunct="1">
                        <a:spcBef>
                          <a:spcPct val="20000"/>
                        </a:spcBef>
                        <a:buFont typeface="Arial" charset="0"/>
                        <a:defRPr sz="2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1pPr>
                      <a:lvl2pPr marL="742950" indent="-285750" algn="l" defTabSz="914400" rtl="0" eaLnBrk="1" latinLnBrk="0" hangingPunct="1">
                        <a:spcBef>
                          <a:spcPct val="20000"/>
                        </a:spcBef>
                        <a:buFont typeface="Arial" charset="0"/>
                        <a:defRPr sz="24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2pPr>
                      <a:lvl3pPr marL="1143000" indent="-228600" algn="l" defTabSz="914400" rtl="0" eaLnBrk="1" latinLnBrk="0" hangingPunct="1">
                        <a:spcBef>
                          <a:spcPct val="20000"/>
                        </a:spcBef>
                        <a:buFont typeface="Arial" charset="0"/>
                        <a:defRPr sz="20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3pPr>
                      <a:lvl4pPr marL="1600200" indent="-228600" algn="l" defTabSz="914400" rtl="0" eaLnBrk="1" latinLnBrk="0" hangingPunct="1">
                        <a:spcBef>
                          <a:spcPct val="20000"/>
                        </a:spcBef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4pPr>
                      <a:lvl5pPr marL="2057400" indent="-228600" algn="l" defTabSz="914400" rtl="0" eaLnBrk="1" latinLnBrk="0" hangingPunct="1">
                        <a:spcBef>
                          <a:spcPct val="20000"/>
                        </a:spcBef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5pPr>
                      <a:lvl6pPr marL="25146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6pPr>
                      <a:lvl7pPr marL="29718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7pPr>
                      <a:lvl8pPr marL="34290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8pPr>
                      <a:lvl9pPr marL="38862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mbria Math" pitchFamily="18" charset="0"/>
                          <a:ea typeface="宋体" pitchFamily="2" charset="-122"/>
                        </a:rPr>
                        <a:t>Monitors</a:t>
                      </a:r>
                      <a:endParaRPr kumimoji="0" lang="zh-CN" altLang="zh-CN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mbria Math" pitchFamily="18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064A2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spcBef>
                          <a:spcPct val="20000"/>
                        </a:spcBef>
                        <a:buFont typeface="Arial" charset="0"/>
                        <a:defRPr sz="2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1pPr>
                      <a:lvl2pPr marL="742950" indent="-285750" algn="l" defTabSz="914400" rtl="0" eaLnBrk="1" latinLnBrk="0" hangingPunct="1">
                        <a:spcBef>
                          <a:spcPct val="20000"/>
                        </a:spcBef>
                        <a:buFont typeface="Arial" charset="0"/>
                        <a:defRPr sz="24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2pPr>
                      <a:lvl3pPr marL="1143000" indent="-228600" algn="l" defTabSz="914400" rtl="0" eaLnBrk="1" latinLnBrk="0" hangingPunct="1">
                        <a:spcBef>
                          <a:spcPct val="20000"/>
                        </a:spcBef>
                        <a:buFont typeface="Arial" charset="0"/>
                        <a:defRPr sz="20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3pPr>
                      <a:lvl4pPr marL="1600200" indent="-228600" algn="l" defTabSz="914400" rtl="0" eaLnBrk="1" latinLnBrk="0" hangingPunct="1">
                        <a:spcBef>
                          <a:spcPct val="20000"/>
                        </a:spcBef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4pPr>
                      <a:lvl5pPr marL="2057400" indent="-228600" algn="l" defTabSz="914400" rtl="0" eaLnBrk="1" latinLnBrk="0" hangingPunct="1">
                        <a:spcBef>
                          <a:spcPct val="20000"/>
                        </a:spcBef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5pPr>
                      <a:lvl6pPr marL="25146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6pPr>
                      <a:lvl7pPr marL="29718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7pPr>
                      <a:lvl8pPr marL="34290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8pPr>
                      <a:lvl9pPr marL="38862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mbria Math" pitchFamily="18" charset="0"/>
                          <a:ea typeface="宋体" pitchFamily="2" charset="-122"/>
                        </a:rPr>
                        <a:t>  C4091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064A2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spcBef>
                          <a:spcPct val="20000"/>
                        </a:spcBef>
                        <a:buFont typeface="Arial" charset="0"/>
                        <a:defRPr sz="2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1pPr>
                      <a:lvl2pPr marL="742950" indent="-285750" algn="l" defTabSz="914400" rtl="0" eaLnBrk="1" latinLnBrk="0" hangingPunct="1">
                        <a:spcBef>
                          <a:spcPct val="20000"/>
                        </a:spcBef>
                        <a:buFont typeface="Arial" charset="0"/>
                        <a:defRPr sz="24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2pPr>
                      <a:lvl3pPr marL="1143000" indent="-228600" algn="l" defTabSz="914400" rtl="0" eaLnBrk="1" latinLnBrk="0" hangingPunct="1">
                        <a:spcBef>
                          <a:spcPct val="20000"/>
                        </a:spcBef>
                        <a:buFont typeface="Arial" charset="0"/>
                        <a:defRPr sz="20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3pPr>
                      <a:lvl4pPr marL="1600200" indent="-228600" algn="l" defTabSz="914400" rtl="0" eaLnBrk="1" latinLnBrk="0" hangingPunct="1">
                        <a:spcBef>
                          <a:spcPct val="20000"/>
                        </a:spcBef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4pPr>
                      <a:lvl5pPr marL="2057400" indent="-228600" algn="l" defTabSz="914400" rtl="0" eaLnBrk="1" latinLnBrk="0" hangingPunct="1">
                        <a:spcBef>
                          <a:spcPct val="20000"/>
                        </a:spcBef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5pPr>
                      <a:lvl6pPr marL="25146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6pPr>
                      <a:lvl7pPr marL="29718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7pPr>
                      <a:lvl8pPr marL="34290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8pPr>
                      <a:lvl9pPr marL="38862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mbria Math" pitchFamily="18" charset="0"/>
                          <a:ea typeface="宋体" pitchFamily="2" charset="-122"/>
                        </a:rPr>
                        <a:t> C4095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064A2"/>
                    </a:solidFill>
                  </a:tcPr>
                </a:tc>
              </a:tr>
              <a:tr h="371475">
                <a:tc>
                  <a:txBody>
                    <a:bodyPr/>
                    <a:lstStyle>
                      <a:lvl1pPr marL="0" algn="l" defTabSz="914400" rtl="0" eaLnBrk="1" latinLnBrk="0" hangingPunct="1">
                        <a:spcBef>
                          <a:spcPct val="20000"/>
                        </a:spcBef>
                        <a:buFont typeface="Arial" charset="0"/>
                        <a:defRPr sz="2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1pPr>
                      <a:lvl2pPr marL="742950" indent="-285750" algn="l" defTabSz="914400" rtl="0" eaLnBrk="1" latinLnBrk="0" hangingPunct="1">
                        <a:spcBef>
                          <a:spcPct val="20000"/>
                        </a:spcBef>
                        <a:buFont typeface="Arial" charset="0"/>
                        <a:defRPr sz="24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2pPr>
                      <a:lvl3pPr marL="1143000" indent="-228600" algn="l" defTabSz="914400" rtl="0" eaLnBrk="1" latinLnBrk="0" hangingPunct="1">
                        <a:spcBef>
                          <a:spcPct val="20000"/>
                        </a:spcBef>
                        <a:buFont typeface="Arial" charset="0"/>
                        <a:defRPr sz="20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3pPr>
                      <a:lvl4pPr marL="1600200" indent="-228600" algn="l" defTabSz="914400" rtl="0" eaLnBrk="1" latinLnBrk="0" hangingPunct="1">
                        <a:spcBef>
                          <a:spcPct val="20000"/>
                        </a:spcBef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4pPr>
                      <a:lvl5pPr marL="2057400" indent="-228600" algn="l" defTabSz="914400" rtl="0" eaLnBrk="1" latinLnBrk="0" hangingPunct="1">
                        <a:spcBef>
                          <a:spcPct val="20000"/>
                        </a:spcBef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5pPr>
                      <a:lvl6pPr marL="25146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6pPr>
                      <a:lvl7pPr marL="29718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7pPr>
                      <a:lvl8pPr marL="34290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8pPr>
                      <a:lvl9pPr marL="38862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mbria Math" pitchFamily="18" charset="0"/>
                          <a:ea typeface="宋体" pitchFamily="2" charset="-122"/>
                        </a:rPr>
                        <a:t>How big</a:t>
                      </a:r>
                    </a:p>
                  </a:txBody>
                  <a:tcPr horzOverflow="overflow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8D3E0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spcBef>
                          <a:spcPct val="20000"/>
                        </a:spcBef>
                        <a:buFont typeface="Arial" charset="0"/>
                        <a:defRPr sz="2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1pPr>
                      <a:lvl2pPr marL="742950" indent="-285750" algn="l" defTabSz="914400" rtl="0" eaLnBrk="1" latinLnBrk="0" hangingPunct="1">
                        <a:spcBef>
                          <a:spcPct val="20000"/>
                        </a:spcBef>
                        <a:buFont typeface="Arial" charset="0"/>
                        <a:defRPr sz="24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2pPr>
                      <a:lvl3pPr marL="1143000" indent="-228600" algn="l" defTabSz="914400" rtl="0" eaLnBrk="1" latinLnBrk="0" hangingPunct="1">
                        <a:spcBef>
                          <a:spcPct val="20000"/>
                        </a:spcBef>
                        <a:buFont typeface="Arial" charset="0"/>
                        <a:defRPr sz="20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3pPr>
                      <a:lvl4pPr marL="1600200" indent="-228600" algn="l" defTabSz="914400" rtl="0" eaLnBrk="1" latinLnBrk="0" hangingPunct="1">
                        <a:spcBef>
                          <a:spcPct val="20000"/>
                        </a:spcBef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4pPr>
                      <a:lvl5pPr marL="2057400" indent="-228600" algn="l" defTabSz="914400" rtl="0" eaLnBrk="1" latinLnBrk="0" hangingPunct="1">
                        <a:spcBef>
                          <a:spcPct val="20000"/>
                        </a:spcBef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5pPr>
                      <a:lvl6pPr marL="25146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6pPr>
                      <a:lvl7pPr marL="29718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7pPr>
                      <a:lvl8pPr marL="34290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8pPr>
                      <a:lvl9pPr marL="38862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mbria Math" pitchFamily="18" charset="0"/>
                          <a:ea typeface="宋体" pitchFamily="2" charset="-122"/>
                        </a:rPr>
                        <a:t>   17 inches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8D3E0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spcBef>
                          <a:spcPct val="20000"/>
                        </a:spcBef>
                        <a:buFont typeface="Arial" charset="0"/>
                        <a:defRPr sz="2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1pPr>
                      <a:lvl2pPr marL="742950" indent="-285750" algn="l" defTabSz="914400" rtl="0" eaLnBrk="1" latinLnBrk="0" hangingPunct="1">
                        <a:spcBef>
                          <a:spcPct val="20000"/>
                        </a:spcBef>
                        <a:buFont typeface="Arial" charset="0"/>
                        <a:defRPr sz="24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2pPr>
                      <a:lvl3pPr marL="1143000" indent="-228600" algn="l" defTabSz="914400" rtl="0" eaLnBrk="1" latinLnBrk="0" hangingPunct="1">
                        <a:spcBef>
                          <a:spcPct val="20000"/>
                        </a:spcBef>
                        <a:buFont typeface="Arial" charset="0"/>
                        <a:defRPr sz="20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3pPr>
                      <a:lvl4pPr marL="1600200" indent="-228600" algn="l" defTabSz="914400" rtl="0" eaLnBrk="1" latinLnBrk="0" hangingPunct="1">
                        <a:spcBef>
                          <a:spcPct val="20000"/>
                        </a:spcBef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4pPr>
                      <a:lvl5pPr marL="2057400" indent="-228600" algn="l" defTabSz="914400" rtl="0" eaLnBrk="1" latinLnBrk="0" hangingPunct="1">
                        <a:spcBef>
                          <a:spcPct val="20000"/>
                        </a:spcBef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5pPr>
                      <a:lvl6pPr marL="25146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6pPr>
                      <a:lvl7pPr marL="29718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7pPr>
                      <a:lvl8pPr marL="34290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8pPr>
                      <a:lvl9pPr marL="38862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mbria Math" pitchFamily="18" charset="0"/>
                          <a:ea typeface="宋体" pitchFamily="2" charset="-122"/>
                        </a:rPr>
                        <a:t>  19 inches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8D3E0"/>
                    </a:solidFill>
                  </a:tcPr>
                </a:tc>
              </a:tr>
              <a:tr h="371475">
                <a:tc>
                  <a:txBody>
                    <a:bodyPr/>
                    <a:lstStyle>
                      <a:lvl1pPr marL="0" algn="l" defTabSz="914400" rtl="0" eaLnBrk="1" latinLnBrk="0" hangingPunct="1">
                        <a:spcBef>
                          <a:spcPct val="20000"/>
                        </a:spcBef>
                        <a:buFont typeface="Arial" charset="0"/>
                        <a:defRPr sz="2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1pPr>
                      <a:lvl2pPr marL="742950" indent="-285750" algn="l" defTabSz="914400" rtl="0" eaLnBrk="1" latinLnBrk="0" hangingPunct="1">
                        <a:spcBef>
                          <a:spcPct val="20000"/>
                        </a:spcBef>
                        <a:buFont typeface="Arial" charset="0"/>
                        <a:defRPr sz="24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2pPr>
                      <a:lvl3pPr marL="1143000" indent="-228600" algn="l" defTabSz="914400" rtl="0" eaLnBrk="1" latinLnBrk="0" hangingPunct="1">
                        <a:spcBef>
                          <a:spcPct val="20000"/>
                        </a:spcBef>
                        <a:buFont typeface="Arial" charset="0"/>
                        <a:defRPr sz="20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3pPr>
                      <a:lvl4pPr marL="1600200" indent="-228600" algn="l" defTabSz="914400" rtl="0" eaLnBrk="1" latinLnBrk="0" hangingPunct="1">
                        <a:spcBef>
                          <a:spcPct val="20000"/>
                        </a:spcBef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4pPr>
                      <a:lvl5pPr marL="2057400" indent="-228600" algn="l" defTabSz="914400" rtl="0" eaLnBrk="1" latinLnBrk="0" hangingPunct="1">
                        <a:spcBef>
                          <a:spcPct val="20000"/>
                        </a:spcBef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5pPr>
                      <a:lvl6pPr marL="25146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6pPr>
                      <a:lvl7pPr marL="29718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7pPr>
                      <a:lvl8pPr marL="34290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8pPr>
                      <a:lvl9pPr marL="38862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mbria Math" pitchFamily="18" charset="0"/>
                          <a:ea typeface="宋体" pitchFamily="2" charset="-122"/>
                        </a:rPr>
                        <a:t>How heavy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DEAF0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spcBef>
                          <a:spcPct val="20000"/>
                        </a:spcBef>
                        <a:buFont typeface="Arial" charset="0"/>
                        <a:defRPr sz="2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1pPr>
                      <a:lvl2pPr marL="742950" indent="-285750" algn="l" defTabSz="914400" rtl="0" eaLnBrk="1" latinLnBrk="0" hangingPunct="1">
                        <a:spcBef>
                          <a:spcPct val="20000"/>
                        </a:spcBef>
                        <a:buFont typeface="Arial" charset="0"/>
                        <a:defRPr sz="24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2pPr>
                      <a:lvl3pPr marL="1143000" indent="-228600" algn="l" defTabSz="914400" rtl="0" eaLnBrk="1" latinLnBrk="0" hangingPunct="1">
                        <a:spcBef>
                          <a:spcPct val="20000"/>
                        </a:spcBef>
                        <a:buFont typeface="Arial" charset="0"/>
                        <a:defRPr sz="20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3pPr>
                      <a:lvl4pPr marL="1600200" indent="-228600" algn="l" defTabSz="914400" rtl="0" eaLnBrk="1" latinLnBrk="0" hangingPunct="1">
                        <a:spcBef>
                          <a:spcPct val="20000"/>
                        </a:spcBef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4pPr>
                      <a:lvl5pPr marL="2057400" indent="-228600" algn="l" defTabSz="914400" rtl="0" eaLnBrk="1" latinLnBrk="0" hangingPunct="1">
                        <a:spcBef>
                          <a:spcPct val="20000"/>
                        </a:spcBef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5pPr>
                      <a:lvl6pPr marL="25146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6pPr>
                      <a:lvl7pPr marL="29718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7pPr>
                      <a:lvl8pPr marL="34290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8pPr>
                      <a:lvl9pPr marL="38862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mbria Math" pitchFamily="18" charset="0"/>
                          <a:ea typeface="宋体" pitchFamily="2" charset="-122"/>
                        </a:rPr>
                        <a:t>   5kg</a:t>
                      </a:r>
                    </a:p>
                  </a:txBody>
                  <a:tcPr horzOverflow="overflow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DEAF0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spcBef>
                          <a:spcPct val="20000"/>
                        </a:spcBef>
                        <a:buFont typeface="Arial" charset="0"/>
                        <a:defRPr sz="2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1pPr>
                      <a:lvl2pPr marL="742950" indent="-285750" algn="l" defTabSz="914400" rtl="0" eaLnBrk="1" latinLnBrk="0" hangingPunct="1">
                        <a:spcBef>
                          <a:spcPct val="20000"/>
                        </a:spcBef>
                        <a:buFont typeface="Arial" charset="0"/>
                        <a:defRPr sz="24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2pPr>
                      <a:lvl3pPr marL="1143000" indent="-228600" algn="l" defTabSz="914400" rtl="0" eaLnBrk="1" latinLnBrk="0" hangingPunct="1">
                        <a:spcBef>
                          <a:spcPct val="20000"/>
                        </a:spcBef>
                        <a:buFont typeface="Arial" charset="0"/>
                        <a:defRPr sz="20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3pPr>
                      <a:lvl4pPr marL="1600200" indent="-228600" algn="l" defTabSz="914400" rtl="0" eaLnBrk="1" latinLnBrk="0" hangingPunct="1">
                        <a:spcBef>
                          <a:spcPct val="20000"/>
                        </a:spcBef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4pPr>
                      <a:lvl5pPr marL="2057400" indent="-228600" algn="l" defTabSz="914400" rtl="0" eaLnBrk="1" latinLnBrk="0" hangingPunct="1">
                        <a:spcBef>
                          <a:spcPct val="20000"/>
                        </a:spcBef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5pPr>
                      <a:lvl6pPr marL="25146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6pPr>
                      <a:lvl7pPr marL="29718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7pPr>
                      <a:lvl8pPr marL="34290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8pPr>
                      <a:lvl9pPr marL="38862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mbria Math" pitchFamily="18" charset="0"/>
                          <a:ea typeface="宋体" pitchFamily="2" charset="-122"/>
                        </a:rPr>
                        <a:t>    4kg</a:t>
                      </a:r>
                    </a:p>
                  </a:txBody>
                  <a:tcPr horzOverflow="overflow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DEAF0"/>
                    </a:solidFill>
                  </a:tcPr>
                </a:tc>
              </a:tr>
              <a:tr h="371475">
                <a:tc>
                  <a:txBody>
                    <a:bodyPr/>
                    <a:lstStyle>
                      <a:lvl1pPr marL="0" algn="l" defTabSz="914400" rtl="0" eaLnBrk="1" latinLnBrk="0" hangingPunct="1">
                        <a:spcBef>
                          <a:spcPct val="20000"/>
                        </a:spcBef>
                        <a:buFont typeface="Arial" charset="0"/>
                        <a:defRPr sz="2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1pPr>
                      <a:lvl2pPr marL="742950" indent="-285750" algn="l" defTabSz="914400" rtl="0" eaLnBrk="1" latinLnBrk="0" hangingPunct="1">
                        <a:spcBef>
                          <a:spcPct val="20000"/>
                        </a:spcBef>
                        <a:buFont typeface="Arial" charset="0"/>
                        <a:defRPr sz="24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2pPr>
                      <a:lvl3pPr marL="1143000" indent="-228600" algn="l" defTabSz="914400" rtl="0" eaLnBrk="1" latinLnBrk="0" hangingPunct="1">
                        <a:spcBef>
                          <a:spcPct val="20000"/>
                        </a:spcBef>
                        <a:buFont typeface="Arial" charset="0"/>
                        <a:defRPr sz="20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3pPr>
                      <a:lvl4pPr marL="1600200" indent="-228600" algn="l" defTabSz="914400" rtl="0" eaLnBrk="1" latinLnBrk="0" hangingPunct="1">
                        <a:spcBef>
                          <a:spcPct val="20000"/>
                        </a:spcBef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4pPr>
                      <a:lvl5pPr marL="2057400" indent="-228600" algn="l" defTabSz="914400" rtl="0" eaLnBrk="1" latinLnBrk="0" hangingPunct="1">
                        <a:spcBef>
                          <a:spcPct val="20000"/>
                        </a:spcBef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5pPr>
                      <a:lvl6pPr marL="25146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6pPr>
                      <a:lvl7pPr marL="29718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7pPr>
                      <a:lvl8pPr marL="34290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8pPr>
                      <a:lvl9pPr marL="38862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mbria Math" pitchFamily="18" charset="0"/>
                          <a:ea typeface="宋体" pitchFamily="2" charset="-122"/>
                        </a:rPr>
                        <a:t>How much</a:t>
                      </a:r>
                    </a:p>
                  </a:txBody>
                  <a:tcPr horzOverflow="overflow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8D3E0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spcBef>
                          <a:spcPct val="20000"/>
                        </a:spcBef>
                        <a:buFont typeface="Arial" charset="0"/>
                        <a:defRPr sz="2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1pPr>
                      <a:lvl2pPr marL="742950" indent="-285750" algn="l" defTabSz="914400" rtl="0" eaLnBrk="1" latinLnBrk="0" hangingPunct="1">
                        <a:spcBef>
                          <a:spcPct val="20000"/>
                        </a:spcBef>
                        <a:buFont typeface="Arial" charset="0"/>
                        <a:defRPr sz="24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2pPr>
                      <a:lvl3pPr marL="1143000" indent="-228600" algn="l" defTabSz="914400" rtl="0" eaLnBrk="1" latinLnBrk="0" hangingPunct="1">
                        <a:spcBef>
                          <a:spcPct val="20000"/>
                        </a:spcBef>
                        <a:buFont typeface="Arial" charset="0"/>
                        <a:defRPr sz="20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3pPr>
                      <a:lvl4pPr marL="1600200" indent="-228600" algn="l" defTabSz="914400" rtl="0" eaLnBrk="1" latinLnBrk="0" hangingPunct="1">
                        <a:spcBef>
                          <a:spcPct val="20000"/>
                        </a:spcBef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4pPr>
                      <a:lvl5pPr marL="2057400" indent="-228600" algn="l" defTabSz="914400" rtl="0" eaLnBrk="1" latinLnBrk="0" hangingPunct="1">
                        <a:spcBef>
                          <a:spcPct val="20000"/>
                        </a:spcBef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5pPr>
                      <a:lvl6pPr marL="25146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6pPr>
                      <a:lvl7pPr marL="29718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7pPr>
                      <a:lvl8pPr marL="34290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8pPr>
                      <a:lvl9pPr marL="38862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mbria Math" pitchFamily="18" charset="0"/>
                          <a:ea typeface="宋体" pitchFamily="2" charset="-122"/>
                        </a:rPr>
                        <a:t>￥ </a:t>
                      </a:r>
                      <a:r>
                        <a:rPr kumimoji="0" lang="en-US" altLang="zh-CN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mbria Math" pitchFamily="18" charset="0"/>
                          <a:ea typeface="宋体" pitchFamily="2" charset="-122"/>
                        </a:rPr>
                        <a:t>1,200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8D3E0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spcBef>
                          <a:spcPct val="20000"/>
                        </a:spcBef>
                        <a:buFont typeface="Arial" charset="0"/>
                        <a:defRPr sz="2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1pPr>
                      <a:lvl2pPr marL="742950" indent="-285750" algn="l" defTabSz="914400" rtl="0" eaLnBrk="1" latinLnBrk="0" hangingPunct="1">
                        <a:spcBef>
                          <a:spcPct val="20000"/>
                        </a:spcBef>
                        <a:buFont typeface="Arial" charset="0"/>
                        <a:defRPr sz="24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2pPr>
                      <a:lvl3pPr marL="1143000" indent="-228600" algn="l" defTabSz="914400" rtl="0" eaLnBrk="1" latinLnBrk="0" hangingPunct="1">
                        <a:spcBef>
                          <a:spcPct val="20000"/>
                        </a:spcBef>
                        <a:buFont typeface="Arial" charset="0"/>
                        <a:defRPr sz="20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3pPr>
                      <a:lvl4pPr marL="1600200" indent="-228600" algn="l" defTabSz="914400" rtl="0" eaLnBrk="1" latinLnBrk="0" hangingPunct="1">
                        <a:spcBef>
                          <a:spcPct val="20000"/>
                        </a:spcBef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4pPr>
                      <a:lvl5pPr marL="2057400" indent="-228600" algn="l" defTabSz="914400" rtl="0" eaLnBrk="1" latinLnBrk="0" hangingPunct="1">
                        <a:spcBef>
                          <a:spcPct val="20000"/>
                        </a:spcBef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5pPr>
                      <a:lvl6pPr marL="25146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6pPr>
                      <a:lvl7pPr marL="29718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7pPr>
                      <a:lvl8pPr marL="34290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8pPr>
                      <a:lvl9pPr marL="38862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mbria Math" pitchFamily="18" charset="0"/>
                          <a:ea typeface="宋体" pitchFamily="2" charset="-122"/>
                        </a:rPr>
                        <a:t>￥</a:t>
                      </a:r>
                      <a:r>
                        <a:rPr kumimoji="0" lang="en-US" altLang="zh-CN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mbria Math" pitchFamily="18" charset="0"/>
                          <a:ea typeface="宋体" pitchFamily="2" charset="-122"/>
                        </a:rPr>
                        <a:t>1,298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8D3E0"/>
                    </a:solidFill>
                  </a:tcPr>
                </a:tc>
              </a:tr>
              <a:tr h="371475">
                <a:tc>
                  <a:txBody>
                    <a:bodyPr/>
                    <a:lstStyle>
                      <a:lvl1pPr marL="0" algn="l" defTabSz="914400" rtl="0" eaLnBrk="1" latinLnBrk="0" hangingPunct="1">
                        <a:spcBef>
                          <a:spcPct val="20000"/>
                        </a:spcBef>
                        <a:buFont typeface="Arial" charset="0"/>
                        <a:defRPr sz="2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1pPr>
                      <a:lvl2pPr marL="742950" indent="-285750" algn="l" defTabSz="914400" rtl="0" eaLnBrk="1" latinLnBrk="0" hangingPunct="1">
                        <a:spcBef>
                          <a:spcPct val="20000"/>
                        </a:spcBef>
                        <a:buFont typeface="Arial" charset="0"/>
                        <a:defRPr sz="24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2pPr>
                      <a:lvl3pPr marL="1143000" indent="-228600" algn="l" defTabSz="914400" rtl="0" eaLnBrk="1" latinLnBrk="0" hangingPunct="1">
                        <a:spcBef>
                          <a:spcPct val="20000"/>
                        </a:spcBef>
                        <a:buFont typeface="Arial" charset="0"/>
                        <a:defRPr sz="20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3pPr>
                      <a:lvl4pPr marL="1600200" indent="-228600" algn="l" defTabSz="914400" rtl="0" eaLnBrk="1" latinLnBrk="0" hangingPunct="1">
                        <a:spcBef>
                          <a:spcPct val="20000"/>
                        </a:spcBef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4pPr>
                      <a:lvl5pPr marL="2057400" indent="-228600" algn="l" defTabSz="914400" rtl="0" eaLnBrk="1" latinLnBrk="0" hangingPunct="1">
                        <a:spcBef>
                          <a:spcPct val="20000"/>
                        </a:spcBef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5pPr>
                      <a:lvl6pPr marL="25146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6pPr>
                      <a:lvl7pPr marL="29718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7pPr>
                      <a:lvl8pPr marL="34290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8pPr>
                      <a:lvl9pPr marL="38862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mbria Math" pitchFamily="18" charset="0"/>
                          <a:ea typeface="宋体" pitchFamily="2" charset="-122"/>
                        </a:rPr>
                        <a:t>How many sold this month</a:t>
                      </a:r>
                    </a:p>
                  </a:txBody>
                  <a:tcPr horzOverflow="overflow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DEAF0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spcBef>
                          <a:spcPct val="20000"/>
                        </a:spcBef>
                        <a:buFont typeface="Arial" charset="0"/>
                        <a:defRPr sz="2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1pPr>
                      <a:lvl2pPr marL="742950" indent="-285750" algn="l" defTabSz="914400" rtl="0" eaLnBrk="1" latinLnBrk="0" hangingPunct="1">
                        <a:spcBef>
                          <a:spcPct val="20000"/>
                        </a:spcBef>
                        <a:buFont typeface="Arial" charset="0"/>
                        <a:defRPr sz="24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2pPr>
                      <a:lvl3pPr marL="1143000" indent="-228600" algn="l" defTabSz="914400" rtl="0" eaLnBrk="1" latinLnBrk="0" hangingPunct="1">
                        <a:spcBef>
                          <a:spcPct val="20000"/>
                        </a:spcBef>
                        <a:buFont typeface="Arial" charset="0"/>
                        <a:defRPr sz="20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3pPr>
                      <a:lvl4pPr marL="1600200" indent="-228600" algn="l" defTabSz="914400" rtl="0" eaLnBrk="1" latinLnBrk="0" hangingPunct="1">
                        <a:spcBef>
                          <a:spcPct val="20000"/>
                        </a:spcBef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4pPr>
                      <a:lvl5pPr marL="2057400" indent="-228600" algn="l" defTabSz="914400" rtl="0" eaLnBrk="1" latinLnBrk="0" hangingPunct="1">
                        <a:spcBef>
                          <a:spcPct val="20000"/>
                        </a:spcBef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5pPr>
                      <a:lvl6pPr marL="25146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6pPr>
                      <a:lvl7pPr marL="29718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7pPr>
                      <a:lvl8pPr marL="34290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8pPr>
                      <a:lvl9pPr marL="38862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mbria Math" pitchFamily="18" charset="0"/>
                          <a:ea typeface="宋体" pitchFamily="2" charset="-122"/>
                        </a:rPr>
                        <a:t>    38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DEAF0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spcBef>
                          <a:spcPct val="20000"/>
                        </a:spcBef>
                        <a:buFont typeface="Arial" charset="0"/>
                        <a:defRPr sz="2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1pPr>
                      <a:lvl2pPr marL="742950" indent="-285750" algn="l" defTabSz="914400" rtl="0" eaLnBrk="1" latinLnBrk="0" hangingPunct="1">
                        <a:spcBef>
                          <a:spcPct val="20000"/>
                        </a:spcBef>
                        <a:buFont typeface="Arial" charset="0"/>
                        <a:defRPr sz="24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2pPr>
                      <a:lvl3pPr marL="1143000" indent="-228600" algn="l" defTabSz="914400" rtl="0" eaLnBrk="1" latinLnBrk="0" hangingPunct="1">
                        <a:spcBef>
                          <a:spcPct val="20000"/>
                        </a:spcBef>
                        <a:buFont typeface="Arial" charset="0"/>
                        <a:defRPr sz="20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3pPr>
                      <a:lvl4pPr marL="1600200" indent="-228600" algn="l" defTabSz="914400" rtl="0" eaLnBrk="1" latinLnBrk="0" hangingPunct="1">
                        <a:spcBef>
                          <a:spcPct val="20000"/>
                        </a:spcBef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4pPr>
                      <a:lvl5pPr marL="2057400" indent="-228600" algn="l" defTabSz="914400" rtl="0" eaLnBrk="1" latinLnBrk="0" hangingPunct="1">
                        <a:spcBef>
                          <a:spcPct val="20000"/>
                        </a:spcBef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5pPr>
                      <a:lvl6pPr marL="25146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6pPr>
                      <a:lvl7pPr marL="29718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7pPr>
                      <a:lvl8pPr marL="34290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8pPr>
                      <a:lvl9pPr marL="3886200" indent="-22860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 sz="1800" kern="120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  <a:cs typeface="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mbria Math" pitchFamily="18" charset="0"/>
                          <a:ea typeface="宋体" pitchFamily="2" charset="-122"/>
                        </a:rPr>
                        <a:t>      50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DEAF0"/>
                    </a:solidFill>
                  </a:tcPr>
                </a:tc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539552" y="3815169"/>
            <a:ext cx="7766870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dirty="0" smtClean="0">
                <a:latin typeface="Agency FB" panose="020B0503020202020204" pitchFamily="34" charset="0"/>
              </a:rPr>
              <a:t>1  is bigger than  </a:t>
            </a:r>
          </a:p>
          <a:p>
            <a:r>
              <a:rPr lang="en-US" altLang="zh-CN" sz="3200" dirty="0" smtClean="0">
                <a:latin typeface="Agency FB" panose="020B0503020202020204" pitchFamily="34" charset="0"/>
              </a:rPr>
              <a:t>2 is heavier than / weighs more than</a:t>
            </a:r>
          </a:p>
          <a:p>
            <a:r>
              <a:rPr lang="en-US" altLang="zh-CN" sz="3200" dirty="0" smtClean="0">
                <a:latin typeface="Agency FB" panose="020B0503020202020204" pitchFamily="34" charset="0"/>
              </a:rPr>
              <a:t>3 is …than / the price is …than / costs…than</a:t>
            </a:r>
          </a:p>
          <a:p>
            <a:r>
              <a:rPr lang="en-US" altLang="zh-CN" sz="3200" dirty="0" smtClean="0">
                <a:latin typeface="Agency FB" panose="020B0503020202020204" pitchFamily="34" charset="0"/>
              </a:rPr>
              <a:t>4 we have sold … than / the grand total sales is … than    </a:t>
            </a:r>
            <a:endParaRPr lang="zh-CN" altLang="en-US" sz="3200" dirty="0">
              <a:latin typeface="Agency FB" panose="020B05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513267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11"/>
          <p:cNvGrpSpPr>
            <a:grpSpLocks/>
          </p:cNvGrpSpPr>
          <p:nvPr/>
        </p:nvGrpSpPr>
        <p:grpSpPr bwMode="auto">
          <a:xfrm>
            <a:off x="393700" y="332656"/>
            <a:ext cx="8353425" cy="6408712"/>
            <a:chOff x="393406" y="850652"/>
            <a:chExt cx="8352928" cy="5818708"/>
          </a:xfrm>
        </p:grpSpPr>
        <p:grpSp>
          <p:nvGrpSpPr>
            <p:cNvPr id="4" name="组合 5"/>
            <p:cNvGrpSpPr>
              <a:grpSpLocks/>
            </p:cNvGrpSpPr>
            <p:nvPr/>
          </p:nvGrpSpPr>
          <p:grpSpPr bwMode="auto">
            <a:xfrm>
              <a:off x="393406" y="850652"/>
              <a:ext cx="8352928" cy="5818708"/>
              <a:chOff x="393406" y="850652"/>
              <a:chExt cx="8352928" cy="4447490"/>
            </a:xfrm>
          </p:grpSpPr>
          <p:pic>
            <p:nvPicPr>
              <p:cNvPr id="6" name="Picture 6" descr="http://www.c-sharpcorner.com/uploadfile/scottlysle/send-email-messages-and-attachments-using-C-Sharp/Images/EmailAttachments_CS1.gif"/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 b="23708"/>
              <a:stretch>
                <a:fillRect/>
              </a:stretch>
            </p:blipFill>
            <p:spPr bwMode="auto">
              <a:xfrm>
                <a:off x="393406" y="850652"/>
                <a:ext cx="8352928" cy="444749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7" name="矩形 1"/>
              <p:cNvSpPr>
                <a:spLocks noChangeArrowheads="1"/>
              </p:cNvSpPr>
              <p:nvPr/>
            </p:nvSpPr>
            <p:spPr bwMode="auto">
              <a:xfrm>
                <a:off x="1826037" y="1960834"/>
                <a:ext cx="2232248" cy="369332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9pPr>
              </a:lstStyle>
              <a:p>
                <a:r>
                  <a:rPr lang="en-US" altLang="zh-CN" b="1"/>
                  <a:t>Tom Green</a:t>
                </a:r>
              </a:p>
            </p:txBody>
          </p:sp>
          <p:sp>
            <p:nvSpPr>
              <p:cNvPr id="8" name="矩形 2"/>
              <p:cNvSpPr>
                <a:spLocks noChangeArrowheads="1"/>
              </p:cNvSpPr>
              <p:nvPr/>
            </p:nvSpPr>
            <p:spPr bwMode="auto">
              <a:xfrm>
                <a:off x="1826037" y="1608542"/>
                <a:ext cx="1396216" cy="369332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9pPr>
              </a:lstStyle>
              <a:p>
                <a:r>
                  <a:rPr lang="en-US" altLang="zh-CN" b="1"/>
                  <a:t>Mabel Wang</a:t>
                </a:r>
              </a:p>
            </p:txBody>
          </p:sp>
          <p:sp>
            <p:nvSpPr>
              <p:cNvPr id="9" name="矩形 4"/>
              <p:cNvSpPr>
                <a:spLocks noChangeArrowheads="1"/>
              </p:cNvSpPr>
              <p:nvPr/>
            </p:nvSpPr>
            <p:spPr bwMode="auto">
              <a:xfrm>
                <a:off x="1806910" y="2276558"/>
                <a:ext cx="2614562" cy="369332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9pPr>
              </a:lstStyle>
              <a:p>
                <a:r>
                  <a:rPr lang="en-US" altLang="zh-CN" b="1"/>
                  <a:t>An email about monitors </a:t>
                </a:r>
              </a:p>
            </p:txBody>
          </p:sp>
        </p:grpSp>
        <p:sp>
          <p:nvSpPr>
            <p:cNvPr id="5" name="矩形 10"/>
            <p:cNvSpPr>
              <a:spLocks noChangeArrowheads="1"/>
            </p:cNvSpPr>
            <p:nvPr/>
          </p:nvSpPr>
          <p:spPr bwMode="auto">
            <a:xfrm>
              <a:off x="1079165" y="3644398"/>
              <a:ext cx="7129039" cy="286676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>
                <a:spcBef>
                  <a:spcPct val="20000"/>
                </a:spcBef>
              </a:pPr>
              <a:r>
                <a:rPr lang="en-US" altLang="zh-CN" sz="2400" b="1">
                  <a:latin typeface="Cambria Math" pitchFamily="18" charset="0"/>
                </a:rPr>
                <a:t>Dear Ms Wang,</a:t>
              </a:r>
            </a:p>
            <a:p>
              <a:pPr>
                <a:spcBef>
                  <a:spcPct val="20000"/>
                </a:spcBef>
              </a:pPr>
              <a:r>
                <a:rPr lang="en-US" altLang="zh-CN" sz="2400" b="1">
                  <a:latin typeface="Cambria Math" pitchFamily="18" charset="0"/>
                </a:rPr>
                <a:t>You ordered a C4091 monitor yesterday. I am afraid we do not have any now. However, we have another model--- the C4095. </a:t>
              </a:r>
            </a:p>
            <a:p>
              <a:pPr>
                <a:spcBef>
                  <a:spcPct val="20000"/>
                </a:spcBef>
              </a:pPr>
              <a:r>
                <a:rPr lang="en-US" altLang="zh-CN" sz="2400" b="1" i="1">
                  <a:latin typeface="Cambria Math" pitchFamily="18" charset="0"/>
                </a:rPr>
                <a:t>The C4095 is a 19-inch monitor, so it is bigger than the C4091.________________________________________________</a:t>
              </a:r>
            </a:p>
            <a:p>
              <a:pPr>
                <a:spcBef>
                  <a:spcPct val="20000"/>
                </a:spcBef>
              </a:pPr>
              <a:r>
                <a:rPr lang="en-US" altLang="zh-CN" sz="2400" b="1" i="1">
                  <a:latin typeface="Cambria Math" pitchFamily="18" charset="0"/>
                </a:rPr>
                <a:t>____________________________________________________________</a:t>
              </a:r>
              <a:endParaRPr lang="en-US" altLang="zh-CN" sz="2400" b="1"/>
            </a:p>
          </p:txBody>
        </p:sp>
      </p:grpSp>
      <p:sp>
        <p:nvSpPr>
          <p:cNvPr id="10" name="Text Box 3"/>
          <p:cNvSpPr txBox="1">
            <a:spLocks noChangeArrowheads="1"/>
          </p:cNvSpPr>
          <p:nvPr/>
        </p:nvSpPr>
        <p:spPr bwMode="auto">
          <a:xfrm>
            <a:off x="1296988" y="5342979"/>
            <a:ext cx="71628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r>
              <a:rPr lang="en-US" altLang="zh-CN" sz="2400" b="1" dirty="0">
                <a:solidFill>
                  <a:srgbClr val="C00000"/>
                </a:solidFill>
                <a:latin typeface="Cambria Math" pitchFamily="18" charset="0"/>
              </a:rPr>
              <a:t>               </a:t>
            </a:r>
            <a:r>
              <a:rPr lang="en-US" altLang="zh-CN" sz="2400" b="1" dirty="0" smtClean="0">
                <a:solidFill>
                  <a:srgbClr val="C00000"/>
                </a:solidFill>
                <a:latin typeface="Cambria Math" pitchFamily="18" charset="0"/>
              </a:rPr>
              <a:t>The C4095 weighs 4kg  </a:t>
            </a:r>
            <a:r>
              <a:rPr lang="en-US" altLang="zh-CN" sz="2400" b="1" dirty="0">
                <a:solidFill>
                  <a:srgbClr val="C00000"/>
                </a:solidFill>
                <a:latin typeface="Cambria Math" pitchFamily="18" charset="0"/>
              </a:rPr>
              <a:t>and it is lighter than </a:t>
            </a:r>
          </a:p>
          <a:p>
            <a:r>
              <a:rPr lang="en-US" altLang="zh-CN" sz="2400" b="1" dirty="0">
                <a:solidFill>
                  <a:srgbClr val="C00000"/>
                </a:solidFill>
                <a:latin typeface="Cambria Math" pitchFamily="18" charset="0"/>
              </a:rPr>
              <a:t>the C4091. Besides,  the C4095 is </a:t>
            </a:r>
            <a:r>
              <a:rPr lang="zh-CN" altLang="en-US" sz="2400" b="1" dirty="0">
                <a:solidFill>
                  <a:srgbClr val="C00000"/>
                </a:solidFill>
                <a:latin typeface="Cambria Math" pitchFamily="18" charset="0"/>
              </a:rPr>
              <a:t>￥</a:t>
            </a:r>
            <a:r>
              <a:rPr lang="en-US" altLang="zh-CN" sz="2400" b="1" dirty="0" smtClean="0">
                <a:solidFill>
                  <a:srgbClr val="C00000"/>
                </a:solidFill>
                <a:latin typeface="Cambria Math" pitchFamily="18" charset="0"/>
              </a:rPr>
              <a:t>1298, </a:t>
            </a:r>
            <a:endParaRPr lang="en-US" altLang="zh-CN" sz="2400" b="1" dirty="0">
              <a:solidFill>
                <a:srgbClr val="C00000"/>
              </a:solidFill>
              <a:latin typeface="Cambria Math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963403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505188"/>
            <a:ext cx="8229600" cy="1252728"/>
          </a:xfrm>
        </p:spPr>
        <p:txBody>
          <a:bodyPr/>
          <a:lstStyle/>
          <a:p>
            <a:endParaRPr lang="zh-CN" altLang="en-US"/>
          </a:p>
        </p:txBody>
      </p:sp>
      <p:grpSp>
        <p:nvGrpSpPr>
          <p:cNvPr id="3" name="组合 3"/>
          <p:cNvGrpSpPr>
            <a:grpSpLocks/>
          </p:cNvGrpSpPr>
          <p:nvPr/>
        </p:nvGrpSpPr>
        <p:grpSpPr bwMode="auto">
          <a:xfrm>
            <a:off x="211138" y="715540"/>
            <a:ext cx="8712200" cy="5665788"/>
            <a:chOff x="211925" y="980727"/>
            <a:chExt cx="8711443" cy="5666119"/>
          </a:xfrm>
        </p:grpSpPr>
        <p:pic>
          <p:nvPicPr>
            <p:cNvPr id="4" name="Picture 1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t="37927"/>
            <a:stretch>
              <a:fillRect/>
            </a:stretch>
          </p:blipFill>
          <p:spPr bwMode="auto">
            <a:xfrm>
              <a:off x="211925" y="980727"/>
              <a:ext cx="8711443" cy="56661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" name="Rectangle 3"/>
            <p:cNvSpPr txBox="1">
              <a:spLocks noChangeArrowheads="1"/>
            </p:cNvSpPr>
            <p:nvPr/>
          </p:nvSpPr>
          <p:spPr bwMode="auto">
            <a:xfrm>
              <a:off x="899592" y="2550387"/>
              <a:ext cx="7488832" cy="182079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marL="342900" indent="-3429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>
                <a:spcBef>
                  <a:spcPct val="20000"/>
                </a:spcBef>
              </a:pPr>
              <a:r>
                <a:rPr lang="en-US" altLang="zh-CN" sz="2400" b="1">
                  <a:latin typeface="Cambria Math" pitchFamily="18" charset="0"/>
                </a:rPr>
                <a:t>Would you like to order a C4095? I look forward to your </a:t>
              </a:r>
            </a:p>
            <a:p>
              <a:pPr>
                <a:spcBef>
                  <a:spcPct val="20000"/>
                </a:spcBef>
              </a:pPr>
              <a:r>
                <a:rPr lang="en-US" altLang="zh-CN" sz="2400" b="1">
                  <a:latin typeface="Cambria Math" pitchFamily="18" charset="0"/>
                </a:rPr>
                <a:t>reply.</a:t>
              </a:r>
            </a:p>
            <a:p>
              <a:pPr>
                <a:spcBef>
                  <a:spcPct val="20000"/>
                </a:spcBef>
              </a:pPr>
              <a:r>
                <a:rPr lang="en-US" altLang="zh-CN" sz="2400" b="1">
                  <a:latin typeface="Cambria Math" pitchFamily="18" charset="0"/>
                </a:rPr>
                <a:t>Best wishes,</a:t>
              </a:r>
            </a:p>
            <a:p>
              <a:pPr>
                <a:spcBef>
                  <a:spcPct val="20000"/>
                </a:spcBef>
              </a:pPr>
              <a:r>
                <a:rPr lang="en-US" altLang="zh-CN" sz="2400" b="1">
                  <a:latin typeface="Cambria Math" pitchFamily="18" charset="0"/>
                </a:rPr>
                <a:t>Tom Green</a:t>
              </a:r>
            </a:p>
            <a:p>
              <a:pPr>
                <a:spcBef>
                  <a:spcPct val="20000"/>
                </a:spcBef>
                <a:buFont typeface="Arial" charset="0"/>
                <a:buChar char="•"/>
              </a:pPr>
              <a:endParaRPr lang="en-US" altLang="zh-CN" sz="3200"/>
            </a:p>
          </p:txBody>
        </p:sp>
        <p:sp>
          <p:nvSpPr>
            <p:cNvPr id="6" name="矩形 2"/>
            <p:cNvSpPr>
              <a:spLocks noChangeArrowheads="1"/>
            </p:cNvSpPr>
            <p:nvPr/>
          </p:nvSpPr>
          <p:spPr bwMode="auto">
            <a:xfrm>
              <a:off x="925614" y="980727"/>
              <a:ext cx="7462809" cy="156966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>
                <a:spcBef>
                  <a:spcPct val="20000"/>
                </a:spcBef>
              </a:pPr>
              <a:r>
                <a:rPr lang="en-US" altLang="zh-CN" sz="2400" b="1" i="1">
                  <a:solidFill>
                    <a:srgbClr val="000000"/>
                  </a:solidFill>
                  <a:latin typeface="Cambria Math" pitchFamily="18" charset="0"/>
                </a:rPr>
                <a:t>.___________________________________________________________________________________________________________________________________________________________________________________________________________________________________________________________________</a:t>
              </a:r>
            </a:p>
          </p:txBody>
        </p:sp>
      </p:grpSp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944563" y="715540"/>
            <a:ext cx="7462837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r>
              <a:rPr lang="en-US" altLang="zh-CN" sz="2400" b="1" dirty="0">
                <a:solidFill>
                  <a:srgbClr val="C00000"/>
                </a:solidFill>
                <a:latin typeface="Cambria Math" pitchFamily="18" charset="0"/>
              </a:rPr>
              <a:t>so it is more expensive than the </a:t>
            </a:r>
            <a:r>
              <a:rPr lang="en-US" altLang="zh-CN" sz="2400" b="1" dirty="0" smtClean="0">
                <a:solidFill>
                  <a:srgbClr val="C00000"/>
                </a:solidFill>
                <a:latin typeface="Cambria Math" pitchFamily="18" charset="0"/>
              </a:rPr>
              <a:t>C4091. </a:t>
            </a:r>
            <a:endParaRPr lang="en-US" altLang="zh-CN" sz="2400" b="1" dirty="0">
              <a:solidFill>
                <a:srgbClr val="C00000"/>
              </a:solidFill>
              <a:latin typeface="Cambria Math" pitchFamily="18" charset="0"/>
            </a:endParaRPr>
          </a:p>
        </p:txBody>
      </p:sp>
      <p:sp>
        <p:nvSpPr>
          <p:cNvPr id="8" name="Text Box 5"/>
          <p:cNvSpPr txBox="1">
            <a:spLocks noChangeArrowheads="1"/>
          </p:cNvSpPr>
          <p:nvPr/>
        </p:nvSpPr>
        <p:spPr bwMode="auto">
          <a:xfrm>
            <a:off x="927098" y="1090096"/>
            <a:ext cx="746125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r>
              <a:rPr lang="en-US" altLang="zh-CN" sz="2400" b="1" dirty="0">
                <a:solidFill>
                  <a:srgbClr val="C00000"/>
                </a:solidFill>
                <a:latin typeface="Cambria Math" pitchFamily="18" charset="0"/>
              </a:rPr>
              <a:t>We have sold </a:t>
            </a:r>
            <a:r>
              <a:rPr lang="en-US" altLang="zh-CN" sz="2400" b="1" dirty="0" smtClean="0">
                <a:solidFill>
                  <a:srgbClr val="C00000"/>
                </a:solidFill>
                <a:latin typeface="Cambria Math" pitchFamily="18" charset="0"/>
              </a:rPr>
              <a:t>50 C4095 monitors this month, and 38  </a:t>
            </a:r>
            <a:endParaRPr lang="en-US" altLang="zh-CN" sz="2400" b="1" dirty="0">
              <a:solidFill>
                <a:srgbClr val="C00000"/>
              </a:solidFill>
              <a:latin typeface="Cambria Math" pitchFamily="18" charset="0"/>
            </a:endParaRPr>
          </a:p>
          <a:p>
            <a:r>
              <a:rPr lang="en-US" altLang="zh-CN" sz="2400" b="1" dirty="0" smtClean="0">
                <a:solidFill>
                  <a:srgbClr val="C00000"/>
                </a:solidFill>
                <a:latin typeface="Cambria Math" pitchFamily="18" charset="0"/>
              </a:rPr>
              <a:t>C4091 , so  the  C4095 </a:t>
            </a:r>
            <a:r>
              <a:rPr lang="en-US" altLang="zh-CN" sz="2400" b="1" dirty="0">
                <a:solidFill>
                  <a:srgbClr val="C00000"/>
                </a:solidFill>
                <a:latin typeface="Cambria Math" pitchFamily="18" charset="0"/>
              </a:rPr>
              <a:t>is more popular than </a:t>
            </a:r>
            <a:r>
              <a:rPr lang="en-US" altLang="zh-CN" sz="2400" b="1" dirty="0" smtClean="0">
                <a:solidFill>
                  <a:srgbClr val="C00000"/>
                </a:solidFill>
                <a:latin typeface="Cambria Math" pitchFamily="18" charset="0"/>
              </a:rPr>
              <a:t>the  other..</a:t>
            </a:r>
            <a:endParaRPr lang="en-US" altLang="zh-CN" sz="2400" b="1" dirty="0">
              <a:solidFill>
                <a:srgbClr val="C00000"/>
              </a:solidFill>
              <a:latin typeface="Cambria Math" pitchFamily="18" charset="0"/>
            </a:endParaRPr>
          </a:p>
        </p:txBody>
      </p:sp>
      <p:sp>
        <p:nvSpPr>
          <p:cNvPr id="9" name="Text Box 6"/>
          <p:cNvSpPr txBox="1">
            <a:spLocks noChangeArrowheads="1"/>
          </p:cNvSpPr>
          <p:nvPr/>
        </p:nvSpPr>
        <p:spPr bwMode="auto">
          <a:xfrm>
            <a:off x="0" y="5068465"/>
            <a:ext cx="268288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r>
              <a:rPr lang="en-US" altLang="zh-CN" sz="2400"/>
              <a:t>.</a:t>
            </a:r>
          </a:p>
        </p:txBody>
      </p:sp>
      <p:sp>
        <p:nvSpPr>
          <p:cNvPr id="10" name="Text Box 13"/>
          <p:cNvSpPr txBox="1">
            <a:spLocks noChangeArrowheads="1"/>
          </p:cNvSpPr>
          <p:nvPr/>
        </p:nvSpPr>
        <p:spPr bwMode="auto">
          <a:xfrm>
            <a:off x="971550" y="4892253"/>
            <a:ext cx="7488238" cy="36671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7655890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zh-CN" dirty="0" smtClean="0"/>
              <a:t>The polite ways to say or write things</a:t>
            </a:r>
            <a:endParaRPr lang="zh-CN" altLang="en-US" dirty="0"/>
          </a:p>
        </p:txBody>
      </p:sp>
      <p:graphicFrame>
        <p:nvGraphicFramePr>
          <p:cNvPr id="4" name="表格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212728500"/>
              </p:ext>
            </p:extLst>
          </p:nvPr>
        </p:nvGraphicFramePr>
        <p:xfrm>
          <a:off x="539552" y="2415182"/>
          <a:ext cx="8064896" cy="396614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960440"/>
                <a:gridCol w="4104456"/>
              </a:tblGrid>
              <a:tr h="591840"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3200" dirty="0" smtClean="0"/>
                        <a:t>Situations </a:t>
                      </a:r>
                      <a:endParaRPr lang="zh-CN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3200" dirty="0" smtClean="0"/>
                        <a:t>What to say or write</a:t>
                      </a:r>
                      <a:endParaRPr lang="zh-CN" altLang="en-US" sz="3200" dirty="0"/>
                    </a:p>
                  </a:txBody>
                  <a:tcPr/>
                </a:tc>
              </a:tr>
              <a:tr h="996866">
                <a:tc>
                  <a:txBody>
                    <a:bodyPr/>
                    <a:lstStyle/>
                    <a:p>
                      <a:r>
                        <a:rPr lang="en-US" altLang="zh-CN" sz="2400" b="1" dirty="0" smtClean="0"/>
                        <a:t>When</a:t>
                      </a:r>
                      <a:r>
                        <a:rPr lang="en-US" altLang="zh-CN" sz="2400" b="1" baseline="0" dirty="0" smtClean="0"/>
                        <a:t> we give a respond which is unhelpful but the reason is outside our control</a:t>
                      </a:r>
                      <a:endParaRPr lang="zh-CN" altLang="en-US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2400" b="1" dirty="0" smtClean="0"/>
                        <a:t>I’m afraid that ….</a:t>
                      </a:r>
                      <a:endParaRPr lang="zh-CN" altLang="en-US" sz="2400" b="1" dirty="0"/>
                    </a:p>
                  </a:txBody>
                  <a:tcPr/>
                </a:tc>
              </a:tr>
              <a:tr h="996866">
                <a:tc>
                  <a:txBody>
                    <a:bodyPr/>
                    <a:lstStyle/>
                    <a:p>
                      <a:r>
                        <a:rPr lang="en-US" altLang="zh-CN" sz="2400" b="1" dirty="0" smtClean="0"/>
                        <a:t>At the end of the letter</a:t>
                      </a:r>
                      <a:r>
                        <a:rPr lang="en-US" altLang="zh-CN" sz="2400" b="1" baseline="0" dirty="0" smtClean="0"/>
                        <a:t> you want to know what the other side thinks about </a:t>
                      </a:r>
                      <a:endParaRPr lang="zh-CN" altLang="en-US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2400" b="1" dirty="0" smtClean="0"/>
                        <a:t>I look forward to your reply.</a:t>
                      </a:r>
                    </a:p>
                    <a:p>
                      <a:r>
                        <a:rPr lang="en-US" altLang="zh-CN" sz="2400" b="1" dirty="0" smtClean="0"/>
                        <a:t>I look forward</a:t>
                      </a:r>
                      <a:r>
                        <a:rPr lang="en-US" altLang="zh-CN" sz="2400" b="1" baseline="0" dirty="0" smtClean="0"/>
                        <a:t> to hearing from you.</a:t>
                      </a:r>
                      <a:endParaRPr lang="zh-CN" altLang="en-US" sz="2400" b="1" dirty="0"/>
                    </a:p>
                  </a:txBody>
                  <a:tcPr/>
                </a:tc>
              </a:tr>
              <a:tr h="996866">
                <a:tc>
                  <a:txBody>
                    <a:bodyPr/>
                    <a:lstStyle/>
                    <a:p>
                      <a:r>
                        <a:rPr lang="en-US" altLang="zh-CN" sz="2400" b="1" dirty="0" smtClean="0"/>
                        <a:t>At the very last</a:t>
                      </a:r>
                      <a:r>
                        <a:rPr lang="en-US" altLang="zh-CN" sz="2400" b="1" baseline="0" dirty="0" smtClean="0"/>
                        <a:t> , end your letter</a:t>
                      </a:r>
                      <a:endParaRPr lang="zh-CN" altLang="en-US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2400" b="1" dirty="0" smtClean="0"/>
                        <a:t>Best wishes.</a:t>
                      </a:r>
                    </a:p>
                    <a:p>
                      <a:r>
                        <a:rPr lang="en-US" altLang="zh-CN" sz="2400" b="1" dirty="0" smtClean="0"/>
                        <a:t>Best regards.</a:t>
                      </a:r>
                      <a:endParaRPr lang="zh-CN" altLang="en-US" sz="2400" b="1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圆角矩形 4"/>
          <p:cNvSpPr/>
          <p:nvPr/>
        </p:nvSpPr>
        <p:spPr>
          <a:xfrm>
            <a:off x="4572000" y="3068960"/>
            <a:ext cx="3888432" cy="100811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圆角矩形 5"/>
          <p:cNvSpPr/>
          <p:nvPr/>
        </p:nvSpPr>
        <p:spPr>
          <a:xfrm>
            <a:off x="4572000" y="4293096"/>
            <a:ext cx="3888432" cy="100811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圆角矩形 6"/>
          <p:cNvSpPr/>
          <p:nvPr/>
        </p:nvSpPr>
        <p:spPr>
          <a:xfrm>
            <a:off x="4572000" y="5445224"/>
            <a:ext cx="3888432" cy="100811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2893069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Useful expressions</a:t>
            </a:r>
            <a:endParaRPr lang="zh-CN" altLang="en-US" dirty="0"/>
          </a:p>
        </p:txBody>
      </p:sp>
      <p:graphicFrame>
        <p:nvGraphicFramePr>
          <p:cNvPr id="3" name="表格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762504"/>
              </p:ext>
            </p:extLst>
          </p:nvPr>
        </p:nvGraphicFramePr>
        <p:xfrm>
          <a:off x="539552" y="1987872"/>
          <a:ext cx="8064896" cy="4249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960440"/>
                <a:gridCol w="4104456"/>
              </a:tblGrid>
              <a:tr h="591840"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3200" dirty="0" smtClean="0"/>
                        <a:t>Chinese </a:t>
                      </a:r>
                      <a:endParaRPr lang="zh-CN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3200" dirty="0" smtClean="0"/>
                        <a:t>English </a:t>
                      </a:r>
                      <a:endParaRPr lang="zh-CN" altLang="en-US" sz="3200" dirty="0"/>
                    </a:p>
                  </a:txBody>
                  <a:tcPr/>
                </a:tc>
              </a:tr>
              <a:tr h="249217">
                <a:tc>
                  <a:txBody>
                    <a:bodyPr/>
                    <a:lstStyle/>
                    <a:p>
                      <a:r>
                        <a:rPr lang="zh-CN" altLang="en-US" sz="2400" b="1" dirty="0" smtClean="0"/>
                        <a:t>在网上</a:t>
                      </a:r>
                      <a:endParaRPr lang="zh-CN" altLang="en-US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2400" b="1" dirty="0" smtClean="0"/>
                        <a:t>on the Internet</a:t>
                      </a:r>
                      <a:endParaRPr lang="zh-CN" altLang="en-US" sz="2400" b="1" dirty="0"/>
                    </a:p>
                  </a:txBody>
                  <a:tcPr/>
                </a:tc>
              </a:tr>
              <a:tr h="249217">
                <a:tc>
                  <a:txBody>
                    <a:bodyPr/>
                    <a:lstStyle/>
                    <a:p>
                      <a:r>
                        <a:rPr lang="zh-CN" altLang="en-US" sz="2400" b="1" dirty="0" smtClean="0"/>
                        <a:t>在过去</a:t>
                      </a:r>
                      <a:endParaRPr lang="zh-CN" altLang="en-US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2400" b="1" dirty="0" smtClean="0"/>
                        <a:t>in the past</a:t>
                      </a:r>
                      <a:endParaRPr lang="zh-CN" altLang="en-US" sz="2400" b="1" dirty="0"/>
                    </a:p>
                  </a:txBody>
                  <a:tcPr/>
                </a:tc>
              </a:tr>
              <a:tr h="249217">
                <a:tc>
                  <a:txBody>
                    <a:bodyPr/>
                    <a:lstStyle/>
                    <a:p>
                      <a:r>
                        <a:rPr lang="zh-CN" altLang="en-US" sz="2400" b="1" dirty="0" smtClean="0"/>
                        <a:t>不停地</a:t>
                      </a:r>
                      <a:endParaRPr lang="zh-CN" altLang="en-US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2400" b="1" dirty="0" smtClean="0"/>
                        <a:t>without stopping</a:t>
                      </a:r>
                      <a:endParaRPr lang="zh-CN" altLang="en-US" sz="2400" b="1" dirty="0"/>
                    </a:p>
                  </a:txBody>
                  <a:tcPr/>
                </a:tc>
              </a:tr>
              <a:tr h="249217">
                <a:tc>
                  <a:txBody>
                    <a:bodyPr/>
                    <a:lstStyle/>
                    <a:p>
                      <a:r>
                        <a:rPr lang="zh-CN" altLang="en-US" sz="2400" b="1" dirty="0" smtClean="0"/>
                        <a:t>用电脑来学习</a:t>
                      </a:r>
                      <a:endParaRPr lang="zh-CN" altLang="en-US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2400" b="1" dirty="0" smtClean="0"/>
                        <a:t>use computers</a:t>
                      </a:r>
                      <a:r>
                        <a:rPr lang="en-US" altLang="zh-CN" sz="2400" b="1" baseline="0" dirty="0" smtClean="0"/>
                        <a:t> for studying</a:t>
                      </a:r>
                      <a:endParaRPr lang="zh-CN" altLang="en-US" sz="2400" b="1" dirty="0"/>
                    </a:p>
                  </a:txBody>
                  <a:tcPr/>
                </a:tc>
              </a:tr>
              <a:tr h="249217">
                <a:tc>
                  <a:txBody>
                    <a:bodyPr/>
                    <a:lstStyle/>
                    <a:p>
                      <a:r>
                        <a:rPr lang="zh-CN" altLang="en-US" sz="2400" b="1" baseline="0" dirty="0" smtClean="0"/>
                        <a:t>参加会议</a:t>
                      </a:r>
                      <a:r>
                        <a:rPr lang="en-US" altLang="zh-CN" sz="2400" b="1" baseline="0" dirty="0" smtClean="0"/>
                        <a:t>/</a:t>
                      </a:r>
                      <a:r>
                        <a:rPr lang="zh-CN" altLang="en-US" sz="2400" b="1" baseline="0" dirty="0" smtClean="0"/>
                        <a:t>演讲</a:t>
                      </a:r>
                      <a:endParaRPr lang="zh-CN" altLang="en-US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2400" b="1" dirty="0" smtClean="0"/>
                        <a:t>attend a meeting/ speech</a:t>
                      </a:r>
                      <a:endParaRPr lang="zh-CN" altLang="en-US" sz="2400" b="1" dirty="0"/>
                    </a:p>
                  </a:txBody>
                  <a:tcPr/>
                </a:tc>
              </a:tr>
              <a:tr h="249217">
                <a:tc>
                  <a:txBody>
                    <a:bodyPr/>
                    <a:lstStyle/>
                    <a:p>
                      <a:r>
                        <a:rPr lang="zh-CN" altLang="en-US" sz="2400" b="1" dirty="0" smtClean="0"/>
                        <a:t>花太多时间玩游戏</a:t>
                      </a:r>
                      <a:endParaRPr lang="zh-CN" altLang="en-US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2400" b="1" dirty="0" smtClean="0"/>
                        <a:t>spend too much time playing</a:t>
                      </a:r>
                      <a:endParaRPr lang="zh-CN" altLang="en-US" sz="2400" b="1" dirty="0"/>
                    </a:p>
                  </a:txBody>
                  <a:tcPr/>
                </a:tc>
              </a:tr>
              <a:tr h="249217">
                <a:tc>
                  <a:txBody>
                    <a:bodyPr/>
                    <a:lstStyle/>
                    <a:p>
                      <a:r>
                        <a:rPr lang="zh-CN" altLang="en-US" sz="2400" b="1" dirty="0" smtClean="0"/>
                        <a:t>一起合作</a:t>
                      </a:r>
                      <a:endParaRPr lang="en-US" altLang="zh-CN" sz="2400" b="1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2400" b="1" dirty="0" smtClean="0"/>
                        <a:t>all work together</a:t>
                      </a:r>
                      <a:endParaRPr lang="zh-CN" altLang="en-US" sz="2400" b="1" dirty="0"/>
                    </a:p>
                  </a:txBody>
                  <a:tcPr/>
                </a:tc>
              </a:tr>
              <a:tr h="249217">
                <a:tc>
                  <a:txBody>
                    <a:bodyPr/>
                    <a:lstStyle/>
                    <a:p>
                      <a:r>
                        <a:rPr lang="en-US" altLang="zh-CN" sz="2400" b="1" dirty="0" smtClean="0"/>
                        <a:t>…</a:t>
                      </a:r>
                      <a:r>
                        <a:rPr lang="zh-CN" altLang="en-US" sz="2400" b="1" dirty="0" smtClean="0"/>
                        <a:t>的不良影响</a:t>
                      </a:r>
                      <a:endParaRPr lang="en-US" altLang="zh-CN" sz="2400" b="1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2400" b="1" dirty="0" smtClean="0"/>
                        <a:t>the bad effects of</a:t>
                      </a:r>
                      <a:r>
                        <a:rPr lang="en-US" altLang="zh-CN" sz="2400" b="1" baseline="0" dirty="0" smtClean="0"/>
                        <a:t> </a:t>
                      </a:r>
                      <a:endParaRPr lang="zh-CN" altLang="en-US" sz="2400" b="1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圆角矩形 3"/>
          <p:cNvSpPr/>
          <p:nvPr/>
        </p:nvSpPr>
        <p:spPr>
          <a:xfrm>
            <a:off x="4572000" y="2636912"/>
            <a:ext cx="3888432" cy="36004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5" name="圆角矩形 4"/>
          <p:cNvSpPr/>
          <p:nvPr/>
        </p:nvSpPr>
        <p:spPr>
          <a:xfrm>
            <a:off x="4572000" y="3068960"/>
            <a:ext cx="3888432" cy="36004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6" name="圆角矩形 5"/>
          <p:cNvSpPr/>
          <p:nvPr/>
        </p:nvSpPr>
        <p:spPr>
          <a:xfrm>
            <a:off x="4572000" y="3573016"/>
            <a:ext cx="3888432" cy="36004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7" name="圆角矩形 6"/>
          <p:cNvSpPr/>
          <p:nvPr/>
        </p:nvSpPr>
        <p:spPr>
          <a:xfrm>
            <a:off x="4572000" y="4005064"/>
            <a:ext cx="3888432" cy="36004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8" name="圆角矩形 7"/>
          <p:cNvSpPr/>
          <p:nvPr/>
        </p:nvSpPr>
        <p:spPr>
          <a:xfrm>
            <a:off x="4572000" y="4437112"/>
            <a:ext cx="3888432" cy="36004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9" name="圆角矩形 8"/>
          <p:cNvSpPr/>
          <p:nvPr/>
        </p:nvSpPr>
        <p:spPr>
          <a:xfrm>
            <a:off x="4572000" y="4941168"/>
            <a:ext cx="3888432" cy="36004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10" name="圆角矩形 9"/>
          <p:cNvSpPr/>
          <p:nvPr/>
        </p:nvSpPr>
        <p:spPr>
          <a:xfrm>
            <a:off x="4572000" y="5373216"/>
            <a:ext cx="3888432" cy="36004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11" name="圆角矩形 10"/>
          <p:cNvSpPr/>
          <p:nvPr/>
        </p:nvSpPr>
        <p:spPr>
          <a:xfrm>
            <a:off x="4572000" y="5805264"/>
            <a:ext cx="3888432" cy="36004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pic>
        <p:nvPicPr>
          <p:cNvPr id="12" name="U3 More Practice.mp3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xmlns="" r:embed="rId3"/>
              </p:ext>
            </p:extLst>
          </p:nvPr>
        </p:nvPicPr>
        <p:blipFill>
          <a:blip r:embed="rId4" cstate="print"/>
          <a:stretch>
            <a:fillRect/>
          </a:stretch>
        </p:blipFill>
        <p:spPr>
          <a:xfrm>
            <a:off x="6100861" y="764704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391878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7" dur="86702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video>
              <p:cMediaNode vol="80000">
                <p:cTn id="4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video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标题 1"/>
          <p:cNvSpPr txBox="1">
            <a:spLocks/>
          </p:cNvSpPr>
          <p:nvPr/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altLang="zh-CN" smtClean="0"/>
              <a:t>The polite ways to say or write things</a:t>
            </a:r>
            <a:endParaRPr lang="zh-CN" altLang="en-US" dirty="0"/>
          </a:p>
        </p:txBody>
      </p:sp>
      <p:graphicFrame>
        <p:nvGraphicFramePr>
          <p:cNvPr id="4" name="表格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684969780"/>
              </p:ext>
            </p:extLst>
          </p:nvPr>
        </p:nvGraphicFramePr>
        <p:xfrm>
          <a:off x="539552" y="2415182"/>
          <a:ext cx="8064896" cy="314318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960440"/>
                <a:gridCol w="4104456"/>
              </a:tblGrid>
              <a:tr h="591840"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3200" dirty="0" smtClean="0"/>
                        <a:t>Situations </a:t>
                      </a:r>
                      <a:endParaRPr lang="zh-CN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3200" dirty="0" smtClean="0"/>
                        <a:t>What to say or write</a:t>
                      </a:r>
                      <a:endParaRPr lang="zh-CN" altLang="en-US" sz="3200" dirty="0"/>
                    </a:p>
                  </a:txBody>
                  <a:tcPr/>
                </a:tc>
              </a:tr>
              <a:tr h="996866">
                <a:tc>
                  <a:txBody>
                    <a:bodyPr/>
                    <a:lstStyle/>
                    <a:p>
                      <a:r>
                        <a:rPr lang="en-US" altLang="zh-CN" sz="3600" b="1" dirty="0" smtClean="0"/>
                        <a:t>To</a:t>
                      </a:r>
                      <a:r>
                        <a:rPr lang="en-US" altLang="zh-CN" sz="3600" b="1" baseline="0" dirty="0" smtClean="0"/>
                        <a:t> begin a speech</a:t>
                      </a:r>
                      <a:endParaRPr lang="zh-CN" altLang="en-US" sz="3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2400" b="1" dirty="0" smtClean="0"/>
                        <a:t>Good morning / Good</a:t>
                      </a:r>
                      <a:r>
                        <a:rPr lang="en-US" altLang="zh-CN" sz="2400" b="1" baseline="0" dirty="0" smtClean="0"/>
                        <a:t> afternoon / Good evening,</a:t>
                      </a:r>
                    </a:p>
                    <a:p>
                      <a:r>
                        <a:rPr lang="en-US" altLang="zh-CN" sz="2400" b="1" baseline="0" dirty="0" smtClean="0"/>
                        <a:t>….. Thank you for attending this ….</a:t>
                      </a:r>
                      <a:endParaRPr lang="zh-CN" altLang="en-US" sz="2400" b="1" dirty="0"/>
                    </a:p>
                  </a:txBody>
                  <a:tcPr/>
                </a:tc>
              </a:tr>
              <a:tr h="996866">
                <a:tc>
                  <a:txBody>
                    <a:bodyPr/>
                    <a:lstStyle/>
                    <a:p>
                      <a:r>
                        <a:rPr lang="en-US" altLang="zh-CN" sz="3600" b="1" baseline="0" dirty="0" smtClean="0"/>
                        <a:t>To end a speech </a:t>
                      </a:r>
                      <a:endParaRPr lang="zh-CN" altLang="en-US" sz="3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2400" b="1" dirty="0" smtClean="0"/>
                        <a:t>Thank you  for your time. </a:t>
                      </a:r>
                      <a:endParaRPr lang="zh-CN" altLang="en-US" sz="2400" b="1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圆角矩形 4"/>
          <p:cNvSpPr/>
          <p:nvPr/>
        </p:nvSpPr>
        <p:spPr>
          <a:xfrm>
            <a:off x="4572000" y="3068960"/>
            <a:ext cx="3888432" cy="144016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圆角矩形 5"/>
          <p:cNvSpPr/>
          <p:nvPr/>
        </p:nvSpPr>
        <p:spPr>
          <a:xfrm>
            <a:off x="4572000" y="4653136"/>
            <a:ext cx="3888432" cy="79208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1247579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波形">
  <a:themeElements>
    <a:clrScheme name="波形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波形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波形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687</TotalTime>
  <Words>502</Words>
  <Application>Microsoft Office PowerPoint</Application>
  <PresentationFormat>全屏显示(4:3)</PresentationFormat>
  <Paragraphs>97</Paragraphs>
  <Slides>7</Slides>
  <Notes>0</Notes>
  <HiddenSlides>0</HiddenSlides>
  <MMClips>1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7</vt:i4>
      </vt:variant>
    </vt:vector>
  </HeadingPairs>
  <TitlesOfParts>
    <vt:vector size="8" baseType="lpstr">
      <vt:lpstr>波形</vt:lpstr>
      <vt:lpstr>Make sentences in different ways </vt:lpstr>
      <vt:lpstr>Make sentences in different ways</vt:lpstr>
      <vt:lpstr>幻灯片 3</vt:lpstr>
      <vt:lpstr>幻灯片 4</vt:lpstr>
      <vt:lpstr>The polite ways to say or write things</vt:lpstr>
      <vt:lpstr>Useful expressions</vt:lpstr>
      <vt:lpstr>幻灯片 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Make sentences in different ways</dc:title>
  <dc:creator>eva</dc:creator>
  <cp:lastModifiedBy>EVAFENG</cp:lastModifiedBy>
  <cp:revision>22</cp:revision>
  <dcterms:created xsi:type="dcterms:W3CDTF">2013-10-14T04:32:09Z</dcterms:created>
  <dcterms:modified xsi:type="dcterms:W3CDTF">2019-10-15T13:53:26Z</dcterms:modified>
</cp:coreProperties>
</file>