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6" r:id="rId6"/>
    <p:sldId id="260" r:id="rId7"/>
    <p:sldId id="263" r:id="rId8"/>
    <p:sldId id="261" r:id="rId9"/>
    <p:sldId id="262" r:id="rId10"/>
    <p:sldId id="264" r:id="rId11"/>
    <p:sldId id="265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05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FD8502FF-13B0-4BCB-A944-D00D06DAC016}" type="datetimeFigureOut">
              <a:rPr lang="zh-CN" altLang="en-US"/>
              <a:pPr/>
              <a:t>2019/12/17</a:t>
            </a:fld>
            <a:endParaRPr lang="en-US" altLang="zh-CN"/>
          </a:p>
        </p:txBody>
      </p:sp>
      <p:sp>
        <p:nvSpPr>
          <p:cNvPr id="245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 altLang="zh-CN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D1C4DE19-BA27-495A-98EF-4F45EDE81DFE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zh-CN" altLang="en-US"/>
          </a:p>
        </p:txBody>
      </p:sp>
      <p:sp>
        <p:nvSpPr>
          <p:cNvPr id="17412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38D2A35-7F3D-401D-B7CC-2711D27C069A}" type="slidenum">
              <a:rPr lang="zh-CN" altLang="en-US" sz="1200">
                <a:latin typeface="+mn-lt"/>
                <a:ea typeface="+mn-ea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zh-CN" altLang="en-US" sz="1200">
              <a:latin typeface="+mn-lt"/>
              <a:ea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13DF0-CBEF-40EE-9A35-E9B1F10D2C40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0FAF6-615E-4693-B0F2-E63CDBA4382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63CDB-73F5-4426-9B3A-C318C7FCDE03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C0C6E-F1E0-4BA1-8EFA-34D64B5D02D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72C84-1CB1-4429-8FBB-08D91C3E8FA5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5E30C-1C34-49F0-A21F-5FD59E096FA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7D1AA-B44E-4996-8F0E-4600A4873088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CEC86-16F9-4912-BFFC-6C7A77A12B6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8EFD0-087B-41BD-99ED-235A06E401F2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5CEF7-F7B2-4A7C-86DE-67CA40142B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62A61-D451-4E95-BFD0-5C2F08142A51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8BD3B-3C31-4BA4-A44C-C11A73D458E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5AEAD-7F55-4FBE-8ACA-F3050CB1F463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EA72B-EF46-4F4A-9B24-ECB396F430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EC7D7-AED6-40F1-93D8-BC6125BA5848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6E7B6-3518-4363-9479-5473DFF3430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F3B10-B816-41A7-A46C-3C7173A5F2D7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AC341-E701-4B69-AB4D-43F6F4D0DEB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1AAF0-B40A-4E6C-B47A-584EF30D32CD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353D2-667E-4B26-ABE7-1078C38F9EF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A9206-381C-4517-808F-D7BBC9EA44FC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C17C8-1668-40F8-B5D7-35184128B4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610D190-4CFF-4E8E-B637-54A158AFFA28}" type="datetimeFigureOut">
              <a:rPr lang="zh-CN" altLang="en-US"/>
              <a:pPr>
                <a:defRPr/>
              </a:pPr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6FCCC47-24AE-4690-BB0C-824C2FB7EB3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059113" y="2781300"/>
            <a:ext cx="2665412" cy="698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chemeClr val="bg1"/>
                </a:solidFill>
              </a:rPr>
              <a:t>memory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331913" y="1052513"/>
            <a:ext cx="33845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Calibri" pitchFamily="34" charset="0"/>
              </a:rPr>
              <a:t>1 </a:t>
            </a:r>
            <a:r>
              <a:rPr lang="zh-CN" altLang="en-US" sz="2400" b="1">
                <a:latin typeface="Calibri" pitchFamily="34" charset="0"/>
              </a:rPr>
              <a:t>帮助学生改善他们的记忆力</a:t>
            </a:r>
            <a:r>
              <a:rPr lang="en-US" altLang="zh-CN" sz="2400" b="1">
                <a:latin typeface="Calibri" pitchFamily="34" charset="0"/>
              </a:rPr>
              <a:t>(AP99)</a:t>
            </a:r>
          </a:p>
          <a:p>
            <a:r>
              <a:rPr lang="en-US" altLang="zh-CN" sz="2400" b="1">
                <a:latin typeface="Calibri" pitchFamily="34" charset="0"/>
              </a:rPr>
              <a:t>    help students _______ ______ _______</a:t>
            </a:r>
            <a:endParaRPr lang="zh-CN" altLang="en-US" sz="2400" b="1">
              <a:latin typeface="Calibri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003800" y="1052513"/>
            <a:ext cx="288131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zh-CN" sz="2400" b="1">
                <a:latin typeface="Calibri" pitchFamily="34" charset="0"/>
              </a:rPr>
              <a:t>2 </a:t>
            </a:r>
            <a:r>
              <a:rPr lang="zh-CN" altLang="en-US" sz="2400" b="1">
                <a:latin typeface="Calibri" pitchFamily="34" charset="0"/>
              </a:rPr>
              <a:t>这叫短时记忆。</a:t>
            </a:r>
            <a:r>
              <a:rPr lang="en-US" altLang="zh-CN" sz="2400" b="1">
                <a:latin typeface="Calibri" pitchFamily="34" charset="0"/>
              </a:rPr>
              <a:t>(BP123)</a:t>
            </a:r>
          </a:p>
          <a:p>
            <a:pPr algn="r"/>
            <a:r>
              <a:rPr lang="en-US" altLang="zh-CN" sz="2400" b="1">
                <a:latin typeface="Calibri" pitchFamily="34" charset="0"/>
              </a:rPr>
              <a:t>    This is called _________ ________</a:t>
            </a:r>
            <a:endParaRPr lang="zh-CN" altLang="en-US" sz="2400" b="1"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11188" y="2708275"/>
            <a:ext cx="25209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Calibri" pitchFamily="34" charset="0"/>
              </a:rPr>
              <a:t>3 </a:t>
            </a:r>
            <a:r>
              <a:rPr lang="zh-CN" altLang="en-US" sz="2400" b="1">
                <a:latin typeface="Calibri" pitchFamily="34" charset="0"/>
              </a:rPr>
              <a:t>每个学生都有一个不同类型的记忆力。</a:t>
            </a:r>
            <a:r>
              <a:rPr lang="en-US" altLang="zh-CN" sz="2400" b="1">
                <a:latin typeface="Calibri" pitchFamily="34" charset="0"/>
              </a:rPr>
              <a:t>(BP124)</a:t>
            </a:r>
          </a:p>
          <a:p>
            <a:r>
              <a:rPr lang="en-US" altLang="zh-CN" sz="2400" b="1">
                <a:latin typeface="Calibri" pitchFamily="34" charset="0"/>
              </a:rPr>
              <a:t>Each student has ____ different ____ of ________.</a:t>
            </a:r>
            <a:endParaRPr lang="zh-CN" altLang="en-US" sz="2400" b="1"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276600" y="3784600"/>
            <a:ext cx="24479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Calibri" pitchFamily="34" charset="0"/>
              </a:rPr>
              <a:t>4 </a:t>
            </a:r>
            <a:r>
              <a:rPr lang="zh-CN" altLang="en-US" sz="2400" b="1">
                <a:latin typeface="Calibri" pitchFamily="34" charset="0"/>
              </a:rPr>
              <a:t>我们极少会彻底丧失记忆力。</a:t>
            </a:r>
            <a:r>
              <a:rPr lang="en-US" altLang="zh-CN" sz="2400" b="1">
                <a:latin typeface="Calibri" pitchFamily="34" charset="0"/>
              </a:rPr>
              <a:t>(BP125)</a:t>
            </a:r>
          </a:p>
          <a:p>
            <a:r>
              <a:rPr lang="en-US" altLang="zh-CN" sz="2400" b="1">
                <a:latin typeface="Calibri" pitchFamily="34" charset="0"/>
              </a:rPr>
              <a:t>We seldom _____our ______ completely.</a:t>
            </a:r>
            <a:endParaRPr lang="zh-CN" altLang="en-US" sz="2400" b="1">
              <a:latin typeface="Calibri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867400" y="2849563"/>
            <a:ext cx="24495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Calibri" pitchFamily="34" charset="0"/>
              </a:rPr>
              <a:t>5 </a:t>
            </a:r>
            <a:r>
              <a:rPr lang="zh-CN" altLang="en-US" sz="2400" b="1">
                <a:latin typeface="Calibri" pitchFamily="34" charset="0"/>
              </a:rPr>
              <a:t>这是为什么鱼没有很好的记忆力。</a:t>
            </a:r>
            <a:r>
              <a:rPr lang="en-US" altLang="zh-CN" sz="2400" b="1">
                <a:latin typeface="Calibri" pitchFamily="34" charset="0"/>
              </a:rPr>
              <a:t>(BP121)</a:t>
            </a:r>
          </a:p>
          <a:p>
            <a:r>
              <a:rPr lang="en-US" altLang="zh-CN" sz="2400" b="1">
                <a:latin typeface="Calibri" pitchFamily="34" charset="0"/>
              </a:rPr>
              <a:t>This is why fish do not have ____ ______ ________.</a:t>
            </a:r>
            <a:endParaRPr lang="zh-CN" altLang="en-US" sz="2400" b="1">
              <a:latin typeface="Calibri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331913" y="1773238"/>
            <a:ext cx="33845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Calibri" pitchFamily="34" charset="0"/>
              </a:rPr>
              <a:t>                               improve their memory</a:t>
            </a:r>
            <a:endParaRPr lang="zh-CN" altLang="en-US" sz="24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859338" y="2165350"/>
            <a:ext cx="3384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Calibri" pitchFamily="34" charset="0"/>
              </a:rPr>
              <a:t>  short-term memory</a:t>
            </a:r>
            <a:endParaRPr lang="zh-CN" altLang="en-US" sz="24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3" name="TextBox 9"/>
          <p:cNvSpPr txBox="1">
            <a:spLocks noChangeArrowheads="1"/>
          </p:cNvSpPr>
          <p:nvPr/>
        </p:nvSpPr>
        <p:spPr bwMode="auto">
          <a:xfrm>
            <a:off x="684213" y="4149725"/>
            <a:ext cx="33829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Calibri" pitchFamily="34" charset="0"/>
              </a:rPr>
              <a:t>a</a:t>
            </a:r>
          </a:p>
          <a:p>
            <a:r>
              <a:rPr lang="en-US" altLang="zh-CN" sz="2400" b="1">
                <a:solidFill>
                  <a:srgbClr val="0070C0"/>
                </a:solidFill>
                <a:latin typeface="Calibri" pitchFamily="34" charset="0"/>
              </a:rPr>
              <a:t>type      memory</a:t>
            </a:r>
            <a:endParaRPr lang="zh-CN" altLang="en-US" sz="24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4" name="TextBox 9"/>
          <p:cNvSpPr txBox="1">
            <a:spLocks noChangeArrowheads="1"/>
          </p:cNvSpPr>
          <p:nvPr/>
        </p:nvSpPr>
        <p:spPr bwMode="auto">
          <a:xfrm>
            <a:off x="3276600" y="5229225"/>
            <a:ext cx="33829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Calibri" pitchFamily="34" charset="0"/>
              </a:rPr>
              <a:t> lose           memory</a:t>
            </a:r>
            <a:endParaRPr lang="zh-CN" altLang="en-US" sz="24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5" name="TextBox 9"/>
          <p:cNvSpPr txBox="1">
            <a:spLocks noChangeArrowheads="1"/>
          </p:cNvSpPr>
          <p:nvPr/>
        </p:nvSpPr>
        <p:spPr bwMode="auto">
          <a:xfrm>
            <a:off x="5940425" y="4325938"/>
            <a:ext cx="26638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70C0"/>
                </a:solidFill>
                <a:latin typeface="Calibri" pitchFamily="34" charset="0"/>
              </a:rPr>
              <a:t>                       very</a:t>
            </a:r>
          </a:p>
          <a:p>
            <a:r>
              <a:rPr lang="en-US" altLang="zh-CN" sz="2400" b="1">
                <a:solidFill>
                  <a:srgbClr val="0070C0"/>
                </a:solidFill>
                <a:latin typeface="Calibri" pitchFamily="34" charset="0"/>
              </a:rPr>
              <a:t>good  memories</a:t>
            </a:r>
            <a:endParaRPr lang="zh-CN" altLang="en-US" sz="24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11188" y="620713"/>
            <a:ext cx="7632700" cy="200660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rgbClr val="0070C0"/>
                </a:solidFill>
              </a:rPr>
              <a:t>记忆力 ，指记住东西的能力（</a:t>
            </a:r>
            <a:r>
              <a:rPr lang="en-US" altLang="zh-CN" sz="3200" b="1" dirty="0">
                <a:solidFill>
                  <a:srgbClr val="0070C0"/>
                </a:solidFill>
              </a:rPr>
              <a:t>C, U</a:t>
            </a:r>
            <a:r>
              <a:rPr lang="zh-CN" altLang="en-US" sz="3200" b="1" dirty="0">
                <a:solidFill>
                  <a:srgbClr val="0070C0"/>
                </a:solidFill>
              </a:rPr>
              <a:t>）</a:t>
            </a:r>
            <a:r>
              <a:rPr lang="zh-CN" altLang="en-US" sz="3200" b="1" dirty="0">
                <a:solidFill>
                  <a:srgbClr val="0070C0"/>
                </a:solidFill>
              </a:rPr>
              <a:t>单数用法</a:t>
            </a:r>
            <a:r>
              <a:rPr lang="zh-CN" altLang="en-US" sz="3200" b="1" dirty="0">
                <a:solidFill>
                  <a:srgbClr val="0070C0"/>
                </a:solidFill>
              </a:rPr>
              <a:t>多于复数用法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11188" y="3568700"/>
            <a:ext cx="25209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Calibri" pitchFamily="34" charset="0"/>
              </a:rPr>
              <a:t>6 What are your earliest memories?</a:t>
            </a:r>
          </a:p>
          <a:p>
            <a:r>
              <a:rPr lang="en-US" altLang="zh-CN" sz="2400" b="1">
                <a:latin typeface="Calibri" pitchFamily="34" charset="0"/>
              </a:rPr>
              <a:t>B P117</a:t>
            </a:r>
          </a:p>
          <a:p>
            <a:r>
              <a:rPr lang="zh-CN" altLang="en-US" sz="2400" b="1">
                <a:latin typeface="Calibri" pitchFamily="34" charset="0"/>
              </a:rPr>
              <a:t>你们最早记忆是什么？</a:t>
            </a:r>
            <a:endParaRPr lang="en-US" altLang="zh-CN" sz="2400" b="1">
              <a:latin typeface="Calibri" pitchFamily="34" charset="0"/>
            </a:endParaRPr>
          </a:p>
          <a:p>
            <a:endParaRPr lang="zh-CN" altLang="en-US" sz="2400" b="1">
              <a:latin typeface="Calibri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867400" y="3573463"/>
            <a:ext cx="252095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Calibri" pitchFamily="34" charset="0"/>
              </a:rPr>
              <a:t>7 Charlie had very few memories of his brother . P112</a:t>
            </a:r>
          </a:p>
          <a:p>
            <a:r>
              <a:rPr lang="zh-CN" altLang="en-US" sz="2400" b="1">
                <a:latin typeface="Calibri" pitchFamily="34" charset="0"/>
              </a:rPr>
              <a:t>查理对他哥哥几乎没有什么回忆。</a:t>
            </a:r>
          </a:p>
        </p:txBody>
      </p:sp>
      <p:sp>
        <p:nvSpPr>
          <p:cNvPr id="19" name="矩形 18"/>
          <p:cNvSpPr/>
          <p:nvPr/>
        </p:nvSpPr>
        <p:spPr>
          <a:xfrm>
            <a:off x="611188" y="3644900"/>
            <a:ext cx="7632700" cy="200660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rgbClr val="0070C0"/>
                </a:solidFill>
              </a:rPr>
              <a:t>记忆，回忆，指记得的事情 （</a:t>
            </a:r>
            <a:r>
              <a:rPr lang="en-US" altLang="zh-CN" sz="3200" b="1" dirty="0">
                <a:solidFill>
                  <a:srgbClr val="0070C0"/>
                </a:solidFill>
              </a:rPr>
              <a:t>C</a:t>
            </a:r>
            <a:r>
              <a:rPr lang="zh-CN" altLang="en-US" sz="3200" b="1" dirty="0">
                <a:solidFill>
                  <a:srgbClr val="0070C0"/>
                </a:solidFill>
              </a:rPr>
              <a:t>）一般用复数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3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6" dur="2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9" dur="2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5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 animBg="1"/>
      <p:bldP spid="17" grpId="1" build="allAtOnce"/>
      <p:bldP spid="18" grpId="0" uiExpand="1" build="allAtOnce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内容占位符 2"/>
          <p:cNvSpPr>
            <a:spLocks noGrp="1"/>
          </p:cNvSpPr>
          <p:nvPr>
            <p:ph idx="1"/>
          </p:nvPr>
        </p:nvSpPr>
        <p:spPr>
          <a:xfrm>
            <a:off x="457200" y="692150"/>
            <a:ext cx="8229600" cy="5832475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mtClean="0"/>
              <a:t>_____ you don’t e_______ your    </a:t>
            </a:r>
            <a:r>
              <a:rPr lang="en-US" altLang="zh-CN" b="1" smtClean="0">
                <a:latin typeface="Arial Black" pitchFamily="34" charset="0"/>
              </a:rPr>
              <a:t>brain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mtClean="0"/>
              <a:t>you can’t improve your memory.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mtClean="0"/>
              <a:t>You can try  a  different    </a:t>
            </a:r>
            <a:r>
              <a:rPr lang="en-US" altLang="zh-CN" b="1" smtClean="0">
                <a:latin typeface="Arial Black" pitchFamily="34" charset="0"/>
              </a:rPr>
              <a:t>way   </a:t>
            </a:r>
            <a:r>
              <a:rPr lang="en-US" altLang="zh-CN" smtClean="0"/>
              <a:t>          to school. 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mtClean="0"/>
              <a:t>You can try to  </a:t>
            </a:r>
            <a:r>
              <a:rPr lang="en-US" altLang="zh-CN" smtClean="0">
                <a:latin typeface="Arial Black" pitchFamily="34" charset="0"/>
              </a:rPr>
              <a:t>memorize </a:t>
            </a:r>
            <a:r>
              <a:rPr lang="en-US" altLang="zh-CN" smtClean="0"/>
              <a:t>  new things as well.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mtClean="0"/>
              <a:t>L_______ new skills can also keep your brain a_______. </a:t>
            </a:r>
            <a:endParaRPr lang="zh-CN" altLang="en-US" smtClean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3306763"/>
            <a:ext cx="2381250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91225" y="404813"/>
            <a:ext cx="218122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://ts2.mm.bing.net/th?id=H.4987613576825741&amp;w=209&amp;h=122&amp;c=7&amp;rs=1&amp;pid=1.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97400" y="2289175"/>
            <a:ext cx="19907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55650" y="836613"/>
            <a:ext cx="6953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>
                <a:latin typeface="Algerian"/>
              </a:rPr>
              <a:t>If </a:t>
            </a:r>
            <a:endParaRPr lang="zh-CN" altLang="en-US" sz="3600" b="1">
              <a:latin typeface="Algerian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419475" y="836613"/>
            <a:ext cx="13541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xercise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84213" y="4149725"/>
            <a:ext cx="1473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earning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50875" y="4932363"/>
            <a:ext cx="9969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ctive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843213" y="5084763"/>
            <a:ext cx="5765800" cy="10779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exercise  v. </a:t>
            </a:r>
            <a:r>
              <a:rPr lang="zh-CN" altLang="en-US" sz="3200" b="1">
                <a:latin typeface="Calibri" pitchFamily="34" charset="0"/>
              </a:rPr>
              <a:t>锻炼</a:t>
            </a:r>
            <a:endParaRPr lang="en-US" altLang="zh-CN" sz="3200" b="1">
              <a:latin typeface="Calibri" pitchFamily="34" charset="0"/>
            </a:endParaRPr>
          </a:p>
          <a:p>
            <a:r>
              <a:rPr lang="en-US" altLang="zh-CN" sz="3200" b="1">
                <a:latin typeface="Calibri" pitchFamily="34" charset="0"/>
              </a:rPr>
              <a:t>keep sth adj. </a:t>
            </a:r>
            <a:r>
              <a:rPr lang="zh-CN" altLang="en-US" sz="3200" b="1">
                <a:latin typeface="Calibri" pitchFamily="34" charset="0"/>
              </a:rPr>
              <a:t>让某事保持某状态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1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内容占位符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832475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mtClean="0"/>
              <a:t>______ you live a  </a:t>
            </a:r>
            <a:r>
              <a:rPr lang="en-US" altLang="zh-CN" b="1" smtClean="0"/>
              <a:t>healthy</a:t>
            </a:r>
            <a:r>
              <a:rPr lang="en-US" altLang="zh-CN" smtClean="0"/>
              <a:t>    life, your memory _____ work better.  To do it, first, you must have a b________    </a:t>
            </a:r>
            <a:r>
              <a:rPr lang="en-US" altLang="zh-CN" b="1" smtClean="0"/>
              <a:t>diet </a:t>
            </a:r>
            <a:r>
              <a:rPr lang="en-US" altLang="zh-CN" smtClean="0"/>
              <a:t>        . Second, you need to sleep enough because your brain needs  </a:t>
            </a:r>
            <a:r>
              <a:rPr lang="en-US" altLang="zh-CN" b="1" smtClean="0"/>
              <a:t>rest 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US" altLang="zh-CN" smtClean="0"/>
              <a:t>Third, make yourself r_______. A w______ brain will     </a:t>
            </a:r>
            <a:r>
              <a:rPr lang="en-US" altLang="zh-CN" b="1" smtClean="0"/>
              <a:t>slow</a:t>
            </a:r>
            <a:r>
              <a:rPr lang="en-US" altLang="zh-CN" smtClean="0"/>
              <a:t>    down, and your memory will become less sharp.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115888"/>
            <a:ext cx="1609725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1844675"/>
            <a:ext cx="17907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7625" y="2565400"/>
            <a:ext cx="14763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7450" y="4149725"/>
            <a:ext cx="14493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779838" y="4868863"/>
            <a:ext cx="5113337" cy="9461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Calibri" pitchFamily="34" charset="0"/>
              </a:rPr>
              <a:t>slow down  v. </a:t>
            </a:r>
            <a:r>
              <a:rPr lang="zh-CN" altLang="en-US" sz="2800" b="1">
                <a:latin typeface="Calibri" pitchFamily="34" charset="0"/>
              </a:rPr>
              <a:t>减速</a:t>
            </a:r>
            <a:endParaRPr lang="en-US" altLang="zh-CN" sz="2800" b="1">
              <a:latin typeface="Calibri" pitchFamily="34" charset="0"/>
            </a:endParaRPr>
          </a:p>
          <a:p>
            <a:r>
              <a:rPr lang="en-US" altLang="zh-CN" sz="2800" b="1">
                <a:latin typeface="Calibri" pitchFamily="34" charset="0"/>
              </a:rPr>
              <a:t>balanced adj. </a:t>
            </a:r>
            <a:r>
              <a:rPr lang="zh-CN" altLang="en-US" sz="2800" b="1">
                <a:latin typeface="Calibri" pitchFamily="34" charset="0"/>
              </a:rPr>
              <a:t>均衡的</a:t>
            </a:r>
            <a:endParaRPr lang="en-US" altLang="zh-CN" sz="2800" b="1">
              <a:latin typeface="Calibri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68313" y="5732463"/>
            <a:ext cx="8424862" cy="9556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Calibri" pitchFamily="34" charset="0"/>
              </a:rPr>
              <a:t>worried  adj.</a:t>
            </a:r>
            <a:r>
              <a:rPr lang="zh-CN" altLang="en-US" sz="2800" b="1">
                <a:latin typeface="Calibri" pitchFamily="34" charset="0"/>
              </a:rPr>
              <a:t>焦虑的   </a:t>
            </a:r>
            <a:r>
              <a:rPr lang="en-US" altLang="zh-CN" sz="2800" b="1">
                <a:latin typeface="Calibri" pitchFamily="34" charset="0"/>
              </a:rPr>
              <a:t>healthy adj. </a:t>
            </a:r>
            <a:r>
              <a:rPr lang="zh-CN" altLang="en-US" sz="2800" b="1">
                <a:latin typeface="Calibri" pitchFamily="34" charset="0"/>
              </a:rPr>
              <a:t>健康的   </a:t>
            </a:r>
            <a:r>
              <a:rPr lang="en-US" altLang="zh-CN" sz="2800" b="1">
                <a:latin typeface="Calibri" pitchFamily="34" charset="0"/>
              </a:rPr>
              <a:t>diet  n. </a:t>
            </a:r>
            <a:r>
              <a:rPr lang="zh-CN" altLang="en-US" sz="2800" b="1">
                <a:latin typeface="Calibri" pitchFamily="34" charset="0"/>
              </a:rPr>
              <a:t>饮食</a:t>
            </a:r>
            <a:endParaRPr lang="en-US" altLang="zh-CN" sz="2800" b="1">
              <a:latin typeface="Calibri" pitchFamily="34" charset="0"/>
            </a:endParaRPr>
          </a:p>
          <a:p>
            <a:r>
              <a:rPr lang="en-US" altLang="zh-CN" sz="2800" b="1">
                <a:latin typeface="Calibri" pitchFamily="34" charset="0"/>
              </a:rPr>
              <a:t>sharp adj. </a:t>
            </a:r>
            <a:r>
              <a:rPr lang="zh-CN" altLang="en-US" sz="2800" b="1">
                <a:latin typeface="Calibri" pitchFamily="34" charset="0"/>
              </a:rPr>
              <a:t>敏锐的    </a:t>
            </a:r>
            <a:r>
              <a:rPr lang="en-US" altLang="zh-CN" sz="2800" b="1">
                <a:latin typeface="Calibri" pitchFamily="34" charset="0"/>
              </a:rPr>
              <a:t>relaxed adj. </a:t>
            </a:r>
            <a:r>
              <a:rPr lang="zh-CN" altLang="en-US" sz="2800" b="1">
                <a:latin typeface="Calibri" pitchFamily="34" charset="0"/>
              </a:rPr>
              <a:t>放松的    </a:t>
            </a:r>
            <a:r>
              <a:rPr lang="en-US" altLang="zh-CN" sz="2800" b="1">
                <a:latin typeface="Calibri" pitchFamily="34" charset="0"/>
              </a:rPr>
              <a:t>rest n. v. </a:t>
            </a:r>
            <a:r>
              <a:rPr lang="zh-CN" altLang="en-US" sz="2800" b="1">
                <a:latin typeface="Calibri" pitchFamily="34" charset="0"/>
              </a:rPr>
              <a:t>休息</a:t>
            </a:r>
            <a:endParaRPr lang="en-US" altLang="zh-CN" sz="2800" b="1">
              <a:latin typeface="Calibri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95288" y="620713"/>
            <a:ext cx="1527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Algerian"/>
              </a:rPr>
              <a:t>Unless </a:t>
            </a:r>
            <a:endParaRPr lang="zh-CN" altLang="en-US" sz="2800" b="1">
              <a:latin typeface="Algerian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68313" y="1331913"/>
            <a:ext cx="11699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won’t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835150" y="2057400"/>
            <a:ext cx="14938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alanced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324600" y="3573463"/>
            <a:ext cx="12144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orried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065588" y="3573463"/>
            <a:ext cx="1298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elaxed</a:t>
            </a:r>
            <a:endParaRPr lang="zh-CN" altLang="en-US" sz="32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5" grpId="0"/>
      <p:bldP spid="6" grpId="0"/>
      <p:bldP spid="13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75463" y="3860800"/>
            <a:ext cx="180022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6"/>
          <p:cNvGraphicFramePr>
            <a:graphicFrameLocks noGrp="1"/>
          </p:cNvGraphicFramePr>
          <p:nvPr/>
        </p:nvGraphicFramePr>
        <p:xfrm>
          <a:off x="528638" y="476250"/>
          <a:ext cx="8291512" cy="3268663"/>
        </p:xfrm>
        <a:graphic>
          <a:graphicData uri="http://schemas.openxmlformats.org/drawingml/2006/table">
            <a:tbl>
              <a:tblPr/>
              <a:tblGrid>
                <a:gridCol w="1955800"/>
                <a:gridCol w="6335712"/>
              </a:tblGrid>
              <a:tr h="371475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charset="-122"/>
                        </a:rPr>
                        <a:t>How to improve your memory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ysClr val="windowText" lastClr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 Math" pitchFamily="18" charset="0"/>
                          <a:ea typeface="宋体" charset="-122"/>
                        </a:rPr>
                        <a:t>Exercise your brain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 Math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 Math" pitchFamily="18" charset="0"/>
                          <a:ea typeface="宋体" charset="-122"/>
                        </a:rPr>
                        <a:t>Do (1)______________________________________.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 Math" pitchFamily="18" charset="0"/>
                          <a:ea typeface="宋体" charset="-122"/>
                        </a:rPr>
                        <a:t>Change (2)________________________________.</a:t>
                      </a: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 Math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 Math" pitchFamily="18" charset="0"/>
                          <a:ea typeface="宋体" charset="-122"/>
                        </a:rPr>
                        <a:t>Live a healthy life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 Math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 Math" pitchFamily="18" charset="0"/>
                          <a:ea typeface="宋体" charset="-122"/>
                        </a:rPr>
                        <a:t>Have(3)___________________________________.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 Math" pitchFamily="18" charset="0"/>
                          <a:ea typeface="宋体" charset="-122"/>
                        </a:rPr>
                        <a:t>Give(4)____________________________________.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 Math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  <a:tr h="449263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 Math" pitchFamily="18" charset="0"/>
                          <a:ea typeface="宋体" charset="-122"/>
                        </a:rPr>
                        <a:t>Stay relaxed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 Math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 Math" pitchFamily="18" charset="0"/>
                          <a:ea typeface="宋体" charset="-122"/>
                        </a:rPr>
                        <a:t>Do not get too (5) _________________________.</a:t>
                      </a: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 Math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</a:tr>
            </a:tbl>
          </a:graphicData>
        </a:graphic>
      </p:graphicFrame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383088" y="1484313"/>
            <a:ext cx="2844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Cambria Math" pitchFamily="18" charset="0"/>
              </a:rPr>
              <a:t>your daily habits. </a:t>
            </a:r>
            <a:endParaRPr lang="zh-CN" altLang="en-US" sz="2800" b="1">
              <a:solidFill>
                <a:srgbClr val="FF0000"/>
              </a:solidFill>
              <a:latin typeface="Cambria Math" pitchFamily="18" charset="0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638550" y="981075"/>
            <a:ext cx="19129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Cambria Math" pitchFamily="18" charset="0"/>
              </a:rPr>
              <a:t>new things </a:t>
            </a:r>
            <a:endParaRPr lang="zh-CN" altLang="en-US" sz="2800" b="1">
              <a:solidFill>
                <a:srgbClr val="FF0000"/>
              </a:solidFill>
              <a:latin typeface="Cambria Math" pitchFamily="18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3927475" y="2041525"/>
            <a:ext cx="2444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Cambria Math" pitchFamily="18" charset="0"/>
              </a:rPr>
              <a:t>a balanced diet</a:t>
            </a:r>
            <a:endParaRPr lang="zh-CN" altLang="en-US" sz="2800" b="1">
              <a:solidFill>
                <a:srgbClr val="FF0000"/>
              </a:solidFill>
              <a:latin typeface="Cambria Math" pitchFamily="18" charset="0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744913" y="2492375"/>
            <a:ext cx="5003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Cambria Math" pitchFamily="18" charset="0"/>
              </a:rPr>
              <a:t>your brain enough time to rest</a:t>
            </a:r>
            <a:endParaRPr lang="zh-CN" altLang="en-US" sz="2800" b="1">
              <a:solidFill>
                <a:srgbClr val="FF0000"/>
              </a:solidFill>
              <a:latin typeface="Cambria Math" pitchFamily="18" charset="0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335588" y="3121025"/>
            <a:ext cx="19732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Cambria Math" pitchFamily="18" charset="0"/>
              </a:rPr>
              <a:t>worried</a:t>
            </a:r>
            <a:endParaRPr lang="zh-CN" altLang="en-US" sz="2800" b="1">
              <a:solidFill>
                <a:srgbClr val="FF0000"/>
              </a:solidFill>
              <a:latin typeface="Cambria Math" pitchFamily="18" charset="0"/>
            </a:endParaRPr>
          </a:p>
        </p:txBody>
      </p:sp>
      <p:pic>
        <p:nvPicPr>
          <p:cNvPr id="1640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6900" y="3806825"/>
            <a:ext cx="2822575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92525" y="3860800"/>
            <a:ext cx="311150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66838" y="333375"/>
            <a:ext cx="7885112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矩形 21"/>
          <p:cNvSpPr>
            <a:spLocks noChangeArrowheads="1"/>
          </p:cNvSpPr>
          <p:nvPr/>
        </p:nvSpPr>
        <p:spPr bwMode="auto">
          <a:xfrm>
            <a:off x="144463" y="1196975"/>
            <a:ext cx="1835150" cy="5668963"/>
          </a:xfrm>
          <a:prstGeom prst="rect">
            <a:avLst/>
          </a:prstGeom>
          <a:solidFill>
            <a:schemeClr val="bg1"/>
          </a:solidFill>
          <a:ln w="25400" algn="ctr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i="1">
                <a:solidFill>
                  <a:srgbClr val="0000FF"/>
                </a:solidFill>
                <a:latin typeface="Times New Roman" pitchFamily="18" charset="0"/>
              </a:rPr>
              <a:t>Read the passage on page 110-111. Then complete the diagram on page 111 with the information from the passage. </a:t>
            </a:r>
            <a:endParaRPr lang="zh-CN" altLang="en-US" sz="2800" i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7488238" y="404813"/>
            <a:ext cx="136842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300" b="1" i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Forget</a:t>
            </a:r>
            <a:endParaRPr lang="zh-CN" altLang="en-US" sz="3300" b="1" i="1">
              <a:solidFill>
                <a:srgbClr val="FF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3557" name="矩形 4"/>
          <p:cNvSpPr>
            <a:spLocks noChangeArrowheads="1"/>
          </p:cNvSpPr>
          <p:nvPr/>
        </p:nvSpPr>
        <p:spPr bwMode="auto">
          <a:xfrm>
            <a:off x="5111750" y="1125538"/>
            <a:ext cx="2519363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300" b="1" i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Short-term</a:t>
            </a:r>
            <a:endParaRPr lang="zh-CN" altLang="en-US" sz="3300" b="1" i="1">
              <a:solidFill>
                <a:srgbClr val="FF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967288" y="2924175"/>
            <a:ext cx="2160587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300" b="1" i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Long-term</a:t>
            </a:r>
            <a:endParaRPr lang="zh-CN" altLang="en-US" sz="3300" b="1" i="1">
              <a:solidFill>
                <a:srgbClr val="FF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3559" name="矩形 6"/>
          <p:cNvSpPr>
            <a:spLocks noChangeArrowheads="1"/>
          </p:cNvSpPr>
          <p:nvPr/>
        </p:nvSpPr>
        <p:spPr bwMode="auto">
          <a:xfrm>
            <a:off x="4824413" y="4005263"/>
            <a:ext cx="3924300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zh-CN" sz="3300" b="1" i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          the whole of our lives</a:t>
            </a:r>
            <a:endParaRPr lang="zh-CN" altLang="en-US" sz="3300" b="1" i="1">
              <a:solidFill>
                <a:srgbClr val="FF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3167063" y="5589588"/>
            <a:ext cx="17272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zh-CN" sz="3300" b="1" i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events</a:t>
            </a:r>
            <a:endParaRPr lang="zh-CN" altLang="en-US" sz="3300" b="1" i="1">
              <a:solidFill>
                <a:srgbClr val="FF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23561" name="矩形 8"/>
          <p:cNvSpPr>
            <a:spLocks noChangeArrowheads="1"/>
          </p:cNvSpPr>
          <p:nvPr/>
        </p:nvSpPr>
        <p:spPr bwMode="auto">
          <a:xfrm>
            <a:off x="6335713" y="5589588"/>
            <a:ext cx="2447925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zh-CN" sz="3300" b="1" i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knowledge</a:t>
            </a:r>
            <a:endParaRPr lang="zh-CN" altLang="en-US" sz="3300" b="1" i="1">
              <a:solidFill>
                <a:srgbClr val="FF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975350" y="1754188"/>
            <a:ext cx="647700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300" b="1" i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30</a:t>
            </a:r>
            <a:endParaRPr lang="zh-CN" altLang="en-US" sz="3300" b="1" i="1">
              <a:solidFill>
                <a:srgbClr val="FF0000"/>
              </a:solidFill>
              <a:latin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231242" y="693270"/>
            <a:ext cx="6609507" cy="71950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b="1" cap="all" dirty="0">
                <a:ln w="9000" cmpd="sng">
                  <a:noFill/>
                  <a:prstDash val="solid"/>
                </a:ln>
                <a:solidFill>
                  <a:srgbClr val="8064A2">
                    <a:lumMod val="5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latin typeface="华文新魏" pitchFamily="2" charset="-122"/>
                <a:ea typeface="华文新魏" pitchFamily="2" charset="-122"/>
                <a:cs typeface="+mn-cs"/>
              </a:rPr>
              <a:t> </a:t>
            </a:r>
            <a:r>
              <a:rPr lang="zh-CN" altLang="en-US" b="1" cap="all" dirty="0">
                <a:ln w="9000" cmpd="sng">
                  <a:noFill/>
                  <a:prstDash val="solid"/>
                </a:ln>
                <a:solidFill>
                  <a:prstClr val="black"/>
                </a:solidFill>
                <a:effectLst>
                  <a:reflection blurRad="12700" stA="28000" endPos="45000" dist="1000" dir="5400000" sy="-100000" algn="bl" rotWithShape="0"/>
                </a:effectLst>
                <a:latin typeface="华文新魏" pitchFamily="2" charset="-122"/>
                <a:ea typeface="华文新魏" pitchFamily="2" charset="-122"/>
                <a:cs typeface="+mn-cs"/>
              </a:rPr>
              <a:t>如何增强你的记忆力</a:t>
            </a:r>
          </a:p>
        </p:txBody>
      </p:sp>
      <p:sp>
        <p:nvSpPr>
          <p:cNvPr id="17410" name="Rectangle 6"/>
          <p:cNvSpPr txBox="1">
            <a:spLocks noChangeArrowheads="1"/>
          </p:cNvSpPr>
          <p:nvPr/>
        </p:nvSpPr>
        <p:spPr bwMode="auto">
          <a:xfrm>
            <a:off x="573088" y="1557338"/>
            <a:ext cx="7993062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        记忆，就是过去的经验在人脑中的反映。它包括识记、保持、再现、回忆三个基本过程。其形式有形象记忆、概念记忆、逻辑记忆、情绪记忆、运动记忆等。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        记忆的大敌是遗忘。提高记忆力，实际就是尽量避免和克服遗忘。</a:t>
            </a:r>
            <a:endParaRPr lang="en-US" altLang="zh-CN" sz="30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在学习活动中只要进行</a:t>
            </a:r>
            <a:endParaRPr lang="en-US" altLang="zh-CN" sz="30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有意识的锻炼，掌握记</a:t>
            </a:r>
            <a:endParaRPr lang="en-US" altLang="zh-CN" sz="30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忆规律和方法，就能改</a:t>
            </a:r>
            <a:endParaRPr lang="en-US" altLang="zh-CN" sz="30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善和提高记忆力。下面</a:t>
            </a:r>
            <a:endParaRPr lang="en-US" altLang="zh-CN" sz="30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介绍增强记忆的十种方法。 </a:t>
            </a: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6575" y="3606800"/>
            <a:ext cx="2700338" cy="263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6"/>
          <p:cNvSpPr txBox="1">
            <a:spLocks noChangeArrowheads="1"/>
          </p:cNvSpPr>
          <p:nvPr/>
        </p:nvSpPr>
        <p:spPr bwMode="auto">
          <a:xfrm>
            <a:off x="395288" y="836613"/>
            <a:ext cx="8424862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1.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注意集中。记忆时只要聚精会神、专心致志，</a:t>
            </a:r>
            <a:endParaRPr lang="en-US" altLang="zh-CN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    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排除杂念和外界干扰，大脑皮层就会留下深刻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的记忆痕迹而不易遗忘。如果精神涣散，一心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二用，就会大大降低记忆效率。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endParaRPr lang="zh-CN" altLang="en-US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2.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兴趣浓厚。如果对学习材料、知识对象索然无</a:t>
            </a:r>
            <a:endParaRPr lang="en-US" altLang="zh-CN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    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味，即使花再多时间，也难以记住。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3.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理解记忆。理解是记忆的基础。只有理解的东</a:t>
            </a:r>
            <a:endParaRPr lang="en-US" altLang="zh-CN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    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西才能记的牢、记得久。仅靠死记硬背，则不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容易记住。对于重要的学习内容，如能作到理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解和背诵相结合，记忆效果会更好。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6"/>
          <p:cNvSpPr txBox="1">
            <a:spLocks noChangeArrowheads="1"/>
          </p:cNvSpPr>
          <p:nvPr/>
        </p:nvSpPr>
        <p:spPr bwMode="auto">
          <a:xfrm>
            <a:off x="395288" y="765175"/>
            <a:ext cx="8424862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4.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过度学习。即对学习材料在记住的基础上，多</a:t>
            </a:r>
            <a:endParaRPr lang="en-US" altLang="zh-CN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     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记几遍，达到熟记、牢记的程度。过度学习的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 最佳程度是</a:t>
            </a:r>
            <a:r>
              <a:rPr lang="en-US" altLang="zh-CN" sz="3000" b="1">
                <a:latin typeface="华文新魏"/>
                <a:ea typeface="华文新魏"/>
                <a:cs typeface="华文新魏"/>
              </a:rPr>
              <a:t>150%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。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endParaRPr lang="zh-CN" altLang="en-US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5.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及时复习。遗忘的速度是先快后慢。对刚学过</a:t>
            </a:r>
            <a:endParaRPr lang="en-US" altLang="zh-CN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    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的知识，趁热打铁，及时温习巩固，是强化记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忆痕迹、防止遗忘的有效手段。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endParaRPr lang="zh-CN" altLang="en-US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6.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经常回忆。学习时，不断进行尝试回忆，可使</a:t>
            </a:r>
            <a:endParaRPr lang="en-US" altLang="zh-CN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    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记忆错误得到纠正，遗漏得到弥补，使学习内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 容难点记的更牢。闲暇时经常回忆过去识记的   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 对象，也能避免遗忘。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6"/>
          <p:cNvSpPr txBox="1">
            <a:spLocks noChangeArrowheads="1"/>
          </p:cNvSpPr>
          <p:nvPr/>
        </p:nvSpPr>
        <p:spPr bwMode="auto">
          <a:xfrm>
            <a:off x="323850" y="981075"/>
            <a:ext cx="8569325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7.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读、想、视、听相结合。可以同时利用语言功</a:t>
            </a:r>
            <a:endParaRPr lang="en-US" altLang="zh-CN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   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能和视听觉器官的功能，来强化记忆，提高记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忆效率，比单一默读效果好的多。 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8.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运用多种记忆手段。根据情况，灵活运用分类</a:t>
            </a:r>
            <a:endParaRPr lang="en-US" altLang="zh-CN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    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记忆、特点记忆、谐音记忆</a:t>
            </a:r>
            <a:r>
              <a:rPr lang="zh-CN" altLang="en-US" b="1"/>
              <a:t>、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争论记忆、联想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 记忆、趣味记忆、图表记忆、缩短记忆及编提   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 纲、做笔记、卡片等记忆方法，能增强记忆力。 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9.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掌握最佳记忆时间。一般来说，上午</a:t>
            </a:r>
            <a:r>
              <a:rPr lang="en-US" altLang="zh-CN" sz="3000" b="1">
                <a:latin typeface="华文新魏"/>
                <a:ea typeface="华文新魏"/>
                <a:cs typeface="华文新魏"/>
              </a:rPr>
              <a:t>9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～</a:t>
            </a:r>
            <a:r>
              <a:rPr lang="en-US" altLang="zh-CN" sz="3000" b="1">
                <a:latin typeface="华文新魏"/>
                <a:ea typeface="华文新魏"/>
                <a:cs typeface="华文新魏"/>
              </a:rPr>
              <a:t>11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时，</a:t>
            </a:r>
            <a:endParaRPr lang="en-US" altLang="zh-CN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    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下午</a:t>
            </a:r>
            <a:r>
              <a:rPr lang="en-US" altLang="zh-CN" sz="3000" b="1">
                <a:latin typeface="华文新魏"/>
                <a:ea typeface="华文新魏"/>
                <a:cs typeface="华文新魏"/>
              </a:rPr>
              <a:t>3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～</a:t>
            </a:r>
            <a:r>
              <a:rPr lang="en-US" altLang="zh-CN" sz="3000" b="1">
                <a:latin typeface="华文新魏"/>
                <a:ea typeface="华文新魏"/>
                <a:cs typeface="华文新魏"/>
              </a:rPr>
              <a:t>4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时，晚上</a:t>
            </a:r>
            <a:r>
              <a:rPr lang="en-US" altLang="zh-CN" sz="3000" b="1">
                <a:latin typeface="华文新魏"/>
                <a:ea typeface="华文新魏"/>
                <a:cs typeface="华文新魏"/>
              </a:rPr>
              <a:t>7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～</a:t>
            </a:r>
            <a:r>
              <a:rPr lang="en-US" altLang="zh-CN" sz="3000" b="1">
                <a:latin typeface="华文新魏"/>
                <a:ea typeface="华文新魏"/>
                <a:cs typeface="华文新魏"/>
              </a:rPr>
              <a:t>10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时，为最佳记忆时间。   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 利用上述时间记忆难记的学习材料，效果较好。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6"/>
          <p:cNvSpPr txBox="1">
            <a:spLocks noChangeArrowheads="1"/>
          </p:cNvSpPr>
          <p:nvPr/>
        </p:nvSpPr>
        <p:spPr bwMode="auto">
          <a:xfrm>
            <a:off x="395288" y="836613"/>
            <a:ext cx="8424862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10.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科学用脑。在保证营养、积极休息、进行体育 </a:t>
            </a:r>
            <a:endParaRPr lang="en-US" altLang="zh-CN" sz="3000" b="1">
              <a:latin typeface="华文新魏"/>
              <a:ea typeface="华文新魏"/>
              <a:cs typeface="华文新魏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3000" b="1">
                <a:latin typeface="华文新魏"/>
                <a:ea typeface="华文新魏"/>
                <a:cs typeface="华文新魏"/>
              </a:rPr>
              <a:t>      </a:t>
            </a:r>
            <a:r>
              <a:rPr lang="zh-CN" altLang="en-US" sz="3000" b="1">
                <a:latin typeface="华文新魏"/>
                <a:ea typeface="华文新魏"/>
                <a:cs typeface="华文新魏"/>
              </a:rPr>
              <a:t>锻炼等保养大脑的基础上，科学用脑，防止过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  度疲劳，保持积极乐观的情绪，能大大提高大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3000" b="1">
                <a:latin typeface="华文新魏"/>
                <a:ea typeface="华文新魏"/>
                <a:cs typeface="华文新魏"/>
              </a:rPr>
              <a:t>     脑的工作效率。这是提高记忆力的关键。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28888" y="2997200"/>
            <a:ext cx="378142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标题 1"/>
          <p:cNvSpPr>
            <a:spLocks noGrp="1"/>
          </p:cNvSpPr>
          <p:nvPr>
            <p:ph type="title"/>
          </p:nvPr>
        </p:nvSpPr>
        <p:spPr>
          <a:xfrm>
            <a:off x="457200" y="-26988"/>
            <a:ext cx="8229600" cy="1143001"/>
          </a:xfrm>
        </p:spPr>
        <p:txBody>
          <a:bodyPr/>
          <a:lstStyle/>
          <a:p>
            <a:r>
              <a:rPr lang="zh-CN" altLang="en-US" b="1" smtClean="0"/>
              <a:t>默写</a:t>
            </a:r>
          </a:p>
        </p:txBody>
      </p:sp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250825" y="1046163"/>
            <a:ext cx="8893175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Calibri" pitchFamily="34" charset="0"/>
              </a:rPr>
              <a:t>Memory is important. It ___1___ you __2____ </a:t>
            </a:r>
          </a:p>
          <a:p>
            <a:r>
              <a:rPr lang="en-US" altLang="zh-CN" sz="2400" b="1">
                <a:latin typeface="Calibri" pitchFamily="34" charset="0"/>
              </a:rPr>
              <a:t>who you are, where you live and what ___3___ </a:t>
            </a:r>
          </a:p>
          <a:p>
            <a:r>
              <a:rPr lang="en-US" altLang="zh-CN" sz="2400" b="1">
                <a:latin typeface="Calibri" pitchFamily="34" charset="0"/>
              </a:rPr>
              <a:t> ___4___  ___5___.</a:t>
            </a:r>
          </a:p>
          <a:p>
            <a:endParaRPr lang="en-US" altLang="zh-CN" sz="2400" b="1">
              <a:latin typeface="Calibri" pitchFamily="34" charset="0"/>
            </a:endParaRPr>
          </a:p>
          <a:p>
            <a:r>
              <a:rPr lang="en-US" altLang="zh-CN" sz="2400" b="1">
                <a:latin typeface="Calibri" pitchFamily="34" charset="0"/>
              </a:rPr>
              <a:t>It is important ___6___  ___7____ your brain. You can learn new ___8___ or study a ___9___   __10____. Your brain gets lots of ___11___   ___12___ if you do __13___   __14__ these things.</a:t>
            </a:r>
          </a:p>
          <a:p>
            <a:endParaRPr lang="en-US" altLang="zh-CN" sz="2400" b="1">
              <a:latin typeface="Calibri" pitchFamily="34" charset="0"/>
            </a:endParaRPr>
          </a:p>
          <a:p>
            <a:r>
              <a:rPr lang="en-US" altLang="zh-CN" sz="2400" b="1">
                <a:latin typeface="Calibri" pitchFamily="34" charset="0"/>
              </a:rPr>
              <a:t>You must have a ___15___  ___16___. Unless  you __17___ __18___  __19___ every night, you will not remember things well. If you want your brain to work well, you also __20___ __21___  __22___. If you get too ___23____, your brain will __24___  __25___, and your memory will become __26____ __27____.</a:t>
            </a:r>
          </a:p>
          <a:p>
            <a:endParaRPr lang="en-US" altLang="zh-CN" sz="2400" b="1">
              <a:latin typeface="Calibri" pitchFamily="34" charset="0"/>
            </a:endParaRPr>
          </a:p>
          <a:p>
            <a:r>
              <a:rPr lang="en-US" altLang="zh-CN" sz="2400" b="1">
                <a:latin typeface="Calibri" pitchFamily="34" charset="0"/>
              </a:rPr>
              <a:t>So, __28___  ___29___ your memory, you should stay __30____.</a:t>
            </a:r>
            <a:endParaRPr lang="zh-CN" altLang="en-US" sz="2400" b="1">
              <a:latin typeface="Calibri" pitchFamily="34" charset="0"/>
            </a:endParaRP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333375"/>
            <a:ext cx="2449512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1695</TotalTime>
  <Words>1204</Words>
  <Application>Microsoft Office PowerPoint</Application>
  <PresentationFormat>全屏显示(4:3)</PresentationFormat>
  <Paragraphs>125</Paragraphs>
  <Slides>11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0" baseType="lpstr">
      <vt:lpstr>Calibri</vt:lpstr>
      <vt:lpstr>宋体</vt:lpstr>
      <vt:lpstr>Arial</vt:lpstr>
      <vt:lpstr>Arial Black</vt:lpstr>
      <vt:lpstr>Algerian</vt:lpstr>
      <vt:lpstr>Cambria Math</vt:lpstr>
      <vt:lpstr>Times New Roman</vt:lpstr>
      <vt:lpstr>华文新魏</vt:lpstr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默写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eva</dc:creator>
  <cp:lastModifiedBy>eva</cp:lastModifiedBy>
  <cp:revision>31</cp:revision>
  <dcterms:created xsi:type="dcterms:W3CDTF">2013-12-14T15:58:26Z</dcterms:created>
  <dcterms:modified xsi:type="dcterms:W3CDTF">2019-12-17T07:03:47Z</dcterms:modified>
</cp:coreProperties>
</file>