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6" r:id="rId16"/>
    <p:sldId id="270" r:id="rId17"/>
    <p:sldId id="271" r:id="rId18"/>
    <p:sldId id="272" r:id="rId19"/>
    <p:sldId id="273" r:id="rId20"/>
    <p:sldId id="274" r:id="rId21"/>
    <p:sldId id="275" r:id="rId2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作者"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60"/>
        <p:guide pos="384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6" Type="http://schemas.openxmlformats.org/officeDocument/2006/relationships/commentAuthors" Target="commentAuthors.xml"/><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1198800" y="914400"/>
            <a:ext cx="9799200" cy="2570400"/>
          </a:xfrm>
        </p:spPr>
        <p:txBody>
          <a:bodyPr lIns="90000" tIns="46800" rIns="90000" bIns="46800" anchor="b" anchorCtr="0">
            <a:normAutofit/>
          </a:bodyPr>
          <a:lstStyle>
            <a:lvl1pPr algn="ctr">
              <a:defRPr sz="6000"/>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1198800" y="3560400"/>
            <a:ext cx="9799200" cy="1472400"/>
          </a:xfrm>
        </p:spPr>
        <p:txBody>
          <a:bodyPr lIns="90000" tIns="46800" rIns="90000" bIns="46800">
            <a:normAutofit/>
          </a:bodyPr>
          <a:lstStyle>
            <a:lvl1pPr marL="0" indent="0" algn="ctr">
              <a:lnSpc>
                <a:spcPct val="110000"/>
              </a:lnSpc>
              <a:buNone/>
              <a:defRPr sz="2400" spc="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a:lvl1pPr>
          </a:lstStyle>
          <a:p>
            <a:r>
              <a:rPr lang="zh-CN" altLang="en-US" dirty="0"/>
              <a:t>单击此处编辑标题</a:t>
            </a:r>
            <a:endParaRPr lang="zh-CN" altLang="en-US" dirty="0"/>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a:buNone/>
              <a:defRPr sz="1800">
                <a:solidFill>
                  <a:schemeClr val="tx1">
                    <a:lumMod val="65000"/>
                    <a:lumOff val="3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08400" y="1555200"/>
            <a:ext cx="5233077" cy="4608000"/>
          </a:xfrm>
        </p:spPr>
        <p:txBody>
          <a:bodyPr vert="horz" lIns="90000" tIns="46800" rIns="90000" bIns="46800" rtlCol="0">
            <a:normAutofit/>
          </a:bodyPr>
          <a:lstStyle>
            <a:lvl1pPr>
              <a:buNone/>
              <a:defRPr sz="1600"/>
            </a:lvl1pPr>
          </a:lstStyle>
          <a:p>
            <a:pPr lvl="0"/>
            <a:endParaRPr dirty="0">
              <a:sym typeface="+mn-ea"/>
            </a:endParaRPr>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a:buNone/>
              <a:defRPr sz="1600"/>
            </a:lvl1pPr>
          </a:lstStyle>
          <a:p>
            <a:pPr lvl="0"/>
            <a:r>
              <a:rPr dirty="0">
                <a:sym typeface="+mn-ea"/>
              </a:rPr>
              <a:t>单击此处编辑母版文本样式</a:t>
            </a:r>
            <a:endParaRPr dirty="0">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a:buNone/>
              <a:defRPr sz="2800"/>
            </a:lvl1pPr>
          </a:lstStyle>
          <a:p>
            <a:pPr lvl="0"/>
            <a:r>
              <a:rPr dirty="0">
                <a:sym typeface="+mn-ea"/>
              </a:rPr>
              <a:t>单击此处编辑标题</a:t>
            </a:r>
            <a:endParaRPr dirty="0">
              <a:sym typeface="+mn-ea"/>
            </a:endParaRPr>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a:spcAft>
                <a:spcPts val="1000"/>
              </a:spcAft>
              <a:defRPr spc="300"/>
            </a:lvl1pPr>
            <a:lvl2pPr marL="685800" indent="-228600">
              <a:defRPr spc="300"/>
            </a:lvl2pPr>
            <a:lvl3pPr marL="1143000" indent="-228600">
              <a:defRPr spc="300"/>
            </a:lvl3pPr>
            <a:lvl4pPr marL="1600200" indent="-228600">
              <a:defRPr spc="300"/>
            </a:lvl4pPr>
            <a:lvl5pPr marL="2057400" indent="-228600">
              <a:defRPr spc="3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2.xml"/><Relationship Id="rId16" Type="http://schemas.openxmlformats.org/officeDocument/2006/relationships/tags" Target="../tags/tag61.xml"/><Relationship Id="rId15" Type="http://schemas.openxmlformats.org/officeDocument/2006/relationships/tags" Target="../tags/tag60.xml"/><Relationship Id="rId14" Type="http://schemas.openxmlformats.org/officeDocument/2006/relationships/tags" Target="../tags/tag59.xml"/><Relationship Id="rId13" Type="http://schemas.openxmlformats.org/officeDocument/2006/relationships/tags" Target="../tags/tag58.xml"/><Relationship Id="rId12" Type="http://schemas.openxmlformats.org/officeDocument/2006/relationships/tags" Target="../tags/tag57.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fld>
            <a:endParaRPr lang="zh-CN" altLang="en-US" dirty="0"/>
          </a:p>
        </p:txBody>
      </p:sp>
    </p:spTree>
    <p:custDataLst>
      <p:tags r:id="rId17"/>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tags" Target="../tags/tag66.xml"/><Relationship Id="rId3" Type="http://schemas.openxmlformats.org/officeDocument/2006/relationships/tags" Target="../tags/tag65.xml"/><Relationship Id="rId2" Type="http://schemas.openxmlformats.org/officeDocument/2006/relationships/tags" Target="../tags/tag64.xml"/><Relationship Id="rId1" Type="http://schemas.openxmlformats.org/officeDocument/2006/relationships/tags" Target="../tags/tag6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tags" Target="../tags/tag70.xml"/><Relationship Id="rId4" Type="http://schemas.openxmlformats.org/officeDocument/2006/relationships/image" Target="../media/image1.jpeg"/><Relationship Id="rId3" Type="http://schemas.openxmlformats.org/officeDocument/2006/relationships/tags" Target="../tags/tag69.xml"/><Relationship Id="rId2" Type="http://schemas.openxmlformats.org/officeDocument/2006/relationships/tags" Target="../tags/tag68.xml"/><Relationship Id="rId1" Type="http://schemas.openxmlformats.org/officeDocument/2006/relationships/tags" Target="../tags/tag6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tags" Target="../tags/tag77.xml"/><Relationship Id="rId6" Type="http://schemas.openxmlformats.org/officeDocument/2006/relationships/tags" Target="../tags/tag76.xml"/><Relationship Id="rId5" Type="http://schemas.openxmlformats.org/officeDocument/2006/relationships/tags" Target="../tags/tag75.xml"/><Relationship Id="rId4" Type="http://schemas.openxmlformats.org/officeDocument/2006/relationships/tags" Target="../tags/tag74.xml"/><Relationship Id="rId3" Type="http://schemas.openxmlformats.org/officeDocument/2006/relationships/tags" Target="../tags/tag73.xml"/><Relationship Id="rId2" Type="http://schemas.openxmlformats.org/officeDocument/2006/relationships/tags" Target="../tags/tag72.xml"/><Relationship Id="rId1" Type="http://schemas.openxmlformats.org/officeDocument/2006/relationships/tags" Target="../tags/tag7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9" Type="http://schemas.openxmlformats.org/officeDocument/2006/relationships/tags" Target="../tags/tag86.xml"/><Relationship Id="rId8" Type="http://schemas.openxmlformats.org/officeDocument/2006/relationships/tags" Target="../tags/tag85.xml"/><Relationship Id="rId7" Type="http://schemas.openxmlformats.org/officeDocument/2006/relationships/tags" Target="../tags/tag84.xml"/><Relationship Id="rId6" Type="http://schemas.openxmlformats.org/officeDocument/2006/relationships/tags" Target="../tags/tag83.xml"/><Relationship Id="rId5" Type="http://schemas.openxmlformats.org/officeDocument/2006/relationships/tags" Target="../tags/tag82.xml"/><Relationship Id="rId4" Type="http://schemas.openxmlformats.org/officeDocument/2006/relationships/tags" Target="../tags/tag81.xml"/><Relationship Id="rId3" Type="http://schemas.openxmlformats.org/officeDocument/2006/relationships/tags" Target="../tags/tag80.xml"/><Relationship Id="rId2" Type="http://schemas.openxmlformats.org/officeDocument/2006/relationships/tags" Target="../tags/tag79.xml"/><Relationship Id="rId13" Type="http://schemas.openxmlformats.org/officeDocument/2006/relationships/slideLayout" Target="../slideLayouts/slideLayout7.xml"/><Relationship Id="rId12" Type="http://schemas.openxmlformats.org/officeDocument/2006/relationships/tags" Target="../tags/tag89.xml"/><Relationship Id="rId11" Type="http://schemas.openxmlformats.org/officeDocument/2006/relationships/tags" Target="../tags/tag88.xml"/><Relationship Id="rId10" Type="http://schemas.openxmlformats.org/officeDocument/2006/relationships/tags" Target="../tags/tag87.xml"/><Relationship Id="rId1" Type="http://schemas.openxmlformats.org/officeDocument/2006/relationships/tags" Target="../tags/tag7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9" Type="http://schemas.openxmlformats.org/officeDocument/2006/relationships/tags" Target="../tags/tag98.xml"/><Relationship Id="rId8" Type="http://schemas.openxmlformats.org/officeDocument/2006/relationships/tags" Target="../tags/tag97.xml"/><Relationship Id="rId7" Type="http://schemas.openxmlformats.org/officeDocument/2006/relationships/tags" Target="../tags/tag96.xml"/><Relationship Id="rId6" Type="http://schemas.openxmlformats.org/officeDocument/2006/relationships/tags" Target="../tags/tag95.xml"/><Relationship Id="rId5" Type="http://schemas.openxmlformats.org/officeDocument/2006/relationships/tags" Target="../tags/tag94.xml"/><Relationship Id="rId4" Type="http://schemas.openxmlformats.org/officeDocument/2006/relationships/tags" Target="../tags/tag93.xml"/><Relationship Id="rId3" Type="http://schemas.openxmlformats.org/officeDocument/2006/relationships/tags" Target="../tags/tag92.xml"/><Relationship Id="rId2" Type="http://schemas.openxmlformats.org/officeDocument/2006/relationships/tags" Target="../tags/tag91.xml"/><Relationship Id="rId12" Type="http://schemas.openxmlformats.org/officeDocument/2006/relationships/slideLayout" Target="../slideLayouts/slideLayout7.xml"/><Relationship Id="rId11" Type="http://schemas.openxmlformats.org/officeDocument/2006/relationships/tags" Target="../tags/tag100.xml"/><Relationship Id="rId10" Type="http://schemas.openxmlformats.org/officeDocument/2006/relationships/tags" Target="../tags/tag99.xml"/><Relationship Id="rId1" Type="http://schemas.openxmlformats.org/officeDocument/2006/relationships/tags" Target="../tags/tag9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9" Type="http://schemas.openxmlformats.org/officeDocument/2006/relationships/tags" Target="../tags/tag109.xml"/><Relationship Id="rId8" Type="http://schemas.openxmlformats.org/officeDocument/2006/relationships/tags" Target="../tags/tag108.xml"/><Relationship Id="rId7" Type="http://schemas.openxmlformats.org/officeDocument/2006/relationships/tags" Target="../tags/tag107.xml"/><Relationship Id="rId6" Type="http://schemas.openxmlformats.org/officeDocument/2006/relationships/tags" Target="../tags/tag106.xml"/><Relationship Id="rId5" Type="http://schemas.openxmlformats.org/officeDocument/2006/relationships/tags" Target="../tags/tag105.xml"/><Relationship Id="rId4" Type="http://schemas.openxmlformats.org/officeDocument/2006/relationships/tags" Target="../tags/tag104.xml"/><Relationship Id="rId3" Type="http://schemas.openxmlformats.org/officeDocument/2006/relationships/tags" Target="../tags/tag103.xml"/><Relationship Id="rId22" Type="http://schemas.openxmlformats.org/officeDocument/2006/relationships/slideLayout" Target="../slideLayouts/slideLayout7.xml"/><Relationship Id="rId21" Type="http://schemas.openxmlformats.org/officeDocument/2006/relationships/tags" Target="../tags/tag121.xml"/><Relationship Id="rId20" Type="http://schemas.openxmlformats.org/officeDocument/2006/relationships/tags" Target="../tags/tag120.xml"/><Relationship Id="rId2" Type="http://schemas.openxmlformats.org/officeDocument/2006/relationships/tags" Target="../tags/tag102.xml"/><Relationship Id="rId19" Type="http://schemas.openxmlformats.org/officeDocument/2006/relationships/tags" Target="../tags/tag119.xml"/><Relationship Id="rId18" Type="http://schemas.openxmlformats.org/officeDocument/2006/relationships/tags" Target="../tags/tag118.xml"/><Relationship Id="rId17" Type="http://schemas.openxmlformats.org/officeDocument/2006/relationships/tags" Target="../tags/tag117.xml"/><Relationship Id="rId16" Type="http://schemas.openxmlformats.org/officeDocument/2006/relationships/tags" Target="../tags/tag116.xml"/><Relationship Id="rId15" Type="http://schemas.openxmlformats.org/officeDocument/2006/relationships/tags" Target="../tags/tag115.xml"/><Relationship Id="rId14" Type="http://schemas.openxmlformats.org/officeDocument/2006/relationships/tags" Target="../tags/tag114.xml"/><Relationship Id="rId13" Type="http://schemas.openxmlformats.org/officeDocument/2006/relationships/tags" Target="../tags/tag113.xml"/><Relationship Id="rId12" Type="http://schemas.openxmlformats.org/officeDocument/2006/relationships/tags" Target="../tags/tag112.xml"/><Relationship Id="rId11" Type="http://schemas.openxmlformats.org/officeDocument/2006/relationships/tags" Target="../tags/tag111.xml"/><Relationship Id="rId10" Type="http://schemas.openxmlformats.org/officeDocument/2006/relationships/tags" Target="../tags/tag110.xml"/><Relationship Id="rId1" Type="http://schemas.openxmlformats.org/officeDocument/2006/relationships/tags" Target="../tags/tag101.xml"/></Relationships>
</file>

<file path=ppt/slides/_rels/slide18.xml.rels><?xml version="1.0" encoding="UTF-8" standalone="yes"?>
<Relationships xmlns="http://schemas.openxmlformats.org/package/2006/relationships"><Relationship Id="rId9" Type="http://schemas.openxmlformats.org/officeDocument/2006/relationships/tags" Target="../tags/tag130.xml"/><Relationship Id="rId8" Type="http://schemas.openxmlformats.org/officeDocument/2006/relationships/tags" Target="../tags/tag129.xml"/><Relationship Id="rId7" Type="http://schemas.openxmlformats.org/officeDocument/2006/relationships/tags" Target="../tags/tag128.xml"/><Relationship Id="rId6" Type="http://schemas.openxmlformats.org/officeDocument/2006/relationships/tags" Target="../tags/tag127.xml"/><Relationship Id="rId5" Type="http://schemas.openxmlformats.org/officeDocument/2006/relationships/tags" Target="../tags/tag126.xml"/><Relationship Id="rId4" Type="http://schemas.openxmlformats.org/officeDocument/2006/relationships/tags" Target="../tags/tag125.xml"/><Relationship Id="rId3" Type="http://schemas.openxmlformats.org/officeDocument/2006/relationships/tags" Target="../tags/tag124.xml"/><Relationship Id="rId24" Type="http://schemas.openxmlformats.org/officeDocument/2006/relationships/slideLayout" Target="../slideLayouts/slideLayout7.xml"/><Relationship Id="rId23" Type="http://schemas.openxmlformats.org/officeDocument/2006/relationships/tags" Target="../tags/tag144.xml"/><Relationship Id="rId22" Type="http://schemas.openxmlformats.org/officeDocument/2006/relationships/tags" Target="../tags/tag143.xml"/><Relationship Id="rId21" Type="http://schemas.openxmlformats.org/officeDocument/2006/relationships/tags" Target="../tags/tag142.xml"/><Relationship Id="rId20" Type="http://schemas.openxmlformats.org/officeDocument/2006/relationships/tags" Target="../tags/tag141.xml"/><Relationship Id="rId2" Type="http://schemas.openxmlformats.org/officeDocument/2006/relationships/tags" Target="../tags/tag123.xml"/><Relationship Id="rId19" Type="http://schemas.openxmlformats.org/officeDocument/2006/relationships/tags" Target="../tags/tag140.xml"/><Relationship Id="rId18" Type="http://schemas.openxmlformats.org/officeDocument/2006/relationships/tags" Target="../tags/tag139.xml"/><Relationship Id="rId17" Type="http://schemas.openxmlformats.org/officeDocument/2006/relationships/tags" Target="../tags/tag138.xml"/><Relationship Id="rId16" Type="http://schemas.openxmlformats.org/officeDocument/2006/relationships/tags" Target="../tags/tag137.xml"/><Relationship Id="rId15" Type="http://schemas.openxmlformats.org/officeDocument/2006/relationships/tags" Target="../tags/tag136.xml"/><Relationship Id="rId14" Type="http://schemas.openxmlformats.org/officeDocument/2006/relationships/tags" Target="../tags/tag135.xml"/><Relationship Id="rId13" Type="http://schemas.openxmlformats.org/officeDocument/2006/relationships/tags" Target="../tags/tag134.xml"/><Relationship Id="rId12" Type="http://schemas.openxmlformats.org/officeDocument/2006/relationships/tags" Target="../tags/tag133.xml"/><Relationship Id="rId11" Type="http://schemas.openxmlformats.org/officeDocument/2006/relationships/tags" Target="../tags/tag132.xml"/><Relationship Id="rId10" Type="http://schemas.openxmlformats.org/officeDocument/2006/relationships/tags" Target="../tags/tag131.xml"/><Relationship Id="rId1" Type="http://schemas.openxmlformats.org/officeDocument/2006/relationships/tags" Target="../tags/tag122.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20.xml.rels><?xml version="1.0" encoding="UTF-8" standalone="yes"?>
<Relationships xmlns="http://schemas.openxmlformats.org/package/2006/relationships"><Relationship Id="rId9" Type="http://schemas.openxmlformats.org/officeDocument/2006/relationships/tags" Target="../tags/tag153.xml"/><Relationship Id="rId8" Type="http://schemas.openxmlformats.org/officeDocument/2006/relationships/tags" Target="../tags/tag152.xml"/><Relationship Id="rId7" Type="http://schemas.openxmlformats.org/officeDocument/2006/relationships/tags" Target="../tags/tag151.xml"/><Relationship Id="rId6" Type="http://schemas.openxmlformats.org/officeDocument/2006/relationships/tags" Target="../tags/tag150.xml"/><Relationship Id="rId5" Type="http://schemas.openxmlformats.org/officeDocument/2006/relationships/tags" Target="../tags/tag149.xml"/><Relationship Id="rId4" Type="http://schemas.openxmlformats.org/officeDocument/2006/relationships/tags" Target="../tags/tag148.xml"/><Relationship Id="rId3" Type="http://schemas.openxmlformats.org/officeDocument/2006/relationships/tags" Target="../tags/tag147.xml"/><Relationship Id="rId2" Type="http://schemas.openxmlformats.org/officeDocument/2006/relationships/tags" Target="../tags/tag146.xml"/><Relationship Id="rId17" Type="http://schemas.openxmlformats.org/officeDocument/2006/relationships/slideLayout" Target="../slideLayouts/slideLayout7.xml"/><Relationship Id="rId16" Type="http://schemas.openxmlformats.org/officeDocument/2006/relationships/tags" Target="../tags/tag160.xml"/><Relationship Id="rId15" Type="http://schemas.openxmlformats.org/officeDocument/2006/relationships/tags" Target="../tags/tag159.xml"/><Relationship Id="rId14" Type="http://schemas.openxmlformats.org/officeDocument/2006/relationships/tags" Target="../tags/tag158.xml"/><Relationship Id="rId13" Type="http://schemas.openxmlformats.org/officeDocument/2006/relationships/tags" Target="../tags/tag157.xml"/><Relationship Id="rId12" Type="http://schemas.openxmlformats.org/officeDocument/2006/relationships/tags" Target="../tags/tag156.xml"/><Relationship Id="rId11" Type="http://schemas.openxmlformats.org/officeDocument/2006/relationships/tags" Target="../tags/tag155.xml"/><Relationship Id="rId10" Type="http://schemas.openxmlformats.org/officeDocument/2006/relationships/tags" Target="../tags/tag154.xml"/><Relationship Id="rId1" Type="http://schemas.openxmlformats.org/officeDocument/2006/relationships/tags" Target="../tags/tag14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r>
              <a:rPr lang="zh-CN" altLang="en-US" sz="2800">
                <a:sym typeface="+mn-ea"/>
              </a:rPr>
              <a:t>（1）结合材料并运用</a:t>
            </a:r>
            <a:r>
              <a:rPr lang="zh-CN" altLang="en-US" sz="2800" b="1">
                <a:solidFill>
                  <a:srgbClr val="FF0000"/>
                </a:solidFill>
                <a:sym typeface="+mn-ea"/>
              </a:rPr>
              <a:t>社会存在与社会意识关系</a:t>
            </a:r>
            <a:r>
              <a:rPr lang="zh-CN" altLang="en-US" sz="2800">
                <a:sym typeface="+mn-ea"/>
              </a:rPr>
              <a:t>原理，</a:t>
            </a:r>
            <a:r>
              <a:rPr lang="zh-CN" altLang="en-US" sz="2800" b="1">
                <a:sym typeface="+mn-ea"/>
              </a:rPr>
              <a:t>说明中国共产党为什么要永葆“赶考”的清醒。</a:t>
            </a:r>
            <a:r>
              <a:rPr lang="zh-CN" altLang="en-US" sz="2800">
                <a:sym typeface="+mn-ea"/>
              </a:rPr>
              <a:t>（12分）</a:t>
            </a:r>
            <a:endParaRPr lang="zh-CN" altLang="en-US" sz="2800"/>
          </a:p>
          <a:p>
            <a:endParaRPr lang="zh-CN" altLang="en-US" sz="2800"/>
          </a:p>
        </p:txBody>
      </p:sp>
    </p:spTree>
  </p:cSld>
  <p:clrMapOvr>
    <a:masterClrMapping/>
  </p:clrMapOvr>
  <mc:AlternateContent xmlns:mc="http://schemas.openxmlformats.org/markup-compatibility/2006">
    <mc:Choice xmlns:p14="http://schemas.microsoft.com/office/powerpoint/2010/main" Requires="p14">
      <p:transition spd="slow" p14:dur="1500" advTm="0">
        <p:random/>
      </p:transition>
    </mc:Choice>
    <mc:Fallback>
      <p:transition spd="slow" advTm="0">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08585" y="90805"/>
            <a:ext cx="12300585" cy="5394325"/>
          </a:xfrm>
        </p:spPr>
        <p:txBody>
          <a:bodyPr>
            <a:noAutofit/>
          </a:bodyPr>
          <a:p>
            <a:r>
              <a:rPr lang="zh-CN" altLang="en-US" sz="2000"/>
              <a:t>（2021全国高考乙卷40）阅读材料，完成下列要求。</a:t>
            </a:r>
            <a:endParaRPr lang="zh-CN" altLang="en-US" sz="2000"/>
          </a:p>
          <a:p>
            <a:r>
              <a:rPr lang="zh-CN" altLang="en-US" sz="2000"/>
              <a:t>在党的七届二中全会上，毛泽东向全党提出了“两个务必”的要求：“务必使同志们继续地保持谦虚、谨慎、不骄、不躁的作风，务必使同志们继续地保持艰苦奋斗的作风。”</a:t>
            </a:r>
            <a:endParaRPr lang="zh-CN" altLang="en-US" sz="2000"/>
          </a:p>
          <a:p>
            <a:r>
              <a:rPr lang="zh-CN" altLang="en-US" sz="2000"/>
              <a:t>1949年3月23日，党中央从西柏坡动身前往北平时，毛泽东说，今天是进京的日子，进京“赶考”去；我们决不当李自成，我们都希望考个好成绩。</a:t>
            </a:r>
            <a:endParaRPr lang="zh-CN" altLang="en-US" sz="2000"/>
          </a:p>
          <a:p>
            <a:r>
              <a:rPr lang="zh-CN" altLang="en-US" sz="2000"/>
              <a:t>习近平说：“直到今天，‘两个务必’的教育还远未结束，继续‘赶考’的任务也远未结束。我们一代一代共产党人都要不断地接受人民的‘考试’、执政的‘考试’，向人民和历史交出满意的答卷。”</a:t>
            </a:r>
            <a:endParaRPr lang="zh-CN" altLang="en-US" sz="2000"/>
          </a:p>
          <a:p>
            <a:r>
              <a:rPr lang="zh-CN" altLang="en-US" sz="2000"/>
              <a:t>时代是出卷人，我们是答卷人，人民是阅卷人。我们党永葆“赶考”的清醒，始终强调和坚持“两个务必”，带领人民砥砺前行、接续奋斗，在一场场历史性考试中交出了优异的答卷，中华民族迎来了从站起来、富起来到强起来的伟大飞跃。</a:t>
            </a:r>
            <a:endParaRPr lang="zh-CN" altLang="en-US" sz="2000"/>
          </a:p>
          <a:p>
            <a:r>
              <a:rPr lang="zh-CN" altLang="en-US" sz="2000"/>
              <a:t>2021年是中国共产党成立一百周年。在不断“赶考”的背后，是中国共产党始终如的“为中国人民谋幸福，为中华民族谋复兴”的初心和使命。</a:t>
            </a:r>
            <a:endParaRPr lang="zh-CN" altLang="en-US" sz="2000"/>
          </a:p>
          <a:p>
            <a:endParaRPr lang="zh-CN" altLang="en-US" sz="2000"/>
          </a:p>
        </p:txBody>
      </p:sp>
    </p:spTree>
  </p:cSld>
  <p:clrMapOvr>
    <a:masterClrMapping/>
  </p:clrMapOvr>
  <mc:AlternateContent xmlns:mc="http://schemas.openxmlformats.org/markup-compatibility/2006">
    <mc:Choice xmlns:p14="http://schemas.microsoft.com/office/powerpoint/2010/main" Requires="p14">
      <p:transition spd="slow" p14:dur="1500" advTm="0">
        <p:random/>
      </p:transition>
    </mc:Choice>
    <mc:Fallback>
      <p:transition spd="slow" advTm="0">
        <p:rando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r>
              <a:rPr lang="zh-CN" altLang="en-US" sz="2400">
                <a:sym typeface="+mn-ea"/>
              </a:rPr>
              <a:t>（1）①</a:t>
            </a:r>
            <a:r>
              <a:rPr lang="zh-CN" altLang="en-US" sz="2400" b="1">
                <a:solidFill>
                  <a:srgbClr val="FF0000"/>
                </a:solidFill>
                <a:sym typeface="+mn-ea"/>
              </a:rPr>
              <a:t>社会存在决定社会意识，</a:t>
            </a:r>
            <a:r>
              <a:rPr lang="zh-CN" altLang="en-US" sz="2400">
                <a:sym typeface="+mn-ea"/>
              </a:rPr>
              <a:t>当今世界正经历百年未有之大变局，我国正处于实现中华民族伟大复兴关键时期，我们面临的发展机遇前所未有，面临的风险挑战也前所未有，广大党员、干部必须以“赶考”的清醒和坚定答好新时代的答卷。</a:t>
            </a:r>
            <a:endParaRPr lang="zh-CN" altLang="en-US" sz="2400"/>
          </a:p>
          <a:p>
            <a:r>
              <a:rPr lang="zh-CN" altLang="en-US" sz="2400">
                <a:sym typeface="+mn-ea"/>
              </a:rPr>
              <a:t>②</a:t>
            </a:r>
            <a:r>
              <a:rPr lang="zh-CN" altLang="en-US" sz="2400" b="1">
                <a:solidFill>
                  <a:srgbClr val="FF0000"/>
                </a:solidFill>
                <a:sym typeface="+mn-ea"/>
              </a:rPr>
              <a:t>社会意识反作用于社会存在</a:t>
            </a:r>
            <a:r>
              <a:rPr lang="zh-CN" altLang="en-US" sz="2400">
                <a:sym typeface="+mn-ea"/>
              </a:rPr>
              <a:t>，</a:t>
            </a:r>
            <a:r>
              <a:rPr lang="zh-CN" altLang="en-US" sz="2400" b="1">
                <a:solidFill>
                  <a:srgbClr val="FF0000"/>
                </a:solidFill>
                <a:sym typeface="+mn-ea"/>
              </a:rPr>
              <a:t>先进的社会意识促进社会的发展。</a:t>
            </a:r>
            <a:r>
              <a:rPr lang="zh-CN" altLang="en-US" sz="2400">
                <a:sym typeface="+mn-ea"/>
              </a:rPr>
              <a:t>只有永葆“赶考”的清醒和坚定，才能真正守初心、担使命。中国共产党以“赶考”的清醒和坚定践行对人民的承诺、对民族的担当，永远激情澎湃地行进在新长征路上，因而能够以优异的成绩赢得人民、赢得历史。</a:t>
            </a:r>
            <a:endParaRPr lang="zh-CN" altLang="en-US" sz="2400"/>
          </a:p>
          <a:p>
            <a:endParaRPr lang="zh-CN" altLang="en-US" sz="2400"/>
          </a:p>
        </p:txBody>
      </p:sp>
    </p:spTree>
  </p:cSld>
  <p:clrMapOvr>
    <a:masterClrMapping/>
  </p:clrMapOvr>
  <mc:AlternateContent xmlns:mc="http://schemas.openxmlformats.org/markup-compatibility/2006">
    <mc:Choice xmlns:p14="http://schemas.microsoft.com/office/powerpoint/2010/main" Requires="p14">
      <p:transition spd="slow" p14:dur="1500" advTm="0">
        <p:random/>
      </p:transition>
    </mc:Choice>
    <mc:Fallback>
      <p:transition spd="slow" advTm="0">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 name="矩形 10"/>
          <p:cNvSpPr/>
          <p:nvPr userDrawn="1">
            <p:custDataLst>
              <p:tags r:id="rId1"/>
            </p:custDataLst>
          </p:nvPr>
        </p:nvSpPr>
        <p:spPr>
          <a:xfrm>
            <a:off x="0" y="0"/>
            <a:ext cx="12192000" cy="912114"/>
          </a:xfrm>
          <a:prstGeom prst="rect">
            <a:avLst/>
          </a:prstGeom>
          <a:solidFill>
            <a:schemeClr val="dk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lvl="0" algn="ctr"/>
            <a:endParaRPr lang="en-US" altLang="zh-CN">
              <a:solidFill>
                <a:schemeClr val="lt1"/>
              </a:solidFill>
              <a:latin typeface="微软雅黑" panose="020B0503020204020204" pitchFamily="34" charset="-122"/>
              <a:ea typeface="微软雅黑" panose="020B0503020204020204" pitchFamily="34" charset="-122"/>
              <a:sym typeface="+mn-ea"/>
            </a:endParaRPr>
          </a:p>
        </p:txBody>
      </p:sp>
      <p:sp>
        <p:nvSpPr>
          <p:cNvPr id="12" name="文本框 11"/>
          <p:cNvSpPr txBox="1"/>
          <p:nvPr>
            <p:custDataLst>
              <p:tags r:id="rId2"/>
            </p:custDataLst>
          </p:nvPr>
        </p:nvSpPr>
        <p:spPr>
          <a:xfrm>
            <a:off x="457155" y="152401"/>
            <a:ext cx="11277689" cy="609600"/>
          </a:xfrm>
          <a:prstGeom prst="rect">
            <a:avLst/>
          </a:prstGeom>
          <a:noFill/>
        </p:spPr>
        <p:txBody>
          <a:bodyPr wrap="square" lIns="63500" tIns="25400" rIns="63500" bIns="25400" rtlCol="0" anchor="ctr" anchorCtr="0">
            <a:normAutofit/>
          </a:bodyPr>
          <a:p>
            <a:pPr marL="0" indent="0" algn="l">
              <a:lnSpc>
                <a:spcPct val="100000"/>
              </a:lnSpc>
              <a:spcBef>
                <a:spcPts val="0"/>
              </a:spcBef>
              <a:spcAft>
                <a:spcPts val="0"/>
              </a:spcAft>
              <a:buSzPct val="100000"/>
              <a:buNone/>
            </a:pPr>
            <a:r>
              <a:rPr lang="zh-CN" altLang="en-US" sz="3400" b="1" spc="180">
                <a:solidFill>
                  <a:schemeClr val="lt1"/>
                </a:solidFill>
                <a:latin typeface="微软雅黑" panose="020B0503020204020204" pitchFamily="34" charset="-122"/>
                <a:ea typeface="微软雅黑" panose="020B0503020204020204" pitchFamily="34" charset="-122"/>
              </a:rPr>
              <a:t>一、社会历史发展的规律</a:t>
            </a:r>
            <a:endParaRPr lang="zh-CN" altLang="en-US" sz="3400" b="1" spc="180">
              <a:solidFill>
                <a:schemeClr val="lt1"/>
              </a:solidFill>
              <a:latin typeface="微软雅黑" panose="020B0503020204020204" pitchFamily="34" charset="-122"/>
              <a:ea typeface="微软雅黑" panose="020B0503020204020204" pitchFamily="34" charset="-122"/>
            </a:endParaRPr>
          </a:p>
        </p:txBody>
      </p:sp>
      <p:sp>
        <p:nvSpPr>
          <p:cNvPr id="13" name="Title 6"/>
          <p:cNvSpPr txBox="1"/>
          <p:nvPr>
            <p:custDataLst>
              <p:tags r:id="rId3"/>
            </p:custDataLst>
          </p:nvPr>
        </p:nvSpPr>
        <p:spPr>
          <a:xfrm>
            <a:off x="532130" y="1454150"/>
            <a:ext cx="10317480" cy="4832985"/>
          </a:xfrm>
          <a:prstGeom prst="rect">
            <a:avLst/>
          </a:prstGeom>
          <a:noFill/>
          <a:ln w="3175">
            <a:noFill/>
            <a:prstDash val="dash"/>
          </a:ln>
        </p:spPr>
        <p:txBody>
          <a:bodyPr wrap="square" lIns="63500" tIns="25400" rIns="63500" bIns="25400" anchor="ctr" anchorCtr="0">
            <a:no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marL="355600" lvl="0" indent="-355600" algn="l" fontAlgn="ctr">
              <a:lnSpc>
                <a:spcPct val="120000"/>
              </a:lnSpc>
              <a:spcBef>
                <a:spcPts val="0"/>
              </a:spcBef>
              <a:spcAft>
                <a:spcPts val="800"/>
              </a:spcAft>
              <a:buSzPct val="100000"/>
              <a:buFont typeface="Wingdings" panose="05000000000000000000" charset="0"/>
              <a:buChar char="l"/>
            </a:pPr>
            <a:r>
              <a:rPr lang="zh-CN" altLang="en-US" sz="2800" spc="120">
                <a:ln w="3175">
                  <a:noFill/>
                  <a:prstDash val="dash"/>
                </a:ln>
                <a:solidFill>
                  <a:schemeClr val="dk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阅读与思考：物质生产在社会的存在和发展中起着什么作用？</a:t>
            </a:r>
            <a:endParaRPr lang="zh-CN" altLang="en-US" sz="2800" spc="120">
              <a:ln w="3175">
                <a:noFill/>
                <a:prstDash val="dash"/>
              </a:ln>
              <a:solidFill>
                <a:schemeClr val="dk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pPr lvl="0" indent="0" algn="l" fontAlgn="ctr">
              <a:lnSpc>
                <a:spcPct val="120000"/>
              </a:lnSpc>
              <a:spcBef>
                <a:spcPts val="0"/>
              </a:spcBef>
              <a:spcAft>
                <a:spcPts val="800"/>
              </a:spcAft>
              <a:buSzPct val="100000"/>
              <a:buFont typeface="Wingdings" panose="05000000000000000000" charset="0"/>
            </a:pPr>
            <a:endParaRPr lang="zh-CN" altLang="en-US" sz="2800" spc="120">
              <a:ln w="3175">
                <a:noFill/>
                <a:prstDash val="dash"/>
              </a:ln>
              <a:solidFill>
                <a:schemeClr val="dk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pPr lvl="0" indent="0" algn="l" fontAlgn="ctr">
              <a:lnSpc>
                <a:spcPct val="120000"/>
              </a:lnSpc>
              <a:spcBef>
                <a:spcPts val="0"/>
              </a:spcBef>
              <a:spcAft>
                <a:spcPts val="800"/>
              </a:spcAft>
              <a:buSzPct val="100000"/>
              <a:buFont typeface="Wingdings" panose="05000000000000000000" charset="0"/>
            </a:pPr>
            <a:r>
              <a:rPr lang="zh-CN" altLang="en-US" sz="2800" spc="120">
                <a:ln w="3175">
                  <a:noFill/>
                  <a:prstDash val="dash"/>
                </a:ln>
                <a:solidFill>
                  <a:schemeClr val="dk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仓廪实则知礼节，衣食足则知荣辱</a:t>
            </a:r>
            <a:r>
              <a:rPr altLang="zh-CN" sz="2800" spc="120">
                <a:ln w="3175">
                  <a:noFill/>
                  <a:prstDash val="dash"/>
                </a:ln>
                <a:solidFill>
                  <a:schemeClr val="dk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800" spc="120">
                <a:ln w="3175">
                  <a:noFill/>
                  <a:prstDash val="dash"/>
                </a:ln>
                <a:solidFill>
                  <a:schemeClr val="dk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《管子》</a:t>
            </a:r>
            <a:endParaRPr lang="zh-CN" altLang="en-US" sz="2800" spc="120">
              <a:ln w="3175">
                <a:noFill/>
                <a:prstDash val="dash"/>
              </a:ln>
              <a:solidFill>
                <a:schemeClr val="dk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pPr lvl="0" indent="0" algn="l" fontAlgn="ctr">
              <a:lnSpc>
                <a:spcPct val="120000"/>
              </a:lnSpc>
              <a:spcBef>
                <a:spcPts val="0"/>
              </a:spcBef>
              <a:spcAft>
                <a:spcPts val="800"/>
              </a:spcAft>
              <a:buSzPct val="100000"/>
              <a:buFont typeface="Wingdings" panose="05000000000000000000" charset="0"/>
            </a:pPr>
            <a:endParaRPr lang="zh-CN" altLang="en-US" sz="2800" spc="120">
              <a:ln w="3175">
                <a:noFill/>
                <a:prstDash val="dash"/>
              </a:ln>
              <a:solidFill>
                <a:schemeClr val="dk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pPr lvl="0" indent="0" algn="l" fontAlgn="ctr">
              <a:lnSpc>
                <a:spcPct val="120000"/>
              </a:lnSpc>
              <a:spcBef>
                <a:spcPts val="0"/>
              </a:spcBef>
              <a:spcAft>
                <a:spcPts val="800"/>
              </a:spcAft>
              <a:buSzPct val="100000"/>
              <a:buFont typeface="Wingdings" panose="05000000000000000000" charset="0"/>
            </a:pPr>
            <a:r>
              <a:rPr lang="zh-CN" altLang="en-US" sz="2800" spc="120">
                <a:ln w="3175">
                  <a:noFill/>
                  <a:prstDash val="dash"/>
                </a:ln>
                <a:solidFill>
                  <a:schemeClr val="dk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子适卫，冉有仆。子曰：“庶矣哉！”</a:t>
            </a:r>
            <a:endParaRPr lang="zh-CN" altLang="en-US" sz="2800" spc="120">
              <a:ln w="3175">
                <a:noFill/>
                <a:prstDash val="dash"/>
              </a:ln>
              <a:solidFill>
                <a:schemeClr val="dk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pPr lvl="0" indent="0" algn="l" fontAlgn="ctr">
              <a:lnSpc>
                <a:spcPct val="120000"/>
              </a:lnSpc>
              <a:spcBef>
                <a:spcPts val="0"/>
              </a:spcBef>
              <a:spcAft>
                <a:spcPts val="800"/>
              </a:spcAft>
              <a:buSzPct val="100000"/>
              <a:buFont typeface="Wingdings" panose="05000000000000000000" charset="0"/>
            </a:pPr>
            <a:r>
              <a:rPr lang="zh-CN" altLang="en-US" sz="2800" spc="120">
                <a:ln w="3175">
                  <a:noFill/>
                  <a:prstDash val="dash"/>
                </a:ln>
                <a:solidFill>
                  <a:schemeClr val="dk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冉有曰：“既庶矣，又何知焉？曰：”富之。”</a:t>
            </a:r>
            <a:endParaRPr lang="zh-CN" altLang="en-US" sz="2800" spc="120">
              <a:ln w="3175">
                <a:noFill/>
                <a:prstDash val="dash"/>
              </a:ln>
              <a:solidFill>
                <a:schemeClr val="dk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pPr lvl="0" indent="0" algn="l" fontAlgn="ctr">
              <a:lnSpc>
                <a:spcPct val="120000"/>
              </a:lnSpc>
              <a:spcBef>
                <a:spcPts val="0"/>
              </a:spcBef>
              <a:spcAft>
                <a:spcPts val="800"/>
              </a:spcAft>
              <a:buSzPct val="100000"/>
              <a:buFont typeface="Wingdings" panose="05000000000000000000" charset="0"/>
            </a:pPr>
            <a:r>
              <a:rPr lang="zh-CN" altLang="en-US" sz="2800" spc="120">
                <a:ln w="3175">
                  <a:noFill/>
                  <a:prstDash val="dash"/>
                </a:ln>
                <a:solidFill>
                  <a:schemeClr val="dk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曰：“既富矣，又何知焉？”曰：“教之。”</a:t>
            </a:r>
            <a:endParaRPr lang="zh-CN" altLang="en-US" sz="2800" spc="120">
              <a:ln w="3175">
                <a:noFill/>
                <a:prstDash val="dash"/>
              </a:ln>
              <a:solidFill>
                <a:schemeClr val="dk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pPr lvl="0" indent="0" algn="l" fontAlgn="ctr">
              <a:lnSpc>
                <a:spcPct val="120000"/>
              </a:lnSpc>
              <a:spcBef>
                <a:spcPts val="0"/>
              </a:spcBef>
              <a:spcAft>
                <a:spcPts val="800"/>
              </a:spcAft>
              <a:buSzPct val="100000"/>
              <a:buFont typeface="Wingdings" panose="05000000000000000000" charset="0"/>
            </a:pPr>
            <a:r>
              <a:rPr altLang="zh-CN" sz="2800" spc="120">
                <a:ln w="3175">
                  <a:noFill/>
                  <a:prstDash val="dash"/>
                </a:ln>
                <a:solidFill>
                  <a:schemeClr val="dk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800" spc="120">
                <a:ln w="3175">
                  <a:noFill/>
                  <a:prstDash val="dash"/>
                </a:ln>
                <a:solidFill>
                  <a:schemeClr val="dk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《论语》</a:t>
            </a:r>
            <a:endParaRPr lang="zh-CN" altLang="en-US" sz="2800" spc="120">
              <a:ln w="3175">
                <a:noFill/>
                <a:prstDash val="dash"/>
              </a:ln>
              <a:solidFill>
                <a:schemeClr val="dk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pPr lvl="0" indent="0" algn="l" fontAlgn="ctr">
              <a:lnSpc>
                <a:spcPct val="120000"/>
              </a:lnSpc>
              <a:spcBef>
                <a:spcPts val="0"/>
              </a:spcBef>
              <a:spcAft>
                <a:spcPts val="800"/>
              </a:spcAft>
              <a:buSzPct val="100000"/>
              <a:buFont typeface="Wingdings" panose="05000000000000000000" charset="0"/>
            </a:pPr>
            <a:endParaRPr altLang="zh-CN" sz="2800" spc="120">
              <a:ln w="3175">
                <a:noFill/>
                <a:prstDash val="dash"/>
              </a:ln>
              <a:solidFill>
                <a:schemeClr val="dk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ustDataLst>
      <p:tags r:id="rId4"/>
    </p:custDataLst>
  </p:cSld>
  <p:clrMapOvr>
    <a:masterClrMapping/>
  </p:clrMapOvr>
  <mc:AlternateContent xmlns:mc="http://schemas.openxmlformats.org/markup-compatibility/2006">
    <mc:Choice xmlns:p14="http://schemas.microsoft.com/office/powerpoint/2010/main" Requires="p14">
      <p:transition spd="slow" p14:dur="1500" advTm="0">
        <p:random/>
      </p:transition>
    </mc:Choice>
    <mc:Fallback>
      <p:transition spd="slow" advTm="0">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en-US" altLang="zh-CN"/>
              <a:t>1.</a:t>
            </a:r>
            <a:r>
              <a:rPr lang="zh-CN" altLang="en-US"/>
              <a:t>生产方式及其地位和作用</a:t>
            </a:r>
            <a:endParaRPr lang="zh-CN" altLang="en-US"/>
          </a:p>
        </p:txBody>
      </p:sp>
      <p:sp>
        <p:nvSpPr>
          <p:cNvPr id="3" name="内容占位符 2"/>
          <p:cNvSpPr>
            <a:spLocks noGrp="1"/>
          </p:cNvSpPr>
          <p:nvPr>
            <p:ph idx="1"/>
          </p:nvPr>
        </p:nvSpPr>
        <p:spPr>
          <a:xfrm>
            <a:off x="838200" y="1825625"/>
            <a:ext cx="5403850" cy="3693160"/>
          </a:xfrm>
          <a:solidFill>
            <a:schemeClr val="bg1"/>
          </a:solidFill>
        </p:spPr>
        <p:txBody>
          <a:bodyPr/>
          <a:p>
            <a:r>
              <a:rPr lang="zh-CN" altLang="en-US" sz="3200" b="1"/>
              <a:t>物质生活资料的生产活动</a:t>
            </a:r>
            <a:r>
              <a:rPr lang="zh-CN" altLang="en-US" sz="3200"/>
              <a:t>是人类社会存在和发展的</a:t>
            </a:r>
            <a:r>
              <a:rPr lang="zh-CN" altLang="en-US" sz="3200">
                <a:solidFill>
                  <a:srgbClr val="FF0000"/>
                </a:solidFill>
                <a:highlight>
                  <a:srgbClr val="FFFF00"/>
                </a:highlight>
              </a:rPr>
              <a:t>基础</a:t>
            </a:r>
            <a:endParaRPr lang="zh-CN" altLang="en-US" sz="3200"/>
          </a:p>
          <a:p>
            <a:r>
              <a:rPr lang="zh-CN" altLang="en-US" sz="3200"/>
              <a:t>生产方式</a:t>
            </a:r>
            <a:r>
              <a:rPr lang="zh-CN" altLang="en-US" sz="3200" b="1">
                <a:solidFill>
                  <a:srgbClr val="FF0000"/>
                </a:solidFill>
              </a:rPr>
              <a:t>决定</a:t>
            </a:r>
            <a:r>
              <a:rPr lang="zh-CN" altLang="en-US" sz="3200"/>
              <a:t>着社会的性质和面貌</a:t>
            </a:r>
            <a:endParaRPr lang="zh-CN" altLang="en-US" sz="3200"/>
          </a:p>
          <a:p>
            <a:r>
              <a:rPr lang="zh-CN" altLang="en-US" sz="3200"/>
              <a:t>生产方式的变革</a:t>
            </a:r>
            <a:r>
              <a:rPr lang="zh-CN" altLang="en-US" sz="3200" b="1">
                <a:solidFill>
                  <a:srgbClr val="FF0000"/>
                </a:solidFill>
              </a:rPr>
              <a:t>决定</a:t>
            </a:r>
            <a:r>
              <a:rPr lang="zh-CN" altLang="en-US" sz="3200"/>
              <a:t>着社会形态的更替</a:t>
            </a:r>
            <a:endParaRPr lang="zh-CN" altLang="en-US" sz="3200"/>
          </a:p>
        </p:txBody>
      </p:sp>
      <p:sp>
        <p:nvSpPr>
          <p:cNvPr id="4" name="文本框 3"/>
          <p:cNvSpPr txBox="1"/>
          <p:nvPr/>
        </p:nvSpPr>
        <p:spPr>
          <a:xfrm>
            <a:off x="6572250" y="1410970"/>
            <a:ext cx="5295265" cy="4030980"/>
          </a:xfrm>
          <a:prstGeom prst="rect">
            <a:avLst/>
          </a:prstGeom>
          <a:noFill/>
          <a:ln>
            <a:solidFill>
              <a:schemeClr val="tx1"/>
            </a:solidFill>
          </a:ln>
        </p:spPr>
        <p:txBody>
          <a:bodyPr wrap="square" rtlCol="0">
            <a:spAutoFit/>
          </a:bodyPr>
          <a:p>
            <a:r>
              <a:rPr lang="en-US" altLang="zh-CN" sz="3200"/>
              <a:t>    </a:t>
            </a:r>
            <a:r>
              <a:rPr lang="zh-CN" altLang="en-US" sz="3200"/>
              <a:t>人们为了能够</a:t>
            </a:r>
            <a:r>
              <a:rPr lang="en-US" altLang="zh-CN" sz="3200"/>
              <a:t>“</a:t>
            </a:r>
            <a:r>
              <a:rPr lang="zh-CN" altLang="en-US" sz="3200"/>
              <a:t>创造历史</a:t>
            </a:r>
            <a:r>
              <a:rPr lang="en-US" altLang="zh-CN" sz="3200"/>
              <a:t>”</a:t>
            </a:r>
            <a:r>
              <a:rPr lang="zh-CN" altLang="en-US" sz="3200"/>
              <a:t>，必须能够生活。但是为了生活，首先就需要吃喝住穿以及其他一些东西。因此第一个历史活动就是生产满足这些需要的生活资料，即生产物质生活本身。</a:t>
            </a:r>
            <a:endParaRPr lang="zh-CN" altLang="en-US" sz="3200"/>
          </a:p>
          <a:p>
            <a:r>
              <a:rPr lang="en-US" altLang="zh-CN" sz="3200"/>
              <a:t>    ——</a:t>
            </a:r>
            <a:r>
              <a:rPr lang="zh-CN" altLang="en-US" sz="3200"/>
              <a:t>马克思恩格斯文集</a:t>
            </a:r>
            <a:endParaRPr lang="zh-CN" altLang="en-US" sz="3200"/>
          </a:p>
        </p:txBody>
      </p:sp>
    </p:spTree>
  </p:cSld>
  <p:clrMapOvr>
    <a:masterClrMapping/>
  </p:clrMapOvr>
  <mc:AlternateContent xmlns:mc="http://schemas.openxmlformats.org/markup-compatibility/2006">
    <mc:Choice xmlns:p14="http://schemas.microsoft.com/office/powerpoint/2010/main"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en-US" altLang="zh-CN"/>
              <a:t>2.</a:t>
            </a:r>
            <a:r>
              <a:rPr lang="zh-CN" altLang="en-US"/>
              <a:t>生产力与生产关系的关系及其矛盾运动</a:t>
            </a:r>
            <a:endParaRPr lang="zh-CN" altLang="en-US"/>
          </a:p>
        </p:txBody>
      </p:sp>
      <p:sp>
        <p:nvSpPr>
          <p:cNvPr id="3" name="内容占位符 2"/>
          <p:cNvSpPr>
            <a:spLocks noGrp="1"/>
          </p:cNvSpPr>
          <p:nvPr>
            <p:ph idx="1"/>
          </p:nvPr>
        </p:nvSpPr>
        <p:spPr/>
        <p:txBody>
          <a:bodyPr/>
          <a:p>
            <a:r>
              <a:rPr lang="zh-CN" altLang="en-US"/>
              <a:t>阅读教材第</a:t>
            </a:r>
            <a:r>
              <a:rPr lang="en-US" altLang="zh-CN"/>
              <a:t>62</a:t>
            </a:r>
            <a:r>
              <a:rPr lang="zh-CN" altLang="en-US"/>
              <a:t>页，阐述生产力与生产关系的含义</a:t>
            </a:r>
            <a:endParaRPr lang="zh-CN" altLang="en-US"/>
          </a:p>
        </p:txBody>
      </p:sp>
      <p:sp>
        <p:nvSpPr>
          <p:cNvPr id="14" name="圆角矩形 13"/>
          <p:cNvSpPr/>
          <p:nvPr/>
        </p:nvSpPr>
        <p:spPr>
          <a:xfrm>
            <a:off x="607060" y="3321685"/>
            <a:ext cx="770255" cy="192786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p>
            <a:pPr algn="ctr"/>
            <a:endParaRPr lang="zh-CN" altLang="en-US"/>
          </a:p>
        </p:txBody>
      </p:sp>
      <p:sp>
        <p:nvSpPr>
          <p:cNvPr id="15" name="文本框 14"/>
          <p:cNvSpPr txBox="1"/>
          <p:nvPr/>
        </p:nvSpPr>
        <p:spPr>
          <a:xfrm>
            <a:off x="2292350" y="3368040"/>
            <a:ext cx="3285490" cy="2061210"/>
          </a:xfrm>
          <a:prstGeom prst="rect">
            <a:avLst/>
          </a:prstGeom>
          <a:noFill/>
          <a:ln>
            <a:solidFill>
              <a:schemeClr val="tx1"/>
            </a:solidFill>
          </a:ln>
        </p:spPr>
        <p:txBody>
          <a:bodyPr wrap="square" rtlCol="0">
            <a:spAutoFit/>
          </a:bodyPr>
          <a:p>
            <a:r>
              <a:rPr lang="zh-CN" altLang="en-US" sz="3200"/>
              <a:t>生产力：人类改造自然使其适应社会需要的客观物质力量。</a:t>
            </a:r>
            <a:endParaRPr lang="zh-CN" altLang="en-US" sz="3200"/>
          </a:p>
        </p:txBody>
      </p:sp>
      <p:sp>
        <p:nvSpPr>
          <p:cNvPr id="16" name="文本框 15"/>
          <p:cNvSpPr txBox="1"/>
          <p:nvPr/>
        </p:nvSpPr>
        <p:spPr>
          <a:xfrm>
            <a:off x="6390640" y="3307080"/>
            <a:ext cx="4963160" cy="521970"/>
          </a:xfrm>
          <a:prstGeom prst="rect">
            <a:avLst/>
          </a:prstGeom>
          <a:noFill/>
          <a:ln>
            <a:solidFill>
              <a:schemeClr val="tx1"/>
            </a:solidFill>
          </a:ln>
        </p:spPr>
        <p:txBody>
          <a:bodyPr wrap="square" rtlCol="0">
            <a:spAutoFit/>
          </a:bodyPr>
          <a:p>
            <a:r>
              <a:rPr lang="zh-CN" altLang="en-US" sz="2800"/>
              <a:t>劳动者</a:t>
            </a:r>
            <a:r>
              <a:rPr lang="zh-CN" altLang="en-US" sz="2800">
                <a:solidFill>
                  <a:srgbClr val="FF0000"/>
                </a:solidFill>
              </a:rPr>
              <a:t>（最活跃的因素）</a:t>
            </a:r>
            <a:endParaRPr lang="zh-CN" altLang="en-US" sz="2800">
              <a:solidFill>
                <a:srgbClr val="FF0000"/>
              </a:solidFill>
            </a:endParaRPr>
          </a:p>
        </p:txBody>
      </p:sp>
      <p:sp>
        <p:nvSpPr>
          <p:cNvPr id="17" name="文本框 16"/>
          <p:cNvSpPr txBox="1"/>
          <p:nvPr/>
        </p:nvSpPr>
        <p:spPr>
          <a:xfrm>
            <a:off x="6430645" y="4098290"/>
            <a:ext cx="4595495" cy="521970"/>
          </a:xfrm>
          <a:prstGeom prst="rect">
            <a:avLst/>
          </a:prstGeom>
          <a:noFill/>
          <a:ln>
            <a:solidFill>
              <a:schemeClr val="tx1"/>
            </a:solidFill>
          </a:ln>
        </p:spPr>
        <p:txBody>
          <a:bodyPr wrap="square" rtlCol="0">
            <a:spAutoFit/>
          </a:bodyPr>
          <a:p>
            <a:r>
              <a:rPr lang="zh-CN" altLang="en-US" sz="2800"/>
              <a:t>劳动对象</a:t>
            </a:r>
            <a:endParaRPr lang="zh-CN" altLang="en-US" sz="2800"/>
          </a:p>
        </p:txBody>
      </p:sp>
      <p:sp>
        <p:nvSpPr>
          <p:cNvPr id="18" name="文本框 17"/>
          <p:cNvSpPr txBox="1"/>
          <p:nvPr/>
        </p:nvSpPr>
        <p:spPr>
          <a:xfrm>
            <a:off x="6430645" y="4949825"/>
            <a:ext cx="5560060" cy="521970"/>
          </a:xfrm>
          <a:prstGeom prst="rect">
            <a:avLst/>
          </a:prstGeom>
          <a:noFill/>
          <a:ln>
            <a:solidFill>
              <a:schemeClr val="tx1"/>
            </a:solidFill>
          </a:ln>
        </p:spPr>
        <p:txBody>
          <a:bodyPr wrap="square" rtlCol="0">
            <a:spAutoFit/>
          </a:bodyPr>
          <a:p>
            <a:r>
              <a:rPr lang="zh-CN" altLang="en-US" sz="2800"/>
              <a:t>劳动资料</a:t>
            </a:r>
            <a:r>
              <a:rPr lang="zh-CN" altLang="en-US" sz="2800">
                <a:solidFill>
                  <a:srgbClr val="FF0000"/>
                </a:solidFill>
              </a:rPr>
              <a:t>（最重要的是生产工具）</a:t>
            </a:r>
            <a:endParaRPr lang="zh-CN" altLang="en-US" sz="2800">
              <a:solidFill>
                <a:srgbClr val="FF0000"/>
              </a:solidFill>
            </a:endParaRPr>
          </a:p>
        </p:txBody>
      </p:sp>
      <p:sp>
        <p:nvSpPr>
          <p:cNvPr id="19" name="文本框 18"/>
          <p:cNvSpPr txBox="1"/>
          <p:nvPr/>
        </p:nvSpPr>
        <p:spPr>
          <a:xfrm>
            <a:off x="607060" y="3624580"/>
            <a:ext cx="872490" cy="1322070"/>
          </a:xfrm>
          <a:prstGeom prst="rect">
            <a:avLst/>
          </a:prstGeom>
          <a:noFill/>
        </p:spPr>
        <p:txBody>
          <a:bodyPr wrap="square" rtlCol="0">
            <a:spAutoFit/>
          </a:bodyPr>
          <a:p>
            <a:r>
              <a:rPr lang="zh-CN" altLang="en-US" sz="4000"/>
              <a:t>含义</a:t>
            </a:r>
            <a:endParaRPr lang="zh-CN" altLang="en-US" sz="4000"/>
          </a:p>
        </p:txBody>
      </p:sp>
      <p:sp>
        <p:nvSpPr>
          <p:cNvPr id="20" name="左大括号 19"/>
          <p:cNvSpPr/>
          <p:nvPr/>
        </p:nvSpPr>
        <p:spPr>
          <a:xfrm>
            <a:off x="5953760" y="3321685"/>
            <a:ext cx="91440" cy="2190750"/>
          </a:xfrm>
          <a:prstGeom prst="leftBrace">
            <a:avLst/>
          </a:prstGeom>
        </p:spPr>
        <p:style>
          <a:lnRef idx="3">
            <a:schemeClr val="accent1"/>
          </a:lnRef>
          <a:fillRef idx="0">
            <a:schemeClr val="accent1"/>
          </a:fillRef>
          <a:effectRef idx="2">
            <a:schemeClr val="accent1"/>
          </a:effectRef>
          <a:fontRef idx="minor">
            <a:schemeClr val="tx1"/>
          </a:fontRef>
        </p:style>
        <p:txBody>
          <a:bodyPr rtlCol="0" anchor="ctr"/>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4" grpId="0" bldLvl="0" animBg="1"/>
      <p:bldP spid="15" grpId="0" bldLvl="0" animBg="1"/>
      <p:bldP spid="20" grpId="0" bldLvl="0" animBg="1"/>
      <p:bldP spid="16" grpId="0" bldLvl="0" animBg="1"/>
      <p:bldP spid="17" grpId="0" bldLvl="0" animBg="1"/>
      <p:bldP spid="18"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圆角矩形 7"/>
          <p:cNvSpPr/>
          <p:nvPr/>
        </p:nvSpPr>
        <p:spPr>
          <a:xfrm>
            <a:off x="342900" y="2185035"/>
            <a:ext cx="1115695" cy="319532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p>
            <a:pPr algn="ctr"/>
            <a:endParaRPr lang="zh-CN" altLang="en-US"/>
          </a:p>
        </p:txBody>
      </p:sp>
      <p:sp>
        <p:nvSpPr>
          <p:cNvPr id="9" name="文本框 8"/>
          <p:cNvSpPr txBox="1"/>
          <p:nvPr/>
        </p:nvSpPr>
        <p:spPr>
          <a:xfrm>
            <a:off x="2271395" y="1085850"/>
            <a:ext cx="3285490" cy="2061210"/>
          </a:xfrm>
          <a:prstGeom prst="rect">
            <a:avLst/>
          </a:prstGeom>
          <a:noFill/>
          <a:ln>
            <a:solidFill>
              <a:schemeClr val="tx1"/>
            </a:solidFill>
          </a:ln>
        </p:spPr>
        <p:txBody>
          <a:bodyPr wrap="square" rtlCol="0">
            <a:spAutoFit/>
          </a:bodyPr>
          <a:p>
            <a:r>
              <a:rPr lang="zh-CN" altLang="en-US" sz="3200"/>
              <a:t>生产力：人类改造自然使其适应社会需要的客观物质力量。</a:t>
            </a:r>
            <a:endParaRPr lang="zh-CN" altLang="en-US" sz="3200"/>
          </a:p>
        </p:txBody>
      </p:sp>
      <p:sp>
        <p:nvSpPr>
          <p:cNvPr id="10" name="文本框 9"/>
          <p:cNvSpPr txBox="1"/>
          <p:nvPr/>
        </p:nvSpPr>
        <p:spPr>
          <a:xfrm>
            <a:off x="6369685" y="1024890"/>
            <a:ext cx="4963160" cy="521970"/>
          </a:xfrm>
          <a:prstGeom prst="rect">
            <a:avLst/>
          </a:prstGeom>
          <a:noFill/>
          <a:ln>
            <a:solidFill>
              <a:schemeClr val="tx1"/>
            </a:solidFill>
          </a:ln>
        </p:spPr>
        <p:txBody>
          <a:bodyPr wrap="square" rtlCol="0">
            <a:spAutoFit/>
          </a:bodyPr>
          <a:p>
            <a:r>
              <a:rPr lang="zh-CN" altLang="en-US" sz="2800"/>
              <a:t>劳动者</a:t>
            </a:r>
            <a:r>
              <a:rPr lang="zh-CN" altLang="en-US" sz="2800">
                <a:solidFill>
                  <a:srgbClr val="FF0000"/>
                </a:solidFill>
              </a:rPr>
              <a:t>（最活跃的因素）</a:t>
            </a:r>
            <a:endParaRPr lang="zh-CN" altLang="en-US" sz="2800">
              <a:solidFill>
                <a:srgbClr val="FF0000"/>
              </a:solidFill>
            </a:endParaRPr>
          </a:p>
        </p:txBody>
      </p:sp>
      <p:sp>
        <p:nvSpPr>
          <p:cNvPr id="11" name="文本框 10"/>
          <p:cNvSpPr txBox="1"/>
          <p:nvPr/>
        </p:nvSpPr>
        <p:spPr>
          <a:xfrm>
            <a:off x="6409690" y="1816100"/>
            <a:ext cx="4595495" cy="521970"/>
          </a:xfrm>
          <a:prstGeom prst="rect">
            <a:avLst/>
          </a:prstGeom>
          <a:noFill/>
          <a:ln>
            <a:solidFill>
              <a:schemeClr val="tx1"/>
            </a:solidFill>
          </a:ln>
        </p:spPr>
        <p:txBody>
          <a:bodyPr wrap="square" rtlCol="0">
            <a:spAutoFit/>
          </a:bodyPr>
          <a:p>
            <a:r>
              <a:rPr lang="zh-CN" altLang="en-US" sz="2800"/>
              <a:t>劳动对象</a:t>
            </a:r>
            <a:endParaRPr lang="zh-CN" altLang="en-US" sz="2800"/>
          </a:p>
        </p:txBody>
      </p:sp>
      <p:sp>
        <p:nvSpPr>
          <p:cNvPr id="12" name="文本框 11"/>
          <p:cNvSpPr txBox="1"/>
          <p:nvPr/>
        </p:nvSpPr>
        <p:spPr>
          <a:xfrm>
            <a:off x="6409690" y="2667635"/>
            <a:ext cx="5560060" cy="521970"/>
          </a:xfrm>
          <a:prstGeom prst="rect">
            <a:avLst/>
          </a:prstGeom>
          <a:noFill/>
          <a:ln>
            <a:solidFill>
              <a:schemeClr val="tx1"/>
            </a:solidFill>
          </a:ln>
        </p:spPr>
        <p:txBody>
          <a:bodyPr wrap="square" rtlCol="0">
            <a:spAutoFit/>
          </a:bodyPr>
          <a:p>
            <a:r>
              <a:rPr lang="zh-CN" altLang="en-US" sz="2800"/>
              <a:t>劳动资料</a:t>
            </a:r>
            <a:r>
              <a:rPr lang="zh-CN" altLang="en-US" sz="2800">
                <a:solidFill>
                  <a:srgbClr val="FF0000"/>
                </a:solidFill>
              </a:rPr>
              <a:t>（最重要的是生产工具）</a:t>
            </a:r>
            <a:endParaRPr lang="zh-CN" altLang="en-US" sz="2800">
              <a:solidFill>
                <a:srgbClr val="FF0000"/>
              </a:solidFill>
            </a:endParaRPr>
          </a:p>
        </p:txBody>
      </p:sp>
      <p:sp>
        <p:nvSpPr>
          <p:cNvPr id="13" name="文本框 12"/>
          <p:cNvSpPr txBox="1"/>
          <p:nvPr/>
        </p:nvSpPr>
        <p:spPr>
          <a:xfrm>
            <a:off x="586105" y="3033395"/>
            <a:ext cx="872490" cy="1322070"/>
          </a:xfrm>
          <a:prstGeom prst="rect">
            <a:avLst/>
          </a:prstGeom>
          <a:noFill/>
        </p:spPr>
        <p:txBody>
          <a:bodyPr wrap="square" rtlCol="0">
            <a:spAutoFit/>
          </a:bodyPr>
          <a:p>
            <a:r>
              <a:rPr lang="zh-CN" altLang="en-US" sz="4000"/>
              <a:t>含义</a:t>
            </a:r>
            <a:endParaRPr lang="zh-CN" altLang="en-US" sz="4000"/>
          </a:p>
        </p:txBody>
      </p:sp>
      <p:sp>
        <p:nvSpPr>
          <p:cNvPr id="4" name="文本框 3"/>
          <p:cNvSpPr txBox="1"/>
          <p:nvPr/>
        </p:nvSpPr>
        <p:spPr>
          <a:xfrm>
            <a:off x="2310765" y="3857625"/>
            <a:ext cx="3246120" cy="2553335"/>
          </a:xfrm>
          <a:prstGeom prst="rect">
            <a:avLst/>
          </a:prstGeom>
          <a:noFill/>
          <a:ln>
            <a:solidFill>
              <a:schemeClr val="tx1"/>
            </a:solidFill>
          </a:ln>
        </p:spPr>
        <p:txBody>
          <a:bodyPr wrap="square" rtlCol="0">
            <a:spAutoFit/>
          </a:bodyPr>
          <a:p>
            <a:r>
              <a:rPr lang="zh-CN" altLang="en-US" sz="3200"/>
              <a:t>生产关系：人们在物质资料生产过程中形成的不以人的意志为转移的社会关系</a:t>
            </a:r>
            <a:endParaRPr lang="zh-CN" altLang="en-US" sz="3200"/>
          </a:p>
        </p:txBody>
      </p:sp>
      <p:sp>
        <p:nvSpPr>
          <p:cNvPr id="5" name="文本框 4"/>
          <p:cNvSpPr txBox="1"/>
          <p:nvPr/>
        </p:nvSpPr>
        <p:spPr>
          <a:xfrm>
            <a:off x="6430010" y="3869055"/>
            <a:ext cx="4906645" cy="521970"/>
          </a:xfrm>
          <a:prstGeom prst="rect">
            <a:avLst/>
          </a:prstGeom>
          <a:noFill/>
          <a:ln>
            <a:solidFill>
              <a:schemeClr val="tx1"/>
            </a:solidFill>
          </a:ln>
        </p:spPr>
        <p:txBody>
          <a:bodyPr wrap="square" rtlCol="0">
            <a:spAutoFit/>
          </a:bodyPr>
          <a:p>
            <a:r>
              <a:rPr lang="zh-CN" altLang="en-US" sz="2800"/>
              <a:t>生产资料所有制关系</a:t>
            </a:r>
            <a:r>
              <a:rPr lang="zh-CN" altLang="en-US" sz="2800">
                <a:solidFill>
                  <a:srgbClr val="FF0000"/>
                </a:solidFill>
              </a:rPr>
              <a:t>（最基本）</a:t>
            </a:r>
            <a:endParaRPr lang="zh-CN" altLang="en-US" sz="2800">
              <a:solidFill>
                <a:srgbClr val="FF0000"/>
              </a:solidFill>
            </a:endParaRPr>
          </a:p>
        </p:txBody>
      </p:sp>
      <p:sp>
        <p:nvSpPr>
          <p:cNvPr id="6" name="文本框 5"/>
          <p:cNvSpPr txBox="1"/>
          <p:nvPr/>
        </p:nvSpPr>
        <p:spPr>
          <a:xfrm>
            <a:off x="6416040" y="4873625"/>
            <a:ext cx="5133340" cy="521970"/>
          </a:xfrm>
          <a:prstGeom prst="rect">
            <a:avLst/>
          </a:prstGeom>
          <a:noFill/>
          <a:ln>
            <a:solidFill>
              <a:schemeClr val="tx1"/>
            </a:solidFill>
          </a:ln>
        </p:spPr>
        <p:txBody>
          <a:bodyPr wrap="square" rtlCol="0">
            <a:spAutoFit/>
          </a:bodyPr>
          <a:p>
            <a:r>
              <a:rPr lang="zh-CN" altLang="en-US" sz="2800"/>
              <a:t>生产中人与人的关系</a:t>
            </a:r>
            <a:endParaRPr lang="zh-CN" altLang="en-US" sz="2800"/>
          </a:p>
        </p:txBody>
      </p:sp>
      <p:sp>
        <p:nvSpPr>
          <p:cNvPr id="7" name="文本框 6"/>
          <p:cNvSpPr txBox="1"/>
          <p:nvPr/>
        </p:nvSpPr>
        <p:spPr>
          <a:xfrm>
            <a:off x="6429375" y="5903595"/>
            <a:ext cx="5616575" cy="521970"/>
          </a:xfrm>
          <a:prstGeom prst="rect">
            <a:avLst/>
          </a:prstGeom>
          <a:noFill/>
          <a:ln>
            <a:solidFill>
              <a:schemeClr val="tx1"/>
            </a:solidFill>
          </a:ln>
        </p:spPr>
        <p:txBody>
          <a:bodyPr wrap="square" rtlCol="0">
            <a:spAutoFit/>
          </a:bodyPr>
          <a:p>
            <a:r>
              <a:rPr lang="zh-CN" altLang="en-US" sz="2800"/>
              <a:t>产品分配关系</a:t>
            </a:r>
            <a:endParaRPr lang="zh-CN" altLang="en-US" sz="2800"/>
          </a:p>
        </p:txBody>
      </p:sp>
      <p:sp>
        <p:nvSpPr>
          <p:cNvPr id="15" name="左大括号 14"/>
          <p:cNvSpPr/>
          <p:nvPr/>
        </p:nvSpPr>
        <p:spPr>
          <a:xfrm>
            <a:off x="1764030" y="2084070"/>
            <a:ext cx="304165" cy="3509645"/>
          </a:xfrm>
          <a:prstGeom prst="leftBrace">
            <a:avLst/>
          </a:prstGeom>
        </p:spPr>
        <p:style>
          <a:lnRef idx="3">
            <a:schemeClr val="accent1"/>
          </a:lnRef>
          <a:fillRef idx="0">
            <a:schemeClr val="accent1"/>
          </a:fillRef>
          <a:effectRef idx="2">
            <a:schemeClr val="accent1"/>
          </a:effectRef>
          <a:fontRef idx="minor">
            <a:schemeClr val="tx1"/>
          </a:fontRef>
        </p:style>
        <p:txBody>
          <a:bodyPr rtlCol="0" anchor="ctr"/>
          <a:p>
            <a:pPr algn="ctr"/>
            <a:endParaRPr lang="zh-CN" altLang="en-US"/>
          </a:p>
        </p:txBody>
      </p:sp>
      <p:sp>
        <p:nvSpPr>
          <p:cNvPr id="16" name="左大括号 15"/>
          <p:cNvSpPr/>
          <p:nvPr/>
        </p:nvSpPr>
        <p:spPr>
          <a:xfrm>
            <a:off x="5932805" y="1039495"/>
            <a:ext cx="91440" cy="2190750"/>
          </a:xfrm>
          <a:prstGeom prst="leftBrace">
            <a:avLst/>
          </a:prstGeom>
        </p:spPr>
        <p:style>
          <a:lnRef idx="3">
            <a:schemeClr val="accent1"/>
          </a:lnRef>
          <a:fillRef idx="0">
            <a:schemeClr val="accent1"/>
          </a:fillRef>
          <a:effectRef idx="2">
            <a:schemeClr val="accent1"/>
          </a:effectRef>
          <a:fontRef idx="minor">
            <a:schemeClr val="tx1"/>
          </a:fontRef>
        </p:style>
        <p:txBody>
          <a:bodyPr rtlCol="0" anchor="ctr"/>
          <a:p>
            <a:pPr algn="ctr"/>
            <a:endParaRPr lang="zh-CN" altLang="en-US"/>
          </a:p>
        </p:txBody>
      </p:sp>
      <p:sp>
        <p:nvSpPr>
          <p:cNvPr id="17" name="左大括号 16"/>
          <p:cNvSpPr/>
          <p:nvPr/>
        </p:nvSpPr>
        <p:spPr>
          <a:xfrm>
            <a:off x="5948680" y="3869055"/>
            <a:ext cx="75565" cy="2515870"/>
          </a:xfrm>
          <a:prstGeom prst="leftBrace">
            <a:avLst/>
          </a:prstGeom>
        </p:spPr>
        <p:style>
          <a:lnRef idx="3">
            <a:schemeClr val="accent1"/>
          </a:lnRef>
          <a:fillRef idx="0">
            <a:schemeClr val="accent1"/>
          </a:fillRef>
          <a:effectRef idx="2">
            <a:schemeClr val="accent1"/>
          </a:effectRef>
          <a:fontRef idx="minor">
            <a:schemeClr val="tx1"/>
          </a:fontRef>
        </p:style>
        <p:txBody>
          <a:bodyPr rtlCol="0" anchor="ctr"/>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17" grpId="0" bldLvl="0" animBg="1"/>
      <p:bldP spid="5" grpId="0" bldLvl="0" animBg="1"/>
      <p:bldP spid="6" grpId="0" bldLvl="0" animBg="1"/>
      <p:bldP spid="7"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custDataLst>
              <p:tags r:id="rId1"/>
            </p:custDataLst>
          </p:nvPr>
        </p:nvSpPr>
        <p:spPr>
          <a:xfrm>
            <a:off x="1235922" y="255693"/>
            <a:ext cx="1811866" cy="461665"/>
          </a:xfrm>
          <a:prstGeom prst="rect">
            <a:avLst/>
          </a:prstGeom>
          <a:solidFill>
            <a:schemeClr val="tx2">
              <a:lumMod val="20000"/>
              <a:lumOff val="80000"/>
            </a:schemeClr>
          </a:solidFill>
          <a:ln>
            <a:solidFill>
              <a:schemeClr val="tx1"/>
            </a:solidFill>
          </a:ln>
        </p:spPr>
        <p:txBody>
          <a:bodyPr wrap="square" rtlCol="0">
            <a:spAutoFit/>
          </a:bodyPr>
          <a:lstStyle/>
          <a:p>
            <a:r>
              <a:rPr lang="zh-CN" altLang="en-US" sz="2400">
                <a:latin typeface="+mj-ea"/>
                <a:ea typeface="+mj-ea"/>
              </a:rPr>
              <a:t>阅读与思考</a:t>
            </a:r>
            <a:endParaRPr lang="zh-CN" altLang="en-US" sz="2400">
              <a:latin typeface="+mj-ea"/>
              <a:ea typeface="+mj-ea"/>
            </a:endParaRPr>
          </a:p>
        </p:txBody>
      </p:sp>
      <p:sp>
        <p:nvSpPr>
          <p:cNvPr id="3" name="文本框 2"/>
          <p:cNvSpPr txBox="1"/>
          <p:nvPr>
            <p:custDataLst>
              <p:tags r:id="rId2"/>
            </p:custDataLst>
          </p:nvPr>
        </p:nvSpPr>
        <p:spPr>
          <a:xfrm>
            <a:off x="181187" y="635112"/>
            <a:ext cx="11514666" cy="3322955"/>
          </a:xfrm>
          <a:prstGeom prst="rect">
            <a:avLst/>
          </a:prstGeom>
          <a:noFill/>
        </p:spPr>
        <p:txBody>
          <a:bodyPr wrap="square" rtlCol="0">
            <a:spAutoFit/>
          </a:bodyPr>
          <a:lstStyle/>
          <a:p>
            <a:pPr>
              <a:lnSpc>
                <a:spcPct val="150000"/>
              </a:lnSpc>
            </a:pPr>
            <a:r>
              <a:rPr lang="zh-CN" altLang="en-US" sz="2800"/>
              <a:t>        马克思说：“手推磨产生的是封建主的社会，蒸汽磨产生的是工业本家的社会。”</a:t>
            </a:r>
            <a:r>
              <a:rPr lang="en-US" altLang="zh-CN" sz="2800"/>
              <a:t>              ——</a:t>
            </a:r>
            <a:r>
              <a:rPr lang="zh-CN" altLang="en-US" sz="2800"/>
              <a:t>《马克思恩格斯文集》第一卷</a:t>
            </a:r>
            <a:endParaRPr lang="zh-CN" altLang="en-US" sz="2800"/>
          </a:p>
          <a:p>
            <a:pPr>
              <a:lnSpc>
                <a:spcPct val="150000"/>
              </a:lnSpc>
            </a:pPr>
            <a:r>
              <a:rPr lang="en-US" altLang="zh-CN" sz="2800"/>
              <a:t>    </a:t>
            </a:r>
            <a:r>
              <a:rPr lang="zh-CN" altLang="en-US" sz="2800"/>
              <a:t>为了不致失掉文明的果实，人们在他们的交往方式不再适合于既得的生产力时，就不得不改变他们继承下来的一切社会形式。</a:t>
            </a:r>
            <a:endParaRPr lang="zh-CN" altLang="en-US" sz="2800"/>
          </a:p>
          <a:p>
            <a:pPr>
              <a:lnSpc>
                <a:spcPct val="150000"/>
              </a:lnSpc>
            </a:pPr>
            <a:r>
              <a:rPr lang="en-US" altLang="zh-CN" sz="2800"/>
              <a:t>                                 ——</a:t>
            </a:r>
            <a:r>
              <a:rPr lang="zh-CN" altLang="en-US" sz="2800"/>
              <a:t>《马克思恩格斯文集》第十卷</a:t>
            </a:r>
            <a:endParaRPr lang="zh-CN" altLang="en-US" sz="2800"/>
          </a:p>
        </p:txBody>
      </p:sp>
      <p:pic>
        <p:nvPicPr>
          <p:cNvPr id="5" name="图片 4" descr="人的照片上写着字&#10;&#10;描述已自动生成"/>
          <p:cNvPicPr>
            <a:picLocks noChangeAspect="1"/>
          </p:cNvPicPr>
          <p:nvPr>
            <p:custDataLst>
              <p:tags r:id="rId3"/>
            </p:custDataLst>
          </p:nvPr>
        </p:nvPicPr>
        <p:blipFill>
          <a:blip r:embed="rId4">
            <a:extLst>
              <a:ext uri="{28A0092B-C50C-407E-A947-70E740481C1C}">
                <a14:useLocalDpi xmlns:a14="http://schemas.microsoft.com/office/drawing/2010/main" val="0"/>
              </a:ext>
            </a:extLst>
          </a:blip>
          <a:stretch>
            <a:fillRect/>
          </a:stretch>
        </p:blipFill>
        <p:spPr>
          <a:xfrm>
            <a:off x="7769437" y="3958166"/>
            <a:ext cx="3997961" cy="2995083"/>
          </a:xfrm>
          <a:prstGeom prst="rect">
            <a:avLst/>
          </a:prstGeom>
        </p:spPr>
      </p:pic>
      <p:sp>
        <p:nvSpPr>
          <p:cNvPr id="7" name="文本框 6"/>
          <p:cNvSpPr txBox="1"/>
          <p:nvPr>
            <p:custDataLst>
              <p:tags r:id="rId5"/>
            </p:custDataLst>
          </p:nvPr>
        </p:nvSpPr>
        <p:spPr>
          <a:xfrm>
            <a:off x="339725" y="4240530"/>
            <a:ext cx="7228840" cy="1814830"/>
          </a:xfrm>
          <a:prstGeom prst="rect">
            <a:avLst/>
          </a:prstGeom>
          <a:noFill/>
        </p:spPr>
        <p:txBody>
          <a:bodyPr wrap="square" rtlCol="0">
            <a:spAutoFit/>
          </a:bodyPr>
          <a:lstStyle/>
          <a:p>
            <a:pPr marL="457200" indent="-457200">
              <a:buFont typeface="Wingdings" panose="05000000000000000000" pitchFamily="2" charset="2"/>
              <a:buChar char="Ø"/>
            </a:pPr>
            <a:r>
              <a:rPr lang="zh-CN" altLang="en-US" sz="2800">
                <a:latin typeface="+mj-ea"/>
                <a:ea typeface="+mj-ea"/>
              </a:rPr>
              <a:t>结合材料分析，原始社会、奴隶社会、封建社会和资本主义社会中生产力和生产关系的特点</a:t>
            </a:r>
            <a:endParaRPr lang="zh-CN" altLang="en-US" sz="2800">
              <a:latin typeface="+mj-ea"/>
              <a:ea typeface="+mj-ea"/>
            </a:endParaRPr>
          </a:p>
          <a:p>
            <a:pPr marL="457200" indent="-457200">
              <a:buFont typeface="Wingdings" panose="05000000000000000000" pitchFamily="2" charset="2"/>
              <a:buChar char="Ø"/>
            </a:pPr>
            <a:r>
              <a:rPr lang="zh-CN" altLang="en-US" sz="2800">
                <a:latin typeface="+mj-ea"/>
                <a:ea typeface="+mj-ea"/>
              </a:rPr>
              <a:t>生产力和生产关系的相互关系</a:t>
            </a:r>
            <a:endParaRPr lang="zh-CN" altLang="en-US" sz="2800">
              <a:latin typeface="+mj-ea"/>
              <a:ea typeface="+mj-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圆角矩形 1"/>
          <p:cNvSpPr/>
          <p:nvPr/>
        </p:nvSpPr>
        <p:spPr>
          <a:xfrm>
            <a:off x="5496560" y="1247775"/>
            <a:ext cx="578485" cy="475742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椭圆 2"/>
          <p:cNvSpPr/>
          <p:nvPr/>
        </p:nvSpPr>
        <p:spPr>
          <a:xfrm>
            <a:off x="5537200" y="2924175"/>
            <a:ext cx="477520" cy="487045"/>
          </a:xfrm>
          <a:prstGeom prst="ellipse">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文本框 3"/>
          <p:cNvSpPr txBox="1"/>
          <p:nvPr/>
        </p:nvSpPr>
        <p:spPr>
          <a:xfrm>
            <a:off x="6815455" y="2924175"/>
            <a:ext cx="4263390" cy="583565"/>
          </a:xfrm>
          <a:prstGeom prst="rect">
            <a:avLst/>
          </a:prstGeom>
          <a:noFill/>
        </p:spPr>
        <p:txBody>
          <a:bodyPr wrap="square" rtlCol="0">
            <a:spAutoFit/>
          </a:bodyPr>
          <a:p>
            <a:r>
              <a:rPr lang="zh-CN" altLang="en-US" sz="3200"/>
              <a:t>封建社会</a:t>
            </a:r>
            <a:endParaRPr lang="zh-CN" altLang="en-US" sz="3200"/>
          </a:p>
        </p:txBody>
      </p:sp>
      <p:sp>
        <p:nvSpPr>
          <p:cNvPr id="5" name="文本框 4"/>
          <p:cNvSpPr txBox="1"/>
          <p:nvPr/>
        </p:nvSpPr>
        <p:spPr>
          <a:xfrm>
            <a:off x="3164205" y="2983230"/>
            <a:ext cx="1795145" cy="583565"/>
          </a:xfrm>
          <a:prstGeom prst="rect">
            <a:avLst/>
          </a:prstGeom>
          <a:noFill/>
        </p:spPr>
        <p:txBody>
          <a:bodyPr wrap="square" rtlCol="0">
            <a:spAutoFit/>
          </a:bodyPr>
          <a:p>
            <a:r>
              <a:rPr lang="zh-CN" altLang="en-US" sz="3200"/>
              <a:t>手推磨</a:t>
            </a:r>
            <a:endParaRPr lang="zh-CN" altLang="en-US" sz="3200"/>
          </a:p>
        </p:txBody>
      </p:sp>
      <p:sp>
        <p:nvSpPr>
          <p:cNvPr id="6" name="文本框 5"/>
          <p:cNvSpPr txBox="1"/>
          <p:nvPr/>
        </p:nvSpPr>
        <p:spPr>
          <a:xfrm>
            <a:off x="6815455" y="1791335"/>
            <a:ext cx="3022600" cy="583565"/>
          </a:xfrm>
          <a:prstGeom prst="rect">
            <a:avLst/>
          </a:prstGeom>
          <a:noFill/>
        </p:spPr>
        <p:txBody>
          <a:bodyPr wrap="square" rtlCol="0">
            <a:spAutoFit/>
          </a:bodyPr>
          <a:p>
            <a:pPr fontAlgn="auto"/>
            <a:r>
              <a:rPr lang="zh-CN" altLang="en-US" sz="3200"/>
              <a:t>资本主义社会</a:t>
            </a:r>
            <a:endParaRPr lang="zh-CN" altLang="en-US" sz="3200"/>
          </a:p>
        </p:txBody>
      </p:sp>
      <p:sp>
        <p:nvSpPr>
          <p:cNvPr id="7" name="文本框 6"/>
          <p:cNvSpPr txBox="1"/>
          <p:nvPr/>
        </p:nvSpPr>
        <p:spPr>
          <a:xfrm>
            <a:off x="6815455" y="4128135"/>
            <a:ext cx="3620770" cy="583565"/>
          </a:xfrm>
          <a:prstGeom prst="rect">
            <a:avLst/>
          </a:prstGeom>
          <a:noFill/>
        </p:spPr>
        <p:txBody>
          <a:bodyPr wrap="square" rtlCol="0">
            <a:spAutoFit/>
          </a:bodyPr>
          <a:p>
            <a:r>
              <a:rPr lang="zh-CN" altLang="en-US" sz="3200"/>
              <a:t>奴隶社会</a:t>
            </a:r>
            <a:endParaRPr lang="zh-CN" altLang="en-US" sz="3200"/>
          </a:p>
        </p:txBody>
      </p:sp>
      <p:sp>
        <p:nvSpPr>
          <p:cNvPr id="8" name="文本框 7"/>
          <p:cNvSpPr txBox="1"/>
          <p:nvPr/>
        </p:nvSpPr>
        <p:spPr>
          <a:xfrm>
            <a:off x="6815455" y="5213985"/>
            <a:ext cx="3994785" cy="583565"/>
          </a:xfrm>
          <a:prstGeom prst="rect">
            <a:avLst/>
          </a:prstGeom>
          <a:noFill/>
        </p:spPr>
        <p:txBody>
          <a:bodyPr wrap="square" rtlCol="0">
            <a:spAutoFit/>
          </a:bodyPr>
          <a:p>
            <a:r>
              <a:rPr lang="zh-CN" altLang="en-US" sz="3200"/>
              <a:t>原始社会</a:t>
            </a:r>
            <a:endParaRPr lang="zh-CN" altLang="en-US" sz="3200"/>
          </a:p>
        </p:txBody>
      </p:sp>
      <p:sp>
        <p:nvSpPr>
          <p:cNvPr id="9" name="文本框 8"/>
          <p:cNvSpPr txBox="1"/>
          <p:nvPr/>
        </p:nvSpPr>
        <p:spPr>
          <a:xfrm>
            <a:off x="3164205" y="1791335"/>
            <a:ext cx="1896745" cy="583565"/>
          </a:xfrm>
          <a:prstGeom prst="rect">
            <a:avLst/>
          </a:prstGeom>
          <a:noFill/>
        </p:spPr>
        <p:txBody>
          <a:bodyPr wrap="square" rtlCol="0">
            <a:spAutoFit/>
          </a:bodyPr>
          <a:p>
            <a:r>
              <a:rPr lang="zh-CN" altLang="en-US" sz="3200"/>
              <a:t>蒸汽磨</a:t>
            </a:r>
            <a:endParaRPr lang="zh-CN" altLang="en-US" sz="3200"/>
          </a:p>
        </p:txBody>
      </p:sp>
      <p:sp>
        <p:nvSpPr>
          <p:cNvPr id="10" name="椭圆 9"/>
          <p:cNvSpPr/>
          <p:nvPr/>
        </p:nvSpPr>
        <p:spPr>
          <a:xfrm>
            <a:off x="5537200" y="1736725"/>
            <a:ext cx="477520" cy="47752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1" name="椭圆 10"/>
          <p:cNvSpPr/>
          <p:nvPr/>
        </p:nvSpPr>
        <p:spPr>
          <a:xfrm>
            <a:off x="5542280" y="4057650"/>
            <a:ext cx="487045" cy="507365"/>
          </a:xfrm>
          <a:prstGeom prst="ellips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2" name="椭圆 11"/>
          <p:cNvSpPr/>
          <p:nvPr/>
        </p:nvSpPr>
        <p:spPr>
          <a:xfrm>
            <a:off x="5557520" y="5173345"/>
            <a:ext cx="456565" cy="456565"/>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P spid="9" grpId="0"/>
      <p:bldP spid="6" grpId="0"/>
      <p:bldP spid="7"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723900" y="544830"/>
            <a:ext cx="9229725" cy="645160"/>
          </a:xfrm>
          <a:prstGeom prst="rect">
            <a:avLst/>
          </a:prstGeom>
          <a:noFill/>
        </p:spPr>
        <p:txBody>
          <a:bodyPr wrap="square">
            <a:spAutoFit/>
          </a:bodyPr>
          <a:lstStyle/>
          <a:p>
            <a:r>
              <a:rPr lang="zh-CN" altLang="en-US" sz="3600"/>
              <a:t>生产力与生产关系的辩证关系：</a:t>
            </a:r>
            <a:endParaRPr lang="zh-CN" altLang="en-US" sz="3600"/>
          </a:p>
        </p:txBody>
      </p:sp>
      <p:grpSp>
        <p:nvGrpSpPr>
          <p:cNvPr id="19" name="组合 18"/>
          <p:cNvGrpSpPr/>
          <p:nvPr>
            <p:custDataLst>
              <p:tags r:id="rId2"/>
            </p:custDataLst>
          </p:nvPr>
        </p:nvGrpSpPr>
        <p:grpSpPr>
          <a:xfrm>
            <a:off x="1656080" y="3289300"/>
            <a:ext cx="6195060" cy="804689"/>
            <a:chOff x="1524001" y="4405067"/>
            <a:chExt cx="4876799" cy="699916"/>
          </a:xfrm>
        </p:grpSpPr>
        <p:sp>
          <p:nvSpPr>
            <p:cNvPr id="5" name="文本框 4"/>
            <p:cNvSpPr txBox="1"/>
            <p:nvPr>
              <p:custDataLst>
                <p:tags r:id="rId3"/>
              </p:custDataLst>
            </p:nvPr>
          </p:nvSpPr>
          <p:spPr>
            <a:xfrm>
              <a:off x="1524001" y="4597400"/>
              <a:ext cx="1320800" cy="507583"/>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zh-CN" altLang="en-US" sz="3200"/>
                <a:t>生产力</a:t>
              </a:r>
              <a:endParaRPr lang="zh-CN" altLang="en-US" sz="3200"/>
            </a:p>
          </p:txBody>
        </p:sp>
        <p:sp>
          <p:nvSpPr>
            <p:cNvPr id="6" name="文本框 5"/>
            <p:cNvSpPr txBox="1"/>
            <p:nvPr>
              <p:custDataLst>
                <p:tags r:id="rId4"/>
              </p:custDataLst>
            </p:nvPr>
          </p:nvSpPr>
          <p:spPr>
            <a:xfrm>
              <a:off x="4741333" y="4597400"/>
              <a:ext cx="1659467" cy="50758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zh-CN" altLang="en-US" sz="3200"/>
                <a:t>生产关系</a:t>
              </a:r>
              <a:endParaRPr lang="zh-CN" altLang="en-US" sz="3200"/>
            </a:p>
          </p:txBody>
        </p:sp>
        <p:cxnSp>
          <p:nvCxnSpPr>
            <p:cNvPr id="8" name="直接箭头连接符 7"/>
            <p:cNvCxnSpPr/>
            <p:nvPr>
              <p:custDataLst>
                <p:tags r:id="rId5"/>
              </p:custDataLst>
            </p:nvPr>
          </p:nvCxnSpPr>
          <p:spPr>
            <a:xfrm>
              <a:off x="2921000" y="4805177"/>
              <a:ext cx="1701800" cy="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sp>
          <p:nvSpPr>
            <p:cNvPr id="13" name="文本框 12"/>
            <p:cNvSpPr txBox="1"/>
            <p:nvPr>
              <p:custDataLst>
                <p:tags r:id="rId6"/>
              </p:custDataLst>
            </p:nvPr>
          </p:nvSpPr>
          <p:spPr>
            <a:xfrm>
              <a:off x="3352801" y="4405067"/>
              <a:ext cx="753532" cy="400433"/>
            </a:xfrm>
            <a:prstGeom prst="rect">
              <a:avLst/>
            </a:prstGeom>
            <a:noFill/>
          </p:spPr>
          <p:txBody>
            <a:bodyPr wrap="square" rtlCol="0">
              <a:spAutoFit/>
            </a:bodyPr>
            <a:lstStyle/>
            <a:p>
              <a:r>
                <a:rPr lang="zh-CN" altLang="en-US" sz="2400">
                  <a:latin typeface="+mj-ea"/>
                  <a:ea typeface="+mj-ea"/>
                </a:rPr>
                <a:t>决定</a:t>
              </a:r>
              <a:endParaRPr lang="zh-CN" altLang="en-US" sz="2400">
                <a:latin typeface="+mj-ea"/>
                <a:ea typeface="+mj-ea"/>
              </a:endParaRPr>
            </a:p>
          </p:txBody>
        </p:sp>
      </p:grpSp>
      <p:sp>
        <p:nvSpPr>
          <p:cNvPr id="15" name="文本框 14"/>
          <p:cNvSpPr txBox="1"/>
          <p:nvPr>
            <p:custDataLst>
              <p:tags r:id="rId7"/>
            </p:custDataLst>
          </p:nvPr>
        </p:nvSpPr>
        <p:spPr>
          <a:xfrm>
            <a:off x="580603" y="1549003"/>
            <a:ext cx="11032066" cy="1076325"/>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r>
              <a:rPr lang="zh-CN" altLang="en-US" sz="3200"/>
              <a:t>决定作用体现在：生产力决定生产关系的性质，生产力的变化、发展决定生产关系的变化、发展</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sz="3200"/>
              <a:t>阅读与思考</a:t>
            </a:r>
            <a:endParaRPr lang="zh-CN" altLang="en-US" sz="3200"/>
          </a:p>
        </p:txBody>
      </p:sp>
      <p:sp>
        <p:nvSpPr>
          <p:cNvPr id="3" name="内容占位符 2"/>
          <p:cNvSpPr>
            <a:spLocks noGrp="1"/>
          </p:cNvSpPr>
          <p:nvPr>
            <p:ph idx="1"/>
          </p:nvPr>
        </p:nvSpPr>
        <p:spPr/>
        <p:style>
          <a:lnRef idx="2">
            <a:schemeClr val="accent5"/>
          </a:lnRef>
          <a:fillRef idx="1">
            <a:schemeClr val="lt1"/>
          </a:fillRef>
          <a:effectRef idx="0">
            <a:schemeClr val="accent5"/>
          </a:effectRef>
          <a:fontRef idx="minor">
            <a:schemeClr val="dk1"/>
          </a:fontRef>
        </p:style>
        <p:txBody>
          <a:bodyPr/>
          <a:p>
            <a:pPr marL="0" indent="0">
              <a:buNone/>
            </a:pPr>
            <a:r>
              <a:rPr lang="en-US" altLang="zh-CN"/>
              <a:t>    </a:t>
            </a:r>
            <a:r>
              <a:rPr lang="zh-CN" altLang="en-US"/>
              <a:t>我国社会主义建设的根本任务，是进一步解放生产力，发展生产力，逐步实现社会主义现代化，并且为此而改革生产关系和上层建筑中不适应生产力发展的方面和环节。</a:t>
            </a:r>
            <a:endParaRPr lang="zh-CN" altLang="en-US"/>
          </a:p>
          <a:p>
            <a:pPr marL="0" indent="0">
              <a:buNone/>
            </a:pPr>
            <a:r>
              <a:rPr lang="en-US" altLang="zh-CN"/>
              <a:t>                                     ——</a:t>
            </a:r>
            <a:r>
              <a:rPr lang="zh-CN" altLang="en-US"/>
              <a:t>中国共产党章程</a:t>
            </a:r>
            <a:endParaRPr lang="zh-CN" altLang="en-US"/>
          </a:p>
          <a:p>
            <a:endParaRPr lang="zh-CN" altLang="en-US"/>
          </a:p>
          <a:p>
            <a:r>
              <a:rPr lang="zh-CN" altLang="en-US">
                <a:solidFill>
                  <a:schemeClr val="tx1"/>
                </a:solidFill>
                <a:effectLst>
                  <a:outerShdw blurRad="38100" dist="19050" dir="2700000" algn="tl" rotWithShape="0">
                    <a:schemeClr val="dk1">
                      <a:alpha val="40000"/>
                    </a:schemeClr>
                  </a:outerShdw>
                </a:effectLst>
              </a:rPr>
              <a:t>为什么发展生产力就需要改变生产关系中同生产力不相适应的方面和环节？</a:t>
            </a:r>
            <a:endParaRPr lang="zh-CN" altLang="en-US">
              <a:solidFill>
                <a:schemeClr val="tx1"/>
              </a:solidFill>
              <a:effectLst>
                <a:outerShdw blurRad="38100" dist="19050" dir="2700000" algn="tl" rotWithShape="0">
                  <a:schemeClr val="dk1">
                    <a:alpha val="40000"/>
                  </a:scheme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1500" advTm="0">
        <p:random/>
      </p:transition>
    </mc:Choice>
    <mc:Fallback>
      <p:transition spd="slow" advTm="0">
        <p:rand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723900" y="544830"/>
            <a:ext cx="9229725" cy="645160"/>
          </a:xfrm>
          <a:prstGeom prst="rect">
            <a:avLst/>
          </a:prstGeom>
          <a:noFill/>
        </p:spPr>
        <p:txBody>
          <a:bodyPr wrap="square">
            <a:spAutoFit/>
          </a:bodyPr>
          <a:lstStyle/>
          <a:p>
            <a:r>
              <a:rPr lang="zh-CN" altLang="en-US" sz="3600"/>
              <a:t>生产力与生产关系的辩证关系：</a:t>
            </a:r>
            <a:endParaRPr lang="zh-CN" altLang="en-US" sz="3600"/>
          </a:p>
        </p:txBody>
      </p:sp>
      <p:grpSp>
        <p:nvGrpSpPr>
          <p:cNvPr id="19" name="组合 18"/>
          <p:cNvGrpSpPr/>
          <p:nvPr>
            <p:custDataLst>
              <p:tags r:id="rId2"/>
            </p:custDataLst>
          </p:nvPr>
        </p:nvGrpSpPr>
        <p:grpSpPr>
          <a:xfrm>
            <a:off x="1656080" y="3268980"/>
            <a:ext cx="6195060" cy="1066388"/>
            <a:chOff x="1524001" y="4405067"/>
            <a:chExt cx="4876799" cy="927541"/>
          </a:xfrm>
        </p:grpSpPr>
        <p:sp>
          <p:nvSpPr>
            <p:cNvPr id="5" name="文本框 4"/>
            <p:cNvSpPr txBox="1"/>
            <p:nvPr>
              <p:custDataLst>
                <p:tags r:id="rId3"/>
              </p:custDataLst>
            </p:nvPr>
          </p:nvSpPr>
          <p:spPr>
            <a:xfrm>
              <a:off x="1524001" y="4597400"/>
              <a:ext cx="1320800" cy="507583"/>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zh-CN" altLang="en-US" sz="3200"/>
                <a:t>生产力</a:t>
              </a:r>
              <a:endParaRPr lang="zh-CN" altLang="en-US" sz="3200"/>
            </a:p>
          </p:txBody>
        </p:sp>
        <p:sp>
          <p:nvSpPr>
            <p:cNvPr id="6" name="文本框 5"/>
            <p:cNvSpPr txBox="1"/>
            <p:nvPr>
              <p:custDataLst>
                <p:tags r:id="rId4"/>
              </p:custDataLst>
            </p:nvPr>
          </p:nvSpPr>
          <p:spPr>
            <a:xfrm>
              <a:off x="4741333" y="4597400"/>
              <a:ext cx="1659467" cy="50758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zh-CN" altLang="en-US" sz="3200"/>
                <a:t>生产关系</a:t>
              </a:r>
              <a:endParaRPr lang="zh-CN" altLang="en-US" sz="3200"/>
            </a:p>
          </p:txBody>
        </p:sp>
        <p:cxnSp>
          <p:nvCxnSpPr>
            <p:cNvPr id="8" name="直接箭头连接符 7"/>
            <p:cNvCxnSpPr/>
            <p:nvPr>
              <p:custDataLst>
                <p:tags r:id="rId5"/>
              </p:custDataLst>
            </p:nvPr>
          </p:nvCxnSpPr>
          <p:spPr>
            <a:xfrm>
              <a:off x="2921000" y="4805177"/>
              <a:ext cx="1701800" cy="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p:nvPr>
              <p:custDataLst>
                <p:tags r:id="rId6"/>
              </p:custDataLst>
            </p:nvPr>
          </p:nvCxnSpPr>
          <p:spPr>
            <a:xfrm flipH="1">
              <a:off x="2921000" y="4932176"/>
              <a:ext cx="1701800" cy="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sp>
          <p:nvSpPr>
            <p:cNvPr id="13" name="文本框 12"/>
            <p:cNvSpPr txBox="1"/>
            <p:nvPr>
              <p:custDataLst>
                <p:tags r:id="rId7"/>
              </p:custDataLst>
            </p:nvPr>
          </p:nvSpPr>
          <p:spPr>
            <a:xfrm>
              <a:off x="3352801" y="4405067"/>
              <a:ext cx="753532" cy="400433"/>
            </a:xfrm>
            <a:prstGeom prst="rect">
              <a:avLst/>
            </a:prstGeom>
            <a:noFill/>
          </p:spPr>
          <p:txBody>
            <a:bodyPr wrap="square" rtlCol="0">
              <a:spAutoFit/>
            </a:bodyPr>
            <a:lstStyle/>
            <a:p>
              <a:r>
                <a:rPr lang="zh-CN" altLang="en-US" sz="2400">
                  <a:latin typeface="+mj-ea"/>
                  <a:ea typeface="+mj-ea"/>
                </a:rPr>
                <a:t>决定</a:t>
              </a:r>
              <a:endParaRPr lang="zh-CN" altLang="en-US" sz="2400">
                <a:latin typeface="+mj-ea"/>
                <a:ea typeface="+mj-ea"/>
              </a:endParaRPr>
            </a:p>
          </p:txBody>
        </p:sp>
        <p:sp>
          <p:nvSpPr>
            <p:cNvPr id="14" name="文本框 13"/>
            <p:cNvSpPr txBox="1"/>
            <p:nvPr>
              <p:custDataLst>
                <p:tags r:id="rId8"/>
              </p:custDataLst>
            </p:nvPr>
          </p:nvSpPr>
          <p:spPr>
            <a:xfrm>
              <a:off x="3246967" y="4932175"/>
              <a:ext cx="965199" cy="400433"/>
            </a:xfrm>
            <a:prstGeom prst="rect">
              <a:avLst/>
            </a:prstGeom>
            <a:noFill/>
          </p:spPr>
          <p:txBody>
            <a:bodyPr wrap="square" rtlCol="0">
              <a:spAutoFit/>
            </a:bodyPr>
            <a:lstStyle/>
            <a:p>
              <a:r>
                <a:rPr lang="zh-CN" altLang="en-US" sz="2400">
                  <a:latin typeface="+mj-ea"/>
                  <a:ea typeface="+mj-ea"/>
                </a:rPr>
                <a:t>反作用</a:t>
              </a:r>
              <a:endParaRPr lang="zh-CN" altLang="en-US" sz="2400">
                <a:latin typeface="+mj-ea"/>
                <a:ea typeface="+mj-ea"/>
              </a:endParaRPr>
            </a:p>
          </p:txBody>
        </p:sp>
      </p:grpSp>
      <p:sp>
        <p:nvSpPr>
          <p:cNvPr id="15" name="文本框 14"/>
          <p:cNvSpPr txBox="1"/>
          <p:nvPr>
            <p:custDataLst>
              <p:tags r:id="rId9"/>
            </p:custDataLst>
          </p:nvPr>
        </p:nvSpPr>
        <p:spPr>
          <a:xfrm>
            <a:off x="580603" y="1549003"/>
            <a:ext cx="11032066" cy="1076325"/>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r>
              <a:rPr lang="zh-CN" altLang="en-US" sz="3200"/>
              <a:t>决定作用体现在：生产力决定生产关系的性质，生产力的变化、发展决定生产关系的变化、发展</a:t>
            </a:r>
            <a:endParaRPr lang="zh-CN" altLang="en-US" sz="3200"/>
          </a:p>
        </p:txBody>
      </p:sp>
      <p:sp>
        <p:nvSpPr>
          <p:cNvPr id="16" name="文本框 15"/>
          <p:cNvSpPr txBox="1"/>
          <p:nvPr>
            <p:custDataLst>
              <p:tags r:id="rId10"/>
            </p:custDataLst>
          </p:nvPr>
        </p:nvSpPr>
        <p:spPr>
          <a:xfrm>
            <a:off x="579968" y="4708533"/>
            <a:ext cx="11032066" cy="1076325"/>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r>
              <a:rPr lang="zh-CN" altLang="en-US" sz="3200"/>
              <a:t>反作用体现在：生产关系适合生产力发展状况时，它对生产力的发展起推动作用；反之，它对生产力发展其阻碍作用。</a:t>
            </a:r>
            <a:endParaRPr lang="zh-CN" altLang="en-US" sz="3200"/>
          </a:p>
        </p:txBody>
      </p:sp>
      <p:sp>
        <p:nvSpPr>
          <p:cNvPr id="17" name="箭头: 虚尾 16"/>
          <p:cNvSpPr/>
          <p:nvPr>
            <p:custDataLst>
              <p:tags r:id="rId11"/>
            </p:custDataLst>
          </p:nvPr>
        </p:nvSpPr>
        <p:spPr>
          <a:xfrm>
            <a:off x="7851140" y="3568065"/>
            <a:ext cx="1030605" cy="467995"/>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custDataLst>
              <p:tags r:id="rId12"/>
            </p:custDataLst>
          </p:nvPr>
        </p:nvSpPr>
        <p:spPr>
          <a:xfrm>
            <a:off x="8966199" y="3386755"/>
            <a:ext cx="2971799" cy="830997"/>
          </a:xfrm>
          <a:prstGeom prst="rect">
            <a:avLst/>
          </a:prstGeom>
          <a:noFill/>
        </p:spPr>
        <p:txBody>
          <a:bodyPr wrap="square" rtlCol="0">
            <a:spAutoFit/>
          </a:bodyPr>
          <a:lstStyle/>
          <a:p>
            <a:r>
              <a:rPr lang="zh-CN" altLang="en-US" sz="2400">
                <a:solidFill>
                  <a:srgbClr val="C00000"/>
                </a:solidFill>
                <a:latin typeface="+mj-ea"/>
                <a:ea typeface="+mj-ea"/>
              </a:rPr>
              <a:t>生产关系一定要适应生产力状况的规律</a:t>
            </a:r>
            <a:endParaRPr lang="zh-CN" altLang="en-US" sz="2400">
              <a:solidFill>
                <a:srgbClr val="C00000"/>
              </a:solidFill>
              <a:latin typeface="+mj-ea"/>
              <a:ea typeface="+mj-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p:bldP spid="17" grpId="0" bldLvl="0" animBg="1"/>
      <p:bldP spid="1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838200" y="365125"/>
            <a:ext cx="11042650" cy="1296035"/>
          </a:xfrm>
        </p:spPr>
        <p:txBody>
          <a:bodyPr/>
          <a:p>
            <a:r>
              <a:rPr lang="en-US" altLang="zh-CN"/>
              <a:t>3.</a:t>
            </a:r>
            <a:r>
              <a:rPr lang="zh-CN" altLang="en-US"/>
              <a:t>经济基础和上层建筑的关系及其矛盾运动</a:t>
            </a:r>
            <a:endParaRPr lang="zh-CN" altLang="en-US"/>
          </a:p>
        </p:txBody>
      </p:sp>
      <p:sp>
        <p:nvSpPr>
          <p:cNvPr id="3" name="内容占位符 2"/>
          <p:cNvSpPr>
            <a:spLocks noGrp="1"/>
          </p:cNvSpPr>
          <p:nvPr>
            <p:ph idx="1"/>
          </p:nvPr>
        </p:nvSpPr>
        <p:spPr/>
        <p:txBody>
          <a:bodyPr/>
          <a:p>
            <a:pPr marL="0" indent="0">
              <a:buNone/>
            </a:pPr>
            <a:endParaRPr lang="zh-CN" altLang="en-US"/>
          </a:p>
          <a:p>
            <a:pPr marL="0" indent="0">
              <a:buNone/>
            </a:pPr>
            <a:endParaRPr lang="zh-CN" altLang="en-US"/>
          </a:p>
        </p:txBody>
      </p:sp>
      <p:sp>
        <p:nvSpPr>
          <p:cNvPr id="5" name="文本框 4"/>
          <p:cNvSpPr txBox="1"/>
          <p:nvPr/>
        </p:nvSpPr>
        <p:spPr>
          <a:xfrm>
            <a:off x="1064260" y="2959735"/>
            <a:ext cx="4239260" cy="2553335"/>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p>
            <a:r>
              <a:rPr lang="zh-CN" altLang="en-US" sz="3200">
                <a:sym typeface="+mn-ea"/>
              </a:rPr>
              <a:t>经济基础：</a:t>
            </a:r>
            <a:endParaRPr lang="zh-CN" altLang="en-US" sz="3200">
              <a:sym typeface="+mn-ea"/>
            </a:endParaRPr>
          </a:p>
          <a:p>
            <a:r>
              <a:rPr lang="zh-CN" altLang="en-US" sz="3200">
                <a:sym typeface="+mn-ea"/>
              </a:rPr>
              <a:t>由社会一定发展阶段的生产力决定的占统治地位的生产关系的总和</a:t>
            </a:r>
            <a:endParaRPr lang="zh-CN" altLang="en-US" sz="3200">
              <a:sym typeface="+mn-ea"/>
            </a:endParaRPr>
          </a:p>
        </p:txBody>
      </p:sp>
      <p:sp>
        <p:nvSpPr>
          <p:cNvPr id="6" name="文本框 5"/>
          <p:cNvSpPr txBox="1"/>
          <p:nvPr/>
        </p:nvSpPr>
        <p:spPr>
          <a:xfrm>
            <a:off x="6591935" y="2959735"/>
            <a:ext cx="4453890" cy="2061210"/>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p>
            <a:r>
              <a:rPr lang="zh-CN" altLang="en-US" sz="3200">
                <a:sym typeface="+mn-ea"/>
              </a:rPr>
              <a:t>上层建筑：是建立在一定经济基础之上的意识形态以及相应的制度、组织和设施。</a:t>
            </a:r>
            <a:endParaRPr lang="zh-CN" altLang="en-US" sz="3200">
              <a:sym typeface="+mn-ea"/>
            </a:endParaRPr>
          </a:p>
        </p:txBody>
      </p:sp>
      <p:sp>
        <p:nvSpPr>
          <p:cNvPr id="9" name="文本框 8"/>
          <p:cNvSpPr txBox="1"/>
          <p:nvPr/>
        </p:nvSpPr>
        <p:spPr>
          <a:xfrm>
            <a:off x="1663065" y="1231900"/>
            <a:ext cx="9147810" cy="521970"/>
          </a:xfrm>
          <a:prstGeom prst="rect">
            <a:avLst/>
          </a:prstGeom>
          <a:noFill/>
        </p:spPr>
        <p:txBody>
          <a:bodyPr wrap="square" rtlCol="0">
            <a:spAutoFit/>
          </a:bodyPr>
          <a:p>
            <a:r>
              <a:rPr lang="zh-CN" altLang="en-US" sz="2800">
                <a:sym typeface="+mn-ea"/>
              </a:rPr>
              <a:t>阅读教材第</a:t>
            </a:r>
            <a:r>
              <a:rPr lang="en-US" altLang="zh-CN" sz="2800">
                <a:sym typeface="+mn-ea"/>
              </a:rPr>
              <a:t>63</a:t>
            </a:r>
            <a:r>
              <a:rPr lang="zh-CN" altLang="en-US" sz="2800">
                <a:sym typeface="+mn-ea"/>
              </a:rPr>
              <a:t>页，阐述经济基础与上层建筑的含义</a:t>
            </a:r>
            <a:endParaRPr lang="zh-CN" altLang="en-US" sz="2800">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781120" y="334080"/>
            <a:ext cx="10969200" cy="705600"/>
          </a:xfrm>
        </p:spPr>
        <p:txBody>
          <a:bodyPr>
            <a:normAutofit fontScale="90000"/>
          </a:bodyPr>
          <a:p>
            <a:pPr algn="ctr"/>
            <a:r>
              <a:rPr lang="zh-CN" altLang="en-US" dirty="0" smtClean="0">
                <a:sym typeface="+mn-ea"/>
              </a:rPr>
              <a:t>深入理解</a:t>
            </a:r>
            <a:r>
              <a:rPr lang="zh-CN" altLang="en-US" dirty="0" smtClean="0">
                <a:solidFill>
                  <a:srgbClr val="0000FF"/>
                </a:solidFill>
                <a:latin typeface="华文新魏" panose="02010800040101010101" pitchFamily="2" charset="-122"/>
                <a:ea typeface="华文新魏" panose="02010800040101010101" pitchFamily="2" charset="-122"/>
                <a:sym typeface="+mn-ea"/>
              </a:rPr>
              <a:t>上层建筑</a:t>
            </a:r>
            <a:br>
              <a:rPr lang="en-US" altLang="zh-CN" b="1" dirty="0" smtClean="0">
                <a:solidFill>
                  <a:srgbClr val="0000FF"/>
                </a:solidFill>
                <a:latin typeface="华文新魏" panose="02010800040101010101" pitchFamily="2" charset="-122"/>
                <a:ea typeface="华文新魏" panose="02010800040101010101" pitchFamily="2" charset="-122"/>
              </a:rPr>
            </a:br>
            <a:endParaRPr lang="zh-CN" altLang="en-US"/>
          </a:p>
        </p:txBody>
      </p:sp>
      <p:sp>
        <p:nvSpPr>
          <p:cNvPr id="4" name="内容占位符 3"/>
          <p:cNvSpPr>
            <a:spLocks noGrp="1"/>
          </p:cNvSpPr>
          <p:nvPr>
            <p:ph idx="1"/>
          </p:nvPr>
        </p:nvSpPr>
        <p:spPr>
          <a:xfrm>
            <a:off x="608400" y="836350"/>
            <a:ext cx="10969200" cy="4759200"/>
          </a:xfrm>
        </p:spPr>
        <p:txBody>
          <a:bodyPr>
            <a:noAutofit/>
          </a:bodyPr>
          <a:p>
            <a:r>
              <a:rPr lang="zh-CN" altLang="en-US" sz="2400" dirty="0">
                <a:solidFill>
                  <a:schemeClr val="tx1"/>
                </a:solidFill>
                <a:latin typeface="黑体" panose="02010609060101010101" pitchFamily="49" charset="-122"/>
                <a:ea typeface="黑体" panose="02010609060101010101" pitchFamily="49" charset="-122"/>
                <a:sym typeface="+mn-ea"/>
              </a:rPr>
              <a:t>上层建筑是建立在一定经济基础之上的</a:t>
            </a:r>
            <a:r>
              <a:rPr lang="zh-CN" altLang="en-US" sz="2400" dirty="0">
                <a:solidFill>
                  <a:srgbClr val="C00000"/>
                </a:solidFill>
                <a:latin typeface="黑体" panose="02010609060101010101" pitchFamily="49" charset="-122"/>
                <a:ea typeface="黑体" panose="02010609060101010101" pitchFamily="49" charset="-122"/>
                <a:sym typeface="+mn-ea"/>
              </a:rPr>
              <a:t>意识形态</a:t>
            </a:r>
            <a:r>
              <a:rPr lang="zh-CN" altLang="en-US" sz="2400" dirty="0">
                <a:solidFill>
                  <a:schemeClr val="tx1"/>
                </a:solidFill>
                <a:latin typeface="黑体" panose="02010609060101010101" pitchFamily="49" charset="-122"/>
                <a:ea typeface="黑体" panose="02010609060101010101" pitchFamily="49" charset="-122"/>
                <a:sym typeface="+mn-ea"/>
              </a:rPr>
              <a:t>以及相应的</a:t>
            </a:r>
            <a:r>
              <a:rPr lang="zh-CN" altLang="en-US" sz="2400" dirty="0">
                <a:solidFill>
                  <a:srgbClr val="C00000"/>
                </a:solidFill>
                <a:latin typeface="黑体" panose="02010609060101010101" pitchFamily="49" charset="-122"/>
                <a:ea typeface="黑体" panose="02010609060101010101" pitchFamily="49" charset="-122"/>
                <a:sym typeface="+mn-ea"/>
              </a:rPr>
              <a:t>制度</a:t>
            </a:r>
            <a:r>
              <a:rPr lang="zh-CN" altLang="en-US" sz="2400" dirty="0">
                <a:solidFill>
                  <a:schemeClr val="tx1"/>
                </a:solidFill>
                <a:latin typeface="黑体" panose="02010609060101010101" pitchFamily="49" charset="-122"/>
                <a:ea typeface="黑体" panose="02010609060101010101" pitchFamily="49" charset="-122"/>
                <a:sym typeface="+mn-ea"/>
              </a:rPr>
              <a:t>、</a:t>
            </a:r>
            <a:r>
              <a:rPr lang="zh-CN" altLang="en-US" sz="2400" dirty="0">
                <a:solidFill>
                  <a:srgbClr val="C00000"/>
                </a:solidFill>
                <a:latin typeface="黑体" panose="02010609060101010101" pitchFamily="49" charset="-122"/>
                <a:ea typeface="黑体" panose="02010609060101010101" pitchFamily="49" charset="-122"/>
                <a:sym typeface="+mn-ea"/>
              </a:rPr>
              <a:t>组织和</a:t>
            </a:r>
            <a:r>
              <a:rPr lang="zh-CN" altLang="en-US" sz="2400" dirty="0" smtClean="0">
                <a:solidFill>
                  <a:srgbClr val="C00000"/>
                </a:solidFill>
                <a:latin typeface="黑体" panose="02010609060101010101" pitchFamily="49" charset="-122"/>
                <a:ea typeface="黑体" panose="02010609060101010101" pitchFamily="49" charset="-122"/>
                <a:sym typeface="+mn-ea"/>
              </a:rPr>
              <a:t>设施。</a:t>
            </a:r>
            <a:endParaRPr lang="en-US" altLang="zh-CN" sz="2400" dirty="0" smtClean="0">
              <a:solidFill>
                <a:srgbClr val="C00000"/>
              </a:solidFill>
              <a:latin typeface="黑体" panose="02010609060101010101" pitchFamily="49" charset="-122"/>
              <a:ea typeface="黑体" panose="02010609060101010101" pitchFamily="49" charset="-122"/>
            </a:endParaRPr>
          </a:p>
          <a:p>
            <a:r>
              <a:rPr lang="zh-CN" altLang="en-US" sz="2400" dirty="0">
                <a:sym typeface="+mn-ea"/>
              </a:rPr>
              <a:t>主要指</a:t>
            </a:r>
            <a:r>
              <a:rPr lang="zh-CN" altLang="en-US" sz="2400" dirty="0">
                <a:solidFill>
                  <a:srgbClr val="0000FF"/>
                </a:solidFill>
                <a:sym typeface="+mn-ea"/>
              </a:rPr>
              <a:t>政治、法律制度和</a:t>
            </a:r>
            <a:r>
              <a:rPr lang="zh-CN" altLang="en-US" sz="2400" dirty="0" smtClean="0">
                <a:solidFill>
                  <a:srgbClr val="0000FF"/>
                </a:solidFill>
                <a:sym typeface="+mn-ea"/>
              </a:rPr>
              <a:t>设施</a:t>
            </a:r>
            <a:r>
              <a:rPr lang="zh-CN" altLang="en-US" sz="2400" dirty="0" smtClean="0">
                <a:sym typeface="+mn-ea"/>
              </a:rPr>
              <a:t>以及</a:t>
            </a:r>
            <a:r>
              <a:rPr lang="zh-CN" altLang="en-US" sz="2400" dirty="0">
                <a:sym typeface="+mn-ea"/>
              </a:rPr>
              <a:t>政治法律</a:t>
            </a:r>
            <a:r>
              <a:rPr lang="zh-CN" altLang="en-US" sz="2400" dirty="0">
                <a:solidFill>
                  <a:srgbClr val="0000FF"/>
                </a:solidFill>
                <a:sym typeface="+mn-ea"/>
              </a:rPr>
              <a:t>思想、道德、艺术、宗教、哲学等观点</a:t>
            </a:r>
            <a:r>
              <a:rPr lang="zh-CN" altLang="en-US" sz="2400" dirty="0" smtClean="0">
                <a:sym typeface="+mn-ea"/>
              </a:rPr>
              <a:t>。</a:t>
            </a:r>
            <a:endParaRPr lang="en-US" altLang="zh-CN" sz="2400" dirty="0" smtClean="0"/>
          </a:p>
          <a:p>
            <a:r>
              <a:rPr lang="zh-CN" altLang="en-US" sz="2400" dirty="0" smtClean="0">
                <a:sym typeface="+mn-ea"/>
              </a:rPr>
              <a:t>从内容上看，包括：</a:t>
            </a:r>
            <a:endParaRPr lang="en-US" altLang="zh-CN" sz="2400" dirty="0" smtClean="0"/>
          </a:p>
          <a:p>
            <a:pPr marL="0" indent="457200">
              <a:buNone/>
            </a:pPr>
            <a:r>
              <a:rPr lang="zh-CN" altLang="en-US" sz="2400" dirty="0" smtClean="0">
                <a:sym typeface="+mn-ea"/>
              </a:rPr>
              <a:t> ①政治上层建筑：政治法律设施、政治法律制度及相互关联的方式，包括政权机构（如，国家机关）、军队、警察、法庭、监狱和关于政权的组织形式、立法、司法等。政治上层建筑的核心是国家。</a:t>
            </a:r>
            <a:endParaRPr lang="en-US" altLang="zh-CN" sz="2400" dirty="0" smtClean="0"/>
          </a:p>
          <a:p>
            <a:pPr marL="0" indent="457200">
              <a:buNone/>
            </a:pPr>
            <a:r>
              <a:rPr lang="zh-CN" altLang="en-US" sz="2400" dirty="0" smtClean="0">
                <a:sym typeface="+mn-ea"/>
              </a:rPr>
              <a:t> ②观念（意识形态）</a:t>
            </a:r>
            <a:r>
              <a:rPr lang="zh-CN" altLang="en-US" sz="2400" dirty="0">
                <a:sym typeface="+mn-ea"/>
              </a:rPr>
              <a:t>上</a:t>
            </a:r>
            <a:r>
              <a:rPr lang="zh-CN" altLang="en-US" sz="2400" dirty="0" smtClean="0">
                <a:sym typeface="+mn-ea"/>
              </a:rPr>
              <a:t>层建筑：政治法律思想、道德、艺术、宗教、哲学等意识形态。</a:t>
            </a:r>
            <a:endParaRPr lang="en-US" altLang="zh-CN" sz="2400" dirty="0" smtClean="0"/>
          </a:p>
          <a:p>
            <a:r>
              <a:rPr lang="zh-CN" altLang="en-US" sz="2400" dirty="0" smtClean="0">
                <a:sym typeface="+mn-ea"/>
              </a:rPr>
              <a:t>上层建筑与社会意识是</a:t>
            </a:r>
            <a:r>
              <a:rPr lang="zh-CN" altLang="en-US" sz="2400" dirty="0" smtClean="0">
                <a:solidFill>
                  <a:srgbClr val="0000FF"/>
                </a:solidFill>
                <a:sym typeface="+mn-ea"/>
              </a:rPr>
              <a:t>交叉</a:t>
            </a:r>
            <a:r>
              <a:rPr lang="zh-CN" altLang="en-US" sz="2400" dirty="0" smtClean="0">
                <a:sym typeface="+mn-ea"/>
              </a:rPr>
              <a:t>的关系。</a:t>
            </a:r>
            <a:endParaRPr lang="zh-CN" altLang="en-US" sz="2400" dirty="0" smtClean="0"/>
          </a:p>
          <a:p>
            <a:endParaRPr lang="zh-CN" altLang="en-US" sz="2400" dirty="0" smtClean="0"/>
          </a:p>
        </p:txBody>
      </p:sp>
    </p:spTree>
  </p:cSld>
  <p:clrMapOvr>
    <a:masterClrMapping/>
  </p:clrMapOvr>
  <mc:AlternateContent xmlns:mc="http://schemas.openxmlformats.org/markup-compatibility/2006">
    <mc:Choice xmlns:p14="http://schemas.microsoft.com/office/powerpoint/2010/main" Requires="p14">
      <p:transition spd="slow" p14:dur="1500" advTm="0">
        <p:random/>
      </p:transition>
    </mc:Choice>
    <mc:Fallback>
      <p:transition spd="slow" advTm="0">
        <p:random/>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723900" y="544830"/>
            <a:ext cx="9229725" cy="645160"/>
          </a:xfrm>
          <a:prstGeom prst="rect">
            <a:avLst/>
          </a:prstGeom>
          <a:noFill/>
        </p:spPr>
        <p:txBody>
          <a:bodyPr wrap="square">
            <a:spAutoFit/>
          </a:bodyPr>
          <a:lstStyle/>
          <a:p>
            <a:r>
              <a:rPr lang="zh-CN" altLang="en-US" sz="3600"/>
              <a:t>经济基础与上层建筑的辩证关系：</a:t>
            </a:r>
            <a:endParaRPr lang="zh-CN" altLang="en-US" sz="3600"/>
          </a:p>
        </p:txBody>
      </p:sp>
      <p:grpSp>
        <p:nvGrpSpPr>
          <p:cNvPr id="19" name="组合 18"/>
          <p:cNvGrpSpPr/>
          <p:nvPr>
            <p:custDataLst>
              <p:tags r:id="rId2"/>
            </p:custDataLst>
          </p:nvPr>
        </p:nvGrpSpPr>
        <p:grpSpPr>
          <a:xfrm>
            <a:off x="1529714" y="2254885"/>
            <a:ext cx="6321426" cy="1066388"/>
            <a:chOff x="1424525" y="4405067"/>
            <a:chExt cx="4976275" cy="927541"/>
          </a:xfrm>
        </p:grpSpPr>
        <p:sp>
          <p:nvSpPr>
            <p:cNvPr id="5" name="文本框 4"/>
            <p:cNvSpPr txBox="1"/>
            <p:nvPr>
              <p:custDataLst>
                <p:tags r:id="rId3"/>
              </p:custDataLst>
            </p:nvPr>
          </p:nvSpPr>
          <p:spPr>
            <a:xfrm>
              <a:off x="1424525" y="4597275"/>
              <a:ext cx="1496631" cy="507583"/>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zh-CN" altLang="en-US" sz="3200"/>
                <a:t>经济基础</a:t>
              </a:r>
              <a:endParaRPr lang="zh-CN" altLang="en-US" sz="3200"/>
            </a:p>
          </p:txBody>
        </p:sp>
        <p:sp>
          <p:nvSpPr>
            <p:cNvPr id="6" name="文本框 5"/>
            <p:cNvSpPr txBox="1"/>
            <p:nvPr>
              <p:custDataLst>
                <p:tags r:id="rId4"/>
              </p:custDataLst>
            </p:nvPr>
          </p:nvSpPr>
          <p:spPr>
            <a:xfrm>
              <a:off x="4741333" y="4597400"/>
              <a:ext cx="1659467" cy="50758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zh-CN" altLang="en-US" sz="3200"/>
                <a:t>上层建筑</a:t>
              </a:r>
              <a:endParaRPr lang="zh-CN" altLang="en-US" sz="3200"/>
            </a:p>
          </p:txBody>
        </p:sp>
        <p:cxnSp>
          <p:nvCxnSpPr>
            <p:cNvPr id="8" name="直接箭头连接符 7"/>
            <p:cNvCxnSpPr/>
            <p:nvPr>
              <p:custDataLst>
                <p:tags r:id="rId5"/>
              </p:custDataLst>
            </p:nvPr>
          </p:nvCxnSpPr>
          <p:spPr>
            <a:xfrm>
              <a:off x="2921000" y="4805177"/>
              <a:ext cx="1701800" cy="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p:nvPr>
              <p:custDataLst>
                <p:tags r:id="rId6"/>
              </p:custDataLst>
            </p:nvPr>
          </p:nvCxnSpPr>
          <p:spPr>
            <a:xfrm flipH="1">
              <a:off x="2921000" y="4932176"/>
              <a:ext cx="1701800" cy="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sp>
          <p:nvSpPr>
            <p:cNvPr id="13" name="文本框 12"/>
            <p:cNvSpPr txBox="1"/>
            <p:nvPr>
              <p:custDataLst>
                <p:tags r:id="rId7"/>
              </p:custDataLst>
            </p:nvPr>
          </p:nvSpPr>
          <p:spPr>
            <a:xfrm>
              <a:off x="3352801" y="4405067"/>
              <a:ext cx="753532" cy="400433"/>
            </a:xfrm>
            <a:prstGeom prst="rect">
              <a:avLst/>
            </a:prstGeom>
            <a:noFill/>
          </p:spPr>
          <p:txBody>
            <a:bodyPr wrap="square" rtlCol="0">
              <a:spAutoFit/>
            </a:bodyPr>
            <a:lstStyle/>
            <a:p>
              <a:r>
                <a:rPr lang="zh-CN" altLang="en-US" sz="2400">
                  <a:latin typeface="+mj-ea"/>
                  <a:ea typeface="+mj-ea"/>
                </a:rPr>
                <a:t>决定</a:t>
              </a:r>
              <a:endParaRPr lang="zh-CN" altLang="en-US" sz="2400">
                <a:latin typeface="+mj-ea"/>
                <a:ea typeface="+mj-ea"/>
              </a:endParaRPr>
            </a:p>
          </p:txBody>
        </p:sp>
        <p:sp>
          <p:nvSpPr>
            <p:cNvPr id="14" name="文本框 13"/>
            <p:cNvSpPr txBox="1"/>
            <p:nvPr>
              <p:custDataLst>
                <p:tags r:id="rId8"/>
              </p:custDataLst>
            </p:nvPr>
          </p:nvSpPr>
          <p:spPr>
            <a:xfrm>
              <a:off x="3246967" y="4932175"/>
              <a:ext cx="965199" cy="400433"/>
            </a:xfrm>
            <a:prstGeom prst="rect">
              <a:avLst/>
            </a:prstGeom>
            <a:noFill/>
          </p:spPr>
          <p:txBody>
            <a:bodyPr wrap="square" rtlCol="0">
              <a:spAutoFit/>
            </a:bodyPr>
            <a:lstStyle/>
            <a:p>
              <a:r>
                <a:rPr lang="zh-CN" altLang="en-US" sz="2400">
                  <a:latin typeface="+mj-ea"/>
                  <a:ea typeface="+mj-ea"/>
                </a:rPr>
                <a:t>反作用</a:t>
              </a:r>
              <a:endParaRPr lang="zh-CN" altLang="en-US" sz="2400">
                <a:latin typeface="+mj-ea"/>
                <a:ea typeface="+mj-ea"/>
              </a:endParaRPr>
            </a:p>
          </p:txBody>
        </p:sp>
      </p:grpSp>
      <p:sp>
        <p:nvSpPr>
          <p:cNvPr id="16" name="文本框 15"/>
          <p:cNvSpPr txBox="1"/>
          <p:nvPr>
            <p:custDataLst>
              <p:tags r:id="rId9"/>
            </p:custDataLst>
          </p:nvPr>
        </p:nvSpPr>
        <p:spPr>
          <a:xfrm>
            <a:off x="843493" y="4171323"/>
            <a:ext cx="11032066" cy="156845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r>
              <a:rPr lang="zh-CN" altLang="en-US" sz="3200"/>
              <a:t>反作用体现在：</a:t>
            </a:r>
            <a:r>
              <a:rPr lang="en-US" altLang="zh-CN" sz="3200" u="sng"/>
              <a:t>      </a:t>
            </a:r>
            <a:r>
              <a:rPr lang="zh-CN" altLang="en-US" sz="3200"/>
              <a:t>适合</a:t>
            </a:r>
            <a:r>
              <a:rPr lang="en-US" altLang="zh-CN" sz="3200" u="sng"/>
              <a:t>      </a:t>
            </a:r>
            <a:r>
              <a:rPr lang="zh-CN" altLang="en-US" sz="3200"/>
              <a:t>状况时，它就会促进</a:t>
            </a:r>
            <a:r>
              <a:rPr lang="en-US" altLang="zh-CN" sz="3200" u="sng"/>
              <a:t>    </a:t>
            </a:r>
            <a:endParaRPr lang="en-US" altLang="zh-CN" sz="3200" u="sng"/>
          </a:p>
          <a:p>
            <a:r>
              <a:rPr lang="en-US" altLang="zh-CN" sz="3200" u="sng"/>
              <a:t>         </a:t>
            </a:r>
            <a:r>
              <a:rPr lang="zh-CN" altLang="en-US" sz="3200"/>
              <a:t>的巩固和完善；当</a:t>
            </a:r>
            <a:r>
              <a:rPr lang="en-US" altLang="zh-CN" sz="3200" u="sng"/>
              <a:t>       </a:t>
            </a:r>
            <a:r>
              <a:rPr lang="zh-CN" altLang="en-US" sz="3200"/>
              <a:t>不适合</a:t>
            </a:r>
            <a:r>
              <a:rPr lang="en-US" altLang="zh-CN" sz="3200" u="sng"/>
              <a:t>       </a:t>
            </a:r>
            <a:r>
              <a:rPr lang="zh-CN" altLang="en-US" sz="3200"/>
              <a:t>状况时，就会阻碍</a:t>
            </a:r>
            <a:r>
              <a:rPr lang="en-US" altLang="zh-CN" sz="3200" u="sng"/>
              <a:t>       </a:t>
            </a:r>
            <a:r>
              <a:rPr lang="zh-CN" altLang="en-US" sz="3200"/>
              <a:t>的发展和变革。</a:t>
            </a:r>
            <a:endParaRPr lang="zh-CN" altLang="en-US" sz="3200"/>
          </a:p>
        </p:txBody>
      </p:sp>
      <p:sp>
        <p:nvSpPr>
          <p:cNvPr id="17" name="箭头: 虚尾 16"/>
          <p:cNvSpPr/>
          <p:nvPr>
            <p:custDataLst>
              <p:tags r:id="rId10"/>
            </p:custDataLst>
          </p:nvPr>
        </p:nvSpPr>
        <p:spPr>
          <a:xfrm>
            <a:off x="8001635" y="2533650"/>
            <a:ext cx="1030605" cy="467995"/>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custDataLst>
              <p:tags r:id="rId11"/>
            </p:custDataLst>
          </p:nvPr>
        </p:nvSpPr>
        <p:spPr>
          <a:xfrm>
            <a:off x="9107804" y="2165650"/>
            <a:ext cx="2971799" cy="1568450"/>
          </a:xfrm>
          <a:prstGeom prst="rect">
            <a:avLst/>
          </a:prstGeom>
          <a:noFill/>
        </p:spPr>
        <p:txBody>
          <a:bodyPr wrap="square" rtlCol="0">
            <a:spAutoFit/>
          </a:bodyPr>
          <a:lstStyle/>
          <a:p>
            <a:r>
              <a:rPr lang="zh-CN" altLang="en-US" sz="3200">
                <a:solidFill>
                  <a:srgbClr val="C00000"/>
                </a:solidFill>
                <a:latin typeface="+mj-ea"/>
                <a:ea typeface="+mj-ea"/>
              </a:rPr>
              <a:t>生产关系一定要适应生产力状况的规律</a:t>
            </a:r>
            <a:endParaRPr lang="zh-CN" altLang="en-US" sz="3200">
              <a:solidFill>
                <a:srgbClr val="C00000"/>
              </a:solidFill>
              <a:latin typeface="+mj-ea"/>
              <a:ea typeface="+mj-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ldLvl="0" animBg="1"/>
      <p:bldP spid="1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en-US" altLang="zh-CN" sz="3200">
                <a:sym typeface="+mn-ea"/>
              </a:rPr>
              <a:t>P63</a:t>
            </a:r>
            <a:r>
              <a:rPr lang="zh-CN" altLang="en-US" sz="3200">
                <a:sym typeface="+mn-ea"/>
              </a:rPr>
              <a:t>阅读与思考</a:t>
            </a:r>
            <a:br>
              <a:rPr lang="zh-CN" altLang="en-US" sz="3200"/>
            </a:br>
            <a:endParaRPr lang="zh-CN" altLang="en-US" sz="3200"/>
          </a:p>
        </p:txBody>
      </p:sp>
      <p:sp>
        <p:nvSpPr>
          <p:cNvPr id="3" name="内容占位符 2"/>
          <p:cNvSpPr>
            <a:spLocks noGrp="1"/>
          </p:cNvSpPr>
          <p:nvPr>
            <p:ph idx="1"/>
          </p:nvPr>
        </p:nvSpPr>
        <p:spPr>
          <a:xfrm>
            <a:off x="899160" y="1511935"/>
            <a:ext cx="10454640" cy="4665345"/>
          </a:xfrm>
        </p:spPr>
        <p:txBody>
          <a:bodyPr/>
          <a:p>
            <a:pPr marL="0" indent="0">
              <a:buNone/>
            </a:pPr>
            <a:r>
              <a:rPr lang="en-US" altLang="zh-CN"/>
              <a:t>    </a:t>
            </a:r>
            <a:r>
              <a:rPr lang="zh-CN" altLang="en-US"/>
              <a:t>从刀耕火种到现代文明，人类经历了漫长的发展过程。在这一过程中，社会基本矛盾的运动推动了社会历史的发展。</a:t>
            </a:r>
            <a:endParaRPr lang="zh-CN" altLang="en-US"/>
          </a:p>
          <a:p>
            <a:pPr marL="0" indent="0">
              <a:buNone/>
            </a:pPr>
            <a:r>
              <a:rPr lang="en-US" altLang="zh-CN"/>
              <a:t>    </a:t>
            </a:r>
            <a:r>
              <a:rPr lang="zh-CN" altLang="en-US"/>
              <a:t>回首近代以来中国波澜壮阔的历史，展望中华民族充满希望的未来，我们得出一个坚定的结论：实现社会主义现代化和中华民族伟大复兴，必须坚定不移走中国特色社会主义道路。</a:t>
            </a:r>
            <a:endParaRPr lang="zh-CN" altLang="en-US"/>
          </a:p>
          <a:p>
            <a:endParaRPr lang="zh-CN" altLang="en-US"/>
          </a:p>
          <a:p>
            <a:r>
              <a:rPr lang="zh-CN" altLang="en-US" b="1"/>
              <a:t>请思考</a:t>
            </a:r>
            <a:endParaRPr lang="zh-CN" altLang="en-US" b="1"/>
          </a:p>
          <a:p>
            <a:pPr marL="0" indent="0">
              <a:buNone/>
            </a:pPr>
            <a:r>
              <a:rPr lang="zh-CN" altLang="en-US" b="1"/>
              <a:t>社会发展的基本趋势是什么？</a:t>
            </a:r>
            <a:endParaRPr lang="zh-CN" altLang="en-US" b="1"/>
          </a:p>
          <a:p>
            <a:pPr marL="0" indent="0">
              <a:buNone/>
            </a:pPr>
            <a:r>
              <a:rPr lang="zh-CN" altLang="en-US" b="1"/>
              <a:t>社会基本矛盾是如何推动社会历史发展的？</a:t>
            </a:r>
            <a:endParaRPr lang="zh-CN" altLang="en-US" b="1"/>
          </a:p>
        </p:txBody>
      </p:sp>
    </p:spTree>
  </p:cSld>
  <p:clrMapOvr>
    <a:masterClrMapping/>
  </p:clrMapOvr>
  <mc:AlternateContent xmlns:mc="http://schemas.openxmlformats.org/markup-compatibility/2006">
    <mc:Choice xmlns:p14="http://schemas.microsoft.com/office/powerpoint/2010/main" Requires="p14">
      <p:transition spd="slow" p14:dur="1500" advTm="0">
        <p:random/>
      </p:transition>
    </mc:Choice>
    <mc:Fallback>
      <p:transition spd="slow" advTm="0">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custDataLst>
              <p:tags r:id="rId1"/>
            </p:custDataLst>
          </p:nvPr>
        </p:nvGrpSpPr>
        <p:grpSpPr>
          <a:xfrm>
            <a:off x="850899" y="2726695"/>
            <a:ext cx="9745134" cy="3644920"/>
            <a:chOff x="1634066" y="2118199"/>
            <a:chExt cx="9745134" cy="3644920"/>
          </a:xfrm>
        </p:grpSpPr>
        <p:sp>
          <p:nvSpPr>
            <p:cNvPr id="3" name="文本框 2"/>
            <p:cNvSpPr txBox="1"/>
            <p:nvPr>
              <p:custDataLst>
                <p:tags r:id="rId2"/>
              </p:custDataLst>
            </p:nvPr>
          </p:nvSpPr>
          <p:spPr>
            <a:xfrm>
              <a:off x="1634066" y="4411134"/>
              <a:ext cx="1642534" cy="5232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zh-CN" altLang="en-US" sz="2800"/>
                <a:t>原始社会</a:t>
              </a:r>
              <a:endParaRPr lang="zh-CN" altLang="en-US" sz="2800"/>
            </a:p>
          </p:txBody>
        </p:sp>
        <p:sp>
          <p:nvSpPr>
            <p:cNvPr id="4" name="文本框 3"/>
            <p:cNvSpPr txBox="1"/>
            <p:nvPr>
              <p:custDataLst>
                <p:tags r:id="rId3"/>
              </p:custDataLst>
            </p:nvPr>
          </p:nvSpPr>
          <p:spPr>
            <a:xfrm>
              <a:off x="2455333" y="3887914"/>
              <a:ext cx="1642534" cy="52322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r>
                <a:rPr lang="zh-CN" altLang="en-US" sz="2800"/>
                <a:t>奴隶社会</a:t>
              </a:r>
              <a:endParaRPr lang="zh-CN" altLang="en-US" sz="2800"/>
            </a:p>
          </p:txBody>
        </p:sp>
        <p:sp>
          <p:nvSpPr>
            <p:cNvPr id="5" name="文本框 4"/>
            <p:cNvSpPr txBox="1"/>
            <p:nvPr>
              <p:custDataLst>
                <p:tags r:id="rId4"/>
              </p:custDataLst>
            </p:nvPr>
          </p:nvSpPr>
          <p:spPr>
            <a:xfrm>
              <a:off x="3259667" y="3364694"/>
              <a:ext cx="1642534" cy="52322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r>
                <a:rPr lang="zh-CN" altLang="en-US" sz="2800"/>
                <a:t>封建社会</a:t>
              </a:r>
              <a:endParaRPr lang="zh-CN" altLang="en-US" sz="2800"/>
            </a:p>
          </p:txBody>
        </p:sp>
        <p:sp>
          <p:nvSpPr>
            <p:cNvPr id="6" name="文本框 5"/>
            <p:cNvSpPr txBox="1"/>
            <p:nvPr>
              <p:custDataLst>
                <p:tags r:id="rId5"/>
              </p:custDataLst>
            </p:nvPr>
          </p:nvSpPr>
          <p:spPr>
            <a:xfrm>
              <a:off x="4097867" y="2841474"/>
              <a:ext cx="2345265" cy="52322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r>
                <a:rPr lang="zh-CN" altLang="en-US" sz="2800"/>
                <a:t>资本主义社会</a:t>
              </a:r>
              <a:endParaRPr lang="zh-CN" altLang="en-US" sz="2800"/>
            </a:p>
          </p:txBody>
        </p:sp>
        <p:sp>
          <p:nvSpPr>
            <p:cNvPr id="7" name="文本框 6"/>
            <p:cNvSpPr txBox="1"/>
            <p:nvPr>
              <p:custDataLst>
                <p:tags r:id="rId6"/>
              </p:custDataLst>
            </p:nvPr>
          </p:nvSpPr>
          <p:spPr>
            <a:xfrm>
              <a:off x="4902201" y="2318254"/>
              <a:ext cx="4817533" cy="523220"/>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r>
                <a:rPr lang="zh-CN" altLang="en-US" sz="2800"/>
                <a:t>社会主义社会和共产主义社会</a:t>
              </a:r>
              <a:endParaRPr lang="zh-CN" altLang="en-US" sz="2800"/>
            </a:p>
          </p:txBody>
        </p:sp>
        <p:sp>
          <p:nvSpPr>
            <p:cNvPr id="8" name="箭头: 右 7"/>
            <p:cNvSpPr/>
            <p:nvPr>
              <p:custDataLst>
                <p:tags r:id="rId7"/>
              </p:custDataLst>
            </p:nvPr>
          </p:nvSpPr>
          <p:spPr>
            <a:xfrm>
              <a:off x="1693332" y="5207000"/>
              <a:ext cx="8822267" cy="250574"/>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9" name="矩形 8"/>
            <p:cNvSpPr/>
            <p:nvPr>
              <p:custDataLst>
                <p:tags r:id="rId8"/>
              </p:custDataLst>
            </p:nvPr>
          </p:nvSpPr>
          <p:spPr>
            <a:xfrm>
              <a:off x="2362200" y="4934354"/>
              <a:ext cx="93133" cy="3403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custDataLst>
                <p:tags r:id="rId9"/>
              </p:custDataLst>
            </p:nvPr>
          </p:nvSpPr>
          <p:spPr>
            <a:xfrm>
              <a:off x="3361266" y="4411133"/>
              <a:ext cx="93132" cy="863599"/>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a:p>
          </p:txBody>
        </p:sp>
        <p:sp>
          <p:nvSpPr>
            <p:cNvPr id="11" name="矩形 10"/>
            <p:cNvSpPr/>
            <p:nvPr>
              <p:custDataLst>
                <p:tags r:id="rId10"/>
              </p:custDataLst>
            </p:nvPr>
          </p:nvSpPr>
          <p:spPr>
            <a:xfrm>
              <a:off x="4191001" y="3887914"/>
              <a:ext cx="93132" cy="1386818"/>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p>
          </p:txBody>
        </p:sp>
        <p:sp>
          <p:nvSpPr>
            <p:cNvPr id="12" name="矩形 11"/>
            <p:cNvSpPr/>
            <p:nvPr>
              <p:custDataLst>
                <p:tags r:id="rId11"/>
              </p:custDataLst>
            </p:nvPr>
          </p:nvSpPr>
          <p:spPr>
            <a:xfrm>
              <a:off x="5012266" y="3364694"/>
              <a:ext cx="93133" cy="1910038"/>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zh-CN" altLang="en-US"/>
            </a:p>
          </p:txBody>
        </p:sp>
        <p:sp>
          <p:nvSpPr>
            <p:cNvPr id="13" name="矩形 12"/>
            <p:cNvSpPr/>
            <p:nvPr>
              <p:custDataLst>
                <p:tags r:id="rId12"/>
              </p:custDataLst>
            </p:nvPr>
          </p:nvSpPr>
          <p:spPr>
            <a:xfrm>
              <a:off x="6561667" y="2841474"/>
              <a:ext cx="93134" cy="2433258"/>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CN" altLang="en-US"/>
            </a:p>
          </p:txBody>
        </p:sp>
        <p:sp>
          <p:nvSpPr>
            <p:cNvPr id="14" name="文本框 13"/>
            <p:cNvSpPr txBox="1"/>
            <p:nvPr>
              <p:custDataLst>
                <p:tags r:id="rId13"/>
              </p:custDataLst>
            </p:nvPr>
          </p:nvSpPr>
          <p:spPr>
            <a:xfrm>
              <a:off x="9131298" y="5363009"/>
              <a:ext cx="999067" cy="400110"/>
            </a:xfrm>
            <a:prstGeom prst="rect">
              <a:avLst/>
            </a:prstGeom>
            <a:noFill/>
          </p:spPr>
          <p:txBody>
            <a:bodyPr wrap="square" rtlCol="0">
              <a:spAutoFit/>
            </a:bodyPr>
            <a:lstStyle/>
            <a:p>
              <a:r>
                <a:rPr lang="zh-CN" altLang="en-US" sz="2000">
                  <a:latin typeface="+mj-ea"/>
                  <a:ea typeface="+mj-ea"/>
                </a:rPr>
                <a:t>生产力</a:t>
              </a:r>
              <a:endParaRPr lang="zh-CN" altLang="en-US" sz="2000">
                <a:latin typeface="+mj-ea"/>
                <a:ea typeface="+mj-ea"/>
              </a:endParaRPr>
            </a:p>
          </p:txBody>
        </p:sp>
        <p:sp>
          <p:nvSpPr>
            <p:cNvPr id="15" name="箭头: 上 14"/>
            <p:cNvSpPr/>
            <p:nvPr>
              <p:custDataLst>
                <p:tags r:id="rId14"/>
              </p:custDataLst>
            </p:nvPr>
          </p:nvSpPr>
          <p:spPr>
            <a:xfrm>
              <a:off x="9935632" y="2138921"/>
              <a:ext cx="194733" cy="3268134"/>
            </a:xfrm>
            <a:prstGeom prst="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16" name="文本框 15"/>
            <p:cNvSpPr txBox="1"/>
            <p:nvPr>
              <p:custDataLst>
                <p:tags r:id="rId15"/>
              </p:custDataLst>
            </p:nvPr>
          </p:nvSpPr>
          <p:spPr>
            <a:xfrm>
              <a:off x="10130365" y="2118199"/>
              <a:ext cx="1248835" cy="400110"/>
            </a:xfrm>
            <a:prstGeom prst="rect">
              <a:avLst/>
            </a:prstGeom>
            <a:noFill/>
          </p:spPr>
          <p:txBody>
            <a:bodyPr wrap="square" rtlCol="0">
              <a:spAutoFit/>
            </a:bodyPr>
            <a:lstStyle/>
            <a:p>
              <a:r>
                <a:rPr lang="zh-CN" altLang="en-US" sz="2000">
                  <a:latin typeface="+mj-ea"/>
                  <a:ea typeface="+mj-ea"/>
                </a:rPr>
                <a:t>生产关系</a:t>
              </a:r>
              <a:endParaRPr lang="zh-CN" altLang="en-US" sz="2000">
                <a:latin typeface="+mj-ea"/>
                <a:ea typeface="+mj-ea"/>
              </a:endParaRPr>
            </a:p>
          </p:txBody>
        </p:sp>
      </p:grpSp>
      <p:sp>
        <p:nvSpPr>
          <p:cNvPr id="23" name="文本框 22"/>
          <p:cNvSpPr txBox="1"/>
          <p:nvPr>
            <p:custDataLst>
              <p:tags r:id="rId16"/>
            </p:custDataLst>
          </p:nvPr>
        </p:nvSpPr>
        <p:spPr>
          <a:xfrm>
            <a:off x="274955" y="226060"/>
            <a:ext cx="5081270" cy="521970"/>
          </a:xfrm>
          <a:prstGeom prst="rect">
            <a:avLst/>
          </a:prstGeom>
          <a:noFill/>
        </p:spPr>
        <p:txBody>
          <a:bodyPr wrap="square" rtlCol="0">
            <a:spAutoFit/>
          </a:bodyPr>
          <a:lstStyle/>
          <a:p>
            <a:r>
              <a:rPr lang="zh-CN" altLang="en-US" sz="2800">
                <a:latin typeface="+mj-ea"/>
                <a:ea typeface="+mj-ea"/>
              </a:rPr>
              <a:t>二、社会历史发展的总趋势</a:t>
            </a:r>
            <a:endParaRPr lang="zh-CN" altLang="en-US" sz="2800">
              <a:latin typeface="+mj-ea"/>
              <a:ea typeface="+mj-ea"/>
            </a:endParaRPr>
          </a:p>
        </p:txBody>
      </p:sp>
      <p:sp>
        <p:nvSpPr>
          <p:cNvPr id="24" name="文本框 23"/>
          <p:cNvSpPr txBox="1"/>
          <p:nvPr>
            <p:custDataLst>
              <p:tags r:id="rId17"/>
            </p:custDataLst>
          </p:nvPr>
        </p:nvSpPr>
        <p:spPr>
          <a:xfrm>
            <a:off x="313055" y="822325"/>
            <a:ext cx="10163175" cy="521970"/>
          </a:xfrm>
          <a:prstGeom prst="rect">
            <a:avLst/>
          </a:prstGeom>
          <a:noFill/>
        </p:spPr>
        <p:txBody>
          <a:bodyPr wrap="square" rtlCol="0">
            <a:spAutoFit/>
          </a:bodyPr>
          <a:lstStyle/>
          <a:p>
            <a:r>
              <a:rPr lang="en-US" altLang="zh-CN" sz="2800"/>
              <a:t>1</a:t>
            </a:r>
            <a:r>
              <a:rPr lang="zh-CN" altLang="en-US" sz="2800"/>
              <a:t>、社会发展的总趋势是前进的、上升的，发展的过程是曲折的。</a:t>
            </a:r>
            <a:endParaRPr lang="zh-CN" altLang="en-US" sz="2800"/>
          </a:p>
        </p:txBody>
      </p:sp>
      <p:sp>
        <p:nvSpPr>
          <p:cNvPr id="25" name="文本框 24"/>
          <p:cNvSpPr txBox="1"/>
          <p:nvPr>
            <p:custDataLst>
              <p:tags r:id="rId18"/>
            </p:custDataLst>
          </p:nvPr>
        </p:nvSpPr>
        <p:spPr>
          <a:xfrm>
            <a:off x="313055" y="1367790"/>
            <a:ext cx="12585700" cy="521970"/>
          </a:xfrm>
          <a:prstGeom prst="rect">
            <a:avLst/>
          </a:prstGeom>
          <a:noFill/>
        </p:spPr>
        <p:txBody>
          <a:bodyPr wrap="square" rtlCol="0">
            <a:spAutoFit/>
          </a:bodyPr>
          <a:lstStyle/>
          <a:p>
            <a:r>
              <a:rPr lang="en-US" altLang="zh-CN" sz="2800"/>
              <a:t>2</a:t>
            </a:r>
            <a:r>
              <a:rPr lang="zh-CN" altLang="en-US" sz="2800"/>
              <a:t>、社会发展是在社会基本矛盾的不断产生、发展和解决中实现。</a:t>
            </a:r>
            <a:endParaRPr lang="zh-CN" altLang="en-US" sz="2800"/>
          </a:p>
        </p:txBody>
      </p:sp>
      <p:sp>
        <p:nvSpPr>
          <p:cNvPr id="26" name="文本框 25"/>
          <p:cNvSpPr txBox="1"/>
          <p:nvPr>
            <p:custDataLst>
              <p:tags r:id="rId19"/>
            </p:custDataLst>
          </p:nvPr>
        </p:nvSpPr>
        <p:spPr>
          <a:xfrm>
            <a:off x="3117845" y="5988010"/>
            <a:ext cx="2391836" cy="461665"/>
          </a:xfrm>
          <a:prstGeom prst="rect">
            <a:avLst/>
          </a:prstGeom>
          <a:noFill/>
        </p:spPr>
        <p:txBody>
          <a:bodyPr wrap="square" rtlCol="0">
            <a:spAutoFit/>
          </a:bodyPr>
          <a:lstStyle/>
          <a:p>
            <a:r>
              <a:rPr lang="zh-CN" altLang="en-US" sz="2400">
                <a:solidFill>
                  <a:srgbClr val="C00000"/>
                </a:solidFill>
              </a:rPr>
              <a:t>由低到高</a:t>
            </a:r>
            <a:endParaRPr lang="zh-CN" altLang="en-US" sz="2400">
              <a:solidFill>
                <a:srgbClr val="C00000"/>
              </a:solidFill>
            </a:endParaRPr>
          </a:p>
        </p:txBody>
      </p:sp>
      <p:sp>
        <p:nvSpPr>
          <p:cNvPr id="27" name="文本框 26"/>
          <p:cNvSpPr txBox="1"/>
          <p:nvPr>
            <p:custDataLst>
              <p:tags r:id="rId20"/>
            </p:custDataLst>
          </p:nvPr>
        </p:nvSpPr>
        <p:spPr>
          <a:xfrm>
            <a:off x="9343533" y="3188359"/>
            <a:ext cx="553998" cy="2616101"/>
          </a:xfrm>
          <a:prstGeom prst="rect">
            <a:avLst/>
          </a:prstGeom>
          <a:noFill/>
        </p:spPr>
        <p:txBody>
          <a:bodyPr vert="eaVert" wrap="square" rtlCol="0">
            <a:spAutoFit/>
          </a:bodyPr>
          <a:lstStyle/>
          <a:p>
            <a:r>
              <a:rPr lang="zh-CN" altLang="en-US" sz="2400">
                <a:solidFill>
                  <a:srgbClr val="C00000"/>
                </a:solidFill>
              </a:rPr>
              <a:t>由简单到复杂</a:t>
            </a:r>
            <a:endParaRPr lang="zh-CN" altLang="en-US" sz="2400">
              <a:solidFill>
                <a:srgbClr val="C00000"/>
              </a:solidFill>
            </a:endParaRPr>
          </a:p>
        </p:txBody>
      </p:sp>
      <p:sp>
        <p:nvSpPr>
          <p:cNvPr id="33" name="文本框 32"/>
          <p:cNvSpPr txBox="1"/>
          <p:nvPr>
            <p:custDataLst>
              <p:tags r:id="rId21"/>
            </p:custDataLst>
          </p:nvPr>
        </p:nvSpPr>
        <p:spPr>
          <a:xfrm>
            <a:off x="6834716" y="4074902"/>
            <a:ext cx="2209800" cy="461665"/>
          </a:xfrm>
          <a:prstGeom prst="rect">
            <a:avLst/>
          </a:prstGeom>
          <a:noFill/>
        </p:spPr>
        <p:txBody>
          <a:bodyPr wrap="square" rtlCol="0">
            <a:spAutoFit/>
          </a:bodyPr>
          <a:lstStyle/>
          <a:p>
            <a:r>
              <a:rPr lang="zh-CN" altLang="en-US" sz="2400"/>
              <a:t>过程的曲折性</a:t>
            </a:r>
            <a:endParaRPr lang="zh-CN" altLang="en-US" sz="2400"/>
          </a:p>
        </p:txBody>
      </p:sp>
      <p:sp>
        <p:nvSpPr>
          <p:cNvPr id="17" name="任意多边形 16"/>
          <p:cNvSpPr/>
          <p:nvPr/>
        </p:nvSpPr>
        <p:spPr>
          <a:xfrm>
            <a:off x="2671445" y="2586355"/>
            <a:ext cx="5132705" cy="3296920"/>
          </a:xfrm>
          <a:custGeom>
            <a:avLst/>
            <a:gdLst>
              <a:gd name="connisteX0" fmla="*/ 0 w 5132705"/>
              <a:gd name="connsiteY0" fmla="*/ 3296920 h 3296920"/>
              <a:gd name="connisteX1" fmla="*/ 233680 w 5132705"/>
              <a:gd name="connsiteY1" fmla="*/ 2687955 h 3296920"/>
              <a:gd name="connisteX2" fmla="*/ 710565 w 5132705"/>
              <a:gd name="connsiteY2" fmla="*/ 3164840 h 3296920"/>
              <a:gd name="connisteX3" fmla="*/ 933450 w 5132705"/>
              <a:gd name="connsiteY3" fmla="*/ 2454910 h 3296920"/>
              <a:gd name="connisteX4" fmla="*/ 1572260 w 5132705"/>
              <a:gd name="connsiteY4" fmla="*/ 2971800 h 3296920"/>
              <a:gd name="connisteX5" fmla="*/ 1684020 w 5132705"/>
              <a:gd name="connsiteY5" fmla="*/ 2120265 h 3296920"/>
              <a:gd name="connisteX6" fmla="*/ 2373630 w 5132705"/>
              <a:gd name="connsiteY6" fmla="*/ 2687955 h 3296920"/>
              <a:gd name="connisteX7" fmla="*/ 2383790 w 5132705"/>
              <a:gd name="connsiteY7" fmla="*/ 1673860 h 3296920"/>
              <a:gd name="connisteX8" fmla="*/ 2911475 w 5132705"/>
              <a:gd name="connsiteY8" fmla="*/ 2221230 h 3296920"/>
              <a:gd name="connisteX9" fmla="*/ 2921635 w 5132705"/>
              <a:gd name="connsiteY9" fmla="*/ 1339215 h 3296920"/>
              <a:gd name="connisteX10" fmla="*/ 3448685 w 5132705"/>
              <a:gd name="connsiteY10" fmla="*/ 1896745 h 3296920"/>
              <a:gd name="connisteX11" fmla="*/ 3489325 w 5132705"/>
              <a:gd name="connsiteY11" fmla="*/ 963930 h 3296920"/>
              <a:gd name="connisteX12" fmla="*/ 4027170 w 5132705"/>
              <a:gd name="connsiteY12" fmla="*/ 1440180 h 3296920"/>
              <a:gd name="connisteX13" fmla="*/ 4199255 w 5132705"/>
              <a:gd name="connsiteY13" fmla="*/ 588645 h 3296920"/>
              <a:gd name="connisteX14" fmla="*/ 4767580 w 5132705"/>
              <a:gd name="connsiteY14" fmla="*/ 1136015 h 3296920"/>
              <a:gd name="connisteX15" fmla="*/ 4990465 w 5132705"/>
              <a:gd name="connsiteY15" fmla="*/ 354965 h 3296920"/>
              <a:gd name="connisteX16" fmla="*/ 5132705 w 5132705"/>
              <a:gd name="connsiteY16" fmla="*/ 0 h 3296920"/>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Lst>
            <a:rect l="l" t="t" r="r" b="b"/>
            <a:pathLst>
              <a:path w="5132705" h="3296920">
                <a:moveTo>
                  <a:pt x="0" y="3296920"/>
                </a:moveTo>
                <a:cubicBezTo>
                  <a:pt x="37465" y="3165475"/>
                  <a:pt x="91440" y="2714625"/>
                  <a:pt x="233680" y="2687955"/>
                </a:cubicBezTo>
                <a:cubicBezTo>
                  <a:pt x="375920" y="2661285"/>
                  <a:pt x="570865" y="3211195"/>
                  <a:pt x="710565" y="3164840"/>
                </a:cubicBezTo>
                <a:cubicBezTo>
                  <a:pt x="850265" y="3118485"/>
                  <a:pt x="761365" y="2493645"/>
                  <a:pt x="933450" y="2454910"/>
                </a:cubicBezTo>
                <a:cubicBezTo>
                  <a:pt x="1105535" y="2416175"/>
                  <a:pt x="1422400" y="3038475"/>
                  <a:pt x="1572260" y="2971800"/>
                </a:cubicBezTo>
                <a:cubicBezTo>
                  <a:pt x="1722120" y="2905125"/>
                  <a:pt x="1524000" y="2176780"/>
                  <a:pt x="1684020" y="2120265"/>
                </a:cubicBezTo>
                <a:cubicBezTo>
                  <a:pt x="1844040" y="2063750"/>
                  <a:pt x="2233930" y="2777490"/>
                  <a:pt x="2373630" y="2687955"/>
                </a:cubicBezTo>
                <a:cubicBezTo>
                  <a:pt x="2513330" y="2598420"/>
                  <a:pt x="2276475" y="1767205"/>
                  <a:pt x="2383790" y="1673860"/>
                </a:cubicBezTo>
                <a:cubicBezTo>
                  <a:pt x="2491105" y="1580515"/>
                  <a:pt x="2804160" y="2287905"/>
                  <a:pt x="2911475" y="2221230"/>
                </a:cubicBezTo>
                <a:cubicBezTo>
                  <a:pt x="3018790" y="2154555"/>
                  <a:pt x="2814320" y="1403985"/>
                  <a:pt x="2921635" y="1339215"/>
                </a:cubicBezTo>
                <a:cubicBezTo>
                  <a:pt x="3028950" y="1274445"/>
                  <a:pt x="3335020" y="1971675"/>
                  <a:pt x="3448685" y="1896745"/>
                </a:cubicBezTo>
                <a:cubicBezTo>
                  <a:pt x="3562350" y="1821815"/>
                  <a:pt x="3373755" y="1055370"/>
                  <a:pt x="3489325" y="963930"/>
                </a:cubicBezTo>
                <a:cubicBezTo>
                  <a:pt x="3604895" y="872490"/>
                  <a:pt x="3884930" y="1515110"/>
                  <a:pt x="4027170" y="1440180"/>
                </a:cubicBezTo>
                <a:cubicBezTo>
                  <a:pt x="4169410" y="1365250"/>
                  <a:pt x="4051300" y="649605"/>
                  <a:pt x="4199255" y="588645"/>
                </a:cubicBezTo>
                <a:cubicBezTo>
                  <a:pt x="4347210" y="527685"/>
                  <a:pt x="4609465" y="1183005"/>
                  <a:pt x="4767580" y="1136015"/>
                </a:cubicBezTo>
                <a:cubicBezTo>
                  <a:pt x="4925695" y="1089025"/>
                  <a:pt x="4917440" y="582295"/>
                  <a:pt x="4990465" y="354965"/>
                </a:cubicBezTo>
                <a:cubicBezTo>
                  <a:pt x="5063490" y="127635"/>
                  <a:pt x="5108575" y="55245"/>
                  <a:pt x="5132705" y="0"/>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custDataLst>
              <p:tags r:id="rId1"/>
            </p:custDataLst>
          </p:nvPr>
        </p:nvGrpSpPr>
        <p:grpSpPr>
          <a:xfrm>
            <a:off x="2527298" y="2204038"/>
            <a:ext cx="9745134" cy="4486756"/>
            <a:chOff x="994832" y="764704"/>
            <a:chExt cx="9745134" cy="4486756"/>
          </a:xfrm>
        </p:grpSpPr>
        <p:grpSp>
          <p:nvGrpSpPr>
            <p:cNvPr id="2" name="组合 1"/>
            <p:cNvGrpSpPr/>
            <p:nvPr>
              <p:custDataLst>
                <p:tags r:id="rId2"/>
              </p:custDataLst>
            </p:nvPr>
          </p:nvGrpSpPr>
          <p:grpSpPr>
            <a:xfrm>
              <a:off x="994832" y="1606540"/>
              <a:ext cx="9745134" cy="3644920"/>
              <a:chOff x="1634066" y="2118199"/>
              <a:chExt cx="9745134" cy="3644920"/>
            </a:xfrm>
          </p:grpSpPr>
          <p:sp>
            <p:nvSpPr>
              <p:cNvPr id="3" name="文本框 2"/>
              <p:cNvSpPr txBox="1"/>
              <p:nvPr>
                <p:custDataLst>
                  <p:tags r:id="rId3"/>
                </p:custDataLst>
              </p:nvPr>
            </p:nvSpPr>
            <p:spPr>
              <a:xfrm>
                <a:off x="1634066" y="4411134"/>
                <a:ext cx="1642534" cy="5232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zh-CN" altLang="en-US" sz="2800"/>
                  <a:t>原始社会</a:t>
                </a:r>
                <a:endParaRPr lang="zh-CN" altLang="en-US" sz="2800"/>
              </a:p>
            </p:txBody>
          </p:sp>
          <p:sp>
            <p:nvSpPr>
              <p:cNvPr id="4" name="文本框 3"/>
              <p:cNvSpPr txBox="1"/>
              <p:nvPr>
                <p:custDataLst>
                  <p:tags r:id="rId4"/>
                </p:custDataLst>
              </p:nvPr>
            </p:nvSpPr>
            <p:spPr>
              <a:xfrm>
                <a:off x="2455333" y="3887914"/>
                <a:ext cx="1642534" cy="52322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r>
                  <a:rPr lang="zh-CN" altLang="en-US" sz="2800"/>
                  <a:t>奴隶社会</a:t>
                </a:r>
                <a:endParaRPr lang="zh-CN" altLang="en-US" sz="2800"/>
              </a:p>
            </p:txBody>
          </p:sp>
          <p:sp>
            <p:nvSpPr>
              <p:cNvPr id="5" name="文本框 4"/>
              <p:cNvSpPr txBox="1"/>
              <p:nvPr>
                <p:custDataLst>
                  <p:tags r:id="rId5"/>
                </p:custDataLst>
              </p:nvPr>
            </p:nvSpPr>
            <p:spPr>
              <a:xfrm>
                <a:off x="3259667" y="3364694"/>
                <a:ext cx="1642534" cy="52322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r>
                  <a:rPr lang="zh-CN" altLang="en-US" sz="2800"/>
                  <a:t>封建社会</a:t>
                </a:r>
                <a:endParaRPr lang="zh-CN" altLang="en-US" sz="2800"/>
              </a:p>
            </p:txBody>
          </p:sp>
          <p:sp>
            <p:nvSpPr>
              <p:cNvPr id="6" name="文本框 5"/>
              <p:cNvSpPr txBox="1"/>
              <p:nvPr>
                <p:custDataLst>
                  <p:tags r:id="rId6"/>
                </p:custDataLst>
              </p:nvPr>
            </p:nvSpPr>
            <p:spPr>
              <a:xfrm>
                <a:off x="4097867" y="2841474"/>
                <a:ext cx="2345265" cy="52322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r>
                  <a:rPr lang="zh-CN" altLang="en-US" sz="2800"/>
                  <a:t>资本主义社会</a:t>
                </a:r>
                <a:endParaRPr lang="zh-CN" altLang="en-US" sz="2800"/>
              </a:p>
            </p:txBody>
          </p:sp>
          <p:sp>
            <p:nvSpPr>
              <p:cNvPr id="7" name="文本框 6"/>
              <p:cNvSpPr txBox="1"/>
              <p:nvPr>
                <p:custDataLst>
                  <p:tags r:id="rId7"/>
                </p:custDataLst>
              </p:nvPr>
            </p:nvSpPr>
            <p:spPr>
              <a:xfrm>
                <a:off x="4902201" y="2318254"/>
                <a:ext cx="4817533" cy="523220"/>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r>
                  <a:rPr lang="zh-CN" altLang="en-US" sz="2800"/>
                  <a:t>社会主义社会和共产主义社会</a:t>
                </a:r>
                <a:endParaRPr lang="zh-CN" altLang="en-US" sz="2800"/>
              </a:p>
            </p:txBody>
          </p:sp>
          <p:sp>
            <p:nvSpPr>
              <p:cNvPr id="8" name="箭头: 右 7"/>
              <p:cNvSpPr/>
              <p:nvPr>
                <p:custDataLst>
                  <p:tags r:id="rId8"/>
                </p:custDataLst>
              </p:nvPr>
            </p:nvSpPr>
            <p:spPr>
              <a:xfrm>
                <a:off x="1693332" y="5207000"/>
                <a:ext cx="8822267" cy="250574"/>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9" name="矩形 8"/>
              <p:cNvSpPr/>
              <p:nvPr>
                <p:custDataLst>
                  <p:tags r:id="rId9"/>
                </p:custDataLst>
              </p:nvPr>
            </p:nvSpPr>
            <p:spPr>
              <a:xfrm>
                <a:off x="2362200" y="4934354"/>
                <a:ext cx="93133" cy="3403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custDataLst>
                  <p:tags r:id="rId10"/>
                </p:custDataLst>
              </p:nvPr>
            </p:nvSpPr>
            <p:spPr>
              <a:xfrm>
                <a:off x="3361266" y="4411133"/>
                <a:ext cx="93132" cy="863599"/>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a:p>
            </p:txBody>
          </p:sp>
          <p:sp>
            <p:nvSpPr>
              <p:cNvPr id="11" name="矩形 10"/>
              <p:cNvSpPr/>
              <p:nvPr>
                <p:custDataLst>
                  <p:tags r:id="rId11"/>
                </p:custDataLst>
              </p:nvPr>
            </p:nvSpPr>
            <p:spPr>
              <a:xfrm>
                <a:off x="4191001" y="3887914"/>
                <a:ext cx="93132" cy="1386818"/>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p>
            </p:txBody>
          </p:sp>
          <p:sp>
            <p:nvSpPr>
              <p:cNvPr id="12" name="矩形 11"/>
              <p:cNvSpPr/>
              <p:nvPr>
                <p:custDataLst>
                  <p:tags r:id="rId12"/>
                </p:custDataLst>
              </p:nvPr>
            </p:nvSpPr>
            <p:spPr>
              <a:xfrm>
                <a:off x="5012266" y="3364694"/>
                <a:ext cx="93133" cy="1910038"/>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zh-CN" altLang="en-US"/>
              </a:p>
            </p:txBody>
          </p:sp>
          <p:sp>
            <p:nvSpPr>
              <p:cNvPr id="13" name="矩形 12"/>
              <p:cNvSpPr/>
              <p:nvPr>
                <p:custDataLst>
                  <p:tags r:id="rId13"/>
                </p:custDataLst>
              </p:nvPr>
            </p:nvSpPr>
            <p:spPr>
              <a:xfrm>
                <a:off x="6561667" y="2841474"/>
                <a:ext cx="93134" cy="2433258"/>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CN" altLang="en-US"/>
              </a:p>
            </p:txBody>
          </p:sp>
          <p:sp>
            <p:nvSpPr>
              <p:cNvPr id="14" name="文本框 13"/>
              <p:cNvSpPr txBox="1"/>
              <p:nvPr>
                <p:custDataLst>
                  <p:tags r:id="rId14"/>
                </p:custDataLst>
              </p:nvPr>
            </p:nvSpPr>
            <p:spPr>
              <a:xfrm>
                <a:off x="9131298" y="5363009"/>
                <a:ext cx="999067" cy="400110"/>
              </a:xfrm>
              <a:prstGeom prst="rect">
                <a:avLst/>
              </a:prstGeom>
              <a:noFill/>
            </p:spPr>
            <p:txBody>
              <a:bodyPr wrap="square" rtlCol="0">
                <a:spAutoFit/>
              </a:bodyPr>
              <a:lstStyle/>
              <a:p>
                <a:r>
                  <a:rPr lang="zh-CN" altLang="en-US" sz="2000">
                    <a:latin typeface="+mj-ea"/>
                    <a:ea typeface="+mj-ea"/>
                  </a:rPr>
                  <a:t>生产力</a:t>
                </a:r>
                <a:endParaRPr lang="zh-CN" altLang="en-US" sz="2000">
                  <a:latin typeface="+mj-ea"/>
                  <a:ea typeface="+mj-ea"/>
                </a:endParaRPr>
              </a:p>
            </p:txBody>
          </p:sp>
          <p:sp>
            <p:nvSpPr>
              <p:cNvPr id="15" name="箭头: 上 14"/>
              <p:cNvSpPr/>
              <p:nvPr>
                <p:custDataLst>
                  <p:tags r:id="rId15"/>
                </p:custDataLst>
              </p:nvPr>
            </p:nvSpPr>
            <p:spPr>
              <a:xfrm>
                <a:off x="9935632" y="2138921"/>
                <a:ext cx="194733" cy="3268134"/>
              </a:xfrm>
              <a:prstGeom prst="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16" name="文本框 15"/>
              <p:cNvSpPr txBox="1"/>
              <p:nvPr>
                <p:custDataLst>
                  <p:tags r:id="rId16"/>
                </p:custDataLst>
              </p:nvPr>
            </p:nvSpPr>
            <p:spPr>
              <a:xfrm>
                <a:off x="10130365" y="2118199"/>
                <a:ext cx="1248835" cy="400110"/>
              </a:xfrm>
              <a:prstGeom prst="rect">
                <a:avLst/>
              </a:prstGeom>
              <a:noFill/>
            </p:spPr>
            <p:txBody>
              <a:bodyPr wrap="square" rtlCol="0">
                <a:spAutoFit/>
              </a:bodyPr>
              <a:lstStyle/>
              <a:p>
                <a:r>
                  <a:rPr lang="zh-CN" altLang="en-US" sz="2000">
                    <a:latin typeface="+mj-ea"/>
                    <a:ea typeface="+mj-ea"/>
                  </a:rPr>
                  <a:t>生产关系</a:t>
                </a:r>
                <a:endParaRPr lang="zh-CN" altLang="en-US" sz="2000">
                  <a:latin typeface="+mj-ea"/>
                  <a:ea typeface="+mj-ea"/>
                </a:endParaRPr>
              </a:p>
            </p:txBody>
          </p:sp>
        </p:grpSp>
        <p:sp>
          <p:nvSpPr>
            <p:cNvPr id="17" name="左大括号 16"/>
            <p:cNvSpPr/>
            <p:nvPr>
              <p:custDataLst>
                <p:tags r:id="rId17"/>
              </p:custDataLst>
            </p:nvPr>
          </p:nvSpPr>
          <p:spPr>
            <a:xfrm rot="3552140">
              <a:off x="2171428" y="1570318"/>
              <a:ext cx="495834" cy="1960451"/>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8" name="文本框 17"/>
            <p:cNvSpPr txBox="1"/>
            <p:nvPr>
              <p:custDataLst>
                <p:tags r:id="rId18"/>
              </p:custDataLst>
            </p:nvPr>
          </p:nvSpPr>
          <p:spPr>
            <a:xfrm rot="19843896">
              <a:off x="1470583" y="1855642"/>
              <a:ext cx="1452033" cy="46166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zh-CN" altLang="en-US" sz="2400"/>
                <a:t>阶级社会</a:t>
              </a:r>
              <a:endParaRPr lang="zh-CN" altLang="en-US" sz="2400"/>
            </a:p>
          </p:txBody>
        </p:sp>
        <p:sp>
          <p:nvSpPr>
            <p:cNvPr id="19" name="左大括号 18"/>
            <p:cNvSpPr/>
            <p:nvPr>
              <p:custDataLst>
                <p:tags r:id="rId19"/>
              </p:custDataLst>
            </p:nvPr>
          </p:nvSpPr>
          <p:spPr>
            <a:xfrm rot="5400000">
              <a:off x="5167639" y="522169"/>
              <a:ext cx="523220" cy="1926168"/>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0" name="文本框 19"/>
            <p:cNvSpPr txBox="1"/>
            <p:nvPr>
              <p:custDataLst>
                <p:tags r:id="rId20"/>
              </p:custDataLst>
            </p:nvPr>
          </p:nvSpPr>
          <p:spPr>
            <a:xfrm>
              <a:off x="4262967" y="764704"/>
              <a:ext cx="2417235" cy="461665"/>
            </a:xfrm>
            <a:prstGeom prst="rect">
              <a:avLst/>
            </a:prstGeom>
            <a:noFill/>
          </p:spPr>
          <p:txBody>
            <a:bodyPr wrap="square" rtlCol="0">
              <a:spAutoFit/>
            </a:bodyPr>
            <a:lstStyle/>
            <a:p>
              <a:r>
                <a:rPr lang="zh-CN" altLang="en-US" sz="2400"/>
                <a:t>消灭阶级的社会</a:t>
              </a:r>
              <a:endParaRPr lang="zh-CN" altLang="en-US" sz="2400"/>
            </a:p>
          </p:txBody>
        </p:sp>
      </p:grpSp>
      <p:sp>
        <p:nvSpPr>
          <p:cNvPr id="22" name="文本框 21"/>
          <p:cNvSpPr txBox="1"/>
          <p:nvPr>
            <p:custDataLst>
              <p:tags r:id="rId21"/>
            </p:custDataLst>
          </p:nvPr>
        </p:nvSpPr>
        <p:spPr>
          <a:xfrm>
            <a:off x="351576" y="604923"/>
            <a:ext cx="3996266" cy="3599815"/>
          </a:xfrm>
          <a:prstGeom prst="rect">
            <a:avLst/>
          </a:prstGeom>
          <a:noFill/>
        </p:spPr>
        <p:txBody>
          <a:bodyPr wrap="square" rtlCol="0">
            <a:spAutoFit/>
          </a:bodyPr>
          <a:lstStyle/>
          <a:p>
            <a:pPr>
              <a:lnSpc>
                <a:spcPct val="150000"/>
              </a:lnSpc>
            </a:pPr>
            <a:r>
              <a:rPr lang="zh-CN" altLang="en-US" sz="2000"/>
              <a:t>     </a:t>
            </a:r>
            <a:r>
              <a:rPr lang="zh-CN" altLang="en-US" sz="2400"/>
              <a:t>在阶级社会中，社会基本矛盾的解决主要是通过阶级斗争实现的，阶级斗争是推动阶级社会发展的直接动力。</a:t>
            </a:r>
            <a:endParaRPr lang="en-US" altLang="zh-CN" sz="2400"/>
          </a:p>
          <a:p>
            <a:pPr>
              <a:lnSpc>
                <a:spcPct val="150000"/>
              </a:lnSpc>
            </a:pPr>
            <a:r>
              <a:rPr lang="zh-CN" altLang="en-US" sz="2400">
                <a:latin typeface="+mj-ea"/>
                <a:ea typeface="+mj-ea"/>
              </a:rPr>
              <a:t>  </a:t>
            </a:r>
            <a:r>
              <a:rPr lang="en-US" altLang="zh-CN" sz="2400">
                <a:latin typeface="+mj-ea"/>
                <a:ea typeface="+mj-ea"/>
              </a:rPr>
              <a:t>  </a:t>
            </a:r>
            <a:r>
              <a:rPr lang="zh-CN" altLang="en-US" sz="2400">
                <a:latin typeface="+mj-ea"/>
                <a:ea typeface="+mj-ea"/>
              </a:rPr>
              <a:t> </a:t>
            </a:r>
            <a:r>
              <a:rPr lang="zh-CN" altLang="en-US" sz="3200">
                <a:highlight>
                  <a:srgbClr val="FFFF00"/>
                </a:highlight>
                <a:latin typeface="+mj-ea"/>
                <a:ea typeface="+mj-ea"/>
              </a:rPr>
              <a:t> 革命</a:t>
            </a:r>
            <a:endParaRPr lang="zh-CN" altLang="en-US" sz="3200">
              <a:highlight>
                <a:srgbClr val="FFFF00"/>
              </a:highlight>
              <a:latin typeface="+mj-ea"/>
              <a:ea typeface="+mj-ea"/>
            </a:endParaRPr>
          </a:p>
        </p:txBody>
      </p:sp>
      <p:sp>
        <p:nvSpPr>
          <p:cNvPr id="26" name="文本框 25"/>
          <p:cNvSpPr txBox="1"/>
          <p:nvPr>
            <p:custDataLst>
              <p:tags r:id="rId22"/>
            </p:custDataLst>
          </p:nvPr>
        </p:nvSpPr>
        <p:spPr>
          <a:xfrm>
            <a:off x="5904865" y="0"/>
            <a:ext cx="6360795" cy="2799715"/>
          </a:xfrm>
          <a:prstGeom prst="rect">
            <a:avLst/>
          </a:prstGeom>
          <a:noFill/>
        </p:spPr>
        <p:txBody>
          <a:bodyPr wrap="square" rtlCol="0">
            <a:spAutoFit/>
          </a:bodyPr>
          <a:lstStyle/>
          <a:p>
            <a:pPr>
              <a:lnSpc>
                <a:spcPct val="150000"/>
              </a:lnSpc>
            </a:pPr>
            <a:r>
              <a:rPr lang="zh-CN" altLang="en-US" sz="2400"/>
              <a:t>社会主义社会的基本矛盾仍然是生产力与生产关系、经济基础与上层建筑之间的矛盾。但是，这一矛盾是非对抗性矛盾，可以通过社会主义的自我完善和发展加以解决</a:t>
            </a:r>
            <a:r>
              <a:rPr lang="zh-CN" altLang="en-US" sz="2000"/>
              <a:t>。</a:t>
            </a:r>
            <a:endParaRPr lang="en-US" altLang="zh-CN" sz="2000"/>
          </a:p>
          <a:p>
            <a:r>
              <a:rPr lang="zh-CN" altLang="en-US"/>
              <a:t>                         </a:t>
            </a:r>
            <a:r>
              <a:rPr lang="zh-CN" altLang="en-US" sz="3200">
                <a:highlight>
                  <a:srgbClr val="FFFF00"/>
                </a:highlight>
                <a:latin typeface="+mj-ea"/>
                <a:ea typeface="+mj-ea"/>
              </a:rPr>
              <a:t>改革</a:t>
            </a:r>
            <a:endParaRPr lang="zh-CN" altLang="en-US" sz="3200">
              <a:highlight>
                <a:srgbClr val="FFFF00"/>
              </a:highlight>
              <a:latin typeface="+mj-ea"/>
              <a:ea typeface="+mj-ea"/>
            </a:endParaRPr>
          </a:p>
        </p:txBody>
      </p:sp>
      <p:sp>
        <p:nvSpPr>
          <p:cNvPr id="28" name="文本框 27"/>
          <p:cNvSpPr txBox="1"/>
          <p:nvPr>
            <p:custDataLst>
              <p:tags r:id="rId23"/>
            </p:custDataLst>
          </p:nvPr>
        </p:nvSpPr>
        <p:spPr>
          <a:xfrm>
            <a:off x="999484" y="224684"/>
            <a:ext cx="4085170" cy="461665"/>
          </a:xfrm>
          <a:prstGeom prst="rect">
            <a:avLst/>
          </a:prstGeom>
          <a:solidFill>
            <a:schemeClr val="accent2">
              <a:lumMod val="60000"/>
              <a:lumOff val="40000"/>
            </a:schemeClr>
          </a:solidFill>
        </p:spPr>
        <p:txBody>
          <a:bodyPr wrap="square" rtlCol="0">
            <a:spAutoFit/>
          </a:bodyPr>
          <a:lstStyle/>
          <a:p>
            <a:r>
              <a:rPr lang="zh-CN" altLang="en-US" sz="2400">
                <a:latin typeface="+mj-ea"/>
                <a:ea typeface="+mj-ea"/>
              </a:rPr>
              <a:t>不同社会形态下矛盾的解决</a:t>
            </a:r>
            <a:endParaRPr lang="zh-CN" altLang="en-US" sz="2400">
              <a:latin typeface="+mj-ea"/>
              <a:ea typeface="+mj-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290439" y="827826"/>
            <a:ext cx="7554720" cy="594967"/>
          </a:xfrm>
        </p:spPr>
        <p:txBody>
          <a:bodyPr/>
          <a:lstStyle/>
          <a:p>
            <a:r>
              <a:rPr lang="zh-CN" altLang="en-US" sz="3200" dirty="0" smtClean="0"/>
              <a:t>材料体现了社会基本矛盾及规律哪些方面？</a:t>
            </a:r>
            <a:endParaRPr lang="zh-CN" altLang="en-US" sz="3200" dirty="0"/>
          </a:p>
        </p:txBody>
      </p:sp>
      <p:sp>
        <p:nvSpPr>
          <p:cNvPr id="3" name="内容占位符 2"/>
          <p:cNvSpPr>
            <a:spLocks noGrp="1"/>
          </p:cNvSpPr>
          <p:nvPr>
            <p:ph idx="1"/>
          </p:nvPr>
        </p:nvSpPr>
        <p:spPr>
          <a:xfrm>
            <a:off x="838200" y="1666999"/>
            <a:ext cx="10515600" cy="4351338"/>
          </a:xfrm>
        </p:spPr>
        <p:txBody>
          <a:bodyPr/>
          <a:lstStyle/>
          <a:p>
            <a:endParaRPr lang="zh-CN" altLang="en-US"/>
          </a:p>
        </p:txBody>
      </p:sp>
      <p:pic>
        <p:nvPicPr>
          <p:cNvPr id="4" name="图片 2"/>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2506358" y="206499"/>
            <a:ext cx="1784081" cy="1322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5"/>
          <p:cNvSpPr txBox="1">
            <a:spLocks noChangeArrowheads="1"/>
          </p:cNvSpPr>
          <p:nvPr/>
        </p:nvSpPr>
        <p:spPr bwMode="auto">
          <a:xfrm>
            <a:off x="3112409" y="852376"/>
            <a:ext cx="104674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000" b="1" i="0" u="none" strike="noStrike" kern="0" cap="none" spc="0" normalizeH="0" baseline="0" noProof="0" dirty="0" smtClean="0">
                <a:ln>
                  <a:noFill/>
                </a:ln>
                <a:solidFill>
                  <a:prstClr val="white"/>
                </a:solidFill>
                <a:effectLst/>
                <a:uLnTx/>
                <a:uFillTx/>
                <a:latin typeface="华文楷体" panose="02010600040101010101" pitchFamily="2" charset="-122"/>
                <a:ea typeface="华文楷体" panose="02010600040101010101" pitchFamily="2" charset="-122"/>
              </a:rPr>
              <a:t>想一想</a:t>
            </a:r>
            <a:endParaRPr kumimoji="0" lang="zh-CN" altLang="en-US" sz="2000" b="1" i="0" u="none" strike="noStrike" kern="0" cap="none" spc="0" normalizeH="0" baseline="0" noProof="0" dirty="0">
              <a:ln>
                <a:noFill/>
              </a:ln>
              <a:solidFill>
                <a:prstClr val="white"/>
              </a:solidFill>
              <a:effectLst/>
              <a:uLnTx/>
              <a:uFillTx/>
              <a:latin typeface="华文楷体" panose="02010600040101010101" pitchFamily="2" charset="-122"/>
              <a:ea typeface="华文楷体" panose="02010600040101010101" pitchFamily="2" charset="-122"/>
            </a:endParaRPr>
          </a:p>
        </p:txBody>
      </p:sp>
      <p:sp>
        <p:nvSpPr>
          <p:cNvPr id="6" name="矩形 5"/>
          <p:cNvSpPr/>
          <p:nvPr/>
        </p:nvSpPr>
        <p:spPr>
          <a:xfrm>
            <a:off x="958452" y="1532062"/>
            <a:ext cx="10395347" cy="181588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zh-CN" altLang="en-US" sz="2800" dirty="0" smtClean="0">
                <a:solidFill>
                  <a:prstClr val="black"/>
                </a:solidFill>
                <a:latin typeface="华文楷体" panose="02010600040101010101" pitchFamily="2" charset="-122"/>
                <a:ea typeface="华文楷体" panose="02010600040101010101" pitchFamily="2" charset="-122"/>
              </a:rPr>
              <a:t>       材料一：</a:t>
            </a:r>
            <a:r>
              <a:rPr lang="zh-CN" altLang="en-US" sz="2800" dirty="0">
                <a:solidFill>
                  <a:schemeClr val="tx1"/>
                </a:solidFill>
                <a:latin typeface="微软雅黑" panose="020B0503020204020204" pitchFamily="34" charset="-122"/>
                <a:cs typeface="宋体" panose="02010600030101010101" pitchFamily="2" charset="-122"/>
                <a:sym typeface="+mn-ea"/>
              </a:rPr>
              <a:t>手推磨产生的是封建主的社会，蒸汽磨产生的是工业资本家的社会。</a:t>
            </a:r>
            <a:r>
              <a:rPr lang="zh-CN" altLang="en-US" sz="2800" dirty="0" smtClean="0">
                <a:solidFill>
                  <a:schemeClr val="tx1"/>
                </a:solidFill>
                <a:latin typeface="微软雅黑" panose="020B0503020204020204" pitchFamily="34" charset="-122"/>
                <a:cs typeface="宋体" panose="02010600030101010101" pitchFamily="2" charset="-122"/>
                <a:sym typeface="+mn-ea"/>
              </a:rPr>
              <a:t>”</a:t>
            </a:r>
            <a:endParaRPr lang="en-US" altLang="zh-CN" sz="2800" dirty="0" smtClean="0">
              <a:solidFill>
                <a:schemeClr val="tx1"/>
              </a:solidFill>
              <a:latin typeface="微软雅黑" panose="020B0503020204020204" pitchFamily="34" charset="-122"/>
              <a:cs typeface="宋体" panose="02010600030101010101" pitchFamily="2" charset="-122"/>
              <a:sym typeface="+mn-ea"/>
            </a:endParaRPr>
          </a:p>
          <a:p>
            <a:endParaRPr lang="en-US" altLang="zh-CN" sz="2800" dirty="0" smtClean="0">
              <a:solidFill>
                <a:schemeClr val="tx1"/>
              </a:solidFill>
              <a:latin typeface="微软雅黑" panose="020B0503020204020204" pitchFamily="34" charset="-122"/>
              <a:cs typeface="宋体" panose="02010600030101010101" pitchFamily="2" charset="-122"/>
              <a:sym typeface="+mn-ea"/>
            </a:endParaRPr>
          </a:p>
          <a:p>
            <a:r>
              <a:rPr lang="zh-CN" altLang="en-US" sz="2800" dirty="0" smtClean="0">
                <a:solidFill>
                  <a:schemeClr val="tx1"/>
                </a:solidFill>
                <a:latin typeface="微软雅黑" panose="020B0503020204020204" pitchFamily="34" charset="-122"/>
                <a:cs typeface="宋体" panose="02010600030101010101" pitchFamily="2" charset="-122"/>
                <a:sym typeface="+mn-ea"/>
              </a:rPr>
              <a:t> </a:t>
            </a:r>
            <a:endParaRPr lang="en-US" altLang="zh-CN" sz="2800" dirty="0">
              <a:solidFill>
                <a:schemeClr val="tx1"/>
              </a:solidFill>
              <a:latin typeface="华文楷体" panose="02010600040101010101" pitchFamily="2" charset="-122"/>
              <a:ea typeface="华文楷体" panose="02010600040101010101" pitchFamily="2" charset="-122"/>
            </a:endParaRPr>
          </a:p>
        </p:txBody>
      </p:sp>
      <p:sp>
        <p:nvSpPr>
          <p:cNvPr id="7" name="矩形 6"/>
          <p:cNvSpPr/>
          <p:nvPr/>
        </p:nvSpPr>
        <p:spPr>
          <a:xfrm>
            <a:off x="958453" y="3516560"/>
            <a:ext cx="10403109" cy="95410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indent="266700" fontAlgn="ctr"/>
            <a:r>
              <a:rPr lang="zh-CN" altLang="en-US" sz="2800" dirty="0" smtClean="0">
                <a:solidFill>
                  <a:srgbClr val="323E32"/>
                </a:solidFill>
                <a:latin typeface="楷体" panose="02010609060101010101" pitchFamily="49" charset="-122"/>
                <a:ea typeface="楷体" panose="02010609060101010101" pitchFamily="49" charset="-122"/>
              </a:rPr>
              <a:t>  材料二：</a:t>
            </a:r>
            <a:r>
              <a:rPr lang="zh-CN" altLang="en-US" sz="2800" dirty="0" smtClean="0">
                <a:solidFill>
                  <a:srgbClr val="323E32"/>
                </a:solidFill>
                <a:latin typeface="华文楷体" panose="02010600040101010101" pitchFamily="2" charset="-122"/>
                <a:ea typeface="华文楷体" panose="02010600040101010101" pitchFamily="2" charset="-122"/>
              </a:rPr>
              <a:t>实行家庭联产承包责任制，促进农村经济发展。</a:t>
            </a:r>
            <a:endParaRPr lang="zh-CN" altLang="en-US" sz="2800" dirty="0">
              <a:solidFill>
                <a:srgbClr val="323E32"/>
              </a:solidFill>
              <a:latin typeface="华文楷体" panose="02010600040101010101" pitchFamily="2" charset="-122"/>
              <a:ea typeface="华文楷体" panose="02010600040101010101" pitchFamily="2" charset="-122"/>
            </a:endParaRPr>
          </a:p>
          <a:p>
            <a:pPr fontAlgn="ctr"/>
            <a:r>
              <a:rPr lang="zh-CN" altLang="en-US" sz="2800" dirty="0">
                <a:solidFill>
                  <a:srgbClr val="323E32"/>
                </a:solidFill>
                <a:latin typeface="宋体" panose="02010600030101010101" pitchFamily="2" charset="-122"/>
                <a:ea typeface="宋体" panose="02010600030101010101" pitchFamily="2" charset="-122"/>
              </a:rPr>
              <a:t>    </a:t>
            </a:r>
            <a:endParaRPr lang="zh-CN" altLang="en-US" sz="2800" dirty="0">
              <a:solidFill>
                <a:srgbClr val="323E32"/>
              </a:solidFill>
              <a:latin typeface="微软雅黑" panose="020B0503020204020204" pitchFamily="34" charset="-122"/>
            </a:endParaRPr>
          </a:p>
        </p:txBody>
      </p:sp>
      <p:sp>
        <p:nvSpPr>
          <p:cNvPr id="8" name="矩形 7"/>
          <p:cNvSpPr/>
          <p:nvPr/>
        </p:nvSpPr>
        <p:spPr>
          <a:xfrm>
            <a:off x="1380744" y="3961273"/>
            <a:ext cx="9938899" cy="480131"/>
          </a:xfrm>
          <a:prstGeom prst="rect">
            <a:avLst/>
          </a:prstGeom>
        </p:spPr>
        <p:txBody>
          <a:bodyPr wrap="square">
            <a:spAutoFit/>
          </a:bodyPr>
          <a:lstStyle/>
          <a:p>
            <a:pPr>
              <a:lnSpc>
                <a:spcPct val="90000"/>
              </a:lnSpc>
            </a:pPr>
            <a:r>
              <a:rPr lang="zh-CN" altLang="en-US" sz="2800" b="1" dirty="0" smtClean="0">
                <a:solidFill>
                  <a:srgbClr val="C00000"/>
                </a:solidFill>
                <a:latin typeface="微软雅黑" panose="020B0503020204020204" pitchFamily="34" charset="-122"/>
              </a:rPr>
              <a:t>生产关系反作用于生产力</a:t>
            </a:r>
            <a:r>
              <a:rPr lang="zh-CN" altLang="en-US" sz="2800" b="1" dirty="0" smtClean="0">
                <a:solidFill>
                  <a:srgbClr val="C00000"/>
                </a:solidFill>
                <a:latin typeface="微软雅黑" panose="020B0503020204020204" pitchFamily="34" charset="-122"/>
              </a:rPr>
              <a:t>；尊重生产关系</a:t>
            </a:r>
            <a:r>
              <a:rPr lang="zh-CN" altLang="en-US" sz="2800" b="1" dirty="0" smtClean="0">
                <a:solidFill>
                  <a:srgbClr val="C00000"/>
                </a:solidFill>
                <a:latin typeface="微软雅黑" panose="020B0503020204020204" pitchFamily="34" charset="-122"/>
              </a:rPr>
              <a:t>适应生产力状况规律</a:t>
            </a:r>
            <a:endParaRPr lang="en-US" altLang="zh-CN" sz="2800" b="1" dirty="0">
              <a:solidFill>
                <a:srgbClr val="C00000"/>
              </a:solidFill>
              <a:latin typeface="微软雅黑" panose="020B0503020204020204" pitchFamily="34" charset="-122"/>
            </a:endParaRPr>
          </a:p>
        </p:txBody>
      </p:sp>
      <p:sp>
        <p:nvSpPr>
          <p:cNvPr id="9" name="矩形 8"/>
          <p:cNvSpPr/>
          <p:nvPr/>
        </p:nvSpPr>
        <p:spPr>
          <a:xfrm>
            <a:off x="2356084" y="2413101"/>
            <a:ext cx="8963559" cy="867930"/>
          </a:xfrm>
          <a:prstGeom prst="rect">
            <a:avLst/>
          </a:prstGeom>
        </p:spPr>
        <p:txBody>
          <a:bodyPr wrap="square">
            <a:spAutoFit/>
          </a:bodyPr>
          <a:lstStyle/>
          <a:p>
            <a:pPr>
              <a:lnSpc>
                <a:spcPct val="90000"/>
              </a:lnSpc>
            </a:pPr>
            <a:r>
              <a:rPr lang="zh-CN" altLang="en-US" sz="2800" b="1" dirty="0" smtClean="0">
                <a:solidFill>
                  <a:srgbClr val="C00000"/>
                </a:solidFill>
                <a:latin typeface="微软雅黑" panose="020B0503020204020204" pitchFamily="34" charset="-122"/>
              </a:rPr>
              <a:t>生产力决定生产关系</a:t>
            </a:r>
            <a:r>
              <a:rPr lang="zh-CN" altLang="en-US" sz="2800" b="1" dirty="0" smtClean="0">
                <a:solidFill>
                  <a:srgbClr val="C00000"/>
                </a:solidFill>
                <a:latin typeface="微软雅黑" panose="020B0503020204020204" pitchFamily="34" charset="-122"/>
              </a:rPr>
              <a:t>（生产力状况决定生产关系的性质，生产力的变化发展迟早会引起生产关系的变革）</a:t>
            </a:r>
            <a:endParaRPr lang="zh-CN" altLang="en-US" sz="2800" b="1" dirty="0">
              <a:solidFill>
                <a:srgbClr val="C00000"/>
              </a:solidFill>
              <a:latin typeface="微软雅黑" panose="020B0503020204020204" pitchFamily="34" charset="-122"/>
            </a:endParaRPr>
          </a:p>
        </p:txBody>
      </p:sp>
      <p:sp>
        <p:nvSpPr>
          <p:cNvPr id="10" name="矩形 9"/>
          <p:cNvSpPr/>
          <p:nvPr/>
        </p:nvSpPr>
        <p:spPr>
          <a:xfrm>
            <a:off x="962254" y="4639283"/>
            <a:ext cx="10403109" cy="181588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indent="266700" fontAlgn="ctr"/>
            <a:r>
              <a:rPr lang="zh-CN" altLang="en-US" sz="2800" dirty="0" smtClean="0">
                <a:solidFill>
                  <a:srgbClr val="323E32"/>
                </a:solidFill>
                <a:latin typeface="楷体" panose="02010609060101010101" pitchFamily="49" charset="-122"/>
                <a:ea typeface="楷体" panose="02010609060101010101" pitchFamily="49" charset="-122"/>
              </a:rPr>
              <a:t>  材料</a:t>
            </a:r>
            <a:r>
              <a:rPr lang="zh-CN" altLang="en-US" sz="2800" dirty="0">
                <a:solidFill>
                  <a:srgbClr val="323E32"/>
                </a:solidFill>
                <a:latin typeface="楷体" panose="02010609060101010101" pitchFamily="49" charset="-122"/>
                <a:ea typeface="楷体" panose="02010609060101010101" pitchFamily="49" charset="-122"/>
              </a:rPr>
              <a:t>三</a:t>
            </a:r>
            <a:r>
              <a:rPr lang="zh-CN" altLang="en-US" sz="2800" dirty="0" smtClean="0">
                <a:solidFill>
                  <a:srgbClr val="323E32"/>
                </a:solidFill>
                <a:latin typeface="楷体" panose="02010609060101010101" pitchFamily="49" charset="-122"/>
                <a:ea typeface="楷体" panose="02010609060101010101" pitchFamily="49" charset="-122"/>
              </a:rPr>
              <a:t>：</a:t>
            </a:r>
            <a:r>
              <a:rPr lang="zh-CN" altLang="zh-CN" sz="2800" dirty="0">
                <a:solidFill>
                  <a:prstClr val="black"/>
                </a:solidFill>
                <a:latin typeface="楷体" panose="02010609060101010101" pitchFamily="49" charset="-122"/>
                <a:ea typeface="楷体" panose="02010609060101010101" pitchFamily="49" charset="-122"/>
              </a:rPr>
              <a:t>某地作为全国</a:t>
            </a:r>
            <a:r>
              <a:rPr lang="en-US" altLang="zh-CN" sz="2800" dirty="0">
                <a:solidFill>
                  <a:prstClr val="black"/>
                </a:solidFill>
                <a:latin typeface="楷体" panose="02010609060101010101" pitchFamily="49" charset="-122"/>
                <a:ea typeface="楷体" panose="02010609060101010101" pitchFamily="49" charset="-122"/>
              </a:rPr>
              <a:t>33</a:t>
            </a:r>
            <a:r>
              <a:rPr lang="zh-CN" altLang="en-US" sz="2800" dirty="0">
                <a:solidFill>
                  <a:prstClr val="black"/>
                </a:solidFill>
                <a:latin typeface="楷体" panose="02010609060101010101" pitchFamily="49" charset="-122"/>
                <a:ea typeface="楷体" panose="02010609060101010101" pitchFamily="49" charset="-122"/>
              </a:rPr>
              <a:t>个农村土地改革试点地区之一，正在逐步完成从“确权到人”到“确权到户”的制度转变，从而更好地让集体土地入市流转，使农户更好地分享工业化收益</a:t>
            </a:r>
            <a:r>
              <a:rPr lang="zh-CN" altLang="en-US" sz="2800" dirty="0" smtClean="0">
                <a:solidFill>
                  <a:prstClr val="black"/>
                </a:solidFill>
                <a:latin typeface="微软雅黑" panose="020B0503020204020204" pitchFamily="34" charset="-122"/>
                <a:ea typeface="微软雅黑" panose="020B0503020204020204" pitchFamily="34" charset="-122"/>
              </a:rPr>
              <a:t>。</a:t>
            </a:r>
            <a:endParaRPr lang="en-US" altLang="zh-CN" sz="2800" dirty="0" smtClean="0">
              <a:solidFill>
                <a:prstClr val="black"/>
              </a:solidFill>
              <a:latin typeface="微软雅黑" panose="020B0503020204020204" pitchFamily="34" charset="-122"/>
              <a:ea typeface="微软雅黑" panose="020B0503020204020204" pitchFamily="34" charset="-122"/>
            </a:endParaRPr>
          </a:p>
          <a:p>
            <a:pPr indent="266700" fontAlgn="ctr"/>
            <a:r>
              <a:rPr lang="zh-CN" altLang="en-US" sz="2800" dirty="0" smtClean="0">
                <a:solidFill>
                  <a:srgbClr val="323E32"/>
                </a:solidFill>
                <a:latin typeface="宋体" panose="02010600030101010101" pitchFamily="2" charset="-122"/>
                <a:ea typeface="宋体" panose="02010600030101010101" pitchFamily="2" charset="-122"/>
              </a:rPr>
              <a:t>    </a:t>
            </a:r>
            <a:endParaRPr lang="zh-CN" altLang="en-US" sz="2800" dirty="0">
              <a:solidFill>
                <a:srgbClr val="323E32"/>
              </a:solidFill>
              <a:latin typeface="微软雅黑" panose="020B0503020204020204" pitchFamily="34" charset="-122"/>
            </a:endParaRPr>
          </a:p>
        </p:txBody>
      </p:sp>
      <p:sp>
        <p:nvSpPr>
          <p:cNvPr id="11" name="矩形 10"/>
          <p:cNvSpPr/>
          <p:nvPr/>
        </p:nvSpPr>
        <p:spPr>
          <a:xfrm>
            <a:off x="1525731" y="5999768"/>
            <a:ext cx="9698995" cy="424732"/>
          </a:xfrm>
          <a:prstGeom prst="rect">
            <a:avLst/>
          </a:prstGeom>
        </p:spPr>
        <p:txBody>
          <a:bodyPr wrap="square">
            <a:spAutoFit/>
          </a:bodyPr>
          <a:lstStyle/>
          <a:p>
            <a:pPr>
              <a:lnSpc>
                <a:spcPct val="90000"/>
              </a:lnSpc>
            </a:pPr>
            <a:r>
              <a:rPr lang="zh-CN" altLang="en-US" sz="2400" b="1" dirty="0" smtClean="0">
                <a:solidFill>
                  <a:srgbClr val="C00000"/>
                </a:solidFill>
                <a:latin typeface="微软雅黑" panose="020B0503020204020204" pitchFamily="34" charset="-122"/>
              </a:rPr>
              <a:t>改革是社会主义社会发展的直接</a:t>
            </a:r>
            <a:r>
              <a:rPr lang="zh-CN" altLang="en-US" sz="2400" b="1" dirty="0" smtClean="0">
                <a:solidFill>
                  <a:srgbClr val="C00000"/>
                </a:solidFill>
                <a:latin typeface="微软雅黑" panose="020B0503020204020204" pitchFamily="34" charset="-122"/>
              </a:rPr>
              <a:t>动力，使生产关系适应生产力发展状况</a:t>
            </a:r>
            <a:endParaRPr lang="en-US" altLang="zh-CN" sz="2400" b="1" dirty="0">
              <a:solidFill>
                <a:srgbClr val="C00000"/>
              </a:solidFill>
              <a:latin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
                                          </p:val>
                                        </p:tav>
                                        <p:tav tm="100000">
                                          <p:val>
                                            <p:strVal val="#ppt_x"/>
                                          </p:val>
                                        </p:tav>
                                      </p:tavLst>
                                    </p:anim>
                                    <p:anim calcmode="lin" valueType="num">
                                      <p:cBhvr>
                                        <p:cTn id="2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
                                          </p:val>
                                        </p:tav>
                                        <p:tav tm="100000">
                                          <p:val>
                                            <p:strVal val="#ppt_x"/>
                                          </p:val>
                                        </p:tav>
                                      </p:tavLst>
                                    </p:anim>
                                    <p:anim calcmode="lin" valueType="num">
                                      <p:cBhvr>
                                        <p:cTn id="3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p:bldP spid="9" grpId="0"/>
      <p:bldP spid="10" grpId="0" bldLvl="0" animBg="1"/>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 name="文本框 15"/>
          <p:cNvSpPr txBox="1"/>
          <p:nvPr/>
        </p:nvSpPr>
        <p:spPr>
          <a:xfrm>
            <a:off x="8313420" y="956945"/>
            <a:ext cx="3509010" cy="1076325"/>
          </a:xfrm>
          <a:prstGeom prst="rect">
            <a:avLst/>
          </a:prstGeom>
          <a:solidFill>
            <a:schemeClr val="bg1"/>
          </a:solidFill>
          <a:ln>
            <a:solidFill>
              <a:schemeClr val="tx1"/>
            </a:solidFill>
          </a:ln>
        </p:spPr>
        <p:txBody>
          <a:bodyPr wrap="square" rtlCol="0">
            <a:spAutoFit/>
          </a:bodyPr>
          <a:p>
            <a:r>
              <a:rPr lang="zh-CN" altLang="en-US" sz="3200"/>
              <a:t>生产关系一定要适应生产力状况</a:t>
            </a:r>
            <a:endParaRPr lang="zh-CN" altLang="en-US" sz="3200"/>
          </a:p>
        </p:txBody>
      </p:sp>
      <p:grpSp>
        <p:nvGrpSpPr>
          <p:cNvPr id="28" name="组合 27"/>
          <p:cNvGrpSpPr/>
          <p:nvPr>
            <p:custDataLst>
              <p:tags r:id="rId1"/>
            </p:custDataLst>
          </p:nvPr>
        </p:nvGrpSpPr>
        <p:grpSpPr>
          <a:xfrm>
            <a:off x="1078230" y="860425"/>
            <a:ext cx="5749290" cy="1109062"/>
            <a:chOff x="1524001" y="4405067"/>
            <a:chExt cx="4876799" cy="901198"/>
          </a:xfrm>
        </p:grpSpPr>
        <p:sp>
          <p:nvSpPr>
            <p:cNvPr id="29" name="文本框 28"/>
            <p:cNvSpPr txBox="1"/>
            <p:nvPr>
              <p:custDataLst>
                <p:tags r:id="rId2"/>
              </p:custDataLst>
            </p:nvPr>
          </p:nvSpPr>
          <p:spPr>
            <a:xfrm>
              <a:off x="1524001" y="4597400"/>
              <a:ext cx="1320800" cy="474192"/>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p>
              <a:r>
                <a:rPr lang="zh-CN" altLang="en-US" sz="3200"/>
                <a:t>生产力</a:t>
              </a:r>
              <a:endParaRPr lang="zh-CN" altLang="en-US" sz="3200"/>
            </a:p>
          </p:txBody>
        </p:sp>
        <p:sp>
          <p:nvSpPr>
            <p:cNvPr id="30" name="文本框 29"/>
            <p:cNvSpPr txBox="1"/>
            <p:nvPr>
              <p:custDataLst>
                <p:tags r:id="rId3"/>
              </p:custDataLst>
            </p:nvPr>
          </p:nvSpPr>
          <p:spPr>
            <a:xfrm>
              <a:off x="4741333" y="4597400"/>
              <a:ext cx="1659467" cy="47419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p>
              <a:r>
                <a:rPr lang="zh-CN" altLang="en-US" sz="3200"/>
                <a:t>生产关系</a:t>
              </a:r>
              <a:endParaRPr lang="zh-CN" altLang="en-US" sz="3200"/>
            </a:p>
          </p:txBody>
        </p:sp>
        <p:cxnSp>
          <p:nvCxnSpPr>
            <p:cNvPr id="31" name="直接箭头连接符 30"/>
            <p:cNvCxnSpPr/>
            <p:nvPr>
              <p:custDataLst>
                <p:tags r:id="rId4"/>
              </p:custDataLst>
            </p:nvPr>
          </p:nvCxnSpPr>
          <p:spPr>
            <a:xfrm>
              <a:off x="2921000" y="4805177"/>
              <a:ext cx="1701800" cy="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32" name="直接箭头连接符 31"/>
            <p:cNvCxnSpPr/>
            <p:nvPr>
              <p:custDataLst>
                <p:tags r:id="rId5"/>
              </p:custDataLst>
            </p:nvPr>
          </p:nvCxnSpPr>
          <p:spPr>
            <a:xfrm flipH="1">
              <a:off x="2921000" y="4932176"/>
              <a:ext cx="1701800" cy="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sp>
          <p:nvSpPr>
            <p:cNvPr id="33" name="文本框 32"/>
            <p:cNvSpPr txBox="1"/>
            <p:nvPr>
              <p:custDataLst>
                <p:tags r:id="rId6"/>
              </p:custDataLst>
            </p:nvPr>
          </p:nvSpPr>
          <p:spPr>
            <a:xfrm>
              <a:off x="3352801" y="4405067"/>
              <a:ext cx="753532" cy="374090"/>
            </a:xfrm>
            <a:prstGeom prst="rect">
              <a:avLst/>
            </a:prstGeom>
            <a:noFill/>
          </p:spPr>
          <p:txBody>
            <a:bodyPr wrap="square" rtlCol="0">
              <a:spAutoFit/>
            </a:bodyPr>
            <a:p>
              <a:r>
                <a:rPr lang="zh-CN" altLang="en-US" sz="2400">
                  <a:latin typeface="+mj-ea"/>
                  <a:ea typeface="+mj-ea"/>
                </a:rPr>
                <a:t>决定</a:t>
              </a:r>
              <a:endParaRPr lang="zh-CN" altLang="en-US" sz="2400">
                <a:latin typeface="+mj-ea"/>
                <a:ea typeface="+mj-ea"/>
              </a:endParaRPr>
            </a:p>
          </p:txBody>
        </p:sp>
        <p:sp>
          <p:nvSpPr>
            <p:cNvPr id="34" name="文本框 33"/>
            <p:cNvSpPr txBox="1"/>
            <p:nvPr>
              <p:custDataLst>
                <p:tags r:id="rId7"/>
              </p:custDataLst>
            </p:nvPr>
          </p:nvSpPr>
          <p:spPr>
            <a:xfrm>
              <a:off x="3246967" y="4932175"/>
              <a:ext cx="965199" cy="374090"/>
            </a:xfrm>
            <a:prstGeom prst="rect">
              <a:avLst/>
            </a:prstGeom>
            <a:noFill/>
          </p:spPr>
          <p:txBody>
            <a:bodyPr wrap="square" rtlCol="0">
              <a:spAutoFit/>
            </a:bodyPr>
            <a:p>
              <a:r>
                <a:rPr lang="zh-CN" altLang="en-US" sz="2400">
                  <a:latin typeface="+mj-ea"/>
                  <a:ea typeface="+mj-ea"/>
                </a:rPr>
                <a:t>反作用</a:t>
              </a:r>
              <a:endParaRPr lang="zh-CN" altLang="en-US" sz="2400">
                <a:latin typeface="+mj-ea"/>
                <a:ea typeface="+mj-ea"/>
              </a:endParaRPr>
            </a:p>
          </p:txBody>
        </p:sp>
      </p:grpSp>
      <p:sp>
        <p:nvSpPr>
          <p:cNvPr id="35" name="箭头: 虚尾 16"/>
          <p:cNvSpPr/>
          <p:nvPr>
            <p:custDataLst>
              <p:tags r:id="rId8"/>
            </p:custDataLst>
          </p:nvPr>
        </p:nvSpPr>
        <p:spPr>
          <a:xfrm>
            <a:off x="6908165" y="1149985"/>
            <a:ext cx="1030605" cy="467995"/>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6" name="箭头: 虚尾 16"/>
          <p:cNvSpPr/>
          <p:nvPr>
            <p:custDataLst>
              <p:tags r:id="rId9"/>
            </p:custDataLst>
          </p:nvPr>
        </p:nvSpPr>
        <p:spPr>
          <a:xfrm>
            <a:off x="6908165" y="2628900"/>
            <a:ext cx="1030605" cy="467995"/>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7" name="文本框 36"/>
          <p:cNvSpPr txBox="1"/>
          <p:nvPr/>
        </p:nvSpPr>
        <p:spPr>
          <a:xfrm>
            <a:off x="8313420" y="2324735"/>
            <a:ext cx="3509645" cy="1076325"/>
          </a:xfrm>
          <a:prstGeom prst="rect">
            <a:avLst/>
          </a:prstGeom>
          <a:solidFill>
            <a:schemeClr val="bg1"/>
          </a:solidFill>
          <a:ln>
            <a:solidFill>
              <a:schemeClr val="tx1"/>
            </a:solidFill>
          </a:ln>
        </p:spPr>
        <p:txBody>
          <a:bodyPr wrap="square" rtlCol="0">
            <a:spAutoFit/>
          </a:bodyPr>
          <a:p>
            <a:r>
              <a:rPr lang="zh-CN" altLang="en-US" sz="3200"/>
              <a:t>上层建筑一定要适应经济基础状况</a:t>
            </a:r>
            <a:endParaRPr lang="zh-CN" altLang="en-US" sz="3200"/>
          </a:p>
        </p:txBody>
      </p:sp>
      <p:grpSp>
        <p:nvGrpSpPr>
          <p:cNvPr id="38" name="组合 37"/>
          <p:cNvGrpSpPr/>
          <p:nvPr>
            <p:custDataLst>
              <p:tags r:id="rId10"/>
            </p:custDataLst>
          </p:nvPr>
        </p:nvGrpSpPr>
        <p:grpSpPr>
          <a:xfrm>
            <a:off x="795020" y="2433320"/>
            <a:ext cx="6032500" cy="995581"/>
            <a:chOff x="1424525" y="4405067"/>
            <a:chExt cx="4976275" cy="980516"/>
          </a:xfrm>
        </p:grpSpPr>
        <p:sp>
          <p:nvSpPr>
            <p:cNvPr id="39" name="文本框 38"/>
            <p:cNvSpPr txBox="1"/>
            <p:nvPr>
              <p:custDataLst>
                <p:tags r:id="rId11"/>
              </p:custDataLst>
            </p:nvPr>
          </p:nvSpPr>
          <p:spPr>
            <a:xfrm>
              <a:off x="1424525" y="4597275"/>
              <a:ext cx="1496631" cy="574734"/>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p>
              <a:r>
                <a:rPr lang="zh-CN" altLang="en-US" sz="3200"/>
                <a:t>经济基础</a:t>
              </a:r>
              <a:endParaRPr lang="zh-CN" altLang="en-US" sz="3200"/>
            </a:p>
          </p:txBody>
        </p:sp>
        <p:sp>
          <p:nvSpPr>
            <p:cNvPr id="40" name="文本框 39"/>
            <p:cNvSpPr txBox="1"/>
            <p:nvPr>
              <p:custDataLst>
                <p:tags r:id="rId12"/>
              </p:custDataLst>
            </p:nvPr>
          </p:nvSpPr>
          <p:spPr>
            <a:xfrm>
              <a:off x="4741333" y="4597400"/>
              <a:ext cx="1659467" cy="57473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p>
              <a:r>
                <a:rPr lang="zh-CN" altLang="en-US" sz="3200"/>
                <a:t>上层建筑</a:t>
              </a:r>
              <a:endParaRPr lang="zh-CN" altLang="en-US" sz="3200"/>
            </a:p>
          </p:txBody>
        </p:sp>
        <p:cxnSp>
          <p:nvCxnSpPr>
            <p:cNvPr id="41" name="直接箭头连接符 40"/>
            <p:cNvCxnSpPr/>
            <p:nvPr>
              <p:custDataLst>
                <p:tags r:id="rId13"/>
              </p:custDataLst>
            </p:nvPr>
          </p:nvCxnSpPr>
          <p:spPr>
            <a:xfrm>
              <a:off x="2921000" y="4805177"/>
              <a:ext cx="1701800" cy="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42" name="直接箭头连接符 41"/>
            <p:cNvCxnSpPr/>
            <p:nvPr>
              <p:custDataLst>
                <p:tags r:id="rId14"/>
              </p:custDataLst>
            </p:nvPr>
          </p:nvCxnSpPr>
          <p:spPr>
            <a:xfrm flipH="1">
              <a:off x="2921000" y="4932176"/>
              <a:ext cx="1701800" cy="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sp>
          <p:nvSpPr>
            <p:cNvPr id="43" name="文本框 42"/>
            <p:cNvSpPr txBox="1"/>
            <p:nvPr>
              <p:custDataLst>
                <p:tags r:id="rId15"/>
              </p:custDataLst>
            </p:nvPr>
          </p:nvSpPr>
          <p:spPr>
            <a:xfrm>
              <a:off x="3352801" y="4405067"/>
              <a:ext cx="753532" cy="453408"/>
            </a:xfrm>
            <a:prstGeom prst="rect">
              <a:avLst/>
            </a:prstGeom>
            <a:noFill/>
          </p:spPr>
          <p:txBody>
            <a:bodyPr wrap="square" rtlCol="0">
              <a:spAutoFit/>
            </a:bodyPr>
            <a:p>
              <a:r>
                <a:rPr lang="zh-CN" altLang="en-US" sz="2400">
                  <a:latin typeface="+mj-ea"/>
                  <a:ea typeface="+mj-ea"/>
                </a:rPr>
                <a:t>决定</a:t>
              </a:r>
              <a:endParaRPr lang="zh-CN" altLang="en-US" sz="2400">
                <a:latin typeface="+mj-ea"/>
                <a:ea typeface="+mj-ea"/>
              </a:endParaRPr>
            </a:p>
          </p:txBody>
        </p:sp>
        <p:sp>
          <p:nvSpPr>
            <p:cNvPr id="44" name="文本框 43"/>
            <p:cNvSpPr txBox="1"/>
            <p:nvPr>
              <p:custDataLst>
                <p:tags r:id="rId16"/>
              </p:custDataLst>
            </p:nvPr>
          </p:nvSpPr>
          <p:spPr>
            <a:xfrm>
              <a:off x="3246967" y="4932175"/>
              <a:ext cx="965199" cy="453408"/>
            </a:xfrm>
            <a:prstGeom prst="rect">
              <a:avLst/>
            </a:prstGeom>
            <a:noFill/>
          </p:spPr>
          <p:txBody>
            <a:bodyPr wrap="square" rtlCol="0">
              <a:spAutoFit/>
            </a:bodyPr>
            <a:p>
              <a:r>
                <a:rPr lang="zh-CN" altLang="en-US" sz="2400">
                  <a:latin typeface="+mj-ea"/>
                  <a:ea typeface="+mj-ea"/>
                </a:rPr>
                <a:t>反作用</a:t>
              </a:r>
              <a:endParaRPr lang="zh-CN" altLang="en-US" sz="2400">
                <a:latin typeface="+mj-ea"/>
                <a:ea typeface="+mj-ea"/>
              </a:endParaRPr>
            </a:p>
          </p:txBody>
        </p:sp>
      </p:grpSp>
      <p:sp>
        <p:nvSpPr>
          <p:cNvPr id="45" name="文本框 44"/>
          <p:cNvSpPr txBox="1"/>
          <p:nvPr/>
        </p:nvSpPr>
        <p:spPr>
          <a:xfrm>
            <a:off x="1337945" y="3899535"/>
            <a:ext cx="4301490" cy="583565"/>
          </a:xfrm>
          <a:prstGeom prst="rect">
            <a:avLst/>
          </a:prstGeom>
          <a:solidFill>
            <a:schemeClr val="accent1">
              <a:lumMod val="40000"/>
              <a:lumOff val="60000"/>
            </a:schemeClr>
          </a:solidFill>
        </p:spPr>
        <p:txBody>
          <a:bodyPr wrap="square" rtlCol="0">
            <a:spAutoFit/>
          </a:bodyPr>
          <a:p>
            <a:r>
              <a:rPr lang="zh-CN" altLang="en-US" sz="3200"/>
              <a:t>人类社会的基本矛盾</a:t>
            </a:r>
            <a:endParaRPr lang="zh-CN" altLang="en-US" sz="3200"/>
          </a:p>
        </p:txBody>
      </p:sp>
      <p:sp>
        <p:nvSpPr>
          <p:cNvPr id="46" name="文本框 45"/>
          <p:cNvSpPr txBox="1"/>
          <p:nvPr/>
        </p:nvSpPr>
        <p:spPr>
          <a:xfrm>
            <a:off x="7521575" y="3899535"/>
            <a:ext cx="4301490" cy="583565"/>
          </a:xfrm>
          <a:prstGeom prst="rect">
            <a:avLst/>
          </a:prstGeom>
          <a:solidFill>
            <a:schemeClr val="accent1">
              <a:lumMod val="40000"/>
              <a:lumOff val="60000"/>
            </a:schemeClr>
          </a:solidFill>
        </p:spPr>
        <p:txBody>
          <a:bodyPr wrap="square" rtlCol="0">
            <a:spAutoFit/>
          </a:bodyPr>
          <a:p>
            <a:r>
              <a:rPr lang="zh-CN" altLang="en-US" sz="3200"/>
              <a:t>人类社会的基本规律</a:t>
            </a:r>
            <a:endParaRPr lang="zh-CN" altLang="en-US" sz="3200"/>
          </a:p>
        </p:txBody>
      </p:sp>
      <p:sp>
        <p:nvSpPr>
          <p:cNvPr id="47" name="文本框 46"/>
          <p:cNvSpPr txBox="1"/>
          <p:nvPr/>
        </p:nvSpPr>
        <p:spPr>
          <a:xfrm>
            <a:off x="800735" y="5198110"/>
            <a:ext cx="2698115" cy="1198880"/>
          </a:xfrm>
          <a:prstGeom prst="rect">
            <a:avLst/>
          </a:prstGeom>
          <a:solidFill>
            <a:schemeClr val="accent1">
              <a:lumMod val="40000"/>
              <a:lumOff val="60000"/>
            </a:schemeClr>
          </a:solidFill>
        </p:spPr>
        <p:txBody>
          <a:bodyPr wrap="square" rtlCol="0">
            <a:spAutoFit/>
          </a:bodyPr>
          <a:p>
            <a:r>
              <a:rPr lang="zh-CN" altLang="en-US" sz="3600"/>
              <a:t>社会发展的</a:t>
            </a:r>
            <a:r>
              <a:rPr lang="zh-CN" altLang="en-US" sz="3600">
                <a:solidFill>
                  <a:srgbClr val="FF0000"/>
                </a:solidFill>
              </a:rPr>
              <a:t>总趋势</a:t>
            </a:r>
            <a:endParaRPr lang="zh-CN" altLang="en-US" sz="3600">
              <a:solidFill>
                <a:srgbClr val="FF0000"/>
              </a:solidFill>
            </a:endParaRPr>
          </a:p>
        </p:txBody>
      </p:sp>
      <p:sp>
        <p:nvSpPr>
          <p:cNvPr id="48" name="文本框 47"/>
          <p:cNvSpPr txBox="1"/>
          <p:nvPr/>
        </p:nvSpPr>
        <p:spPr>
          <a:xfrm>
            <a:off x="3966845" y="5488940"/>
            <a:ext cx="2426335" cy="46037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p>
            <a:r>
              <a:rPr lang="zh-CN" altLang="en-US" sz="2400"/>
              <a:t>前进的、上升的</a:t>
            </a:r>
            <a:endParaRPr lang="zh-CN" altLang="en-US" sz="2400"/>
          </a:p>
        </p:txBody>
      </p:sp>
      <p:sp>
        <p:nvSpPr>
          <p:cNvPr id="49" name="文本框 48"/>
          <p:cNvSpPr txBox="1"/>
          <p:nvPr/>
        </p:nvSpPr>
        <p:spPr>
          <a:xfrm>
            <a:off x="6393180" y="4904105"/>
            <a:ext cx="1682750" cy="460375"/>
          </a:xfrm>
          <a:prstGeom prst="rect">
            <a:avLst/>
          </a:prstGeom>
          <a:noFill/>
        </p:spPr>
        <p:txBody>
          <a:bodyPr wrap="square" rtlCol="0">
            <a:spAutoFit/>
          </a:bodyPr>
          <a:p>
            <a:r>
              <a:rPr lang="zh-CN" altLang="en-US" sz="2400"/>
              <a:t>实现途径</a:t>
            </a:r>
            <a:endParaRPr lang="zh-CN" altLang="en-US" sz="2400"/>
          </a:p>
        </p:txBody>
      </p:sp>
      <p:cxnSp>
        <p:nvCxnSpPr>
          <p:cNvPr id="50" name="直接箭头连接符 49"/>
          <p:cNvCxnSpPr/>
          <p:nvPr/>
        </p:nvCxnSpPr>
        <p:spPr>
          <a:xfrm flipV="1">
            <a:off x="6417310" y="5644515"/>
            <a:ext cx="1521460" cy="10160"/>
          </a:xfrm>
          <a:prstGeom prst="straightConnector1">
            <a:avLst/>
          </a:prstGeom>
          <a:ln>
            <a:tailEnd type="arrow" w="med" len="med"/>
          </a:ln>
        </p:spPr>
        <p:style>
          <a:lnRef idx="3">
            <a:schemeClr val="dk1"/>
          </a:lnRef>
          <a:fillRef idx="0">
            <a:schemeClr val="dk1"/>
          </a:fillRef>
          <a:effectRef idx="2">
            <a:schemeClr val="dk1"/>
          </a:effectRef>
          <a:fontRef idx="minor">
            <a:schemeClr val="tx1"/>
          </a:fontRef>
        </p:style>
      </p:cxnSp>
      <p:sp>
        <p:nvSpPr>
          <p:cNvPr id="51" name="文本框 50"/>
          <p:cNvSpPr txBox="1"/>
          <p:nvPr/>
        </p:nvSpPr>
        <p:spPr>
          <a:xfrm>
            <a:off x="8120380" y="4981575"/>
            <a:ext cx="1520825" cy="460375"/>
          </a:xfrm>
          <a:prstGeom prst="rect">
            <a:avLst/>
          </a:prstGeom>
          <a:noFill/>
        </p:spPr>
        <p:txBody>
          <a:bodyPr wrap="square" rtlCol="0">
            <a:spAutoFit/>
          </a:bodyPr>
          <a:p>
            <a:r>
              <a:rPr lang="zh-CN" altLang="en-US" sz="2400"/>
              <a:t>阶级社会</a:t>
            </a:r>
            <a:endParaRPr lang="zh-CN" altLang="en-US" sz="2400"/>
          </a:p>
        </p:txBody>
      </p:sp>
      <p:sp>
        <p:nvSpPr>
          <p:cNvPr id="52" name="文本框 51"/>
          <p:cNvSpPr txBox="1"/>
          <p:nvPr/>
        </p:nvSpPr>
        <p:spPr>
          <a:xfrm>
            <a:off x="8053070" y="5756275"/>
            <a:ext cx="2129155" cy="460375"/>
          </a:xfrm>
          <a:prstGeom prst="rect">
            <a:avLst/>
          </a:prstGeom>
          <a:noFill/>
        </p:spPr>
        <p:txBody>
          <a:bodyPr wrap="square" rtlCol="0">
            <a:spAutoFit/>
          </a:bodyPr>
          <a:p>
            <a:r>
              <a:rPr lang="zh-CN" altLang="en-US" sz="2400"/>
              <a:t>社会主义社会</a:t>
            </a:r>
            <a:endParaRPr lang="zh-CN" altLang="en-US" sz="2400"/>
          </a:p>
        </p:txBody>
      </p:sp>
      <p:sp>
        <p:nvSpPr>
          <p:cNvPr id="53" name="文本框 52"/>
          <p:cNvSpPr txBox="1"/>
          <p:nvPr/>
        </p:nvSpPr>
        <p:spPr>
          <a:xfrm>
            <a:off x="10588625" y="5028565"/>
            <a:ext cx="1541780" cy="460375"/>
          </a:xfrm>
          <a:prstGeom prst="rect">
            <a:avLst/>
          </a:prstGeom>
          <a:noFill/>
        </p:spPr>
        <p:txBody>
          <a:bodyPr wrap="square" rtlCol="0">
            <a:spAutoFit/>
          </a:bodyPr>
          <a:p>
            <a:r>
              <a:rPr lang="zh-CN" altLang="en-US" sz="2400"/>
              <a:t>阶级斗争</a:t>
            </a:r>
            <a:endParaRPr lang="zh-CN" altLang="en-US" sz="2400"/>
          </a:p>
        </p:txBody>
      </p:sp>
      <p:sp>
        <p:nvSpPr>
          <p:cNvPr id="54" name="文本框 53"/>
          <p:cNvSpPr txBox="1"/>
          <p:nvPr/>
        </p:nvSpPr>
        <p:spPr>
          <a:xfrm>
            <a:off x="10588625" y="5756275"/>
            <a:ext cx="1257935" cy="460375"/>
          </a:xfrm>
          <a:prstGeom prst="rect">
            <a:avLst/>
          </a:prstGeom>
          <a:noFill/>
        </p:spPr>
        <p:txBody>
          <a:bodyPr wrap="square" rtlCol="0">
            <a:spAutoFit/>
          </a:bodyPr>
          <a:p>
            <a:r>
              <a:rPr lang="zh-CN" altLang="en-US" sz="2400"/>
              <a:t>改革</a:t>
            </a:r>
            <a:endParaRPr lang="zh-CN" altLang="en-US" sz="2400"/>
          </a:p>
        </p:txBody>
      </p:sp>
      <p:sp>
        <p:nvSpPr>
          <p:cNvPr id="55" name="左大括号 54"/>
          <p:cNvSpPr/>
          <p:nvPr/>
        </p:nvSpPr>
        <p:spPr>
          <a:xfrm>
            <a:off x="8012430" y="5025390"/>
            <a:ext cx="75565" cy="1186815"/>
          </a:xfrm>
          <a:prstGeom prst="leftBrace">
            <a:avLst/>
          </a:prstGeom>
        </p:spPr>
        <p:style>
          <a:lnRef idx="3">
            <a:schemeClr val="dk1"/>
          </a:lnRef>
          <a:fillRef idx="0">
            <a:schemeClr val="dk1"/>
          </a:fillRef>
          <a:effectRef idx="2">
            <a:schemeClr val="dk1"/>
          </a:effectRef>
          <a:fontRef idx="minor">
            <a:schemeClr val="tx1"/>
          </a:fontRef>
        </p:style>
        <p:txBody>
          <a:bodyPr rtlCol="0" anchor="ctr"/>
          <a:p>
            <a:pPr algn="ctr"/>
            <a:endParaRPr lang="zh-CN" altLang="en-US"/>
          </a:p>
        </p:txBody>
      </p:sp>
      <p:cxnSp>
        <p:nvCxnSpPr>
          <p:cNvPr id="56" name="直接连接符 55"/>
          <p:cNvCxnSpPr/>
          <p:nvPr/>
        </p:nvCxnSpPr>
        <p:spPr>
          <a:xfrm flipV="1">
            <a:off x="3488690" y="5680075"/>
            <a:ext cx="454025" cy="15240"/>
          </a:xfrm>
          <a:prstGeom prst="line">
            <a:avLst/>
          </a:prstGeom>
        </p:spPr>
        <p:style>
          <a:lnRef idx="3">
            <a:schemeClr val="accent1"/>
          </a:lnRef>
          <a:fillRef idx="0">
            <a:schemeClr val="accent1"/>
          </a:fillRef>
          <a:effectRef idx="2">
            <a:schemeClr val="accent1"/>
          </a:effectRef>
          <a:fontRef idx="minor">
            <a:schemeClr val="tx1"/>
          </a:fontRef>
        </p:style>
      </p:cxnSp>
      <p:cxnSp>
        <p:nvCxnSpPr>
          <p:cNvPr id="58" name="直接箭头连接符 57"/>
          <p:cNvCxnSpPr>
            <a:endCxn id="53" idx="1"/>
          </p:cNvCxnSpPr>
          <p:nvPr/>
        </p:nvCxnSpPr>
        <p:spPr>
          <a:xfrm flipV="1">
            <a:off x="9685655" y="5259070"/>
            <a:ext cx="902970" cy="1016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9" name="直接箭头连接符 58"/>
          <p:cNvCxnSpPr/>
          <p:nvPr/>
        </p:nvCxnSpPr>
        <p:spPr>
          <a:xfrm>
            <a:off x="9980295" y="5948680"/>
            <a:ext cx="725805" cy="63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0" name="文本框 59"/>
          <p:cNvSpPr txBox="1"/>
          <p:nvPr/>
        </p:nvSpPr>
        <p:spPr>
          <a:xfrm>
            <a:off x="922020" y="329565"/>
            <a:ext cx="2079625" cy="5835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p>
            <a:r>
              <a:rPr lang="zh-CN" altLang="en-US" sz="3200"/>
              <a:t>知识框架</a:t>
            </a:r>
            <a:endParaRPr lang="zh-CN" altLang="en-US" sz="3200"/>
          </a:p>
        </p:txBody>
      </p:sp>
    </p:spTree>
  </p:cSld>
  <p:clrMapOvr>
    <a:masterClrMapping/>
  </p:clrMapOvr>
  <mc:AlternateContent xmlns:mc="http://schemas.openxmlformats.org/markup-compatibility/2006">
    <mc:Choice xmlns:p14="http://schemas.microsoft.com/office/powerpoint/2010/main"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56"/>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4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0"/>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49"/>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55"/>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51"/>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58"/>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53"/>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52"/>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59"/>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bldLvl="0" animBg="1"/>
      <p:bldP spid="36" grpId="0" bldLvl="0" animBg="1"/>
      <p:bldP spid="16" grpId="0" bldLvl="0" animBg="1"/>
      <p:bldP spid="37" grpId="0" bldLvl="0" animBg="1"/>
      <p:bldP spid="47" grpId="0" bldLvl="0" animBg="1"/>
      <p:bldP spid="48" grpId="0" bldLvl="0" animBg="1"/>
      <p:bldP spid="49" grpId="0"/>
      <p:bldP spid="55" grpId="0" bldLvl="0" animBg="1"/>
      <p:bldP spid="51" grpId="0"/>
      <p:bldP spid="53" grpId="0"/>
      <p:bldP spid="52" grpId="0"/>
      <p:bldP spid="54" grpId="0"/>
    </p:bld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15802_1*i*1"/>
  <p:tag name="KSO_WM_UNIT_LAYERLEVEL" val="1"/>
  <p:tag name="KSO_WM_TAG_VERSION" val="1.0"/>
  <p:tag name="KSO_WM_BEAUTIFY_FLAG" val="#wm#"/>
  <p:tag name="KSO_WM_UNIT_TYPE" val="i"/>
  <p:tag name="KSO_WM_UNIT_INDEX" val="1"/>
  <p:tag name="KSO_WM_UNIT_SUBTYPE" val="h"/>
  <p:tag name="KSO_WM_SLIDE_BACKGROUND_TYPE" val="navigation"/>
  <p:tag name="KSO_WM_SLIDE_BK_DARK_LIGHT" val="2"/>
  <p:tag name="KSO_WM_UNIT_BK_DARK_LIGHT" val="2"/>
  <p:tag name="KSO_WM_UNIT_FILL_FORE_SCHEMECOLOR_INDEX_BRIGHTNESS" val="0"/>
  <p:tag name="KSO_WM_UNIT_FILL_FORE_SCHEMECOLOR_INDEX" val="15"/>
  <p:tag name="KSO_WM_UNIT_FILL_TYPE" val="1"/>
  <p:tag name="KSO_WM_UNIT_TEXT_FILL_FORE_SCHEMECOLOR_INDEX_BRIGHTNESS" val="0"/>
  <p:tag name="KSO_WM_UNIT_TEXT_FILL_FORE_SCHEMECOLOR_INDEX" val="2"/>
  <p:tag name="KSO_WM_UNIT_TEXT_FILL_TYPE" val="1"/>
  <p:tag name="KSO_WM_TEMPLATE_CATEGORY" val="diagram"/>
  <p:tag name="KSO_WM_TEMPLATE_INDEX" val="20215802"/>
  <p:tag name="KSO_WM_UNIT_VALUE" val="159"/>
  <p:tag name="KSO_WM_TEMPLATE_ASSEMBLE_XID" val="60656ea94054ed1e2fb7fd45"/>
  <p:tag name="KSO_WM_TEMPLATE_ASSEMBLE_GROUPID" val="60656ea94054ed1e2fb7fd45"/>
</p:tagLst>
</file>

<file path=ppt/tags/tag64.xml><?xml version="1.0" encoding="utf-8"?>
<p:tagLst xmlns:p="http://schemas.openxmlformats.org/presentationml/2006/main">
  <p:tag name="KSO_WM_UNIT_ISCONTENTSTITLE" val="0"/>
  <p:tag name="KSO_WM_UNIT_ISNUMDGMTITLE" val="0"/>
  <p:tag name="KSO_WM_UNIT_NOCLEAR" val="0"/>
  <p:tag name="KSO_WM_UNIT_VALUE" val="31"/>
  <p:tag name="KSO_WM_UNIT_HIGHLIGHT" val="0"/>
  <p:tag name="KSO_WM_UNIT_COMPATIBLE" val="0"/>
  <p:tag name="KSO_WM_UNIT_DIAGRAM_ISNUMVISUAL" val="0"/>
  <p:tag name="KSO_WM_UNIT_DIAGRAM_ISREFERUNIT" val="0"/>
  <p:tag name="KSO_WM_UNIT_TYPE" val="a"/>
  <p:tag name="KSO_WM_UNIT_INDEX" val="1"/>
  <p:tag name="KSO_WM_UNIT_ID" val="diagram20215802_1*a*1"/>
  <p:tag name="KSO_WM_TEMPLATE_CATEGORY" val="diagram"/>
  <p:tag name="KSO_WM_TEMPLATE_INDEX" val="20215802"/>
  <p:tag name="KSO_WM_UNIT_LAYERLEVEL" val="1"/>
  <p:tag name="KSO_WM_TAG_VERSION" val="1.0"/>
  <p:tag name="KSO_WM_BEAUTIFY_FLAG" val="#wm#"/>
  <p:tag name="KSO_WM_UNIT_PRESET_TEXT" val="单击此处添加大标题内容"/>
  <p:tag name="KSO_WM_UNIT_DEFAULT_FONT" val="24;44;4"/>
  <p:tag name="KSO_WM_UNIT_BLOCK" val="0"/>
  <p:tag name="KSO_WM_UNIT_SHOW_EDIT_AREA_INDICATION" val="1"/>
  <p:tag name="KSO_WM_CHIP_GROUPID" val="5e7881253197e252a37019b5"/>
  <p:tag name="KSO_WM_CHIP_XID" val="5e7881253197e252a37019b6"/>
  <p:tag name="KSO_WM_UNIT_DEC_AREA_ID" val="35545cd6b5ce4dae9dccf4eab288bc65"/>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lm&quot;,&quot;fill_mode&quot;:&quot;full&quot;,&quot;sacle_strategy&quot;:&quot;smart&quot;}"/>
  <p:tag name="KSO_WM_ASSEMBLE_CHIP_INDEX" val="10992860551d4d4eb792c36bc28c26be"/>
  <p:tag name="KSO_WM_UNIT_TEXT_FILL_FORE_SCHEMECOLOR_INDEX_BRIGHTNESS" val="0"/>
  <p:tag name="KSO_WM_UNIT_TEXT_FILL_FORE_SCHEMECOLOR_INDEX" val="13"/>
  <p:tag name="KSO_WM_UNIT_TEXT_FILL_TYPE" val="1"/>
  <p:tag name="KSO_WM_TEMPLATE_ASSEMBLE_XID" val="60656ea94054ed1e2fb7fd45"/>
  <p:tag name="KSO_WM_TEMPLATE_ASSEMBLE_GROUPID" val="60656ea94054ed1e2fb7fd45"/>
</p:tagLst>
</file>

<file path=ppt/tags/tag65.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15802_1*f*1"/>
  <p:tag name="KSO_WM_TEMPLATE_CATEGORY" val="diagram"/>
  <p:tag name="KSO_WM_TEMPLATE_INDEX" val="20215802"/>
  <p:tag name="KSO_WM_UNIT_LAYERLEVEL" val="1"/>
  <p:tag name="KSO_WM_TAG_VERSION" val="1.0"/>
  <p:tag name="KSO_WM_BEAUTIFY_FLAG" val="#wm#"/>
  <p:tag name="KSO_WM_UNIT_DEFAULT_FONT" val="14;20;2"/>
  <p:tag name="KSO_WM_UNIT_BLOCK" val="0"/>
  <p:tag name="KSO_WM_UNIT_VALUE" val="144"/>
  <p:tag name="KSO_WM_UNIT_SHOW_EDIT_AREA_INDICATION" val="1"/>
  <p:tag name="KSO_WM_CHIP_GROUPID" val="5e6b05596848fb12bee65ac8"/>
  <p:tag name="KSO_WM_CHIP_XID" val="5e6b05596848fb12bee65aca"/>
  <p:tag name="KSO_WM_UNIT_DEC_AREA_ID" val="d879e39fee614b88a76bb899d600b764"/>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0fcd4429fddf4fd9b6b9cae2bcdab05b"/>
  <p:tag name="KSO_WM_UNIT_SUPPORT_UNIT_TYPE" val="[&quot;d&quot;]"/>
  <p:tag name="KSO_WM_UNIT_TEXT_FILL_FORE_SCHEMECOLOR_INDEX_BRIGHTNESS" val="0.25"/>
  <p:tag name="KSO_WM_UNIT_TEXT_FILL_FORE_SCHEMECOLOR_INDEX" val="13"/>
  <p:tag name="KSO_WM_UNIT_TEXT_FILL_TYPE" val="1"/>
  <p:tag name="KSO_WM_TEMPLATE_ASSEMBLE_XID" val="60656ea94054ed1e2fb7fd45"/>
  <p:tag name="KSO_WM_TEMPLATE_ASSEMBLE_GROUPID" val="60656ea94054ed1e2fb7fd45"/>
</p:tagLst>
</file>

<file path=ppt/tags/tag66.xml><?xml version="1.0" encoding="utf-8"?>
<p:tagLst xmlns:p="http://schemas.openxmlformats.org/presentationml/2006/main">
  <p:tag name="KSO_WM_SLIDE_ID" val="diagram20215802_1"/>
  <p:tag name="KSO_WM_TEMPLATE_SUBCATEGORY" val="21"/>
  <p:tag name="KSO_WM_TEMPLATE_MASTER_TYPE" val="0"/>
  <p:tag name="KSO_WM_TEMPLATE_COLOR_TYPE" val="1"/>
  <p:tag name="KSO_WM_SLIDE_TYPE" val="text"/>
  <p:tag name="KSO_WM_SLIDE_SUBTYPE" val="pureTxt"/>
  <p:tag name="KSO_WM_SLIDE_ITEM_CNT" val="0"/>
  <p:tag name="KSO_WM_SLIDE_INDEX" val="1"/>
  <p:tag name="KSO_WM_SLIDE_SIZE" val="960*384"/>
  <p:tag name="KSO_WM_SLIDE_POSITION" val="0*0"/>
  <p:tag name="KSO_WM_TAG_VERSION" val="1.0"/>
  <p:tag name="KSO_WM_BEAUTIFY_FLAG" val="#wm#"/>
  <p:tag name="KSO_WM_TEMPLATE_CATEGORY" val="diagram"/>
  <p:tag name="KSO_WM_TEMPLATE_INDEX" val="20215802"/>
  <p:tag name="KSO_WM_SLIDE_LAYOUT" val="a_f"/>
  <p:tag name="KSO_WM_SLIDE_LAYOUT_CNT" val="1_1"/>
  <p:tag name="KSO_WM_SLIDE_LAYOUT_INFO" val="{&quot;id&quot;:&quot;2021-04-01T15:11:24&quot;,&quot;maxSize&quot;:{&quot;size1&quot;:13.300000000000001},&quot;minSize&quot;:{&quot;size1&quot;:13.300000000000001},&quot;normalSize&quot;:{&quot;size1&quot;:13.300000000000001},&quot;subLayout&quot;:[{&quot;backgroundInfo&quot;:[{&quot;bottom&quot;:0,&quot;bottomAbs&quot;:false,&quot;left&quot;:0,&quot;leftAbs&quot;:false,&quot;right&quot;:0,&quot;rightAbs&quot;:false,&quot;top&quot;:0,&quot;topAbs&quot;:false,&quot;type&quot;:&quot;navigation&quot;}],&quot;id&quot;:&quot;2021-04-01T15:11:24&quot;,&quot;margin&quot;:{&quot;bottom&quot;:0.42300000786781311,&quot;left&quot;:1.2699999809265137,&quot;right&quot;:1.2699999809265137,&quot;top&quot;:0.42300000786781311},&quot;type&quot;:0},{&quot;id&quot;:&quot;2021-04-01T15:11:24&quot;,&quot;margin&quot;:{&quot;bottom&quot;:1.6940000057220459,&quot;left&quot;:1.6929999589920044,&quot;right&quot;:1.6929999589920044,&quot;top&quot;:1.6929999589920044},&quot;type&quot;:0}],&quot;type&quot;:0}"/>
  <p:tag name="KSO_WM_SLIDE_BACKGROUND" val="[&quot;navigation&quot;]"/>
  <p:tag name="KSO_WM_SLIDE_RATIO" val="1.777778"/>
  <p:tag name="KSO_WM_CHIP_INFOS" val="{&quot;type&quot;:0,&quot;layout_type&quot;:&quot;navigation&quot;,&quot;layout_feature&quot;:1,&quot;aspect_ratio&quot;:&quot;16:9&quot;,&quot;same_font_size&quot;:false,&quot;diagram&quot;:{&quot;type&quot;:[],&quot;direction&quot;:0,&quot;isSupportDecBetweenItems&quot;:false},&quot;tags&quot;:{&quot;style&quot;:[&quot;商务&quot;,&quot;简约&quot;,&quot;文艺清新&quot;,&quot;中国风&quot;,&quot;卡通&quot;,&quot;欧美风&quot;,&quot;黑板风&quot;,&quot;渐变风&quot;,&quot;党政风&quot;]},&quot;slide_type&quot;:[&quot;text&quot;]}"/>
  <p:tag name="KSO_WM_CHIP_XID" val="5f5f3b678e478fb0c58a940c"/>
  <p:tag name="KSO_WM_CHIP_FILLPROP" val="[[{&quot;text_align&quot;:&quot;lm&quot;,&quot;text_direction&quot;:&quot;horizontal&quot;,&quot;support_big_font&quot;:false,&quot;picture_toward&quot;:0,&quot;picture_dockside&quot;:[],&quot;fill_id&quot;:&quot;c934b58042b44607bfcc30469ccc57d1&quot;,&quot;fill_align&quot;:&quot;lm&quot;,&quot;chip_types&quot;:[&quot;header&quot;]},{&quot;text_align&quot;:&quot;lm&quot;,&quot;text_direction&quot;:&quot;horizontal&quot;,&quot;support_features&quot;:[&quot;collage&quot;],&quot;support_big_font&quot;:false,&quot;picture_toward&quot;:0,&quot;picture_dockside&quot;:[],&quot;fill_id&quot;:&quot;aae3729e0a0d44488f1a088171be5691&quot;,&quot;fill_align&quot;:&quot;cm&quot;,&quot;chip_types&quot;:[&quot;text&quot;,&quot;picture&quot;]}]]"/>
  <p:tag name="FIXED_XID_TMP" val="5f5ee1ca4d6848d78f644aeb"/>
  <p:tag name="KSO_WM_CHIP_DECFILLPROP" val="[]"/>
  <p:tag name="KSO_WM_SLIDE_CAN_ADD_NAVIGATION" val="1"/>
  <p:tag name="KSO_WM_CHIP_GROUPID" val="5f5ee1ca4d6848d78f644aeb"/>
  <p:tag name="KSO_WM_SLIDE_BK_DARK_LIGHT" val="2"/>
  <p:tag name="KSO_WM_SLIDE_BACKGROUND_TYPE" val="navigation"/>
  <p:tag name="KSO_WM_SLIDE_SUPPORT_FEATURE_TYPE" val="0"/>
  <p:tag name="KSO_WM_TEMPLATE_ASSEMBLE_XID" val="60656ea94054ed1e2fb7fd45"/>
  <p:tag name="KSO_WM_TEMPLATE_ASSEMBLE_GROUPID" val="60656ea94054ed1e2fb7fd45"/>
</p:tagLst>
</file>

<file path=ppt/tags/tag67.xml><?xml version="1.0" encoding="utf-8"?>
<p:tagLst xmlns:p="http://schemas.openxmlformats.org/presentationml/2006/main">
  <p:tag name="AS_UNIQUEID" val="330"/>
</p:tagLst>
</file>

<file path=ppt/tags/tag68.xml><?xml version="1.0" encoding="utf-8"?>
<p:tagLst xmlns:p="http://schemas.openxmlformats.org/presentationml/2006/main">
  <p:tag name="AS_UNIQUEID" val="331"/>
</p:tagLst>
</file>

<file path=ppt/tags/tag69.xml><?xml version="1.0" encoding="utf-8"?>
<p:tagLst xmlns:p="http://schemas.openxmlformats.org/presentationml/2006/main">
  <p:tag name="AS_UNIQUEID" val="332"/>
</p:tagLst>
</file>

<file path=ppt/tags/tag70.xml><?xml version="1.0" encoding="utf-8"?>
<p:tagLst xmlns:p="http://schemas.openxmlformats.org/presentationml/2006/main">
  <p:tag name="AS_UNIQUEID" val="334"/>
</p:tagLst>
</file>

<file path=ppt/tags/tag71.xml><?xml version="1.0" encoding="utf-8"?>
<p:tagLst xmlns:p="http://schemas.openxmlformats.org/presentationml/2006/main">
  <p:tag name="AS_UNIQUEID" val="339"/>
</p:tagLst>
</file>

<file path=ppt/tags/tag72.xml><?xml version="1.0" encoding="utf-8"?>
<p:tagLst xmlns:p="http://schemas.openxmlformats.org/presentationml/2006/main">
  <p:tag name="AS_UNIQUEID" val="340"/>
</p:tagLst>
</file>

<file path=ppt/tags/tag73.xml><?xml version="1.0" encoding="utf-8"?>
<p:tagLst xmlns:p="http://schemas.openxmlformats.org/presentationml/2006/main">
  <p:tag name="AS_UNIQUEID" val="341"/>
</p:tagLst>
</file>

<file path=ppt/tags/tag74.xml><?xml version="1.0" encoding="utf-8"?>
<p:tagLst xmlns:p="http://schemas.openxmlformats.org/presentationml/2006/main">
  <p:tag name="AS_UNIQUEID" val="342"/>
</p:tagLst>
</file>

<file path=ppt/tags/tag75.xml><?xml version="1.0" encoding="utf-8"?>
<p:tagLst xmlns:p="http://schemas.openxmlformats.org/presentationml/2006/main">
  <p:tag name="AS_UNIQUEID" val="343"/>
</p:tagLst>
</file>

<file path=ppt/tags/tag76.xml><?xml version="1.0" encoding="utf-8"?>
<p:tagLst xmlns:p="http://schemas.openxmlformats.org/presentationml/2006/main">
  <p:tag name="AS_UNIQUEID" val="345"/>
</p:tagLst>
</file>

<file path=ppt/tags/tag77.xml><?xml version="1.0" encoding="utf-8"?>
<p:tagLst xmlns:p="http://schemas.openxmlformats.org/presentationml/2006/main">
  <p:tag name="AS_UNIQUEID" val="347"/>
</p:tagLst>
</file>

<file path=ppt/tags/tag78.xml><?xml version="1.0" encoding="utf-8"?>
<p:tagLst xmlns:p="http://schemas.openxmlformats.org/presentationml/2006/main">
  <p:tag name="AS_UNIQUEID" val="339"/>
</p:tagLst>
</file>

<file path=ppt/tags/tag79.xml><?xml version="1.0" encoding="utf-8"?>
<p:tagLst xmlns:p="http://schemas.openxmlformats.org/presentationml/2006/main">
  <p:tag name="AS_UNIQUEID" val="340"/>
</p:tagLst>
</file>

<file path=ppt/tags/tag80.xml><?xml version="1.0" encoding="utf-8"?>
<p:tagLst xmlns:p="http://schemas.openxmlformats.org/presentationml/2006/main">
  <p:tag name="AS_UNIQUEID" val="341"/>
</p:tagLst>
</file>

<file path=ppt/tags/tag81.xml><?xml version="1.0" encoding="utf-8"?>
<p:tagLst xmlns:p="http://schemas.openxmlformats.org/presentationml/2006/main">
  <p:tag name="AS_UNIQUEID" val="342"/>
</p:tagLst>
</file>

<file path=ppt/tags/tag82.xml><?xml version="1.0" encoding="utf-8"?>
<p:tagLst xmlns:p="http://schemas.openxmlformats.org/presentationml/2006/main">
  <p:tag name="AS_UNIQUEID" val="343"/>
</p:tagLst>
</file>

<file path=ppt/tags/tag83.xml><?xml version="1.0" encoding="utf-8"?>
<p:tagLst xmlns:p="http://schemas.openxmlformats.org/presentationml/2006/main">
  <p:tag name="AS_UNIQUEID" val="344"/>
</p:tagLst>
</file>

<file path=ppt/tags/tag84.xml><?xml version="1.0" encoding="utf-8"?>
<p:tagLst xmlns:p="http://schemas.openxmlformats.org/presentationml/2006/main">
  <p:tag name="AS_UNIQUEID" val="345"/>
</p:tagLst>
</file>

<file path=ppt/tags/tag85.xml><?xml version="1.0" encoding="utf-8"?>
<p:tagLst xmlns:p="http://schemas.openxmlformats.org/presentationml/2006/main">
  <p:tag name="AS_UNIQUEID" val="346"/>
</p:tagLst>
</file>

<file path=ppt/tags/tag86.xml><?xml version="1.0" encoding="utf-8"?>
<p:tagLst xmlns:p="http://schemas.openxmlformats.org/presentationml/2006/main">
  <p:tag name="AS_UNIQUEID" val="347"/>
</p:tagLst>
</file>

<file path=ppt/tags/tag87.xml><?xml version="1.0" encoding="utf-8"?>
<p:tagLst xmlns:p="http://schemas.openxmlformats.org/presentationml/2006/main">
  <p:tag name="AS_UNIQUEID" val="348"/>
</p:tagLst>
</file>

<file path=ppt/tags/tag88.xml><?xml version="1.0" encoding="utf-8"?>
<p:tagLst xmlns:p="http://schemas.openxmlformats.org/presentationml/2006/main">
  <p:tag name="AS_UNIQUEID" val="349"/>
</p:tagLst>
</file>

<file path=ppt/tags/tag89.xml><?xml version="1.0" encoding="utf-8"?>
<p:tagLst xmlns:p="http://schemas.openxmlformats.org/presentationml/2006/main">
  <p:tag name="AS_UNIQUEID" val="350"/>
</p:tagLst>
</file>

<file path=ppt/tags/tag90.xml><?xml version="1.0" encoding="utf-8"?>
<p:tagLst xmlns:p="http://schemas.openxmlformats.org/presentationml/2006/main">
  <p:tag name="AS_UNIQUEID" val="339"/>
</p:tagLst>
</file>

<file path=ppt/tags/tag91.xml><?xml version="1.0" encoding="utf-8"?>
<p:tagLst xmlns:p="http://schemas.openxmlformats.org/presentationml/2006/main">
  <p:tag name="AS_UNIQUEID" val="340"/>
</p:tagLst>
</file>

<file path=ppt/tags/tag92.xml><?xml version="1.0" encoding="utf-8"?>
<p:tagLst xmlns:p="http://schemas.openxmlformats.org/presentationml/2006/main">
  <p:tag name="AS_UNIQUEID" val="341"/>
</p:tagLst>
</file>

<file path=ppt/tags/tag93.xml><?xml version="1.0" encoding="utf-8"?>
<p:tagLst xmlns:p="http://schemas.openxmlformats.org/presentationml/2006/main">
  <p:tag name="AS_UNIQUEID" val="342"/>
</p:tagLst>
</file>

<file path=ppt/tags/tag94.xml><?xml version="1.0" encoding="utf-8"?>
<p:tagLst xmlns:p="http://schemas.openxmlformats.org/presentationml/2006/main">
  <p:tag name="AS_UNIQUEID" val="343"/>
</p:tagLst>
</file>

<file path=ppt/tags/tag95.xml><?xml version="1.0" encoding="utf-8"?>
<p:tagLst xmlns:p="http://schemas.openxmlformats.org/presentationml/2006/main">
  <p:tag name="AS_UNIQUEID" val="344"/>
</p:tagLst>
</file>

<file path=ppt/tags/tag96.xml><?xml version="1.0" encoding="utf-8"?>
<p:tagLst xmlns:p="http://schemas.openxmlformats.org/presentationml/2006/main">
  <p:tag name="AS_UNIQUEID" val="345"/>
</p:tagLst>
</file>

<file path=ppt/tags/tag97.xml><?xml version="1.0" encoding="utf-8"?>
<p:tagLst xmlns:p="http://schemas.openxmlformats.org/presentationml/2006/main">
  <p:tag name="AS_UNIQUEID" val="346"/>
</p:tagLst>
</file>

<file path=ppt/tags/tag98.xml><?xml version="1.0" encoding="utf-8"?>
<p:tagLst xmlns:p="http://schemas.openxmlformats.org/presentationml/2006/main">
  <p:tag name="AS_UNIQUEID" val="348"/>
</p:tagLst>
</file>

<file path=ppt/tags/tag99.xml><?xml version="1.0" encoding="utf-8"?>
<p:tagLst xmlns:p="http://schemas.openxmlformats.org/presentationml/2006/main">
  <p:tag name="AS_UNIQUEID" val="349"/>
</p:tagLst>
</file>

<file path=ppt/tags/tag100.xml><?xml version="1.0" encoding="utf-8"?>
<p:tagLst xmlns:p="http://schemas.openxmlformats.org/presentationml/2006/main">
  <p:tag name="AS_UNIQUEID" val="350"/>
</p:tagLst>
</file>

<file path=ppt/tags/tag101.xml><?xml version="1.0" encoding="utf-8"?>
<p:tagLst xmlns:p="http://schemas.openxmlformats.org/presentationml/2006/main">
  <p:tag name="AS_UNIQUEID" val="410"/>
</p:tagLst>
</file>

<file path=ppt/tags/tag102.xml><?xml version="1.0" encoding="utf-8"?>
<p:tagLst xmlns:p="http://schemas.openxmlformats.org/presentationml/2006/main">
  <p:tag name="AS_UNIQUEID" val="411"/>
</p:tagLst>
</file>

<file path=ppt/tags/tag103.xml><?xml version="1.0" encoding="utf-8"?>
<p:tagLst xmlns:p="http://schemas.openxmlformats.org/presentationml/2006/main">
  <p:tag name="AS_UNIQUEID" val="412"/>
</p:tagLst>
</file>

<file path=ppt/tags/tag104.xml><?xml version="1.0" encoding="utf-8"?>
<p:tagLst xmlns:p="http://schemas.openxmlformats.org/presentationml/2006/main">
  <p:tag name="AS_UNIQUEID" val="413"/>
</p:tagLst>
</file>

<file path=ppt/tags/tag105.xml><?xml version="1.0" encoding="utf-8"?>
<p:tagLst xmlns:p="http://schemas.openxmlformats.org/presentationml/2006/main">
  <p:tag name="AS_UNIQUEID" val="414"/>
</p:tagLst>
</file>

<file path=ppt/tags/tag106.xml><?xml version="1.0" encoding="utf-8"?>
<p:tagLst xmlns:p="http://schemas.openxmlformats.org/presentationml/2006/main">
  <p:tag name="AS_UNIQUEID" val="415"/>
</p:tagLst>
</file>

<file path=ppt/tags/tag107.xml><?xml version="1.0" encoding="utf-8"?>
<p:tagLst xmlns:p="http://schemas.openxmlformats.org/presentationml/2006/main">
  <p:tag name="AS_UNIQUEID" val="416"/>
</p:tagLst>
</file>

<file path=ppt/tags/tag108.xml><?xml version="1.0" encoding="utf-8"?>
<p:tagLst xmlns:p="http://schemas.openxmlformats.org/presentationml/2006/main">
  <p:tag name="AS_UNIQUEID" val="417"/>
</p:tagLst>
</file>

<file path=ppt/tags/tag109.xml><?xml version="1.0" encoding="utf-8"?>
<p:tagLst xmlns:p="http://schemas.openxmlformats.org/presentationml/2006/main">
  <p:tag name="AS_UNIQUEID" val="418"/>
</p:tagLst>
</file>

<file path=ppt/tags/tag110.xml><?xml version="1.0" encoding="utf-8"?>
<p:tagLst xmlns:p="http://schemas.openxmlformats.org/presentationml/2006/main">
  <p:tag name="AS_UNIQUEID" val="419"/>
</p:tagLst>
</file>

<file path=ppt/tags/tag111.xml><?xml version="1.0" encoding="utf-8"?>
<p:tagLst xmlns:p="http://schemas.openxmlformats.org/presentationml/2006/main">
  <p:tag name="AS_UNIQUEID" val="420"/>
</p:tagLst>
</file>

<file path=ppt/tags/tag112.xml><?xml version="1.0" encoding="utf-8"?>
<p:tagLst xmlns:p="http://schemas.openxmlformats.org/presentationml/2006/main">
  <p:tag name="AS_UNIQUEID" val="421"/>
</p:tagLst>
</file>

<file path=ppt/tags/tag113.xml><?xml version="1.0" encoding="utf-8"?>
<p:tagLst xmlns:p="http://schemas.openxmlformats.org/presentationml/2006/main">
  <p:tag name="AS_UNIQUEID" val="422"/>
</p:tagLst>
</file>

<file path=ppt/tags/tag114.xml><?xml version="1.0" encoding="utf-8"?>
<p:tagLst xmlns:p="http://schemas.openxmlformats.org/presentationml/2006/main">
  <p:tag name="AS_UNIQUEID" val="423"/>
</p:tagLst>
</file>

<file path=ppt/tags/tag115.xml><?xml version="1.0" encoding="utf-8"?>
<p:tagLst xmlns:p="http://schemas.openxmlformats.org/presentationml/2006/main">
  <p:tag name="AS_UNIQUEID" val="424"/>
</p:tagLst>
</file>

<file path=ppt/tags/tag116.xml><?xml version="1.0" encoding="utf-8"?>
<p:tagLst xmlns:p="http://schemas.openxmlformats.org/presentationml/2006/main">
  <p:tag name="AS_UNIQUEID" val="425"/>
</p:tagLst>
</file>

<file path=ppt/tags/tag117.xml><?xml version="1.0" encoding="utf-8"?>
<p:tagLst xmlns:p="http://schemas.openxmlformats.org/presentationml/2006/main">
  <p:tag name="AS_UNIQUEID" val="426"/>
</p:tagLst>
</file>

<file path=ppt/tags/tag118.xml><?xml version="1.0" encoding="utf-8"?>
<p:tagLst xmlns:p="http://schemas.openxmlformats.org/presentationml/2006/main">
  <p:tag name="AS_UNIQUEID" val="427"/>
</p:tagLst>
</file>

<file path=ppt/tags/tag119.xml><?xml version="1.0" encoding="utf-8"?>
<p:tagLst xmlns:p="http://schemas.openxmlformats.org/presentationml/2006/main">
  <p:tag name="AS_UNIQUEID" val="428"/>
</p:tagLst>
</file>

<file path=ppt/tags/tag120.xml><?xml version="1.0" encoding="utf-8"?>
<p:tagLst xmlns:p="http://schemas.openxmlformats.org/presentationml/2006/main">
  <p:tag name="AS_UNIQUEID" val="429"/>
</p:tagLst>
</file>

<file path=ppt/tags/tag121.xml><?xml version="1.0" encoding="utf-8"?>
<p:tagLst xmlns:p="http://schemas.openxmlformats.org/presentationml/2006/main">
  <p:tag name="AS_UNIQUEID" val="431"/>
</p:tagLst>
</file>

<file path=ppt/tags/tag122.xml><?xml version="1.0" encoding="utf-8"?>
<p:tagLst xmlns:p="http://schemas.openxmlformats.org/presentationml/2006/main">
  <p:tag name="AS_UNIQUEID" val="433"/>
</p:tagLst>
</file>

<file path=ppt/tags/tag123.xml><?xml version="1.0" encoding="utf-8"?>
<p:tagLst xmlns:p="http://schemas.openxmlformats.org/presentationml/2006/main">
  <p:tag name="AS_UNIQUEID" val="434"/>
</p:tagLst>
</file>

<file path=ppt/tags/tag124.xml><?xml version="1.0" encoding="utf-8"?>
<p:tagLst xmlns:p="http://schemas.openxmlformats.org/presentationml/2006/main">
  <p:tag name="AS_UNIQUEID" val="435"/>
</p:tagLst>
</file>

<file path=ppt/tags/tag125.xml><?xml version="1.0" encoding="utf-8"?>
<p:tagLst xmlns:p="http://schemas.openxmlformats.org/presentationml/2006/main">
  <p:tag name="AS_UNIQUEID" val="436"/>
</p:tagLst>
</file>

<file path=ppt/tags/tag126.xml><?xml version="1.0" encoding="utf-8"?>
<p:tagLst xmlns:p="http://schemas.openxmlformats.org/presentationml/2006/main">
  <p:tag name="AS_UNIQUEID" val="437"/>
</p:tagLst>
</file>

<file path=ppt/tags/tag127.xml><?xml version="1.0" encoding="utf-8"?>
<p:tagLst xmlns:p="http://schemas.openxmlformats.org/presentationml/2006/main">
  <p:tag name="AS_UNIQUEID" val="438"/>
</p:tagLst>
</file>

<file path=ppt/tags/tag128.xml><?xml version="1.0" encoding="utf-8"?>
<p:tagLst xmlns:p="http://schemas.openxmlformats.org/presentationml/2006/main">
  <p:tag name="AS_UNIQUEID" val="439"/>
</p:tagLst>
</file>

<file path=ppt/tags/tag129.xml><?xml version="1.0" encoding="utf-8"?>
<p:tagLst xmlns:p="http://schemas.openxmlformats.org/presentationml/2006/main">
  <p:tag name="AS_UNIQUEID" val="440"/>
</p:tagLst>
</file>

<file path=ppt/tags/tag130.xml><?xml version="1.0" encoding="utf-8"?>
<p:tagLst xmlns:p="http://schemas.openxmlformats.org/presentationml/2006/main">
  <p:tag name="AS_UNIQUEID" val="441"/>
</p:tagLst>
</file>

<file path=ppt/tags/tag131.xml><?xml version="1.0" encoding="utf-8"?>
<p:tagLst xmlns:p="http://schemas.openxmlformats.org/presentationml/2006/main">
  <p:tag name="AS_UNIQUEID" val="442"/>
</p:tagLst>
</file>

<file path=ppt/tags/tag132.xml><?xml version="1.0" encoding="utf-8"?>
<p:tagLst xmlns:p="http://schemas.openxmlformats.org/presentationml/2006/main">
  <p:tag name="AS_UNIQUEID" val="443"/>
</p:tagLst>
</file>

<file path=ppt/tags/tag133.xml><?xml version="1.0" encoding="utf-8"?>
<p:tagLst xmlns:p="http://schemas.openxmlformats.org/presentationml/2006/main">
  <p:tag name="AS_UNIQUEID" val="444"/>
</p:tagLst>
</file>

<file path=ppt/tags/tag134.xml><?xml version="1.0" encoding="utf-8"?>
<p:tagLst xmlns:p="http://schemas.openxmlformats.org/presentationml/2006/main">
  <p:tag name="AS_UNIQUEID" val="445"/>
</p:tagLst>
</file>

<file path=ppt/tags/tag135.xml><?xml version="1.0" encoding="utf-8"?>
<p:tagLst xmlns:p="http://schemas.openxmlformats.org/presentationml/2006/main">
  <p:tag name="AS_UNIQUEID" val="446"/>
</p:tagLst>
</file>

<file path=ppt/tags/tag136.xml><?xml version="1.0" encoding="utf-8"?>
<p:tagLst xmlns:p="http://schemas.openxmlformats.org/presentationml/2006/main">
  <p:tag name="AS_UNIQUEID" val="447"/>
</p:tagLst>
</file>

<file path=ppt/tags/tag137.xml><?xml version="1.0" encoding="utf-8"?>
<p:tagLst xmlns:p="http://schemas.openxmlformats.org/presentationml/2006/main">
  <p:tag name="AS_UNIQUEID" val="448"/>
</p:tagLst>
</file>

<file path=ppt/tags/tag138.xml><?xml version="1.0" encoding="utf-8"?>
<p:tagLst xmlns:p="http://schemas.openxmlformats.org/presentationml/2006/main">
  <p:tag name="AS_UNIQUEID" val="449"/>
</p:tagLst>
</file>

<file path=ppt/tags/tag139.xml><?xml version="1.0" encoding="utf-8"?>
<p:tagLst xmlns:p="http://schemas.openxmlformats.org/presentationml/2006/main">
  <p:tag name="AS_UNIQUEID" val="450"/>
</p:tagLst>
</file>

<file path=ppt/tags/tag140.xml><?xml version="1.0" encoding="utf-8"?>
<p:tagLst xmlns:p="http://schemas.openxmlformats.org/presentationml/2006/main">
  <p:tag name="AS_UNIQUEID" val="451"/>
</p:tagLst>
</file>

<file path=ppt/tags/tag141.xml><?xml version="1.0" encoding="utf-8"?>
<p:tagLst xmlns:p="http://schemas.openxmlformats.org/presentationml/2006/main">
  <p:tag name="AS_UNIQUEID" val="452"/>
</p:tagLst>
</file>

<file path=ppt/tags/tag142.xml><?xml version="1.0" encoding="utf-8"?>
<p:tagLst xmlns:p="http://schemas.openxmlformats.org/presentationml/2006/main">
  <p:tag name="AS_UNIQUEID" val="453"/>
</p:tagLst>
</file>

<file path=ppt/tags/tag143.xml><?xml version="1.0" encoding="utf-8"?>
<p:tagLst xmlns:p="http://schemas.openxmlformats.org/presentationml/2006/main">
  <p:tag name="AS_UNIQUEID" val="455"/>
</p:tagLst>
</file>

<file path=ppt/tags/tag144.xml><?xml version="1.0" encoding="utf-8"?>
<p:tagLst xmlns:p="http://schemas.openxmlformats.org/presentationml/2006/main">
  <p:tag name="AS_UNIQUEID" val="456"/>
</p:tagLst>
</file>

<file path=ppt/tags/tag145.xml><?xml version="1.0" encoding="utf-8"?>
<p:tagLst xmlns:p="http://schemas.openxmlformats.org/presentationml/2006/main">
  <p:tag name="AS_UNIQUEID" val="340"/>
</p:tagLst>
</file>

<file path=ppt/tags/tag146.xml><?xml version="1.0" encoding="utf-8"?>
<p:tagLst xmlns:p="http://schemas.openxmlformats.org/presentationml/2006/main">
  <p:tag name="AS_UNIQUEID" val="341"/>
</p:tagLst>
</file>

<file path=ppt/tags/tag147.xml><?xml version="1.0" encoding="utf-8"?>
<p:tagLst xmlns:p="http://schemas.openxmlformats.org/presentationml/2006/main">
  <p:tag name="AS_UNIQUEID" val="342"/>
</p:tagLst>
</file>

<file path=ppt/tags/tag148.xml><?xml version="1.0" encoding="utf-8"?>
<p:tagLst xmlns:p="http://schemas.openxmlformats.org/presentationml/2006/main">
  <p:tag name="AS_UNIQUEID" val="343"/>
</p:tagLst>
</file>

<file path=ppt/tags/tag149.xml><?xml version="1.0" encoding="utf-8"?>
<p:tagLst xmlns:p="http://schemas.openxmlformats.org/presentationml/2006/main">
  <p:tag name="AS_UNIQUEID" val="344"/>
</p:tagLst>
</file>

<file path=ppt/tags/tag150.xml><?xml version="1.0" encoding="utf-8"?>
<p:tagLst xmlns:p="http://schemas.openxmlformats.org/presentationml/2006/main">
  <p:tag name="AS_UNIQUEID" val="345"/>
</p:tagLst>
</file>

<file path=ppt/tags/tag151.xml><?xml version="1.0" encoding="utf-8"?>
<p:tagLst xmlns:p="http://schemas.openxmlformats.org/presentationml/2006/main">
  <p:tag name="AS_UNIQUEID" val="346"/>
</p:tagLst>
</file>

<file path=ppt/tags/tag152.xml><?xml version="1.0" encoding="utf-8"?>
<p:tagLst xmlns:p="http://schemas.openxmlformats.org/presentationml/2006/main">
  <p:tag name="AS_UNIQUEID" val="349"/>
</p:tagLst>
</file>

<file path=ppt/tags/tag153.xml><?xml version="1.0" encoding="utf-8"?>
<p:tagLst xmlns:p="http://schemas.openxmlformats.org/presentationml/2006/main">
  <p:tag name="AS_UNIQUEID" val="349"/>
</p:tagLst>
</file>

<file path=ppt/tags/tag154.xml><?xml version="1.0" encoding="utf-8"?>
<p:tagLst xmlns:p="http://schemas.openxmlformats.org/presentationml/2006/main">
  <p:tag name="AS_UNIQUEID" val="340"/>
</p:tagLst>
</file>

<file path=ppt/tags/tag155.xml><?xml version="1.0" encoding="utf-8"?>
<p:tagLst xmlns:p="http://schemas.openxmlformats.org/presentationml/2006/main">
  <p:tag name="AS_UNIQUEID" val="341"/>
</p:tagLst>
</file>

<file path=ppt/tags/tag156.xml><?xml version="1.0" encoding="utf-8"?>
<p:tagLst xmlns:p="http://schemas.openxmlformats.org/presentationml/2006/main">
  <p:tag name="AS_UNIQUEID" val="342"/>
</p:tagLst>
</file>

<file path=ppt/tags/tag157.xml><?xml version="1.0" encoding="utf-8"?>
<p:tagLst xmlns:p="http://schemas.openxmlformats.org/presentationml/2006/main">
  <p:tag name="AS_UNIQUEID" val="343"/>
</p:tagLst>
</file>

<file path=ppt/tags/tag158.xml><?xml version="1.0" encoding="utf-8"?>
<p:tagLst xmlns:p="http://schemas.openxmlformats.org/presentationml/2006/main">
  <p:tag name="AS_UNIQUEID" val="344"/>
</p:tagLst>
</file>

<file path=ppt/tags/tag159.xml><?xml version="1.0" encoding="utf-8"?>
<p:tagLst xmlns:p="http://schemas.openxmlformats.org/presentationml/2006/main">
  <p:tag name="AS_UNIQUEID" val="345"/>
</p:tagLst>
</file>

<file path=ppt/tags/tag160.xml><?xml version="1.0" encoding="utf-8"?>
<p:tagLst xmlns:p="http://schemas.openxmlformats.org/presentationml/2006/main">
  <p:tag name="AS_UNIQUEID" val="346"/>
</p:tagLst>
</file>

<file path=ppt/theme/theme1.xml><?xml version="1.0" encoding="utf-8"?>
<a:theme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3343</Words>
  <Application>WPS 演示</Application>
  <PresentationFormat>宽屏</PresentationFormat>
  <Paragraphs>279</Paragraphs>
  <Slides>20</Slides>
  <Notes>4</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20</vt:i4>
      </vt:variant>
    </vt:vector>
  </HeadingPairs>
  <TitlesOfParts>
    <vt:vector size="33" baseType="lpstr">
      <vt:lpstr>Arial</vt:lpstr>
      <vt:lpstr>宋体</vt:lpstr>
      <vt:lpstr>Wingdings</vt:lpstr>
      <vt:lpstr>微软雅黑</vt:lpstr>
      <vt:lpstr>Wingdings</vt:lpstr>
      <vt:lpstr>Segoe UI</vt:lpstr>
      <vt:lpstr>Arial Unicode MS</vt:lpstr>
      <vt:lpstr>Calibri</vt:lpstr>
      <vt:lpstr>华文新魏</vt:lpstr>
      <vt:lpstr>黑体</vt:lpstr>
      <vt:lpstr>华文楷体</vt:lpstr>
      <vt:lpstr>楷体</vt:lpstr>
      <vt:lpstr>Office 主题​​</vt:lpstr>
      <vt:lpstr>PowerPoint 演示文稿</vt:lpstr>
      <vt:lpstr>PowerPoint 演示文稿</vt:lpstr>
      <vt:lpstr>PowerPoint 演示文稿</vt:lpstr>
      <vt:lpstr>PowerPoint 演示文稿</vt:lpstr>
      <vt:lpstr>1.生产方式及其地位和作用</vt:lpstr>
      <vt:lpstr>2.生产力与生产关系的关系及其矛盾运动</vt:lpstr>
      <vt:lpstr>PowerPoint 演示文稿</vt:lpstr>
      <vt:lpstr>PowerPoint 演示文稿</vt:lpstr>
      <vt:lpstr>PowerPoint 演示文稿</vt:lpstr>
      <vt:lpstr>PowerPoint 演示文稿</vt:lpstr>
      <vt:lpstr>阅读与思考</vt:lpstr>
      <vt:lpstr>PowerPoint 演示文稿</vt:lpstr>
      <vt:lpstr>3.经济基础和上层建筑的关系及其矛盾运动</vt:lpstr>
      <vt:lpstr>深入理解上层建筑 </vt:lpstr>
      <vt:lpstr>PowerPoint 演示文稿</vt:lpstr>
      <vt:lpstr>P63阅读与思考 </vt:lpstr>
      <vt:lpstr>PowerPoint 演示文稿</vt:lpstr>
      <vt:lpstr>PowerPoint 演示文稿</vt:lpstr>
      <vt:lpstr>材料体现了社会基本矛盾及规律哪些方面？</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lenovo</dc:creator>
  <cp:lastModifiedBy>陪伴是最长情的告白</cp:lastModifiedBy>
  <cp:revision>153</cp:revision>
  <dcterms:created xsi:type="dcterms:W3CDTF">2019-06-19T02:08:00Z</dcterms:created>
  <dcterms:modified xsi:type="dcterms:W3CDTF">2021-10-27T13:58:21Z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2052-11.1.0.10938</vt:lpwstr>
  </property>
  <property fmtid="{D5CDD505-2E9C-101B-9397-08002B2CF9AE}" pid="3" name="ICV">
    <vt:lpwstr>009BE451A269463F95E91070193DA3D3</vt:lpwstr>
  </property>
</Properties>
</file>