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3" r:id="rId4"/>
  </p:sldMasterIdLst>
  <p:notesMasterIdLst>
    <p:notesMasterId r:id="rId6"/>
  </p:notesMasterIdLst>
  <p:handoutMasterIdLst>
    <p:handoutMasterId r:id="rId23"/>
  </p:handoutMasterIdLst>
  <p:sldIdLst>
    <p:sldId id="256" r:id="rId5"/>
    <p:sldId id="260" r:id="rId7"/>
    <p:sldId id="261" r:id="rId8"/>
    <p:sldId id="264" r:id="rId9"/>
    <p:sldId id="265" r:id="rId10"/>
    <p:sldId id="267" r:id="rId11"/>
    <p:sldId id="275" r:id="rId12"/>
    <p:sldId id="27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8" r:id="rId21"/>
    <p:sldId id="277" r:id="rId22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FDBD"/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68" y="96"/>
      </p:cViewPr>
      <p:guideLst>
        <p:guide orient="horz" pos="2190"/>
        <p:guide pos="376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handoutMaster" Target="handoutMasters/handoutMaster1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幻灯片图像占位符 1"/>
          <p:cNvSpPr/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13314" name="文本占位符 2"/>
          <p:cNvSpPr/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p>
            <a:pPr lvl="0"/>
            <a:r>
              <a:rPr lang="zh-CN" altLang="en-US"/>
              <a:t>第一部分（</a:t>
            </a:r>
            <a:r>
              <a:rPr lang="en-US" altLang="zh-CN"/>
              <a:t>1-2</a:t>
            </a:r>
            <a:r>
              <a:rPr lang="zh-CN" altLang="en-US"/>
              <a:t>）总说喜爱灯笼的原因。</a:t>
            </a:r>
            <a:endParaRPr lang="zh-CN" altLang="en-US"/>
          </a:p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（</a:t>
            </a:r>
            <a:r>
              <a:rPr lang="en-US" altLang="zh-CN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1</a:t>
            </a:r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）挑着灯笼接祖父，听祖父讲进京赶考的掌故。</a:t>
            </a:r>
            <a:endParaRPr lang="en-US" altLang="zh-CN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（</a:t>
            </a:r>
            <a:r>
              <a:rPr lang="en-US" altLang="zh-CN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2</a:t>
            </a:r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）接过母亲递给的纱灯上下灯学；</a:t>
            </a:r>
            <a:endParaRPr lang="en-US" altLang="zh-CN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（</a:t>
            </a:r>
            <a:r>
              <a:rPr lang="en-US" altLang="zh-CN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3</a:t>
            </a:r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）乡俗还愿时，村口红灯高照；</a:t>
            </a:r>
            <a:endParaRPr lang="en-US" altLang="zh-CN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（</a:t>
            </a:r>
            <a:r>
              <a:rPr lang="en-US" altLang="zh-CN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4</a:t>
            </a:r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）跟着龙灯跑个半夜，伴着小灯入梦；</a:t>
            </a:r>
            <a:endParaRPr lang="en-US" altLang="zh-CN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（</a:t>
            </a:r>
            <a:r>
              <a:rPr lang="en-US" altLang="zh-CN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5</a:t>
            </a:r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）族姊远嫁，宅第红灯高挂；</a:t>
            </a:r>
            <a:endParaRPr lang="en-US" altLang="zh-CN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（</a:t>
            </a:r>
            <a:r>
              <a:rPr lang="en-US" altLang="zh-CN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6</a:t>
            </a:r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）在纱灯上描红；</a:t>
            </a:r>
            <a:endParaRPr lang="en-US" altLang="zh-CN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（</a:t>
            </a:r>
            <a:r>
              <a:rPr lang="en-US" altLang="zh-CN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7</a:t>
            </a:r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）想象宫灯的样子和宫灯下的景象；</a:t>
            </a:r>
            <a:endParaRPr lang="zh-CN" altLang="en-US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（</a:t>
            </a:r>
            <a:r>
              <a:rPr lang="en-US" altLang="zh-CN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8</a:t>
            </a:r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）联想古代将领挑灯看剑、抗击敌人的情景。</a:t>
            </a:r>
            <a:endParaRPr lang="zh-CN" altLang="en-US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zh-CN" b="1" kern="10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长幼情笃</a:t>
            </a:r>
            <a:endParaRPr lang="zh-CN" altLang="zh-CN" b="1" kern="10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r>
              <a:rPr lang="zh-CN" altLang="en-US" b="1" kern="10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母子情深</a:t>
            </a:r>
            <a:endParaRPr lang="zh-CN" altLang="en-US" b="1" kern="10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r>
              <a:rPr lang="zh-CN" altLang="en-US" b="1" kern="10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展示家乡淳朴的乡情和民俗风貌</a:t>
            </a:r>
            <a:endParaRPr lang="zh-CN" altLang="en-US" b="1" kern="10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r>
              <a:rPr lang="zh-CN" altLang="en-US" b="1" kern="10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记录着岁月的沧桑和历史的变迁</a:t>
            </a:r>
            <a:endParaRPr lang="zh-CN" altLang="en-US" b="1" kern="10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r>
              <a:rPr lang="zh-CN" altLang="en-US" b="1" kern="10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激发爱国热情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7" name="幻灯片图像占位符 1"/>
          <p:cNvSpPr/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19458" name="文本占位符 2"/>
          <p:cNvSpPr/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p>
            <a:pPr lvl="0"/>
            <a:r>
              <a:rPr lang="zh-CN" altLang="en-US"/>
              <a:t>回忆往昔挑着灯笼去接祖父，表现了祖孙情笃。   回忆小时候挑了灯笼上下学的情景，表现出母子情深。</a:t>
            </a:r>
            <a:endParaRPr lang="zh-CN" altLang="en-US"/>
          </a:p>
          <a:p>
            <a:pPr lvl="0"/>
            <a:r>
              <a:rPr lang="zh-CN" altLang="en-US"/>
              <a:t>第二部分第一层（</a:t>
            </a:r>
            <a:r>
              <a:rPr lang="en-US" altLang="zh-CN"/>
              <a:t>3-5</a:t>
            </a:r>
            <a:r>
              <a:rPr lang="zh-CN" altLang="en-US"/>
              <a:t>），通过追述与灯笼有关的旧事，表现了孩童时代家中那暖暖的亲情。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幻灯片图像占位符 1"/>
          <p:cNvSpPr/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21506" name="文本占位符 2"/>
          <p:cNvSpPr/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p>
            <a:pPr lvl="0"/>
            <a:r>
              <a:rPr lang="zh-CN" altLang="en-US"/>
              <a:t>第</a:t>
            </a:r>
            <a:r>
              <a:rPr lang="en-US" altLang="zh-CN"/>
              <a:t>6</a:t>
            </a:r>
            <a:r>
              <a:rPr lang="zh-CN" altLang="en-US"/>
              <a:t>段，描写家乡村口高挂的红灯，为黑夜行路人提供便利，表现家乡人的淳朴、善良。</a:t>
            </a:r>
            <a:endParaRPr lang="zh-CN" altLang="en-US"/>
          </a:p>
          <a:p>
            <a:pPr lvl="0"/>
            <a:r>
              <a:rPr lang="zh-CN" altLang="en-US"/>
              <a:t>第二部分第二层（</a:t>
            </a:r>
            <a:r>
              <a:rPr lang="en-US" altLang="zh-CN"/>
              <a:t>6-7</a:t>
            </a:r>
            <a:r>
              <a:rPr lang="zh-CN" altLang="en-US"/>
              <a:t>），在对家乡的灯笼的追忆中，展示家乡淳朴的乡情和民俗风貌。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幻灯片图像占位符 1"/>
          <p:cNvSpPr/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23554" name="文本占位符 2"/>
          <p:cNvSpPr/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p>
            <a:pPr lvl="0"/>
            <a:r>
              <a:rPr lang="zh-CN" altLang="en-US"/>
              <a:t>想象宫灯的样子和宫灯下的景象，感受历史况味。</a:t>
            </a:r>
            <a:endParaRPr lang="zh-CN" altLang="en-US"/>
          </a:p>
          <a:p>
            <a:pPr lvl="0"/>
            <a:r>
              <a:rPr lang="zh-CN" altLang="en-US"/>
              <a:t>第三部分第三层（</a:t>
            </a:r>
            <a:r>
              <a:rPr lang="en-US" altLang="zh-CN"/>
              <a:t>8-10</a:t>
            </a:r>
            <a:r>
              <a:rPr lang="zh-CN" altLang="en-US"/>
              <a:t>）在对灯笼的认知中，感受到了朝代的更替变迁。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引述历史上保家卫国的名将，表达自己做“灯笼下的马前卒”的誓愿。</a:t>
            </a:r>
            <a:r>
              <a:rPr lang="zh-CN" altLang="en-US" b="1" kern="10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（作者热切希望冲上前线，奋勇杀敌，打击日寇）</a:t>
            </a:r>
            <a:endParaRPr lang="zh-CN" altLang="en-US" b="1" kern="10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r>
              <a:rPr lang="zh-CN" altLang="en-US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Times New Roman" panose="02020603050405020304" pitchFamily="18" charset="0"/>
                <a:sym typeface="+mn-ea"/>
              </a:rPr>
              <a:t>从历史文化及个人情感上表达灯笼对于“我”及整个民族的重要意义。</a:t>
            </a:r>
            <a:endParaRPr kumimoji="0" lang="zh-CN" altLang="en-US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j-ea"/>
              <a:ea typeface="+mj-ea"/>
              <a:cs typeface="+mn-cs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幻灯片图像占位符 1"/>
          <p:cNvSpPr/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26626" name="文本占位符 2"/>
          <p:cNvSpPr/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p>
            <a:pPr marL="0" marR="0" lvl="0" indent="0" algn="l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zh-CN" b="1" kern="10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①灯笼寄托着祖父、母亲等亲人的慈爱和牵挂，也寄托着作者对亲人的感激之情；</a:t>
            </a:r>
            <a:endParaRPr kumimoji="0" lang="en-US" altLang="zh-CN" b="1" i="0" u="none" strike="noStrike" kern="1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 marL="0" marR="0" lvl="0" indent="0" algn="l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b="1" kern="10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</a:t>
            </a:r>
            <a:r>
              <a:rPr lang="zh-CN" altLang="zh-CN" b="1" kern="10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②许多乡情民俗与灯笼结下太多的缘分，给作者留下很多美好的回忆；</a:t>
            </a:r>
            <a:endParaRPr lang="zh-CN" altLang="zh-CN" b="1" kern="10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 marL="0" marR="0" lvl="0" indent="0" algn="l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b="1" kern="10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</a:t>
            </a:r>
            <a:r>
              <a:rPr lang="zh-CN" altLang="zh-CN" b="1" kern="10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③灯笼能为夜行人指路，温暖他人；</a:t>
            </a:r>
            <a:endParaRPr kumimoji="0" lang="en-US" altLang="zh-CN" b="1" i="0" u="none" strike="noStrike" kern="1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 marL="0" marR="0" lvl="0" indent="0" algn="l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b="1" kern="10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</a:t>
            </a:r>
            <a:r>
              <a:rPr lang="zh-CN" altLang="zh-CN" b="1" kern="10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④记录、传承着家族历史；</a:t>
            </a:r>
            <a:endParaRPr kumimoji="0" lang="en-US" altLang="zh-CN" b="1" i="0" u="none" strike="noStrike" kern="1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 marL="107950" marR="0" lvl="0" indent="0" algn="l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b="1" kern="10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</a:t>
            </a:r>
            <a:r>
              <a:rPr lang="zh-CN" altLang="zh-CN" b="1" kern="10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⑤引发作者联想起古代将领挑灯看剑，抗击敌人的情景，激发爱国热情。</a:t>
            </a:r>
            <a:endParaRPr kumimoji="0" lang="zh-CN" altLang="en-US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  <a:sym typeface="+mn-ea"/>
            </a:endParaRPr>
          </a:p>
          <a:p>
            <a:pPr marL="0" marR="0" lvl="0" indent="0" algn="l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8674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r>
              <a:rPr lang="zh-CN" altLang="en-US" dirty="0"/>
              <a:t>结尾主题升华</a:t>
            </a:r>
            <a:endParaRPr lang="zh-CN" altLang="en-US" dirty="0"/>
          </a:p>
          <a:p>
            <a:pPr lvl="0"/>
            <a:r>
              <a:rPr lang="zh-CN" altLang="en-US" b="1" kern="10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 作者热烈赞颂古代将军塞外点兵，挑灯看剑，英勇杀敌的气概；他们激发了自己的爱国情怀，作者热切希望冲上前线，奋勇杀敌，打击日寇；同时表达了</a:t>
            </a:r>
            <a:r>
              <a:rPr lang="zh-CN" altLang="en-US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对时局的担忧</a:t>
            </a:r>
            <a:r>
              <a:rPr lang="zh-CN" altLang="en-US" b="1" kern="10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和</a:t>
            </a:r>
            <a:r>
              <a:rPr lang="zh-CN" altLang="en-US" b="1" kern="1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对未来的期望</a:t>
            </a:r>
            <a:r>
              <a:rPr lang="zh-CN" altLang="en-US" b="1" kern="10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，希望有更强大的力量，有更具凝聚力的精神，团结抗战，打败敌人，保卫好自己的家园。</a:t>
            </a:r>
            <a:endParaRPr kumimoji="0" lang="zh-CN" altLang="en-US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  <a:sym typeface="+mn-ea"/>
            </a:endParaRPr>
          </a:p>
          <a:p>
            <a:pPr lvl="0"/>
            <a:endParaRPr lang="zh-CN" altLang="en-US" dirty="0"/>
          </a:p>
        </p:txBody>
      </p:sp>
      <p:sp>
        <p:nvSpPr>
          <p:cNvPr id="28675" name="页眉占位符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p>
            <a:pPr lvl="0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  <p:sp>
        <p:nvSpPr>
          <p:cNvPr id="28676" name="页脚占位符 4"/>
          <p:cNvSpPr txBox="1">
            <a:spLocks noGrp="1"/>
          </p:cNvSpPr>
          <p:nvPr>
            <p:ph type="ftr" sz="quarte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3751117"/>
            <a:ext cx="7321550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832215" y="4542155"/>
            <a:ext cx="3305175" cy="228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5105" y="-79375"/>
            <a:ext cx="3067050" cy="228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cxnSp>
        <p:nvCxnSpPr>
          <p:cNvPr id="8" name="直接连接符 7" hidden="1"/>
          <p:cNvCxnSpPr/>
          <p:nvPr userDrawn="1"/>
        </p:nvCxnSpPr>
        <p:spPr>
          <a:xfrm>
            <a:off x="742950" y="434340"/>
            <a:ext cx="0" cy="13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38200" y="1122680"/>
            <a:ext cx="105156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38200" y="3602355"/>
            <a:ext cx="10515600" cy="165544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702435"/>
            <a:ext cx="10515600" cy="447484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959100"/>
            <a:ext cx="10515600" cy="2781300"/>
          </a:xfrm>
        </p:spPr>
        <p:txBody>
          <a:bodyPr anchor="t" anchorCtr="0"/>
          <a:lstStyle>
            <a:lvl1pPr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722120"/>
            <a:ext cx="10515600" cy="1102995"/>
          </a:xfrm>
        </p:spPr>
        <p:txBody>
          <a:bodyPr lIns="144145" anchor="b" anchorCtr="0"/>
          <a:lstStyle>
            <a:lvl1pPr marL="0" indent="0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105" y="365125"/>
            <a:ext cx="10515600" cy="800100"/>
          </a:xfrm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470" y="1482090"/>
            <a:ext cx="5220970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8200" y="2368550"/>
            <a:ext cx="5222240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655" y="1482090"/>
            <a:ext cx="5097145" cy="823595"/>
          </a:xfrm>
        </p:spPr>
        <p:txBody>
          <a:bodyPr anchor="ctr" anchorCtr="0"/>
          <a:lstStyle>
            <a:lvl1pPr marL="0" indent="0">
              <a:buNone/>
              <a:defRPr sz="3200">
                <a:solidFill>
                  <a:srgbClr val="0070C0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655" y="2368550"/>
            <a:ext cx="5097145" cy="38207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97485"/>
            <a:ext cx="10515600" cy="1325563"/>
          </a:xfrm>
        </p:spPr>
        <p:txBody>
          <a:bodyPr anchor="b" anchorCtr="0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 + 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-12700" y="-1905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350125" y="457200"/>
            <a:ext cx="4392295" cy="105537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349490" y="1694180"/>
            <a:ext cx="439356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cxnSp>
        <p:nvCxnSpPr>
          <p:cNvPr id="8" name="直接连接符 7" hidden="1"/>
          <p:cNvCxnSpPr/>
          <p:nvPr userDrawn="1"/>
        </p:nvCxnSpPr>
        <p:spPr>
          <a:xfrm>
            <a:off x="742950" y="434340"/>
            <a:ext cx="0" cy="13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文本 + 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505" y="-7620"/>
            <a:ext cx="7017385" cy="6861810"/>
          </a:xfrm>
          <a:noFill/>
        </p:spPr>
        <p:txBody>
          <a:bodyPr lIns="252095" tIns="144145"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9575" y="457200"/>
            <a:ext cx="4279900" cy="105537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09575" y="1694180"/>
            <a:ext cx="4280535" cy="4480560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  <p:sp>
        <p:nvSpPr>
          <p:cNvPr id="3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7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327025"/>
            <a:ext cx="10515600" cy="5850255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C70D-B7C8-466D-B87C-22D855EF72C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045BA-9AC9-4435-A9A0-D822685BA71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3751117"/>
            <a:ext cx="7321550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832215" y="4542155"/>
            <a:ext cx="3305175" cy="228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5105" y="-79375"/>
            <a:ext cx="3067050" cy="228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cxnSp>
        <p:nvCxnSpPr>
          <p:cNvPr id="8" name="直接连接符 7" hidden="1"/>
          <p:cNvCxnSpPr/>
          <p:nvPr userDrawn="1"/>
        </p:nvCxnSpPr>
        <p:spPr>
          <a:xfrm>
            <a:off x="742950" y="434340"/>
            <a:ext cx="0" cy="13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tags" Target="../tags/tag3.xml"/><Relationship Id="rId15" Type="http://schemas.openxmlformats.org/officeDocument/2006/relationships/tags" Target="../tags/tag2.xml"/><Relationship Id="rId14" Type="http://schemas.openxmlformats.org/officeDocument/2006/relationships/tags" Target="../tags/tag1.xml"/><Relationship Id="rId13" Type="http://schemas.openxmlformats.org/officeDocument/2006/relationships/image" Target="../media/image3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12" Type="http://schemas.openxmlformats.org/officeDocument/2006/relationships/tags" Target="../tags/tag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7" Type="http://schemas.openxmlformats.org/officeDocument/2006/relationships/theme" Target="../theme/theme3.xml"/><Relationship Id="rId16" Type="http://schemas.openxmlformats.org/officeDocument/2006/relationships/tags" Target="../tags/tag7.xml"/><Relationship Id="rId15" Type="http://schemas.openxmlformats.org/officeDocument/2006/relationships/tags" Target="../tags/tag6.xml"/><Relationship Id="rId14" Type="http://schemas.openxmlformats.org/officeDocument/2006/relationships/tags" Target="../tags/tag5.xml"/><Relationship Id="rId13" Type="http://schemas.openxmlformats.org/officeDocument/2006/relationships/image" Target="../media/image3.png"/><Relationship Id="rId12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>
                <a:lumMod val="95000"/>
              </a:schemeClr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13"/>
          <a:srcRect r="23825"/>
          <a:stretch>
            <a:fillRect/>
          </a:stretch>
        </p:blipFill>
        <p:spPr>
          <a:xfrm>
            <a:off x="16510" y="-48260"/>
            <a:ext cx="12129770" cy="687705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838200" y="21082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838200" y="179070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16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隶书" panose="02010509060101010101" charset="-122"/>
          <a:ea typeface="隶书" panose="02010509060101010101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楷体" panose="02010609060101010101" charset="-122"/>
          <a:ea typeface="楷体" panose="02010609060101010101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楷体" panose="02010609060101010101" charset="-122"/>
          <a:ea typeface="楷体" panose="02010609060101010101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楷体" panose="02010609060101010101" charset="-122"/>
          <a:ea typeface="楷体" panose="02010609060101010101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楷体" panose="02010609060101010101" charset="-122"/>
          <a:ea typeface="楷体" panose="02010609060101010101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1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>
                <a:lumMod val="95000"/>
              </a:schemeClr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13"/>
          <a:srcRect r="23825"/>
          <a:stretch>
            <a:fillRect/>
          </a:stretch>
        </p:blipFill>
        <p:spPr>
          <a:xfrm>
            <a:off x="16510" y="-48260"/>
            <a:ext cx="12129770" cy="687705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838200" y="21082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838200" y="179070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16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隶书" panose="02010509060101010101" charset="-122"/>
          <a:ea typeface="隶书" panose="02010509060101010101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楷体" panose="02010609060101010101" charset="-122"/>
          <a:ea typeface="楷体" panose="02010609060101010101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楷体" panose="02010609060101010101" charset="-122"/>
          <a:ea typeface="楷体" panose="02010609060101010101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楷体" panose="02010609060101010101" charset="-122"/>
          <a:ea typeface="楷体" panose="02010609060101010101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楷体" panose="02010609060101010101" charset="-122"/>
          <a:ea typeface="楷体" panose="02010609060101010101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3.xml"/><Relationship Id="rId4" Type="http://schemas.openxmlformats.org/officeDocument/2006/relationships/tags" Target="../tags/tag10.xml"/><Relationship Id="rId3" Type="http://schemas.openxmlformats.org/officeDocument/2006/relationships/image" Target="../media/image4.png"/><Relationship Id="rId2" Type="http://schemas.openxmlformats.org/officeDocument/2006/relationships/tags" Target="../tags/tag9.xml"/><Relationship Id="rId1" Type="http://schemas.openxmlformats.org/officeDocument/2006/relationships/tags" Target="../tags/tag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pPr>
              <a:lnSpc>
                <a:spcPct val="130000"/>
              </a:lnSpc>
            </a:pPr>
            <a:r>
              <a:rPr lang="en-US" altLang="zh-CN" dirty="0"/>
              <a:t>04 </a:t>
            </a:r>
            <a:r>
              <a:rPr lang="zh-CN" altLang="en-US" dirty="0"/>
              <a:t>灯笼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zh-CN" altLang="en-US" sz="1800" b="1">
                <a:latin typeface="Arial" panose="020B0604020202020204" pitchFamily="34" charset="0"/>
                <a:sym typeface="+mn-ea"/>
              </a:rPr>
              <a:t>吴伯萧</a:t>
            </a:r>
            <a:endParaRPr lang="en-US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sym typeface="+mn-ea"/>
            </a:endParaRPr>
          </a:p>
        </p:txBody>
      </p:sp>
      <p:pic>
        <p:nvPicPr>
          <p:cNvPr id="4" name="图片 3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00" y="635"/>
            <a:ext cx="12354560" cy="6916420"/>
          </a:xfrm>
          <a:prstGeom prst="rect">
            <a:avLst/>
          </a:prstGeom>
        </p:spPr>
      </p:pic>
      <p:sp>
        <p:nvSpPr>
          <p:cNvPr id="9" name="标题 1"/>
          <p:cNvSpPr txBox="1"/>
          <p:nvPr/>
        </p:nvSpPr>
        <p:spPr bwMode="auto">
          <a:xfrm>
            <a:off x="3443897" y="5797608"/>
            <a:ext cx="3086385" cy="871659"/>
          </a:xfrm>
          <a:prstGeom prst="rect">
            <a:avLst/>
          </a:prstGeom>
          <a:solidFill>
            <a:schemeClr val="bg1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93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j-cs"/>
                <a:sym typeface="+mn-ea"/>
              </a:rPr>
              <a:t>4</a:t>
            </a:r>
            <a:r>
              <a:rPr kumimoji="0" lang="zh-CN" altLang="en-US" sz="493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j-cs"/>
                <a:sym typeface="+mn-ea"/>
              </a:rPr>
              <a:t> 灯 笼</a:t>
            </a:r>
            <a:endParaRPr kumimoji="0" lang="zh-CN" altLang="en-US" sz="493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j-cs"/>
              <a:sym typeface="+mn-ea"/>
            </a:endParaRPr>
          </a:p>
        </p:txBody>
      </p:sp>
      <p:sp>
        <p:nvSpPr>
          <p:cNvPr id="6147" name="文本框 1"/>
          <p:cNvSpPr txBox="1"/>
          <p:nvPr/>
        </p:nvSpPr>
        <p:spPr>
          <a:xfrm>
            <a:off x="7575306" y="6026202"/>
            <a:ext cx="1584996" cy="64325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3585" b="1">
                <a:latin typeface="Arial" panose="020B0604020202020204" pitchFamily="34" charset="0"/>
              </a:rPr>
              <a:t>吴伯萧</a:t>
            </a:r>
            <a:endParaRPr lang="zh-CN" altLang="en-US" sz="3585" b="1">
              <a:latin typeface="Arial" panose="020B0604020202020204" pitchFamily="34" charset="0"/>
            </a:endParaRPr>
          </a:p>
        </p:txBody>
      </p:sp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194" name="组合 27"/>
          <p:cNvGrpSpPr/>
          <p:nvPr/>
        </p:nvGrpSpPr>
        <p:grpSpPr>
          <a:xfrm>
            <a:off x="1249220" y="316643"/>
            <a:ext cx="2880032" cy="768483"/>
            <a:chOff x="2747226" y="536188"/>
            <a:chExt cx="2458107" cy="604629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作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者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简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介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</p:grpSp>
      <p:sp>
        <p:nvSpPr>
          <p:cNvPr id="6147" name="矩形 7"/>
          <p:cNvSpPr/>
          <p:nvPr/>
        </p:nvSpPr>
        <p:spPr>
          <a:xfrm>
            <a:off x="4047423" y="599489"/>
            <a:ext cx="7279243" cy="53079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3140" b="1" dirty="0">
                <a:latin typeface="宋体" panose="02010600030101010101" pitchFamily="2" charset="-122"/>
              </a:rPr>
              <a:t>    </a:t>
            </a:r>
            <a:r>
              <a:rPr lang="zh-CN" altLang="en-US" sz="3140" b="1" dirty="0">
                <a:solidFill>
                  <a:srgbClr val="0000FF"/>
                </a:solidFill>
                <a:latin typeface="宋体" panose="02010600030101010101" pitchFamily="2" charset="-122"/>
              </a:rPr>
              <a:t>吴伯萧</a:t>
            </a:r>
            <a:r>
              <a:rPr lang="zh-CN" altLang="en-US" sz="3140" b="1" dirty="0">
                <a:latin typeface="宋体" panose="02010600030101010101" pitchFamily="2" charset="-122"/>
              </a:rPr>
              <a:t>（</a:t>
            </a:r>
            <a:r>
              <a:rPr lang="en-US" altLang="zh-CN" sz="3140" b="1" dirty="0">
                <a:latin typeface="宋体" panose="02010600030101010101" pitchFamily="2" charset="-122"/>
              </a:rPr>
              <a:t>1906—1982</a:t>
            </a:r>
            <a:r>
              <a:rPr lang="zh-CN" altLang="en-US" sz="3140" b="1" dirty="0">
                <a:latin typeface="宋体" panose="02010600030101010101" pitchFamily="2" charset="-122"/>
              </a:rPr>
              <a:t>）原名熙成，是我国当代著名散文家和教育家。</a:t>
            </a:r>
            <a:r>
              <a:rPr lang="en-US" altLang="zh-CN" sz="3140" b="1" dirty="0">
                <a:latin typeface="宋体" panose="02010600030101010101" pitchFamily="2" charset="-122"/>
              </a:rPr>
              <a:t>1938</a:t>
            </a:r>
            <a:r>
              <a:rPr lang="zh-CN" altLang="en-US" sz="3140" b="1" dirty="0">
                <a:latin typeface="宋体" panose="02010600030101010101" pitchFamily="2" charset="-122"/>
              </a:rPr>
              <a:t>年投奔革命圣地延安，进入中国人民抗日军政大学学习，是抗战时期伟大的文学家。他的作品主要收集在</a:t>
            </a:r>
            <a:r>
              <a:rPr lang="en-US" altLang="zh-CN" sz="3140" b="1" dirty="0">
                <a:latin typeface="宋体" panose="02010600030101010101" pitchFamily="2" charset="-122"/>
              </a:rPr>
              <a:t>《</a:t>
            </a:r>
            <a:r>
              <a:rPr lang="zh-CN" altLang="en-US" sz="3140" b="1" dirty="0">
                <a:latin typeface="宋体" panose="02010600030101010101" pitchFamily="2" charset="-122"/>
              </a:rPr>
              <a:t>羽书</a:t>
            </a:r>
            <a:r>
              <a:rPr lang="en-US" altLang="zh-CN" sz="3140" b="1" dirty="0">
                <a:latin typeface="宋体" panose="02010600030101010101" pitchFamily="2" charset="-122"/>
              </a:rPr>
              <a:t>》</a:t>
            </a:r>
            <a:r>
              <a:rPr lang="zh-CN" altLang="en-US" sz="3140" b="1" dirty="0">
                <a:latin typeface="宋体" panose="02010600030101010101" pitchFamily="2" charset="-122"/>
              </a:rPr>
              <a:t>、</a:t>
            </a:r>
            <a:r>
              <a:rPr lang="en-US" altLang="zh-CN" sz="3140" b="1" dirty="0">
                <a:latin typeface="宋体" panose="02010600030101010101" pitchFamily="2" charset="-122"/>
              </a:rPr>
              <a:t>《</a:t>
            </a:r>
            <a:r>
              <a:rPr lang="zh-CN" altLang="en-US" sz="3140" b="1" dirty="0">
                <a:latin typeface="宋体" panose="02010600030101010101" pitchFamily="2" charset="-122"/>
              </a:rPr>
              <a:t>黑红点</a:t>
            </a:r>
            <a:r>
              <a:rPr lang="en-US" altLang="zh-CN" sz="3140" b="1" dirty="0">
                <a:latin typeface="宋体" panose="02010600030101010101" pitchFamily="2" charset="-122"/>
              </a:rPr>
              <a:t>》</a:t>
            </a:r>
            <a:r>
              <a:rPr lang="zh-CN" altLang="en-US" sz="3140" b="1" dirty="0">
                <a:latin typeface="宋体" panose="02010600030101010101" pitchFamily="2" charset="-122"/>
              </a:rPr>
              <a:t>、</a:t>
            </a:r>
            <a:r>
              <a:rPr lang="en-US" altLang="zh-CN" sz="3140" b="1" dirty="0">
                <a:latin typeface="宋体" panose="02010600030101010101" pitchFamily="2" charset="-122"/>
              </a:rPr>
              <a:t>《</a:t>
            </a:r>
            <a:r>
              <a:rPr lang="zh-CN" altLang="en-US" sz="3140" b="1" dirty="0">
                <a:latin typeface="宋体" panose="02010600030101010101" pitchFamily="2" charset="-122"/>
              </a:rPr>
              <a:t>北极星</a:t>
            </a:r>
            <a:r>
              <a:rPr lang="en-US" altLang="zh-CN" sz="3140" b="1" dirty="0">
                <a:latin typeface="宋体" panose="02010600030101010101" pitchFamily="2" charset="-122"/>
              </a:rPr>
              <a:t>》</a:t>
            </a:r>
            <a:r>
              <a:rPr lang="zh-CN" altLang="en-US" sz="3140" b="1" dirty="0">
                <a:latin typeface="宋体" panose="02010600030101010101" pitchFamily="2" charset="-122"/>
              </a:rPr>
              <a:t>、</a:t>
            </a:r>
            <a:r>
              <a:rPr lang="en-US" altLang="zh-CN" sz="3140" b="1" dirty="0">
                <a:latin typeface="宋体" panose="02010600030101010101" pitchFamily="2" charset="-122"/>
              </a:rPr>
              <a:t>《</a:t>
            </a:r>
            <a:r>
              <a:rPr lang="zh-CN" altLang="en-US" sz="3140" b="1" dirty="0">
                <a:latin typeface="宋体" panose="02010600030101010101" pitchFamily="2" charset="-122"/>
              </a:rPr>
              <a:t>忘年</a:t>
            </a:r>
            <a:r>
              <a:rPr lang="en-US" altLang="zh-CN" sz="3140" b="1" dirty="0">
                <a:latin typeface="宋体" panose="02010600030101010101" pitchFamily="2" charset="-122"/>
              </a:rPr>
              <a:t>》</a:t>
            </a:r>
            <a:r>
              <a:rPr lang="zh-CN" altLang="en-US" sz="3140" b="1" dirty="0">
                <a:latin typeface="宋体" panose="02010600030101010101" pitchFamily="2" charset="-122"/>
              </a:rPr>
              <a:t>、</a:t>
            </a:r>
            <a:r>
              <a:rPr lang="en-US" altLang="zh-CN" sz="3140" b="1" dirty="0">
                <a:latin typeface="宋体" panose="02010600030101010101" pitchFamily="2" charset="-122"/>
              </a:rPr>
              <a:t>《</a:t>
            </a:r>
            <a:r>
              <a:rPr lang="zh-CN" altLang="en-US" sz="3140" b="1" dirty="0">
                <a:latin typeface="宋体" panose="02010600030101010101" pitchFamily="2" charset="-122"/>
              </a:rPr>
              <a:t>吴伯萧散文集</a:t>
            </a:r>
            <a:r>
              <a:rPr lang="en-US" altLang="zh-CN" sz="3140" b="1" dirty="0">
                <a:latin typeface="宋体" panose="02010600030101010101" pitchFamily="2" charset="-122"/>
              </a:rPr>
              <a:t>》</a:t>
            </a:r>
            <a:r>
              <a:rPr lang="zh-CN" altLang="en-US" sz="3140" b="1" dirty="0">
                <a:latin typeface="宋体" panose="02010600030101010101" pitchFamily="2" charset="-122"/>
              </a:rPr>
              <a:t>中。</a:t>
            </a:r>
            <a:r>
              <a:rPr lang="zh-CN" altLang="en-US" sz="3140" b="1" dirty="0">
                <a:solidFill>
                  <a:srgbClr val="000000"/>
                </a:solidFill>
                <a:latin typeface="宋体" panose="02010600030101010101" pitchFamily="2" charset="-122"/>
              </a:rPr>
              <a:t>这些作品情感真挚深厚，描写朴实动人，结构严谨，语言清丽洗练。</a:t>
            </a:r>
            <a:endParaRPr lang="en-US" altLang="zh-CN" sz="3140" b="1" dirty="0">
              <a:solidFill>
                <a:srgbClr val="F2F2F2"/>
              </a:solidFill>
              <a:latin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7875" y="1564005"/>
            <a:ext cx="2642016" cy="3288111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218" name="组合 27"/>
          <p:cNvGrpSpPr/>
          <p:nvPr/>
        </p:nvGrpSpPr>
        <p:grpSpPr>
          <a:xfrm>
            <a:off x="918346" y="305970"/>
            <a:ext cx="2880032" cy="768483"/>
            <a:chOff x="2747226" y="536188"/>
            <a:chExt cx="2458107" cy="604629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7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背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0"/>
              <a:ext cx="564803" cy="471667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景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8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链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0"/>
              <a:ext cx="564803" cy="471667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接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920124" y="1204313"/>
            <a:ext cx="10351397" cy="443674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p>
            <a:r>
              <a:rPr lang="zh-CN" altLang="en-US" sz="314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 </a:t>
            </a:r>
            <a:r>
              <a:rPr lang="en-US" altLang="zh-CN" sz="3140" b="1" dirty="0">
                <a:latin typeface="楷体" panose="02010609060101010101" charset="-122"/>
                <a:ea typeface="楷体" panose="02010609060101010101" charset="-122"/>
              </a:rPr>
              <a:t>1931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年</a:t>
            </a:r>
            <a:r>
              <a:rPr lang="en-US" altLang="zh-CN" sz="3140" b="1" dirty="0">
                <a:latin typeface="楷体" panose="02010609060101010101" charset="-122"/>
                <a:ea typeface="楷体" panose="02010609060101010101" charset="-122"/>
              </a:rPr>
              <a:t>9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月</a:t>
            </a:r>
            <a:r>
              <a:rPr lang="en-US" altLang="zh-CN" sz="3140" b="1" dirty="0">
                <a:latin typeface="楷体" panose="02010609060101010101" charset="-122"/>
                <a:ea typeface="楷体" panose="02010609060101010101" charset="-122"/>
              </a:rPr>
              <a:t>18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日，日本侵略者发动</a:t>
            </a:r>
            <a:r>
              <a:rPr lang="en-US" altLang="zh-CN" sz="3140" b="1" dirty="0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九一八事变</a:t>
            </a:r>
            <a:r>
              <a:rPr lang="en-US" altLang="zh-CN" sz="3140" b="1" dirty="0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，炮火不仅震碎了壮丽的祖国河山，也击破无数文士的美好幻想，这其中就包括吴伯萧。然而，国民党政府竟然采取</a:t>
            </a:r>
            <a:r>
              <a:rPr lang="en-US" altLang="zh-CN" sz="3140" b="1" dirty="0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不抵抗</a:t>
            </a:r>
            <a:r>
              <a:rPr lang="en-US" altLang="zh-CN" sz="3140" b="1" dirty="0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政策，这让他十分愤懑，忧心如焚、怒火中烧，骨鲠在喉，不吐不快。于是，他在从事教育工作的同时，坚持业余写作，舒解一腔积郁。</a:t>
            </a:r>
            <a:endParaRPr lang="zh-CN" altLang="en-US" sz="314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140" b="1" dirty="0">
                <a:solidFill>
                  <a:srgbClr val="F2F2F2"/>
                </a:solidFill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31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他在这一时期的散文，常常回荡着</a:t>
            </a: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爱国主义</a:t>
            </a:r>
            <a:r>
              <a:rPr lang="zh-CN" altLang="en-US" sz="31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的激越旋律。即使在回忆童年生活的篇章里，这一旋律也时常跳跃而出，《灯笼》正是这个时期回忆主题的文章。</a:t>
            </a:r>
            <a:endParaRPr lang="zh-CN" altLang="en-US" sz="3140" b="1" dirty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0342" name="Text Box 3"/>
          <p:cNvSpPr txBox="1"/>
          <p:nvPr/>
        </p:nvSpPr>
        <p:spPr>
          <a:xfrm>
            <a:off x="1242695" y="1760220"/>
            <a:ext cx="10252075" cy="44386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争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讼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   ）</a:t>
            </a:r>
            <a:r>
              <a:rPr lang="zh-CN" altLang="en-US" sz="3140" b="1" dirty="0">
                <a:ea typeface="楷体" panose="02010609060101010101" charset="-122"/>
                <a:cs typeface="+mn-lt"/>
              </a:rPr>
              <a:t>       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领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域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  ）       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斡旋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         ）</a:t>
            </a:r>
            <a:endParaRPr lang="zh-CN" altLang="en-US" sz="3135" b="1" dirty="0">
              <a:ea typeface="楷体" panose="02010609060101010101" charset="-122"/>
              <a:cs typeface="+mn-lt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静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穆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  ）     </a:t>
            </a:r>
            <a:r>
              <a:rPr lang="zh-CN" altLang="en-US" sz="3140" b="1" dirty="0">
                <a:ea typeface="楷体" panose="02010609060101010101" charset="-122"/>
                <a:cs typeface="+mn-lt"/>
              </a:rPr>
              <a:t>  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思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慕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  ）       怅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惘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       ）</a:t>
            </a:r>
            <a:endParaRPr lang="zh-CN" altLang="en-US" sz="3135" b="1" dirty="0">
              <a:ea typeface="楷体" panose="02010609060101010101" charset="-122"/>
              <a:cs typeface="+mn-lt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锵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然（           ）       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褪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色（       ）       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燎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原（         ）</a:t>
            </a:r>
            <a:endParaRPr lang="zh-CN" altLang="en-US" sz="3135" b="1" dirty="0">
              <a:ea typeface="楷体" panose="02010609060101010101" charset="-122"/>
              <a:cs typeface="+mn-lt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熙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熙然（       ）         暖</a:t>
            </a:r>
            <a:r>
              <a:rPr lang="zh-CN" altLang="en-US" sz="3135" b="1" dirty="0">
                <a:solidFill>
                  <a:srgbClr val="00B050"/>
                </a:solidFill>
                <a:ea typeface="楷体" panose="02010609060101010101" charset="-122"/>
                <a:cs typeface="+mn-lt"/>
                <a:sym typeface="+mn-ea"/>
              </a:rPr>
              <a:t>融融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          马前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卒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  ）</a:t>
            </a:r>
            <a:endParaRPr lang="zh-CN" altLang="en-US" sz="3135" b="1" dirty="0">
              <a:ea typeface="楷体" panose="02010609060101010101" charset="-122"/>
              <a:cs typeface="+mn-lt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人情</a:t>
            </a:r>
            <a:r>
              <a:rPr lang="zh-CN" altLang="en-US" sz="3135" b="1" dirty="0">
                <a:solidFill>
                  <a:srgbClr val="00B050"/>
                </a:solidFill>
                <a:ea typeface="楷体" panose="02010609060101010101" charset="-122"/>
                <a:cs typeface="+mn-lt"/>
                <a:sym typeface="+mn-ea"/>
              </a:rPr>
              <a:t>世故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    神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龛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 ）    司马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懿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）     </a:t>
            </a:r>
            <a:r>
              <a:rPr lang="zh-CN" altLang="en-US" sz="3140" b="1" dirty="0">
                <a:ea typeface="楷体" panose="02010609060101010101" charset="-122"/>
                <a:cs typeface="+mn-lt"/>
              </a:rPr>
              <a:t>幽</a:t>
            </a:r>
            <a:r>
              <a:rPr lang="zh-CN" altLang="en-US" sz="3140" b="1" dirty="0">
                <a:solidFill>
                  <a:srgbClr val="0000FF"/>
                </a:solidFill>
                <a:ea typeface="楷体" panose="02010609060101010101" charset="-122"/>
                <a:cs typeface="+mn-lt"/>
              </a:rPr>
              <a:t>悄</a:t>
            </a:r>
            <a:r>
              <a:rPr lang="zh-CN" altLang="en-US" sz="3140" b="1" dirty="0">
                <a:ea typeface="楷体" panose="02010609060101010101" charset="-122"/>
                <a:cs typeface="+mn-lt"/>
                <a:sym typeface="宋体" panose="02010600030101010101" pitchFamily="2" charset="-122"/>
              </a:rPr>
              <a:t>（      ） </a:t>
            </a:r>
            <a:r>
              <a:rPr lang="zh-CN" altLang="en-US" sz="3140" b="1" dirty="0">
                <a:ea typeface="楷体" panose="02010609060101010101" charset="-122"/>
                <a:cs typeface="+mn-lt"/>
              </a:rPr>
              <a:t>  </a:t>
            </a:r>
            <a:endParaRPr lang="zh-CN" altLang="en-US" sz="3140" b="1" dirty="0">
              <a:ea typeface="楷体" panose="02010609060101010101" charset="-122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3140" b="1" dirty="0">
                <a:ea typeface="楷体" panose="02010609060101010101" charset="-122"/>
                <a:cs typeface="+mn-lt"/>
              </a:rPr>
              <a:t>霍</a:t>
            </a:r>
            <a:r>
              <a:rPr lang="zh-CN" altLang="en-US" sz="3140" b="1" dirty="0">
                <a:solidFill>
                  <a:srgbClr val="0000FF"/>
                </a:solidFill>
                <a:ea typeface="楷体" panose="02010609060101010101" charset="-122"/>
                <a:cs typeface="+mn-lt"/>
              </a:rPr>
              <a:t>骠</a:t>
            </a:r>
            <a:r>
              <a:rPr lang="zh-CN" altLang="en-US" sz="3140" b="1" dirty="0">
                <a:ea typeface="楷体" panose="02010609060101010101" charset="-122"/>
                <a:cs typeface="+mn-lt"/>
              </a:rPr>
              <a:t>姚（        ）      垂珠联</a:t>
            </a:r>
            <a:r>
              <a:rPr lang="zh-CN" altLang="en-US" sz="3140" b="1" dirty="0">
                <a:solidFill>
                  <a:srgbClr val="0000FF"/>
                </a:solidFill>
                <a:ea typeface="楷体" panose="02010609060101010101" charset="-122"/>
                <a:cs typeface="+mn-lt"/>
              </a:rPr>
              <a:t>珑</a:t>
            </a:r>
            <a:r>
              <a:rPr lang="zh-CN" altLang="en-US" sz="3140" b="1" dirty="0">
                <a:ea typeface="楷体" panose="02010609060101010101" charset="-122"/>
                <a:cs typeface="+mn-lt"/>
              </a:rPr>
              <a:t>（         ）</a:t>
            </a:r>
            <a:endParaRPr lang="zh-CN" altLang="en-US" sz="3140" b="1" dirty="0">
              <a:solidFill>
                <a:srgbClr val="0000FF"/>
              </a:solidFill>
              <a:ea typeface="楷体" panose="02010609060101010101" charset="-122"/>
              <a:cs typeface="+mn-lt"/>
            </a:endParaRPr>
          </a:p>
        </p:txBody>
      </p:sp>
      <p:sp>
        <p:nvSpPr>
          <p:cNvPr id="10350" name="矩形 2"/>
          <p:cNvSpPr/>
          <p:nvPr/>
        </p:nvSpPr>
        <p:spPr>
          <a:xfrm>
            <a:off x="1476919" y="974835"/>
            <a:ext cx="1384935" cy="5740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140" b="1" dirty="0">
                <a:solidFill>
                  <a:srgbClr val="0000FF"/>
                </a:solidFill>
                <a:ea typeface="楷体" panose="02010609060101010101" charset="-122"/>
              </a:rPr>
              <a:t>◆正音</a:t>
            </a:r>
            <a:endParaRPr lang="zh-CN" altLang="en-US" sz="3140" b="1" dirty="0">
              <a:solidFill>
                <a:srgbClr val="0000FF"/>
              </a:solidFill>
              <a:ea typeface="楷体" panose="02010609060101010101" charset="-122"/>
            </a:endParaRPr>
          </a:p>
        </p:txBody>
      </p:sp>
      <p:grpSp>
        <p:nvGrpSpPr>
          <p:cNvPr id="10351" name="组合 27"/>
          <p:cNvGrpSpPr/>
          <p:nvPr/>
        </p:nvGrpSpPr>
        <p:grpSpPr>
          <a:xfrm>
            <a:off x="1144265" y="195679"/>
            <a:ext cx="2880033" cy="768483"/>
            <a:chOff x="2747226" y="536189"/>
            <a:chExt cx="2458107" cy="604628"/>
          </a:xfrm>
        </p:grpSpPr>
        <p:sp>
          <p:nvSpPr>
            <p:cNvPr id="42" name="矩形: 圆角 28"/>
            <p:cNvSpPr/>
            <p:nvPr/>
          </p:nvSpPr>
          <p:spPr bwMode="auto">
            <a:xfrm rot="20527566">
              <a:off x="2747226" y="608968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ea typeface="黑体" panose="02010609060101010101" pitchFamily="49" charset="-122"/>
                  <a:cs typeface="+mn-cs"/>
                  <a:sym typeface="+mn-ea"/>
                </a:rPr>
                <a:t>字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45" name="矩形: 圆角 29"/>
            <p:cNvSpPr/>
            <p:nvPr/>
          </p:nvSpPr>
          <p:spPr bwMode="auto">
            <a:xfrm rot="294411">
              <a:off x="3381870" y="632762"/>
              <a:ext cx="564803" cy="471665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ea typeface="黑体" panose="02010609060101010101" pitchFamily="49" charset="-122"/>
                  <a:cs typeface="+mn-cs"/>
                  <a:sym typeface="+mn-ea"/>
                </a:rPr>
                <a:t>词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46" name="矩形: 圆角 30"/>
            <p:cNvSpPr/>
            <p:nvPr/>
          </p:nvSpPr>
          <p:spPr bwMode="auto">
            <a:xfrm rot="1137149">
              <a:off x="4007404" y="536189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ea typeface="黑体" panose="02010609060101010101" pitchFamily="49" charset="-122"/>
                  <a:cs typeface="+mn-cs"/>
                  <a:sym typeface="+mn-ea"/>
                </a:rPr>
                <a:t>检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47" name="矩形: 圆角 31"/>
            <p:cNvSpPr/>
            <p:nvPr/>
          </p:nvSpPr>
          <p:spPr bwMode="auto">
            <a:xfrm rot="20889647">
              <a:off x="4640530" y="669152"/>
              <a:ext cx="564803" cy="471665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ea typeface="黑体" panose="02010609060101010101" pitchFamily="49" charset="-122"/>
                  <a:cs typeface="+mn-cs"/>
                  <a:sym typeface="+mn-ea"/>
                </a:rPr>
                <a:t>测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</p:grp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424886" y="1913577"/>
            <a:ext cx="1280805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sònɡ</a:t>
            </a:r>
            <a:endParaRPr kumimoji="0" lang="en-US" altLang="zh-CN" sz="3140" b="1" i="0" u="none" strike="noStrike" kern="1200" cap="none" spc="0" normalizeH="0" baseline="0" noProof="0" dirty="0" err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lt"/>
              <a:sym typeface="+mn-ea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5689844" y="2636413"/>
            <a:ext cx="1211429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mù</a:t>
            </a:r>
            <a:r>
              <a:rPr kumimoji="0" lang="en-US" altLang="zh-CN" sz="314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 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lt"/>
              <a:sym typeface="+mn-ea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2394829" y="2621547"/>
            <a:ext cx="1115368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mù</a:t>
            </a:r>
            <a:endParaRPr kumimoji="0" lang="en-US" altLang="zh-CN" sz="3140" b="1" i="0" u="none" strike="noStrike" kern="1200" cap="none" spc="0" normalizeH="0" baseline="0" noProof="0" dirty="0" err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lt"/>
              <a:sym typeface="+mn-ea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5784062" y="1929291"/>
            <a:ext cx="1223880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135" b="1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yù</a:t>
            </a:r>
            <a:endParaRPr kumimoji="0" lang="en-US" sz="314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lt"/>
              <a:sym typeface="+mn-ea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8830897" y="2621405"/>
            <a:ext cx="1395095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 </a:t>
            </a: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lt"/>
                <a:sym typeface="+mn-ea"/>
              </a:rPr>
              <a:t>wǎnɡ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lt"/>
              <a:sym typeface="+mn-ea"/>
            </a:endParaRPr>
          </a:p>
        </p:txBody>
      </p:sp>
      <p:sp>
        <p:nvSpPr>
          <p:cNvPr id="29" name="Text Box 12"/>
          <p:cNvSpPr txBox="1">
            <a:spLocks noChangeArrowheads="1"/>
          </p:cNvSpPr>
          <p:nvPr/>
        </p:nvSpPr>
        <p:spPr bwMode="auto">
          <a:xfrm>
            <a:off x="6070083" y="3363261"/>
            <a:ext cx="724535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tuì</a:t>
            </a:r>
            <a:endParaRPr kumimoji="0" lang="en-US" altLang="zh-CN" sz="3140" b="1" i="0" u="none" strike="noStrike" kern="1200" cap="none" spc="0" normalizeH="0" baseline="0" noProof="0" dirty="0" err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lt"/>
              <a:sym typeface="+mn-ea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8857615" y="1929130"/>
            <a:ext cx="2219960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wò</a:t>
            </a:r>
            <a:r>
              <a:rPr kumimoji="0" lang="en-US" altLang="zh-CN" sz="314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 </a:t>
            </a: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lt"/>
                <a:sym typeface="+mn-ea"/>
              </a:rPr>
              <a:t>xuán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lt"/>
              <a:sym typeface="+mn-ea"/>
            </a:endParaRPr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2975502" y="4079768"/>
            <a:ext cx="534035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xī</a:t>
            </a:r>
            <a:endParaRPr kumimoji="0" lang="en-US" altLang="zh-CN" sz="3140" b="1" i="0" u="none" strike="noStrike" kern="1200" cap="none" spc="0" normalizeH="0" baseline="0" noProof="0" dirty="0" err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lt"/>
              <a:sym typeface="+mn-ea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483542" y="4796993"/>
            <a:ext cx="1280805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k</a:t>
            </a:r>
            <a:r>
              <a:rPr kumimoji="0" lang="en-US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ān</a:t>
            </a:r>
            <a:endParaRPr kumimoji="0" lang="en-US" sz="314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lt"/>
              <a:sym typeface="+mn-ea"/>
            </a:endParaRP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7673754" y="4796872"/>
            <a:ext cx="530225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yì</a:t>
            </a:r>
            <a:endParaRPr kumimoji="0" lang="en-US" altLang="zh-CN" sz="3140" b="1" i="0" u="none" strike="noStrike" kern="1200" cap="none" spc="0" normalizeH="0" baseline="0" noProof="0" dirty="0" err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lt"/>
              <a:sym typeface="+mn-ea"/>
            </a:endParaRP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6893022" y="5503038"/>
            <a:ext cx="1295036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l</a:t>
            </a: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lt"/>
                <a:sym typeface="+mn-ea"/>
              </a:rPr>
              <a:t>ó</a:t>
            </a: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ng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lt"/>
              <a:sym typeface="+mn-ea"/>
            </a:endParaRPr>
          </a:p>
        </p:txBody>
      </p:sp>
      <p:sp>
        <p:nvSpPr>
          <p:cNvPr id="10361" name="文本框 8"/>
          <p:cNvSpPr txBox="1"/>
          <p:nvPr/>
        </p:nvSpPr>
        <p:spPr>
          <a:xfrm>
            <a:off x="10225947" y="4796498"/>
            <a:ext cx="988060" cy="5740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140" b="1" dirty="0" err="1">
                <a:solidFill>
                  <a:srgbClr val="FF0000"/>
                </a:solidFill>
                <a:cs typeface="+mn-lt"/>
                <a:sym typeface="宋体" panose="02010600030101010101" pitchFamily="2" charset="-122"/>
              </a:rPr>
              <a:t>qiǎo</a:t>
            </a:r>
            <a:endParaRPr lang="en-US" altLang="zh-CN" sz="3140" b="1" dirty="0" err="1">
              <a:solidFill>
                <a:srgbClr val="FF0000"/>
              </a:solidFill>
              <a:cs typeface="+mn-lt"/>
              <a:sym typeface="宋体" panose="02010600030101010101" pitchFamily="2" charset="-122"/>
            </a:endParaRP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2889535" y="5503040"/>
            <a:ext cx="1296816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lt"/>
                <a:sym typeface="+mn-ea"/>
              </a:rPr>
              <a:t>piào</a:t>
            </a:r>
            <a:endParaRPr kumimoji="0" lang="en-US" altLang="zh-CN" sz="3140" b="1" i="0" u="none" strike="noStrike" kern="1200" cap="none" spc="0" normalizeH="0" baseline="0" noProof="0" dirty="0" err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lt"/>
              <a:sym typeface="+mn-ea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2431415" y="3362960"/>
            <a:ext cx="1416050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qiāng</a:t>
            </a:r>
            <a:endParaRPr kumimoji="0" lang="en-US" altLang="zh-CN" sz="3140" b="1" i="0" u="none" strike="noStrike" kern="1200" cap="none" spc="0" normalizeH="0" baseline="0" noProof="0" dirty="0" err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lt"/>
              <a:sym typeface="+mn-ea"/>
            </a:endParaRP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9483208" y="3363261"/>
            <a:ext cx="869315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liáo</a:t>
            </a:r>
            <a:endParaRPr kumimoji="0" lang="en-US" altLang="zh-CN" sz="3140" b="1" i="0" u="none" strike="noStrike" kern="1200" cap="none" spc="0" normalizeH="0" baseline="0" noProof="0" dirty="0" err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lt"/>
              <a:sym typeface="+mn-ea"/>
            </a:endParaRP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9039343" y="4080176"/>
            <a:ext cx="626110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zú</a:t>
            </a:r>
            <a:endParaRPr kumimoji="0" lang="en-US" altLang="zh-CN" sz="3140" b="1" i="0" u="none" strike="noStrike" kern="1200" cap="none" spc="0" normalizeH="0" baseline="0" noProof="0" dirty="0" err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lt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3" grpId="0"/>
      <p:bldP spid="14" grpId="0"/>
      <p:bldP spid="29" grpId="0"/>
      <p:bldP spid="31" grpId="0"/>
      <p:bldP spid="22" grpId="0"/>
      <p:bldP spid="5" grpId="0"/>
      <p:bldP spid="9" grpId="0"/>
      <p:bldP spid="10" grpId="0"/>
      <p:bldP spid="11" grpId="0"/>
      <p:bldP spid="12" grpId="0"/>
      <p:bldP spid="15" grpId="0"/>
      <p:bldP spid="16" grpId="0"/>
      <p:bldP spid="103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11266" name="矩形 1"/>
          <p:cNvSpPr/>
          <p:nvPr/>
        </p:nvSpPr>
        <p:spPr>
          <a:xfrm>
            <a:off x="770697" y="170774"/>
            <a:ext cx="2186305" cy="5740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14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</a:rPr>
              <a:t>◆词语解释</a:t>
            </a:r>
            <a:endParaRPr lang="zh-CN" altLang="en-US" sz="3140" b="1" dirty="0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267" name="矩形 1"/>
          <p:cNvSpPr/>
          <p:nvPr/>
        </p:nvSpPr>
        <p:spPr>
          <a:xfrm>
            <a:off x="1023300" y="754252"/>
            <a:ext cx="10145045" cy="33089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ts val="500"/>
              </a:spcBef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争讼：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因争论而诉讼。</a:t>
            </a:r>
            <a:endParaRPr lang="en-US" altLang="zh-CN" sz="3140" b="1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spcBef>
                <a:spcPts val="500"/>
              </a:spcBef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斡旋：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调解周旋。</a:t>
            </a:r>
            <a:endParaRPr lang="zh-CN" altLang="en-US" sz="3140" b="1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spcBef>
                <a:spcPts val="500"/>
              </a:spcBef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幽悄：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幽深寂静。</a:t>
            </a:r>
            <a:endParaRPr lang="zh-CN" altLang="en-US" sz="314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spcBef>
                <a:spcPts val="500"/>
              </a:spcBef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怅惘：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因失意而心事重重。</a:t>
            </a:r>
            <a:endParaRPr lang="en-US" altLang="zh-CN" sz="3140" b="1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spcBef>
                <a:spcPts val="500"/>
              </a:spcBef>
            </a:pPr>
            <a:endParaRPr lang="zh-CN" altLang="en-US" sz="3140" b="1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spcBef>
                <a:spcPts val="500"/>
              </a:spcBef>
            </a:pPr>
            <a:endParaRPr lang="zh-CN" altLang="en-US" sz="314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23300" y="2924505"/>
            <a:ext cx="9107948" cy="16681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ts val="500"/>
              </a:spcBef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熙熙然：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温和欢乐的样子。</a:t>
            </a:r>
            <a:endParaRPr lang="zh-CN" altLang="en-US" sz="3140" b="1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spcBef>
                <a:spcPts val="500"/>
              </a:spcBef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马前卒：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比喻没有目的地为人奔走效力的人。</a:t>
            </a:r>
            <a:endParaRPr lang="zh-CN" altLang="en-US" sz="3140" b="1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spcBef>
                <a:spcPts val="500"/>
              </a:spcBef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人情世故：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指为人处世的方法、道理和经验。</a:t>
            </a:r>
            <a:endParaRPr lang="zh-CN" altLang="en-US" sz="314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270" name="文本框 2"/>
          <p:cNvSpPr txBox="1"/>
          <p:nvPr/>
        </p:nvSpPr>
        <p:spPr>
          <a:xfrm>
            <a:off x="1023300" y="4618014"/>
            <a:ext cx="2186305" cy="5740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不甚了然：</a:t>
            </a:r>
            <a:endParaRPr lang="zh-CN" altLang="en-US" sz="2015">
              <a:latin typeface="Arial" panose="020B0604020202020204" pitchFamily="34" charset="0"/>
            </a:endParaRPr>
          </a:p>
        </p:txBody>
      </p:sp>
      <p:sp>
        <p:nvSpPr>
          <p:cNvPr id="11271" name="文本框 3"/>
          <p:cNvSpPr txBox="1"/>
          <p:nvPr/>
        </p:nvSpPr>
        <p:spPr>
          <a:xfrm>
            <a:off x="2957352" y="4593249"/>
            <a:ext cx="7047986" cy="574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不太了解，不怎么清楚。</a:t>
            </a:r>
            <a:endParaRPr lang="zh-CN" altLang="en-US" sz="2015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12290" name="文本框 32"/>
          <p:cNvSpPr txBox="1"/>
          <p:nvPr/>
        </p:nvSpPr>
        <p:spPr>
          <a:xfrm>
            <a:off x="5986420" y="38264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1" name="文本框 34"/>
          <p:cNvSpPr txBox="1"/>
          <p:nvPr/>
        </p:nvSpPr>
        <p:spPr>
          <a:xfrm rot="-280097">
            <a:off x="10010283" y="237126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2" name="文本框 36"/>
          <p:cNvSpPr txBox="1"/>
          <p:nvPr/>
        </p:nvSpPr>
        <p:spPr>
          <a:xfrm rot="-5350866">
            <a:off x="7534060" y="201549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3" name="文本框 37"/>
          <p:cNvSpPr txBox="1"/>
          <p:nvPr/>
        </p:nvSpPr>
        <p:spPr>
          <a:xfrm rot="-4150866">
            <a:off x="6941688" y="247444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4" name="文本框 45"/>
          <p:cNvSpPr txBox="1"/>
          <p:nvPr/>
        </p:nvSpPr>
        <p:spPr>
          <a:xfrm rot="-5350866">
            <a:off x="8165568" y="204395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5" name="文本框 46"/>
          <p:cNvSpPr txBox="1"/>
          <p:nvPr/>
        </p:nvSpPr>
        <p:spPr>
          <a:xfrm rot="-424911">
            <a:off x="8891358" y="230722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6" name="文本框 47"/>
          <p:cNvSpPr txBox="1"/>
          <p:nvPr/>
        </p:nvSpPr>
        <p:spPr>
          <a:xfrm rot="-4150866">
            <a:off x="9545992" y="334254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7" name="文本框 49"/>
          <p:cNvSpPr txBox="1"/>
          <p:nvPr/>
        </p:nvSpPr>
        <p:spPr>
          <a:xfrm rot="657351">
            <a:off x="10124132" y="18731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8" name="文本框 50"/>
          <p:cNvSpPr txBox="1"/>
          <p:nvPr/>
        </p:nvSpPr>
        <p:spPr>
          <a:xfrm rot="1480325">
            <a:off x="9254253" y="194255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299" name="文本框 51"/>
          <p:cNvSpPr txBox="1"/>
          <p:nvPr/>
        </p:nvSpPr>
        <p:spPr>
          <a:xfrm rot="-5350866">
            <a:off x="10342937" y="358447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0" name="文本框 32"/>
          <p:cNvSpPr txBox="1"/>
          <p:nvPr/>
        </p:nvSpPr>
        <p:spPr>
          <a:xfrm>
            <a:off x="4627343" y="453796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1" name="文本框 34"/>
          <p:cNvSpPr txBox="1"/>
          <p:nvPr/>
        </p:nvSpPr>
        <p:spPr>
          <a:xfrm rot="4149897">
            <a:off x="5973968" y="446680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2" name="文本框 36"/>
          <p:cNvSpPr txBox="1"/>
          <p:nvPr/>
        </p:nvSpPr>
        <p:spPr>
          <a:xfrm rot="-1380000">
            <a:off x="5342460" y="20065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3" name="文本框 37"/>
          <p:cNvSpPr txBox="1"/>
          <p:nvPr/>
        </p:nvSpPr>
        <p:spPr>
          <a:xfrm rot="-180000">
            <a:off x="5600400" y="284979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4" name="文本框 45"/>
          <p:cNvSpPr txBox="1"/>
          <p:nvPr/>
        </p:nvSpPr>
        <p:spPr>
          <a:xfrm rot="-1380000">
            <a:off x="5970411" y="20314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5" name="文本框 46"/>
          <p:cNvSpPr txBox="1"/>
          <p:nvPr/>
        </p:nvSpPr>
        <p:spPr>
          <a:xfrm rot="-1380000">
            <a:off x="6384893" y="227165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6" name="文本框 47"/>
          <p:cNvSpPr txBox="1"/>
          <p:nvPr/>
        </p:nvSpPr>
        <p:spPr>
          <a:xfrm rot="-180000">
            <a:off x="6646391" y="305258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7" name="文本框 49"/>
          <p:cNvSpPr txBox="1"/>
          <p:nvPr/>
        </p:nvSpPr>
        <p:spPr>
          <a:xfrm rot="-5350866">
            <a:off x="8041045" y="290849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8" name="文本框 50"/>
          <p:cNvSpPr txBox="1"/>
          <p:nvPr/>
        </p:nvSpPr>
        <p:spPr>
          <a:xfrm rot="-170103">
            <a:off x="7235205" y="345105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09" name="文本框 51"/>
          <p:cNvSpPr txBox="1"/>
          <p:nvPr/>
        </p:nvSpPr>
        <p:spPr>
          <a:xfrm rot="-5350866">
            <a:off x="7516271" y="438853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0" name="文本框 32"/>
          <p:cNvSpPr txBox="1"/>
          <p:nvPr/>
        </p:nvSpPr>
        <p:spPr>
          <a:xfrm rot="1209897">
            <a:off x="2245402" y="489018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1" name="文本框 34"/>
          <p:cNvSpPr txBox="1"/>
          <p:nvPr/>
        </p:nvSpPr>
        <p:spPr>
          <a:xfrm rot="4149897">
            <a:off x="3371443" y="44169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2" name="文本框 36"/>
          <p:cNvSpPr txBox="1"/>
          <p:nvPr/>
        </p:nvSpPr>
        <p:spPr>
          <a:xfrm rot="-1380000">
            <a:off x="2770176" y="416617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3" name="文本框 37"/>
          <p:cNvSpPr txBox="1"/>
          <p:nvPr/>
        </p:nvSpPr>
        <p:spPr>
          <a:xfrm rot="1029897">
            <a:off x="3757464" y="363428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4" name="文本框 45"/>
          <p:cNvSpPr txBox="1"/>
          <p:nvPr/>
        </p:nvSpPr>
        <p:spPr>
          <a:xfrm rot="-1380000">
            <a:off x="4515274" y="407367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5" name="文本框 46"/>
          <p:cNvSpPr txBox="1"/>
          <p:nvPr/>
        </p:nvSpPr>
        <p:spPr>
          <a:xfrm rot="-170103">
            <a:off x="1854045" y="226275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6" name="文本框 47"/>
          <p:cNvSpPr txBox="1"/>
          <p:nvPr/>
        </p:nvSpPr>
        <p:spPr>
          <a:xfrm rot="1029897">
            <a:off x="1900296" y="43582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7" name="文本框 49"/>
          <p:cNvSpPr txBox="1"/>
          <p:nvPr/>
        </p:nvSpPr>
        <p:spPr>
          <a:xfrm rot="-170103">
            <a:off x="4344500" y="484749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8" name="文本框 50"/>
          <p:cNvSpPr txBox="1"/>
          <p:nvPr/>
        </p:nvSpPr>
        <p:spPr>
          <a:xfrm rot="-170103">
            <a:off x="5630641" y="410035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19" name="文本框 51"/>
          <p:cNvSpPr txBox="1"/>
          <p:nvPr/>
        </p:nvSpPr>
        <p:spPr>
          <a:xfrm rot="-170103">
            <a:off x="5817425" y="495066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0" name="文本框 43"/>
          <p:cNvSpPr txBox="1"/>
          <p:nvPr/>
        </p:nvSpPr>
        <p:spPr>
          <a:xfrm rot="-5070842">
            <a:off x="1327492" y="282844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1" name="文本框 44"/>
          <p:cNvSpPr txBox="1"/>
          <p:nvPr/>
        </p:nvSpPr>
        <p:spPr>
          <a:xfrm rot="4149897">
            <a:off x="2473101" y="296542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2" name="文本框 36"/>
          <p:cNvSpPr txBox="1"/>
          <p:nvPr/>
        </p:nvSpPr>
        <p:spPr>
          <a:xfrm rot="-170103">
            <a:off x="1332828" y="204573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3" name="文本框 37"/>
          <p:cNvSpPr txBox="1"/>
          <p:nvPr/>
        </p:nvSpPr>
        <p:spPr>
          <a:xfrm rot="1029897">
            <a:off x="2471321" y="243530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4" name="文本框 45"/>
          <p:cNvSpPr txBox="1"/>
          <p:nvPr/>
        </p:nvSpPr>
        <p:spPr>
          <a:xfrm rot="-1380000">
            <a:off x="3344760" y="183226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5" name="文本框 46"/>
          <p:cNvSpPr txBox="1"/>
          <p:nvPr/>
        </p:nvSpPr>
        <p:spPr>
          <a:xfrm rot="-1380000">
            <a:off x="3983383" y="202260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6" name="文本框 47"/>
          <p:cNvSpPr txBox="1"/>
          <p:nvPr/>
        </p:nvSpPr>
        <p:spPr>
          <a:xfrm rot="-180000">
            <a:off x="3679192" y="265411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7" name="文本框 49"/>
          <p:cNvSpPr txBox="1"/>
          <p:nvPr/>
        </p:nvSpPr>
        <p:spPr>
          <a:xfrm rot="-1380000">
            <a:off x="4643354" y="227165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8" name="文本框 50"/>
          <p:cNvSpPr txBox="1"/>
          <p:nvPr/>
        </p:nvSpPr>
        <p:spPr>
          <a:xfrm rot="-1380000">
            <a:off x="4164830" y="29227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29" name="文本框 51"/>
          <p:cNvSpPr txBox="1"/>
          <p:nvPr/>
        </p:nvSpPr>
        <p:spPr>
          <a:xfrm rot="-1380000">
            <a:off x="4876389" y="307571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0" name="文本框 32"/>
          <p:cNvSpPr txBox="1"/>
          <p:nvPr/>
        </p:nvSpPr>
        <p:spPr>
          <a:xfrm rot="1209897">
            <a:off x="6703316" y="451306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1" name="文本框 34"/>
          <p:cNvSpPr txBox="1"/>
          <p:nvPr/>
        </p:nvSpPr>
        <p:spPr>
          <a:xfrm rot="-1030866">
            <a:off x="8046382" y="491153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2" name="文本框 36"/>
          <p:cNvSpPr txBox="1"/>
          <p:nvPr/>
        </p:nvSpPr>
        <p:spPr>
          <a:xfrm rot="368503">
            <a:off x="7441557" y="375169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3" name="文本框 37"/>
          <p:cNvSpPr txBox="1"/>
          <p:nvPr/>
        </p:nvSpPr>
        <p:spPr>
          <a:xfrm rot="829244">
            <a:off x="6893657" y="500047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4" name="文本框 45"/>
          <p:cNvSpPr txBox="1"/>
          <p:nvPr/>
        </p:nvSpPr>
        <p:spPr>
          <a:xfrm rot="-4502722">
            <a:off x="8562261" y="334254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5" name="文本框 46"/>
          <p:cNvSpPr txBox="1"/>
          <p:nvPr/>
        </p:nvSpPr>
        <p:spPr>
          <a:xfrm rot="2702238">
            <a:off x="9449931" y="397583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6" name="文本框 47"/>
          <p:cNvSpPr txBox="1"/>
          <p:nvPr/>
        </p:nvSpPr>
        <p:spPr>
          <a:xfrm rot="-3456638">
            <a:off x="8524905" y="435651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7" name="文本框 60"/>
          <p:cNvSpPr txBox="1"/>
          <p:nvPr/>
        </p:nvSpPr>
        <p:spPr>
          <a:xfrm rot="-3180423">
            <a:off x="10054756" y="420353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8" name="文本框 61"/>
          <p:cNvSpPr txBox="1"/>
          <p:nvPr/>
        </p:nvSpPr>
        <p:spPr>
          <a:xfrm rot="-3640556">
            <a:off x="9079921" y="45664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39" name="文本框 62"/>
          <p:cNvSpPr txBox="1"/>
          <p:nvPr/>
        </p:nvSpPr>
        <p:spPr>
          <a:xfrm rot="1549510">
            <a:off x="9969369" y="323937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0" name="文本框 32"/>
          <p:cNvSpPr txBox="1"/>
          <p:nvPr/>
        </p:nvSpPr>
        <p:spPr>
          <a:xfrm rot="4190103">
            <a:off x="5774732" y="335322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1" name="文本框 34"/>
          <p:cNvSpPr txBox="1"/>
          <p:nvPr/>
        </p:nvSpPr>
        <p:spPr>
          <a:xfrm rot="8340000">
            <a:off x="6488069" y="40647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2" name="文本框 36"/>
          <p:cNvSpPr txBox="1"/>
          <p:nvPr/>
        </p:nvSpPr>
        <p:spPr>
          <a:xfrm rot="-1160763">
            <a:off x="7441557" y="25100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3" name="文本框 37"/>
          <p:cNvSpPr txBox="1"/>
          <p:nvPr/>
        </p:nvSpPr>
        <p:spPr>
          <a:xfrm rot="39237">
            <a:off x="7302803" y="309527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4" name="文本框 45"/>
          <p:cNvSpPr txBox="1"/>
          <p:nvPr/>
        </p:nvSpPr>
        <p:spPr>
          <a:xfrm rot="-1160763">
            <a:off x="8069508" y="25349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5" name="文本框 46"/>
          <p:cNvSpPr txBox="1"/>
          <p:nvPr/>
        </p:nvSpPr>
        <p:spPr>
          <a:xfrm rot="-1160763">
            <a:off x="8483990" y="27750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6" name="文本框 47"/>
          <p:cNvSpPr txBox="1"/>
          <p:nvPr/>
        </p:nvSpPr>
        <p:spPr>
          <a:xfrm rot="39237">
            <a:off x="9022996" y="330163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7" name="文本框 49"/>
          <p:cNvSpPr txBox="1"/>
          <p:nvPr/>
        </p:nvSpPr>
        <p:spPr>
          <a:xfrm rot="-1160763">
            <a:off x="9960474" y="28640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8" name="文本框 50"/>
          <p:cNvSpPr txBox="1"/>
          <p:nvPr/>
        </p:nvSpPr>
        <p:spPr>
          <a:xfrm rot="-1160763">
            <a:off x="9362765" y="27145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49" name="文本框 51"/>
          <p:cNvSpPr txBox="1"/>
          <p:nvPr/>
        </p:nvSpPr>
        <p:spPr>
          <a:xfrm rot="-1160763">
            <a:off x="9896433" y="367875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0" name="文本框 32"/>
          <p:cNvSpPr txBox="1"/>
          <p:nvPr/>
        </p:nvSpPr>
        <p:spPr>
          <a:xfrm rot="4190103">
            <a:off x="4066992" y="428536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1" name="文本框 34"/>
          <p:cNvSpPr txBox="1"/>
          <p:nvPr/>
        </p:nvSpPr>
        <p:spPr>
          <a:xfrm rot="8340000">
            <a:off x="5369144" y="370366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2" name="文本框 36"/>
          <p:cNvSpPr txBox="1"/>
          <p:nvPr/>
        </p:nvSpPr>
        <p:spPr>
          <a:xfrm rot="2810103">
            <a:off x="5239284" y="248511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3" name="文本框 37"/>
          <p:cNvSpPr txBox="1"/>
          <p:nvPr/>
        </p:nvSpPr>
        <p:spPr>
          <a:xfrm rot="4010103">
            <a:off x="5239284" y="309350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4" name="文本框 45"/>
          <p:cNvSpPr txBox="1"/>
          <p:nvPr/>
        </p:nvSpPr>
        <p:spPr>
          <a:xfrm rot="2810103">
            <a:off x="5870792" y="251358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5" name="文本框 46"/>
          <p:cNvSpPr txBox="1"/>
          <p:nvPr/>
        </p:nvSpPr>
        <p:spPr>
          <a:xfrm rot="2810103">
            <a:off x="6283496" y="275195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6" name="文本框 47"/>
          <p:cNvSpPr txBox="1"/>
          <p:nvPr/>
        </p:nvSpPr>
        <p:spPr>
          <a:xfrm rot="4010103">
            <a:off x="6283496" y="336033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7" name="文本框 49"/>
          <p:cNvSpPr txBox="1"/>
          <p:nvPr/>
        </p:nvSpPr>
        <p:spPr>
          <a:xfrm rot="-1160763">
            <a:off x="7946763" y="339947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8" name="文本框 50"/>
          <p:cNvSpPr txBox="1"/>
          <p:nvPr/>
        </p:nvSpPr>
        <p:spPr>
          <a:xfrm rot="4020000">
            <a:off x="6817165" y="349197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59" name="文本框 51"/>
          <p:cNvSpPr txBox="1"/>
          <p:nvPr/>
        </p:nvSpPr>
        <p:spPr>
          <a:xfrm rot="-1160763">
            <a:off x="7245878" y="415550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0" name="文本框 32"/>
          <p:cNvSpPr txBox="1"/>
          <p:nvPr/>
        </p:nvSpPr>
        <p:spPr>
          <a:xfrm rot="5400000">
            <a:off x="2245402" y="415905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1" name="文本框 34"/>
          <p:cNvSpPr txBox="1"/>
          <p:nvPr/>
        </p:nvSpPr>
        <p:spPr>
          <a:xfrm rot="8340000">
            <a:off x="3079704" y="452906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2" name="文本框 36"/>
          <p:cNvSpPr txBox="1"/>
          <p:nvPr/>
        </p:nvSpPr>
        <p:spPr>
          <a:xfrm rot="2810103">
            <a:off x="3056579" y="3605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3" name="文本框 37"/>
          <p:cNvSpPr txBox="1"/>
          <p:nvPr/>
        </p:nvSpPr>
        <p:spPr>
          <a:xfrm rot="5220000">
            <a:off x="3543996" y="392246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4" name="文本框 45"/>
          <p:cNvSpPr txBox="1"/>
          <p:nvPr/>
        </p:nvSpPr>
        <p:spPr>
          <a:xfrm rot="2810103">
            <a:off x="4116801" y="362005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5" name="文本框 46"/>
          <p:cNvSpPr txBox="1"/>
          <p:nvPr/>
        </p:nvSpPr>
        <p:spPr>
          <a:xfrm rot="4020000">
            <a:off x="1754427" y="274483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6" name="文本框 47"/>
          <p:cNvSpPr txBox="1"/>
          <p:nvPr/>
        </p:nvSpPr>
        <p:spPr>
          <a:xfrm rot="5220000">
            <a:off x="1752647" y="378727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7" name="文本框 49"/>
          <p:cNvSpPr txBox="1"/>
          <p:nvPr/>
        </p:nvSpPr>
        <p:spPr>
          <a:xfrm rot="4020000">
            <a:off x="3729001" y="473364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8" name="文本框 50"/>
          <p:cNvSpPr txBox="1"/>
          <p:nvPr/>
        </p:nvSpPr>
        <p:spPr>
          <a:xfrm rot="4020000">
            <a:off x="5114761" y="4313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69" name="文本框 51"/>
          <p:cNvSpPr txBox="1"/>
          <p:nvPr/>
        </p:nvSpPr>
        <p:spPr>
          <a:xfrm rot="4020000">
            <a:off x="5529244" y="455397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0" name="文本框 32"/>
          <p:cNvSpPr txBox="1"/>
          <p:nvPr/>
        </p:nvSpPr>
        <p:spPr>
          <a:xfrm rot="-880739">
            <a:off x="1548075" y="336567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1" name="文本框 34"/>
          <p:cNvSpPr txBox="1"/>
          <p:nvPr/>
        </p:nvSpPr>
        <p:spPr>
          <a:xfrm rot="8340000">
            <a:off x="2377041" y="345283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2" name="文本框 36"/>
          <p:cNvSpPr txBox="1"/>
          <p:nvPr/>
        </p:nvSpPr>
        <p:spPr>
          <a:xfrm rot="4020000">
            <a:off x="2839553" y="223607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3" name="文本框 37"/>
          <p:cNvSpPr txBox="1"/>
          <p:nvPr/>
        </p:nvSpPr>
        <p:spPr>
          <a:xfrm rot="5220000">
            <a:off x="2839553" y="284445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4" name="文本框 45"/>
          <p:cNvSpPr txBox="1"/>
          <p:nvPr/>
        </p:nvSpPr>
        <p:spPr>
          <a:xfrm rot="2810103">
            <a:off x="3465725" y="225919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5" name="文本框 46"/>
          <p:cNvSpPr txBox="1"/>
          <p:nvPr/>
        </p:nvSpPr>
        <p:spPr>
          <a:xfrm rot="2810103">
            <a:off x="3880207" y="249934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6" name="文本框 47"/>
          <p:cNvSpPr txBox="1"/>
          <p:nvPr/>
        </p:nvSpPr>
        <p:spPr>
          <a:xfrm rot="4010103">
            <a:off x="3579574" y="313619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7" name="文本框 49"/>
          <p:cNvSpPr txBox="1"/>
          <p:nvPr/>
        </p:nvSpPr>
        <p:spPr>
          <a:xfrm rot="2810103">
            <a:off x="4540178" y="275195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8" name="文本框 50"/>
          <p:cNvSpPr txBox="1"/>
          <p:nvPr/>
        </p:nvSpPr>
        <p:spPr>
          <a:xfrm rot="2810103">
            <a:off x="4412098" y="323759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79" name="文本框 51"/>
          <p:cNvSpPr txBox="1"/>
          <p:nvPr/>
        </p:nvSpPr>
        <p:spPr>
          <a:xfrm rot="2810103">
            <a:off x="4826580" y="347774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0" name="文本框 32"/>
          <p:cNvSpPr txBox="1"/>
          <p:nvPr/>
        </p:nvSpPr>
        <p:spPr>
          <a:xfrm rot="5400000">
            <a:off x="6290612" y="4667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1" name="文本框 34"/>
          <p:cNvSpPr txBox="1"/>
          <p:nvPr/>
        </p:nvSpPr>
        <p:spPr>
          <a:xfrm rot="3159237">
            <a:off x="7493146" y="503605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2" name="文本框 36"/>
          <p:cNvSpPr txBox="1"/>
          <p:nvPr/>
        </p:nvSpPr>
        <p:spPr>
          <a:xfrm rot="-1160763">
            <a:off x="7960995" y="38264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3" name="文本框 37"/>
          <p:cNvSpPr txBox="1"/>
          <p:nvPr/>
        </p:nvSpPr>
        <p:spPr>
          <a:xfrm rot="39237">
            <a:off x="7960995" y="443478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4" name="文本框 45"/>
          <p:cNvSpPr txBox="1"/>
          <p:nvPr/>
        </p:nvSpPr>
        <p:spPr>
          <a:xfrm rot="-1160763">
            <a:off x="8588945" y="385131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5" name="文本框 46"/>
          <p:cNvSpPr txBox="1"/>
          <p:nvPr/>
        </p:nvSpPr>
        <p:spPr>
          <a:xfrm rot="-1160763">
            <a:off x="9003428" y="409146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6" name="文本框 47"/>
          <p:cNvSpPr txBox="1"/>
          <p:nvPr/>
        </p:nvSpPr>
        <p:spPr>
          <a:xfrm rot="39237">
            <a:off x="8652986" y="47283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7" name="文本框 49"/>
          <p:cNvSpPr txBox="1"/>
          <p:nvPr/>
        </p:nvSpPr>
        <p:spPr>
          <a:xfrm rot="-1160763">
            <a:off x="9586906" y="44169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8" name="文本框 50"/>
          <p:cNvSpPr txBox="1"/>
          <p:nvPr/>
        </p:nvSpPr>
        <p:spPr>
          <a:xfrm rot="-1160763">
            <a:off x="9535318" y="482970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2389" name="文本框 51"/>
          <p:cNvSpPr txBox="1"/>
          <p:nvPr/>
        </p:nvSpPr>
        <p:spPr>
          <a:xfrm rot="-1160763">
            <a:off x="8569377" y="183226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grpSp>
        <p:nvGrpSpPr>
          <p:cNvPr id="12390" name="组合 27"/>
          <p:cNvGrpSpPr/>
          <p:nvPr/>
        </p:nvGrpSpPr>
        <p:grpSpPr>
          <a:xfrm>
            <a:off x="1021522" y="115629"/>
            <a:ext cx="2880032" cy="768483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整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体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4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感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知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</p:grpSp>
      <p:sp>
        <p:nvSpPr>
          <p:cNvPr id="12395" name="矩形 6"/>
          <p:cNvSpPr/>
          <p:nvPr/>
        </p:nvSpPr>
        <p:spPr>
          <a:xfrm>
            <a:off x="1599662" y="1047770"/>
            <a:ext cx="6923463" cy="6705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3140" b="1" dirty="0">
                <a:latin typeface="黑体" panose="02010609060101010101" pitchFamily="49" charset="-122"/>
                <a:ea typeface="黑体" panose="02010609060101010101" pitchFamily="49" charset="-122"/>
              </a:rPr>
              <a:t>认真读课文，理清文章脉络。</a:t>
            </a:r>
            <a:endParaRPr lang="en-US" altLang="zh-CN" sz="314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804236" y="1807358"/>
            <a:ext cx="8583174" cy="574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  <a:sym typeface="+mn-ea"/>
              </a:rPr>
              <a:t>（</a:t>
            </a:r>
            <a:r>
              <a:rPr kumimoji="0" lang="en-US" altLang="zh-CN" sz="314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  <a:sym typeface="+mn-ea"/>
              </a:rPr>
              <a:t>1</a:t>
            </a: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  <a:sym typeface="+mn-ea"/>
              </a:rPr>
              <a:t>）叙写小时候喜欢火、光的情景。</a:t>
            </a:r>
            <a:endParaRPr kumimoji="0" lang="zh-CN" altLang="en-US" sz="2015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  <a:sym typeface="+mn-ea"/>
            </a:endParaRPr>
          </a:p>
        </p:txBody>
      </p:sp>
      <p:sp>
        <p:nvSpPr>
          <p:cNvPr id="14" name="矩形 9"/>
          <p:cNvSpPr/>
          <p:nvPr/>
        </p:nvSpPr>
        <p:spPr>
          <a:xfrm>
            <a:off x="1740196" y="4280024"/>
            <a:ext cx="8593846" cy="1346835"/>
          </a:xfrm>
          <a:prstGeom prst="rect">
            <a:avLst/>
          </a:prstGeom>
          <a:solidFill>
            <a:srgbClr val="99FFCC"/>
          </a:solidFill>
          <a:ln w="9525">
            <a:noFill/>
          </a:ln>
        </p:spPr>
        <p:txBody>
          <a:bodyPr>
            <a:spAutoFit/>
          </a:bodyPr>
          <a:p>
            <a:pPr defTabSz="1087755">
              <a:lnSpc>
                <a:spcPct val="130000"/>
              </a:lnSpc>
            </a:pP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3140" b="1" dirty="0">
                <a:latin typeface="楷体" panose="02010609060101010101" charset="-122"/>
                <a:ea typeface="楷体" panose="02010609060101010101" charset="-122"/>
              </a:rPr>
              <a:t>3-12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）</a:t>
            </a:r>
            <a:r>
              <a:rPr lang="zh-CN" altLang="en-US" sz="31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抒写了“我”关于灯笼的一些记忆和联想。</a:t>
            </a:r>
            <a:endParaRPr lang="zh-CN" altLang="en-US" sz="3140" b="1" dirty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788225" y="2638103"/>
            <a:ext cx="8599183" cy="1346835"/>
          </a:xfrm>
          <a:prstGeom prst="rect">
            <a:avLst/>
          </a:prstGeom>
          <a:solidFill>
            <a:srgbClr val="92D050">
              <a:alpha val="61176"/>
            </a:srgbClr>
          </a:solidFill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3140" b="1" dirty="0"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）</a:t>
            </a:r>
            <a:r>
              <a:rPr lang="en-US" altLang="zh-CN" sz="3140" b="1" dirty="0"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我</a:t>
            </a:r>
            <a:r>
              <a:rPr lang="en-US" altLang="zh-CN" sz="3140" b="1" dirty="0"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爱月华、繁星和灯笼，引出</a:t>
            </a:r>
            <a:r>
              <a:rPr lang="zh-CN" altLang="en-US" sz="31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“我”关于灯笼的记忆（过渡</a:t>
            </a:r>
            <a:r>
              <a:rPr lang="en-US" altLang="zh-CN" sz="31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)</a:t>
            </a:r>
            <a:r>
              <a:rPr lang="zh-CN" altLang="en-US" sz="31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zh-CN" altLang="en-US" sz="3140" b="1" dirty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4" grpId="0" bldLvl="0" animBg="1"/>
      <p:bldP spid="2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32"/>
          <p:cNvSpPr txBox="1"/>
          <p:nvPr/>
        </p:nvSpPr>
        <p:spPr>
          <a:xfrm>
            <a:off x="5986420" y="38264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1" name="文本框 34"/>
          <p:cNvSpPr txBox="1"/>
          <p:nvPr/>
        </p:nvSpPr>
        <p:spPr>
          <a:xfrm rot="-280097">
            <a:off x="10010283" y="237126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2" name="文本框 36"/>
          <p:cNvSpPr txBox="1"/>
          <p:nvPr/>
        </p:nvSpPr>
        <p:spPr>
          <a:xfrm rot="-5350866">
            <a:off x="7534060" y="201549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3" name="文本框 37"/>
          <p:cNvSpPr txBox="1"/>
          <p:nvPr/>
        </p:nvSpPr>
        <p:spPr>
          <a:xfrm rot="-4150866">
            <a:off x="6941688" y="247444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4" name="文本框 45"/>
          <p:cNvSpPr txBox="1"/>
          <p:nvPr/>
        </p:nvSpPr>
        <p:spPr>
          <a:xfrm rot="-5350866">
            <a:off x="8165568" y="204395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5" name="文本框 46"/>
          <p:cNvSpPr txBox="1"/>
          <p:nvPr/>
        </p:nvSpPr>
        <p:spPr>
          <a:xfrm rot="-424911">
            <a:off x="8891358" y="230722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6" name="文本框 47"/>
          <p:cNvSpPr txBox="1"/>
          <p:nvPr/>
        </p:nvSpPr>
        <p:spPr>
          <a:xfrm rot="-4150866">
            <a:off x="9545992" y="334254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7" name="文本框 49"/>
          <p:cNvSpPr txBox="1"/>
          <p:nvPr/>
        </p:nvSpPr>
        <p:spPr>
          <a:xfrm rot="657351">
            <a:off x="10124132" y="18731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8" name="文本框 50"/>
          <p:cNvSpPr txBox="1"/>
          <p:nvPr/>
        </p:nvSpPr>
        <p:spPr>
          <a:xfrm rot="1480325">
            <a:off x="9254253" y="194255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9" name="文本框 51"/>
          <p:cNvSpPr txBox="1"/>
          <p:nvPr/>
        </p:nvSpPr>
        <p:spPr>
          <a:xfrm rot="-5350866">
            <a:off x="10342937" y="358447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0" name="文本框 32"/>
          <p:cNvSpPr txBox="1"/>
          <p:nvPr/>
        </p:nvSpPr>
        <p:spPr>
          <a:xfrm>
            <a:off x="4627343" y="453796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1" name="文本框 34"/>
          <p:cNvSpPr txBox="1"/>
          <p:nvPr/>
        </p:nvSpPr>
        <p:spPr>
          <a:xfrm rot="4149897">
            <a:off x="5973968" y="446680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2" name="文本框 36"/>
          <p:cNvSpPr txBox="1"/>
          <p:nvPr/>
        </p:nvSpPr>
        <p:spPr>
          <a:xfrm rot="-1380000">
            <a:off x="5342460" y="20065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3" name="文本框 37"/>
          <p:cNvSpPr txBox="1"/>
          <p:nvPr/>
        </p:nvSpPr>
        <p:spPr>
          <a:xfrm rot="-180000">
            <a:off x="5600400" y="284979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4" name="文本框 45"/>
          <p:cNvSpPr txBox="1"/>
          <p:nvPr/>
        </p:nvSpPr>
        <p:spPr>
          <a:xfrm rot="-1380000">
            <a:off x="5970411" y="20314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5" name="文本框 46"/>
          <p:cNvSpPr txBox="1"/>
          <p:nvPr/>
        </p:nvSpPr>
        <p:spPr>
          <a:xfrm rot="-1380000">
            <a:off x="6384893" y="227165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6" name="文本框 47"/>
          <p:cNvSpPr txBox="1"/>
          <p:nvPr/>
        </p:nvSpPr>
        <p:spPr>
          <a:xfrm rot="-180000">
            <a:off x="6646391" y="305258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7" name="文本框 49"/>
          <p:cNvSpPr txBox="1"/>
          <p:nvPr/>
        </p:nvSpPr>
        <p:spPr>
          <a:xfrm rot="-5350866">
            <a:off x="8041045" y="290849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8" name="文本框 50"/>
          <p:cNvSpPr txBox="1"/>
          <p:nvPr/>
        </p:nvSpPr>
        <p:spPr>
          <a:xfrm rot="-170103">
            <a:off x="7235205" y="345105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9" name="文本框 51"/>
          <p:cNvSpPr txBox="1"/>
          <p:nvPr/>
        </p:nvSpPr>
        <p:spPr>
          <a:xfrm rot="-5350866">
            <a:off x="7516271" y="438853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0" name="文本框 32"/>
          <p:cNvSpPr txBox="1"/>
          <p:nvPr/>
        </p:nvSpPr>
        <p:spPr>
          <a:xfrm rot="1209897">
            <a:off x="2245402" y="489018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1" name="文本框 34"/>
          <p:cNvSpPr txBox="1"/>
          <p:nvPr/>
        </p:nvSpPr>
        <p:spPr>
          <a:xfrm rot="4149897">
            <a:off x="3371443" y="44169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2" name="文本框 36"/>
          <p:cNvSpPr txBox="1"/>
          <p:nvPr/>
        </p:nvSpPr>
        <p:spPr>
          <a:xfrm rot="-1380000">
            <a:off x="2770176" y="416617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3" name="文本框 37"/>
          <p:cNvSpPr txBox="1"/>
          <p:nvPr/>
        </p:nvSpPr>
        <p:spPr>
          <a:xfrm rot="1029897">
            <a:off x="3757464" y="363428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4" name="文本框 45"/>
          <p:cNvSpPr txBox="1"/>
          <p:nvPr/>
        </p:nvSpPr>
        <p:spPr>
          <a:xfrm rot="-1380000">
            <a:off x="4515274" y="407367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5" name="文本框 46"/>
          <p:cNvSpPr txBox="1"/>
          <p:nvPr/>
        </p:nvSpPr>
        <p:spPr>
          <a:xfrm rot="-170103">
            <a:off x="1854045" y="226275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6" name="文本框 47"/>
          <p:cNvSpPr txBox="1"/>
          <p:nvPr/>
        </p:nvSpPr>
        <p:spPr>
          <a:xfrm rot="1029897">
            <a:off x="1900296" y="43582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7" name="文本框 49"/>
          <p:cNvSpPr txBox="1"/>
          <p:nvPr/>
        </p:nvSpPr>
        <p:spPr>
          <a:xfrm rot="-170103">
            <a:off x="4344500" y="484749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8" name="文本框 50"/>
          <p:cNvSpPr txBox="1"/>
          <p:nvPr/>
        </p:nvSpPr>
        <p:spPr>
          <a:xfrm rot="-170103">
            <a:off x="5630641" y="410035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9" name="文本框 51"/>
          <p:cNvSpPr txBox="1"/>
          <p:nvPr/>
        </p:nvSpPr>
        <p:spPr>
          <a:xfrm rot="-170103">
            <a:off x="5817425" y="495066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0" name="文本框 36"/>
          <p:cNvSpPr txBox="1"/>
          <p:nvPr/>
        </p:nvSpPr>
        <p:spPr>
          <a:xfrm rot="-5070842">
            <a:off x="1327492" y="282844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1" name="文本框 37"/>
          <p:cNvSpPr txBox="1"/>
          <p:nvPr/>
        </p:nvSpPr>
        <p:spPr>
          <a:xfrm rot="4149897">
            <a:off x="2473101" y="296542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2" name="文本框 36"/>
          <p:cNvSpPr txBox="1"/>
          <p:nvPr/>
        </p:nvSpPr>
        <p:spPr>
          <a:xfrm rot="-170103">
            <a:off x="1332828" y="204573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3" name="文本框 37"/>
          <p:cNvSpPr txBox="1"/>
          <p:nvPr/>
        </p:nvSpPr>
        <p:spPr>
          <a:xfrm rot="1029897">
            <a:off x="2471321" y="243530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4" name="文本框 45"/>
          <p:cNvSpPr txBox="1"/>
          <p:nvPr/>
        </p:nvSpPr>
        <p:spPr>
          <a:xfrm rot="-1380000">
            <a:off x="3344760" y="183226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5" name="文本框 46"/>
          <p:cNvSpPr txBox="1"/>
          <p:nvPr/>
        </p:nvSpPr>
        <p:spPr>
          <a:xfrm rot="-1380000">
            <a:off x="3983383" y="202260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6" name="文本框 47"/>
          <p:cNvSpPr txBox="1"/>
          <p:nvPr/>
        </p:nvSpPr>
        <p:spPr>
          <a:xfrm rot="-180000">
            <a:off x="3679192" y="265411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7" name="文本框 49"/>
          <p:cNvSpPr txBox="1"/>
          <p:nvPr/>
        </p:nvSpPr>
        <p:spPr>
          <a:xfrm rot="-1380000">
            <a:off x="4643354" y="227165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8" name="文本框 50"/>
          <p:cNvSpPr txBox="1"/>
          <p:nvPr/>
        </p:nvSpPr>
        <p:spPr>
          <a:xfrm rot="-1380000">
            <a:off x="4164830" y="29227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9" name="文本框 51"/>
          <p:cNvSpPr txBox="1"/>
          <p:nvPr/>
        </p:nvSpPr>
        <p:spPr>
          <a:xfrm rot="-1380000">
            <a:off x="4876389" y="307571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0" name="文本框 32"/>
          <p:cNvSpPr txBox="1"/>
          <p:nvPr/>
        </p:nvSpPr>
        <p:spPr>
          <a:xfrm rot="1209897">
            <a:off x="6703316" y="451306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1" name="文本框 34"/>
          <p:cNvSpPr txBox="1"/>
          <p:nvPr/>
        </p:nvSpPr>
        <p:spPr>
          <a:xfrm rot="-1030866">
            <a:off x="8046382" y="491153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2" name="文本框 36"/>
          <p:cNvSpPr txBox="1"/>
          <p:nvPr/>
        </p:nvSpPr>
        <p:spPr>
          <a:xfrm rot="368503">
            <a:off x="7441557" y="375169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3" name="文本框 37"/>
          <p:cNvSpPr txBox="1"/>
          <p:nvPr/>
        </p:nvSpPr>
        <p:spPr>
          <a:xfrm rot="829244">
            <a:off x="6893657" y="500047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4" name="文本框 45"/>
          <p:cNvSpPr txBox="1"/>
          <p:nvPr/>
        </p:nvSpPr>
        <p:spPr>
          <a:xfrm rot="-4502722">
            <a:off x="8562261" y="334254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5" name="文本框 46"/>
          <p:cNvSpPr txBox="1"/>
          <p:nvPr/>
        </p:nvSpPr>
        <p:spPr>
          <a:xfrm rot="2702238">
            <a:off x="9449931" y="397583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6" name="文本框 47"/>
          <p:cNvSpPr txBox="1"/>
          <p:nvPr/>
        </p:nvSpPr>
        <p:spPr>
          <a:xfrm rot="-3456638">
            <a:off x="8524905" y="435651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7" name="文本框 53"/>
          <p:cNvSpPr txBox="1"/>
          <p:nvPr/>
        </p:nvSpPr>
        <p:spPr>
          <a:xfrm rot="-3180423">
            <a:off x="10054756" y="420353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8" name="文本框 54"/>
          <p:cNvSpPr txBox="1"/>
          <p:nvPr/>
        </p:nvSpPr>
        <p:spPr>
          <a:xfrm rot="-3640556">
            <a:off x="9079921" y="45664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9" name="文本框 55"/>
          <p:cNvSpPr txBox="1"/>
          <p:nvPr/>
        </p:nvSpPr>
        <p:spPr>
          <a:xfrm rot="1549510">
            <a:off x="9969369" y="323937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0" name="文本框 32"/>
          <p:cNvSpPr txBox="1"/>
          <p:nvPr/>
        </p:nvSpPr>
        <p:spPr>
          <a:xfrm rot="4190103">
            <a:off x="5774732" y="335322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1" name="文本框 34"/>
          <p:cNvSpPr txBox="1"/>
          <p:nvPr/>
        </p:nvSpPr>
        <p:spPr>
          <a:xfrm rot="8340000">
            <a:off x="6488069" y="40647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2" name="文本框 36"/>
          <p:cNvSpPr txBox="1"/>
          <p:nvPr/>
        </p:nvSpPr>
        <p:spPr>
          <a:xfrm rot="-1160763">
            <a:off x="7441557" y="25100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3" name="文本框 37"/>
          <p:cNvSpPr txBox="1"/>
          <p:nvPr/>
        </p:nvSpPr>
        <p:spPr>
          <a:xfrm rot="39237">
            <a:off x="7302803" y="309527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4" name="文本框 45"/>
          <p:cNvSpPr txBox="1"/>
          <p:nvPr/>
        </p:nvSpPr>
        <p:spPr>
          <a:xfrm rot="-1160763">
            <a:off x="8069508" y="25349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5" name="文本框 46"/>
          <p:cNvSpPr txBox="1"/>
          <p:nvPr/>
        </p:nvSpPr>
        <p:spPr>
          <a:xfrm rot="-1160763">
            <a:off x="8483990" y="27750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6" name="文本框 47"/>
          <p:cNvSpPr txBox="1"/>
          <p:nvPr/>
        </p:nvSpPr>
        <p:spPr>
          <a:xfrm rot="39237">
            <a:off x="9022996" y="330163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7" name="文本框 49"/>
          <p:cNvSpPr txBox="1"/>
          <p:nvPr/>
        </p:nvSpPr>
        <p:spPr>
          <a:xfrm rot="-1160763">
            <a:off x="9960474" y="28640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8" name="文本框 50"/>
          <p:cNvSpPr txBox="1"/>
          <p:nvPr/>
        </p:nvSpPr>
        <p:spPr>
          <a:xfrm rot="-1160763">
            <a:off x="9362765" y="27145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9" name="文本框 51"/>
          <p:cNvSpPr txBox="1"/>
          <p:nvPr/>
        </p:nvSpPr>
        <p:spPr>
          <a:xfrm rot="-1160763">
            <a:off x="9896433" y="367875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0" name="文本框 32"/>
          <p:cNvSpPr txBox="1"/>
          <p:nvPr/>
        </p:nvSpPr>
        <p:spPr>
          <a:xfrm rot="4190103">
            <a:off x="4066992" y="428536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1" name="文本框 34"/>
          <p:cNvSpPr txBox="1"/>
          <p:nvPr/>
        </p:nvSpPr>
        <p:spPr>
          <a:xfrm rot="8340000">
            <a:off x="5369144" y="370366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2" name="文本框 36"/>
          <p:cNvSpPr txBox="1"/>
          <p:nvPr/>
        </p:nvSpPr>
        <p:spPr>
          <a:xfrm rot="2810103">
            <a:off x="5239284" y="248511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3" name="文本框 37"/>
          <p:cNvSpPr txBox="1"/>
          <p:nvPr/>
        </p:nvSpPr>
        <p:spPr>
          <a:xfrm rot="4010103">
            <a:off x="5239284" y="309350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4" name="文本框 45"/>
          <p:cNvSpPr txBox="1"/>
          <p:nvPr/>
        </p:nvSpPr>
        <p:spPr>
          <a:xfrm rot="2810103">
            <a:off x="5870792" y="251358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5" name="文本框 46"/>
          <p:cNvSpPr txBox="1"/>
          <p:nvPr/>
        </p:nvSpPr>
        <p:spPr>
          <a:xfrm rot="2810103">
            <a:off x="6283496" y="275195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6" name="文本框 47"/>
          <p:cNvSpPr txBox="1"/>
          <p:nvPr/>
        </p:nvSpPr>
        <p:spPr>
          <a:xfrm rot="4010103">
            <a:off x="6283496" y="336033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7" name="文本框 49"/>
          <p:cNvSpPr txBox="1"/>
          <p:nvPr/>
        </p:nvSpPr>
        <p:spPr>
          <a:xfrm rot="-1160763">
            <a:off x="7946763" y="339947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8" name="文本框 50"/>
          <p:cNvSpPr txBox="1"/>
          <p:nvPr/>
        </p:nvSpPr>
        <p:spPr>
          <a:xfrm rot="4020000">
            <a:off x="6817165" y="349197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9" name="文本框 51"/>
          <p:cNvSpPr txBox="1"/>
          <p:nvPr/>
        </p:nvSpPr>
        <p:spPr>
          <a:xfrm rot="-1160763">
            <a:off x="7245878" y="415550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0" name="文本框 32"/>
          <p:cNvSpPr txBox="1"/>
          <p:nvPr/>
        </p:nvSpPr>
        <p:spPr>
          <a:xfrm rot="5400000">
            <a:off x="2245402" y="415905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1" name="文本框 34"/>
          <p:cNvSpPr txBox="1"/>
          <p:nvPr/>
        </p:nvSpPr>
        <p:spPr>
          <a:xfrm rot="8340000">
            <a:off x="3079704" y="452906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2" name="文本框 36"/>
          <p:cNvSpPr txBox="1"/>
          <p:nvPr/>
        </p:nvSpPr>
        <p:spPr>
          <a:xfrm rot="2810103">
            <a:off x="3056579" y="3605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3" name="文本框 37"/>
          <p:cNvSpPr txBox="1"/>
          <p:nvPr/>
        </p:nvSpPr>
        <p:spPr>
          <a:xfrm rot="5220000">
            <a:off x="3543996" y="392246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4" name="文本框 45"/>
          <p:cNvSpPr txBox="1"/>
          <p:nvPr/>
        </p:nvSpPr>
        <p:spPr>
          <a:xfrm rot="2810103">
            <a:off x="4116801" y="362005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5" name="文本框 46"/>
          <p:cNvSpPr txBox="1"/>
          <p:nvPr/>
        </p:nvSpPr>
        <p:spPr>
          <a:xfrm rot="4020000">
            <a:off x="1754427" y="274483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6" name="文本框 47"/>
          <p:cNvSpPr txBox="1"/>
          <p:nvPr/>
        </p:nvSpPr>
        <p:spPr>
          <a:xfrm rot="5220000">
            <a:off x="1752647" y="378727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7" name="文本框 49"/>
          <p:cNvSpPr txBox="1"/>
          <p:nvPr/>
        </p:nvSpPr>
        <p:spPr>
          <a:xfrm rot="4020000">
            <a:off x="3729001" y="473364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8" name="文本框 50"/>
          <p:cNvSpPr txBox="1"/>
          <p:nvPr/>
        </p:nvSpPr>
        <p:spPr>
          <a:xfrm rot="4020000">
            <a:off x="5114761" y="4313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9" name="文本框 51"/>
          <p:cNvSpPr txBox="1"/>
          <p:nvPr/>
        </p:nvSpPr>
        <p:spPr>
          <a:xfrm rot="4020000">
            <a:off x="5529244" y="455397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0" name="文本框 32"/>
          <p:cNvSpPr txBox="1"/>
          <p:nvPr/>
        </p:nvSpPr>
        <p:spPr>
          <a:xfrm rot="-880739">
            <a:off x="1548075" y="336567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1" name="文本框 34"/>
          <p:cNvSpPr txBox="1"/>
          <p:nvPr/>
        </p:nvSpPr>
        <p:spPr>
          <a:xfrm rot="8340000">
            <a:off x="2377041" y="345283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2" name="文本框 36"/>
          <p:cNvSpPr txBox="1"/>
          <p:nvPr/>
        </p:nvSpPr>
        <p:spPr>
          <a:xfrm rot="4020000">
            <a:off x="2839553" y="223607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3" name="文本框 37"/>
          <p:cNvSpPr txBox="1"/>
          <p:nvPr/>
        </p:nvSpPr>
        <p:spPr>
          <a:xfrm rot="5220000">
            <a:off x="2839553" y="284445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4" name="文本框 45"/>
          <p:cNvSpPr txBox="1"/>
          <p:nvPr/>
        </p:nvSpPr>
        <p:spPr>
          <a:xfrm rot="2810103">
            <a:off x="3465725" y="225919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5" name="文本框 46"/>
          <p:cNvSpPr txBox="1"/>
          <p:nvPr/>
        </p:nvSpPr>
        <p:spPr>
          <a:xfrm rot="2810103">
            <a:off x="3880207" y="249934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6" name="文本框 47"/>
          <p:cNvSpPr txBox="1"/>
          <p:nvPr/>
        </p:nvSpPr>
        <p:spPr>
          <a:xfrm rot="4010103">
            <a:off x="3579574" y="313619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7" name="文本框 49"/>
          <p:cNvSpPr txBox="1"/>
          <p:nvPr/>
        </p:nvSpPr>
        <p:spPr>
          <a:xfrm rot="2810103">
            <a:off x="4540178" y="275195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8" name="文本框 50"/>
          <p:cNvSpPr txBox="1"/>
          <p:nvPr/>
        </p:nvSpPr>
        <p:spPr>
          <a:xfrm rot="2810103">
            <a:off x="4412098" y="323759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9" name="文本框 51"/>
          <p:cNvSpPr txBox="1"/>
          <p:nvPr/>
        </p:nvSpPr>
        <p:spPr>
          <a:xfrm rot="2810103">
            <a:off x="4826580" y="347774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0" name="文本框 32"/>
          <p:cNvSpPr txBox="1"/>
          <p:nvPr/>
        </p:nvSpPr>
        <p:spPr>
          <a:xfrm rot="5400000">
            <a:off x="6290612" y="4667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1" name="文本框 34"/>
          <p:cNvSpPr txBox="1"/>
          <p:nvPr/>
        </p:nvSpPr>
        <p:spPr>
          <a:xfrm rot="3159237">
            <a:off x="7493146" y="503605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2" name="文本框 36"/>
          <p:cNvSpPr txBox="1"/>
          <p:nvPr/>
        </p:nvSpPr>
        <p:spPr>
          <a:xfrm rot="-1160763">
            <a:off x="7960995" y="38264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3" name="文本框 37"/>
          <p:cNvSpPr txBox="1"/>
          <p:nvPr/>
        </p:nvSpPr>
        <p:spPr>
          <a:xfrm rot="39237">
            <a:off x="7960995" y="443478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4" name="文本框 45"/>
          <p:cNvSpPr txBox="1"/>
          <p:nvPr/>
        </p:nvSpPr>
        <p:spPr>
          <a:xfrm rot="-1160763">
            <a:off x="8588945" y="385131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5" name="文本框 46"/>
          <p:cNvSpPr txBox="1"/>
          <p:nvPr/>
        </p:nvSpPr>
        <p:spPr>
          <a:xfrm rot="-1160763">
            <a:off x="9003428" y="409146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6" name="文本框 47"/>
          <p:cNvSpPr txBox="1"/>
          <p:nvPr/>
        </p:nvSpPr>
        <p:spPr>
          <a:xfrm rot="39237">
            <a:off x="8652986" y="47283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7" name="文本框 49"/>
          <p:cNvSpPr txBox="1"/>
          <p:nvPr/>
        </p:nvSpPr>
        <p:spPr>
          <a:xfrm rot="-1160763">
            <a:off x="9586906" y="44169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8" name="文本框 50"/>
          <p:cNvSpPr txBox="1"/>
          <p:nvPr/>
        </p:nvSpPr>
        <p:spPr>
          <a:xfrm rot="-1160763">
            <a:off x="9535318" y="482970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9" name="文本框 51"/>
          <p:cNvSpPr txBox="1"/>
          <p:nvPr/>
        </p:nvSpPr>
        <p:spPr>
          <a:xfrm rot="-1160763">
            <a:off x="8569377" y="183226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14020" y="34290"/>
            <a:ext cx="11125200" cy="1250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+mn-ea"/>
              </a:rPr>
              <a:t>    </a:t>
            </a: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cs typeface="+mn-cs"/>
                <a:sym typeface="+mn-ea"/>
              </a:rPr>
              <a:t>自由读</a:t>
            </a:r>
            <a:r>
              <a:rPr kumimoji="0" lang="en-US" altLang="zh-CN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cs typeface="+mn-cs"/>
                <a:sym typeface="+mn-ea"/>
              </a:rPr>
              <a:t>3-11</a:t>
            </a: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cs typeface="+mn-cs"/>
                <a:sym typeface="+mn-ea"/>
              </a:rPr>
              <a:t>自然段，分组讨论：这几段写了关于灯笼的哪些事？这些事情中</a:t>
            </a:r>
            <a:r>
              <a:rPr lang="zh-CN" altLang="en-US" sz="3135" b="1" noProof="0" dirty="0">
                <a:ln>
                  <a:noFill/>
                </a:ln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sym typeface="+mn-ea"/>
              </a:rPr>
              <a:t>灯笼有着怎样的意义？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anose="02010600040101010101" charset="-122"/>
              <a:ea typeface="华文仿宋" panose="02010600040101010101" charset="-122"/>
              <a:cs typeface="+mn-cs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133592" y="1284363"/>
            <a:ext cx="9590029" cy="4728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）挑着灯笼接祖父，听祖父讲进京赶考的掌故。</a:t>
            </a:r>
            <a:endParaRPr lang="en-US" altLang="zh-CN" sz="314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）接过母亲递给的纱灯上下灯学；</a:t>
            </a:r>
            <a:endParaRPr lang="en-US" altLang="zh-CN" sz="314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3</a:t>
            </a: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）乡俗还愿时，村口红灯高照；</a:t>
            </a:r>
            <a:endParaRPr lang="en-US" altLang="zh-CN" sz="314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4</a:t>
            </a: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）跟着龙灯跑个半夜，伴着小灯入梦；</a:t>
            </a:r>
            <a:endParaRPr lang="en-US" altLang="zh-CN" sz="314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5</a:t>
            </a: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）族姊远嫁，宅第红灯高挂；</a:t>
            </a:r>
            <a:endParaRPr lang="en-US" altLang="zh-CN" sz="314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6</a:t>
            </a: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）在纱灯上描红；</a:t>
            </a:r>
            <a:endParaRPr lang="en-US" altLang="zh-CN" sz="314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7</a:t>
            </a: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）想象宫灯的样子和宫灯下的景象；</a:t>
            </a:r>
            <a:endParaRPr lang="zh-CN" altLang="en-US" sz="314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endParaRPr lang="zh-CN" altLang="en-US" sz="314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115695" y="5392420"/>
            <a:ext cx="9042400" cy="67056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>
            <a:spAutoFit/>
          </a:bodyPr>
          <a:p>
            <a:pPr lvl="0" algn="l">
              <a:lnSpc>
                <a:spcPct val="120000"/>
              </a:lnSpc>
            </a:pP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（8）联想古代将领挑灯看剑、抗击敌人的情景。</a:t>
            </a:r>
            <a:endParaRPr lang="zh-CN" altLang="en-US" sz="314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12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charRg st="12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30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charRg st="30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7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charRg st="47" end="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67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charRg st="67" end="8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83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charRg st="83" end="9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94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charRg st="94" end="1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32"/>
          <p:cNvSpPr txBox="1"/>
          <p:nvPr/>
        </p:nvSpPr>
        <p:spPr>
          <a:xfrm>
            <a:off x="5986420" y="38264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1" name="文本框 34"/>
          <p:cNvSpPr txBox="1"/>
          <p:nvPr/>
        </p:nvSpPr>
        <p:spPr>
          <a:xfrm rot="-280097">
            <a:off x="10010283" y="237126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2" name="文本框 36"/>
          <p:cNvSpPr txBox="1"/>
          <p:nvPr/>
        </p:nvSpPr>
        <p:spPr>
          <a:xfrm rot="-5350866">
            <a:off x="7534060" y="201549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3" name="文本框 37"/>
          <p:cNvSpPr txBox="1"/>
          <p:nvPr/>
        </p:nvSpPr>
        <p:spPr>
          <a:xfrm rot="-4150866">
            <a:off x="6941688" y="247444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4" name="文本框 45"/>
          <p:cNvSpPr txBox="1"/>
          <p:nvPr/>
        </p:nvSpPr>
        <p:spPr>
          <a:xfrm rot="-5350866">
            <a:off x="8165568" y="204395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5" name="文本框 46"/>
          <p:cNvSpPr txBox="1"/>
          <p:nvPr/>
        </p:nvSpPr>
        <p:spPr>
          <a:xfrm rot="-424911">
            <a:off x="8891358" y="230722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6" name="文本框 47"/>
          <p:cNvSpPr txBox="1"/>
          <p:nvPr/>
        </p:nvSpPr>
        <p:spPr>
          <a:xfrm rot="-4150866">
            <a:off x="9545992" y="334254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7" name="文本框 49"/>
          <p:cNvSpPr txBox="1"/>
          <p:nvPr/>
        </p:nvSpPr>
        <p:spPr>
          <a:xfrm rot="657351">
            <a:off x="10124132" y="18731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19" name="文本框 51"/>
          <p:cNvSpPr txBox="1"/>
          <p:nvPr/>
        </p:nvSpPr>
        <p:spPr>
          <a:xfrm rot="-5350866">
            <a:off x="10342937" y="358447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0" name="文本框 32"/>
          <p:cNvSpPr txBox="1"/>
          <p:nvPr/>
        </p:nvSpPr>
        <p:spPr>
          <a:xfrm>
            <a:off x="4627343" y="453796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1" name="文本框 34"/>
          <p:cNvSpPr txBox="1"/>
          <p:nvPr/>
        </p:nvSpPr>
        <p:spPr>
          <a:xfrm rot="4149897">
            <a:off x="5973968" y="446680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2" name="文本框 36"/>
          <p:cNvSpPr txBox="1"/>
          <p:nvPr/>
        </p:nvSpPr>
        <p:spPr>
          <a:xfrm rot="-1380000">
            <a:off x="5342460" y="20065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3" name="文本框 37"/>
          <p:cNvSpPr txBox="1"/>
          <p:nvPr/>
        </p:nvSpPr>
        <p:spPr>
          <a:xfrm rot="-180000">
            <a:off x="5600400" y="284979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4" name="文本框 45"/>
          <p:cNvSpPr txBox="1"/>
          <p:nvPr/>
        </p:nvSpPr>
        <p:spPr>
          <a:xfrm rot="-1380000">
            <a:off x="5970411" y="20314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5" name="文本框 46"/>
          <p:cNvSpPr txBox="1"/>
          <p:nvPr/>
        </p:nvSpPr>
        <p:spPr>
          <a:xfrm rot="-1380000">
            <a:off x="6384893" y="227165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6" name="文本框 47"/>
          <p:cNvSpPr txBox="1"/>
          <p:nvPr/>
        </p:nvSpPr>
        <p:spPr>
          <a:xfrm rot="-180000">
            <a:off x="6646391" y="305258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7" name="文本框 49"/>
          <p:cNvSpPr txBox="1"/>
          <p:nvPr/>
        </p:nvSpPr>
        <p:spPr>
          <a:xfrm rot="-5350866">
            <a:off x="8041045" y="290849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8" name="文本框 50"/>
          <p:cNvSpPr txBox="1"/>
          <p:nvPr/>
        </p:nvSpPr>
        <p:spPr>
          <a:xfrm rot="-170103">
            <a:off x="7235205" y="345105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29" name="文本框 51"/>
          <p:cNvSpPr txBox="1"/>
          <p:nvPr/>
        </p:nvSpPr>
        <p:spPr>
          <a:xfrm rot="-5350866">
            <a:off x="7516271" y="438853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0" name="文本框 32"/>
          <p:cNvSpPr txBox="1"/>
          <p:nvPr/>
        </p:nvSpPr>
        <p:spPr>
          <a:xfrm rot="1209897">
            <a:off x="2245402" y="489018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1" name="文本框 34"/>
          <p:cNvSpPr txBox="1"/>
          <p:nvPr/>
        </p:nvSpPr>
        <p:spPr>
          <a:xfrm rot="4149897">
            <a:off x="3371443" y="44169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2" name="文本框 36"/>
          <p:cNvSpPr txBox="1"/>
          <p:nvPr/>
        </p:nvSpPr>
        <p:spPr>
          <a:xfrm rot="-1380000">
            <a:off x="2770176" y="416617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3" name="文本框 37"/>
          <p:cNvSpPr txBox="1"/>
          <p:nvPr/>
        </p:nvSpPr>
        <p:spPr>
          <a:xfrm rot="1029897">
            <a:off x="3757464" y="363428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4" name="文本框 45"/>
          <p:cNvSpPr txBox="1"/>
          <p:nvPr/>
        </p:nvSpPr>
        <p:spPr>
          <a:xfrm rot="-1380000">
            <a:off x="4515274" y="407367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5" name="文本框 46"/>
          <p:cNvSpPr txBox="1"/>
          <p:nvPr/>
        </p:nvSpPr>
        <p:spPr>
          <a:xfrm rot="-170103">
            <a:off x="1854045" y="226275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6" name="文本框 47"/>
          <p:cNvSpPr txBox="1"/>
          <p:nvPr/>
        </p:nvSpPr>
        <p:spPr>
          <a:xfrm rot="1029897">
            <a:off x="1900296" y="43582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7" name="文本框 49"/>
          <p:cNvSpPr txBox="1"/>
          <p:nvPr/>
        </p:nvSpPr>
        <p:spPr>
          <a:xfrm rot="-170103">
            <a:off x="4344500" y="484749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8" name="文本框 50"/>
          <p:cNvSpPr txBox="1"/>
          <p:nvPr/>
        </p:nvSpPr>
        <p:spPr>
          <a:xfrm rot="-170103">
            <a:off x="5630641" y="410035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39" name="文本框 51"/>
          <p:cNvSpPr txBox="1"/>
          <p:nvPr/>
        </p:nvSpPr>
        <p:spPr>
          <a:xfrm rot="-170103">
            <a:off x="5817425" y="495066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0" name="文本框 36"/>
          <p:cNvSpPr txBox="1"/>
          <p:nvPr/>
        </p:nvSpPr>
        <p:spPr>
          <a:xfrm rot="-5070842">
            <a:off x="1327492" y="282844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1" name="文本框 37"/>
          <p:cNvSpPr txBox="1"/>
          <p:nvPr/>
        </p:nvSpPr>
        <p:spPr>
          <a:xfrm rot="4149897">
            <a:off x="2473101" y="296542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2" name="文本框 36"/>
          <p:cNvSpPr txBox="1"/>
          <p:nvPr/>
        </p:nvSpPr>
        <p:spPr>
          <a:xfrm rot="-170103">
            <a:off x="1332828" y="204573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3" name="文本框 37"/>
          <p:cNvSpPr txBox="1"/>
          <p:nvPr/>
        </p:nvSpPr>
        <p:spPr>
          <a:xfrm rot="1029897">
            <a:off x="2471321" y="243530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4" name="文本框 45"/>
          <p:cNvSpPr txBox="1"/>
          <p:nvPr/>
        </p:nvSpPr>
        <p:spPr>
          <a:xfrm rot="-1380000">
            <a:off x="3344760" y="183226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5" name="文本框 46"/>
          <p:cNvSpPr txBox="1"/>
          <p:nvPr/>
        </p:nvSpPr>
        <p:spPr>
          <a:xfrm rot="-1380000">
            <a:off x="3983383" y="202260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6" name="文本框 47"/>
          <p:cNvSpPr txBox="1"/>
          <p:nvPr/>
        </p:nvSpPr>
        <p:spPr>
          <a:xfrm rot="-180000">
            <a:off x="3679192" y="265411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7" name="文本框 49"/>
          <p:cNvSpPr txBox="1"/>
          <p:nvPr/>
        </p:nvSpPr>
        <p:spPr>
          <a:xfrm rot="-1380000">
            <a:off x="4643354" y="227165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8" name="文本框 50"/>
          <p:cNvSpPr txBox="1"/>
          <p:nvPr/>
        </p:nvSpPr>
        <p:spPr>
          <a:xfrm rot="-1380000">
            <a:off x="4164830" y="29227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49" name="文本框 51"/>
          <p:cNvSpPr txBox="1"/>
          <p:nvPr/>
        </p:nvSpPr>
        <p:spPr>
          <a:xfrm rot="-1380000">
            <a:off x="4876389" y="307571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0" name="文本框 32"/>
          <p:cNvSpPr txBox="1"/>
          <p:nvPr/>
        </p:nvSpPr>
        <p:spPr>
          <a:xfrm rot="1209897">
            <a:off x="6703316" y="451306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1" name="文本框 34"/>
          <p:cNvSpPr txBox="1"/>
          <p:nvPr/>
        </p:nvSpPr>
        <p:spPr>
          <a:xfrm rot="-1030866">
            <a:off x="8046382" y="491153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2" name="文本框 36"/>
          <p:cNvSpPr txBox="1"/>
          <p:nvPr/>
        </p:nvSpPr>
        <p:spPr>
          <a:xfrm rot="368503">
            <a:off x="7441557" y="375169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3" name="文本框 37"/>
          <p:cNvSpPr txBox="1"/>
          <p:nvPr/>
        </p:nvSpPr>
        <p:spPr>
          <a:xfrm rot="829244">
            <a:off x="6893657" y="500047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4" name="文本框 45"/>
          <p:cNvSpPr txBox="1"/>
          <p:nvPr/>
        </p:nvSpPr>
        <p:spPr>
          <a:xfrm rot="-4502722">
            <a:off x="8562261" y="334254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5" name="文本框 46"/>
          <p:cNvSpPr txBox="1"/>
          <p:nvPr/>
        </p:nvSpPr>
        <p:spPr>
          <a:xfrm rot="2702238">
            <a:off x="9449931" y="397583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6" name="文本框 47"/>
          <p:cNvSpPr txBox="1"/>
          <p:nvPr/>
        </p:nvSpPr>
        <p:spPr>
          <a:xfrm rot="-3456638">
            <a:off x="8524905" y="435651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7" name="文本框 53"/>
          <p:cNvSpPr txBox="1"/>
          <p:nvPr/>
        </p:nvSpPr>
        <p:spPr>
          <a:xfrm rot="-3180423">
            <a:off x="10054756" y="420353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8" name="文本框 54"/>
          <p:cNvSpPr txBox="1"/>
          <p:nvPr/>
        </p:nvSpPr>
        <p:spPr>
          <a:xfrm rot="-3640556">
            <a:off x="9079921" y="45664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59" name="文本框 55"/>
          <p:cNvSpPr txBox="1"/>
          <p:nvPr/>
        </p:nvSpPr>
        <p:spPr>
          <a:xfrm rot="1549510">
            <a:off x="9969369" y="323937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0" name="文本框 32"/>
          <p:cNvSpPr txBox="1"/>
          <p:nvPr/>
        </p:nvSpPr>
        <p:spPr>
          <a:xfrm rot="4190103">
            <a:off x="5774732" y="335322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1" name="文本框 34"/>
          <p:cNvSpPr txBox="1"/>
          <p:nvPr/>
        </p:nvSpPr>
        <p:spPr>
          <a:xfrm rot="8340000">
            <a:off x="6488069" y="40647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2" name="文本框 36"/>
          <p:cNvSpPr txBox="1"/>
          <p:nvPr/>
        </p:nvSpPr>
        <p:spPr>
          <a:xfrm rot="-1160763">
            <a:off x="7441557" y="25100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3" name="文本框 37"/>
          <p:cNvSpPr txBox="1"/>
          <p:nvPr/>
        </p:nvSpPr>
        <p:spPr>
          <a:xfrm rot="39237">
            <a:off x="7302803" y="309527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4" name="文本框 45"/>
          <p:cNvSpPr txBox="1"/>
          <p:nvPr/>
        </p:nvSpPr>
        <p:spPr>
          <a:xfrm rot="-1160763">
            <a:off x="8069508" y="25349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5" name="文本框 46"/>
          <p:cNvSpPr txBox="1"/>
          <p:nvPr/>
        </p:nvSpPr>
        <p:spPr>
          <a:xfrm rot="-1160763">
            <a:off x="8483990" y="27750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6" name="文本框 47"/>
          <p:cNvSpPr txBox="1"/>
          <p:nvPr/>
        </p:nvSpPr>
        <p:spPr>
          <a:xfrm rot="39237">
            <a:off x="9022996" y="330163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7" name="文本框 49"/>
          <p:cNvSpPr txBox="1"/>
          <p:nvPr/>
        </p:nvSpPr>
        <p:spPr>
          <a:xfrm rot="-1160763">
            <a:off x="9960474" y="28640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8" name="文本框 50"/>
          <p:cNvSpPr txBox="1"/>
          <p:nvPr/>
        </p:nvSpPr>
        <p:spPr>
          <a:xfrm rot="-1160763">
            <a:off x="9362765" y="27145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69" name="文本框 51"/>
          <p:cNvSpPr txBox="1"/>
          <p:nvPr/>
        </p:nvSpPr>
        <p:spPr>
          <a:xfrm rot="-1160763">
            <a:off x="9896433" y="367875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0" name="文本框 32"/>
          <p:cNvSpPr txBox="1"/>
          <p:nvPr/>
        </p:nvSpPr>
        <p:spPr>
          <a:xfrm rot="4190103">
            <a:off x="4066992" y="428536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1" name="文本框 34"/>
          <p:cNvSpPr txBox="1"/>
          <p:nvPr/>
        </p:nvSpPr>
        <p:spPr>
          <a:xfrm rot="8340000">
            <a:off x="5369144" y="370366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2" name="文本框 36"/>
          <p:cNvSpPr txBox="1"/>
          <p:nvPr/>
        </p:nvSpPr>
        <p:spPr>
          <a:xfrm rot="2810103">
            <a:off x="5239284" y="248511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3" name="文本框 37"/>
          <p:cNvSpPr txBox="1"/>
          <p:nvPr/>
        </p:nvSpPr>
        <p:spPr>
          <a:xfrm rot="4010103">
            <a:off x="5239284" y="309350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4" name="文本框 45"/>
          <p:cNvSpPr txBox="1"/>
          <p:nvPr/>
        </p:nvSpPr>
        <p:spPr>
          <a:xfrm rot="2810103">
            <a:off x="5870792" y="251358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5" name="文本框 46"/>
          <p:cNvSpPr txBox="1"/>
          <p:nvPr/>
        </p:nvSpPr>
        <p:spPr>
          <a:xfrm rot="2810103">
            <a:off x="6283496" y="275195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6" name="文本框 47"/>
          <p:cNvSpPr txBox="1"/>
          <p:nvPr/>
        </p:nvSpPr>
        <p:spPr>
          <a:xfrm rot="4010103">
            <a:off x="6283496" y="336033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7" name="文本框 49"/>
          <p:cNvSpPr txBox="1"/>
          <p:nvPr/>
        </p:nvSpPr>
        <p:spPr>
          <a:xfrm rot="-1160763">
            <a:off x="7946763" y="339947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8" name="文本框 50"/>
          <p:cNvSpPr txBox="1"/>
          <p:nvPr/>
        </p:nvSpPr>
        <p:spPr>
          <a:xfrm rot="4020000">
            <a:off x="6817165" y="349197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79" name="文本框 51"/>
          <p:cNvSpPr txBox="1"/>
          <p:nvPr/>
        </p:nvSpPr>
        <p:spPr>
          <a:xfrm rot="-1160763">
            <a:off x="7245878" y="415550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0" name="文本框 32"/>
          <p:cNvSpPr txBox="1"/>
          <p:nvPr/>
        </p:nvSpPr>
        <p:spPr>
          <a:xfrm rot="5400000">
            <a:off x="2245402" y="415905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1" name="文本框 34"/>
          <p:cNvSpPr txBox="1"/>
          <p:nvPr/>
        </p:nvSpPr>
        <p:spPr>
          <a:xfrm rot="8340000">
            <a:off x="3079704" y="452906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2" name="文本框 36"/>
          <p:cNvSpPr txBox="1"/>
          <p:nvPr/>
        </p:nvSpPr>
        <p:spPr>
          <a:xfrm rot="2810103">
            <a:off x="3056579" y="3605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3" name="文本框 37"/>
          <p:cNvSpPr txBox="1"/>
          <p:nvPr/>
        </p:nvSpPr>
        <p:spPr>
          <a:xfrm rot="5220000">
            <a:off x="3543996" y="392246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4" name="文本框 45"/>
          <p:cNvSpPr txBox="1"/>
          <p:nvPr/>
        </p:nvSpPr>
        <p:spPr>
          <a:xfrm rot="2810103">
            <a:off x="4116801" y="362005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5" name="文本框 46"/>
          <p:cNvSpPr txBox="1"/>
          <p:nvPr/>
        </p:nvSpPr>
        <p:spPr>
          <a:xfrm rot="4020000">
            <a:off x="1754427" y="274483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6" name="文本框 47"/>
          <p:cNvSpPr txBox="1"/>
          <p:nvPr/>
        </p:nvSpPr>
        <p:spPr>
          <a:xfrm rot="5220000">
            <a:off x="1752647" y="378727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7" name="文本框 49"/>
          <p:cNvSpPr txBox="1"/>
          <p:nvPr/>
        </p:nvSpPr>
        <p:spPr>
          <a:xfrm rot="4020000">
            <a:off x="3729001" y="473364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8" name="文本框 50"/>
          <p:cNvSpPr txBox="1"/>
          <p:nvPr/>
        </p:nvSpPr>
        <p:spPr>
          <a:xfrm rot="4020000">
            <a:off x="5114761" y="4313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89" name="文本框 51"/>
          <p:cNvSpPr txBox="1"/>
          <p:nvPr/>
        </p:nvSpPr>
        <p:spPr>
          <a:xfrm rot="4020000">
            <a:off x="5529244" y="455397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0" name="文本框 32"/>
          <p:cNvSpPr txBox="1"/>
          <p:nvPr/>
        </p:nvSpPr>
        <p:spPr>
          <a:xfrm rot="-880739">
            <a:off x="1548075" y="336567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1" name="文本框 34"/>
          <p:cNvSpPr txBox="1"/>
          <p:nvPr/>
        </p:nvSpPr>
        <p:spPr>
          <a:xfrm rot="8340000">
            <a:off x="2377041" y="345283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2" name="文本框 36"/>
          <p:cNvSpPr txBox="1"/>
          <p:nvPr/>
        </p:nvSpPr>
        <p:spPr>
          <a:xfrm rot="4020000">
            <a:off x="2839553" y="223607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3" name="文本框 37"/>
          <p:cNvSpPr txBox="1"/>
          <p:nvPr/>
        </p:nvSpPr>
        <p:spPr>
          <a:xfrm rot="5220000">
            <a:off x="2839553" y="284445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4" name="文本框 45"/>
          <p:cNvSpPr txBox="1"/>
          <p:nvPr/>
        </p:nvSpPr>
        <p:spPr>
          <a:xfrm rot="2810103">
            <a:off x="3465725" y="225919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5" name="文本框 46"/>
          <p:cNvSpPr txBox="1"/>
          <p:nvPr/>
        </p:nvSpPr>
        <p:spPr>
          <a:xfrm rot="2810103">
            <a:off x="3880207" y="249934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6" name="文本框 47"/>
          <p:cNvSpPr txBox="1"/>
          <p:nvPr/>
        </p:nvSpPr>
        <p:spPr>
          <a:xfrm rot="4010103">
            <a:off x="3579574" y="313619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7" name="文本框 49"/>
          <p:cNvSpPr txBox="1"/>
          <p:nvPr/>
        </p:nvSpPr>
        <p:spPr>
          <a:xfrm rot="2810103">
            <a:off x="4540178" y="275195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8" name="文本框 50"/>
          <p:cNvSpPr txBox="1"/>
          <p:nvPr/>
        </p:nvSpPr>
        <p:spPr>
          <a:xfrm rot="2810103">
            <a:off x="4412098" y="323759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499" name="文本框 51"/>
          <p:cNvSpPr txBox="1"/>
          <p:nvPr/>
        </p:nvSpPr>
        <p:spPr>
          <a:xfrm rot="2810103">
            <a:off x="4826580" y="347774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0" name="文本框 32"/>
          <p:cNvSpPr txBox="1"/>
          <p:nvPr/>
        </p:nvSpPr>
        <p:spPr>
          <a:xfrm rot="5400000">
            <a:off x="6290612" y="4667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1" name="文本框 34"/>
          <p:cNvSpPr txBox="1"/>
          <p:nvPr/>
        </p:nvSpPr>
        <p:spPr>
          <a:xfrm rot="3159237">
            <a:off x="7493146" y="503605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2" name="文本框 36"/>
          <p:cNvSpPr txBox="1"/>
          <p:nvPr/>
        </p:nvSpPr>
        <p:spPr>
          <a:xfrm rot="-1160763">
            <a:off x="7960995" y="38264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3" name="文本框 37"/>
          <p:cNvSpPr txBox="1"/>
          <p:nvPr/>
        </p:nvSpPr>
        <p:spPr>
          <a:xfrm rot="39237">
            <a:off x="7960995" y="443478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5" name="文本框 46"/>
          <p:cNvSpPr txBox="1"/>
          <p:nvPr/>
        </p:nvSpPr>
        <p:spPr>
          <a:xfrm rot="-1160763">
            <a:off x="9003428" y="409146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6" name="文本框 47"/>
          <p:cNvSpPr txBox="1"/>
          <p:nvPr/>
        </p:nvSpPr>
        <p:spPr>
          <a:xfrm rot="39237">
            <a:off x="8652986" y="47283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7" name="文本框 49"/>
          <p:cNvSpPr txBox="1"/>
          <p:nvPr/>
        </p:nvSpPr>
        <p:spPr>
          <a:xfrm rot="-1160763">
            <a:off x="9586906" y="44169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8" name="文本框 50"/>
          <p:cNvSpPr txBox="1"/>
          <p:nvPr/>
        </p:nvSpPr>
        <p:spPr>
          <a:xfrm rot="-1160763">
            <a:off x="9535318" y="482970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7509" name="文本框 51"/>
          <p:cNvSpPr txBox="1"/>
          <p:nvPr/>
        </p:nvSpPr>
        <p:spPr>
          <a:xfrm rot="-1160763">
            <a:off x="8569377" y="183226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11785" y="1283335"/>
            <a:ext cx="6567805" cy="5259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）挑着灯笼接祖父，听祖父讲进京赶考的掌故。</a:t>
            </a:r>
            <a:endParaRPr lang="en-US" altLang="zh-CN" sz="280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）接过母亲递给的纱灯上下灯学；</a:t>
            </a:r>
            <a:endParaRPr lang="en-US" altLang="zh-CN" sz="280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3</a:t>
            </a: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）乡俗还愿时，村口红灯高照；</a:t>
            </a:r>
            <a:endParaRPr lang="en-US" altLang="zh-CN" sz="280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4</a:t>
            </a: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）跟着龙灯跑个半夜，伴着小灯入梦；</a:t>
            </a:r>
            <a:endParaRPr lang="en-US" altLang="zh-CN" sz="280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5</a:t>
            </a: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）族姊远嫁，宅第红灯高挂；</a:t>
            </a:r>
            <a:endParaRPr lang="en-US" altLang="zh-CN" sz="280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6</a:t>
            </a: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）在纱灯上描红；</a:t>
            </a:r>
            <a:endParaRPr lang="en-US" altLang="zh-CN" sz="280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7</a:t>
            </a: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）想象宫灯的样子和宫灯下的景象；</a:t>
            </a:r>
            <a:endParaRPr lang="zh-CN" altLang="en-US" sz="280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（</a:t>
            </a:r>
            <a:r>
              <a:rPr lang="en-US" altLang="zh-CN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8</a:t>
            </a: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）</a:t>
            </a:r>
            <a:r>
              <a:rPr lang="zh-CN" altLang="en-US" sz="280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联想古代将领挑灯看剑、抗击敌人的情景。</a:t>
            </a:r>
            <a:endParaRPr lang="zh-CN" altLang="en-US" sz="280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14020" y="34290"/>
            <a:ext cx="11125200" cy="1250315"/>
          </a:xfrm>
          <a:prstGeom prst="rect">
            <a:avLst/>
          </a:prstGeom>
        </p:spPr>
        <p:txBody>
          <a:bodyPr wrap="square">
            <a:spAutoFit/>
          </a:bodyPr>
          <a:p>
            <a:pPr marL="0" marR="0" lvl="0" indent="0" algn="l" defTabSz="914400" rt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+mn-ea"/>
              </a:rPr>
              <a:t>    </a:t>
            </a: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cs typeface="+mn-cs"/>
                <a:sym typeface="+mn-ea"/>
              </a:rPr>
              <a:t>自由读</a:t>
            </a:r>
            <a:r>
              <a:rPr kumimoji="0" lang="en-US" altLang="zh-CN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cs typeface="+mn-cs"/>
                <a:sym typeface="+mn-ea"/>
              </a:rPr>
              <a:t>3-11</a:t>
            </a: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cs typeface="+mn-cs"/>
                <a:sym typeface="+mn-ea"/>
              </a:rPr>
              <a:t>自然段，分组讨论：这几段写了关于灯笼的哪些事？这些事情中</a:t>
            </a:r>
            <a:r>
              <a:rPr lang="zh-CN" altLang="en-US" sz="3135" b="1" noProof="0" dirty="0">
                <a:ln>
                  <a:noFill/>
                </a:ln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sym typeface="+mn-ea"/>
              </a:rPr>
              <a:t>灯笼有着怎样的意义？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anose="02010600040101010101" charset="-122"/>
              <a:ea typeface="华文仿宋" panose="02010600040101010101" charset="-122"/>
              <a:cs typeface="+mn-cs"/>
              <a:sym typeface="+mn-ea"/>
            </a:endParaRPr>
          </a:p>
        </p:txBody>
      </p:sp>
      <p:sp>
        <p:nvSpPr>
          <p:cNvPr id="3" name="双波形 2"/>
          <p:cNvSpPr/>
          <p:nvPr/>
        </p:nvSpPr>
        <p:spPr>
          <a:xfrm>
            <a:off x="7094220" y="1339215"/>
            <a:ext cx="4511040" cy="572770"/>
          </a:xfrm>
          <a:prstGeom prst="doubleWav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灯笼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映照着长幼情笃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。</a:t>
            </a:r>
            <a:endParaRPr kumimoji="0" lang="zh-CN" altLang="en-US" sz="2800" b="1" i="0" u="none" strike="noStrike" kern="1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8" name="双波形 7"/>
          <p:cNvSpPr/>
          <p:nvPr/>
        </p:nvSpPr>
        <p:spPr>
          <a:xfrm>
            <a:off x="7094220" y="2044700"/>
            <a:ext cx="4511040" cy="647065"/>
          </a:xfrm>
          <a:prstGeom prst="doubleWave">
            <a:avLst/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灯笼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宣照着</a:t>
            </a:r>
            <a:r>
              <a:rPr lang="zh-CN" altLang="en-US" sz="2800" b="1" kern="10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母子情深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。</a:t>
            </a:r>
            <a:endParaRPr kumimoji="0" lang="zh-CN" altLang="en-US" sz="2800" b="1" i="0" u="none" strike="noStrike" kern="1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双波形 8"/>
          <p:cNvSpPr/>
          <p:nvPr/>
        </p:nvSpPr>
        <p:spPr>
          <a:xfrm>
            <a:off x="7188200" y="2861310"/>
            <a:ext cx="4625340" cy="1436370"/>
          </a:xfrm>
          <a:prstGeom prst="doubleWav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灯笼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展示家乡淳朴的乡情和民俗风貌</a:t>
            </a:r>
            <a:endParaRPr kumimoji="0" lang="zh-CN" altLang="en-US" sz="2800" b="1" i="0" u="none" strike="noStrike" kern="1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1" name="双波形 10"/>
          <p:cNvSpPr/>
          <p:nvPr/>
        </p:nvSpPr>
        <p:spPr>
          <a:xfrm>
            <a:off x="6707505" y="4425950"/>
            <a:ext cx="4429125" cy="1020445"/>
          </a:xfrm>
          <a:prstGeom prst="doubleWave">
            <a:avLst/>
          </a:prstGeom>
          <a:solidFill>
            <a:srgbClr val="E2FDBD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灯笼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记录着岁月的沧桑和历史的变迁。</a:t>
            </a:r>
            <a:endParaRPr kumimoji="0" lang="zh-CN" altLang="en-US" sz="2800" b="1" i="0" u="none" strike="noStrike" kern="1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2" name="双波形 11"/>
          <p:cNvSpPr/>
          <p:nvPr/>
        </p:nvSpPr>
        <p:spPr>
          <a:xfrm>
            <a:off x="6880225" y="5521960"/>
            <a:ext cx="4429125" cy="1020445"/>
          </a:xfrm>
          <a:prstGeom prst="doubleWav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灯笼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激发爱国热情。</a:t>
            </a:r>
            <a:endParaRPr kumimoji="0" lang="zh-CN" altLang="en-US" sz="2800" b="1" i="0" u="none" strike="noStrike" kern="1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8" grpId="0" bldLvl="0" animBg="1"/>
      <p:bldP spid="9" grpId="0" bldLvl="0" animBg="1"/>
      <p:bldP spid="11" grpId="0" bldLvl="0" animBg="1"/>
      <p:bldP spid="12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5" name="矩形 4"/>
          <p:cNvSpPr/>
          <p:nvPr/>
        </p:nvSpPr>
        <p:spPr>
          <a:xfrm>
            <a:off x="1222536" y="7116"/>
            <a:ext cx="9292953" cy="1056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+mn-ea"/>
              </a:rPr>
              <a:t>   </a:t>
            </a: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cs typeface="+mn-cs"/>
                <a:sym typeface="+mn-ea"/>
              </a:rPr>
              <a:t> 结合</a:t>
            </a:r>
            <a:r>
              <a:rPr kumimoji="0" lang="en-US" altLang="zh-CN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cs typeface="+mn-cs"/>
                <a:sym typeface="+mn-ea"/>
              </a:rPr>
              <a:t>3-10</a:t>
            </a: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cs typeface="+mn-cs"/>
                <a:sym typeface="+mn-ea"/>
              </a:rPr>
              <a:t>自然段中的相关语句说一说：灯笼有着怎样的意义？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anose="02010600040101010101" charset="-122"/>
              <a:ea typeface="华文仿宋" panose="02010600040101010101" charset="-122"/>
              <a:cs typeface="+mn-cs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222536" y="973057"/>
            <a:ext cx="9292953" cy="10566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buFont typeface="Wingdings" panose="05000000000000000000" pitchFamily="2" charset="2"/>
              <a:buChar char="u"/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村犬遥遥向灯笼吠了</a:t>
            </a:r>
            <a:r>
              <a:rPr lang="en-US" altLang="zh-CN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……</a:t>
            </a: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那种熙熙然庭院的静穆，是一辈子思慕着的。</a:t>
            </a:r>
            <a:endParaRPr lang="zh-CN" altLang="en-US" sz="314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双波形 6"/>
          <p:cNvSpPr/>
          <p:nvPr/>
        </p:nvSpPr>
        <p:spPr>
          <a:xfrm>
            <a:off x="3286056" y="1914092"/>
            <a:ext cx="4511280" cy="754252"/>
          </a:xfrm>
          <a:prstGeom prst="doubleWav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灯笼</a:t>
            </a:r>
            <a:r>
              <a:rPr kumimoji="0" lang="zh-CN" altLang="zh-CN" sz="3140" b="1" i="0" u="none" strike="noStrike" kern="1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映照着长幼情笃</a:t>
            </a:r>
            <a:r>
              <a:rPr kumimoji="0" lang="zh-CN" altLang="en-US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。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22536" y="2894264"/>
            <a:ext cx="9010109" cy="10566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buFont typeface="Wingdings" panose="05000000000000000000" pitchFamily="2" charset="2"/>
              <a:buChar char="u"/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母亲给留着的消夜食品便都是在亲手接过了灯笼去后递给自己的</a:t>
            </a:r>
            <a:r>
              <a:rPr lang="en-US" altLang="zh-CN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……</a:t>
            </a: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母亲的头发也全白了。</a:t>
            </a:r>
            <a:endParaRPr lang="zh-CN" altLang="en-US" sz="314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双波形 3"/>
          <p:cNvSpPr/>
          <p:nvPr/>
        </p:nvSpPr>
        <p:spPr>
          <a:xfrm>
            <a:off x="3286056" y="3963380"/>
            <a:ext cx="4511280" cy="852092"/>
          </a:xfrm>
          <a:prstGeom prst="doubleWave">
            <a:avLst/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灯笼</a:t>
            </a:r>
            <a:r>
              <a:rPr kumimoji="0" lang="zh-CN" altLang="en-US" sz="3140" b="1" i="0" u="none" strike="noStrike" kern="1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宣照着母子情深</a:t>
            </a:r>
            <a:r>
              <a:rPr kumimoji="0" lang="zh-CN" altLang="en-US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。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18440" name="文本框 7"/>
          <p:cNvSpPr txBox="1"/>
          <p:nvPr/>
        </p:nvSpPr>
        <p:spPr>
          <a:xfrm>
            <a:off x="1379079" y="4934658"/>
            <a:ext cx="9447717" cy="1539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endParaRPr lang="zh-CN" altLang="en-US" sz="3140" b="1" dirty="0">
              <a:latin typeface="华文行楷" panose="02010800040101010101" charset="-122"/>
              <a:ea typeface="华文行楷" panose="02010800040101010101" charset="-122"/>
              <a:sym typeface="宋体" panose="02010600030101010101" pitchFamily="2" charset="-122"/>
            </a:endParaRPr>
          </a:p>
          <a:p>
            <a:pPr eaLnBrk="0" hangingPunct="0"/>
            <a:r>
              <a:rPr lang="zh-CN" altLang="en-US" sz="3140" b="1" dirty="0">
                <a:latin typeface="华文行楷" panose="02010800040101010101" charset="-122"/>
                <a:ea typeface="华文行楷" panose="02010800040101010101" charset="-122"/>
                <a:sym typeface="宋体" panose="02010600030101010101" pitchFamily="2" charset="-122"/>
              </a:rPr>
              <a:t>      通过追述与灯笼有关的旧事，表现了孩童时代家中那暖暖的亲情。</a:t>
            </a:r>
            <a:endParaRPr lang="zh-CN" altLang="en-US" sz="3140" b="1" dirty="0">
              <a:latin typeface="华文行楷" panose="02010800040101010101" charset="-122"/>
              <a:ea typeface="华文行楷" panose="0201080004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charRg st="0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4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8" name="矩形 7"/>
          <p:cNvSpPr/>
          <p:nvPr/>
        </p:nvSpPr>
        <p:spPr>
          <a:xfrm>
            <a:off x="1121140" y="316643"/>
            <a:ext cx="9894220" cy="19742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真是，若有孤行客，黑夜摸路。正自四面虚惊的时候，忽然发现星天下红灯高照，总会以去村不远而默默高兴起来的吧。</a:t>
            </a:r>
            <a:endParaRPr lang="zh-CN" altLang="en-US" sz="314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9" name="双波形 8"/>
          <p:cNvSpPr/>
          <p:nvPr/>
        </p:nvSpPr>
        <p:spPr>
          <a:xfrm>
            <a:off x="2113764" y="2595274"/>
            <a:ext cx="7106690" cy="1074453"/>
          </a:xfrm>
          <a:prstGeom prst="doubleWav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灯笼</a:t>
            </a:r>
            <a:r>
              <a:rPr kumimoji="0" lang="zh-CN" altLang="en-US" sz="3140" b="1" i="0" u="none" strike="noStrike" kern="1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慰藉着孤行客的心；表现家乡人的淳朴、善良</a:t>
            </a:r>
            <a:endParaRPr kumimoji="0" lang="zh-CN" altLang="en-US" sz="3140" b="1" i="0" u="none" strike="noStrike" kern="1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0485" name="文本框 2"/>
          <p:cNvSpPr txBox="1"/>
          <p:nvPr/>
        </p:nvSpPr>
        <p:spPr>
          <a:xfrm>
            <a:off x="1653029" y="4098576"/>
            <a:ext cx="9250259" cy="16846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30000"/>
              </a:spcBef>
            </a:pPr>
            <a:endParaRPr lang="zh-CN" altLang="en-US" sz="3140" b="1" dirty="0">
              <a:latin typeface="华文行楷" panose="02010800040101010101" charset="-122"/>
              <a:ea typeface="华文行楷" panose="02010800040101010101" charset="-122"/>
              <a:sym typeface="宋体" panose="02010600030101010101" pitchFamily="2" charset="-122"/>
            </a:endParaRPr>
          </a:p>
          <a:p>
            <a:pPr eaLnBrk="0" hangingPunct="0">
              <a:spcBef>
                <a:spcPct val="30000"/>
              </a:spcBef>
            </a:pPr>
            <a:r>
              <a:rPr lang="zh-CN" altLang="en-US" sz="3140" b="1" dirty="0">
                <a:latin typeface="华文行楷" panose="02010800040101010101" charset="-122"/>
                <a:ea typeface="华文行楷" panose="02010800040101010101" charset="-122"/>
                <a:sym typeface="宋体" panose="02010600030101010101" pitchFamily="2" charset="-122"/>
              </a:rPr>
              <a:t>      在对家乡的灯笼的追忆中，展示家乡淳朴的乡情和民俗风貌。</a:t>
            </a:r>
            <a:endParaRPr lang="zh-CN" altLang="en-US" sz="3140" b="1" dirty="0">
              <a:latin typeface="华文行楷" panose="02010800040101010101" charset="-122"/>
              <a:ea typeface="华文行楷" panose="0201080004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0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charRg st="0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2530" name="文本框 32"/>
          <p:cNvSpPr txBox="1"/>
          <p:nvPr/>
        </p:nvSpPr>
        <p:spPr>
          <a:xfrm>
            <a:off x="5986420" y="38264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1" name="文本框 34"/>
          <p:cNvSpPr txBox="1"/>
          <p:nvPr/>
        </p:nvSpPr>
        <p:spPr>
          <a:xfrm rot="-280097">
            <a:off x="10010283" y="237126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2" name="文本框 36"/>
          <p:cNvSpPr txBox="1"/>
          <p:nvPr/>
        </p:nvSpPr>
        <p:spPr>
          <a:xfrm rot="-5350866">
            <a:off x="7534060" y="201549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3" name="文本框 37"/>
          <p:cNvSpPr txBox="1"/>
          <p:nvPr/>
        </p:nvSpPr>
        <p:spPr>
          <a:xfrm rot="-4150866">
            <a:off x="6941688" y="247444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4" name="文本框 45"/>
          <p:cNvSpPr txBox="1"/>
          <p:nvPr/>
        </p:nvSpPr>
        <p:spPr>
          <a:xfrm rot="-5350866">
            <a:off x="8165568" y="204395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5" name="文本框 46"/>
          <p:cNvSpPr txBox="1"/>
          <p:nvPr/>
        </p:nvSpPr>
        <p:spPr>
          <a:xfrm rot="-424911">
            <a:off x="8891358" y="230722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6" name="文本框 47"/>
          <p:cNvSpPr txBox="1"/>
          <p:nvPr/>
        </p:nvSpPr>
        <p:spPr>
          <a:xfrm rot="-4150866">
            <a:off x="9545992" y="334254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7" name="文本框 49"/>
          <p:cNvSpPr txBox="1"/>
          <p:nvPr/>
        </p:nvSpPr>
        <p:spPr>
          <a:xfrm rot="657351">
            <a:off x="10124132" y="18731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8" name="文本框 50"/>
          <p:cNvSpPr txBox="1"/>
          <p:nvPr/>
        </p:nvSpPr>
        <p:spPr>
          <a:xfrm rot="1480325">
            <a:off x="9254253" y="194255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39" name="文本框 51"/>
          <p:cNvSpPr txBox="1"/>
          <p:nvPr/>
        </p:nvSpPr>
        <p:spPr>
          <a:xfrm rot="-5350866">
            <a:off x="10342937" y="358447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0" name="文本框 32"/>
          <p:cNvSpPr txBox="1"/>
          <p:nvPr/>
        </p:nvSpPr>
        <p:spPr>
          <a:xfrm>
            <a:off x="4627343" y="453796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1" name="文本框 34"/>
          <p:cNvSpPr txBox="1"/>
          <p:nvPr/>
        </p:nvSpPr>
        <p:spPr>
          <a:xfrm rot="4149897">
            <a:off x="5973968" y="446680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2" name="文本框 36"/>
          <p:cNvSpPr txBox="1"/>
          <p:nvPr/>
        </p:nvSpPr>
        <p:spPr>
          <a:xfrm rot="-1380000">
            <a:off x="5342460" y="20065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3" name="文本框 37"/>
          <p:cNvSpPr txBox="1"/>
          <p:nvPr/>
        </p:nvSpPr>
        <p:spPr>
          <a:xfrm rot="-180000">
            <a:off x="5600400" y="284979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4" name="文本框 45"/>
          <p:cNvSpPr txBox="1"/>
          <p:nvPr/>
        </p:nvSpPr>
        <p:spPr>
          <a:xfrm rot="-1380000">
            <a:off x="5970411" y="20314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5" name="文本框 46"/>
          <p:cNvSpPr txBox="1"/>
          <p:nvPr/>
        </p:nvSpPr>
        <p:spPr>
          <a:xfrm rot="-1380000">
            <a:off x="6384893" y="227165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6" name="文本框 47"/>
          <p:cNvSpPr txBox="1"/>
          <p:nvPr/>
        </p:nvSpPr>
        <p:spPr>
          <a:xfrm rot="-180000">
            <a:off x="6646391" y="305258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7" name="文本框 49"/>
          <p:cNvSpPr txBox="1"/>
          <p:nvPr/>
        </p:nvSpPr>
        <p:spPr>
          <a:xfrm rot="-5350866">
            <a:off x="8041045" y="290849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8" name="文本框 50"/>
          <p:cNvSpPr txBox="1"/>
          <p:nvPr/>
        </p:nvSpPr>
        <p:spPr>
          <a:xfrm rot="-170103">
            <a:off x="7235205" y="345105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49" name="文本框 51"/>
          <p:cNvSpPr txBox="1"/>
          <p:nvPr/>
        </p:nvSpPr>
        <p:spPr>
          <a:xfrm rot="-5350866">
            <a:off x="7516271" y="438853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0" name="文本框 32"/>
          <p:cNvSpPr txBox="1"/>
          <p:nvPr/>
        </p:nvSpPr>
        <p:spPr>
          <a:xfrm rot="1209897">
            <a:off x="2245402" y="489018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1" name="文本框 34"/>
          <p:cNvSpPr txBox="1"/>
          <p:nvPr/>
        </p:nvSpPr>
        <p:spPr>
          <a:xfrm rot="4149897">
            <a:off x="3371443" y="44169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2" name="文本框 36"/>
          <p:cNvSpPr txBox="1"/>
          <p:nvPr/>
        </p:nvSpPr>
        <p:spPr>
          <a:xfrm rot="-1380000">
            <a:off x="2770176" y="416617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3" name="文本框 37"/>
          <p:cNvSpPr txBox="1"/>
          <p:nvPr/>
        </p:nvSpPr>
        <p:spPr>
          <a:xfrm rot="1029897">
            <a:off x="3757464" y="363428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4" name="文本框 45"/>
          <p:cNvSpPr txBox="1"/>
          <p:nvPr/>
        </p:nvSpPr>
        <p:spPr>
          <a:xfrm rot="-1380000">
            <a:off x="4515274" y="407367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5" name="文本框 46"/>
          <p:cNvSpPr txBox="1"/>
          <p:nvPr/>
        </p:nvSpPr>
        <p:spPr>
          <a:xfrm rot="-170103">
            <a:off x="1854045" y="226275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6" name="文本框 47"/>
          <p:cNvSpPr txBox="1"/>
          <p:nvPr/>
        </p:nvSpPr>
        <p:spPr>
          <a:xfrm rot="1029897">
            <a:off x="1900296" y="43582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7" name="文本框 49"/>
          <p:cNvSpPr txBox="1"/>
          <p:nvPr/>
        </p:nvSpPr>
        <p:spPr>
          <a:xfrm rot="-170103">
            <a:off x="4344500" y="484749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8" name="文本框 50"/>
          <p:cNvSpPr txBox="1"/>
          <p:nvPr/>
        </p:nvSpPr>
        <p:spPr>
          <a:xfrm rot="-170103">
            <a:off x="5630641" y="410035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59" name="文本框 51"/>
          <p:cNvSpPr txBox="1"/>
          <p:nvPr/>
        </p:nvSpPr>
        <p:spPr>
          <a:xfrm rot="-170103">
            <a:off x="5817425" y="495066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0" name="文本框 39"/>
          <p:cNvSpPr txBox="1"/>
          <p:nvPr/>
        </p:nvSpPr>
        <p:spPr>
          <a:xfrm rot="-5070842">
            <a:off x="1327492" y="282844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1" name="文本框 40"/>
          <p:cNvSpPr txBox="1"/>
          <p:nvPr/>
        </p:nvSpPr>
        <p:spPr>
          <a:xfrm rot="4149897">
            <a:off x="2473101" y="296542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2" name="文本框 36"/>
          <p:cNvSpPr txBox="1"/>
          <p:nvPr/>
        </p:nvSpPr>
        <p:spPr>
          <a:xfrm rot="-170103">
            <a:off x="1332828" y="204573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3" name="文本框 37"/>
          <p:cNvSpPr txBox="1"/>
          <p:nvPr/>
        </p:nvSpPr>
        <p:spPr>
          <a:xfrm rot="1029897">
            <a:off x="2471321" y="243530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4" name="文本框 45"/>
          <p:cNvSpPr txBox="1"/>
          <p:nvPr/>
        </p:nvSpPr>
        <p:spPr>
          <a:xfrm rot="-1380000">
            <a:off x="3344760" y="183226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5" name="文本框 46"/>
          <p:cNvSpPr txBox="1"/>
          <p:nvPr/>
        </p:nvSpPr>
        <p:spPr>
          <a:xfrm rot="-1380000">
            <a:off x="3983383" y="202260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6" name="文本框 47"/>
          <p:cNvSpPr txBox="1"/>
          <p:nvPr/>
        </p:nvSpPr>
        <p:spPr>
          <a:xfrm rot="-180000">
            <a:off x="3679192" y="265411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7" name="文本框 49"/>
          <p:cNvSpPr txBox="1"/>
          <p:nvPr/>
        </p:nvSpPr>
        <p:spPr>
          <a:xfrm rot="-1380000">
            <a:off x="4643354" y="227165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8" name="文本框 50"/>
          <p:cNvSpPr txBox="1"/>
          <p:nvPr/>
        </p:nvSpPr>
        <p:spPr>
          <a:xfrm rot="-1380000">
            <a:off x="4164830" y="29227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69" name="文本框 51"/>
          <p:cNvSpPr txBox="1"/>
          <p:nvPr/>
        </p:nvSpPr>
        <p:spPr>
          <a:xfrm rot="-1380000">
            <a:off x="4876389" y="307571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0" name="文本框 32"/>
          <p:cNvSpPr txBox="1"/>
          <p:nvPr/>
        </p:nvSpPr>
        <p:spPr>
          <a:xfrm rot="1209897">
            <a:off x="6703316" y="451306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1" name="文本框 34"/>
          <p:cNvSpPr txBox="1"/>
          <p:nvPr/>
        </p:nvSpPr>
        <p:spPr>
          <a:xfrm rot="-1030866">
            <a:off x="8046382" y="491153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2" name="文本框 36"/>
          <p:cNvSpPr txBox="1"/>
          <p:nvPr/>
        </p:nvSpPr>
        <p:spPr>
          <a:xfrm rot="368503">
            <a:off x="7441557" y="375169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3" name="文本框 37"/>
          <p:cNvSpPr txBox="1"/>
          <p:nvPr/>
        </p:nvSpPr>
        <p:spPr>
          <a:xfrm rot="829244">
            <a:off x="6893657" y="500047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4" name="文本框 45"/>
          <p:cNvSpPr txBox="1"/>
          <p:nvPr/>
        </p:nvSpPr>
        <p:spPr>
          <a:xfrm rot="-4502722">
            <a:off x="8562261" y="334254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5" name="文本框 46"/>
          <p:cNvSpPr txBox="1"/>
          <p:nvPr/>
        </p:nvSpPr>
        <p:spPr>
          <a:xfrm rot="2702238">
            <a:off x="9449931" y="397583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6" name="文本框 47"/>
          <p:cNvSpPr txBox="1"/>
          <p:nvPr/>
        </p:nvSpPr>
        <p:spPr>
          <a:xfrm rot="-3456638">
            <a:off x="8524905" y="435651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7" name="文本框 56"/>
          <p:cNvSpPr txBox="1"/>
          <p:nvPr/>
        </p:nvSpPr>
        <p:spPr>
          <a:xfrm rot="-3180423">
            <a:off x="10054756" y="420353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8" name="文本框 57"/>
          <p:cNvSpPr txBox="1"/>
          <p:nvPr/>
        </p:nvSpPr>
        <p:spPr>
          <a:xfrm rot="-3640556">
            <a:off x="9079921" y="45664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79" name="文本框 58"/>
          <p:cNvSpPr txBox="1"/>
          <p:nvPr/>
        </p:nvSpPr>
        <p:spPr>
          <a:xfrm rot="1549510">
            <a:off x="9969369" y="323937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0" name="文本框 32"/>
          <p:cNvSpPr txBox="1"/>
          <p:nvPr/>
        </p:nvSpPr>
        <p:spPr>
          <a:xfrm rot="4190103">
            <a:off x="5774732" y="335322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1" name="文本框 34"/>
          <p:cNvSpPr txBox="1"/>
          <p:nvPr/>
        </p:nvSpPr>
        <p:spPr>
          <a:xfrm rot="8340000">
            <a:off x="6488069" y="40647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2" name="文本框 36"/>
          <p:cNvSpPr txBox="1"/>
          <p:nvPr/>
        </p:nvSpPr>
        <p:spPr>
          <a:xfrm rot="-1160763">
            <a:off x="7441557" y="25100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3" name="文本框 37"/>
          <p:cNvSpPr txBox="1"/>
          <p:nvPr/>
        </p:nvSpPr>
        <p:spPr>
          <a:xfrm rot="39237">
            <a:off x="7302803" y="309527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4" name="文本框 45"/>
          <p:cNvSpPr txBox="1"/>
          <p:nvPr/>
        </p:nvSpPr>
        <p:spPr>
          <a:xfrm rot="-1160763">
            <a:off x="8069508" y="25349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5" name="文本框 46"/>
          <p:cNvSpPr txBox="1"/>
          <p:nvPr/>
        </p:nvSpPr>
        <p:spPr>
          <a:xfrm rot="-1160763">
            <a:off x="8483990" y="27750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6" name="文本框 47"/>
          <p:cNvSpPr txBox="1"/>
          <p:nvPr/>
        </p:nvSpPr>
        <p:spPr>
          <a:xfrm rot="39237">
            <a:off x="9022996" y="330163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7" name="文本框 49"/>
          <p:cNvSpPr txBox="1"/>
          <p:nvPr/>
        </p:nvSpPr>
        <p:spPr>
          <a:xfrm rot="-1160763">
            <a:off x="9960474" y="28640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8" name="文本框 50"/>
          <p:cNvSpPr txBox="1"/>
          <p:nvPr/>
        </p:nvSpPr>
        <p:spPr>
          <a:xfrm rot="-1160763">
            <a:off x="9362765" y="27145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89" name="文本框 51"/>
          <p:cNvSpPr txBox="1"/>
          <p:nvPr/>
        </p:nvSpPr>
        <p:spPr>
          <a:xfrm rot="-1160763">
            <a:off x="9896433" y="367875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0" name="文本框 32"/>
          <p:cNvSpPr txBox="1"/>
          <p:nvPr/>
        </p:nvSpPr>
        <p:spPr>
          <a:xfrm rot="4190103">
            <a:off x="4066992" y="428536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1" name="文本框 34"/>
          <p:cNvSpPr txBox="1"/>
          <p:nvPr/>
        </p:nvSpPr>
        <p:spPr>
          <a:xfrm rot="8340000">
            <a:off x="5369144" y="370366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2" name="文本框 36"/>
          <p:cNvSpPr txBox="1"/>
          <p:nvPr/>
        </p:nvSpPr>
        <p:spPr>
          <a:xfrm rot="2810103">
            <a:off x="5239284" y="248511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3" name="文本框 37"/>
          <p:cNvSpPr txBox="1"/>
          <p:nvPr/>
        </p:nvSpPr>
        <p:spPr>
          <a:xfrm rot="4010103">
            <a:off x="5239284" y="309350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4" name="文本框 45"/>
          <p:cNvSpPr txBox="1"/>
          <p:nvPr/>
        </p:nvSpPr>
        <p:spPr>
          <a:xfrm rot="2810103">
            <a:off x="5870792" y="251358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5" name="文本框 46"/>
          <p:cNvSpPr txBox="1"/>
          <p:nvPr/>
        </p:nvSpPr>
        <p:spPr>
          <a:xfrm rot="2810103">
            <a:off x="6283496" y="275195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6" name="文本框 47"/>
          <p:cNvSpPr txBox="1"/>
          <p:nvPr/>
        </p:nvSpPr>
        <p:spPr>
          <a:xfrm rot="4010103">
            <a:off x="6283496" y="336033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7" name="文本框 49"/>
          <p:cNvSpPr txBox="1"/>
          <p:nvPr/>
        </p:nvSpPr>
        <p:spPr>
          <a:xfrm rot="-1160763">
            <a:off x="7946763" y="339947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8" name="文本框 50"/>
          <p:cNvSpPr txBox="1"/>
          <p:nvPr/>
        </p:nvSpPr>
        <p:spPr>
          <a:xfrm rot="4020000">
            <a:off x="6817165" y="349197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599" name="文本框 51"/>
          <p:cNvSpPr txBox="1"/>
          <p:nvPr/>
        </p:nvSpPr>
        <p:spPr>
          <a:xfrm rot="-1160763">
            <a:off x="7245878" y="415550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0" name="文本框 32"/>
          <p:cNvSpPr txBox="1"/>
          <p:nvPr/>
        </p:nvSpPr>
        <p:spPr>
          <a:xfrm rot="5400000">
            <a:off x="2245402" y="415905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1" name="文本框 34"/>
          <p:cNvSpPr txBox="1"/>
          <p:nvPr/>
        </p:nvSpPr>
        <p:spPr>
          <a:xfrm rot="8340000">
            <a:off x="3079704" y="452906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2" name="文本框 36"/>
          <p:cNvSpPr txBox="1"/>
          <p:nvPr/>
        </p:nvSpPr>
        <p:spPr>
          <a:xfrm rot="2810103">
            <a:off x="3056579" y="3605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3" name="文本框 37"/>
          <p:cNvSpPr txBox="1"/>
          <p:nvPr/>
        </p:nvSpPr>
        <p:spPr>
          <a:xfrm rot="5220000">
            <a:off x="3543996" y="392246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4" name="文本框 45"/>
          <p:cNvSpPr txBox="1"/>
          <p:nvPr/>
        </p:nvSpPr>
        <p:spPr>
          <a:xfrm rot="2810103">
            <a:off x="4116801" y="362005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5" name="文本框 46"/>
          <p:cNvSpPr txBox="1"/>
          <p:nvPr/>
        </p:nvSpPr>
        <p:spPr>
          <a:xfrm rot="4020000">
            <a:off x="1754427" y="274483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6" name="文本框 47"/>
          <p:cNvSpPr txBox="1"/>
          <p:nvPr/>
        </p:nvSpPr>
        <p:spPr>
          <a:xfrm rot="5220000">
            <a:off x="1752647" y="378727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7" name="文本框 49"/>
          <p:cNvSpPr txBox="1"/>
          <p:nvPr/>
        </p:nvSpPr>
        <p:spPr>
          <a:xfrm rot="4020000">
            <a:off x="3729001" y="473364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8" name="文本框 50"/>
          <p:cNvSpPr txBox="1"/>
          <p:nvPr/>
        </p:nvSpPr>
        <p:spPr>
          <a:xfrm rot="4020000">
            <a:off x="5114761" y="4313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09" name="文本框 51"/>
          <p:cNvSpPr txBox="1"/>
          <p:nvPr/>
        </p:nvSpPr>
        <p:spPr>
          <a:xfrm rot="4020000">
            <a:off x="5529244" y="455397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0" name="文本框 32"/>
          <p:cNvSpPr txBox="1"/>
          <p:nvPr/>
        </p:nvSpPr>
        <p:spPr>
          <a:xfrm rot="-880739">
            <a:off x="1548075" y="336567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1" name="文本框 34"/>
          <p:cNvSpPr txBox="1"/>
          <p:nvPr/>
        </p:nvSpPr>
        <p:spPr>
          <a:xfrm rot="8340000">
            <a:off x="2377041" y="345283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2" name="文本框 36"/>
          <p:cNvSpPr txBox="1"/>
          <p:nvPr/>
        </p:nvSpPr>
        <p:spPr>
          <a:xfrm rot="4020000">
            <a:off x="2839553" y="223607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3" name="文本框 37"/>
          <p:cNvSpPr txBox="1"/>
          <p:nvPr/>
        </p:nvSpPr>
        <p:spPr>
          <a:xfrm rot="5220000">
            <a:off x="2839553" y="284445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4" name="文本框 45"/>
          <p:cNvSpPr txBox="1"/>
          <p:nvPr/>
        </p:nvSpPr>
        <p:spPr>
          <a:xfrm rot="2810103">
            <a:off x="3465725" y="225919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5" name="文本框 46"/>
          <p:cNvSpPr txBox="1"/>
          <p:nvPr/>
        </p:nvSpPr>
        <p:spPr>
          <a:xfrm rot="2810103">
            <a:off x="3880207" y="249934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6" name="文本框 47"/>
          <p:cNvSpPr txBox="1"/>
          <p:nvPr/>
        </p:nvSpPr>
        <p:spPr>
          <a:xfrm rot="4010103">
            <a:off x="3579574" y="313619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7" name="文本框 49"/>
          <p:cNvSpPr txBox="1"/>
          <p:nvPr/>
        </p:nvSpPr>
        <p:spPr>
          <a:xfrm rot="2810103">
            <a:off x="4540178" y="275195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8" name="文本框 50"/>
          <p:cNvSpPr txBox="1"/>
          <p:nvPr/>
        </p:nvSpPr>
        <p:spPr>
          <a:xfrm rot="2810103">
            <a:off x="4412098" y="323759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19" name="文本框 51"/>
          <p:cNvSpPr txBox="1"/>
          <p:nvPr/>
        </p:nvSpPr>
        <p:spPr>
          <a:xfrm rot="2810103">
            <a:off x="4826580" y="347774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0" name="文本框 32"/>
          <p:cNvSpPr txBox="1"/>
          <p:nvPr/>
        </p:nvSpPr>
        <p:spPr>
          <a:xfrm rot="5400000">
            <a:off x="6290612" y="4667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1" name="文本框 34"/>
          <p:cNvSpPr txBox="1"/>
          <p:nvPr/>
        </p:nvSpPr>
        <p:spPr>
          <a:xfrm rot="3159237">
            <a:off x="7493146" y="503605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2" name="文本框 36"/>
          <p:cNvSpPr txBox="1"/>
          <p:nvPr/>
        </p:nvSpPr>
        <p:spPr>
          <a:xfrm rot="-1160763">
            <a:off x="7960995" y="38264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3" name="文本框 37"/>
          <p:cNvSpPr txBox="1"/>
          <p:nvPr/>
        </p:nvSpPr>
        <p:spPr>
          <a:xfrm rot="39237">
            <a:off x="7960995" y="443478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4" name="文本框 45"/>
          <p:cNvSpPr txBox="1"/>
          <p:nvPr/>
        </p:nvSpPr>
        <p:spPr>
          <a:xfrm rot="-1160763">
            <a:off x="8588945" y="385131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5" name="文本框 46"/>
          <p:cNvSpPr txBox="1"/>
          <p:nvPr/>
        </p:nvSpPr>
        <p:spPr>
          <a:xfrm rot="-1160763">
            <a:off x="9003428" y="409146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6" name="文本框 47"/>
          <p:cNvSpPr txBox="1"/>
          <p:nvPr/>
        </p:nvSpPr>
        <p:spPr>
          <a:xfrm rot="39237">
            <a:off x="8652986" y="47283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7" name="文本框 49"/>
          <p:cNvSpPr txBox="1"/>
          <p:nvPr/>
        </p:nvSpPr>
        <p:spPr>
          <a:xfrm rot="-1160763">
            <a:off x="9586906" y="44169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8" name="文本框 50"/>
          <p:cNvSpPr txBox="1"/>
          <p:nvPr/>
        </p:nvSpPr>
        <p:spPr>
          <a:xfrm rot="-1160763">
            <a:off x="9535318" y="482970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2629" name="文本框 51"/>
          <p:cNvSpPr txBox="1"/>
          <p:nvPr/>
        </p:nvSpPr>
        <p:spPr>
          <a:xfrm rot="-1160763">
            <a:off x="8569377" y="183226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97381" y="222363"/>
            <a:ext cx="10029416" cy="6292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en-US" altLang="zh-CN" sz="269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……</a:t>
            </a:r>
            <a:r>
              <a:rPr lang="zh-CN" altLang="en-US" sz="269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进士第的官衔灯该还有吧，垂珠联珑的朱门却早已褪色了。</a:t>
            </a:r>
            <a:endParaRPr lang="zh-CN" altLang="en-US" sz="269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双波形 6"/>
          <p:cNvSpPr/>
          <p:nvPr/>
        </p:nvSpPr>
        <p:spPr>
          <a:xfrm>
            <a:off x="2375261" y="862765"/>
            <a:ext cx="4103914" cy="825408"/>
          </a:xfrm>
          <a:prstGeom prst="doubleWav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9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灯笼</a:t>
            </a:r>
            <a:r>
              <a:rPr kumimoji="0" lang="zh-CN" altLang="en-US" sz="2690" b="1" i="0" u="none" strike="noStrike" kern="1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记录着岁月的沧桑。</a:t>
            </a:r>
            <a:endParaRPr kumimoji="0" lang="zh-CN" altLang="en-US" sz="2690" b="1" i="0" u="none" strike="noStrike" kern="12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18728" y="1826927"/>
            <a:ext cx="10408320" cy="13315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buFont typeface="Wingdings" panose="05000000000000000000" pitchFamily="2" charset="2"/>
              <a:buChar char="u"/>
            </a:pPr>
            <a:r>
              <a:rPr lang="zh-CN" altLang="en-US" sz="269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若是纱灯上的字是“尚书府”或“某某县正堂”之类，懂得了意思，也会觉得不凡的；但普普通通一家纯德堂的家用灯笼，可也未始勾不起爱好来。</a:t>
            </a:r>
            <a:endParaRPr lang="zh-CN" altLang="en-US" sz="269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9" name="双波形 8"/>
          <p:cNvSpPr/>
          <p:nvPr/>
        </p:nvSpPr>
        <p:spPr>
          <a:xfrm>
            <a:off x="2337905" y="3118405"/>
            <a:ext cx="5096538" cy="816514"/>
          </a:xfrm>
          <a:prstGeom prst="doubleWav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9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灯笼</a:t>
            </a:r>
            <a:r>
              <a:rPr kumimoji="0" lang="zh-CN" altLang="en-US" sz="2690" b="1" i="0" u="none" strike="noStrike" kern="1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显示着主人的地位和权势。</a:t>
            </a:r>
            <a:endParaRPr kumimoji="0" lang="zh-CN" altLang="en-US" sz="2690" b="1" i="0" u="none" strike="noStrike" kern="12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94838" y="4002516"/>
            <a:ext cx="10511497" cy="718820"/>
          </a:xfrm>
          <a:prstGeom prst="rect">
            <a:avLst/>
          </a:prstGeom>
        </p:spPr>
        <p:txBody>
          <a:bodyPr wrap="square">
            <a:spAutoFit/>
          </a:bodyPr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+mn-ea"/>
              </a:rPr>
              <a:t> </a:t>
            </a: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cs typeface="+mn-cs"/>
                <a:sym typeface="+mn-ea"/>
              </a:rPr>
              <a:t>自由读</a:t>
            </a:r>
            <a:r>
              <a:rPr kumimoji="0" lang="en-US" altLang="zh-CN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cs typeface="+mn-cs"/>
                <a:sym typeface="+mn-ea"/>
              </a:rPr>
              <a:t>10</a:t>
            </a: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cs typeface="+mn-cs"/>
                <a:sym typeface="+mn-ea"/>
              </a:rPr>
              <a:t>自然段，思考：关于宫灯的想象有什么意义？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anose="02010600040101010101" charset="-122"/>
              <a:ea typeface="华文仿宋" panose="02010600040101010101" charset="-122"/>
              <a:cs typeface="+mn-cs"/>
              <a:sym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80095" y="4523733"/>
            <a:ext cx="7661705" cy="7188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 对宫灯进行想象，体验深长的历史况味。</a:t>
            </a:r>
            <a:r>
              <a:rPr lang="en-US" altLang="zh-CN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  </a:t>
            </a:r>
            <a:endParaRPr lang="en-US" altLang="zh-CN" sz="3140" b="1" dirty="0">
              <a:solidFill>
                <a:srgbClr val="FF00FF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2637" name="文本框 9"/>
          <p:cNvSpPr txBox="1"/>
          <p:nvPr/>
        </p:nvSpPr>
        <p:spPr>
          <a:xfrm>
            <a:off x="1186958" y="5411402"/>
            <a:ext cx="9250259" cy="10566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endParaRPr lang="zh-CN" altLang="en-US" sz="3140" b="1" dirty="0">
              <a:latin typeface="华文行楷" panose="02010800040101010101" charset="-122"/>
              <a:ea typeface="华文行楷" panose="02010800040101010101" charset="-122"/>
              <a:sym typeface="宋体" panose="02010600030101010101" pitchFamily="2" charset="-122"/>
            </a:endParaRPr>
          </a:p>
          <a:p>
            <a:pPr eaLnBrk="0" hangingPunct="0"/>
            <a:r>
              <a:rPr lang="zh-CN" altLang="en-US" sz="3140" b="1" dirty="0">
                <a:latin typeface="华文行楷" panose="02010800040101010101" charset="-122"/>
                <a:ea typeface="华文行楷" panose="02010800040101010101" charset="-122"/>
                <a:sym typeface="宋体" panose="02010600030101010101" pitchFamily="2" charset="-122"/>
              </a:rPr>
              <a:t>      在对灯笼的认知中，感受到了朝代的更替变迁。</a:t>
            </a:r>
            <a:endParaRPr lang="zh-CN" altLang="en-US" sz="3140" b="1" dirty="0">
              <a:latin typeface="华文行楷" panose="02010800040101010101" charset="-122"/>
              <a:ea typeface="华文行楷" panose="0201080004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0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charRg st="0" end="6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9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4578" name="文本框 32"/>
          <p:cNvSpPr txBox="1"/>
          <p:nvPr/>
        </p:nvSpPr>
        <p:spPr>
          <a:xfrm>
            <a:off x="5986420" y="38264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79" name="文本框 34"/>
          <p:cNvSpPr txBox="1"/>
          <p:nvPr/>
        </p:nvSpPr>
        <p:spPr>
          <a:xfrm rot="-280097">
            <a:off x="10010283" y="237126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0" name="文本框 36"/>
          <p:cNvSpPr txBox="1"/>
          <p:nvPr/>
        </p:nvSpPr>
        <p:spPr>
          <a:xfrm rot="-5350866">
            <a:off x="7534060" y="201549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1" name="文本框 37"/>
          <p:cNvSpPr txBox="1"/>
          <p:nvPr/>
        </p:nvSpPr>
        <p:spPr>
          <a:xfrm rot="-4150866">
            <a:off x="6941688" y="247444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2" name="文本框 45"/>
          <p:cNvSpPr txBox="1"/>
          <p:nvPr/>
        </p:nvSpPr>
        <p:spPr>
          <a:xfrm rot="-5350866">
            <a:off x="8165568" y="204395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3" name="文本框 46"/>
          <p:cNvSpPr txBox="1"/>
          <p:nvPr/>
        </p:nvSpPr>
        <p:spPr>
          <a:xfrm rot="-424911">
            <a:off x="8891358" y="230722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4" name="文本框 47"/>
          <p:cNvSpPr txBox="1"/>
          <p:nvPr/>
        </p:nvSpPr>
        <p:spPr>
          <a:xfrm rot="-4150866">
            <a:off x="9545992" y="334254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5" name="文本框 49"/>
          <p:cNvSpPr txBox="1"/>
          <p:nvPr/>
        </p:nvSpPr>
        <p:spPr>
          <a:xfrm rot="657351">
            <a:off x="10124132" y="18731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6" name="文本框 50"/>
          <p:cNvSpPr txBox="1"/>
          <p:nvPr/>
        </p:nvSpPr>
        <p:spPr>
          <a:xfrm rot="1480325">
            <a:off x="9254253" y="194255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7" name="文本框 51"/>
          <p:cNvSpPr txBox="1"/>
          <p:nvPr/>
        </p:nvSpPr>
        <p:spPr>
          <a:xfrm rot="-5350866">
            <a:off x="10342937" y="358447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8" name="文本框 32"/>
          <p:cNvSpPr txBox="1"/>
          <p:nvPr/>
        </p:nvSpPr>
        <p:spPr>
          <a:xfrm>
            <a:off x="4627343" y="453796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9" name="文本框 34"/>
          <p:cNvSpPr txBox="1"/>
          <p:nvPr/>
        </p:nvSpPr>
        <p:spPr>
          <a:xfrm rot="4149897">
            <a:off x="5973968" y="446680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0" name="文本框 36"/>
          <p:cNvSpPr txBox="1"/>
          <p:nvPr/>
        </p:nvSpPr>
        <p:spPr>
          <a:xfrm rot="-1380000">
            <a:off x="5342460" y="20065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1" name="文本框 37"/>
          <p:cNvSpPr txBox="1"/>
          <p:nvPr/>
        </p:nvSpPr>
        <p:spPr>
          <a:xfrm rot="-180000">
            <a:off x="5600400" y="284979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2" name="文本框 45"/>
          <p:cNvSpPr txBox="1"/>
          <p:nvPr/>
        </p:nvSpPr>
        <p:spPr>
          <a:xfrm rot="-1380000">
            <a:off x="5970411" y="20314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3" name="文本框 46"/>
          <p:cNvSpPr txBox="1"/>
          <p:nvPr/>
        </p:nvSpPr>
        <p:spPr>
          <a:xfrm rot="-1380000">
            <a:off x="6384893" y="227165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4" name="文本框 47"/>
          <p:cNvSpPr txBox="1"/>
          <p:nvPr/>
        </p:nvSpPr>
        <p:spPr>
          <a:xfrm rot="-180000">
            <a:off x="6646391" y="305258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5" name="文本框 49"/>
          <p:cNvSpPr txBox="1"/>
          <p:nvPr/>
        </p:nvSpPr>
        <p:spPr>
          <a:xfrm rot="-5350866">
            <a:off x="8041045" y="290849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6" name="文本框 50"/>
          <p:cNvSpPr txBox="1"/>
          <p:nvPr/>
        </p:nvSpPr>
        <p:spPr>
          <a:xfrm rot="-170103">
            <a:off x="7235205" y="345105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7" name="文本框 51"/>
          <p:cNvSpPr txBox="1"/>
          <p:nvPr/>
        </p:nvSpPr>
        <p:spPr>
          <a:xfrm rot="-5350866">
            <a:off x="7516271" y="438853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8" name="文本框 32"/>
          <p:cNvSpPr txBox="1"/>
          <p:nvPr/>
        </p:nvSpPr>
        <p:spPr>
          <a:xfrm rot="1209897">
            <a:off x="2245402" y="489018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99" name="文本框 34"/>
          <p:cNvSpPr txBox="1"/>
          <p:nvPr/>
        </p:nvSpPr>
        <p:spPr>
          <a:xfrm rot="4149897">
            <a:off x="3371443" y="44169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0" name="文本框 36"/>
          <p:cNvSpPr txBox="1"/>
          <p:nvPr/>
        </p:nvSpPr>
        <p:spPr>
          <a:xfrm rot="-1380000">
            <a:off x="2770176" y="416617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1" name="文本框 37"/>
          <p:cNvSpPr txBox="1"/>
          <p:nvPr/>
        </p:nvSpPr>
        <p:spPr>
          <a:xfrm rot="1029897">
            <a:off x="3757464" y="363428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2" name="文本框 45"/>
          <p:cNvSpPr txBox="1"/>
          <p:nvPr/>
        </p:nvSpPr>
        <p:spPr>
          <a:xfrm rot="-1380000">
            <a:off x="4515274" y="407367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3" name="文本框 46"/>
          <p:cNvSpPr txBox="1"/>
          <p:nvPr/>
        </p:nvSpPr>
        <p:spPr>
          <a:xfrm rot="-170103">
            <a:off x="1854045" y="226275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4" name="文本框 47"/>
          <p:cNvSpPr txBox="1"/>
          <p:nvPr/>
        </p:nvSpPr>
        <p:spPr>
          <a:xfrm rot="1029897">
            <a:off x="1900296" y="43582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5" name="文本框 49"/>
          <p:cNvSpPr txBox="1"/>
          <p:nvPr/>
        </p:nvSpPr>
        <p:spPr>
          <a:xfrm rot="-170103">
            <a:off x="4344500" y="484749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6" name="文本框 50"/>
          <p:cNvSpPr txBox="1"/>
          <p:nvPr/>
        </p:nvSpPr>
        <p:spPr>
          <a:xfrm rot="-170103">
            <a:off x="5630641" y="410035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7" name="文本框 51"/>
          <p:cNvSpPr txBox="1"/>
          <p:nvPr/>
        </p:nvSpPr>
        <p:spPr>
          <a:xfrm rot="-170103">
            <a:off x="5817425" y="495066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8" name="文本框 36"/>
          <p:cNvSpPr txBox="1"/>
          <p:nvPr/>
        </p:nvSpPr>
        <p:spPr>
          <a:xfrm rot="-5070842">
            <a:off x="1327492" y="282844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09" name="文本框 37"/>
          <p:cNvSpPr txBox="1"/>
          <p:nvPr/>
        </p:nvSpPr>
        <p:spPr>
          <a:xfrm rot="4149897">
            <a:off x="2473101" y="296542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0" name="文本框 36"/>
          <p:cNvSpPr txBox="1"/>
          <p:nvPr/>
        </p:nvSpPr>
        <p:spPr>
          <a:xfrm rot="-170103">
            <a:off x="1332828" y="204573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1" name="文本框 37"/>
          <p:cNvSpPr txBox="1"/>
          <p:nvPr/>
        </p:nvSpPr>
        <p:spPr>
          <a:xfrm rot="1029897">
            <a:off x="2471321" y="243530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2" name="文本框 45"/>
          <p:cNvSpPr txBox="1"/>
          <p:nvPr/>
        </p:nvSpPr>
        <p:spPr>
          <a:xfrm rot="-1380000">
            <a:off x="3344760" y="183226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3" name="文本框 46"/>
          <p:cNvSpPr txBox="1"/>
          <p:nvPr/>
        </p:nvSpPr>
        <p:spPr>
          <a:xfrm rot="-1380000">
            <a:off x="3983383" y="202260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4" name="文本框 47"/>
          <p:cNvSpPr txBox="1"/>
          <p:nvPr/>
        </p:nvSpPr>
        <p:spPr>
          <a:xfrm rot="-180000">
            <a:off x="3679192" y="265411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5" name="文本框 49"/>
          <p:cNvSpPr txBox="1"/>
          <p:nvPr/>
        </p:nvSpPr>
        <p:spPr>
          <a:xfrm rot="-1380000">
            <a:off x="4643354" y="227165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6" name="文本框 50"/>
          <p:cNvSpPr txBox="1"/>
          <p:nvPr/>
        </p:nvSpPr>
        <p:spPr>
          <a:xfrm rot="-1380000">
            <a:off x="4164830" y="29227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7" name="文本框 51"/>
          <p:cNvSpPr txBox="1"/>
          <p:nvPr/>
        </p:nvSpPr>
        <p:spPr>
          <a:xfrm rot="-1380000">
            <a:off x="4876389" y="307571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8" name="文本框 32"/>
          <p:cNvSpPr txBox="1"/>
          <p:nvPr/>
        </p:nvSpPr>
        <p:spPr>
          <a:xfrm rot="1209897">
            <a:off x="6703316" y="451306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19" name="文本框 34"/>
          <p:cNvSpPr txBox="1"/>
          <p:nvPr/>
        </p:nvSpPr>
        <p:spPr>
          <a:xfrm rot="-1030866">
            <a:off x="8046382" y="491153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0" name="文本框 36"/>
          <p:cNvSpPr txBox="1"/>
          <p:nvPr/>
        </p:nvSpPr>
        <p:spPr>
          <a:xfrm rot="368503">
            <a:off x="7441557" y="375169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1" name="文本框 37"/>
          <p:cNvSpPr txBox="1"/>
          <p:nvPr/>
        </p:nvSpPr>
        <p:spPr>
          <a:xfrm rot="829244">
            <a:off x="6893657" y="500047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2" name="文本框 45"/>
          <p:cNvSpPr txBox="1"/>
          <p:nvPr/>
        </p:nvSpPr>
        <p:spPr>
          <a:xfrm rot="-4502722">
            <a:off x="8562261" y="334254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3" name="文本框 46"/>
          <p:cNvSpPr txBox="1"/>
          <p:nvPr/>
        </p:nvSpPr>
        <p:spPr>
          <a:xfrm rot="2702238">
            <a:off x="9449931" y="397583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4" name="文本框 47"/>
          <p:cNvSpPr txBox="1"/>
          <p:nvPr/>
        </p:nvSpPr>
        <p:spPr>
          <a:xfrm rot="-3456638">
            <a:off x="8524905" y="435651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5" name="文本框 53"/>
          <p:cNvSpPr txBox="1"/>
          <p:nvPr/>
        </p:nvSpPr>
        <p:spPr>
          <a:xfrm rot="-3180423">
            <a:off x="10054756" y="420353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6" name="文本框 54"/>
          <p:cNvSpPr txBox="1"/>
          <p:nvPr/>
        </p:nvSpPr>
        <p:spPr>
          <a:xfrm rot="-3640556">
            <a:off x="9079921" y="45664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7" name="文本框 55"/>
          <p:cNvSpPr txBox="1"/>
          <p:nvPr/>
        </p:nvSpPr>
        <p:spPr>
          <a:xfrm rot="1549510">
            <a:off x="9969369" y="323937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8" name="文本框 32"/>
          <p:cNvSpPr txBox="1"/>
          <p:nvPr/>
        </p:nvSpPr>
        <p:spPr>
          <a:xfrm rot="4190103">
            <a:off x="5774732" y="335322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29" name="文本框 34"/>
          <p:cNvSpPr txBox="1"/>
          <p:nvPr/>
        </p:nvSpPr>
        <p:spPr>
          <a:xfrm rot="8340000">
            <a:off x="6488069" y="40647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0" name="文本框 36"/>
          <p:cNvSpPr txBox="1"/>
          <p:nvPr/>
        </p:nvSpPr>
        <p:spPr>
          <a:xfrm rot="-1160763">
            <a:off x="7441557" y="25100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1" name="文本框 37"/>
          <p:cNvSpPr txBox="1"/>
          <p:nvPr/>
        </p:nvSpPr>
        <p:spPr>
          <a:xfrm rot="39237">
            <a:off x="7302803" y="309527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2" name="文本框 45"/>
          <p:cNvSpPr txBox="1"/>
          <p:nvPr/>
        </p:nvSpPr>
        <p:spPr>
          <a:xfrm rot="-1160763">
            <a:off x="8069508" y="25349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3" name="文本框 46"/>
          <p:cNvSpPr txBox="1"/>
          <p:nvPr/>
        </p:nvSpPr>
        <p:spPr>
          <a:xfrm rot="-1160763">
            <a:off x="8483990" y="27750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4" name="文本框 47"/>
          <p:cNvSpPr txBox="1"/>
          <p:nvPr/>
        </p:nvSpPr>
        <p:spPr>
          <a:xfrm rot="39237">
            <a:off x="9022996" y="330163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5" name="文本框 49"/>
          <p:cNvSpPr txBox="1"/>
          <p:nvPr/>
        </p:nvSpPr>
        <p:spPr>
          <a:xfrm rot="-1160763">
            <a:off x="9960474" y="28640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6" name="文本框 50"/>
          <p:cNvSpPr txBox="1"/>
          <p:nvPr/>
        </p:nvSpPr>
        <p:spPr>
          <a:xfrm rot="-1160763">
            <a:off x="9362765" y="27145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7" name="文本框 51"/>
          <p:cNvSpPr txBox="1"/>
          <p:nvPr/>
        </p:nvSpPr>
        <p:spPr>
          <a:xfrm rot="-1160763">
            <a:off x="9896433" y="367875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8" name="文本框 32"/>
          <p:cNvSpPr txBox="1"/>
          <p:nvPr/>
        </p:nvSpPr>
        <p:spPr>
          <a:xfrm rot="4190103">
            <a:off x="4066992" y="428536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39" name="文本框 34"/>
          <p:cNvSpPr txBox="1"/>
          <p:nvPr/>
        </p:nvSpPr>
        <p:spPr>
          <a:xfrm rot="8340000">
            <a:off x="5369144" y="370366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0" name="文本框 36"/>
          <p:cNvSpPr txBox="1"/>
          <p:nvPr/>
        </p:nvSpPr>
        <p:spPr>
          <a:xfrm rot="2810103">
            <a:off x="5239284" y="248511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1" name="文本框 37"/>
          <p:cNvSpPr txBox="1"/>
          <p:nvPr/>
        </p:nvSpPr>
        <p:spPr>
          <a:xfrm rot="4010103">
            <a:off x="5239284" y="309350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2" name="文本框 45"/>
          <p:cNvSpPr txBox="1"/>
          <p:nvPr/>
        </p:nvSpPr>
        <p:spPr>
          <a:xfrm rot="2810103">
            <a:off x="5870792" y="251358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3" name="文本框 46"/>
          <p:cNvSpPr txBox="1"/>
          <p:nvPr/>
        </p:nvSpPr>
        <p:spPr>
          <a:xfrm rot="2810103">
            <a:off x="6283496" y="275195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4" name="文本框 47"/>
          <p:cNvSpPr txBox="1"/>
          <p:nvPr/>
        </p:nvSpPr>
        <p:spPr>
          <a:xfrm rot="4010103">
            <a:off x="6283496" y="336033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5" name="文本框 49"/>
          <p:cNvSpPr txBox="1"/>
          <p:nvPr/>
        </p:nvSpPr>
        <p:spPr>
          <a:xfrm rot="-1160763">
            <a:off x="7946763" y="339947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6" name="文本框 50"/>
          <p:cNvSpPr txBox="1"/>
          <p:nvPr/>
        </p:nvSpPr>
        <p:spPr>
          <a:xfrm rot="4020000">
            <a:off x="6817165" y="349197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7" name="文本框 51"/>
          <p:cNvSpPr txBox="1"/>
          <p:nvPr/>
        </p:nvSpPr>
        <p:spPr>
          <a:xfrm rot="-1160763">
            <a:off x="7245878" y="415550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8" name="文本框 32"/>
          <p:cNvSpPr txBox="1"/>
          <p:nvPr/>
        </p:nvSpPr>
        <p:spPr>
          <a:xfrm rot="5400000">
            <a:off x="2245402" y="415905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49" name="文本框 34"/>
          <p:cNvSpPr txBox="1"/>
          <p:nvPr/>
        </p:nvSpPr>
        <p:spPr>
          <a:xfrm rot="8340000">
            <a:off x="3079704" y="452906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0" name="文本框 36"/>
          <p:cNvSpPr txBox="1"/>
          <p:nvPr/>
        </p:nvSpPr>
        <p:spPr>
          <a:xfrm rot="2810103">
            <a:off x="3056579" y="3605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1" name="文本框 37"/>
          <p:cNvSpPr txBox="1"/>
          <p:nvPr/>
        </p:nvSpPr>
        <p:spPr>
          <a:xfrm rot="5220000">
            <a:off x="3543996" y="392246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2" name="文本框 45"/>
          <p:cNvSpPr txBox="1"/>
          <p:nvPr/>
        </p:nvSpPr>
        <p:spPr>
          <a:xfrm rot="2810103">
            <a:off x="4116801" y="362005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3" name="文本框 46"/>
          <p:cNvSpPr txBox="1"/>
          <p:nvPr/>
        </p:nvSpPr>
        <p:spPr>
          <a:xfrm rot="4020000">
            <a:off x="1754427" y="274483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4" name="文本框 47"/>
          <p:cNvSpPr txBox="1"/>
          <p:nvPr/>
        </p:nvSpPr>
        <p:spPr>
          <a:xfrm rot="5220000">
            <a:off x="1752647" y="378727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5" name="文本框 49"/>
          <p:cNvSpPr txBox="1"/>
          <p:nvPr/>
        </p:nvSpPr>
        <p:spPr>
          <a:xfrm rot="4020000">
            <a:off x="3729001" y="473364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6" name="文本框 50"/>
          <p:cNvSpPr txBox="1"/>
          <p:nvPr/>
        </p:nvSpPr>
        <p:spPr>
          <a:xfrm rot="4020000">
            <a:off x="5114761" y="4313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7" name="文本框 51"/>
          <p:cNvSpPr txBox="1"/>
          <p:nvPr/>
        </p:nvSpPr>
        <p:spPr>
          <a:xfrm rot="4020000">
            <a:off x="5529244" y="455397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8" name="文本框 32"/>
          <p:cNvSpPr txBox="1"/>
          <p:nvPr/>
        </p:nvSpPr>
        <p:spPr>
          <a:xfrm rot="-880739">
            <a:off x="1548075" y="336567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59" name="文本框 34"/>
          <p:cNvSpPr txBox="1"/>
          <p:nvPr/>
        </p:nvSpPr>
        <p:spPr>
          <a:xfrm rot="8340000">
            <a:off x="2377041" y="345283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0" name="文本框 36"/>
          <p:cNvSpPr txBox="1"/>
          <p:nvPr/>
        </p:nvSpPr>
        <p:spPr>
          <a:xfrm rot="4020000">
            <a:off x="2839553" y="223607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1" name="文本框 37"/>
          <p:cNvSpPr txBox="1"/>
          <p:nvPr/>
        </p:nvSpPr>
        <p:spPr>
          <a:xfrm rot="5220000">
            <a:off x="2839553" y="284445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2" name="文本框 45"/>
          <p:cNvSpPr txBox="1"/>
          <p:nvPr/>
        </p:nvSpPr>
        <p:spPr>
          <a:xfrm rot="2810103">
            <a:off x="3465725" y="225919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3" name="文本框 46"/>
          <p:cNvSpPr txBox="1"/>
          <p:nvPr/>
        </p:nvSpPr>
        <p:spPr>
          <a:xfrm rot="2810103">
            <a:off x="3880207" y="249934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4" name="文本框 47"/>
          <p:cNvSpPr txBox="1"/>
          <p:nvPr/>
        </p:nvSpPr>
        <p:spPr>
          <a:xfrm rot="4010103">
            <a:off x="3579574" y="313619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5" name="文本框 49"/>
          <p:cNvSpPr txBox="1"/>
          <p:nvPr/>
        </p:nvSpPr>
        <p:spPr>
          <a:xfrm rot="2810103">
            <a:off x="4540178" y="275195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6" name="文本框 50"/>
          <p:cNvSpPr txBox="1"/>
          <p:nvPr/>
        </p:nvSpPr>
        <p:spPr>
          <a:xfrm rot="2810103">
            <a:off x="4412098" y="323759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7" name="文本框 51"/>
          <p:cNvSpPr txBox="1"/>
          <p:nvPr/>
        </p:nvSpPr>
        <p:spPr>
          <a:xfrm rot="2810103">
            <a:off x="4826580" y="347774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8" name="文本框 32"/>
          <p:cNvSpPr txBox="1"/>
          <p:nvPr/>
        </p:nvSpPr>
        <p:spPr>
          <a:xfrm rot="5400000">
            <a:off x="6290612" y="4667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69" name="文本框 34"/>
          <p:cNvSpPr txBox="1"/>
          <p:nvPr/>
        </p:nvSpPr>
        <p:spPr>
          <a:xfrm rot="3159237">
            <a:off x="7493146" y="503605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70" name="文本框 36"/>
          <p:cNvSpPr txBox="1"/>
          <p:nvPr/>
        </p:nvSpPr>
        <p:spPr>
          <a:xfrm rot="-1160763">
            <a:off x="7960995" y="38264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71" name="文本框 37"/>
          <p:cNvSpPr txBox="1"/>
          <p:nvPr/>
        </p:nvSpPr>
        <p:spPr>
          <a:xfrm rot="39237">
            <a:off x="7960995" y="443478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72" name="文本框 45"/>
          <p:cNvSpPr txBox="1"/>
          <p:nvPr/>
        </p:nvSpPr>
        <p:spPr>
          <a:xfrm rot="-1160763">
            <a:off x="8588945" y="385131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73" name="文本框 46"/>
          <p:cNvSpPr txBox="1"/>
          <p:nvPr/>
        </p:nvSpPr>
        <p:spPr>
          <a:xfrm rot="-1160763">
            <a:off x="9003428" y="409146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74" name="文本框 47"/>
          <p:cNvSpPr txBox="1"/>
          <p:nvPr/>
        </p:nvSpPr>
        <p:spPr>
          <a:xfrm rot="39237">
            <a:off x="8652986" y="47283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75" name="文本框 49"/>
          <p:cNvSpPr txBox="1"/>
          <p:nvPr/>
        </p:nvSpPr>
        <p:spPr>
          <a:xfrm rot="-1160763">
            <a:off x="9586906" y="44169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76" name="文本框 50"/>
          <p:cNvSpPr txBox="1"/>
          <p:nvPr/>
        </p:nvSpPr>
        <p:spPr>
          <a:xfrm rot="-1160763">
            <a:off x="9535318" y="482970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677" name="文本框 51"/>
          <p:cNvSpPr txBox="1"/>
          <p:nvPr/>
        </p:nvSpPr>
        <p:spPr>
          <a:xfrm rot="-1160763">
            <a:off x="8569377" y="183226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17582" y="192121"/>
            <a:ext cx="9606039" cy="1346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+mn-ea"/>
              </a:rPr>
              <a:t>    </a:t>
            </a: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cs typeface="+mn-cs"/>
                <a:sym typeface="+mn-ea"/>
              </a:rPr>
              <a:t>自由读</a:t>
            </a:r>
            <a:r>
              <a:rPr kumimoji="0" lang="en-US" altLang="zh-CN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cs typeface="+mn-cs"/>
                <a:sym typeface="+mn-ea"/>
              </a:rPr>
              <a:t>11</a:t>
            </a:r>
            <a:r>
              <a: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anose="02010600040101010101" charset="-122"/>
                <a:ea typeface="华文仿宋" panose="02010600040101010101" charset="-122"/>
                <a:cs typeface="+mn-cs"/>
                <a:sym typeface="+mn-ea"/>
              </a:rPr>
              <a:t>自然段，思考：对古时将军挑灯看剑的描写有什么深刻意义？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anose="02010600040101010101" charset="-122"/>
              <a:ea typeface="华文仿宋" panose="02010600040101010101" charset="-122"/>
              <a:cs typeface="+mn-cs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75521" y="1633027"/>
            <a:ext cx="9091938" cy="19742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lang="en-US" altLang="zh-CN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  </a:t>
            </a:r>
            <a:r>
              <a:rPr lang="zh-CN" altLang="en-US" sz="3140" b="1" dirty="0">
                <a:solidFill>
                  <a:srgbClr val="FF00FF"/>
                </a:solidFill>
                <a:latin typeface="楷体" panose="02010609060101010101" charset="-122"/>
                <a:ea typeface="楷体" panose="02010609060101010101" charset="-122"/>
              </a:rPr>
              <a:t>引述历史上保家卫国的名将，表达自己做“灯笼下的马前卒”的誓愿。</a:t>
            </a:r>
            <a:r>
              <a:rPr lang="zh-CN" altLang="en-US" sz="3135" b="1" kern="10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（</a:t>
            </a:r>
            <a:r>
              <a:rPr lang="zh-CN" altLang="en-US" sz="3135" b="1" kern="10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作者热切希望冲上前线，奋勇杀敌，打击日寇</a:t>
            </a:r>
            <a:r>
              <a:rPr lang="zh-CN" altLang="en-US" sz="3135" b="1" kern="10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</a:rPr>
              <a:t>）</a:t>
            </a:r>
            <a:endParaRPr lang="zh-CN" altLang="en-US" sz="3135" b="1" kern="10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793563" y="3625390"/>
            <a:ext cx="6629946" cy="125031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14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Times New Roman" panose="02020603050405020304" pitchFamily="18" charset="0"/>
                <a:sym typeface="+mn-ea"/>
              </a:rPr>
              <a:t>从历史文化及个人情感上表达灯笼对于“我”及整个民族的重要意义。</a:t>
            </a:r>
            <a:endParaRPr kumimoji="0" lang="zh-CN" altLang="en-US" sz="538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j-ea"/>
              <a:ea typeface="+mj-ea"/>
              <a:cs typeface="+mn-cs"/>
              <a:sym typeface="+mn-ea"/>
            </a:endParaRPr>
          </a:p>
        </p:txBody>
      </p:sp>
      <p:sp>
        <p:nvSpPr>
          <p:cNvPr id="3" name="心形 2"/>
          <p:cNvSpPr/>
          <p:nvPr/>
        </p:nvSpPr>
        <p:spPr>
          <a:xfrm>
            <a:off x="8807749" y="3584476"/>
            <a:ext cx="2042173" cy="1595670"/>
          </a:xfrm>
          <a:prstGeom prst="hear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8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+mn-ea"/>
              </a:rPr>
              <a:t>升华</a:t>
            </a:r>
            <a:endParaRPr kumimoji="0" lang="zh-CN" altLang="en-US" sz="448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ea"/>
              <a:ea typeface="+mj-ea"/>
              <a:cs typeface="+mn-cs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5602" name="组合 27"/>
          <p:cNvGrpSpPr/>
          <p:nvPr/>
        </p:nvGrpSpPr>
        <p:grpSpPr>
          <a:xfrm>
            <a:off x="991280" y="87166"/>
            <a:ext cx="2880033" cy="768483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深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入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探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究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1142487" y="960604"/>
            <a:ext cx="7441122" cy="6705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314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140" b="1" dirty="0">
                <a:latin typeface="黑体" panose="02010609060101010101" pitchFamily="49" charset="-122"/>
                <a:ea typeface="黑体" panose="02010609060101010101" pitchFamily="49" charset="-122"/>
              </a:rPr>
              <a:t>结合全文，简析作者喜爱灯笼的原因。</a:t>
            </a:r>
            <a:endParaRPr lang="zh-CN" altLang="en-US" sz="314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70697" y="1641922"/>
            <a:ext cx="10365628" cy="2022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</a:t>
            </a:r>
            <a:r>
              <a:rPr kumimoji="0" lang="zh-CN" altLang="zh-CN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①灯笼寄托着祖父、母亲等亲人的慈爱和牵挂，也寄托着作者对亲人的感激之情；</a:t>
            </a:r>
            <a:endParaRPr kumimoji="0" lang="en-US" altLang="zh-CN" sz="3140" b="1" i="0" u="none" strike="noStrike" kern="1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 marL="0" marR="0" lvl="0" indent="0" algn="l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</a:t>
            </a:r>
            <a:r>
              <a:rPr kumimoji="0" lang="zh-CN" altLang="zh-CN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②许多乡情民俗与灯笼结下太多的缘分，给作者留下很多美好的回忆；</a:t>
            </a:r>
            <a:endParaRPr kumimoji="0" lang="en-US" altLang="zh-CN" sz="3140" b="1" i="0" u="none" strike="noStrike" kern="1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7431" y="3582697"/>
            <a:ext cx="10435004" cy="2022475"/>
          </a:xfrm>
          <a:prstGeom prst="rect">
            <a:avLst/>
          </a:prstGeom>
        </p:spPr>
        <p:txBody>
          <a:bodyPr wrap="square">
            <a:spAutoFit/>
          </a:bodyPr>
          <a:p>
            <a:pPr marL="0" marR="0" lvl="0" indent="0" algn="l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</a:t>
            </a:r>
            <a:r>
              <a:rPr kumimoji="0" lang="zh-CN" altLang="zh-CN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③灯笼能为夜行人指路，温暖他人；</a:t>
            </a:r>
            <a:endParaRPr kumimoji="0" lang="en-US" altLang="zh-CN" sz="3140" b="1" i="0" u="none" strike="noStrike" kern="1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 marL="0" marR="0" lvl="0" indent="0" algn="l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</a:t>
            </a:r>
            <a:r>
              <a:rPr kumimoji="0" lang="zh-CN" altLang="zh-CN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④记录、传承着家族历史；</a:t>
            </a:r>
            <a:endParaRPr kumimoji="0" lang="en-US" altLang="zh-CN" sz="3140" b="1" i="0" u="none" strike="noStrike" kern="1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  <a:p>
            <a:pPr marL="107950" marR="0" lvl="0" indent="0" algn="l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</a:t>
            </a:r>
            <a:r>
              <a:rPr kumimoji="0" lang="zh-CN" altLang="zh-CN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⑤引发作者联想起古代将领挑灯看剑，抗击敌人的情景，激发爱国热情。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852526" y="1809138"/>
            <a:ext cx="10486593" cy="3229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    作者热烈</a:t>
            </a:r>
            <a:r>
              <a:rPr kumimoji="0" lang="zh-CN" altLang="en-US" sz="314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赞颂</a:t>
            </a:r>
            <a:r>
              <a:rPr kumimoji="0" lang="zh-CN" altLang="en-US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古代将军塞外点兵，挑灯看剑，英勇杀敌的气概；他们激发了自己的</a:t>
            </a:r>
            <a:r>
              <a:rPr kumimoji="0" lang="zh-CN" altLang="en-US" sz="314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爱国情怀</a:t>
            </a:r>
            <a:r>
              <a:rPr kumimoji="0" lang="zh-CN" altLang="en-US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，作者热切希望冲上前线，奋勇杀敌，打击日寇；同时表达了</a:t>
            </a:r>
            <a:r>
              <a:rPr kumimoji="0" lang="zh-CN" altLang="en-US" sz="314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对时局的担忧</a:t>
            </a:r>
            <a:r>
              <a:rPr kumimoji="0" lang="zh-CN" altLang="en-US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和</a:t>
            </a:r>
            <a:r>
              <a:rPr kumimoji="0" lang="zh-CN" altLang="en-US" sz="314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对未来的期望</a:t>
            </a:r>
            <a:r>
              <a:rPr kumimoji="0" lang="zh-CN" altLang="en-US" sz="3140" b="1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，希望有更强大的力量，有更具凝聚力的精神，团结抗战，打败敌人，保卫好自己的家园。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  <a:sym typeface="+mn-ea"/>
            </a:endParaRPr>
          </a:p>
        </p:txBody>
      </p:sp>
      <p:sp>
        <p:nvSpPr>
          <p:cNvPr id="27652" name="TextBox 6"/>
          <p:cNvSpPr txBox="1"/>
          <p:nvPr/>
        </p:nvSpPr>
        <p:spPr>
          <a:xfrm>
            <a:off x="994838" y="174332"/>
            <a:ext cx="9986722" cy="1539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14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3140" b="1" dirty="0">
                <a:latin typeface="华文仿宋" panose="02010600040101010101" charset="-122"/>
                <a:ea typeface="华文仿宋" panose="02010600040101010101" charset="-122"/>
              </a:rPr>
              <a:t> 2.</a:t>
            </a:r>
            <a:r>
              <a:rPr lang="zh-CN" altLang="en-US" sz="3140" b="1" dirty="0">
                <a:latin typeface="华文仿宋" panose="02010600040101010101" charset="-122"/>
                <a:ea typeface="华文仿宋" panose="02010600040101010101" charset="-122"/>
              </a:rPr>
              <a:t>文章结尾说：“唉，壮，于今灯笼又不够了。应该数火把，数探海灯，数燎原的一把烈火！”结合文章，分析并评价这句话所表现的作者的观点态度。</a:t>
            </a:r>
            <a:endParaRPr lang="zh-CN" altLang="en-US" sz="3140" b="1" dirty="0">
              <a:latin typeface="华文仿宋" panose="02010600040101010101" charset="-122"/>
              <a:ea typeface="华文仿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文本框 32"/>
          <p:cNvSpPr txBox="1"/>
          <p:nvPr/>
        </p:nvSpPr>
        <p:spPr>
          <a:xfrm>
            <a:off x="5986420" y="38264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699" name="文本框 34"/>
          <p:cNvSpPr txBox="1"/>
          <p:nvPr/>
        </p:nvSpPr>
        <p:spPr>
          <a:xfrm rot="-280097">
            <a:off x="10010283" y="237126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00" name="文本框 36"/>
          <p:cNvSpPr txBox="1"/>
          <p:nvPr/>
        </p:nvSpPr>
        <p:spPr>
          <a:xfrm rot="-5350866">
            <a:off x="7534060" y="201549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01" name="文本框 37"/>
          <p:cNvSpPr txBox="1"/>
          <p:nvPr/>
        </p:nvSpPr>
        <p:spPr>
          <a:xfrm rot="-4150866">
            <a:off x="6941688" y="247444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02" name="文本框 45"/>
          <p:cNvSpPr txBox="1"/>
          <p:nvPr/>
        </p:nvSpPr>
        <p:spPr>
          <a:xfrm rot="-5350866">
            <a:off x="8165568" y="204395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03" name="文本框 46"/>
          <p:cNvSpPr txBox="1"/>
          <p:nvPr/>
        </p:nvSpPr>
        <p:spPr>
          <a:xfrm rot="-424911">
            <a:off x="8891358" y="230722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04" name="文本框 47"/>
          <p:cNvSpPr txBox="1"/>
          <p:nvPr/>
        </p:nvSpPr>
        <p:spPr>
          <a:xfrm rot="-4150866">
            <a:off x="9545992" y="334254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05" name="文本框 49"/>
          <p:cNvSpPr txBox="1"/>
          <p:nvPr/>
        </p:nvSpPr>
        <p:spPr>
          <a:xfrm rot="657351">
            <a:off x="10124132" y="18731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06" name="文本框 50"/>
          <p:cNvSpPr txBox="1"/>
          <p:nvPr/>
        </p:nvSpPr>
        <p:spPr>
          <a:xfrm rot="1480325">
            <a:off x="9254253" y="194255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07" name="文本框 51"/>
          <p:cNvSpPr txBox="1"/>
          <p:nvPr/>
        </p:nvSpPr>
        <p:spPr>
          <a:xfrm rot="-5350866">
            <a:off x="10342937" y="358447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08" name="文本框 32"/>
          <p:cNvSpPr txBox="1"/>
          <p:nvPr/>
        </p:nvSpPr>
        <p:spPr>
          <a:xfrm>
            <a:off x="4627343" y="453796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09" name="文本框 34"/>
          <p:cNvSpPr txBox="1"/>
          <p:nvPr/>
        </p:nvSpPr>
        <p:spPr>
          <a:xfrm rot="4149897">
            <a:off x="5973968" y="446680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10" name="文本框 36"/>
          <p:cNvSpPr txBox="1"/>
          <p:nvPr/>
        </p:nvSpPr>
        <p:spPr>
          <a:xfrm rot="-1380000">
            <a:off x="5342460" y="20065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11" name="文本框 37"/>
          <p:cNvSpPr txBox="1"/>
          <p:nvPr/>
        </p:nvSpPr>
        <p:spPr>
          <a:xfrm rot="-180000">
            <a:off x="5595063" y="284801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12" name="文本框 45"/>
          <p:cNvSpPr txBox="1"/>
          <p:nvPr/>
        </p:nvSpPr>
        <p:spPr>
          <a:xfrm rot="-1380000">
            <a:off x="5970411" y="20314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13" name="文本框 46"/>
          <p:cNvSpPr txBox="1"/>
          <p:nvPr/>
        </p:nvSpPr>
        <p:spPr>
          <a:xfrm rot="-1380000">
            <a:off x="6384893" y="227165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14" name="文本框 47"/>
          <p:cNvSpPr txBox="1"/>
          <p:nvPr/>
        </p:nvSpPr>
        <p:spPr>
          <a:xfrm rot="-180000">
            <a:off x="6646391" y="305258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15" name="文本框 49"/>
          <p:cNvSpPr txBox="1"/>
          <p:nvPr/>
        </p:nvSpPr>
        <p:spPr>
          <a:xfrm rot="-5350866">
            <a:off x="8041045" y="290849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16" name="文本框 50"/>
          <p:cNvSpPr txBox="1"/>
          <p:nvPr/>
        </p:nvSpPr>
        <p:spPr>
          <a:xfrm rot="-170103">
            <a:off x="7235205" y="345105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17" name="文本框 51"/>
          <p:cNvSpPr txBox="1"/>
          <p:nvPr/>
        </p:nvSpPr>
        <p:spPr>
          <a:xfrm rot="-5350866">
            <a:off x="7516271" y="438853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18" name="文本框 32"/>
          <p:cNvSpPr txBox="1"/>
          <p:nvPr/>
        </p:nvSpPr>
        <p:spPr>
          <a:xfrm rot="1209897">
            <a:off x="2245402" y="489018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19" name="文本框 34"/>
          <p:cNvSpPr txBox="1"/>
          <p:nvPr/>
        </p:nvSpPr>
        <p:spPr>
          <a:xfrm rot="4149897">
            <a:off x="3371443" y="44169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20" name="文本框 36"/>
          <p:cNvSpPr txBox="1"/>
          <p:nvPr/>
        </p:nvSpPr>
        <p:spPr>
          <a:xfrm rot="-1380000">
            <a:off x="2770176" y="416617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21" name="文本框 37"/>
          <p:cNvSpPr txBox="1"/>
          <p:nvPr/>
        </p:nvSpPr>
        <p:spPr>
          <a:xfrm rot="1029897">
            <a:off x="3757464" y="363428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22" name="文本框 45"/>
          <p:cNvSpPr txBox="1"/>
          <p:nvPr/>
        </p:nvSpPr>
        <p:spPr>
          <a:xfrm rot="-1380000">
            <a:off x="4515274" y="407367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23" name="文本框 46"/>
          <p:cNvSpPr txBox="1"/>
          <p:nvPr/>
        </p:nvSpPr>
        <p:spPr>
          <a:xfrm rot="-170103">
            <a:off x="1854045" y="226275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24" name="文本框 47"/>
          <p:cNvSpPr txBox="1"/>
          <p:nvPr/>
        </p:nvSpPr>
        <p:spPr>
          <a:xfrm rot="1029897">
            <a:off x="1900296" y="43582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25" name="文本框 49"/>
          <p:cNvSpPr txBox="1"/>
          <p:nvPr/>
        </p:nvSpPr>
        <p:spPr>
          <a:xfrm rot="-170103">
            <a:off x="4344500" y="484749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26" name="文本框 50"/>
          <p:cNvSpPr txBox="1"/>
          <p:nvPr/>
        </p:nvSpPr>
        <p:spPr>
          <a:xfrm rot="-170103">
            <a:off x="5630641" y="410035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27" name="文本框 51"/>
          <p:cNvSpPr txBox="1"/>
          <p:nvPr/>
        </p:nvSpPr>
        <p:spPr>
          <a:xfrm rot="-170103">
            <a:off x="5817425" y="495066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28" name="文本框 52"/>
          <p:cNvSpPr txBox="1"/>
          <p:nvPr/>
        </p:nvSpPr>
        <p:spPr>
          <a:xfrm rot="-5070842">
            <a:off x="1327492" y="282844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29" name="文本框 53"/>
          <p:cNvSpPr txBox="1"/>
          <p:nvPr/>
        </p:nvSpPr>
        <p:spPr>
          <a:xfrm rot="4149897">
            <a:off x="2473101" y="296542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30" name="文本框 36"/>
          <p:cNvSpPr txBox="1"/>
          <p:nvPr/>
        </p:nvSpPr>
        <p:spPr>
          <a:xfrm rot="-170103">
            <a:off x="1332828" y="204573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31" name="文本框 37"/>
          <p:cNvSpPr txBox="1"/>
          <p:nvPr/>
        </p:nvSpPr>
        <p:spPr>
          <a:xfrm rot="1029897">
            <a:off x="2471321" y="243530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32" name="文本框 45"/>
          <p:cNvSpPr txBox="1"/>
          <p:nvPr/>
        </p:nvSpPr>
        <p:spPr>
          <a:xfrm rot="-1380000">
            <a:off x="3344760" y="183226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33" name="文本框 46"/>
          <p:cNvSpPr txBox="1"/>
          <p:nvPr/>
        </p:nvSpPr>
        <p:spPr>
          <a:xfrm rot="-1380000">
            <a:off x="3983383" y="202260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34" name="文本框 47"/>
          <p:cNvSpPr txBox="1"/>
          <p:nvPr/>
        </p:nvSpPr>
        <p:spPr>
          <a:xfrm rot="-180000">
            <a:off x="3679192" y="265411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35" name="文本框 49"/>
          <p:cNvSpPr txBox="1"/>
          <p:nvPr/>
        </p:nvSpPr>
        <p:spPr>
          <a:xfrm rot="-1380000">
            <a:off x="4643354" y="227165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36" name="文本框 50"/>
          <p:cNvSpPr txBox="1"/>
          <p:nvPr/>
        </p:nvSpPr>
        <p:spPr>
          <a:xfrm rot="-1380000">
            <a:off x="4164830" y="29227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37" name="文本框 51"/>
          <p:cNvSpPr txBox="1"/>
          <p:nvPr/>
        </p:nvSpPr>
        <p:spPr>
          <a:xfrm rot="-1380000">
            <a:off x="4876389" y="307571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38" name="文本框 32"/>
          <p:cNvSpPr txBox="1"/>
          <p:nvPr/>
        </p:nvSpPr>
        <p:spPr>
          <a:xfrm rot="1209897">
            <a:off x="6703316" y="451306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39" name="文本框 34"/>
          <p:cNvSpPr txBox="1"/>
          <p:nvPr/>
        </p:nvSpPr>
        <p:spPr>
          <a:xfrm rot="-1030866">
            <a:off x="8046382" y="491153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40" name="文本框 36"/>
          <p:cNvSpPr txBox="1"/>
          <p:nvPr/>
        </p:nvSpPr>
        <p:spPr>
          <a:xfrm rot="368503">
            <a:off x="7441557" y="375169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41" name="文本框 37"/>
          <p:cNvSpPr txBox="1"/>
          <p:nvPr/>
        </p:nvSpPr>
        <p:spPr>
          <a:xfrm rot="829244">
            <a:off x="6893657" y="500047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42" name="文本框 45"/>
          <p:cNvSpPr txBox="1"/>
          <p:nvPr/>
        </p:nvSpPr>
        <p:spPr>
          <a:xfrm rot="-4502722">
            <a:off x="8562261" y="334254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43" name="文本框 46"/>
          <p:cNvSpPr txBox="1"/>
          <p:nvPr/>
        </p:nvSpPr>
        <p:spPr>
          <a:xfrm rot="2702238">
            <a:off x="9449931" y="397583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44" name="文本框 47"/>
          <p:cNvSpPr txBox="1"/>
          <p:nvPr/>
        </p:nvSpPr>
        <p:spPr>
          <a:xfrm rot="-3456638">
            <a:off x="8524905" y="435651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45" name="文本框 69"/>
          <p:cNvSpPr txBox="1"/>
          <p:nvPr/>
        </p:nvSpPr>
        <p:spPr>
          <a:xfrm rot="-3180423">
            <a:off x="10054756" y="420353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46" name="文本框 70"/>
          <p:cNvSpPr txBox="1"/>
          <p:nvPr/>
        </p:nvSpPr>
        <p:spPr>
          <a:xfrm rot="-3640556">
            <a:off x="9079921" y="45664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47" name="文本框 32"/>
          <p:cNvSpPr txBox="1"/>
          <p:nvPr/>
        </p:nvSpPr>
        <p:spPr>
          <a:xfrm rot="4190103">
            <a:off x="5774732" y="335322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48" name="文本框 34"/>
          <p:cNvSpPr txBox="1"/>
          <p:nvPr/>
        </p:nvSpPr>
        <p:spPr>
          <a:xfrm rot="8340000">
            <a:off x="6488069" y="40647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49" name="文本框 36"/>
          <p:cNvSpPr txBox="1"/>
          <p:nvPr/>
        </p:nvSpPr>
        <p:spPr>
          <a:xfrm rot="-1160763">
            <a:off x="7441557" y="25100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50" name="文本框 37"/>
          <p:cNvSpPr txBox="1"/>
          <p:nvPr/>
        </p:nvSpPr>
        <p:spPr>
          <a:xfrm rot="39237">
            <a:off x="7302803" y="309527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51" name="文本框 45"/>
          <p:cNvSpPr txBox="1"/>
          <p:nvPr/>
        </p:nvSpPr>
        <p:spPr>
          <a:xfrm rot="-1160763">
            <a:off x="8069508" y="25349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52" name="文本框 46"/>
          <p:cNvSpPr txBox="1"/>
          <p:nvPr/>
        </p:nvSpPr>
        <p:spPr>
          <a:xfrm rot="-1160763">
            <a:off x="8462643" y="272526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53" name="文本框 49"/>
          <p:cNvSpPr txBox="1"/>
          <p:nvPr/>
        </p:nvSpPr>
        <p:spPr>
          <a:xfrm rot="-1160763">
            <a:off x="9960474" y="28640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54" name="文本框 50"/>
          <p:cNvSpPr txBox="1"/>
          <p:nvPr/>
        </p:nvSpPr>
        <p:spPr>
          <a:xfrm rot="-1160763">
            <a:off x="9362765" y="27145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55" name="文本框 51"/>
          <p:cNvSpPr txBox="1"/>
          <p:nvPr/>
        </p:nvSpPr>
        <p:spPr>
          <a:xfrm rot="-1160763">
            <a:off x="9896433" y="367875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56" name="文本框 32"/>
          <p:cNvSpPr txBox="1"/>
          <p:nvPr/>
        </p:nvSpPr>
        <p:spPr>
          <a:xfrm rot="4190103">
            <a:off x="4066992" y="428536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57" name="文本框 34"/>
          <p:cNvSpPr txBox="1"/>
          <p:nvPr/>
        </p:nvSpPr>
        <p:spPr>
          <a:xfrm rot="8340000">
            <a:off x="5369144" y="370366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58" name="文本框 36"/>
          <p:cNvSpPr txBox="1"/>
          <p:nvPr/>
        </p:nvSpPr>
        <p:spPr>
          <a:xfrm rot="2810103">
            <a:off x="5239284" y="248511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59" name="文本框 37"/>
          <p:cNvSpPr txBox="1"/>
          <p:nvPr/>
        </p:nvSpPr>
        <p:spPr>
          <a:xfrm rot="4010103">
            <a:off x="5239284" y="309350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60" name="文本框 45"/>
          <p:cNvSpPr txBox="1"/>
          <p:nvPr/>
        </p:nvSpPr>
        <p:spPr>
          <a:xfrm rot="2810103">
            <a:off x="5870792" y="251358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61" name="文本框 46"/>
          <p:cNvSpPr txBox="1"/>
          <p:nvPr/>
        </p:nvSpPr>
        <p:spPr>
          <a:xfrm rot="2810103">
            <a:off x="6283496" y="275195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62" name="文本框 47"/>
          <p:cNvSpPr txBox="1"/>
          <p:nvPr/>
        </p:nvSpPr>
        <p:spPr>
          <a:xfrm rot="4010103">
            <a:off x="6283496" y="336033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63" name="文本框 49"/>
          <p:cNvSpPr txBox="1"/>
          <p:nvPr/>
        </p:nvSpPr>
        <p:spPr>
          <a:xfrm rot="-1160763">
            <a:off x="7948543" y="338524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64" name="文本框 50"/>
          <p:cNvSpPr txBox="1"/>
          <p:nvPr/>
        </p:nvSpPr>
        <p:spPr>
          <a:xfrm rot="4020000">
            <a:off x="6817165" y="349197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65" name="文本框 51"/>
          <p:cNvSpPr txBox="1"/>
          <p:nvPr/>
        </p:nvSpPr>
        <p:spPr>
          <a:xfrm rot="-1160763">
            <a:off x="7245878" y="415550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66" name="文本框 32"/>
          <p:cNvSpPr txBox="1"/>
          <p:nvPr/>
        </p:nvSpPr>
        <p:spPr>
          <a:xfrm rot="5400000">
            <a:off x="2245402" y="415905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67" name="文本框 34"/>
          <p:cNvSpPr txBox="1"/>
          <p:nvPr/>
        </p:nvSpPr>
        <p:spPr>
          <a:xfrm rot="8340000">
            <a:off x="3079704" y="452906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68" name="文本框 36"/>
          <p:cNvSpPr txBox="1"/>
          <p:nvPr/>
        </p:nvSpPr>
        <p:spPr>
          <a:xfrm rot="2810103">
            <a:off x="3056579" y="3605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69" name="文本框 37"/>
          <p:cNvSpPr txBox="1"/>
          <p:nvPr/>
        </p:nvSpPr>
        <p:spPr>
          <a:xfrm rot="5220000">
            <a:off x="3543996" y="392246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70" name="文本框 45"/>
          <p:cNvSpPr txBox="1"/>
          <p:nvPr/>
        </p:nvSpPr>
        <p:spPr>
          <a:xfrm rot="2810103">
            <a:off x="4116801" y="362005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71" name="文本框 46"/>
          <p:cNvSpPr txBox="1"/>
          <p:nvPr/>
        </p:nvSpPr>
        <p:spPr>
          <a:xfrm rot="4020000">
            <a:off x="1754427" y="274483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72" name="文本框 47"/>
          <p:cNvSpPr txBox="1"/>
          <p:nvPr/>
        </p:nvSpPr>
        <p:spPr>
          <a:xfrm rot="5220000">
            <a:off x="1752647" y="378727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73" name="文本框 49"/>
          <p:cNvSpPr txBox="1"/>
          <p:nvPr/>
        </p:nvSpPr>
        <p:spPr>
          <a:xfrm rot="4020000">
            <a:off x="3729001" y="473364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74" name="文本框 50"/>
          <p:cNvSpPr txBox="1"/>
          <p:nvPr/>
        </p:nvSpPr>
        <p:spPr>
          <a:xfrm rot="4020000">
            <a:off x="5114761" y="4313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75" name="文本框 51"/>
          <p:cNvSpPr txBox="1"/>
          <p:nvPr/>
        </p:nvSpPr>
        <p:spPr>
          <a:xfrm rot="4020000">
            <a:off x="5529244" y="455397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76" name="文本框 32"/>
          <p:cNvSpPr txBox="1"/>
          <p:nvPr/>
        </p:nvSpPr>
        <p:spPr>
          <a:xfrm rot="-880739">
            <a:off x="1548075" y="336567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77" name="文本框 34"/>
          <p:cNvSpPr txBox="1"/>
          <p:nvPr/>
        </p:nvSpPr>
        <p:spPr>
          <a:xfrm rot="8340000">
            <a:off x="2377041" y="345283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78" name="文本框 36"/>
          <p:cNvSpPr txBox="1"/>
          <p:nvPr/>
        </p:nvSpPr>
        <p:spPr>
          <a:xfrm rot="4020000">
            <a:off x="2839553" y="223607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79" name="文本框 37"/>
          <p:cNvSpPr txBox="1"/>
          <p:nvPr/>
        </p:nvSpPr>
        <p:spPr>
          <a:xfrm rot="5220000">
            <a:off x="2839553" y="284445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80" name="文本框 45"/>
          <p:cNvSpPr txBox="1"/>
          <p:nvPr/>
        </p:nvSpPr>
        <p:spPr>
          <a:xfrm rot="2810103">
            <a:off x="3465725" y="225919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81" name="文本框 46"/>
          <p:cNvSpPr txBox="1"/>
          <p:nvPr/>
        </p:nvSpPr>
        <p:spPr>
          <a:xfrm rot="2810103">
            <a:off x="3880207" y="249934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82" name="文本框 47"/>
          <p:cNvSpPr txBox="1"/>
          <p:nvPr/>
        </p:nvSpPr>
        <p:spPr>
          <a:xfrm rot="4010103">
            <a:off x="3579574" y="313619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83" name="文本框 49"/>
          <p:cNvSpPr txBox="1"/>
          <p:nvPr/>
        </p:nvSpPr>
        <p:spPr>
          <a:xfrm rot="2810103">
            <a:off x="4540178" y="275195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84" name="文本框 50"/>
          <p:cNvSpPr txBox="1"/>
          <p:nvPr/>
        </p:nvSpPr>
        <p:spPr>
          <a:xfrm rot="2810103">
            <a:off x="4412098" y="323759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85" name="文本框 51"/>
          <p:cNvSpPr txBox="1"/>
          <p:nvPr/>
        </p:nvSpPr>
        <p:spPr>
          <a:xfrm rot="2810103">
            <a:off x="4826580" y="347774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86" name="文本框 32"/>
          <p:cNvSpPr txBox="1"/>
          <p:nvPr/>
        </p:nvSpPr>
        <p:spPr>
          <a:xfrm rot="5400000">
            <a:off x="6290612" y="4667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87" name="文本框 34"/>
          <p:cNvSpPr txBox="1"/>
          <p:nvPr/>
        </p:nvSpPr>
        <p:spPr>
          <a:xfrm rot="3159237">
            <a:off x="7493146" y="503605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88" name="文本框 36"/>
          <p:cNvSpPr txBox="1"/>
          <p:nvPr/>
        </p:nvSpPr>
        <p:spPr>
          <a:xfrm rot="-1160763">
            <a:off x="7960995" y="38264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89" name="文本框 37"/>
          <p:cNvSpPr txBox="1"/>
          <p:nvPr/>
        </p:nvSpPr>
        <p:spPr>
          <a:xfrm rot="39237">
            <a:off x="7960995" y="443478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90" name="文本框 46"/>
          <p:cNvSpPr txBox="1"/>
          <p:nvPr/>
        </p:nvSpPr>
        <p:spPr>
          <a:xfrm rot="-1160763">
            <a:off x="9003428" y="409146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91" name="文本框 47"/>
          <p:cNvSpPr txBox="1"/>
          <p:nvPr/>
        </p:nvSpPr>
        <p:spPr>
          <a:xfrm rot="39237">
            <a:off x="8652986" y="47283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92" name="文本框 49"/>
          <p:cNvSpPr txBox="1"/>
          <p:nvPr/>
        </p:nvSpPr>
        <p:spPr>
          <a:xfrm rot="-1160763">
            <a:off x="9586906" y="44169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93" name="文本框 50"/>
          <p:cNvSpPr txBox="1"/>
          <p:nvPr/>
        </p:nvSpPr>
        <p:spPr>
          <a:xfrm rot="-1160763">
            <a:off x="9535318" y="482970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794" name="文本框 51"/>
          <p:cNvSpPr txBox="1"/>
          <p:nvPr/>
        </p:nvSpPr>
        <p:spPr>
          <a:xfrm rot="-1160763">
            <a:off x="8569377" y="183226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grpSp>
        <p:nvGrpSpPr>
          <p:cNvPr id="29795" name="组合 27"/>
          <p:cNvGrpSpPr/>
          <p:nvPr/>
        </p:nvGrpSpPr>
        <p:grpSpPr>
          <a:xfrm>
            <a:off x="863199" y="152985"/>
            <a:ext cx="2880033" cy="537227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内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容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4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归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纳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476919" y="850312"/>
            <a:ext cx="7101353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9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小孩子喜欢火和亮光是天性，引出话题灯笼</a:t>
            </a:r>
            <a:endParaRPr lang="zh-CN" altLang="en-US" sz="2690" b="1" dirty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443120" y="2938736"/>
            <a:ext cx="2397952" cy="918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9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关于灯笼的一些记忆和联想</a:t>
            </a:r>
            <a:endParaRPr lang="zh-CN" altLang="en-US" sz="2690" b="1" dirty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05763" y="1366192"/>
            <a:ext cx="7476699" cy="8489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2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22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我</a:t>
            </a:r>
            <a:r>
              <a:rPr lang="en-US" altLang="zh-CN" sz="22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22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爱月华、繁星和灯笼，引出</a:t>
            </a:r>
            <a:r>
              <a:rPr lang="en-US" altLang="zh-CN" sz="22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22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我</a:t>
            </a:r>
            <a:r>
              <a:rPr lang="en-US" altLang="zh-CN" sz="22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22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关于灯笼的记忆</a:t>
            </a:r>
            <a:r>
              <a:rPr lang="zh-CN" altLang="en-US" sz="269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（过渡）</a:t>
            </a:r>
            <a:endParaRPr lang="zh-CN" altLang="en-US" sz="2690" b="1" dirty="0">
              <a:solidFill>
                <a:srgbClr val="0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34725" y="1078011"/>
            <a:ext cx="940033" cy="4310266"/>
            <a:chOff x="244001" y="1641998"/>
            <a:chExt cx="838853" cy="3201919"/>
          </a:xfrm>
        </p:grpSpPr>
        <p:sp>
          <p:nvSpPr>
            <p:cNvPr id="29804" name="TextBox 6"/>
            <p:cNvSpPr txBox="1"/>
            <p:nvPr/>
          </p:nvSpPr>
          <p:spPr>
            <a:xfrm>
              <a:off x="244001" y="2758646"/>
              <a:ext cx="655617" cy="2041923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r>
                <a:rPr lang="zh-CN" altLang="en-US" sz="3585" b="1" dirty="0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</a:rPr>
                <a:t>灯笼</a:t>
              </a:r>
              <a:endParaRPr lang="zh-CN" altLang="en-US" sz="3585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28" name="左大括号 27"/>
            <p:cNvSpPr/>
            <p:nvPr/>
          </p:nvSpPr>
          <p:spPr>
            <a:xfrm>
              <a:off x="763937" y="1641998"/>
              <a:ext cx="318917" cy="3201919"/>
            </a:xfrm>
            <a:prstGeom prst="lef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15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endParaRPr>
            </a:p>
          </p:txBody>
        </p:sp>
      </p:grpSp>
      <p:sp>
        <p:nvSpPr>
          <p:cNvPr id="30" name="TextBox 19"/>
          <p:cNvSpPr txBox="1"/>
          <p:nvPr/>
        </p:nvSpPr>
        <p:spPr>
          <a:xfrm>
            <a:off x="8135326" y="2602525"/>
            <a:ext cx="901901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9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情感</a:t>
            </a:r>
            <a:endParaRPr lang="zh-CN" altLang="en-US" sz="2690" b="1" dirty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TextBox 37"/>
          <p:cNvSpPr txBox="1"/>
          <p:nvPr/>
        </p:nvSpPr>
        <p:spPr>
          <a:xfrm>
            <a:off x="3951363" y="2349922"/>
            <a:ext cx="3328315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90" b="1" dirty="0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接过纱灯，上下灯学</a:t>
            </a:r>
            <a:endParaRPr lang="zh-CN" altLang="en-US" sz="2690" b="1" dirty="0">
              <a:solidFill>
                <a:srgbClr val="0000FF"/>
              </a:solidFill>
              <a:latin typeface="华文仿宋" panose="02010600040101010101" charset="-122"/>
              <a:ea typeface="华文仿宋" panose="02010600040101010101" charset="-122"/>
            </a:endParaRPr>
          </a:p>
        </p:txBody>
      </p:sp>
      <p:sp>
        <p:nvSpPr>
          <p:cNvPr id="9" name="左大括号 8"/>
          <p:cNvSpPr/>
          <p:nvPr/>
        </p:nvSpPr>
        <p:spPr>
          <a:xfrm>
            <a:off x="3675635" y="2038615"/>
            <a:ext cx="323759" cy="3397691"/>
          </a:xfrm>
          <a:prstGeom prst="leftBrace">
            <a:avLst/>
          </a:prstGeom>
          <a:noFill/>
          <a:ln w="19050" cap="flat" cmpd="sng" algn="ctr">
            <a:solidFill>
              <a:sysClr val="windowText" lastClr="000000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15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10" name="TextBox 37"/>
          <p:cNvSpPr txBox="1"/>
          <p:nvPr/>
        </p:nvSpPr>
        <p:spPr>
          <a:xfrm>
            <a:off x="3967374" y="1839379"/>
            <a:ext cx="3328314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90" b="1" dirty="0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挑着灯笼，迎回祖父</a:t>
            </a:r>
            <a:endParaRPr lang="zh-CN" altLang="en-US" sz="2690" b="1" dirty="0">
              <a:solidFill>
                <a:srgbClr val="0000FF"/>
              </a:solidFill>
              <a:latin typeface="华文仿宋" panose="02010600040101010101" charset="-122"/>
              <a:ea typeface="华文仿宋" panose="02010600040101010101" charset="-122"/>
            </a:endParaRPr>
          </a:p>
        </p:txBody>
      </p:sp>
      <p:sp>
        <p:nvSpPr>
          <p:cNvPr id="11" name="TextBox 37"/>
          <p:cNvSpPr txBox="1"/>
          <p:nvPr/>
        </p:nvSpPr>
        <p:spPr>
          <a:xfrm>
            <a:off x="3978047" y="2819551"/>
            <a:ext cx="4248004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90" b="1" dirty="0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跟着龙灯跑，伴着小灯眠</a:t>
            </a:r>
            <a:endParaRPr lang="zh-CN" altLang="en-US" sz="2690" b="1" dirty="0">
              <a:solidFill>
                <a:srgbClr val="0000FF"/>
              </a:solidFill>
              <a:latin typeface="华文仿宋" panose="02010600040101010101" charset="-122"/>
              <a:ea typeface="华文仿宋" panose="02010600040101010101" charset="-122"/>
            </a:endParaRPr>
          </a:p>
        </p:txBody>
      </p:sp>
      <p:sp>
        <p:nvSpPr>
          <p:cNvPr id="12" name="TextBox 37"/>
          <p:cNvSpPr txBox="1"/>
          <p:nvPr/>
        </p:nvSpPr>
        <p:spPr>
          <a:xfrm>
            <a:off x="3969152" y="3308747"/>
            <a:ext cx="4223099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90" b="1" dirty="0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族姊远嫁，姊家衰败</a:t>
            </a:r>
            <a:endParaRPr lang="zh-CN" altLang="en-US" sz="2690" b="1" dirty="0">
              <a:solidFill>
                <a:srgbClr val="0000FF"/>
              </a:solidFill>
              <a:latin typeface="华文仿宋" panose="02010600040101010101" charset="-122"/>
              <a:ea typeface="华文仿宋" panose="02010600040101010101" charset="-122"/>
            </a:endParaRPr>
          </a:p>
        </p:txBody>
      </p:sp>
      <p:sp>
        <p:nvSpPr>
          <p:cNvPr id="13" name="TextBox 37"/>
          <p:cNvSpPr txBox="1"/>
          <p:nvPr/>
        </p:nvSpPr>
        <p:spPr>
          <a:xfrm>
            <a:off x="3978047" y="3785491"/>
            <a:ext cx="3328314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90" b="1" dirty="0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在纱灯上描红</a:t>
            </a:r>
            <a:endParaRPr lang="zh-CN" altLang="en-US" sz="2690" b="1" dirty="0">
              <a:solidFill>
                <a:srgbClr val="0000FF"/>
              </a:solidFill>
              <a:latin typeface="华文仿宋" panose="02010600040101010101" charset="-122"/>
              <a:ea typeface="华文仿宋" panose="02010600040101010101" charset="-122"/>
            </a:endParaRPr>
          </a:p>
        </p:txBody>
      </p:sp>
      <p:sp>
        <p:nvSpPr>
          <p:cNvPr id="14" name="TextBox 37"/>
          <p:cNvSpPr txBox="1"/>
          <p:nvPr/>
        </p:nvSpPr>
        <p:spPr>
          <a:xfrm>
            <a:off x="4008288" y="4265793"/>
            <a:ext cx="2632766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90" b="1" dirty="0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对宫灯的想象</a:t>
            </a:r>
            <a:endParaRPr lang="zh-CN" altLang="en-US" sz="2690" b="1" dirty="0">
              <a:solidFill>
                <a:srgbClr val="0000FF"/>
              </a:solidFill>
              <a:latin typeface="华文仿宋" panose="02010600040101010101" charset="-122"/>
              <a:ea typeface="华文仿宋" panose="02010600040101010101" charset="-122"/>
            </a:endParaRPr>
          </a:p>
        </p:txBody>
      </p:sp>
      <p:sp>
        <p:nvSpPr>
          <p:cNvPr id="15" name="TextBox 37"/>
          <p:cNvSpPr txBox="1"/>
          <p:nvPr/>
        </p:nvSpPr>
        <p:spPr>
          <a:xfrm>
            <a:off x="3978047" y="4767441"/>
            <a:ext cx="4089681" cy="918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90" b="1" dirty="0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联想古代将领挑灯看剑、抗击敌人的情景</a:t>
            </a:r>
            <a:endParaRPr lang="zh-CN" altLang="en-US" sz="2690" b="1" dirty="0">
              <a:solidFill>
                <a:srgbClr val="0000FF"/>
              </a:solidFill>
              <a:latin typeface="华文仿宋" panose="02010600040101010101" charset="-122"/>
              <a:ea typeface="华文仿宋" panose="02010600040101010101" charset="-122"/>
            </a:endParaRPr>
          </a:p>
        </p:txBody>
      </p:sp>
      <p:sp>
        <p:nvSpPr>
          <p:cNvPr id="18" name="左大括号 17"/>
          <p:cNvSpPr/>
          <p:nvPr/>
        </p:nvSpPr>
        <p:spPr>
          <a:xfrm flipH="1">
            <a:off x="7800894" y="2024384"/>
            <a:ext cx="382463" cy="1729087"/>
          </a:xfrm>
          <a:prstGeom prst="leftBrace">
            <a:avLst/>
          </a:prstGeom>
          <a:noFill/>
          <a:ln w="19050" cap="flat" cmpd="sng" algn="ctr">
            <a:solidFill>
              <a:sysClr val="windowText" lastClr="000000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15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19" name="左大括号 18"/>
          <p:cNvSpPr/>
          <p:nvPr/>
        </p:nvSpPr>
        <p:spPr>
          <a:xfrm flipH="1">
            <a:off x="6267486" y="3913571"/>
            <a:ext cx="279287" cy="779156"/>
          </a:xfrm>
          <a:prstGeom prst="leftBrace">
            <a:avLst/>
          </a:prstGeom>
          <a:noFill/>
          <a:ln w="19050" cap="flat" cmpd="sng" algn="ctr">
            <a:solidFill>
              <a:sysClr val="windowText" lastClr="000000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15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21" name="左大括号 20"/>
          <p:cNvSpPr/>
          <p:nvPr/>
        </p:nvSpPr>
        <p:spPr>
          <a:xfrm flipH="1">
            <a:off x="7685266" y="4954226"/>
            <a:ext cx="225920" cy="743579"/>
          </a:xfrm>
          <a:prstGeom prst="leftBrace">
            <a:avLst/>
          </a:prstGeom>
          <a:noFill/>
          <a:ln w="19050" cap="flat" cmpd="sng" algn="ctr">
            <a:solidFill>
              <a:sysClr val="windowText" lastClr="000000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15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22" name="TextBox 19"/>
          <p:cNvSpPr txBox="1"/>
          <p:nvPr/>
        </p:nvSpPr>
        <p:spPr>
          <a:xfrm>
            <a:off x="6616149" y="4041652"/>
            <a:ext cx="967719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9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文化</a:t>
            </a:r>
            <a:endParaRPr lang="zh-CN" altLang="en-US" sz="2690" b="1" dirty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3" name="TextBox 19"/>
          <p:cNvSpPr txBox="1"/>
          <p:nvPr/>
        </p:nvSpPr>
        <p:spPr>
          <a:xfrm>
            <a:off x="7896954" y="5044949"/>
            <a:ext cx="967719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9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升华</a:t>
            </a:r>
            <a:endParaRPr lang="zh-CN" altLang="en-US" sz="2690" b="1" dirty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4" name="左大括号 23"/>
          <p:cNvSpPr/>
          <p:nvPr/>
        </p:nvSpPr>
        <p:spPr>
          <a:xfrm flipH="1">
            <a:off x="8765056" y="999740"/>
            <a:ext cx="337990" cy="4689170"/>
          </a:xfrm>
          <a:prstGeom prst="leftBrace">
            <a:avLst/>
          </a:prstGeom>
          <a:noFill/>
          <a:ln w="19050" cap="flat" cmpd="sng" algn="ctr">
            <a:solidFill>
              <a:sysClr val="windowText" lastClr="000000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15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25" name="TextBox 19"/>
          <p:cNvSpPr txBox="1"/>
          <p:nvPr/>
        </p:nvSpPr>
        <p:spPr>
          <a:xfrm>
            <a:off x="8989197" y="2207611"/>
            <a:ext cx="2483339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9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对亲人的感激</a:t>
            </a:r>
            <a:endParaRPr lang="zh-CN" altLang="en-US" sz="2690" b="1" dirty="0">
              <a:solidFill>
                <a:srgbClr val="FF0000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29" name="TextBox 19"/>
          <p:cNvSpPr txBox="1"/>
          <p:nvPr/>
        </p:nvSpPr>
        <p:spPr>
          <a:xfrm>
            <a:off x="9008765" y="2810656"/>
            <a:ext cx="2590073" cy="918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9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对乡俗民俗的回忆</a:t>
            </a:r>
            <a:endParaRPr lang="zh-CN" altLang="en-US" sz="2690" b="1" dirty="0">
              <a:solidFill>
                <a:srgbClr val="FF0000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31" name="TextBox 19"/>
          <p:cNvSpPr txBox="1"/>
          <p:nvPr/>
        </p:nvSpPr>
        <p:spPr>
          <a:xfrm>
            <a:off x="8989197" y="3824626"/>
            <a:ext cx="2785751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69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保家卫国的热情</a:t>
            </a:r>
            <a:endParaRPr lang="zh-CN" altLang="en-US" sz="2690" b="1" dirty="0">
              <a:solidFill>
                <a:srgbClr val="FF0000"/>
              </a:solidFill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29825" name="文本框 15"/>
          <p:cNvSpPr txBox="1"/>
          <p:nvPr/>
        </p:nvSpPr>
        <p:spPr>
          <a:xfrm>
            <a:off x="2620749" y="5834779"/>
            <a:ext cx="1480042" cy="574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14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140" b="1" dirty="0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</a:rPr>
              <a:t>散文：</a:t>
            </a:r>
            <a:endParaRPr lang="zh-CN" altLang="en-US" sz="3140" b="1" dirty="0">
              <a:solidFill>
                <a:srgbClr val="000000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29826" name="文本框 16"/>
          <p:cNvSpPr txBox="1"/>
          <p:nvPr/>
        </p:nvSpPr>
        <p:spPr>
          <a:xfrm>
            <a:off x="3814389" y="5834779"/>
            <a:ext cx="2586990" cy="5740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14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“形散神聚”</a:t>
            </a:r>
            <a:endParaRPr lang="zh-CN" altLang="en-US" sz="314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5" grpId="0"/>
      <p:bldP spid="38" grpId="0"/>
      <p:bldP spid="30" grpId="0"/>
      <p:bldP spid="2" grpId="0"/>
      <p:bldP spid="10" grpId="0"/>
      <p:bldP spid="11" grpId="0"/>
      <p:bldP spid="12" grpId="0"/>
      <p:bldP spid="13" grpId="0"/>
      <p:bldP spid="14" grpId="0"/>
      <p:bldP spid="15" grpId="0"/>
      <p:bldP spid="22" grpId="0"/>
      <p:bldP spid="23" grpId="0"/>
      <p:bldP spid="25" grpId="0"/>
      <p:bldP spid="29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1746" name="组合 27"/>
          <p:cNvGrpSpPr/>
          <p:nvPr/>
        </p:nvGrpSpPr>
        <p:grpSpPr>
          <a:xfrm>
            <a:off x="1500044" y="960604"/>
            <a:ext cx="2880033" cy="768483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主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2"/>
              <a:ext cx="564803" cy="471665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旨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9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概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2"/>
              <a:ext cx="564803" cy="471665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括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</p:grpSp>
      <p:sp>
        <p:nvSpPr>
          <p:cNvPr id="31751" name="矩形 1"/>
          <p:cNvSpPr/>
          <p:nvPr/>
        </p:nvSpPr>
        <p:spPr>
          <a:xfrm>
            <a:off x="1487592" y="2058183"/>
            <a:ext cx="9319636" cy="32296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3140" b="1" dirty="0">
                <a:latin typeface="黑体" panose="02010609060101010101" pitchFamily="49" charset="-122"/>
                <a:ea typeface="黑体" panose="02010609060101010101" pitchFamily="49" charset="-122"/>
              </a:rPr>
              <a:t>    本文回忆了“我”关于灯笼的一些记忆，从文化层面及个人情感层面表达了灯笼对于他乃至民族的重要意义，表达了“我”对时局的担忧和对未来的期望，希望有更强大的力量，有更具凝聚力的精神，团结抗战，打败敌人，保卫好自己的家园。</a:t>
            </a:r>
            <a:endParaRPr lang="zh-CN" altLang="en-US" sz="314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3794" name="组合 27"/>
          <p:cNvGrpSpPr/>
          <p:nvPr/>
        </p:nvGrpSpPr>
        <p:grpSpPr>
          <a:xfrm>
            <a:off x="1500044" y="960604"/>
            <a:ext cx="2880033" cy="768483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拓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2"/>
              <a:ext cx="564803" cy="471665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展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5" y="536189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延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2"/>
              <a:ext cx="564803" cy="471665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伸</a:t>
              </a:r>
              <a:endParaRPr kumimoji="0" lang="zh-CN" altLang="en-US" sz="314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endParaRPr>
            </a:p>
          </p:txBody>
        </p:sp>
      </p:grpSp>
      <p:sp>
        <p:nvSpPr>
          <p:cNvPr id="33799" name="矩形 1"/>
          <p:cNvSpPr/>
          <p:nvPr/>
        </p:nvSpPr>
        <p:spPr>
          <a:xfrm>
            <a:off x="3487072" y="1848274"/>
            <a:ext cx="6126518" cy="7188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3140" b="1" dirty="0">
                <a:latin typeface="黑体" panose="02010609060101010101" pitchFamily="49" charset="-122"/>
                <a:ea typeface="黑体" panose="02010609060101010101" pitchFamily="49" charset="-122"/>
              </a:rPr>
              <a:t>破阵子</a:t>
            </a:r>
            <a:r>
              <a:rPr lang="en-US" altLang="zh-CN" sz="3140" b="1" dirty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3140" b="1" dirty="0">
                <a:latin typeface="黑体" panose="02010609060101010101" pitchFamily="49" charset="-122"/>
                <a:ea typeface="黑体" panose="02010609060101010101" pitchFamily="49" charset="-122"/>
              </a:rPr>
              <a:t>为陈同甫赋壮词以寄之</a:t>
            </a:r>
            <a:endParaRPr lang="zh-CN" altLang="en-US" sz="314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800" name="矩形 1"/>
          <p:cNvSpPr/>
          <p:nvPr/>
        </p:nvSpPr>
        <p:spPr>
          <a:xfrm>
            <a:off x="1722407" y="2687912"/>
            <a:ext cx="8874912" cy="2755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3140" b="1" dirty="0">
                <a:latin typeface="黑体" panose="02010609060101010101" pitchFamily="49" charset="-122"/>
                <a:ea typeface="黑体" panose="02010609060101010101" pitchFamily="49" charset="-122"/>
              </a:rPr>
              <a:t>    醉里挑灯看剑，梦回吹角连营。八百里分麾下炙，五十弦翻塞外声，沙场秋点兵。</a:t>
            </a:r>
            <a:endParaRPr lang="zh-CN" altLang="en-US" sz="314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zh-CN" altLang="en-US" sz="3140" b="1" dirty="0">
                <a:latin typeface="黑体" panose="02010609060101010101" pitchFamily="49" charset="-122"/>
                <a:ea typeface="黑体" panose="02010609060101010101" pitchFamily="49" charset="-122"/>
              </a:rPr>
              <a:t>    马作的卢飞快，弓如霹雳弦惊。了却君王天下事，赢得生前身后名。可怜白发生！</a:t>
            </a:r>
            <a:endParaRPr lang="zh-CN" altLang="en-US" sz="314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7308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7308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7308"/>
  <p:tag name="KSO_WM_TEMPLATE_THUMBS_INDEX" val="1、2、3、6、8、10、11、12、15"/>
</p:tagLst>
</file>

<file path=ppt/tags/tag4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7308"/>
  <p:tag name="KSO_WM_TEMPLATE_THUMBS_INDEX" val="1、2、3、6、8、10、11、12、15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7308"/>
</p:tagLst>
</file>

<file path=ppt/tags/tag6.xml><?xml version="1.0" encoding="utf-8"?>
<p:tagLst xmlns:p="http://schemas.openxmlformats.org/presentationml/2006/main">
  <p:tag name="KSO_WM_TAG_VERSION" val="1.0"/>
  <p:tag name="KSO_WM_TEMPLATE_CATEGORY" val="custom"/>
  <p:tag name="KSO_WM_TEMPLATE_INDEX" val="20187308"/>
</p:tagLst>
</file>

<file path=ppt/tags/tag7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7308"/>
  <p:tag name="KSO_WM_TEMPLATE_THUMBS_INDEX" val="1、2、3、6、8、10、11、12、15"/>
</p:tagLst>
</file>

<file path=ppt/tags/tag8.xml><?xml version="1.0" encoding="utf-8"?>
<p:tagLst xmlns:p="http://schemas.openxmlformats.org/presentationml/2006/main">
  <p:tag name="KSO_WM_TEMPLATE_CATEGORY" val="custom"/>
  <p:tag name="KSO_WM_TEMPLATE_INDEX" val="20187308"/>
  <p:tag name="KSO_WM_TAG_VERSION" val="1.0"/>
  <p:tag name="KSO_WM_UNIT_TYPE" val="a"/>
  <p:tag name="KSO_WM_UNIT_INDEX" val="1"/>
  <p:tag name="KSO_WM_UNIT_ID" val="custom20187308_1*a*1"/>
  <p:tag name="KSO_WM_UNIT_LAYERLEVEL" val="1"/>
  <p:tag name="KSO_WM_UNIT_VALUE" val="13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9.xml><?xml version="1.0" encoding="utf-8"?>
<p:tagLst xmlns:p="http://schemas.openxmlformats.org/presentationml/2006/main">
  <p:tag name="KSO_WM_TEMPLATE_CATEGORY" val="custom"/>
  <p:tag name="KSO_WM_TEMPLATE_INDEX" val="20187308"/>
  <p:tag name="KSO_WM_TAG_VERSION" val="1.0"/>
  <p:tag name="KSO_WM_UNIT_TYPE" val="b"/>
  <p:tag name="KSO_WM_UNIT_INDEX" val="1"/>
  <p:tag name="KSO_WM_UNIT_ID" val="custom20187308_1*b*1"/>
  <p:tag name="KSO_WM_UNIT_LAYERLEVEL" val="1"/>
  <p:tag name="KSO_WM_UNIT_VALUE" val="156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Speaker name and title here"/>
</p:tagLst>
</file>

<file path=ppt/tags/tag10.xml><?xml version="1.0" encoding="utf-8"?>
<p:tagLst xmlns:p="http://schemas.openxmlformats.org/presentationml/2006/main">
  <p:tag name="KSO_WM_SLIDE_ID" val="custom20187308_1"/>
  <p:tag name="KSO_WM_SLIDE_TYPE" val="title"/>
  <p:tag name="KSO_WM_SLIDE_SUBTYPE" val="pureTxt"/>
  <p:tag name="KSO_WM_SLIDE_ITEM_CNT" val="2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  <p:tag name="KSO_WM_TEMPLATE_THUMBS_INDEX" val="1、2、3、6、8、10、11、12、15"/>
  <p:tag name="KSO_WM_SLIDE_MODEL_TYPE" val="cover"/>
</p:tagLst>
</file>

<file path=ppt/theme/theme1.xml><?xml version="1.0" encoding="utf-8"?>
<a:theme xmlns:a="http://schemas.openxmlformats.org/drawingml/2006/main" name="Office 主题​​">
  <a:themeElements>
    <a:clrScheme name="2019空白演示文档">
      <a:dk1>
        <a:srgbClr val="000000"/>
      </a:dk1>
      <a:lt1>
        <a:srgbClr val="FFFFFF"/>
      </a:lt1>
      <a:dk2>
        <a:srgbClr val="E6E4E4"/>
      </a:dk2>
      <a:lt2>
        <a:srgbClr val="FFFFFF"/>
      </a:lt2>
      <a:accent1>
        <a:srgbClr val="477DEA"/>
      </a:accent1>
      <a:accent2>
        <a:srgbClr val="9B9B9B"/>
      </a:accent2>
      <a:accent3>
        <a:srgbClr val="F3B745"/>
      </a:accent3>
      <a:accent4>
        <a:srgbClr val="477EE7"/>
      </a:accent4>
      <a:accent5>
        <a:srgbClr val="4BA151"/>
      </a:accent5>
      <a:accent6>
        <a:srgbClr val="E9403C"/>
      </a:accent6>
      <a:hlink>
        <a:srgbClr val="0563C1"/>
      </a:hlink>
      <a:folHlink>
        <a:srgbClr val="954D72"/>
      </a:folHlink>
    </a:clrScheme>
    <a:fontScheme name="2019空白演示文档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空白设计模板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2019空白演示文档">
      <a:dk1>
        <a:srgbClr val="000000"/>
      </a:dk1>
      <a:lt1>
        <a:srgbClr val="FFFFFF"/>
      </a:lt1>
      <a:dk2>
        <a:srgbClr val="E6E4E4"/>
      </a:dk2>
      <a:lt2>
        <a:srgbClr val="FFFFFF"/>
      </a:lt2>
      <a:accent1>
        <a:srgbClr val="477DEA"/>
      </a:accent1>
      <a:accent2>
        <a:srgbClr val="9B9B9B"/>
      </a:accent2>
      <a:accent3>
        <a:srgbClr val="F3B745"/>
      </a:accent3>
      <a:accent4>
        <a:srgbClr val="477EE7"/>
      </a:accent4>
      <a:accent5>
        <a:srgbClr val="4BA151"/>
      </a:accent5>
      <a:accent6>
        <a:srgbClr val="E9403C"/>
      </a:accent6>
      <a:hlink>
        <a:srgbClr val="0563C1"/>
      </a:hlink>
      <a:folHlink>
        <a:srgbClr val="954D72"/>
      </a:folHlink>
    </a:clrScheme>
    <a:fontScheme name="2019空白演示文档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5696</Words>
  <Application>WPS 演示</Application>
  <PresentationFormat>宽屏</PresentationFormat>
  <Paragraphs>1465</Paragraphs>
  <Slides>17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17</vt:i4>
      </vt:variant>
    </vt:vector>
  </HeadingPairs>
  <TitlesOfParts>
    <vt:vector size="35" baseType="lpstr">
      <vt:lpstr>Arial</vt:lpstr>
      <vt:lpstr>宋体</vt:lpstr>
      <vt:lpstr>Wingdings</vt:lpstr>
      <vt:lpstr>黑体</vt:lpstr>
      <vt:lpstr>隶书</vt:lpstr>
      <vt:lpstr>楷体</vt:lpstr>
      <vt:lpstr>Times New Roman</vt:lpstr>
      <vt:lpstr>华文仿宋</vt:lpstr>
      <vt:lpstr>华文行楷</vt:lpstr>
      <vt:lpstr>华文新魏</vt:lpstr>
      <vt:lpstr>华文中宋</vt:lpstr>
      <vt:lpstr>Franklin Gothic Medium</vt:lpstr>
      <vt:lpstr>微软雅黑</vt:lpstr>
      <vt:lpstr>Arial Unicode MS</vt:lpstr>
      <vt:lpstr>等线</vt:lpstr>
      <vt:lpstr>Office 主题​​</vt:lpstr>
      <vt:lpstr>1_空白设计模板</vt:lpstr>
      <vt:lpstr>1_Office 主题​​</vt:lpstr>
      <vt:lpstr>04 灯笼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kingsoft</dc:creator>
  <cp:lastModifiedBy>577570579</cp:lastModifiedBy>
  <cp:revision>400</cp:revision>
  <dcterms:created xsi:type="dcterms:W3CDTF">2017-08-03T09:01:00Z</dcterms:created>
  <dcterms:modified xsi:type="dcterms:W3CDTF">2019-02-22T02:10:35Z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